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8" r:id="rId3"/>
    <p:sldId id="262" r:id="rId4"/>
    <p:sldId id="271" r:id="rId5"/>
    <p:sldId id="270" r:id="rId6"/>
    <p:sldId id="272" r:id="rId7"/>
    <p:sldId id="284" r:id="rId8"/>
    <p:sldId id="285" r:id="rId9"/>
    <p:sldId id="319" r:id="rId10"/>
    <p:sldId id="320" r:id="rId11"/>
    <p:sldId id="282" r:id="rId12"/>
    <p:sldId id="280" r:id="rId13"/>
    <p:sldId id="266" r:id="rId14"/>
    <p:sldId id="287" r:id="rId15"/>
    <p:sldId id="288" r:id="rId16"/>
    <p:sldId id="289" r:id="rId17"/>
    <p:sldId id="286" r:id="rId18"/>
    <p:sldId id="259" r:id="rId19"/>
    <p:sldId id="257" r:id="rId20"/>
    <p:sldId id="290" r:id="rId21"/>
    <p:sldId id="291" r:id="rId22"/>
    <p:sldId id="294" r:id="rId23"/>
    <p:sldId id="292" r:id="rId24"/>
    <p:sldId id="265" r:id="rId25"/>
    <p:sldId id="293" r:id="rId26"/>
    <p:sldId id="298" r:id="rId27"/>
    <p:sldId id="299" r:id="rId28"/>
    <p:sldId id="300" r:id="rId29"/>
    <p:sldId id="263" r:id="rId30"/>
    <p:sldId id="314" r:id="rId31"/>
    <p:sldId id="321" r:id="rId32"/>
    <p:sldId id="302" r:id="rId33"/>
    <p:sldId id="315" r:id="rId34"/>
    <p:sldId id="316" r:id="rId35"/>
    <p:sldId id="313" r:id="rId36"/>
    <p:sldId id="318" r:id="rId37"/>
    <p:sldId id="264" r:id="rId38"/>
    <p:sldId id="260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A575-69D9-4732-881E-2322E639B1D9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3CB1-C793-4B9E-B24A-DE87603DE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 Stroud : </a:t>
            </a:r>
            <a:r>
              <a:rPr lang="en-US" dirty="0" err="1" smtClean="0"/>
              <a:t>Spatio</a:t>
            </a:r>
            <a:r>
              <a:rPr lang="en-US" dirty="0" smtClean="0"/>
              <a:t>-dynamics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3CB1-C793-4B9E-B24A-DE87603DE9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0"/>
            <a:ext cx="7835900" cy="538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076700" y="6591300"/>
            <a:ext cx="5067300" cy="2667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Time series frontiers – George Washington University,  March 5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2010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0"/>
            <a:ext cx="7835900" cy="538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076700" y="6591300"/>
            <a:ext cx="5067300" cy="2667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Time series frontiers – George Washington University,  March 5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2010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0"/>
            <a:ext cx="7835900" cy="538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0"/>
            <a:ext cx="7835900" cy="538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ke\Documents\MEETINGS\JSM12\bar.png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" y="0"/>
            <a:ext cx="9144000" cy="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ke\Documents\MEETINGS\JSM12\bar.png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760"/>
            <a:ext cx="9144000" cy="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7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3.xml"/><Relationship Id="rId7" Type="http://schemas.openxmlformats.org/officeDocument/2006/relationships/image" Target="../media/image4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8.png"/><Relationship Id="rId5" Type="http://schemas.openxmlformats.org/officeDocument/2006/relationships/tags" Target="../tags/tag25.xml"/><Relationship Id="rId10" Type="http://schemas.openxmlformats.org/officeDocument/2006/relationships/image" Target="../media/image47.png"/><Relationship Id="rId4" Type="http://schemas.openxmlformats.org/officeDocument/2006/relationships/tags" Target="../tags/tag24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8.xml"/><Relationship Id="rId7" Type="http://schemas.openxmlformats.org/officeDocument/2006/relationships/image" Target="../media/image5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.jpe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jpeg"/><Relationship Id="rId2" Type="http://schemas.openxmlformats.org/officeDocument/2006/relationships/tags" Target="../tags/tag37.xml"/><Relationship Id="rId16" Type="http://schemas.openxmlformats.org/officeDocument/2006/relationships/image" Target="../media/image73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71.png"/><Relationship Id="rId5" Type="http://schemas.openxmlformats.org/officeDocument/2006/relationships/tags" Target="../tags/tag40.xml"/><Relationship Id="rId15" Type="http://schemas.openxmlformats.org/officeDocument/2006/relationships/image" Target="../media/image72.png"/><Relationship Id="rId10" Type="http://schemas.openxmlformats.org/officeDocument/2006/relationships/image" Target="../media/image70.png"/><Relationship Id="rId4" Type="http://schemas.openxmlformats.org/officeDocument/2006/relationships/tags" Target="../tags/tag39.xml"/><Relationship Id="rId9" Type="http://schemas.openxmlformats.org/officeDocument/2006/relationships/image" Target="../media/image69.png"/><Relationship Id="rId1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tags" Target="../tags/tag44.xml"/><Relationship Id="rId7" Type="http://schemas.openxmlformats.org/officeDocument/2006/relationships/image" Target="../media/image1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7.png"/><Relationship Id="rId4" Type="http://schemas.openxmlformats.org/officeDocument/2006/relationships/tags" Target="../tags/tag45.xml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48.xml"/><Relationship Id="rId7" Type="http://schemas.openxmlformats.org/officeDocument/2006/relationships/image" Target="../media/image8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95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tags" Target="../tags/tag53.xml"/><Relationship Id="rId16" Type="http://schemas.openxmlformats.org/officeDocument/2006/relationships/image" Target="../media/image98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93.png"/><Relationship Id="rId5" Type="http://schemas.openxmlformats.org/officeDocument/2006/relationships/tags" Target="../tags/tag56.xml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4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96.png"/><Relationship Id="rId5" Type="http://schemas.openxmlformats.org/officeDocument/2006/relationships/tags" Target="../tags/tag64.xml"/><Relationship Id="rId10" Type="http://schemas.openxmlformats.org/officeDocument/2006/relationships/image" Target="../media/image95.png"/><Relationship Id="rId4" Type="http://schemas.openxmlformats.org/officeDocument/2006/relationships/tags" Target="../tags/tag63.xml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tags" Target="../tags/tag70.xml"/><Relationship Id="rId7" Type="http://schemas.openxmlformats.org/officeDocument/2006/relationships/image" Target="../media/image11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video" Target="file:///C:\Users\Mike\Documents\MEETINGS\Asia2012\ISBA12-Kyoto\Top10Fpopctrl_philip.wmv" TargetMode="External"/><Relationship Id="rId7" Type="http://schemas.openxmlformats.org/officeDocument/2006/relationships/image" Target="../media/image116.png"/><Relationship Id="rId2" Type="http://schemas.microsoft.com/office/2007/relationships/media" Target="file:///C:\Users\Mike\Documents\MEETINGS\Asia2012\ISBA12-Kyoto\Top10Fpopctrl_philip.wmv" TargetMode="External"/><Relationship Id="rId1" Type="http://schemas.openxmlformats.org/officeDocument/2006/relationships/tags" Target="../tags/tag71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2.xml"/><Relationship Id="rId9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2.png"/><Relationship Id="rId7" Type="http://schemas.openxmlformats.org/officeDocument/2006/relationships/image" Target="../media/image122.gif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7.xml"/><Relationship Id="rId16" Type="http://schemas.openxmlformats.org/officeDocument/2006/relationships/image" Target="../media/image25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17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Documents\MEETINGS\JSM12\bar.png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575"/>
            <a:ext cx="9144000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1418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Mike West</a:t>
            </a:r>
          </a:p>
          <a:p>
            <a:pPr algn="r"/>
            <a:r>
              <a:rPr lang="en-US" sz="2800" dirty="0" smtClean="0"/>
              <a:t>Duke University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345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</a:rPr>
              <a:t>ISBA Lecture on Bayesian Foundations	                                                                                        June 25</a:t>
            </a:r>
            <a:r>
              <a:rPr lang="en-US" sz="1600" baseline="30000" dirty="0" smtClean="0">
                <a:solidFill>
                  <a:srgbClr val="003399"/>
                </a:solidFill>
              </a:rPr>
              <a:t>th</a:t>
            </a:r>
            <a:r>
              <a:rPr lang="en-US" sz="1600" dirty="0" smtClean="0">
                <a:solidFill>
                  <a:srgbClr val="003399"/>
                </a:solidFill>
              </a:rPr>
              <a:t> 2012</a:t>
            </a:r>
            <a:endParaRPr lang="en-US" sz="1600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Users\Mike\Documents\MEETINGS\Asia2012\ISBA12-Kyoto\logo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352056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b="1" dirty="0">
                <a:solidFill>
                  <a:srgbClr val="003399"/>
                </a:solidFill>
              </a:rPr>
              <a:t>Bayesian </a:t>
            </a:r>
            <a:r>
              <a:rPr lang="en-US" sz="2400" b="1" dirty="0" smtClean="0">
                <a:solidFill>
                  <a:srgbClr val="003399"/>
                </a:solidFill>
              </a:rPr>
              <a:t>Dynamic </a:t>
            </a:r>
            <a:r>
              <a:rPr lang="en-US" sz="2400" b="1" dirty="0" err="1" smtClean="0">
                <a:solidFill>
                  <a:srgbClr val="003399"/>
                </a:solidFill>
              </a:rPr>
              <a:t>Modelling</a:t>
            </a:r>
            <a:r>
              <a:rPr lang="en-US" sz="2400" b="1" dirty="0" smtClean="0">
                <a:solidFill>
                  <a:srgbClr val="003399"/>
                </a:solidFill>
              </a:rPr>
              <a:t> </a:t>
            </a:r>
            <a:endParaRPr 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 Foundations: Dynamic Model Switching &amp; Mixing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987290"/>
            <a:ext cx="567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Anything can happen</a:t>
            </a:r>
            <a:r>
              <a:rPr lang="en-US" sz="2000" dirty="0"/>
              <a:t> </a:t>
            </a:r>
            <a:r>
              <a:rPr lang="en-US" sz="2000" dirty="0" smtClean="0"/>
              <a:t>: Multi-process models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48200" y="4495800"/>
            <a:ext cx="3958168" cy="1701304"/>
            <a:chOff x="4876800" y="3099296"/>
            <a:chExt cx="3958168" cy="1701304"/>
          </a:xfrm>
        </p:grpSpPr>
        <p:sp>
          <p:nvSpPr>
            <p:cNvPr id="10" name="TextBox 9"/>
            <p:cNvSpPr txBox="1"/>
            <p:nvPr/>
          </p:nvSpPr>
          <p:spPr>
            <a:xfrm>
              <a:off x="4876800" y="3429000"/>
              <a:ext cx="3958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99"/>
                  </a:solidFill>
                </a:rPr>
                <a:t>: Computation :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“Explosion of mixtures”</a:t>
              </a:r>
              <a:endParaRPr lang="en-US" sz="2000" dirty="0">
                <a:solidFill>
                  <a:srgbClr val="003399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Historical analytics - mid 1960s -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Modern simulation-based methods </a:t>
              </a:r>
            </a:p>
          </p:txBody>
        </p:sp>
        <p:sp>
          <p:nvSpPr>
            <p:cNvPr id="3" name="Diamond 2"/>
            <p:cNvSpPr/>
            <p:nvPr/>
          </p:nvSpPr>
          <p:spPr>
            <a:xfrm>
              <a:off x="5654703" y="3099296"/>
              <a:ext cx="2438400" cy="1701304"/>
            </a:xfrm>
            <a:prstGeom prst="diamond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2" descr="C:\Users\Mike\Documents\Books\first-book\newbook\pdffigs\c11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8" y="3413098"/>
            <a:ext cx="381128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00016"/>
            <a:ext cx="2706739" cy="6000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057400" y="2109747"/>
            <a:ext cx="7044268" cy="2157453"/>
            <a:chOff x="2057400" y="2109747"/>
            <a:chExt cx="7044268" cy="2157453"/>
          </a:xfrm>
        </p:grpSpPr>
        <p:sp>
          <p:nvSpPr>
            <p:cNvPr id="25" name="TextBox 24"/>
            <p:cNvSpPr txBox="1"/>
            <p:nvPr/>
          </p:nvSpPr>
          <p:spPr>
            <a:xfrm>
              <a:off x="3931002" y="2215425"/>
              <a:ext cx="5170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Gaussian mixture : change-points, regime switching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57400" y="2109747"/>
              <a:ext cx="1150623" cy="2157453"/>
              <a:chOff x="1797324" y="3288233"/>
              <a:chExt cx="1150623" cy="2157453"/>
            </a:xfrm>
          </p:grpSpPr>
          <p:sp>
            <p:nvSpPr>
              <p:cNvPr id="27" name="Oval 26"/>
              <p:cNvSpPr/>
              <p:nvPr/>
            </p:nvSpPr>
            <p:spPr>
              <a:xfrm flipV="1">
                <a:off x="2566947" y="3288233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797324" y="3661282"/>
                <a:ext cx="866694" cy="1784404"/>
              </a:xfrm>
              <a:prstGeom prst="straightConnector1">
                <a:avLst/>
              </a:prstGeom>
              <a:ln w="31750">
                <a:solidFill>
                  <a:schemeClr val="bg1">
                    <a:lumMod val="75000"/>
                    <a:alpha val="7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H="1">
              <a:off x="2590800" y="2474845"/>
              <a:ext cx="339915" cy="1335155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  <a:alpha val="7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212657" y="2335364"/>
              <a:ext cx="694492" cy="56776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  <a:alpha val="7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00200" y="1615350"/>
            <a:ext cx="6610516" cy="2347050"/>
            <a:chOff x="1600200" y="1615350"/>
            <a:chExt cx="6610516" cy="2347050"/>
          </a:xfrm>
        </p:grpSpPr>
        <p:grpSp>
          <p:nvGrpSpPr>
            <p:cNvPr id="18" name="Group 17"/>
            <p:cNvGrpSpPr/>
            <p:nvPr/>
          </p:nvGrpSpPr>
          <p:grpSpPr>
            <a:xfrm>
              <a:off x="1600200" y="1752600"/>
              <a:ext cx="1582639" cy="2209800"/>
              <a:chOff x="1365308" y="3288233"/>
              <a:chExt cx="1582639" cy="2209800"/>
            </a:xfrm>
          </p:grpSpPr>
          <p:sp>
            <p:nvSpPr>
              <p:cNvPr id="23" name="Oval 22"/>
              <p:cNvSpPr/>
              <p:nvPr/>
            </p:nvSpPr>
            <p:spPr>
              <a:xfrm flipV="1">
                <a:off x="2566947" y="3288233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1365308" y="3661282"/>
                <a:ext cx="1298710" cy="1836751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946498" y="1615350"/>
              <a:ext cx="4264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99"/>
                  </a:solidFill>
                </a:rPr>
                <a:t>Gaussian mixture :  outliers </a:t>
              </a:r>
              <a:endParaRPr lang="en-GB" dirty="0">
                <a:solidFill>
                  <a:srgbClr val="003399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3192116" y="1831820"/>
              <a:ext cx="746431" cy="9962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19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Sequential Forecasting, Learning, Adaptation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067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r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2400" dirty="0" smtClean="0"/>
              <a:t> 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Learning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-             </a:t>
            </a:r>
            <a:r>
              <a:rPr lang="en-US" sz="2400" dirty="0" smtClean="0"/>
              <a:t>Open to constructive feed-forward intervention, and monitoring/feed-back intervention</a:t>
            </a:r>
          </a:p>
          <a:p>
            <a:pPr algn="r"/>
            <a:endParaRPr lang="en-US" sz="2400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Sequential forecasting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-                                   </a:t>
            </a:r>
            <a:r>
              <a:rPr lang="en-US" sz="2400" dirty="0" smtClean="0"/>
              <a:t>: What might happen?</a:t>
            </a:r>
          </a:p>
          <a:p>
            <a:pPr algn="r"/>
            <a:r>
              <a:rPr lang="en-US" sz="2400" dirty="0" smtClean="0"/>
              <a:t>: Model assessment, evaluation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5" name="Picture 13" descr="C:\Users\Mike\Documents\MEETINGS\Asia2012\ISBA12-Kyoto\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1200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ke\Documents\MEETINGS\Asia2012\ISBA12-Kyoto\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0"/>
            <a:ext cx="61200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133600"/>
            <a:ext cx="2614592" cy="988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1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Mike\Documents\MEETINGS\Asia2012\ISBA12-Kyoto\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0"/>
            <a:ext cx="61200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Sequential Forecasting, Learning, Adaptation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067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r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2400" dirty="0" smtClean="0"/>
              <a:t> 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Learning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-                       </a:t>
            </a:r>
            <a:r>
              <a:rPr lang="en-US" sz="2400" dirty="0" smtClean="0"/>
              <a:t>Attribution of change: Model components</a:t>
            </a:r>
          </a:p>
          <a:p>
            <a:pPr algn="r"/>
            <a:endParaRPr lang="en-US" sz="2400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Retrospection -                                                </a:t>
            </a:r>
            <a:r>
              <a:rPr lang="en-US" sz="2400" dirty="0" smtClean="0"/>
              <a:t>: Time series “analysis”</a:t>
            </a:r>
          </a:p>
          <a:p>
            <a:pPr algn="r"/>
            <a:r>
              <a:rPr lang="en-US" sz="2400" dirty="0" smtClean="0"/>
              <a:t>:  What happened?</a:t>
            </a:r>
          </a:p>
          <a:p>
            <a:pPr algn="r"/>
            <a:r>
              <a:rPr lang="en-US" sz="2400" dirty="0" smtClean="0"/>
              <a:t>: Model assessment, evaluation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9" name="Picture 11" descr="C:\Users\Mike\Documents\MEETINGS\Asia2012\ISBA12-Kyoto\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1200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ke\Documents\MEETINGS\Asia2012\ISBA12-Kyoto\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3" y="1029566"/>
            <a:ext cx="6272332" cy="33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133600"/>
            <a:ext cx="2614592" cy="988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1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Model Decomposition and Time Series Analysis 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1600200" y="990600"/>
            <a:ext cx="7513288" cy="1508105"/>
            <a:chOff x="1554512" y="990600"/>
            <a:chExt cx="7513288" cy="1508105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3795" y="1542922"/>
              <a:ext cx="2502767" cy="57175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4572000" y="990600"/>
              <a:ext cx="44958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Constant </a:t>
              </a:r>
              <a:r>
                <a:rPr lang="en-US" sz="2400" i="1" dirty="0" smtClean="0"/>
                <a:t>F, G</a:t>
              </a:r>
            </a:p>
            <a:p>
              <a:r>
                <a:rPr lang="en-US" sz="2400" dirty="0" smtClean="0">
                  <a:solidFill>
                    <a:srgbClr val="003399"/>
                  </a:solidFill>
                </a:rPr>
                <a:t>    </a:t>
              </a:r>
              <a:r>
                <a:rPr lang="el-GR" sz="2400" dirty="0" smtClean="0">
                  <a:solidFill>
                    <a:srgbClr val="003399"/>
                  </a:solidFill>
                </a:rPr>
                <a:t>϶</a:t>
              </a:r>
              <a:r>
                <a:rPr lang="en-US" sz="2400" dirty="0" smtClean="0">
                  <a:solidFill>
                    <a:srgbClr val="003399"/>
                  </a:solidFill>
                </a:rPr>
                <a:t>  All (linear) time series models </a:t>
              </a:r>
            </a:p>
            <a:p>
              <a:r>
                <a:rPr lang="en-US" sz="2400" dirty="0" smtClean="0">
                  <a:solidFill>
                    <a:srgbClr val="003399"/>
                  </a:solidFill>
                </a:rPr>
                <a:t>    </a:t>
              </a:r>
              <a:r>
                <a:rPr lang="el-GR" sz="2400" dirty="0" smtClean="0">
                  <a:solidFill>
                    <a:srgbClr val="003399"/>
                  </a:solidFill>
                </a:rPr>
                <a:t>϶</a:t>
              </a:r>
              <a:r>
                <a:rPr lang="en-US" sz="2400" dirty="0" smtClean="0">
                  <a:solidFill>
                    <a:srgbClr val="003399"/>
                  </a:solidFill>
                </a:rPr>
                <a:t> </a:t>
              </a:r>
              <a:r>
                <a:rPr lang="en-US" sz="2400" dirty="0">
                  <a:solidFill>
                    <a:srgbClr val="003399"/>
                  </a:solidFill>
                </a:rPr>
                <a:t>AR</a:t>
              </a:r>
              <a:r>
                <a:rPr lang="en-US" sz="2400" dirty="0" smtClean="0">
                  <a:solidFill>
                    <a:srgbClr val="003399"/>
                  </a:solidFill>
                </a:rPr>
                <a:t>, ARMA models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6" name="Diamond 5"/>
            <p:cNvSpPr/>
            <p:nvPr/>
          </p:nvSpPr>
          <p:spPr bwMode="auto">
            <a:xfrm>
              <a:off x="1554512" y="1371600"/>
              <a:ext cx="2621981" cy="914400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-27858" y="2590800"/>
            <a:ext cx="7391400" cy="1353457"/>
            <a:chOff x="381000" y="2590800"/>
            <a:chExt cx="7391400" cy="1353457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0144" y="3222170"/>
              <a:ext cx="1524000" cy="5273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381000" y="2590800"/>
              <a:ext cx="739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Eigentheory</a:t>
              </a:r>
              <a:r>
                <a:rPr lang="en-US" sz="2000" dirty="0" smtClean="0"/>
                <a:t> of stochastic difference equations:   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651265" y="2877457"/>
              <a:ext cx="1981200" cy="1066800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166311" y="4114800"/>
            <a:ext cx="9072726" cy="2407041"/>
            <a:chOff x="165375" y="4171890"/>
            <a:chExt cx="9072726" cy="2407041"/>
          </a:xfrm>
        </p:grpSpPr>
        <p:grpSp>
          <p:nvGrpSpPr>
            <p:cNvPr id="12" name="Group 11"/>
            <p:cNvGrpSpPr/>
            <p:nvPr/>
          </p:nvGrpSpPr>
          <p:grpSpPr bwMode="auto">
            <a:xfrm>
              <a:off x="165375" y="4763049"/>
              <a:ext cx="9072726" cy="1815882"/>
              <a:chOff x="71274" y="4763049"/>
              <a:chExt cx="9072726" cy="1815882"/>
            </a:xfrm>
          </p:grpSpPr>
          <p:sp>
            <p:nvSpPr>
              <p:cNvPr id="35" name="TextBox 34"/>
              <p:cNvSpPr txBox="1"/>
              <p:nvPr/>
            </p:nvSpPr>
            <p:spPr bwMode="auto">
              <a:xfrm>
                <a:off x="4648200" y="4763049"/>
                <a:ext cx="4495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99"/>
                    </a:solidFill>
                  </a:rPr>
                  <a:t>:   AR(1) </a:t>
                </a:r>
              </a:p>
              <a:p>
                <a:endParaRPr lang="en-US" sz="2400" dirty="0" smtClean="0">
                  <a:solidFill>
                    <a:srgbClr val="003399"/>
                  </a:solidFill>
                </a:endParaRPr>
              </a:p>
              <a:p>
                <a:r>
                  <a:rPr lang="en-US" sz="2400" dirty="0" smtClean="0">
                    <a:solidFill>
                      <a:srgbClr val="003399"/>
                    </a:solidFill>
                  </a:rPr>
                  <a:t>:   ARMA(2,1) – quasi-</a:t>
                </a:r>
                <a:r>
                  <a:rPr lang="en-US" sz="2400" dirty="0" err="1" smtClean="0">
                    <a:solidFill>
                      <a:srgbClr val="003399"/>
                    </a:solidFill>
                  </a:rPr>
                  <a:t>cyclicals</a:t>
                </a:r>
                <a:r>
                  <a:rPr lang="en-US" sz="2400" dirty="0" smtClean="0">
                    <a:solidFill>
                      <a:srgbClr val="003399"/>
                    </a:solidFill>
                  </a:rPr>
                  <a:t>  </a:t>
                </a:r>
              </a:p>
              <a:p>
                <a:r>
                  <a:rPr lang="en-US" sz="2000" dirty="0" smtClean="0"/>
                  <a:t>         - fixed wavelength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- time-varying amplitude, phase</a:t>
                </a:r>
                <a:endParaRPr lang="en-US" sz="20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0667" y="4900101"/>
                <a:ext cx="2742496" cy="296029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274" y="5609005"/>
                <a:ext cx="4516779" cy="29601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 bwMode="auto">
            <a:xfrm>
              <a:off x="3765936" y="4171890"/>
              <a:ext cx="5379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3399"/>
                  </a:solidFill>
                </a:rPr>
                <a:t>                 :   Polynomial </a:t>
              </a:r>
              <a:r>
                <a:rPr lang="en-US" sz="2000" dirty="0">
                  <a:solidFill>
                    <a:srgbClr val="003399"/>
                  </a:solidFill>
                </a:rPr>
                <a:t>trends, </a:t>
              </a:r>
              <a:r>
                <a:rPr lang="en-US" sz="2000" dirty="0" err="1" smtClean="0">
                  <a:solidFill>
                    <a:srgbClr val="003399"/>
                  </a:solidFill>
                </a:rPr>
                <a:t>seasonals</a:t>
              </a:r>
              <a:r>
                <a:rPr lang="en-US" sz="2000" dirty="0" smtClean="0">
                  <a:solidFill>
                    <a:srgbClr val="003399"/>
                  </a:solidFill>
                </a:rPr>
                <a:t>, and/or: </a:t>
              </a:r>
              <a:endParaRPr lang="en-US" sz="2000" dirty="0"/>
            </a:p>
          </p:txBody>
        </p:sp>
        <p:pic>
          <p:nvPicPr>
            <p:cNvPr id="29" name="Picture 2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6183" y="4337562"/>
              <a:ext cx="774881" cy="22988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84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Model Decomposition and Time Series Analysis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572000" y="987552"/>
            <a:ext cx="449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</a:t>
            </a:r>
            <a:endParaRPr lang="en-US" sz="2400" i="1" dirty="0" smtClean="0"/>
          </a:p>
          <a:p>
            <a:r>
              <a:rPr lang="en-US" sz="2400" dirty="0" smtClean="0">
                <a:solidFill>
                  <a:srgbClr val="003399"/>
                </a:solidFill>
              </a:rPr>
              <a:t>    Non-stationary models </a:t>
            </a:r>
          </a:p>
          <a:p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  “Locally” stationary </a:t>
            </a:r>
          </a:p>
          <a:p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  Time-Varying AR, ARMA models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883" y="4690145"/>
            <a:ext cx="2830185" cy="2898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68" y="5410200"/>
            <a:ext cx="4727832" cy="2900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533400" y="4304453"/>
            <a:ext cx="8763000" cy="2060280"/>
            <a:chOff x="533400" y="4327602"/>
            <a:chExt cx="8763000" cy="206028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4800600" y="4572000"/>
              <a:ext cx="4495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99"/>
                  </a:solidFill>
                </a:rPr>
                <a:t> :   Time-Varying AR(1) </a:t>
              </a:r>
            </a:p>
            <a:p>
              <a:endParaRPr lang="en-US" sz="2400" dirty="0" smtClean="0">
                <a:solidFill>
                  <a:srgbClr val="003399"/>
                </a:solidFill>
              </a:endParaRPr>
            </a:p>
            <a:p>
              <a:r>
                <a:rPr lang="en-US" sz="2400" dirty="0" smtClean="0">
                  <a:solidFill>
                    <a:srgbClr val="003399"/>
                  </a:solidFill>
                </a:rPr>
                <a:t> :   Time-Varying ARMA(2,1) </a:t>
              </a:r>
            </a:p>
            <a:p>
              <a:r>
                <a:rPr lang="en-US" sz="2000" dirty="0" smtClean="0"/>
                <a:t>         - time-varying wavelength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- time-varying amplitude, phase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209800" y="5046958"/>
              <a:ext cx="393417" cy="34374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33400" y="5052349"/>
              <a:ext cx="393417" cy="34374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349783" y="4327602"/>
              <a:ext cx="393417" cy="34374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286" y="3222170"/>
            <a:ext cx="1524000" cy="5273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5242407" y="2877457"/>
            <a:ext cx="1981200" cy="106680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015" y="1542922"/>
            <a:ext cx="2591703" cy="5716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Diamond 28"/>
          <p:cNvSpPr/>
          <p:nvPr/>
        </p:nvSpPr>
        <p:spPr bwMode="auto">
          <a:xfrm>
            <a:off x="1600200" y="1371600"/>
            <a:ext cx="2621981" cy="914400"/>
          </a:xfrm>
          <a:prstGeom prst="diamond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Example: </a:t>
            </a:r>
            <a:r>
              <a:rPr lang="en-US" sz="2400" dirty="0" err="1" smtClean="0">
                <a:solidFill>
                  <a:srgbClr val="003399"/>
                </a:solidFill>
              </a:rPr>
              <a:t>Autoregessive</a:t>
            </a:r>
            <a:r>
              <a:rPr lang="en-US" sz="2400" dirty="0" smtClean="0">
                <a:solidFill>
                  <a:srgbClr val="003399"/>
                </a:solidFill>
              </a:rPr>
              <a:t> Dynamic Linear Model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778" y="2590800"/>
            <a:ext cx="6832583" cy="145972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371600"/>
            <a:ext cx="2821663" cy="88177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724400" y="990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AR(d):  full model or a component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981200" y="4763049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Latent component structure: 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	Composition of several “simpler” process … </a:t>
            </a:r>
          </a:p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 smtClean="0">
                <a:solidFill>
                  <a:srgbClr val="003399"/>
                </a:solidFill>
              </a:rPr>
              <a:t>	 -  short-term correlated </a:t>
            </a:r>
          </a:p>
          <a:p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            	 -  quasi-</a:t>
            </a:r>
            <a:r>
              <a:rPr lang="en-US" sz="2400" dirty="0" err="1" smtClean="0">
                <a:solidFill>
                  <a:srgbClr val="003399"/>
                </a:solidFill>
              </a:rPr>
              <a:t>cyclicals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1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03" y="2590800"/>
            <a:ext cx="7381557" cy="145977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Example: TVAR – Time-Varying </a:t>
            </a:r>
            <a:r>
              <a:rPr lang="en-US" sz="2400" dirty="0" err="1" smtClean="0">
                <a:solidFill>
                  <a:srgbClr val="003399"/>
                </a:solidFill>
              </a:rPr>
              <a:t>Autoregessive</a:t>
            </a:r>
            <a:r>
              <a:rPr lang="en-US" sz="2400" dirty="0" smtClean="0">
                <a:solidFill>
                  <a:srgbClr val="003399"/>
                </a:solidFill>
              </a:rPr>
              <a:t> Dynamic Linear Model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495800" y="990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TVAR(d):  full model or a component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4495800"/>
            <a:ext cx="906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	Composition of several “simpler” process … </a:t>
            </a:r>
          </a:p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 smtClean="0">
                <a:solidFill>
                  <a:srgbClr val="003399"/>
                </a:solidFill>
              </a:rPr>
              <a:t>	 -  short-term correlations:  time-varying dependencies</a:t>
            </a:r>
          </a:p>
          <a:p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            	 -  quasi-</a:t>
            </a:r>
            <a:r>
              <a:rPr lang="en-US" sz="2400" dirty="0" err="1" smtClean="0">
                <a:solidFill>
                  <a:srgbClr val="003399"/>
                </a:solidFill>
              </a:rPr>
              <a:t>cyclicals</a:t>
            </a:r>
            <a:r>
              <a:rPr lang="en-US" sz="2400" dirty="0" smtClean="0">
                <a:solidFill>
                  <a:srgbClr val="003399"/>
                </a:solidFill>
              </a:rPr>
              <a:t>:  time-varying wavelengths (</a:t>
            </a:r>
            <a:r>
              <a:rPr lang="en-US" sz="2400" dirty="0" err="1" smtClean="0">
                <a:solidFill>
                  <a:srgbClr val="003399"/>
                </a:solidFill>
              </a:rPr>
              <a:t>freqencies</a:t>
            </a:r>
            <a:r>
              <a:rPr lang="en-US" sz="2400" dirty="0" smtClean="0">
                <a:solidFill>
                  <a:srgbClr val="003399"/>
                </a:solidFill>
              </a:rPr>
              <a:t>) 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 smtClean="0"/>
              <a:t>“Local”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:  Time-frequency analysis &amp; decomposition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0" y="1371600"/>
            <a:ext cx="2998023" cy="88177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048000" y="2635693"/>
            <a:ext cx="3542169" cy="251271"/>
          </a:xfrm>
          <a:prstGeom prst="round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Mike\Documents\MEETINGS\Asia2012\ISBA12-Kyoto\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52355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Applications in Natural Sciences and Engineering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129775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: Exploratory discovery latent structure</a:t>
            </a:r>
          </a:p>
          <a:p>
            <a:pPr algn="r"/>
            <a:r>
              <a:rPr lang="en-US" sz="2400" dirty="0" smtClean="0"/>
              <a:t>: Hidden, variable quasi-periodicities</a:t>
            </a:r>
          </a:p>
          <a:p>
            <a:pPr algn="r"/>
            <a:r>
              <a:rPr lang="en-US" sz="2400" dirty="0" smtClean="0"/>
              <a:t>: Variation at </a:t>
            </a:r>
            <a:r>
              <a:rPr lang="en-US" sz="2400" dirty="0"/>
              <a:t>different time </a:t>
            </a:r>
            <a:r>
              <a:rPr lang="en-US" sz="2400" dirty="0" smtClean="0"/>
              <a:t>scales</a:t>
            </a:r>
            <a:endParaRPr lang="en-US" sz="2400" dirty="0"/>
          </a:p>
          <a:p>
            <a:pPr algn="r"/>
            <a:r>
              <a:rPr lang="en-US" sz="2400" dirty="0" smtClean="0"/>
              <a:t>: Time-frequency structure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 bwMode="auto">
          <a:xfrm>
            <a:off x="472314" y="4648200"/>
            <a:ext cx="6858000" cy="1661993"/>
            <a:chOff x="472314" y="4648200"/>
            <a:chExt cx="6858000" cy="1661993"/>
          </a:xfrm>
        </p:grpSpPr>
        <p:sp>
          <p:nvSpPr>
            <p:cNvPr id="3" name="Rectangle 2"/>
            <p:cNvSpPr/>
            <p:nvPr/>
          </p:nvSpPr>
          <p:spPr bwMode="auto">
            <a:xfrm>
              <a:off x="472314" y="4648200"/>
              <a:ext cx="685800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Pal</a:t>
              </a:r>
              <a:r>
                <a:rPr lang="az-Cyrl-AZ" sz="2400" dirty="0" smtClean="0"/>
                <a:t>ӕ</a:t>
              </a:r>
              <a:r>
                <a:rPr lang="en-US" sz="2400" dirty="0" err="1" smtClean="0"/>
                <a:t>oclimatology</a:t>
              </a:r>
              <a:r>
                <a:rPr lang="en-US" sz="2400" dirty="0" smtClean="0"/>
                <a:t>:                     data</a:t>
              </a:r>
              <a:r>
                <a:rPr lang="en-US" dirty="0" smtClean="0">
                  <a:solidFill>
                    <a:srgbClr val="003399"/>
                  </a:solidFill>
                </a:rPr>
                <a:t> </a:t>
              </a:r>
            </a:p>
            <a:p>
              <a:endParaRPr lang="en-US" dirty="0">
                <a:solidFill>
                  <a:srgbClr val="003399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3399"/>
                  </a:solidFill>
                </a:rPr>
                <a:t>Ice cores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smtClean="0">
                  <a:solidFill>
                    <a:srgbClr val="003399"/>
                  </a:solidFill>
                </a:rPr>
                <a:t>-  </a:t>
              </a:r>
              <a:r>
                <a:rPr lang="en-US" sz="2000" dirty="0">
                  <a:solidFill>
                    <a:srgbClr val="003399"/>
                  </a:solidFill>
                </a:rPr>
                <a:t>relative abundance of </a:t>
              </a:r>
              <a:r>
                <a:rPr lang="en-US" sz="2000" dirty="0" smtClean="0">
                  <a:solidFill>
                    <a:srgbClr val="003399"/>
                  </a:solidFill>
                </a:rPr>
                <a:t>oxygen isotopes over time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3399"/>
                  </a:solidFill>
                </a:rPr>
                <a:t>G</a:t>
              </a:r>
              <a:r>
                <a:rPr lang="en-US" sz="2000" dirty="0" smtClean="0">
                  <a:solidFill>
                    <a:srgbClr val="003399"/>
                  </a:solidFill>
                </a:rPr>
                <a:t>lobal temperature proxy 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3399"/>
                  </a:solidFill>
                </a:rPr>
                <a:t>``Well </a:t>
              </a:r>
              <a:r>
                <a:rPr lang="en-US" sz="2000" dirty="0">
                  <a:solidFill>
                    <a:srgbClr val="003399"/>
                  </a:solidFill>
                </a:rPr>
                <a:t>known'' periodicities: earth orbital </a:t>
              </a:r>
              <a:r>
                <a:rPr lang="en-US" sz="2000" dirty="0" smtClean="0">
                  <a:solidFill>
                    <a:srgbClr val="003399"/>
                  </a:solidFill>
                </a:rPr>
                <a:t>dynamics</a:t>
              </a:r>
              <a:endParaRPr lang="en-US" sz="2000" dirty="0">
                <a:solidFill>
                  <a:srgbClr val="003399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0" y="4748255"/>
              <a:ext cx="1219200" cy="277363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49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Example: Pal</a:t>
            </a:r>
            <a:r>
              <a:rPr lang="az-Cyrl-AZ" sz="2400" dirty="0" smtClean="0">
                <a:solidFill>
                  <a:srgbClr val="003399"/>
                </a:solidFill>
              </a:rPr>
              <a:t>ӕ</a:t>
            </a:r>
            <a:r>
              <a:rPr lang="en-US" sz="2400" dirty="0" err="1" smtClean="0">
                <a:solidFill>
                  <a:srgbClr val="003399"/>
                </a:solidFill>
              </a:rPr>
              <a:t>oclimatology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31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Estimated components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798" y="5156537"/>
            <a:ext cx="509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- Changes in orbital dynamic cycles</a:t>
            </a:r>
          </a:p>
          <a:p>
            <a:r>
              <a:rPr lang="en-US" sz="2000" dirty="0" smtClean="0">
                <a:solidFill>
                  <a:srgbClr val="003399"/>
                </a:solidFill>
              </a:rPr>
              <a:t>- Amplitude dominance “switch”</a:t>
            </a:r>
          </a:p>
          <a:p>
            <a:r>
              <a:rPr lang="en-US" sz="2000" dirty="0" smtClean="0">
                <a:solidFill>
                  <a:srgbClr val="003399"/>
                </a:solidFill>
              </a:rPr>
              <a:t>     : structural climate change @1.1m </a:t>
            </a:r>
            <a:r>
              <a:rPr lang="en-US" sz="2000" dirty="0" err="1" smtClean="0">
                <a:solidFill>
                  <a:srgbClr val="003399"/>
                </a:solidFill>
              </a:rPr>
              <a:t>yrs</a:t>
            </a:r>
            <a:r>
              <a:rPr lang="en-US" sz="2000" dirty="0" smtClean="0">
                <a:solidFill>
                  <a:srgbClr val="003399"/>
                </a:solidFill>
              </a:rPr>
              <a:t>?  </a:t>
            </a:r>
            <a:endParaRPr lang="en-US" sz="20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426528"/>
            <a:ext cx="2673817" cy="8095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Mike\Documents\MEETINGS\JSM12\decomp-oxy-eeg-soi-figs-png\oxy-decomp-bayes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" y="1219200"/>
            <a:ext cx="420892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313172" y="2667000"/>
            <a:ext cx="4828939" cy="4038600"/>
            <a:chOff x="4313172" y="2667000"/>
            <a:chExt cx="4828939" cy="4038600"/>
          </a:xfrm>
        </p:grpSpPr>
        <p:sp>
          <p:nvSpPr>
            <p:cNvPr id="17" name="TextBox 16"/>
            <p:cNvSpPr txBox="1"/>
            <p:nvPr/>
          </p:nvSpPr>
          <p:spPr>
            <a:xfrm>
              <a:off x="4341511" y="2667000"/>
              <a:ext cx="480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Time-varying wavelengths of components</a:t>
              </a:r>
              <a:endParaRPr lang="en-US" sz="2000" dirty="0"/>
            </a:p>
          </p:txBody>
        </p:sp>
        <p:pic>
          <p:nvPicPr>
            <p:cNvPr id="2053" name="Picture 5" descr="C:\Users\Mike\Documents\MEETINGS\JSM12\decomp-oxy-eeg-soi-figs-png\oxy-wavelengths-bayes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172" y="3048000"/>
              <a:ext cx="4826853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0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Mike\Documents\MEETINGS\Asia2012\ISBA12-Kyoto\e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3840480"/>
            <a:ext cx="519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ike\Documents\MEETINGS\Asia2012\ISBA12-Kyoto\ee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3840480"/>
            <a:ext cx="519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9400" y="762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Example: EEG in Experimental Neuroscience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074" name="Picture 2" descr="C:\Users\Mike\Documents\MEETINGS\JSM12\eeg-figs-png\lags99999c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693043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0" y="1009762"/>
            <a:ext cx="6590602" cy="3409838"/>
            <a:chOff x="2286000" y="1009762"/>
            <a:chExt cx="6590602" cy="3409838"/>
          </a:xfrm>
        </p:grpSpPr>
        <p:pic>
          <p:nvPicPr>
            <p:cNvPr id="1030" name="Picture 6" descr="C:\Users\Mike\Documents\MEETINGS\JSM12\eeg-figs-png\eeg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97" y="2133600"/>
              <a:ext cx="309320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ike\Documents\MEETINGS\JSM12\eeg-figs-png\eeg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88205"/>
              <a:ext cx="3112295" cy="214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239000" y="1009762"/>
              <a:ext cx="16376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Why TVAR? </a:t>
              </a:r>
              <a:endParaRPr lang="en-US" sz="2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7315200" y="3276600"/>
              <a:ext cx="304800" cy="11430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419600" y="3124200"/>
              <a:ext cx="3810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147479" y="3733800"/>
            <a:ext cx="2510121" cy="1143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>
          <a:xfrm>
            <a:off x="3543300" y="2339340"/>
            <a:ext cx="2057400" cy="2286000"/>
          </a:xfrm>
          <a:prstGeom prst="diamond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Foundations :  History  of Dynamic Bayes in Action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42697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P.J. Harrison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R.E. </a:t>
            </a:r>
            <a:r>
              <a:rPr lang="en-US" sz="3200" dirty="0" err="1" smtClean="0"/>
              <a:t>Kalman</a:t>
            </a:r>
            <a:endParaRPr lang="en-US" sz="32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352800" y="1752600"/>
            <a:ext cx="5638800" cy="1219200"/>
            <a:chOff x="3352800" y="1676400"/>
            <a:chExt cx="5638800" cy="1219200"/>
          </a:xfrm>
        </p:grpSpPr>
        <p:sp>
          <p:nvSpPr>
            <p:cNvPr id="14" name="Rounded Rectangle 13"/>
            <p:cNvSpPr/>
            <p:nvPr/>
          </p:nvSpPr>
          <p:spPr>
            <a:xfrm>
              <a:off x="3352800" y="1676400"/>
              <a:ext cx="5638800" cy="1219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1676400"/>
              <a:ext cx="476124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Commercial forecasting, monitoring,</a:t>
              </a: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Socio-economics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3936087"/>
            <a:ext cx="5474970" cy="1474113"/>
            <a:chOff x="152400" y="3859887"/>
            <a:chExt cx="5474970" cy="1474113"/>
          </a:xfrm>
        </p:grpSpPr>
        <p:sp>
          <p:nvSpPr>
            <p:cNvPr id="12" name="TextBox 11"/>
            <p:cNvSpPr txBox="1"/>
            <p:nvPr/>
          </p:nvSpPr>
          <p:spPr>
            <a:xfrm>
              <a:off x="182880" y="4195227"/>
              <a:ext cx="351918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99"/>
                  </a:solidFill>
                </a:rPr>
                <a:t>Engineering </a:t>
              </a:r>
            </a:p>
            <a:p>
              <a:r>
                <a:rPr lang="en-US" sz="2400" dirty="0" smtClean="0">
                  <a:solidFill>
                    <a:srgbClr val="003399"/>
                  </a:solidFill>
                </a:rPr>
                <a:t>Control systems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2400" y="3859887"/>
              <a:ext cx="5474970" cy="1219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38550" y="3242131"/>
            <a:ext cx="198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 50 years ~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72877" y="5105400"/>
            <a:ext cx="2342521" cy="1384995"/>
            <a:chOff x="6572877" y="5105400"/>
            <a:chExt cx="2342521" cy="1384995"/>
          </a:xfrm>
        </p:grpSpPr>
        <p:sp>
          <p:nvSpPr>
            <p:cNvPr id="13" name="TextBox 12"/>
            <p:cNvSpPr txBox="1"/>
            <p:nvPr/>
          </p:nvSpPr>
          <p:spPr>
            <a:xfrm>
              <a:off x="6572877" y="5105400"/>
              <a:ext cx="23425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G.E.P. Box</a:t>
              </a:r>
            </a:p>
            <a:p>
              <a:pPr algn="ctr"/>
              <a:r>
                <a:rPr lang="en-US" sz="2800" dirty="0" smtClean="0"/>
                <a:t>H. </a:t>
              </a:r>
              <a:r>
                <a:rPr lang="en-US" sz="2800" dirty="0" err="1" smtClean="0"/>
                <a:t>Akaike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A. </a:t>
              </a:r>
              <a:r>
                <a:rPr lang="en-US" sz="2800" dirty="0" err="1" smtClean="0"/>
                <a:t>Zellner</a:t>
              </a:r>
              <a:endParaRPr lang="en-US" sz="2800" dirty="0" smtClean="0"/>
            </a:p>
          </p:txBody>
        </p:sp>
        <p:sp>
          <p:nvSpPr>
            <p:cNvPr id="2" name="Oval 1"/>
            <p:cNvSpPr/>
            <p:nvPr/>
          </p:nvSpPr>
          <p:spPr>
            <a:xfrm>
              <a:off x="7058337" y="5188297"/>
              <a:ext cx="1371600" cy="1219200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1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9400" y="762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Example: EEG in Experimental Neuroscience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800" y="2466956"/>
            <a:ext cx="5029200" cy="4153713"/>
            <a:chOff x="4114800" y="2466956"/>
            <a:chExt cx="5029200" cy="4153713"/>
          </a:xfrm>
        </p:grpSpPr>
        <p:sp>
          <p:nvSpPr>
            <p:cNvPr id="15" name="Rectangle 14"/>
            <p:cNvSpPr/>
            <p:nvPr/>
          </p:nvSpPr>
          <p:spPr>
            <a:xfrm>
              <a:off x="4114800" y="2466956"/>
              <a:ext cx="50292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/>
                <a:t>              </a:t>
              </a:r>
              <a:r>
                <a:rPr lang="en-US" sz="2000" dirty="0" smtClean="0">
                  <a:solidFill>
                    <a:srgbClr val="003399"/>
                  </a:solidFill>
                </a:rPr>
                <a:t>Treatment effects on brain seizures: </a:t>
              </a:r>
            </a:p>
            <a:p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smtClean="0">
                  <a:solidFill>
                    <a:srgbClr val="003399"/>
                  </a:solidFill>
                </a:rPr>
                <a:t>                 Changes in amplitudes, wavelengths      	                  	   brain waves</a:t>
              </a:r>
              <a:endParaRPr lang="en-US" sz="2400" dirty="0">
                <a:solidFill>
                  <a:srgbClr val="003399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53000" y="3514905"/>
              <a:ext cx="4056970" cy="3105764"/>
              <a:chOff x="4953000" y="3514905"/>
              <a:chExt cx="4056970" cy="3105764"/>
            </a:xfrm>
          </p:grpSpPr>
          <p:pic>
            <p:nvPicPr>
              <p:cNvPr id="4100" name="Picture 4" descr="C:\Users\Mike\Documents\MEETINGS\JSM12\eeg-figs-png\waveslow.T1.T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3810000"/>
                <a:ext cx="4056970" cy="2810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181600" y="3514905"/>
                <a:ext cx="2895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S26.Low </a:t>
                </a:r>
                <a:r>
                  <a:rPr lang="en-US" sz="1600" dirty="0" err="1" smtClean="0"/>
                  <a:t>cf</a:t>
                </a:r>
                <a:r>
                  <a:rPr lang="en-US" sz="1600" dirty="0" smtClean="0"/>
                  <a:t> S26.Mod treatments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9497" y="1782791"/>
            <a:ext cx="3929103" cy="3051542"/>
            <a:chOff x="109497" y="1782791"/>
            <a:chExt cx="3929103" cy="3051542"/>
          </a:xfrm>
        </p:grpSpPr>
        <p:sp>
          <p:nvSpPr>
            <p:cNvPr id="17" name="Rectangle 16"/>
            <p:cNvSpPr/>
            <p:nvPr/>
          </p:nvSpPr>
          <p:spPr>
            <a:xfrm>
              <a:off x="109497" y="1782791"/>
              <a:ext cx="2362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S26.Low treatment</a:t>
              </a:r>
            </a:p>
          </p:txBody>
        </p:sp>
        <p:pic>
          <p:nvPicPr>
            <p:cNvPr id="4101" name="Picture 5" descr="C:\Users\Mike\Documents\MEETINGS\JSM12\eeg-figs-png\decomp.t2.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6" y="2192459"/>
              <a:ext cx="3906624" cy="264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52400" y="1066322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Some components are “brain waves”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160665"/>
            <a:ext cx="4267200" cy="2573135"/>
            <a:chOff x="228600" y="1160665"/>
            <a:chExt cx="4267200" cy="2573135"/>
          </a:xfrm>
        </p:grpSpPr>
        <p:grpSp>
          <p:nvGrpSpPr>
            <p:cNvPr id="11" name="Group 18"/>
            <p:cNvGrpSpPr/>
            <p:nvPr/>
          </p:nvGrpSpPr>
          <p:grpSpPr>
            <a:xfrm>
              <a:off x="228600" y="1160665"/>
              <a:ext cx="4147740" cy="2573135"/>
              <a:chOff x="114300" y="876300"/>
              <a:chExt cx="6057900" cy="3419346"/>
            </a:xfrm>
          </p:grpSpPr>
          <p:pic>
            <p:nvPicPr>
              <p:cNvPr id="12" name="Picture 2" descr="C:\Users\Mike\Desktop\Captur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300" y="876300"/>
                <a:ext cx="3771900" cy="2930685"/>
              </a:xfrm>
              <a:prstGeom prst="rect">
                <a:avLst/>
              </a:prstGeom>
              <a:noFill/>
            </p:spPr>
          </p:pic>
          <p:grpSp>
            <p:nvGrpSpPr>
              <p:cNvPr id="13" name="Group 16"/>
              <p:cNvGrpSpPr/>
              <p:nvPr/>
            </p:nvGrpSpPr>
            <p:grpSpPr>
              <a:xfrm>
                <a:off x="1905000" y="2286000"/>
                <a:ext cx="4267200" cy="2009646"/>
                <a:chOff x="1905000" y="2286000"/>
                <a:chExt cx="4267200" cy="200964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114800" y="2286000"/>
                  <a:ext cx="20574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smtClean="0">
                      <a:solidFill>
                        <a:schemeClr val="bg1"/>
                      </a:solidFill>
                    </a:rPr>
                    <a:t>Finance - Portfolios</a:t>
                  </a:r>
                  <a:endParaRPr lang="en-US" sz="1800" dirty="0"/>
                </a:p>
              </p:txBody>
            </p:sp>
            <p:pic>
              <p:nvPicPr>
                <p:cNvPr id="15" name="Picture 10" descr="p2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05000" y="2743200"/>
                  <a:ext cx="2286000" cy="1552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3" name="TextBox 22"/>
            <p:cNvSpPr txBox="1"/>
            <p:nvPr/>
          </p:nvSpPr>
          <p:spPr>
            <a:xfrm>
              <a:off x="2769722" y="1371600"/>
              <a:ext cx="1726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</a:t>
              </a:r>
            </a:p>
            <a:p>
              <a:r>
                <a:rPr lang="en-US" dirty="0" smtClean="0"/>
                <a:t>Finance</a:t>
              </a:r>
            </a:p>
            <a:p>
              <a:r>
                <a:rPr lang="en-US" dirty="0" smtClean="0"/>
                <a:t>Econometrics</a:t>
              </a:r>
            </a:p>
            <a:p>
              <a:r>
                <a:rPr lang="en-US" dirty="0" smtClean="0"/>
                <a:t>Social systems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0555" y="990600"/>
            <a:ext cx="3813445" cy="2957186"/>
            <a:chOff x="4876800" y="1157614"/>
            <a:chExt cx="3813445" cy="295718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876800" y="2974879"/>
              <a:ext cx="2972308" cy="104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endParaRPr lang="en-US" sz="2200" dirty="0">
                <a:solidFill>
                  <a:srgbClr val="000099"/>
                </a:solidFill>
              </a:endParaRPr>
            </a:p>
          </p:txBody>
        </p:sp>
        <p:pic>
          <p:nvPicPr>
            <p:cNvPr id="5" name="Picture 2" descr="C:\Users\Mike\Desktop\Picture1 - Cop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8024" y="3387894"/>
              <a:ext cx="2235226" cy="726906"/>
            </a:xfrm>
            <a:prstGeom prst="rect">
              <a:avLst/>
            </a:prstGeom>
            <a:noFill/>
          </p:spPr>
        </p:pic>
        <p:pic>
          <p:nvPicPr>
            <p:cNvPr id="6" name="Picture 3" descr="C:\Users\mw\Desktop\Captur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4474" y="1956109"/>
              <a:ext cx="1370970" cy="1444405"/>
            </a:xfrm>
            <a:prstGeom prst="rect">
              <a:avLst/>
            </a:prstGeom>
            <a:noFill/>
          </p:spPr>
        </p:pic>
        <p:pic>
          <p:nvPicPr>
            <p:cNvPr id="8" name="Picture 3" descr="C:\Users\Mike\Desktop\Pictur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6445" y="1157614"/>
              <a:ext cx="2252293" cy="726906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6630214" y="2007983"/>
              <a:ext cx="673062" cy="569315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7340361" y="3165497"/>
              <a:ext cx="550686" cy="13274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119145" y="1210954"/>
              <a:ext cx="15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Neuroscience,</a:t>
              </a:r>
            </a:p>
            <a:p>
              <a:r>
                <a:rPr lang="en-US" dirty="0" smtClean="0"/>
                <a:t>Imaging, …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4226980"/>
            <a:ext cx="2743200" cy="2371616"/>
            <a:chOff x="457200" y="4226980"/>
            <a:chExt cx="2743200" cy="2371616"/>
          </a:xfrm>
        </p:grpSpPr>
        <p:pic>
          <p:nvPicPr>
            <p:cNvPr id="20" name="Picture 3" descr="C:\Users\mw\Desktop\Picture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0210" y="4226980"/>
              <a:ext cx="2270190" cy="2371616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57200" y="4303544"/>
              <a:ext cx="172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ionetworks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08961" y="4483860"/>
            <a:ext cx="5435039" cy="2231968"/>
            <a:chOff x="3708961" y="4483860"/>
            <a:chExt cx="5435039" cy="2231968"/>
          </a:xfrm>
        </p:grpSpPr>
        <p:grpSp>
          <p:nvGrpSpPr>
            <p:cNvPr id="22" name="Group 21"/>
            <p:cNvGrpSpPr/>
            <p:nvPr/>
          </p:nvGrpSpPr>
          <p:grpSpPr>
            <a:xfrm>
              <a:off x="5573405" y="4504275"/>
              <a:ext cx="3570595" cy="2211553"/>
              <a:chOff x="5130820" y="4504275"/>
              <a:chExt cx="3570595" cy="2211553"/>
            </a:xfrm>
          </p:grpSpPr>
          <p:pic>
            <p:nvPicPr>
              <p:cNvPr id="18" name="Picture 3" descr="C:\Users\Mike\Documents\papers\OLDER-PAPERS\Fei.Liu\fig8a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30820" y="4747889"/>
                <a:ext cx="3566785" cy="1967939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559431" y="4504275"/>
                <a:ext cx="3141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Hydrology, Transportation, ….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08961" y="4483860"/>
              <a:ext cx="17260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Natural sciences &amp; engineering</a:t>
              </a:r>
            </a:p>
            <a:p>
              <a:pPr algn="ctr"/>
              <a:r>
                <a:rPr lang="en-US" dirty="0" smtClean="0"/>
                <a:t>-</a:t>
              </a:r>
              <a:endParaRPr lang="en-US" dirty="0"/>
            </a:p>
            <a:p>
              <a:pPr algn="ctr"/>
              <a:r>
                <a:rPr lang="en-US" dirty="0" smtClean="0"/>
                <a:t>Computer </a:t>
              </a:r>
              <a:r>
                <a:rPr lang="en-US" dirty="0" err="1" smtClean="0"/>
                <a:t>modelling</a:t>
              </a:r>
              <a:r>
                <a:rPr lang="en-US" dirty="0" smtClean="0"/>
                <a:t> 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14123" y="3131403"/>
            <a:ext cx="2637967" cy="864462"/>
            <a:chOff x="3314123" y="3131403"/>
            <a:chExt cx="2637967" cy="864462"/>
          </a:xfrm>
        </p:grpSpPr>
        <p:sp>
          <p:nvSpPr>
            <p:cNvPr id="34" name="TextBox 33"/>
            <p:cNvSpPr txBox="1"/>
            <p:nvPr/>
          </p:nvSpPr>
          <p:spPr>
            <a:xfrm>
              <a:off x="3314123" y="3131403"/>
              <a:ext cx="2637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State Space </a:t>
              </a:r>
            </a:p>
            <a:p>
              <a:pPr algn="ctr"/>
              <a:r>
                <a:rPr lang="en-US" sz="2400" dirty="0" smtClean="0"/>
                <a:t>Dynamic Models </a:t>
              </a:r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40119" y="3149674"/>
              <a:ext cx="2190716" cy="846191"/>
            </a:xfrm>
            <a:prstGeom prst="round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Bayesian Dynamic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: Multiple Time Series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Time-Varying Vector Autoregressive Model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25" y="1561608"/>
            <a:ext cx="5072570" cy="83651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453667" y="990600"/>
            <a:ext cx="576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q-vector dynamic process: TV-VAR(d)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114490" y="2623932"/>
            <a:ext cx="8343710" cy="830997"/>
            <a:chOff x="346094" y="2623932"/>
            <a:chExt cx="8343710" cy="830997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346094" y="2623932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99"/>
                  </a:solidFill>
                </a:rPr>
                <a:t>	- as complete model</a:t>
              </a:r>
            </a:p>
            <a:p>
              <a:r>
                <a:rPr lang="en-US" sz="2400" dirty="0">
                  <a:solidFill>
                    <a:srgbClr val="003399"/>
                  </a:solidFill>
                </a:rPr>
                <a:t>	</a:t>
              </a:r>
              <a:r>
                <a:rPr lang="en-US" sz="2400" dirty="0" smtClean="0">
                  <a:solidFill>
                    <a:srgbClr val="003399"/>
                  </a:solidFill>
                </a:rPr>
                <a:t>- or as a latent component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5400" y="2763033"/>
              <a:ext cx="985594" cy="208767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3685" y="3051638"/>
              <a:ext cx="3586119" cy="298545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030" y="1500822"/>
            <a:ext cx="2712577" cy="37888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57200" y="3908017"/>
            <a:ext cx="8390145" cy="2340383"/>
            <a:chOff x="449055" y="3750954"/>
            <a:chExt cx="8390145" cy="2340383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038600" y="4382901"/>
              <a:ext cx="480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Multiple, latent quasi-cyclical structures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- time-varying impact on output “channels”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- dynamic network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- dynamic lagged interconnections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 bwMode="auto">
            <a:xfrm>
              <a:off x="449055" y="3750954"/>
              <a:ext cx="3413592" cy="2340383"/>
              <a:chOff x="449055" y="3750954"/>
              <a:chExt cx="3413592" cy="2340383"/>
            </a:xfrm>
          </p:grpSpPr>
          <p:grpSp>
            <p:nvGrpSpPr>
              <p:cNvPr id="16" name="Group 15"/>
              <p:cNvGrpSpPr/>
              <p:nvPr/>
            </p:nvGrpSpPr>
            <p:grpSpPr bwMode="auto">
              <a:xfrm>
                <a:off x="942805" y="3750954"/>
                <a:ext cx="2919842" cy="2340383"/>
                <a:chOff x="4876800" y="1157614"/>
                <a:chExt cx="3456450" cy="2957186"/>
              </a:xfrm>
            </p:grpSpPr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4876800" y="2974879"/>
                  <a:ext cx="2972308" cy="1046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 algn="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  <a:buFont typeface="Wingdings" pitchFamily="2" charset="2"/>
                    <a:buNone/>
                  </a:pPr>
                  <a:endParaRPr lang="en-US" sz="22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18" name="Picture 2" descr="C:\Users\Mike\Desktop\Picture1 - Copy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98024" y="3387894"/>
                  <a:ext cx="2235226" cy="726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3" descr="C:\Users\mw\Desktop\Capture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894474" y="1956109"/>
                  <a:ext cx="1370970" cy="144440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3" descr="C:\Users\Mike\Desktop\Picture1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56445" y="1157614"/>
                  <a:ext cx="2252293" cy="72690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" name="Straight Arrow Connector 20"/>
                <p:cNvCxnSpPr/>
                <p:nvPr/>
              </p:nvCxnSpPr>
              <p:spPr bwMode="auto">
                <a:xfrm rot="16200000" flipV="1">
                  <a:off x="6630214" y="2007983"/>
                  <a:ext cx="673062" cy="569315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 rot="5400000">
                  <a:off x="7340361" y="3165497"/>
                  <a:ext cx="550686" cy="13274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pic>
            <p:nvPicPr>
              <p:cNvPr id="2" name="Picture 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9055" y="3878542"/>
                <a:ext cx="467827" cy="240718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Picture 2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71600" y="5756606"/>
                <a:ext cx="467826" cy="240717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9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Examples of TV-VAR 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77" y="1004537"/>
            <a:ext cx="2865048" cy="822581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84957" y="4276807"/>
            <a:ext cx="3570595" cy="2211553"/>
            <a:chOff x="5130820" y="4504275"/>
            <a:chExt cx="3570595" cy="2211553"/>
          </a:xfrm>
        </p:grpSpPr>
        <p:pic>
          <p:nvPicPr>
            <p:cNvPr id="42" name="Picture 3" descr="C:\Users\Mike\Documents\papers\OLDER-PAPERS\Fei.Liu\fig8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0820" y="4747889"/>
              <a:ext cx="3566785" cy="1967939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5559431" y="4504275"/>
              <a:ext cx="3141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Hydrology, Transportation, ….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4154" y="1418366"/>
            <a:ext cx="7967023" cy="3145151"/>
            <a:chOff x="1054154" y="1418366"/>
            <a:chExt cx="7967023" cy="3145151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054154" y="2209800"/>
              <a:ext cx="35052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3399"/>
                  </a:solidFill>
                </a:rPr>
                <a:t>    Causal interest, lagged effects</a:t>
              </a:r>
            </a:p>
            <a:p>
              <a:pPr algn="r"/>
              <a:endParaRPr lang="en-US" sz="2000" dirty="0" smtClean="0">
                <a:solidFill>
                  <a:srgbClr val="003399"/>
                </a:solidFill>
              </a:endParaRPr>
            </a:p>
            <a:p>
              <a:pPr algn="r"/>
              <a:endParaRPr lang="en-US" sz="2000" dirty="0">
                <a:solidFill>
                  <a:srgbClr val="003399"/>
                </a:solidFill>
              </a:endParaRPr>
            </a:p>
            <a:p>
              <a:pPr algn="r"/>
              <a:r>
                <a:rPr lang="en-US" sz="2000" dirty="0" smtClean="0">
                  <a:solidFill>
                    <a:srgbClr val="003399"/>
                  </a:solidFill>
                </a:rPr>
                <a:t>Dynamic models of volatility</a:t>
              </a:r>
            </a:p>
            <a:p>
              <a:endParaRPr lang="en-US" dirty="0"/>
            </a:p>
          </p:txBody>
        </p:sp>
        <p:pic>
          <p:nvPicPr>
            <p:cNvPr id="1026" name="Picture 2" descr="C:\Users\Mike\Documents\PHD_PD\Jouchi\LTM\figuresjpg\fig-usmacro-dat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285" y="1708666"/>
              <a:ext cx="4385892" cy="285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159285" y="1418366"/>
              <a:ext cx="2855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Macroeconomics, finance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3008" y="2727121"/>
              <a:ext cx="1727257" cy="273894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872" y="5034730"/>
            <a:ext cx="1630343" cy="27378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5703875"/>
            <a:ext cx="602643" cy="19156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4321862" y="5464314"/>
            <a:ext cx="448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Spatial correlations</a:t>
            </a:r>
          </a:p>
          <a:p>
            <a:r>
              <a:rPr lang="en-US" sz="2000" dirty="0" smtClean="0">
                <a:solidFill>
                  <a:srgbClr val="003399"/>
                </a:solidFill>
              </a:rPr>
              <a:t>Network structure, computer </a:t>
            </a:r>
            <a:r>
              <a:rPr lang="en-US" sz="2000" dirty="0" err="1" smtClean="0">
                <a:solidFill>
                  <a:srgbClr val="003399"/>
                </a:solidFill>
              </a:rPr>
              <a:t>modelling</a:t>
            </a:r>
            <a:endParaRPr lang="en-US" sz="2000" dirty="0" smtClean="0">
              <a:solidFill>
                <a:srgbClr val="003399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7800" y="3195317"/>
            <a:ext cx="3111285" cy="309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Dynamic Volatility and Latent Factor Models 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19200"/>
            <a:ext cx="4267200" cy="2573135"/>
            <a:chOff x="228600" y="1160665"/>
            <a:chExt cx="4267200" cy="2573135"/>
          </a:xfrm>
        </p:grpSpPr>
        <p:grpSp>
          <p:nvGrpSpPr>
            <p:cNvPr id="6" name="Group 18"/>
            <p:cNvGrpSpPr/>
            <p:nvPr/>
          </p:nvGrpSpPr>
          <p:grpSpPr>
            <a:xfrm>
              <a:off x="228600" y="1160665"/>
              <a:ext cx="4147740" cy="2573135"/>
              <a:chOff x="114300" y="876300"/>
              <a:chExt cx="6057900" cy="3419346"/>
            </a:xfrm>
          </p:grpSpPr>
          <p:pic>
            <p:nvPicPr>
              <p:cNvPr id="8" name="Picture 2" descr="C:\Users\Mike\Desktop\Captur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" y="876300"/>
                <a:ext cx="3771900" cy="2930685"/>
              </a:xfrm>
              <a:prstGeom prst="rect">
                <a:avLst/>
              </a:prstGeom>
              <a:noFill/>
            </p:spPr>
          </p:pic>
          <p:grpSp>
            <p:nvGrpSpPr>
              <p:cNvPr id="9" name="Group 16"/>
              <p:cNvGrpSpPr/>
              <p:nvPr/>
            </p:nvGrpSpPr>
            <p:grpSpPr>
              <a:xfrm>
                <a:off x="1905000" y="2286000"/>
                <a:ext cx="4267200" cy="2009646"/>
                <a:chOff x="1905000" y="2286000"/>
                <a:chExt cx="4267200" cy="2009646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114800" y="2286000"/>
                  <a:ext cx="20574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smtClean="0">
                      <a:solidFill>
                        <a:schemeClr val="bg1"/>
                      </a:solidFill>
                    </a:rPr>
                    <a:t>Finance - Portfolios</a:t>
                  </a:r>
                  <a:endParaRPr lang="en-US" sz="1800" dirty="0"/>
                </a:p>
              </p:txBody>
            </p:sp>
            <p:pic>
              <p:nvPicPr>
                <p:cNvPr id="11" name="Picture 10" descr="p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05000" y="2743200"/>
                  <a:ext cx="2286000" cy="1552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2769722" y="1371600"/>
              <a:ext cx="1726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</a:t>
              </a:r>
            </a:p>
            <a:p>
              <a:r>
                <a:rPr lang="en-US" dirty="0" smtClean="0"/>
                <a:t>Finance</a:t>
              </a:r>
            </a:p>
            <a:p>
              <a:r>
                <a:rPr lang="en-US" dirty="0" smtClean="0"/>
                <a:t>Econometrics</a:t>
              </a:r>
            </a:p>
            <a:p>
              <a:r>
                <a:rPr lang="en-US" dirty="0" smtClean="0"/>
                <a:t>Social systems</a:t>
              </a: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383334" y="3944735"/>
            <a:ext cx="6577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Econometric: macro-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Hierarchical dynamic regressions</a:t>
            </a:r>
          </a:p>
          <a:p>
            <a:endParaRPr lang="en-US" sz="2200" dirty="0"/>
          </a:p>
          <a:p>
            <a:r>
              <a:rPr lang="en-US" sz="2200" dirty="0" smtClean="0"/>
              <a:t>Futures </a:t>
            </a:r>
            <a:r>
              <a:rPr lang="en-US" sz="2200" dirty="0"/>
              <a:t>markets, exchange </a:t>
            </a:r>
            <a:r>
              <a:rPr lang="en-US" sz="2200" dirty="0" smtClean="0"/>
              <a:t>rates</a:t>
            </a:r>
          </a:p>
          <a:p>
            <a:r>
              <a:rPr lang="en-US" sz="2200" dirty="0" smtClean="0"/>
              <a:t>	Sequential portfolio decisions </a:t>
            </a:r>
          </a:p>
          <a:p>
            <a:endParaRPr lang="en-US" sz="2200" dirty="0"/>
          </a:p>
          <a:p>
            <a:r>
              <a:rPr lang="en-US" sz="2200" dirty="0" smtClean="0"/>
              <a:t>Demographic studies, institutional assessment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Non-Gaussian/e.g. multinomial time series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62400" y="2590800"/>
            <a:ext cx="5105400" cy="1650907"/>
            <a:chOff x="4267200" y="2767443"/>
            <a:chExt cx="4756689" cy="1650907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267200" y="2971800"/>
              <a:ext cx="475668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3399"/>
                  </a:solidFill>
                </a:rPr>
                <a:t>Cross-series (residual) structure: </a:t>
              </a:r>
            </a:p>
            <a:p>
              <a:r>
                <a:rPr lang="en-US" sz="2200" dirty="0">
                  <a:solidFill>
                    <a:srgbClr val="003399"/>
                  </a:solidFill>
                </a:rPr>
                <a:t> </a:t>
              </a:r>
              <a:r>
                <a:rPr lang="en-US" sz="2200" dirty="0" smtClean="0">
                  <a:solidFill>
                    <a:srgbClr val="003399"/>
                  </a:solidFill>
                </a:rPr>
                <a:t>      - Time-varying dependencies</a:t>
              </a:r>
            </a:p>
            <a:p>
              <a:r>
                <a:rPr lang="en-US" sz="2200" dirty="0" smtClean="0">
                  <a:solidFill>
                    <a:srgbClr val="003399"/>
                  </a:solidFill>
                </a:rPr>
                <a:t>       - Influences of latent stochastic factors</a:t>
              </a:r>
              <a:endParaRPr lang="en-US" sz="2200" dirty="0">
                <a:solidFill>
                  <a:srgbClr val="003399"/>
                </a:solidFill>
              </a:endParaRPr>
            </a:p>
          </p:txBody>
        </p:sp>
        <p:sp>
          <p:nvSpPr>
            <p:cNvPr id="2" name="Diamond 1"/>
            <p:cNvSpPr/>
            <p:nvPr/>
          </p:nvSpPr>
          <p:spPr>
            <a:xfrm>
              <a:off x="4618495" y="2767443"/>
              <a:ext cx="3352800" cy="1555032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2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Partitioning/Attributing Variation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784" y="1371600"/>
            <a:ext cx="3295139" cy="3410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152397" y="3246120"/>
            <a:ext cx="7391406" cy="2800767"/>
            <a:chOff x="152400" y="3246120"/>
            <a:chExt cx="7391406" cy="2800767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152400" y="3246120"/>
              <a:ext cx="7239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endParaRPr lang="en-US" sz="2200" dirty="0" smtClean="0">
                <a:solidFill>
                  <a:srgbClr val="003399"/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sz="2200" dirty="0">
                <a:solidFill>
                  <a:srgbClr val="003399"/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sz="2200" dirty="0" smtClean="0">
                <a:solidFill>
                  <a:srgbClr val="003399"/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003399"/>
                  </a:solidFill>
                </a:rPr>
                <a:t>Latent factor models</a:t>
              </a:r>
            </a:p>
            <a:p>
              <a:endParaRPr lang="en-US" sz="2200" dirty="0" smtClean="0">
                <a:solidFill>
                  <a:srgbClr val="003399"/>
                </a:solidFill>
              </a:endParaRPr>
            </a:p>
            <a:p>
              <a:r>
                <a:rPr lang="en-US" sz="2200" dirty="0" smtClean="0">
                  <a:solidFill>
                    <a:srgbClr val="003399"/>
                  </a:solidFill>
                </a:rPr>
                <a:t>       	      </a:t>
              </a:r>
            </a:p>
            <a:p>
              <a:r>
                <a:rPr lang="en-US" sz="2200" dirty="0">
                  <a:solidFill>
                    <a:srgbClr val="003399"/>
                  </a:solidFill>
                </a:rPr>
                <a:t>	 </a:t>
              </a:r>
              <a:r>
                <a:rPr lang="en-US" sz="2200" dirty="0" smtClean="0">
                  <a:solidFill>
                    <a:srgbClr val="003399"/>
                  </a:solidFill>
                </a:rPr>
                <a:t>     - Bayesian models of “dynamic PCA”</a:t>
              </a:r>
            </a:p>
            <a:p>
              <a:r>
                <a:rPr lang="en-US" sz="2200" dirty="0">
                  <a:solidFill>
                    <a:srgbClr val="003399"/>
                  </a:solidFill>
                </a:rPr>
                <a:t> </a:t>
              </a:r>
              <a:r>
                <a:rPr lang="en-US" sz="2200" dirty="0" smtClean="0">
                  <a:solidFill>
                    <a:srgbClr val="003399"/>
                  </a:solidFill>
                </a:rPr>
                <a:t>                    - Dynamics: time series models for elements   </a:t>
              </a:r>
              <a:endParaRPr lang="en-US" sz="2200" dirty="0">
                <a:solidFill>
                  <a:srgbClr val="003399"/>
                </a:solidFill>
              </a:endParaRPr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8666" y="4753451"/>
              <a:ext cx="5965140" cy="33384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944875"/>
            <a:ext cx="2168649" cy="3411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Diamond 37"/>
          <p:cNvSpPr/>
          <p:nvPr/>
        </p:nvSpPr>
        <p:spPr>
          <a:xfrm>
            <a:off x="4281408" y="1066801"/>
            <a:ext cx="4648200" cy="1447799"/>
          </a:xfrm>
          <a:prstGeom prst="diamond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2286000"/>
            <a:ext cx="7239000" cy="1740829"/>
            <a:chOff x="152400" y="2286000"/>
            <a:chExt cx="7239000" cy="1740829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648201" y="2286000"/>
              <a:ext cx="2544506" cy="96012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152400" y="3257388"/>
              <a:ext cx="723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003399"/>
                  </a:solidFill>
                </a:rPr>
                <a:t>Dynamic inverse </a:t>
              </a:r>
              <a:r>
                <a:rPr lang="en-US" sz="2200" dirty="0" err="1" smtClean="0">
                  <a:solidFill>
                    <a:srgbClr val="003399"/>
                  </a:solidFill>
                </a:rPr>
                <a:t>Wishart</a:t>
              </a:r>
              <a:r>
                <a:rPr lang="en-US" sz="2200" dirty="0" smtClean="0">
                  <a:solidFill>
                    <a:srgbClr val="003399"/>
                  </a:solidFill>
                </a:rPr>
                <a:t> processes  (&gt;25 years)</a:t>
              </a:r>
            </a:p>
            <a:p>
              <a:r>
                <a:rPr lang="en-US" sz="2200" dirty="0" smtClean="0">
                  <a:solidFill>
                    <a:srgbClr val="003399"/>
                  </a:solidFill>
                </a:rPr>
                <a:t>	       - “Random walks” for variance matrices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Example: Multivariate Financial Time Series - Daily FX: Volatility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050" name="Picture 2" descr="C:\Users\Mike\Documents\MEETINGS\JSM12\redbook-figs-png\GBP-J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097280"/>
            <a:ext cx="360467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ike\Documents\MEETINGS\JSM12\redbook-figs-png\SV-cor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097280"/>
            <a:ext cx="33730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Example: Dynamic Factors in FX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075" name="Picture 3" descr="C:\Users\Mike\Documents\MEETINGS\JSM12\redbook-figs-png\GBPreturns-dec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097280"/>
            <a:ext cx="33730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e\Documents\MEETINGS\JSM12\redbook-figs-png\JPYreturns-deco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097280"/>
            <a:ext cx="33730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Sequential Learning, Forecasting and Decisions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784" y="1371600"/>
            <a:ext cx="3295139" cy="3410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 bwMode="auto">
          <a:xfrm>
            <a:off x="-2583" y="2057400"/>
            <a:ext cx="635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99"/>
                </a:solidFill>
              </a:rPr>
              <a:t>Sequential portfolio revisions: </a:t>
            </a:r>
          </a:p>
          <a:p>
            <a:r>
              <a:rPr lang="en-US" sz="2200" dirty="0" smtClean="0">
                <a:solidFill>
                  <a:srgbClr val="003399"/>
                </a:solidFill>
              </a:rPr>
              <a:t>Asset allocation</a:t>
            </a:r>
            <a:r>
              <a:rPr lang="en-US" sz="2200" dirty="0">
                <a:solidFill>
                  <a:srgbClr val="003399"/>
                </a:solidFill>
              </a:rPr>
              <a:t>	</a:t>
            </a:r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944875"/>
            <a:ext cx="2168649" cy="3411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Diamond 37"/>
          <p:cNvSpPr/>
          <p:nvPr/>
        </p:nvSpPr>
        <p:spPr>
          <a:xfrm>
            <a:off x="4281408" y="1066801"/>
            <a:ext cx="4648200" cy="1447799"/>
          </a:xfrm>
          <a:prstGeom prst="diamond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0" y="3352800"/>
            <a:ext cx="3657600" cy="2298700"/>
            <a:chOff x="1292" y="4283147"/>
            <a:chExt cx="3657600" cy="2298700"/>
          </a:xfrm>
        </p:grpSpPr>
        <p:pic>
          <p:nvPicPr>
            <p:cNvPr id="4098" name="Picture 2" descr="C:\Users\Mike\Desktop\Picture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4283147"/>
              <a:ext cx="3657600" cy="229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1000" y="4362773"/>
              <a:ext cx="11835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3399"/>
                  </a:solidFill>
                </a:rPr>
                <a:t>¥ </a:t>
              </a:r>
              <a:r>
                <a:rPr lang="en-US" sz="2000" b="1" dirty="0" smtClean="0">
                  <a:solidFill>
                    <a:srgbClr val="003399"/>
                  </a:solidFill>
                </a:rPr>
                <a:t>returns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281553" y="2983230"/>
            <a:ext cx="58144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based on step-ahead predictions</a:t>
            </a:r>
          </a:p>
          <a:p>
            <a:r>
              <a:rPr lang="en-US" sz="2000" dirty="0" smtClean="0"/>
              <a:t>     - hugely influenced by tracking/short-term 	                 	prediction of volatility dynamics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relevant partitioning/attributing variation</a:t>
            </a:r>
          </a:p>
          <a:p>
            <a:r>
              <a:rPr lang="en-US" sz="2000" dirty="0" smtClean="0"/>
              <a:t>     - volatility components/factors: </a:t>
            </a:r>
          </a:p>
          <a:p>
            <a:r>
              <a:rPr lang="en-US" sz="2000" dirty="0" smtClean="0"/>
              <a:t>                interpretation, open to intervention</a:t>
            </a:r>
          </a:p>
          <a:p>
            <a:r>
              <a:rPr lang="en-US" sz="2200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2765" y="5943600"/>
            <a:ext cx="635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99"/>
                </a:solidFill>
              </a:rPr>
              <a:t>Multiple implementations : </a:t>
            </a:r>
          </a:p>
          <a:p>
            <a:r>
              <a:rPr lang="en-US" sz="2200" dirty="0" smtClean="0">
                <a:solidFill>
                  <a:srgbClr val="003399"/>
                </a:solidFill>
              </a:rPr>
              <a:t>managing risk, making money  ~ 20years</a:t>
            </a:r>
            <a:endParaRPr lang="en-US" sz="2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Fast Forward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to 2007-2012: Some Recent and Current Foci   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761" y="3421419"/>
            <a:ext cx="6260015" cy="2861683"/>
            <a:chOff x="31761" y="3421419"/>
            <a:chExt cx="6260015" cy="2861683"/>
          </a:xfrm>
        </p:grpSpPr>
        <p:grpSp>
          <p:nvGrpSpPr>
            <p:cNvPr id="8" name="Group 7"/>
            <p:cNvGrpSpPr/>
            <p:nvPr/>
          </p:nvGrpSpPr>
          <p:grpSpPr>
            <a:xfrm>
              <a:off x="31761" y="3421419"/>
              <a:ext cx="6260015" cy="1036935"/>
              <a:chOff x="155425" y="2200039"/>
              <a:chExt cx="6260015" cy="1036935"/>
            </a:xfrm>
          </p:grpSpPr>
          <p:grpSp>
            <p:nvGrpSpPr>
              <p:cNvPr id="9" name="Group 15"/>
              <p:cNvGrpSpPr/>
              <p:nvPr/>
            </p:nvGrpSpPr>
            <p:grpSpPr>
              <a:xfrm>
                <a:off x="3343036" y="2660900"/>
                <a:ext cx="712836" cy="126226"/>
                <a:chOff x="4572000" y="2590800"/>
                <a:chExt cx="1143000" cy="228600"/>
              </a:xfrm>
            </p:grpSpPr>
            <p:sp>
              <p:nvSpPr>
                <p:cNvPr id="14" name="Parallelogram 13"/>
                <p:cNvSpPr/>
                <p:nvPr/>
              </p:nvSpPr>
              <p:spPr>
                <a:xfrm>
                  <a:off x="4572000" y="2590800"/>
                  <a:ext cx="381000" cy="228600"/>
                </a:xfrm>
                <a:prstGeom prst="parallelogram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>
                    <a:rot lat="2100000" lon="12299976" rev="206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Parallelogram 14"/>
                <p:cNvSpPr/>
                <p:nvPr/>
              </p:nvSpPr>
              <p:spPr>
                <a:xfrm>
                  <a:off x="4953000" y="2590800"/>
                  <a:ext cx="381000" cy="228600"/>
                </a:xfrm>
                <a:prstGeom prst="parallelogram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>
                    <a:rot lat="2100000" lon="12299976" rev="206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Parallelogram 15"/>
                <p:cNvSpPr/>
                <p:nvPr/>
              </p:nvSpPr>
              <p:spPr>
                <a:xfrm>
                  <a:off x="5334000" y="2590800"/>
                  <a:ext cx="381000" cy="228600"/>
                </a:xfrm>
                <a:prstGeom prst="parallelogram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>
                    <a:rot lat="2100000" lon="12299976" rev="206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55426" y="2200039"/>
                <a:ext cx="6260014" cy="1036935"/>
                <a:chOff x="-1581150" y="1771650"/>
                <a:chExt cx="12382500" cy="2114550"/>
              </a:xfrm>
            </p:grpSpPr>
            <p:pic>
              <p:nvPicPr>
                <p:cNvPr id="11" name="Picture 10" descr="realData9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038600" y="1771650"/>
                  <a:ext cx="6762750" cy="2114550"/>
                </a:xfrm>
                <a:prstGeom prst="rect">
                  <a:avLst/>
                </a:prstGeom>
                <a:scene3d>
                  <a:camera prst="isometricOffAxis1Left"/>
                  <a:lightRig rig="threePt" dir="t"/>
                </a:scene3d>
              </p:spPr>
            </p:pic>
            <p:pic>
              <p:nvPicPr>
                <p:cNvPr id="12" name="Picture 5" descr="realData2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-304800" y="1771650"/>
                  <a:ext cx="6762750" cy="2114550"/>
                </a:xfrm>
                <a:prstGeom prst="rect">
                  <a:avLst/>
                </a:prstGeom>
                <a:scene3d>
                  <a:camera prst="isometricOffAxis1Left"/>
                  <a:lightRig rig="threePt" dir="t"/>
                </a:scene3d>
              </p:spPr>
            </p:pic>
            <p:pic>
              <p:nvPicPr>
                <p:cNvPr id="13" name="Picture 4" descr="realData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1581150" y="1771650"/>
                  <a:ext cx="6762750" cy="2114550"/>
                </a:xfrm>
                <a:prstGeom prst="rect">
                  <a:avLst/>
                </a:prstGeom>
                <a:scene3d>
                  <a:camera prst="isometricOffAxis1Left"/>
                  <a:lightRig rig="threePt" dir="t"/>
                </a:scene3d>
              </p:spPr>
            </p:pic>
          </p:grpSp>
        </p:grpSp>
        <p:sp>
          <p:nvSpPr>
            <p:cNvPr id="19" name="TextBox 18"/>
            <p:cNvSpPr txBox="1"/>
            <p:nvPr/>
          </p:nvSpPr>
          <p:spPr>
            <a:xfrm>
              <a:off x="372087" y="4836552"/>
              <a:ext cx="49149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3399"/>
                  </a:solidFill>
                </a:rPr>
                <a:t>Example:</a:t>
              </a:r>
              <a:r>
                <a:rPr lang="en-US" sz="2200" dirty="0" smtClean="0"/>
                <a:t> Atmospheric chemistry</a:t>
              </a:r>
            </a:p>
            <a:p>
              <a:r>
                <a:rPr lang="en-US" sz="2200" dirty="0" smtClean="0"/>
                <a:t>     - Hi-res satellite data - atmospheric CO</a:t>
              </a:r>
            </a:p>
            <a:p>
              <a:r>
                <a:rPr lang="en-US" sz="2200" dirty="0" smtClean="0"/>
                <a:t>     - Large scale lattice data: dim ~ 1000s</a:t>
              </a:r>
            </a:p>
            <a:p>
              <a:r>
                <a:rPr lang="en-US" sz="2200" dirty="0"/>
                <a:t> </a:t>
              </a:r>
              <a:r>
                <a:rPr lang="en-US" sz="2200" dirty="0" smtClean="0"/>
                <a:t>    - Weekly, daily time series  </a:t>
              </a:r>
              <a:endParaRPr lang="en-US" sz="2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39000" y="1143000"/>
            <a:ext cx="1600200" cy="1938992"/>
            <a:chOff x="7239000" y="1143000"/>
            <a:chExt cx="1600200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7239000" y="1143000"/>
              <a:ext cx="160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Dimension</a:t>
              </a:r>
            </a:p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smtClean="0"/>
                <a:t>Structure</a:t>
              </a:r>
            </a:p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err="1" smtClean="0"/>
                <a:t>Sparsity</a:t>
              </a:r>
              <a:endParaRPr lang="en-US" sz="24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56477" y="1176556"/>
              <a:ext cx="1531690" cy="1889000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025" y="1143000"/>
            <a:ext cx="4759251" cy="3818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72087" y="1600200"/>
            <a:ext cx="2265553" cy="981295"/>
            <a:chOff x="372087" y="1600200"/>
            <a:chExt cx="2265553" cy="981295"/>
          </a:xfrm>
        </p:grpSpPr>
        <p:sp>
          <p:nvSpPr>
            <p:cNvPr id="24" name="TextBox 23"/>
            <p:cNvSpPr txBox="1"/>
            <p:nvPr/>
          </p:nvSpPr>
          <p:spPr>
            <a:xfrm>
              <a:off x="390263" y="1873609"/>
              <a:ext cx="21463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Inputs: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Computer model</a:t>
              </a:r>
              <a:endParaRPr lang="en-US" sz="2000" dirty="0"/>
            </a:p>
          </p:txBody>
        </p:sp>
        <p:sp>
          <p:nvSpPr>
            <p:cNvPr id="28" name="Diamond 27"/>
            <p:cNvSpPr/>
            <p:nvPr/>
          </p:nvSpPr>
          <p:spPr>
            <a:xfrm>
              <a:off x="372087" y="1962353"/>
              <a:ext cx="2265553" cy="591848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057400" y="1600200"/>
              <a:ext cx="228600" cy="48481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932208" y="1548507"/>
            <a:ext cx="2667000" cy="1226258"/>
            <a:chOff x="3932208" y="1548507"/>
            <a:chExt cx="2667000" cy="1226258"/>
          </a:xfrm>
        </p:grpSpPr>
        <p:sp>
          <p:nvSpPr>
            <p:cNvPr id="25" name="TextBox 24"/>
            <p:cNvSpPr txBox="1"/>
            <p:nvPr/>
          </p:nvSpPr>
          <p:spPr>
            <a:xfrm>
              <a:off x="3932208" y="2066879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Spatial, structured </a:t>
              </a:r>
              <a:r>
                <a:rPr lang="en-US" sz="2000" dirty="0" err="1">
                  <a:solidFill>
                    <a:srgbClr val="003399"/>
                  </a:solidFill>
                </a:rPr>
                <a:t>c</a:t>
              </a:r>
              <a:r>
                <a:rPr lang="en-US" sz="2000" dirty="0" err="1" smtClean="0">
                  <a:solidFill>
                    <a:srgbClr val="003399"/>
                  </a:solidFill>
                </a:rPr>
                <a:t>ovariances</a:t>
              </a:r>
              <a:r>
                <a:rPr lang="en-US" sz="2000" dirty="0" smtClean="0">
                  <a:solidFill>
                    <a:srgbClr val="003399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9" name="Diamond 28"/>
            <p:cNvSpPr/>
            <p:nvPr/>
          </p:nvSpPr>
          <p:spPr>
            <a:xfrm>
              <a:off x="4215173" y="2112309"/>
              <a:ext cx="2265553" cy="591848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4559416" y="1548507"/>
              <a:ext cx="393583" cy="62735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486400" y="2774765"/>
            <a:ext cx="2966100" cy="2768984"/>
            <a:chOff x="5486400" y="2774765"/>
            <a:chExt cx="2966100" cy="2768984"/>
          </a:xfrm>
        </p:grpSpPr>
        <p:pic>
          <p:nvPicPr>
            <p:cNvPr id="17" name="Picture 16" descr="uniform_grid_glob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9974" y="4061401"/>
              <a:ext cx="1482348" cy="148234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486400" y="2774765"/>
              <a:ext cx="2966100" cy="2627974"/>
              <a:chOff x="5486400" y="2774765"/>
              <a:chExt cx="2966100" cy="262797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109795" y="4202410"/>
                <a:ext cx="23427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 smtClean="0"/>
                  <a:t>Sparse/graphical </a:t>
                </a:r>
              </a:p>
              <a:p>
                <a:pPr algn="ctr">
                  <a:buNone/>
                </a:pPr>
                <a:r>
                  <a:rPr lang="en-US" sz="2400" dirty="0" smtClean="0"/>
                  <a:t>spatial model structure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5486400" y="2774765"/>
                <a:ext cx="1295400" cy="1233741"/>
              </a:xfrm>
              <a:prstGeom prst="straightConnector1">
                <a:avLst/>
              </a:prstGeom>
              <a:ln w="254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42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Dynamic Bayes in Action  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160665"/>
            <a:ext cx="4267200" cy="2573135"/>
            <a:chOff x="228600" y="1160665"/>
            <a:chExt cx="4267200" cy="2573135"/>
          </a:xfrm>
        </p:grpSpPr>
        <p:grpSp>
          <p:nvGrpSpPr>
            <p:cNvPr id="11" name="Group 18"/>
            <p:cNvGrpSpPr/>
            <p:nvPr/>
          </p:nvGrpSpPr>
          <p:grpSpPr>
            <a:xfrm>
              <a:off x="228600" y="1160665"/>
              <a:ext cx="4147740" cy="2573135"/>
              <a:chOff x="114300" y="876300"/>
              <a:chExt cx="6057900" cy="3419346"/>
            </a:xfrm>
          </p:grpSpPr>
          <p:pic>
            <p:nvPicPr>
              <p:cNvPr id="12" name="Picture 2" descr="C:\Users\Mike\Desktop\Captur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300" y="876300"/>
                <a:ext cx="3771900" cy="2930685"/>
              </a:xfrm>
              <a:prstGeom prst="rect">
                <a:avLst/>
              </a:prstGeom>
              <a:noFill/>
            </p:spPr>
          </p:pic>
          <p:grpSp>
            <p:nvGrpSpPr>
              <p:cNvPr id="13" name="Group 16"/>
              <p:cNvGrpSpPr/>
              <p:nvPr/>
            </p:nvGrpSpPr>
            <p:grpSpPr>
              <a:xfrm>
                <a:off x="1905000" y="2286000"/>
                <a:ext cx="4267200" cy="2009646"/>
                <a:chOff x="1905000" y="2286000"/>
                <a:chExt cx="4267200" cy="200964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114800" y="2286000"/>
                  <a:ext cx="20574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smtClean="0">
                      <a:solidFill>
                        <a:schemeClr val="bg1"/>
                      </a:solidFill>
                    </a:rPr>
                    <a:t>Finance - Portfolios</a:t>
                  </a:r>
                  <a:endParaRPr lang="en-US" sz="1800" dirty="0"/>
                </a:p>
              </p:txBody>
            </p:sp>
            <p:pic>
              <p:nvPicPr>
                <p:cNvPr id="15" name="Picture 10" descr="p2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05000" y="2743200"/>
                  <a:ext cx="2286000" cy="1552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3" name="TextBox 22"/>
            <p:cNvSpPr txBox="1"/>
            <p:nvPr/>
          </p:nvSpPr>
          <p:spPr>
            <a:xfrm>
              <a:off x="2769722" y="1371600"/>
              <a:ext cx="1726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</a:t>
              </a:r>
            </a:p>
            <a:p>
              <a:r>
                <a:rPr lang="en-US" dirty="0" smtClean="0"/>
                <a:t>Finance</a:t>
              </a:r>
            </a:p>
            <a:p>
              <a:r>
                <a:rPr lang="en-US" dirty="0" smtClean="0"/>
                <a:t>Econometrics</a:t>
              </a:r>
            </a:p>
            <a:p>
              <a:r>
                <a:rPr lang="en-US" dirty="0" smtClean="0"/>
                <a:t>Social systems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0555" y="990600"/>
            <a:ext cx="3813445" cy="2957186"/>
            <a:chOff x="4876800" y="1157614"/>
            <a:chExt cx="3813445" cy="295718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876800" y="2974879"/>
              <a:ext cx="2972308" cy="104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endParaRPr lang="en-US" sz="2200" dirty="0">
                <a:solidFill>
                  <a:srgbClr val="000099"/>
                </a:solidFill>
              </a:endParaRPr>
            </a:p>
          </p:txBody>
        </p:sp>
        <p:pic>
          <p:nvPicPr>
            <p:cNvPr id="5" name="Picture 2" descr="C:\Users\Mike\Desktop\Picture1 - Cop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8024" y="3387894"/>
              <a:ext cx="2235226" cy="726906"/>
            </a:xfrm>
            <a:prstGeom prst="rect">
              <a:avLst/>
            </a:prstGeom>
            <a:noFill/>
          </p:spPr>
        </p:pic>
        <p:pic>
          <p:nvPicPr>
            <p:cNvPr id="6" name="Picture 3" descr="C:\Users\mw\Desktop\Captur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4474" y="1956109"/>
              <a:ext cx="1370970" cy="1444405"/>
            </a:xfrm>
            <a:prstGeom prst="rect">
              <a:avLst/>
            </a:prstGeom>
            <a:noFill/>
          </p:spPr>
        </p:pic>
        <p:pic>
          <p:nvPicPr>
            <p:cNvPr id="8" name="Picture 3" descr="C:\Users\Mike\Desktop\Pictur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6445" y="1157614"/>
              <a:ext cx="2252293" cy="726906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6630214" y="2007983"/>
              <a:ext cx="673062" cy="569315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7340361" y="3165497"/>
              <a:ext cx="550686" cy="13274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119145" y="1210954"/>
              <a:ext cx="15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Neuroscience,</a:t>
              </a:r>
            </a:p>
            <a:p>
              <a:r>
                <a:rPr lang="en-US" dirty="0" smtClean="0"/>
                <a:t>Imaging, …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4226980"/>
            <a:ext cx="2743200" cy="2371616"/>
            <a:chOff x="457200" y="4226980"/>
            <a:chExt cx="2743200" cy="2371616"/>
          </a:xfrm>
        </p:grpSpPr>
        <p:pic>
          <p:nvPicPr>
            <p:cNvPr id="20" name="Picture 3" descr="C:\Users\mw\Desktop\Picture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0210" y="4226980"/>
              <a:ext cx="2270190" cy="2371616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57200" y="4303544"/>
              <a:ext cx="172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ionetworks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08961" y="4483860"/>
            <a:ext cx="5435039" cy="2231968"/>
            <a:chOff x="3708961" y="4483860"/>
            <a:chExt cx="5435039" cy="2231968"/>
          </a:xfrm>
        </p:grpSpPr>
        <p:grpSp>
          <p:nvGrpSpPr>
            <p:cNvPr id="22" name="Group 21"/>
            <p:cNvGrpSpPr/>
            <p:nvPr/>
          </p:nvGrpSpPr>
          <p:grpSpPr>
            <a:xfrm>
              <a:off x="5573405" y="4504275"/>
              <a:ext cx="3570595" cy="2211553"/>
              <a:chOff x="5130820" y="4504275"/>
              <a:chExt cx="3570595" cy="2211553"/>
            </a:xfrm>
          </p:grpSpPr>
          <p:pic>
            <p:nvPicPr>
              <p:cNvPr id="18" name="Picture 3" descr="C:\Users\Mike\Documents\papers\OLDER-PAPERS\Fei.Liu\fig8a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30820" y="4747889"/>
                <a:ext cx="3566785" cy="1967939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559431" y="4504275"/>
                <a:ext cx="3141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Hydrology, Transportation, ….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08961" y="4483860"/>
              <a:ext cx="17260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Natural sciences &amp; engineering</a:t>
              </a:r>
            </a:p>
            <a:p>
              <a:pPr algn="ctr"/>
              <a:r>
                <a:rPr lang="en-US" dirty="0" smtClean="0"/>
                <a:t>-</a:t>
              </a:r>
              <a:endParaRPr lang="en-US" dirty="0"/>
            </a:p>
            <a:p>
              <a:pPr algn="ctr"/>
              <a:r>
                <a:rPr lang="en-US" dirty="0" smtClean="0"/>
                <a:t>Computer </a:t>
              </a:r>
              <a:r>
                <a:rPr lang="en-US" dirty="0" err="1" smtClean="0"/>
                <a:t>modelling</a:t>
              </a:r>
              <a:r>
                <a:rPr lang="en-US" dirty="0" smtClean="0"/>
                <a:t> 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14123" y="3131403"/>
            <a:ext cx="2637967" cy="864462"/>
            <a:chOff x="3314123" y="3131403"/>
            <a:chExt cx="2637967" cy="864462"/>
          </a:xfrm>
        </p:grpSpPr>
        <p:sp>
          <p:nvSpPr>
            <p:cNvPr id="34" name="TextBox 33"/>
            <p:cNvSpPr txBox="1"/>
            <p:nvPr/>
          </p:nvSpPr>
          <p:spPr>
            <a:xfrm>
              <a:off x="3314123" y="3131403"/>
              <a:ext cx="2637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State Space </a:t>
              </a:r>
            </a:p>
            <a:p>
              <a:pPr algn="ctr"/>
              <a:r>
                <a:rPr lang="en-US" sz="2400" dirty="0" smtClean="0"/>
                <a:t>Dynamic Models </a:t>
              </a:r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40119" y="3149674"/>
              <a:ext cx="2190716" cy="846191"/>
            </a:xfrm>
            <a:prstGeom prst="round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95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: </a:t>
            </a:r>
            <a:r>
              <a:rPr lang="en-US" sz="2400" dirty="0" err="1" smtClean="0">
                <a:solidFill>
                  <a:srgbClr val="003399"/>
                </a:solidFill>
              </a:rPr>
              <a:t>Sparsity</a:t>
            </a:r>
            <a:r>
              <a:rPr lang="en-US" sz="2400" dirty="0" smtClean="0">
                <a:solidFill>
                  <a:srgbClr val="003399"/>
                </a:solidFill>
              </a:rPr>
              <a:t> in Higher-Dimensional Dynamic Models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92620" y="2026192"/>
            <a:ext cx="6134360" cy="400110"/>
            <a:chOff x="2892620" y="1931205"/>
            <a:chExt cx="6134360" cy="400110"/>
          </a:xfrm>
        </p:grpSpPr>
        <p:sp>
          <p:nvSpPr>
            <p:cNvPr id="33" name="Rectangle 32"/>
            <p:cNvSpPr/>
            <p:nvPr/>
          </p:nvSpPr>
          <p:spPr>
            <a:xfrm>
              <a:off x="6031390" y="1931205"/>
              <a:ext cx="29955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3399"/>
                  </a:solidFill>
                </a:rPr>
                <a:t>local level/random walk       </a:t>
              </a:r>
            </a:p>
          </p:txBody>
        </p: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892620" y="2017540"/>
              <a:ext cx="325729" cy="30357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85855" y="2064597"/>
            <a:ext cx="2189084" cy="355594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442229" y="936633"/>
            <a:ext cx="5244571" cy="511167"/>
          </a:xfrm>
          <a:prstGeom prst="rect">
            <a:avLst/>
          </a:prstGeom>
          <a:noFill/>
          <a:ln/>
          <a:effectLst/>
        </p:spPr>
      </p:pic>
      <p:grpSp>
        <p:nvGrpSpPr>
          <p:cNvPr id="43" name="Group 42"/>
          <p:cNvGrpSpPr/>
          <p:nvPr/>
        </p:nvGrpSpPr>
        <p:grpSpPr bwMode="auto">
          <a:xfrm>
            <a:off x="2479218" y="2665877"/>
            <a:ext cx="6537791" cy="454380"/>
            <a:chOff x="2483993" y="2529320"/>
            <a:chExt cx="6537791" cy="454380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483993" y="2612968"/>
              <a:ext cx="1189386" cy="37073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5" name="Rectangle 44"/>
            <p:cNvSpPr/>
            <p:nvPr/>
          </p:nvSpPr>
          <p:spPr bwMode="auto">
            <a:xfrm>
              <a:off x="6371839" y="2529320"/>
              <a:ext cx="26499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>
                  <a:solidFill>
                    <a:srgbClr val="003399"/>
                  </a:solidFill>
                </a:rPr>
                <a:t>dynamic regression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98130" y="3495688"/>
            <a:ext cx="6413635" cy="420750"/>
            <a:chOff x="2498130" y="3774645"/>
            <a:chExt cx="6413635" cy="420750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498130" y="3774645"/>
              <a:ext cx="3222087" cy="4207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8" name="Rectangle 47"/>
            <p:cNvSpPr/>
            <p:nvPr/>
          </p:nvSpPr>
          <p:spPr>
            <a:xfrm>
              <a:off x="7413970" y="3774645"/>
              <a:ext cx="14977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3399"/>
                  </a:solidFill>
                </a:rPr>
                <a:t>TV-VAR</a:t>
              </a:r>
              <a:r>
                <a:rPr lang="en-US" sz="2000" i="1" dirty="0" smtClean="0">
                  <a:solidFill>
                    <a:srgbClr val="003399"/>
                  </a:solidFill>
                </a:rPr>
                <a:t>(p)</a:t>
              </a:r>
              <a:r>
                <a:rPr lang="en-US" sz="2000" i="1" dirty="0" smtClean="0">
                  <a:solidFill>
                    <a:srgbClr val="0033CC"/>
                  </a:solidFill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98130" y="4198266"/>
            <a:ext cx="6413635" cy="999335"/>
            <a:chOff x="2498130" y="4273910"/>
            <a:chExt cx="6413635" cy="999335"/>
          </a:xfrm>
        </p:grpSpPr>
        <p:grpSp>
          <p:nvGrpSpPr>
            <p:cNvPr id="50" name="Group 49"/>
            <p:cNvGrpSpPr/>
            <p:nvPr/>
          </p:nvGrpSpPr>
          <p:grpSpPr>
            <a:xfrm>
              <a:off x="2498130" y="4273910"/>
              <a:ext cx="6413635" cy="421288"/>
              <a:chOff x="2498130" y="4619555"/>
              <a:chExt cx="6413635" cy="421288"/>
            </a:xfrm>
          </p:grpSpPr>
          <p:pic>
            <p:nvPicPr>
              <p:cNvPr id="54" name="Picture 53" descr="txp_fi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2498130" y="4657350"/>
                <a:ext cx="1249683" cy="3834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5532125" y="4619555"/>
                <a:ext cx="3379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3399"/>
                    </a:solidFill>
                  </a:rPr>
                  <a:t>dynamic vector latent factor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4207000" y="4811580"/>
              <a:ext cx="1689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TV-VAR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(s)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8573" y="5734130"/>
            <a:ext cx="4372728" cy="591848"/>
            <a:chOff x="328573" y="5734130"/>
            <a:chExt cx="4372728" cy="591848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66129" y="5866335"/>
              <a:ext cx="878490" cy="3630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Rectangle 57"/>
            <p:cNvSpPr/>
            <p:nvPr/>
          </p:nvSpPr>
          <p:spPr>
            <a:xfrm>
              <a:off x="1321661" y="5799222"/>
              <a:ext cx="33796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dynamic volatility model </a:t>
              </a:r>
            </a:p>
          </p:txBody>
        </p:sp>
        <p:sp>
          <p:nvSpPr>
            <p:cNvPr id="61" name="Diamond 60"/>
            <p:cNvSpPr/>
            <p:nvPr/>
          </p:nvSpPr>
          <p:spPr>
            <a:xfrm>
              <a:off x="328573" y="5734130"/>
              <a:ext cx="4339113" cy="591848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69143" y="5010090"/>
            <a:ext cx="3865257" cy="400110"/>
            <a:chOff x="4669143" y="4782613"/>
            <a:chExt cx="3865257" cy="400110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669143" y="4799353"/>
              <a:ext cx="765533" cy="38337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Rectangle 61"/>
            <p:cNvSpPr/>
            <p:nvPr/>
          </p:nvSpPr>
          <p:spPr>
            <a:xfrm>
              <a:off x="5625591" y="4782613"/>
              <a:ext cx="29088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3399"/>
                  </a:solidFill>
                </a:rPr>
                <a:t>IID, or TV-VAR(d) </a:t>
              </a:r>
              <a:endParaRPr lang="en-US" sz="2000" i="1" dirty="0" smtClean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7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: </a:t>
            </a:r>
            <a:r>
              <a:rPr lang="en-US" sz="2400" dirty="0" err="1" smtClean="0">
                <a:solidFill>
                  <a:srgbClr val="003399"/>
                </a:solidFill>
              </a:rPr>
              <a:t>Sparsity</a:t>
            </a:r>
            <a:r>
              <a:rPr lang="en-US" sz="2400" dirty="0" smtClean="0">
                <a:solidFill>
                  <a:srgbClr val="003399"/>
                </a:solidFill>
              </a:rPr>
              <a:t> in Higher-Dimensional Dynamic Models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92620" y="2112527"/>
            <a:ext cx="325729" cy="30357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5855" y="2064597"/>
            <a:ext cx="2189084" cy="355594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479218" y="2749525"/>
            <a:ext cx="1189386" cy="370732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498130" y="3495688"/>
            <a:ext cx="3222087" cy="420750"/>
          </a:xfrm>
          <a:prstGeom prst="rect">
            <a:avLst/>
          </a:prstGeom>
          <a:noFill/>
          <a:ln/>
          <a:effectLst/>
        </p:spPr>
      </p:pic>
      <p:grpSp>
        <p:nvGrpSpPr>
          <p:cNvPr id="49" name="Group 48"/>
          <p:cNvGrpSpPr/>
          <p:nvPr/>
        </p:nvGrpSpPr>
        <p:grpSpPr>
          <a:xfrm>
            <a:off x="2498130" y="4236061"/>
            <a:ext cx="3398690" cy="961540"/>
            <a:chOff x="2498130" y="4311705"/>
            <a:chExt cx="3398690" cy="961540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498130" y="4311705"/>
              <a:ext cx="1249683" cy="38349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3" name="Rectangle 52"/>
            <p:cNvSpPr/>
            <p:nvPr/>
          </p:nvSpPr>
          <p:spPr>
            <a:xfrm>
              <a:off x="4207000" y="4811580"/>
              <a:ext cx="1689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TV-VAR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(s) </a:t>
              </a:r>
            </a:p>
          </p:txBody>
        </p:sp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442229" y="936633"/>
            <a:ext cx="5244571" cy="511167"/>
          </a:xfrm>
          <a:prstGeom prst="rect">
            <a:avLst/>
          </a:prstGeom>
          <a:noFill/>
          <a:ln/>
          <a:effectLst/>
        </p:spPr>
      </p:pic>
      <p:grpSp>
        <p:nvGrpSpPr>
          <p:cNvPr id="21" name="Group 20"/>
          <p:cNvGrpSpPr/>
          <p:nvPr/>
        </p:nvGrpSpPr>
        <p:grpSpPr>
          <a:xfrm>
            <a:off x="3218349" y="1476375"/>
            <a:ext cx="5222256" cy="2759686"/>
            <a:chOff x="3218349" y="1476375"/>
            <a:chExt cx="5222256" cy="2759686"/>
          </a:xfrm>
        </p:grpSpPr>
        <p:sp>
          <p:nvSpPr>
            <p:cNvPr id="3" name="TextBox 2"/>
            <p:cNvSpPr txBox="1"/>
            <p:nvPr/>
          </p:nvSpPr>
          <p:spPr>
            <a:xfrm>
              <a:off x="6418394" y="2642021"/>
              <a:ext cx="20222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sz="2800" dirty="0" err="1" smtClean="0"/>
                <a:t>Sparsity</a:t>
              </a:r>
              <a:endParaRPr lang="en-US" sz="2800" dirty="0" smtClean="0"/>
            </a:p>
            <a:p>
              <a:r>
                <a:rPr lang="en-US" sz="2800" dirty="0" smtClean="0"/>
                <a:t>Many zeros</a:t>
              </a:r>
              <a:endParaRPr lang="en-US" sz="28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451530" y="1476375"/>
              <a:ext cx="373215" cy="98191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" idx="1"/>
            </p:cNvCxnSpPr>
            <p:nvPr/>
          </p:nvCxnSpPr>
          <p:spPr>
            <a:xfrm flipH="1" flipV="1">
              <a:off x="3218349" y="2895600"/>
              <a:ext cx="3200045" cy="22347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648200" y="3386171"/>
              <a:ext cx="1774914" cy="209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352800" y="3706063"/>
              <a:ext cx="3276600" cy="52999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404064" y="2458292"/>
              <a:ext cx="1882686" cy="1532683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4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Dynamic Graphical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for Volatility Matrices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Users\Mike\Desktop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1015069"/>
            <a:ext cx="2362199" cy="2134748"/>
          </a:xfrm>
          <a:prstGeom prst="rect">
            <a:avLst/>
          </a:prstGeom>
          <a:noFill/>
        </p:spPr>
      </p:pic>
      <p:pic>
        <p:nvPicPr>
          <p:cNvPr id="27" name="Picture 10" descr="p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01" y="1548653"/>
            <a:ext cx="2906853" cy="19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55815" y="1011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 ~ 100s-1000s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669800" y="1025340"/>
            <a:ext cx="1828800" cy="34626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913544" y="3367553"/>
            <a:ext cx="5078280" cy="2743200"/>
            <a:chOff x="3903757" y="3610796"/>
            <a:chExt cx="5078280" cy="2743200"/>
          </a:xfrm>
        </p:grpSpPr>
        <p:sp>
          <p:nvSpPr>
            <p:cNvPr id="38" name="Rectangle 37"/>
            <p:cNvSpPr/>
            <p:nvPr/>
          </p:nvSpPr>
          <p:spPr>
            <a:xfrm>
              <a:off x="3903757" y="3674378"/>
              <a:ext cx="507828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Dynamic hyper-inverse </a:t>
              </a:r>
              <a:r>
                <a:rPr lang="en-US" sz="2000" dirty="0" err="1" smtClean="0">
                  <a:solidFill>
                    <a:srgbClr val="003399"/>
                  </a:solidFill>
                </a:rPr>
                <a:t>Wishart</a:t>
              </a:r>
              <a:r>
                <a:rPr lang="en-US" sz="2000" dirty="0" smtClean="0">
                  <a:solidFill>
                    <a:srgbClr val="003399"/>
                  </a:solidFill>
                </a:rPr>
                <a:t> models </a:t>
              </a:r>
            </a:p>
            <a:p>
              <a:pPr algn="ctr"/>
              <a:endParaRPr lang="en-US" sz="2000" dirty="0" smtClean="0">
                <a:solidFill>
                  <a:srgbClr val="003399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Precision matrix pattern of zeros :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 chosen graph</a:t>
              </a:r>
            </a:p>
            <a:p>
              <a:pPr algn="ctr"/>
              <a:endParaRPr lang="en-US" sz="2000" dirty="0" smtClean="0">
                <a:solidFill>
                  <a:srgbClr val="003399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Large scale graphical model search: 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Explore graphs – parallel computation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Bayesian model mixing &amp; averaging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911088" y="3610796"/>
              <a:ext cx="2743200" cy="2743200"/>
            </a:xfrm>
            <a:prstGeom prst="ellipse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95279" y="1380423"/>
            <a:ext cx="3986758" cy="1075340"/>
            <a:chOff x="4995279" y="1380423"/>
            <a:chExt cx="3986758" cy="1075340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4995279" y="1380423"/>
              <a:ext cx="3986758" cy="1075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lang="en-US" sz="2200" dirty="0" err="1" smtClean="0"/>
                <a:t>Sparsity</a:t>
              </a:r>
              <a:r>
                <a:rPr lang="en-US" sz="2200" dirty="0" smtClean="0"/>
                <a:t> for structure, scale-up:  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lang="en-US" sz="2200" dirty="0" smtClean="0"/>
                <a:t>Zeros in off-diagonals of      </a:t>
              </a:r>
              <a:r>
                <a:rPr lang="en-US" sz="2200" dirty="0" smtClean="0">
                  <a:solidFill>
                    <a:srgbClr val="F8F8F8"/>
                  </a:solidFill>
                </a:rPr>
                <a:t>.</a:t>
              </a:r>
              <a:r>
                <a:rPr lang="en-US" sz="2200" dirty="0" smtClean="0"/>
                <a:t>   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endParaRPr lang="en-US" sz="2200" dirty="0" smtClean="0"/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lang="en-US" sz="2200" dirty="0" smtClean="0"/>
                <a:t>    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endParaRPr lang="en-US" sz="2200" dirty="0" smtClean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2101869"/>
              <a:ext cx="404586" cy="32063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04800" y="3920191"/>
            <a:ext cx="3421921" cy="2475055"/>
            <a:chOff x="474553" y="4191000"/>
            <a:chExt cx="3421921" cy="2475055"/>
          </a:xfrm>
        </p:grpSpPr>
        <p:pic>
          <p:nvPicPr>
            <p:cNvPr id="35" name="Content Placeholder 15" descr="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553" y="4191000"/>
              <a:ext cx="2786552" cy="247505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8655" y="5009962"/>
              <a:ext cx="1207819" cy="2955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Foundations: Prediction and Decisions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6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24420"/>
            <a:ext cx="3581400" cy="36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1071247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S&amp;P: 346 stocks</a:t>
            </a:r>
            <a:endParaRPr lang="en-US" sz="2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499956"/>
            <a:ext cx="4648200" cy="218521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Sparse models </a:t>
            </a:r>
            <a:r>
              <a:rPr lang="en-US" sz="2400" dirty="0"/>
              <a:t>-</a:t>
            </a:r>
            <a:endParaRPr lang="en-US" sz="2400" dirty="0" smtClean="0"/>
          </a:p>
          <a:p>
            <a:pPr algn="r"/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: high posterior probability</a:t>
            </a:r>
          </a:p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: </a:t>
            </a:r>
            <a:r>
              <a:rPr lang="en-US" sz="2400" dirty="0">
                <a:solidFill>
                  <a:srgbClr val="003399"/>
                </a:solidFill>
              </a:rPr>
              <a:t>lower </a:t>
            </a:r>
            <a:r>
              <a:rPr lang="en-US" sz="2400" dirty="0" smtClean="0">
                <a:solidFill>
                  <a:srgbClr val="003399"/>
                </a:solidFill>
              </a:rPr>
              <a:t>estimation uncertainties</a:t>
            </a:r>
            <a:endParaRPr lang="en-US" sz="2400" dirty="0">
              <a:solidFill>
                <a:srgbClr val="003399"/>
              </a:solidFill>
            </a:endParaRPr>
          </a:p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: lower prediction uncertainties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3737117"/>
            <a:ext cx="4648200" cy="2358883"/>
            <a:chOff x="152400" y="3737117"/>
            <a:chExt cx="4648200" cy="2358883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52400" y="3787676"/>
              <a:ext cx="4648200" cy="23083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: higher portfolio returns</a:t>
              </a: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: less volatile portfolios</a:t>
              </a: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: less risky portfolios</a:t>
              </a:r>
            </a:p>
            <a:p>
              <a:pPr algn="r"/>
              <a:endParaRPr lang="en-US" sz="2400" dirty="0" smtClean="0">
                <a:solidFill>
                  <a:srgbClr val="003399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 </a:t>
              </a:r>
            </a:p>
            <a:p>
              <a:pPr algn="r"/>
              <a:r>
                <a:rPr lang="en-US" sz="2400" dirty="0" smtClean="0"/>
                <a:t>- better Bayesian decisions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814348" y="3737117"/>
              <a:ext cx="3886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0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Foundations: Prediction and Decisions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5638800" y="1503935"/>
            <a:ext cx="3157750" cy="2819400"/>
            <a:chOff x="2731" y="829"/>
            <a:chExt cx="3029" cy="3130"/>
          </a:xfrm>
        </p:grpSpPr>
        <p:pic>
          <p:nvPicPr>
            <p:cNvPr id="11" name="Picture 9" descr="p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1" y="829"/>
              <a:ext cx="302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p9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3" y="3660"/>
              <a:ext cx="188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3" descr="p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77489"/>
            <a:ext cx="4841879" cy="50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657599" y="2887663"/>
            <a:ext cx="1220787" cy="663575"/>
            <a:chOff x="3641" y="1034"/>
            <a:chExt cx="769" cy="418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 flipV="1">
              <a:off x="3641" y="1034"/>
              <a:ext cx="172" cy="34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781" y="1279"/>
              <a:ext cx="629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rgbClr val="003399"/>
                  </a:solidFill>
                </a:rPr>
                <a:t>Full graph</a:t>
              </a:r>
            </a:p>
          </p:txBody>
        </p:sp>
      </p:grpSp>
      <p:pic>
        <p:nvPicPr>
          <p:cNvPr id="19" name="Picture 4" descr="p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77489"/>
            <a:ext cx="1371600" cy="6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638800" y="1106535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30 mutual funds: in 4 metrics</a:t>
            </a:r>
            <a:endParaRPr lang="en-US" sz="2200" dirty="0"/>
          </a:p>
        </p:txBody>
      </p:sp>
      <p:pic>
        <p:nvPicPr>
          <p:cNvPr id="23" name="Picture 4" descr="p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323335"/>
            <a:ext cx="3157750" cy="124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6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81400" y="1219200"/>
            <a:ext cx="4723815" cy="12412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Time variation </a:t>
            </a:r>
          </a:p>
          <a:p>
            <a:pPr marL="742950" marR="0" lvl="1" indent="-28575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sparsity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patterns? 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smtClean="0">
                <a:solidFill>
                  <a:srgbClr val="003399"/>
                </a:solidFill>
              </a:rPr>
              <a:t> Bayesian </a:t>
            </a:r>
            <a:r>
              <a:rPr lang="en-US" sz="2400" dirty="0" smtClean="0">
                <a:solidFill>
                  <a:srgbClr val="003399"/>
                </a:solidFill>
              </a:rPr>
              <a:t>Dynamic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: Topical Issues 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98130" y="3699333"/>
            <a:ext cx="6431349" cy="2564317"/>
            <a:chOff x="2498130" y="3699333"/>
            <a:chExt cx="6431349" cy="2564317"/>
          </a:xfrm>
        </p:grpSpPr>
        <p:pic>
          <p:nvPicPr>
            <p:cNvPr id="17" name="Picture 1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17485" y="5531750"/>
              <a:ext cx="345645" cy="3456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Picture 7" descr="C:\Users\Mike\Documents\PHD_PD\Jouchi\Talks\ltmeg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7825" y="5349250"/>
              <a:ext cx="5701654" cy="914400"/>
            </a:xfrm>
            <a:prstGeom prst="rect">
              <a:avLst/>
            </a:prstGeom>
            <a:noFill/>
          </p:spPr>
        </p:pic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498130" y="4542745"/>
              <a:ext cx="394864" cy="3001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2" descr="C:\Users\mw\Desktop\b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6044" y="3966670"/>
              <a:ext cx="5805721" cy="1327244"/>
            </a:xfrm>
            <a:prstGeom prst="rect">
              <a:avLst/>
            </a:prstGeom>
            <a:noFill/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247180" y="3699333"/>
              <a:ext cx="5568726" cy="1521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0" y="1892799"/>
            <a:ext cx="3035800" cy="1958655"/>
            <a:chOff x="0" y="1892799"/>
            <a:chExt cx="3035800" cy="1958655"/>
          </a:xfrm>
        </p:grpSpPr>
        <p:sp>
          <p:nvSpPr>
            <p:cNvPr id="14" name="TextBox 13"/>
            <p:cNvSpPr txBox="1"/>
            <p:nvPr/>
          </p:nvSpPr>
          <p:spPr>
            <a:xfrm>
              <a:off x="0" y="1892800"/>
              <a:ext cx="3035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99"/>
                  </a:solidFill>
                </a:rPr>
                <a:t>   Dynamic </a:t>
              </a:r>
              <a:r>
                <a:rPr lang="en-US" sz="2400" dirty="0" err="1" smtClean="0">
                  <a:solidFill>
                    <a:srgbClr val="003399"/>
                  </a:solidFill>
                </a:rPr>
                <a:t>sparsity</a:t>
              </a:r>
              <a:r>
                <a:rPr lang="en-US" sz="2400" dirty="0" smtClean="0">
                  <a:solidFill>
                    <a:srgbClr val="003399"/>
                  </a:solidFill>
                </a:rPr>
                <a:t>/parsimony </a:t>
              </a:r>
            </a:p>
            <a:p>
              <a:pPr algn="ctr"/>
              <a:r>
                <a:rPr lang="en-US" sz="2400" dirty="0" smtClean="0">
                  <a:solidFill>
                    <a:srgbClr val="003399"/>
                  </a:solidFill>
                </a:rPr>
                <a:t>&amp;/or </a:t>
              </a:r>
            </a:p>
            <a:p>
              <a:pPr algn="ctr"/>
              <a:r>
                <a:rPr lang="en-US" sz="2400" dirty="0" smtClean="0">
                  <a:solidFill>
                    <a:srgbClr val="003399"/>
                  </a:solidFill>
                </a:rPr>
                <a:t>“dynamic variable selection</a:t>
              </a:r>
              <a:r>
                <a:rPr lang="en-US" sz="2400" dirty="0" smtClean="0">
                  <a:solidFill>
                    <a:srgbClr val="0033CC"/>
                  </a:solidFill>
                </a:rPr>
                <a:t>”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4" name="Diamond 3"/>
            <p:cNvSpPr/>
            <p:nvPr/>
          </p:nvSpPr>
          <p:spPr>
            <a:xfrm>
              <a:off x="838200" y="1892799"/>
              <a:ext cx="1371600" cy="1958655"/>
            </a:xfrm>
            <a:prstGeom prst="diamond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w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562563"/>
            <a:ext cx="2534730" cy="2854427"/>
          </a:xfrm>
          <a:prstGeom prst="rect">
            <a:avLst/>
          </a:prstGeom>
          <a:noFill/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1400" y="748367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r" eaLnBrk="1" hangingPunct="1"/>
            <a:r>
              <a:rPr lang="en-US" sz="2400" dirty="0" smtClean="0">
                <a:solidFill>
                  <a:schemeClr val="bg1"/>
                </a:solidFill>
              </a:rPr>
              <a:t>Dynamic cellular networks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1" algn="r" eaLnBrk="1" hangingPunct="1"/>
            <a:r>
              <a:rPr lang="en-US" sz="2000" dirty="0" smtClean="0">
                <a:solidFill>
                  <a:srgbClr val="003399"/>
                </a:solidFill>
              </a:rPr>
              <a:t>Mechanistic stochastic nonlinear models</a:t>
            </a: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" y="4876800"/>
            <a:ext cx="5212491" cy="174339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rgbClr val="0070C0">
                <a:alpha val="14000"/>
              </a:srgbClr>
            </a:solidFill>
          </a:ln>
        </p:spPr>
      </p:pic>
      <p:pic>
        <p:nvPicPr>
          <p:cNvPr id="7" name="Top10Fpopctrl_philip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975244" y="1823337"/>
            <a:ext cx="2465847" cy="1643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Dynamic Bionetwork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: More Topical Issues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3800" y="3817488"/>
            <a:ext cx="4724400" cy="1931011"/>
            <a:chOff x="3733800" y="3817488"/>
            <a:chExt cx="4724400" cy="1931011"/>
          </a:xfrm>
        </p:grpSpPr>
        <p:grpSp>
          <p:nvGrpSpPr>
            <p:cNvPr id="10" name="Group 186"/>
            <p:cNvGrpSpPr/>
            <p:nvPr/>
          </p:nvGrpSpPr>
          <p:grpSpPr>
            <a:xfrm>
              <a:off x="3733800" y="3817488"/>
              <a:ext cx="4724400" cy="609600"/>
              <a:chOff x="685800" y="4359584"/>
              <a:chExt cx="4953000" cy="6858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85800" y="4359584"/>
                <a:ext cx="4953000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shade val="50000"/>
                    <a:alpha val="4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sz="26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813924" y="4401805"/>
                <a:ext cx="4736750" cy="603119"/>
              </a:xfrm>
              <a:prstGeom prst="rect">
                <a:avLst/>
              </a:prstGeom>
              <a:noFill/>
              <a:ln/>
              <a:effectLst/>
            </p:spPr>
          </p:pic>
        </p:grpSp>
        <p:cxnSp>
          <p:nvCxnSpPr>
            <p:cNvPr id="3" name="Elbow Connector 2"/>
            <p:cNvCxnSpPr>
              <a:stCxn id="21" idx="3"/>
            </p:cNvCxnSpPr>
            <p:nvPr/>
          </p:nvCxnSpPr>
          <p:spPr>
            <a:xfrm flipV="1">
              <a:off x="5441091" y="4495801"/>
              <a:ext cx="731110" cy="1252698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656901" y="1295400"/>
            <a:ext cx="53926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r" eaLnBrk="1" hangingPunct="1"/>
            <a:r>
              <a:rPr lang="en-US" sz="2400" dirty="0" err="1" smtClean="0">
                <a:solidFill>
                  <a:schemeClr val="bg1"/>
                </a:solidFill>
              </a:rPr>
              <a:t>mic</a:t>
            </a:r>
            <a:r>
              <a:rPr lang="en-US" sz="2400" dirty="0" smtClean="0">
                <a:solidFill>
                  <a:schemeClr val="bg1"/>
                </a:solidFill>
              </a:rPr>
              <a:t> cellular networks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1" algn="r" eaLnBrk="1" hangingPunct="1"/>
            <a:r>
              <a:rPr lang="en-US" sz="2000" dirty="0">
                <a:solidFill>
                  <a:srgbClr val="003399"/>
                </a:solidFill>
              </a:rPr>
              <a:t>L</a:t>
            </a:r>
            <a:r>
              <a:rPr lang="en-US" sz="2000" dirty="0" smtClean="0">
                <a:solidFill>
                  <a:srgbClr val="003399"/>
                </a:solidFill>
              </a:rPr>
              <a:t>atent states : Missing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152844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>
                <a:solidFill>
                  <a:srgbClr val="003399"/>
                </a:solidFill>
              </a:rPr>
              <a:t>Dynamic imaging</a:t>
            </a:r>
          </a:p>
          <a:p>
            <a:pPr algn="r"/>
            <a:r>
              <a:rPr lang="en-US" sz="2000" dirty="0">
                <a:solidFill>
                  <a:srgbClr val="003399"/>
                </a:solidFill>
              </a:rPr>
              <a:t>Cell tracking  </a:t>
            </a:r>
          </a:p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6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&amp; Issues : Computation in Bayesian Dynamic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57865" y="2316996"/>
            <a:ext cx="46482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20+ years of MCMC 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000" dirty="0"/>
              <a:t>:</a:t>
            </a:r>
            <a:r>
              <a:rPr lang="en-US" sz="2000" dirty="0" smtClean="0"/>
              <a:t> forward filtering, backward sampling 	for state space models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5465" y="2316996"/>
            <a:ext cx="3966275" cy="3017004"/>
            <a:chOff x="76200" y="2286000"/>
            <a:chExt cx="3966275" cy="301700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38600" y="2391906"/>
              <a:ext cx="3875" cy="291109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200" y="2286000"/>
              <a:ext cx="3886200" cy="28007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Major challenges</a:t>
              </a:r>
              <a:endParaRPr lang="en-US" sz="2400" dirty="0">
                <a:solidFill>
                  <a:srgbClr val="003399"/>
                </a:solidFill>
              </a:endParaRPr>
            </a:p>
            <a:p>
              <a:pPr algn="r"/>
              <a:r>
                <a:rPr lang="en-US" sz="2400" dirty="0">
                  <a:solidFill>
                    <a:srgbClr val="003399"/>
                  </a:solidFill>
                </a:rPr>
                <a:t> </a:t>
              </a:r>
              <a:r>
                <a:rPr lang="en-US" sz="2400" dirty="0" smtClean="0">
                  <a:solidFill>
                    <a:srgbClr val="003399"/>
                  </a:solidFill>
                </a:rPr>
                <a:t>    </a:t>
              </a:r>
              <a:r>
                <a:rPr lang="en-US" sz="2000" dirty="0">
                  <a:solidFill>
                    <a:srgbClr val="003399"/>
                  </a:solidFill>
                </a:rPr>
                <a:t>:</a:t>
              </a:r>
              <a:r>
                <a:rPr lang="en-US" sz="2000" dirty="0" smtClean="0">
                  <a:solidFill>
                    <a:srgbClr val="003399"/>
                  </a:solidFill>
                </a:rPr>
                <a:t> simulation of long series of  </a:t>
              </a:r>
            </a:p>
            <a:p>
              <a:pPr algn="r"/>
              <a:r>
                <a:rPr lang="en-US" sz="2000" dirty="0" smtClean="0">
                  <a:solidFill>
                    <a:srgbClr val="003399"/>
                  </a:solidFill>
                </a:rPr>
                <a:t>     latent states</a:t>
              </a:r>
            </a:p>
            <a:p>
              <a:pPr algn="r"/>
              <a:r>
                <a:rPr lang="en-US" sz="2000" dirty="0">
                  <a:solidFill>
                    <a:srgbClr val="003399"/>
                  </a:solidFill>
                </a:rPr>
                <a:t>:</a:t>
              </a:r>
              <a:r>
                <a:rPr lang="en-US" sz="2000" dirty="0" smtClean="0">
                  <a:solidFill>
                    <a:srgbClr val="003399"/>
                  </a:solidFill>
                </a:rPr>
                <a:t> dimension </a:t>
              </a:r>
            </a:p>
            <a:p>
              <a:pPr algn="r"/>
              <a:endParaRPr lang="en-US" sz="2000" dirty="0" smtClean="0">
                <a:solidFill>
                  <a:srgbClr val="003399"/>
                </a:solidFill>
              </a:endParaRPr>
            </a:p>
            <a:p>
              <a:pPr algn="r"/>
              <a:r>
                <a:rPr lang="en-US" sz="2000" dirty="0" smtClean="0">
                  <a:solidFill>
                    <a:srgbClr val="003399"/>
                  </a:solidFill>
                </a:rPr>
                <a:t>     </a:t>
              </a:r>
              <a:endParaRPr lang="en-US" sz="2400" dirty="0" smtClean="0">
                <a:solidFill>
                  <a:srgbClr val="003399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Major challenges</a:t>
              </a:r>
            </a:p>
            <a:p>
              <a:pPr algn="r"/>
              <a:r>
                <a:rPr lang="en-US" sz="2400" dirty="0" smtClean="0">
                  <a:solidFill>
                    <a:srgbClr val="003399"/>
                  </a:solidFill>
                </a:rPr>
                <a:t>      </a:t>
              </a:r>
              <a:r>
                <a:rPr lang="en-US" sz="2000" dirty="0" smtClean="0">
                  <a:solidFill>
                    <a:srgbClr val="003399"/>
                  </a:solidFill>
                </a:rPr>
                <a:t>: dimension</a:t>
              </a: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61740" y="4271427"/>
            <a:ext cx="46482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20+ years of SMC </a:t>
            </a:r>
          </a:p>
          <a:p>
            <a:r>
              <a:rPr lang="en-US" sz="2400" dirty="0" smtClean="0"/>
              <a:t>       </a:t>
            </a:r>
            <a:r>
              <a:rPr lang="en-US" sz="2000" dirty="0" smtClean="0"/>
              <a:t>: particle filtering, learning</a:t>
            </a:r>
          </a:p>
          <a:p>
            <a:r>
              <a:rPr lang="en-US" sz="2000" dirty="0" smtClean="0"/>
              <a:t>        : ABC </a:t>
            </a:r>
            <a:r>
              <a:rPr lang="en-US" sz="2000" dirty="0"/>
              <a:t>	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257800" y="1142443"/>
            <a:ext cx="3334695" cy="707886"/>
            <a:chOff x="5257800" y="1142443"/>
            <a:chExt cx="3334695" cy="707886"/>
          </a:xfrm>
        </p:grpSpPr>
        <p:sp>
          <p:nvSpPr>
            <p:cNvPr id="4" name="Rectangle 3"/>
            <p:cNvSpPr/>
            <p:nvPr/>
          </p:nvSpPr>
          <p:spPr>
            <a:xfrm>
              <a:off x="5257800" y="1142443"/>
              <a:ext cx="33346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sz="2000" dirty="0" smtClean="0"/>
                <a:t>Simulation: </a:t>
              </a:r>
            </a:p>
            <a:p>
              <a:pPr algn="ctr"/>
              <a:r>
                <a:rPr lang="en-US" sz="2000" dirty="0" smtClean="0"/>
                <a:t>forecasting </a:t>
              </a:r>
              <a:r>
                <a:rPr lang="en-US" sz="2000" dirty="0"/>
                <a:t>= synthetic futures</a:t>
              </a:r>
              <a:endParaRPr lang="en-GB" dirty="0"/>
            </a:p>
          </p:txBody>
        </p:sp>
        <p:sp>
          <p:nvSpPr>
            <p:cNvPr id="9" name="Diamond 8"/>
            <p:cNvSpPr/>
            <p:nvPr/>
          </p:nvSpPr>
          <p:spPr>
            <a:xfrm>
              <a:off x="5486400" y="1229686"/>
              <a:ext cx="2895600" cy="533400"/>
            </a:xfrm>
            <a:prstGeom prst="diamond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42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631" y="1023842"/>
            <a:ext cx="2879369" cy="53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ike\Documents\MEETINGS\JSM12\bar.png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575"/>
            <a:ext cx="9144000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345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</a:rPr>
              <a:t>ISBA Lecture on Bayesian Foundations	               ISBA World Meeting                         June 25</a:t>
            </a:r>
            <a:r>
              <a:rPr lang="en-US" sz="1600" baseline="30000" dirty="0" smtClean="0">
                <a:solidFill>
                  <a:srgbClr val="003399"/>
                </a:solidFill>
              </a:rPr>
              <a:t>th</a:t>
            </a:r>
            <a:r>
              <a:rPr lang="en-US" sz="1600" dirty="0" smtClean="0">
                <a:solidFill>
                  <a:srgbClr val="003399"/>
                </a:solidFill>
              </a:rPr>
              <a:t> 2012, Kyoto  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sz="2400" dirty="0">
                <a:solidFill>
                  <a:srgbClr val="003399"/>
                </a:solidFill>
              </a:rPr>
              <a:t>Bayesian </a:t>
            </a:r>
            <a:r>
              <a:rPr lang="en-US" sz="2400" dirty="0" smtClean="0">
                <a:solidFill>
                  <a:srgbClr val="003399"/>
                </a:solidFill>
              </a:rPr>
              <a:t>Dynamic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756" y="1429261"/>
            <a:ext cx="6825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Bayesian </a:t>
            </a:r>
            <a:r>
              <a:rPr lang="en-US" dirty="0">
                <a:solidFill>
                  <a:srgbClr val="003399"/>
                </a:solidFill>
              </a:rPr>
              <a:t>Dynamic </a:t>
            </a:r>
            <a:r>
              <a:rPr lang="en-US" dirty="0" err="1" smtClean="0">
                <a:solidFill>
                  <a:srgbClr val="003399"/>
                </a:solidFill>
              </a:rPr>
              <a:t>Modelling</a:t>
            </a:r>
            <a:r>
              <a:rPr lang="en-US" sz="1600" dirty="0" smtClean="0"/>
              <a:t>, 2012</a:t>
            </a:r>
          </a:p>
          <a:p>
            <a:r>
              <a:rPr lang="en-US" sz="1600" i="1" dirty="0" smtClean="0"/>
              <a:t>Bayesian </a:t>
            </a:r>
            <a:r>
              <a:rPr lang="en-US" sz="1600" i="1" dirty="0"/>
              <a:t>Inference and Markov Chain Monte Carlo: In </a:t>
            </a:r>
            <a:r>
              <a:rPr lang="en-US" sz="1600" i="1" dirty="0" err="1"/>
              <a:t>Honour</a:t>
            </a:r>
            <a:r>
              <a:rPr lang="en-US" sz="1600" i="1" dirty="0"/>
              <a:t> of </a:t>
            </a:r>
            <a:r>
              <a:rPr lang="en-US" sz="1600" i="1" dirty="0" smtClean="0"/>
              <a:t>Adrian Smith </a:t>
            </a:r>
          </a:p>
          <a:p>
            <a:r>
              <a:rPr lang="en-US" sz="1600" dirty="0" smtClean="0"/>
              <a:t>Clarendon: Oxford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-5001" y="1240340"/>
            <a:ext cx="5764548" cy="5108072"/>
            <a:chOff x="-5001" y="1240340"/>
            <a:chExt cx="5764548" cy="5108072"/>
          </a:xfrm>
        </p:grpSpPr>
        <p:pic>
          <p:nvPicPr>
            <p:cNvPr id="1026" name="Picture 2" descr="C:\Users\Mike\Documents\MEETINGS\Asia2012\ISBA12-Kyoto\71589YPJJRL._SL500_AA300_.gi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01" y="3870755"/>
              <a:ext cx="2477656" cy="247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ike\Documents\MEETINGS\Asia2012\ISBA12-Kyoto\PradoWes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024" y="2463234"/>
              <a:ext cx="1763523" cy="287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ike\Documents\MEETINGS\Asia2012\ISBA12-Kyoto\WestHarris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4" y="1240340"/>
              <a:ext cx="1624155" cy="244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ike\Desktop\Captur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399" y="3870756"/>
              <a:ext cx="1651771" cy="247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828800" y="51418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Mike West</a:t>
            </a:r>
          </a:p>
          <a:p>
            <a:pPr algn="r"/>
            <a:r>
              <a:rPr lang="en-US" sz="2800" dirty="0" smtClean="0"/>
              <a:t>Duke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0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effectLst/>
              </a:rPr>
              <a:t> 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62212" y="1524000"/>
            <a:ext cx="450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Ioanna</a:t>
            </a:r>
            <a:r>
              <a:rPr lang="en-GB" sz="2000" dirty="0" smtClean="0"/>
              <a:t> </a:t>
            </a:r>
            <a:r>
              <a:rPr lang="en-GB" sz="2000" dirty="0" err="1" smtClean="0"/>
              <a:t>Manolopoulou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r>
              <a:rPr lang="en-GB" sz="2000" dirty="0" smtClean="0">
                <a:solidFill>
                  <a:srgbClr val="003399"/>
                </a:solidFill>
              </a:rPr>
              <a:t> : </a:t>
            </a:r>
            <a:r>
              <a:rPr lang="en-GB" sz="2000" dirty="0" err="1" smtClean="0">
                <a:solidFill>
                  <a:srgbClr val="003399"/>
                </a:solidFill>
              </a:rPr>
              <a:t>Spatio</a:t>
            </a:r>
            <a:r>
              <a:rPr lang="en-GB" sz="2000" dirty="0" smtClean="0">
                <a:solidFill>
                  <a:srgbClr val="003399"/>
                </a:solidFill>
              </a:rPr>
              <a:t>-dynamics/bio-cell tracking</a:t>
            </a:r>
          </a:p>
          <a:p>
            <a:endParaRPr lang="en-GB" sz="2000" dirty="0">
              <a:solidFill>
                <a:srgbClr val="003399"/>
              </a:solidFill>
            </a:endParaRPr>
          </a:p>
          <a:p>
            <a:r>
              <a:rPr lang="en-GB" sz="2000" dirty="0" smtClean="0"/>
              <a:t>Fernando </a:t>
            </a:r>
            <a:r>
              <a:rPr lang="en-GB" sz="2000" dirty="0" err="1" smtClean="0"/>
              <a:t>Bonassi</a:t>
            </a:r>
            <a:endParaRPr lang="en-GB" sz="2000" dirty="0" smtClean="0"/>
          </a:p>
          <a:p>
            <a:r>
              <a:rPr lang="en-GB" sz="2000" dirty="0" smtClean="0">
                <a:solidFill>
                  <a:srgbClr val="003399"/>
                </a:solidFill>
              </a:rPr>
              <a:t> : ABC/SMC in dynamic models </a:t>
            </a:r>
          </a:p>
          <a:p>
            <a:endParaRPr lang="en-GB" sz="2000" dirty="0">
              <a:solidFill>
                <a:srgbClr val="003399"/>
              </a:solidFill>
            </a:endParaRPr>
          </a:p>
          <a:p>
            <a:r>
              <a:rPr lang="en-GB" sz="2000" dirty="0" smtClean="0"/>
              <a:t>Raquel Prado</a:t>
            </a:r>
            <a:endParaRPr lang="en-GB" sz="2000" dirty="0"/>
          </a:p>
          <a:p>
            <a:r>
              <a:rPr lang="en-GB" sz="2000" dirty="0">
                <a:solidFill>
                  <a:srgbClr val="003399"/>
                </a:solidFill>
              </a:rPr>
              <a:t> : </a:t>
            </a:r>
            <a:r>
              <a:rPr lang="en-GB" sz="2000" dirty="0" smtClean="0">
                <a:solidFill>
                  <a:srgbClr val="003399"/>
                </a:solidFill>
              </a:rPr>
              <a:t>Multivariate dynamic hierarchies</a:t>
            </a:r>
            <a:endParaRPr lang="en-US" sz="2000" dirty="0">
              <a:solidFill>
                <a:srgbClr val="003399"/>
              </a:solidFill>
            </a:endParaRPr>
          </a:p>
          <a:p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Some </a:t>
            </a:r>
            <a:r>
              <a:rPr lang="en-US" sz="2400" smtClean="0">
                <a:solidFill>
                  <a:srgbClr val="003399"/>
                </a:solidFill>
              </a:rPr>
              <a:t>Dynamic Bayesians </a:t>
            </a:r>
            <a:r>
              <a:rPr lang="en-US" sz="2400" dirty="0" smtClean="0">
                <a:solidFill>
                  <a:srgbClr val="003399"/>
                </a:solidFill>
              </a:rPr>
              <a:t>@ Kyoto ISBA 2012</a:t>
            </a:r>
            <a:endParaRPr lang="en-US" dirty="0">
              <a:solidFill>
                <a:srgbClr val="00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49167"/>
            <a:ext cx="0" cy="2743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8145" y="1524699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 smtClean="0"/>
              <a:t>Jouchi</a:t>
            </a:r>
            <a:r>
              <a:rPr lang="en-US" sz="2000" dirty="0" smtClean="0"/>
              <a:t> Nakajima</a:t>
            </a:r>
          </a:p>
          <a:p>
            <a:pPr algn="r"/>
            <a:r>
              <a:rPr lang="en-US" sz="2000" dirty="0" smtClean="0">
                <a:solidFill>
                  <a:srgbClr val="003399"/>
                </a:solidFill>
              </a:rPr>
              <a:t>: Dynamic </a:t>
            </a:r>
            <a:r>
              <a:rPr lang="en-US" sz="2000" dirty="0" err="1" smtClean="0">
                <a:solidFill>
                  <a:srgbClr val="003399"/>
                </a:solidFill>
              </a:rPr>
              <a:t>sparsity</a:t>
            </a:r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endParaRPr lang="en-US" sz="2000" dirty="0">
              <a:solidFill>
                <a:srgbClr val="003399"/>
              </a:solidFill>
            </a:endParaRPr>
          </a:p>
          <a:p>
            <a:pPr algn="r"/>
            <a:r>
              <a:rPr lang="en-GB" sz="2000" dirty="0"/>
              <a:t>Ryo </a:t>
            </a:r>
            <a:r>
              <a:rPr lang="en-GB" sz="2000" dirty="0" smtClean="0"/>
              <a:t>Yoshida</a:t>
            </a:r>
          </a:p>
          <a:p>
            <a:pPr algn="r"/>
            <a:r>
              <a:rPr lang="en-GB" sz="2000" dirty="0">
                <a:solidFill>
                  <a:srgbClr val="003399"/>
                </a:solidFill>
              </a:rPr>
              <a:t>: </a:t>
            </a:r>
            <a:r>
              <a:rPr lang="en-GB" sz="2000" dirty="0" err="1">
                <a:solidFill>
                  <a:srgbClr val="003399"/>
                </a:solidFill>
              </a:rPr>
              <a:t>Sparsity</a:t>
            </a:r>
            <a:r>
              <a:rPr lang="en-GB" sz="2000" dirty="0">
                <a:solidFill>
                  <a:srgbClr val="003399"/>
                </a:solidFill>
              </a:rPr>
              <a:t> in dynamic </a:t>
            </a:r>
            <a:r>
              <a:rPr lang="en-GB" sz="2000" dirty="0" smtClean="0">
                <a:solidFill>
                  <a:srgbClr val="003399"/>
                </a:solidFill>
              </a:rPr>
              <a:t>networks</a:t>
            </a:r>
            <a:endParaRPr lang="en-GB" sz="2000" dirty="0"/>
          </a:p>
          <a:p>
            <a:pPr algn="r"/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r>
              <a:rPr lang="en-US" sz="2000" dirty="0" smtClean="0">
                <a:solidFill>
                  <a:srgbClr val="003399"/>
                </a:solidFill>
              </a:rPr>
              <a:t>&amp; ±35 more ….</a:t>
            </a:r>
          </a:p>
          <a:p>
            <a:pPr algn="r"/>
            <a:endParaRPr lang="en-US" sz="2000" dirty="0" smtClean="0">
              <a:solidFill>
                <a:srgbClr val="003399"/>
              </a:solidFill>
            </a:endParaRPr>
          </a:p>
          <a:p>
            <a:pPr algn="r"/>
            <a:endParaRPr lang="en-US" sz="2000" dirty="0">
              <a:solidFill>
                <a:srgbClr val="003399"/>
              </a:solidFill>
            </a:endParaRPr>
          </a:p>
          <a:p>
            <a:pPr algn="r"/>
            <a:r>
              <a:rPr lang="en-US" sz="2000" dirty="0" smtClean="0">
                <a:solidFill>
                  <a:srgbClr val="003399"/>
                </a:solidFill>
              </a:rPr>
              <a:t> </a:t>
            </a:r>
          </a:p>
          <a:p>
            <a:pPr algn="r"/>
            <a:r>
              <a:rPr lang="en-US" sz="2000" dirty="0" smtClean="0">
                <a:solidFill>
                  <a:srgbClr val="003399"/>
                </a:solidFill>
              </a:rPr>
              <a:t>&amp; &gt;30 others …</a:t>
            </a:r>
          </a:p>
        </p:txBody>
      </p:sp>
      <p:pic>
        <p:nvPicPr>
          <p:cNvPr id="9" name="Picture 2" descr="C:\Users\Mike\Documents\MEETINGS\Asia2012\ISBA12-Kyoto\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9" y="4495800"/>
            <a:ext cx="569612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6449" y="382027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r>
              <a:rPr lang="en-US" sz="2400" dirty="0" smtClean="0">
                <a:solidFill>
                  <a:srgbClr val="003399"/>
                </a:solidFill>
              </a:rPr>
              <a:t> and adapting to temporal changes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</a:rPr>
              <a:t>: “real” changes, hidden factors, model-</a:t>
            </a:r>
            <a:r>
              <a:rPr lang="en-US" sz="2400" dirty="0" err="1" smtClean="0">
                <a:solidFill>
                  <a:srgbClr val="003399"/>
                </a:solidFill>
              </a:rPr>
              <a:t>mispecification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pPr algn="ctr"/>
            <a:endParaRPr lang="en-US" sz="2400" dirty="0" smtClean="0">
              <a:solidFill>
                <a:srgbClr val="0033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3399"/>
                </a:solidFill>
              </a:rPr>
              <a:t>: Attributing/partitioning variation :</a:t>
            </a:r>
          </a:p>
          <a:p>
            <a:pPr algn="ctr"/>
            <a:endParaRPr lang="en-US" sz="2400" dirty="0" smtClean="0">
              <a:solidFill>
                <a:srgbClr val="003399"/>
              </a:solidFill>
            </a:endParaRPr>
          </a:p>
          <a:p>
            <a:pPr algn="ctr"/>
            <a:r>
              <a:rPr lang="en-US" sz="2400" dirty="0" smtClean="0"/>
              <a:t>Improved local model descriptions, forecasting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: Time as a Covariate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1" y="2057400"/>
            <a:ext cx="3657600" cy="8465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599" y="990600"/>
            <a:ext cx="5410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Adaptation: - Relevant “local” inferences</a:t>
            </a:r>
          </a:p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- Partitions variation</a:t>
            </a:r>
          </a:p>
          <a:p>
            <a:pPr algn="r"/>
            <a:r>
              <a:rPr lang="en-US" sz="2400" dirty="0" smtClean="0">
                <a:solidFill>
                  <a:srgbClr val="003399"/>
                </a:solidFill>
              </a:rPr>
              <a:t>- Improved short-term forecasts: </a:t>
            </a:r>
          </a:p>
          <a:p>
            <a:pPr algn="r"/>
            <a:r>
              <a:rPr lang="en-US" sz="2400" i="1" dirty="0" smtClean="0">
                <a:solidFill>
                  <a:srgbClr val="003399"/>
                </a:solidFill>
              </a:rPr>
              <a:t>Accuracy and uncertainty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dirty="0" smtClean="0">
                <a:solidFill>
                  <a:srgbClr val="003399"/>
                </a:solidFill>
              </a:rPr>
              <a:t>Example: Commercial Sales/Demand </a:t>
            </a:r>
            <a:r>
              <a:rPr lang="en-US" sz="2400" dirty="0">
                <a:solidFill>
                  <a:srgbClr val="003399"/>
                </a:solidFill>
              </a:rPr>
              <a:t>T</a:t>
            </a:r>
            <a:r>
              <a:rPr lang="en-US" sz="2400" dirty="0" smtClean="0">
                <a:solidFill>
                  <a:srgbClr val="003399"/>
                </a:solidFill>
              </a:rPr>
              <a:t>racking and Forecasting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053" name="Picture 5" descr="C:\Users\Mike\Documents\Books\first-book\newbook\pdffigs\ch3p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74032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ke\Documents\Books\first-book\newbook\pdffigs\ch3p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847"/>
            <a:ext cx="3418359" cy="21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ke\Documents\Books\first-book\newbook\pdffigs\ch3p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74766"/>
            <a:ext cx="3050451" cy="21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891" y="2764740"/>
            <a:ext cx="3775710" cy="2718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4114800" y="3144606"/>
            <a:ext cx="3733801" cy="1064386"/>
            <a:chOff x="4591050" y="3111619"/>
            <a:chExt cx="3809236" cy="1034027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1050" y="3505566"/>
              <a:ext cx="3809236" cy="6400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301319" y="3111619"/>
              <a:ext cx="0" cy="28104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25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: Sequential </a:t>
            </a:r>
            <a:r>
              <a:rPr lang="en-US" sz="2400" dirty="0" err="1" smtClean="0">
                <a:solidFill>
                  <a:srgbClr val="003399"/>
                </a:solidFill>
              </a:rPr>
              <a:t>Modelling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4572000"/>
            <a:ext cx="4702589" cy="1581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6" y="3563119"/>
            <a:ext cx="7200888" cy="3200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2362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Dynamic (linear) state space models                           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Hidden Markov models</a:t>
            </a:r>
            <a:endParaRPr lang="en-US" sz="2000" dirty="0" smtClean="0">
              <a:solidFill>
                <a:srgbClr val="00339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59774" y="1081284"/>
            <a:ext cx="4708026" cy="1877437"/>
            <a:chOff x="4359774" y="1081284"/>
            <a:chExt cx="4708026" cy="1877437"/>
          </a:xfrm>
        </p:grpSpPr>
        <p:grpSp>
          <p:nvGrpSpPr>
            <p:cNvPr id="2" name="Group 1"/>
            <p:cNvGrpSpPr/>
            <p:nvPr/>
          </p:nvGrpSpPr>
          <p:grpSpPr>
            <a:xfrm>
              <a:off x="4359774" y="1081284"/>
              <a:ext cx="4708026" cy="1877437"/>
              <a:chOff x="4207374" y="1081284"/>
              <a:chExt cx="4784226" cy="18774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07374" y="1093193"/>
                <a:ext cx="358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Sequential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91200" y="1081284"/>
                <a:ext cx="32004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: model specification</a:t>
                </a:r>
              </a:p>
              <a:p>
                <a:r>
                  <a:rPr lang="en-US" sz="2400" dirty="0" smtClean="0"/>
                  <a:t>: forecasting</a:t>
                </a:r>
              </a:p>
              <a:p>
                <a:r>
                  <a:rPr lang="en-US" sz="2400" dirty="0" smtClean="0"/>
                  <a:t>: learning/updating</a:t>
                </a:r>
              </a:p>
              <a:p>
                <a:r>
                  <a:rPr lang="en-US" sz="2400" dirty="0" smtClean="0"/>
                  <a:t>: control/intervention</a:t>
                </a:r>
              </a:p>
              <a:p>
                <a:endParaRPr lang="en-US" sz="2000" dirty="0"/>
              </a:p>
            </p:txBody>
          </p:sp>
        </p:grpSp>
        <p:sp>
          <p:nvSpPr>
            <p:cNvPr id="3" name="Diamond 2"/>
            <p:cNvSpPr/>
            <p:nvPr/>
          </p:nvSpPr>
          <p:spPr>
            <a:xfrm>
              <a:off x="6019800" y="1219200"/>
              <a:ext cx="2621981" cy="1447799"/>
            </a:xfrm>
            <a:prstGeom prst="diamond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1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Mike\Documents\MEETINGS\Asia2012\ISBA12-Kyoto\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92455"/>
            <a:ext cx="4495800" cy="42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62200" y="3807487"/>
            <a:ext cx="4191000" cy="58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95497" y="4419600"/>
            <a:ext cx="4191000" cy="58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38400" y="5118016"/>
            <a:ext cx="4191000" cy="58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76500" y="5816655"/>
            <a:ext cx="4191000" cy="58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2991821"/>
            <a:ext cx="4191000" cy="58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 smtClean="0">
                <a:solidFill>
                  <a:srgbClr val="003399"/>
                </a:solidFill>
              </a:rPr>
              <a:t>     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Foundations : Model Composition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36" y="1352390"/>
            <a:ext cx="8029528" cy="457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389" y="2574910"/>
            <a:ext cx="1051777" cy="2509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698" y="4532849"/>
            <a:ext cx="783771" cy="3576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76" y="3088997"/>
            <a:ext cx="1622263" cy="3576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9750" y="3827191"/>
            <a:ext cx="1677529" cy="3576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666" y="5230829"/>
            <a:ext cx="392611" cy="1310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699" y="5720917"/>
            <a:ext cx="1223705" cy="5019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1959836"/>
            <a:ext cx="521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e.g., commercial, socio-economics applications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538948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c</a:t>
            </a:r>
            <a:r>
              <a:rPr lang="en-US" sz="1600" dirty="0" smtClean="0">
                <a:solidFill>
                  <a:srgbClr val="003399"/>
                </a:solidFill>
              </a:rPr>
              <a:t>:</a:t>
            </a: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1  </a:t>
            </a:r>
            <a:r>
              <a:rPr lang="en-US" sz="1600" dirty="0" err="1" smtClean="0">
                <a:solidFill>
                  <a:srgbClr val="003399"/>
                </a:solidFill>
              </a:rPr>
              <a:t>Seasonals</a:t>
            </a:r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2  Damped </a:t>
            </a:r>
            <a:r>
              <a:rPr lang="en-US" sz="1600" dirty="0" err="1" smtClean="0">
                <a:solidFill>
                  <a:srgbClr val="003399"/>
                </a:solidFill>
              </a:rPr>
              <a:t>seasonals</a:t>
            </a:r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3  Local trends</a:t>
            </a: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4  Dynamic regressions</a:t>
            </a: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5  Time series: AR(p)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48492" y="3276600"/>
            <a:ext cx="4479779" cy="1835851"/>
            <a:chOff x="2432380" y="3285248"/>
            <a:chExt cx="4479779" cy="1835851"/>
          </a:xfrm>
        </p:grpSpPr>
        <p:pic>
          <p:nvPicPr>
            <p:cNvPr id="27" name="Picture 2" descr="C:\Users\Mike\Documents\MEETINGS\Asia2012\ISBA12-Kyoto\b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380" y="3285248"/>
              <a:ext cx="4479779" cy="1835851"/>
            </a:xfrm>
            <a:prstGeom prst="rect">
              <a:avLst/>
            </a:prstGeom>
            <a:noFill/>
            <a:effectLst>
              <a:glow rad="254000">
                <a:srgbClr val="003399">
                  <a:alpha val="46000"/>
                </a:srgbClr>
              </a:glow>
            </a:effec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3598941"/>
              <a:ext cx="202658" cy="17827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1" grpId="0" animBg="1"/>
      <p:bldP spid="32" grpId="0" animBg="1"/>
      <p:bldP spid="33" grpId="0" animBg="1"/>
      <p:bldP spid="2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661" y="990600"/>
            <a:ext cx="7696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Active sequential (real, live)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003399"/>
                </a:solidFill>
              </a:rPr>
              <a:t>Intervention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200" dirty="0"/>
              <a:t>	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Intervention information as part of model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Partitioning variation: Component-wise intervention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Feed-forward  and/or Feed-back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Model expansion/contraction as intervention</a:t>
            </a:r>
            <a:endParaRPr lang="en-US" sz="2200" dirty="0"/>
          </a:p>
        </p:txBody>
      </p:sp>
      <p:pic>
        <p:nvPicPr>
          <p:cNvPr id="3076" name="Picture 4" descr="C:\Users\Mike\Documents\Books\first-book\newbook\pdffigs\c11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95" y="1828800"/>
            <a:ext cx="36461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Commercial &amp; Socio-Economic Applications: Priors, Interventions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85" y="3300185"/>
            <a:ext cx="2735415" cy="606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Mike\Documents\Books\first-book\newbook\pdffigs\c11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95" y="2286000"/>
            <a:ext cx="35730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590800" y="3048000"/>
            <a:ext cx="2631595" cy="613282"/>
            <a:chOff x="2590800" y="3048000"/>
            <a:chExt cx="2631595" cy="613282"/>
          </a:xfrm>
        </p:grpSpPr>
        <p:sp>
          <p:nvSpPr>
            <p:cNvPr id="15" name="Oval 14"/>
            <p:cNvSpPr/>
            <p:nvPr/>
          </p:nvSpPr>
          <p:spPr>
            <a:xfrm flipV="1">
              <a:off x="2590800" y="3280282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972430" y="3048000"/>
              <a:ext cx="2249965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91430" y="2895600"/>
            <a:ext cx="3809370" cy="1081245"/>
            <a:chOff x="2591430" y="2895600"/>
            <a:chExt cx="3809370" cy="1081245"/>
          </a:xfrm>
        </p:grpSpPr>
        <p:sp>
          <p:nvSpPr>
            <p:cNvPr id="11" name="Oval 10"/>
            <p:cNvSpPr/>
            <p:nvPr/>
          </p:nvSpPr>
          <p:spPr>
            <a:xfrm flipV="1">
              <a:off x="2591430" y="3595845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971800" y="2895600"/>
              <a:ext cx="3429000" cy="8763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 descr="C:\Users\Mike\Documents\Books\first-book\newbook\pdffigs\c11p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95" y="2971800"/>
            <a:ext cx="37692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 smtClean="0">
                <a:solidFill>
                  <a:srgbClr val="003399"/>
                </a:solidFill>
              </a:rPr>
              <a:t>Foundations : Sequential Model Monitoring, Comparison &amp; Mixing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18" y="1981200"/>
            <a:ext cx="5642982" cy="90977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29000" y="1066800"/>
            <a:ext cx="567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1-step ahead focus: predictive density</a:t>
            </a:r>
          </a:p>
          <a:p>
            <a:pPr algn="r"/>
            <a:r>
              <a:rPr lang="en-US" sz="2000" dirty="0" err="1" smtClean="0">
                <a:solidFill>
                  <a:srgbClr val="003399"/>
                </a:solidFill>
              </a:rPr>
              <a:t>Realised</a:t>
            </a:r>
            <a:r>
              <a:rPr lang="en-US" sz="2000" dirty="0" smtClean="0">
                <a:solidFill>
                  <a:srgbClr val="003399"/>
                </a:solidFill>
              </a:rPr>
              <a:t> forecast error cf. forecast uncertainty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733" y="2027891"/>
            <a:ext cx="1766467" cy="27687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562600" y="5391090"/>
            <a:ext cx="3005668" cy="824081"/>
            <a:chOff x="5765899" y="4889065"/>
            <a:chExt cx="3005668" cy="824081"/>
          </a:xfrm>
        </p:grpSpPr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7533" y="5410200"/>
              <a:ext cx="2675884" cy="302946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765899" y="4889065"/>
              <a:ext cx="3005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3399"/>
                  </a:solidFill>
                </a:rPr>
                <a:t>Model set:</a:t>
              </a:r>
            </a:p>
          </p:txBody>
        </p:sp>
      </p:grpSp>
      <p:pic>
        <p:nvPicPr>
          <p:cNvPr id="21" name="Picture 7" descr="C:\Users\Mike\Documents\Teaching\356\CodeEtc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3451"/>
            <a:ext cx="4215984" cy="24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6800" y="3099296"/>
            <a:ext cx="3958168" cy="1701304"/>
            <a:chOff x="4876800" y="3099296"/>
            <a:chExt cx="3958168" cy="1701304"/>
          </a:xfrm>
        </p:grpSpPr>
        <p:sp>
          <p:nvSpPr>
            <p:cNvPr id="10" name="TextBox 9"/>
            <p:cNvSpPr txBox="1"/>
            <p:nvPr/>
          </p:nvSpPr>
          <p:spPr>
            <a:xfrm>
              <a:off x="4876800" y="3429000"/>
              <a:ext cx="3958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99"/>
                  </a:solidFill>
                </a:rPr>
                <a:t>: Bayesian model averaging :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born in commercial use of </a:t>
              </a:r>
            </a:p>
            <a:p>
              <a:pPr algn="ctr"/>
              <a:r>
                <a:rPr lang="en-US" sz="2000" dirty="0" smtClean="0">
                  <a:solidFill>
                    <a:srgbClr val="003399"/>
                  </a:solidFill>
                </a:rPr>
                <a:t>“multi-process” DLMs </a:t>
              </a:r>
            </a:p>
            <a:p>
              <a:pPr algn="ctr"/>
              <a:r>
                <a:rPr lang="en-US" sz="2000" dirty="0">
                  <a:solidFill>
                    <a:srgbClr val="003399"/>
                  </a:solidFill>
                </a:rPr>
                <a:t>-</a:t>
              </a:r>
              <a:r>
                <a:rPr lang="en-US" sz="2000" dirty="0" smtClean="0">
                  <a:solidFill>
                    <a:srgbClr val="003399"/>
                  </a:solidFill>
                </a:rPr>
                <a:t> mid-1960s - </a:t>
              </a:r>
            </a:p>
          </p:txBody>
        </p:sp>
        <p:sp>
          <p:nvSpPr>
            <p:cNvPr id="3" name="Diamond 2"/>
            <p:cNvSpPr/>
            <p:nvPr/>
          </p:nvSpPr>
          <p:spPr>
            <a:xfrm>
              <a:off x="5638800" y="3099296"/>
              <a:ext cx="2438400" cy="1701304"/>
            </a:xfrm>
            <a:prstGeom prst="diamond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1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rcl}&#10; y_t &amp; = &amp; f(\theta_t, x_t) + \nu_t  \\&#10;           \theta_t &amp; =  &amp; \theta_{t-1} + \partial\theta_t &#10;\end{array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0"/>
  <p:tag name="PICTUREFILESIZE" val="2903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{amsmath}\pagestyle{empty}&#10;\begin{document}&#10;$$ \begin{pmatrix} 1 \\ 0 \end{pmatrix},  &#10;  r \begin{pmatrix} \phantom{-}\cos(b) &amp; \sin(b) \\ -\sin(b) &amp; \cos(b) \end{pmatrix}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4"/>
  <p:tag name="PICTUREFILESIZE" val="4439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{amsmath}\pagestyle{empty}&#10;\begin{document}&#10;$$ 1\ ,\  Z_t 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38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{amsmath}\pagestyle{empty}&#10;\begin{document}&#10;$$ \begin{pmatrix} 1 \\ 0 \\0 \end{pmatrix},  &#10;  \begin{pmatrix}  \phi_1 &amp; \phi_2 &amp; \phi_3  \\&#10; 1 &amp; 0 &amp; 0 \\&#10; 0 &amp; 1 &amp; 0  \end{pmatrix}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78"/>
  <p:tag name="PICTUREFILESIZE" val="4527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y_t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"/>
  <p:tag name="PICTUREFILESIZE" val="24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\begin{array}{lclcl} &#10; y_t &amp; = &amp; F_t'\theta_t  &amp; + &amp; \nu_t  &#10; \\&#10;\theta_t &amp; = &amp; G_t \theta_{t-1} &amp; + &amp; \omega_t &#10;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3"/>
  <p:tag name="PICTUREFILESIZE" val="3180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&#10;\def\F{\hbox{\bf F}}\def\G{\hbox{\bf G}} \def\th{\mbox{\boldmath$\theta$}}&#10;&#10;\begin{document}&#10;&#10;$$ \begin{array}{lcl} &#10;Pr( \mathcal{M} | y_{1:t}) &amp; \propto &amp;  Pr( \mathcal{M} )\, p(y_{1:t}|\mathcal{M} ) \\&#10;\\&#10;         &amp; \propto &amp; Pr( \mathcal{M} | y_{1:t-1}) \, p(y_t | \mathcal{D}_{t-1}, \mathcal{M}) &#10;\end{array}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28"/>
  <p:tag name="PICTUREFILESIZE" val="10258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&#10;\def\F{\hbox{\bf F}}\def\G{\hbox{\bf G}} \def\th{\mbox{\boldmath$\theta$}}&#10;&#10;\begin{document}&#10;&#10;$$ p(y_t | \mathcal{D}_{t-1}, \mathcal{M}) &#10;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34"/>
  <p:tag name="PICTUREFILESIZE" val="980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&#10;\def\F{\hbox{\bf F}}\def\G{\hbox{\bf G}} \def\th{\mbox{\boldmath$\theta$}}&#10;&#10;\begin{document}&#10;&#10;$$\mathcal{M} \in \{ \mathcal{M}_j, \, j=1:J \}$$ 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3"/>
  <p:tag name="PICTUREFILESIZE" val="1624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lclclc} y_t &amp;=&amp; F_t'\theta_t &amp;+&amp; \nu_t \\ &#10; \theta_t &amp;=&amp; G_t \theta_{t-1} &amp;+&amp; \omega_t \end{array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3"/>
  <p:tag name="PICTUREFILESIZE" val="3180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lccl} &#10;\textrm{Sales}_t &amp; = &amp; &amp; \textrm{Trend}_t \\&#10;                        &amp;     &amp; +  &amp; \gamma_t\, \textrm{Index}_t\\&#10;                        &amp;      &amp;  +  &amp; \textrm{Seasonal}_t\\&#10;                        &amp;   &amp;   + &amp; \nu_t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8"/>
  <p:tag name="PICTUREFILESIZE" val="744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rcl}&#10; \textrm{Sales}_t &amp; = &amp; \theta\ \textrm{Market}_t + \nu_t &#10;\end{array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50"/>
  <p:tag name="PICTUREFILESIZE" val="1572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lccl} &#10;\textrm{Sales}_t &amp; = &amp; &amp; \textrm{Trend}_t \\&#10;                        &amp;     &amp; +  &amp; \gamma_t\, \textrm{Index}_t\\&#10;                        &amp;      &amp;  +  &amp; \textrm{Seasonal}_t\\&#10;                        &amp;   &amp;   + &amp; \nu_t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8"/>
  <p:tag name="PICTUREFILESIZE" val="7440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\begin{array}{c} &#10; z_{t,c} \, \sim \end{array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310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z_{t,c} =  \phi_c z_{t-1,c} + \partial z_{t,c}  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4"/>
  <p:tag name="PICTUREFILESIZE" val="1571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z_{t,c} =  \phi_{c,1} z_{t-1,c} +  \phi_{c,2} z_{t-2,c} + \partial z_{t,c}  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36"/>
  <p:tag name="PICTUREFILESIZE" val="2569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 x_t  = \sum_c z_{t,c}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07"/>
  <p:tag name="PICTUREFILESIZE" val="1382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\begin{array}{lclcl} &#10; x_t &amp; = &amp; F'\theta_t  &amp;  &amp;  &#10; \\&#10;\theta_t &amp; = &amp; G \theta_{t-1} &amp; + &amp; \omega_t &#10;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7"/>
  <p:tag name="PICTUREFILESIZE" val="3090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z_{t,c} =  \phi_{t,c} z_{t-1,c} + \partial z_{t,c}  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15"/>
  <p:tag name="PICTUREFILESIZE" val="1644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z_{t,c} =  \phi_{t,c,1} z_{t-1,c} +  \phi_{t,c,2} z_{t-2,c} +\partial z_{t,c}  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59"/>
  <p:tag name="PICTUREFILESIZE" val="2745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 x_t  = \sum_c z_{t,c}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07"/>
  <p:tag name="PICTUREFILESIZE" val="1382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\begin{array}{lclcl} &#10; x_t &amp; = &amp; F_t'\theta_t  &amp;  &amp;  &#10; \\&#10;\theta_t &amp; = &amp; G_t\theta_{t-1} &amp; + &amp; \omega_t &#10;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4"/>
  <p:tag name="PICTUREFILESIZE" val="3210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rcl}&#10; \textrm{Sales}_t &amp; = &amp; \theta_t\ \textrm{Market}_t + \nu_t  \\&#10;           \theta_t &amp; =  &amp; \theta_{t-1} + \partial\theta_t &#10;\end{array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56"/>
  <p:tag name="PICTUREFILESIZE" val="3843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&#10;$$  F=\begin{pmatrix}  1\\ 0\\ 0\\ \vdots\\ 0\end{pmatrix}, \quad&#10;G =\begin{pmatrix} \phi_1&amp;\phi_2&amp;\phi_3&amp;\cdots&amp;\phi_{d-1}&amp;\phi_d\\&#10;                        1   &amp;   0  &amp;   0  &amp;\cdots&amp;   0      &amp;0  \\&#10;                        0   &amp;   1  &amp;   0  &amp;\cdots&amp;   0      &amp;0  \\&#10;                      \vdots&amp;      &amp;      &amp;\ddots&amp;   0      &amp;\vdots\\&#10;                        0   &amp;   0  &amp; \cdots&amp;\cdots&amp;   1      &amp; 0 \end{pmatrix},\quad&#10;    \omega_t=\begin{pmatrix}  \epsilon_t\\ 0\\ 0\\ \vdots\\ 0\end{pmatrix}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5"/>
  <p:tag name="PICTUREFILESIZE" val="25413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&#10;$$  x_t = \sum_{j=1}^d \phi_j x_{t-j} + \epsilon_t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2"/>
  <p:tag name="PICTUREFILESIZE" val="4000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&#10;$$  F=\begin{pmatrix}  1\\ 0\\ 0\\ \vdots\\ 0\end{pmatrix}, \quad&#10;G_t =\begin{pmatrix} \phi_{t,1}&amp;\phi_{t,2}&amp;\phi_{t,3}&amp;\cdots&amp;\phi_{t,d-1}&amp;\phi_d\\&#10;                        1   &amp;   0  &amp;   0  &amp;\cdots&amp;   0      &amp;0  \\&#10;                        0   &amp;   1  &amp;   0  &amp;\cdots&amp;   0      &amp;0  \\&#10;                      \vdots&amp;      &amp;      &amp;\ddots&amp;   0      &amp;\vdots\\&#10;                        0   &amp;   0  &amp; \cdots&amp;\cdots&amp;   1      &amp; 0 \end{pmatrix},\quad&#10;    \omega_t=\begin{pmatrix}  \epsilon_t\\ 0\\ 0\\ \vdots\\ 0\end{pmatrix}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32"/>
  <p:tag name="PICTUREFILESIZE" val="27496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&#10;$$  x_t = \sum_{j=1}^d \phi_{t,j} x_{t-j} + \epsilon_t 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4"/>
  <p:tag name="PICTUREFILESIZE" val="428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&#10;$$  \delta^{18}\textrm{O}/\delta^{16}\textrm{O}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0"/>
  <p:tag name="PICTUREFILESIZE" val="968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begin{array}{lccl} &#10;y_t &amp; = &amp; &amp; \textrm{Trend}_t \\&#10;                        &amp;     &amp; +  &amp; \textrm{TVAR}(20)_t\\&#10;                        &amp;   &amp;   + &amp; \nu_t\end{array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18"/>
  <p:tag name="PICTUREFILESIZE" val="5016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$$  x_t = \sum_{j=1}^d \Phi_{t,j} x_{t-j} + \epsilon_t, \quad \epsilon_t \sim N(0,\Sigma_t)&#10;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70"/>
  <p:tag name="PICTUREFILESIZE" val="7851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$$  x_t = (x_{t,1}, \ldots, x_{t,q})'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6"/>
  <p:tag name="PICTUREFILESIZE" val="1680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%\usepackage{amsmath,amssymb}&#10;%\usepackage{txfonts}&#10;%\usepackage[dvips]{graphicx}&#10;\usepackage[usenames]{color}&#10;&#10;\begin{document}&#10;  $ x_{t,1}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3"/>
  <p:tag name="PICTUREFILESIZE" val="20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x_{t,4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3"/>
  <p:tag name="PICTUREFILESIZE" val="204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$\begin{array}{ccccccc}&#10;           &amp;y_{t-1}&amp;         &amp;y_t&amp;         &amp;y_{t+1}&amp;  \\&#10;                 &amp;\Big\uparrow&amp;          &amp;\Big\uparrow&amp;      &amp;\Big\uparrow&amp; \\&#10;           &amp;x_{t-1}&amp;         &amp;x_t&amp;         &amp;x_{t+1}&amp;  \\&#10;                 &amp;\Big\uparrow&amp;          &amp;\Big\uparrow&amp;      &amp;\Big\uparrow&amp; \\&#10;  \longrightarrow&amp;\theta_{t-1}&amp;\longrightarrow&amp;\theta_t&amp;\longrightarrow&amp;\theta_{t+1}&amp;\longrightarrow&#10;  \end{array}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36"/>
  <p:tag name="PICTUREFILESIZE" val="13181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&#10;$$ y_t = x_t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6"/>
  <p:tag name="PICTUREFILESIZE" val="326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&#10;$$ y_t = F_t(X_t,\Theta_t) + x_t +\nu_t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0"/>
  <p:tag name="PICTUREFILESIZE" val="1665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$$  x_t = \sum_{j=1}^d \Phi_{t,j} x_{t-j} + \epsilon_t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9"/>
  <p:tag name="PICTUREFILESIZE" val="4360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$$  \epsilon_t \sim N(0,\Sigma)$$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9"/>
  <p:tag name="PICTUREFILESIZE" val="826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 $$\Sigma \leftarrow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4"/>
  <p:tag name="PICTUREFILESIZE" val="214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,amssymb,amsfonts}&#10;\begin{document}&#10;$$  \epsilon_t \sim N(0,\Sigma_t)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6"/>
  <p:tag name="PICTUREFILESIZE" val="8797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y_t = F_t(X_t,\Theta_t) +  \nu_t  &#10;$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3"/>
  <p:tag name="PICTUREFILESIZE" val="94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nu_t \sim N(0,\Sigma_t) &#10;$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68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,amsfonts}&#10;\begin{document}&#10;&#10;$$&#10;\nu_t   =  B_t f_t  + \textrm{noise},  \qquad f_t \sim N(0,\Delta_t)&#10;$$&#10;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2478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y_t = F_t(X_t,\Theta_t) +  \nu_t  &#10;$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3"/>
  <p:tag name="PICTUREFILESIZE" val="9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y_t = x_t + \nu_t \qquad \qquad x_t = F_t'\theta_t \qquad\qquad&#10; \theta_t = G_t \theta_{t-1} + \omega_t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0"/>
  <p:tag name="PICTUREFILESIZE" val="4512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nu_t \sim N(0,\Sigma_t) &#10;$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68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math}&#10;\begin{document}&#10;$$y_t = F_t(u_{1:t},\Theta_t) + x_t + \epsilon_t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109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 F_t(X_t,\Theta_t)  = &#10;$&#10;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6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y_t = F_t(X_t,\Theta_t) +  N(0,\Omega_t^{-1})   &#10;$&#10;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47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f_t \sim  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7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\Omega_t \sim &#10;$&#10;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2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&#10;\pm\,\, B_t f_t 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&#10;$ &#10;\pm\,\, \sum_{j=1:p} \Phi_{j,t}\, y_{t-j}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79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&#10;\pm \,\,  A_t z_t &#10;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74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&#10;$ &#10;c_t 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y_t = \sum_{c} x_{c,t} + \nu_t  \qquad \qquad x_{c,t} = F_{c,t}'\theta_{c,t} \qquad\qquad&#10; \theta_{c,t} = G_{c,t} \theta_{c,t-1} + \omega_{c,t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67"/>
  <p:tag name="PICTUREFILESIZE" val="8811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&#10;$ &#10;c_t 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 F_t(X_t,\Theta_t)  = &#10;$&#10;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6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&#10;\pm \,\,  A_t z_t &#10;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7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&#10;$ &#10;\pm\,\, \sum_{j=1:p} \Phi_{j,t}\, y_{t-j}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79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y_t = F_t(X_t,\Theta_t) +  N(0,\Omega_t^{-1})   &#10;$&#10;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47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&#10;\pm\,\, B_t f_t 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Omega_{t,i,j}\ne 0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0"/>
  <p:tag name="PICTUREFILESIZE" val="6905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Omega_t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"/>
  <p:tag name="PICTUREFILESIZE" val="165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_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heta_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6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F_{c,t}, G_{c,t} : 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8"/>
  <p:tag name="PICTUREFILESIZE" val="6446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t=50\quad\rightarrow t=100\quad\rightarrow t=150\quad \rightarrow t=200\quad\rightarrow t=250&#10;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7"/>
  <p:tag name="PICTUREFILESIZE" val="576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frac{d A_i}{d t} &amp; = &amp; k_A - \gamma_{A_i}A_i - k_{C_1}A_i R + k_{C_2}C - P(\frac{A_i}{V_i}-\frac{A_e}{V_e}) + noise \\&#10;\frac{d A_e}{d t} &amp; = &amp; -\gamma_{A_e}A_e + P(\frac{A_i}{V_i}-\frac{A_e}{V_e}) + noise \\&#10;\frac{d R}{d t} &amp; = &amp; k_R - \gamma_R R - k_{C_1}A_i R + k_{C_2}C + noise \\&#10;\frac{d C}{d t} &amp; = &amp; -\gamma_C C + k_{C_1}A_i R - k_{C_2}C + noise \\&#10;\end{eqnarray*}&#10;%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83"/>
  <p:tag name="PICTUREFILESIZE" val="1596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y_t = x_t + \epsilon_t$\newline&#10;$x_t = x_{t-h} + h F(x_{t-h},\Theta) +  \omega_t(x_{t-h},\Theta)$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7"/>
  <p:tag name="PICTUREFILESIZE" val="23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{amsmath}\pagestyle{empty}&#10;\begin{document}&#10;$$ \begin{pmatrix} 1 \\ 0 \end{pmatrix},  &#10; \begin{pmatrix} 1 &amp; 1 \\ 0 &amp; r \end{pmatrix}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2081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{amsmath}\pagestyle{empty}&#10;\begin{document}&#10;$$ \begin{pmatrix} 1 \\ 0 \end{pmatrix},  &#10; \begin{pmatrix}  \phantom{-}\cos(a) &amp; \sin(a) \\ -\sin(a) &amp; \cos(a) \end{pmatrix}$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6"/>
  <p:tag name="PICTUREFILESIZE" val="4266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1257</Words>
  <Application>Microsoft Office PowerPoint</Application>
  <PresentationFormat>On-screen Show (4:3)</PresentationFormat>
  <Paragraphs>379</Paragraphs>
  <Slides>39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mw</cp:lastModifiedBy>
  <cp:revision>215</cp:revision>
  <dcterms:created xsi:type="dcterms:W3CDTF">2006-08-16T00:00:00Z</dcterms:created>
  <dcterms:modified xsi:type="dcterms:W3CDTF">2012-07-20T13:49:14Z</dcterms:modified>
</cp:coreProperties>
</file>