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9"/>
  </p:notesMasterIdLst>
  <p:handoutMasterIdLst>
    <p:handoutMasterId r:id="rId170"/>
  </p:handoutMasterIdLst>
  <p:sldIdLst>
    <p:sldId id="256" r:id="rId2"/>
    <p:sldId id="257" r:id="rId3"/>
    <p:sldId id="386" r:id="rId4"/>
    <p:sldId id="339" r:id="rId5"/>
    <p:sldId id="340" r:id="rId6"/>
    <p:sldId id="341" r:id="rId7"/>
    <p:sldId id="259" r:id="rId8"/>
    <p:sldId id="315" r:id="rId9"/>
    <p:sldId id="387" r:id="rId10"/>
    <p:sldId id="260" r:id="rId11"/>
    <p:sldId id="390" r:id="rId12"/>
    <p:sldId id="389" r:id="rId13"/>
    <p:sldId id="391" r:id="rId14"/>
    <p:sldId id="392" r:id="rId15"/>
    <p:sldId id="394" r:id="rId16"/>
    <p:sldId id="395" r:id="rId17"/>
    <p:sldId id="396" r:id="rId18"/>
    <p:sldId id="397" r:id="rId19"/>
    <p:sldId id="398" r:id="rId20"/>
    <p:sldId id="399" r:id="rId21"/>
    <p:sldId id="400" r:id="rId22"/>
    <p:sldId id="401" r:id="rId23"/>
    <p:sldId id="410" r:id="rId24"/>
    <p:sldId id="402" r:id="rId25"/>
    <p:sldId id="403" r:id="rId26"/>
    <p:sldId id="411" r:id="rId27"/>
    <p:sldId id="404" r:id="rId28"/>
    <p:sldId id="405" r:id="rId29"/>
    <p:sldId id="406" r:id="rId30"/>
    <p:sldId id="412" r:id="rId31"/>
    <p:sldId id="413" r:id="rId32"/>
    <p:sldId id="407" r:id="rId33"/>
    <p:sldId id="408" r:id="rId34"/>
    <p:sldId id="414" r:id="rId35"/>
    <p:sldId id="415" r:id="rId36"/>
    <p:sldId id="420" r:id="rId37"/>
    <p:sldId id="416" r:id="rId38"/>
    <p:sldId id="417" r:id="rId39"/>
    <p:sldId id="418" r:id="rId40"/>
    <p:sldId id="264" r:id="rId41"/>
    <p:sldId id="342" r:id="rId42"/>
    <p:sldId id="265" r:id="rId43"/>
    <p:sldId id="419" r:id="rId44"/>
    <p:sldId id="469" r:id="rId45"/>
    <p:sldId id="470" r:id="rId46"/>
    <p:sldId id="421" r:id="rId47"/>
    <p:sldId id="471" r:id="rId48"/>
    <p:sldId id="319" r:id="rId49"/>
    <p:sldId id="267" r:id="rId50"/>
    <p:sldId id="266" r:id="rId51"/>
    <p:sldId id="422" r:id="rId52"/>
    <p:sldId id="437" r:id="rId53"/>
    <p:sldId id="438" r:id="rId54"/>
    <p:sldId id="439" r:id="rId55"/>
    <p:sldId id="426" r:id="rId56"/>
    <p:sldId id="440" r:id="rId57"/>
    <p:sldId id="441" r:id="rId58"/>
    <p:sldId id="472" r:id="rId59"/>
    <p:sldId id="473" r:id="rId60"/>
    <p:sldId id="474" r:id="rId61"/>
    <p:sldId id="476" r:id="rId62"/>
    <p:sldId id="477" r:id="rId63"/>
    <p:sldId id="478" r:id="rId64"/>
    <p:sldId id="453" r:id="rId65"/>
    <p:sldId id="454" r:id="rId66"/>
    <p:sldId id="479" r:id="rId67"/>
    <p:sldId id="449" r:id="rId68"/>
    <p:sldId id="450" r:id="rId69"/>
    <p:sldId id="480" r:id="rId70"/>
    <p:sldId id="457" r:id="rId71"/>
    <p:sldId id="451" r:id="rId72"/>
    <p:sldId id="456" r:id="rId73"/>
    <p:sldId id="458" r:id="rId74"/>
    <p:sldId id="459" r:id="rId75"/>
    <p:sldId id="442" r:id="rId76"/>
    <p:sldId id="443" r:id="rId77"/>
    <p:sldId id="484" r:id="rId78"/>
    <p:sldId id="444" r:id="rId79"/>
    <p:sldId id="482" r:id="rId80"/>
    <p:sldId id="481" r:id="rId81"/>
    <p:sldId id="445" r:id="rId82"/>
    <p:sldId id="448" r:id="rId83"/>
    <p:sldId id="452" r:id="rId84"/>
    <p:sldId id="273" r:id="rId85"/>
    <p:sldId id="274" r:id="rId86"/>
    <p:sldId id="462" r:id="rId87"/>
    <p:sldId id="485" r:id="rId88"/>
    <p:sldId id="486" r:id="rId89"/>
    <p:sldId id="487" r:id="rId90"/>
    <p:sldId id="488" r:id="rId91"/>
    <p:sldId id="489" r:id="rId92"/>
    <p:sldId id="526" r:id="rId93"/>
    <p:sldId id="275" r:id="rId94"/>
    <p:sldId id="499" r:id="rId95"/>
    <p:sldId id="500" r:id="rId96"/>
    <p:sldId id="282" r:id="rId97"/>
    <p:sldId id="283" r:id="rId98"/>
    <p:sldId id="284" r:id="rId99"/>
    <p:sldId id="285" r:id="rId100"/>
    <p:sldId id="286" r:id="rId101"/>
    <p:sldId id="316" r:id="rId102"/>
    <p:sldId id="293" r:id="rId103"/>
    <p:sldId id="328" r:id="rId104"/>
    <p:sldId id="300" r:id="rId105"/>
    <p:sldId id="301" r:id="rId106"/>
    <p:sldId id="302" r:id="rId107"/>
    <p:sldId id="303" r:id="rId108"/>
    <p:sldId id="337" r:id="rId109"/>
    <p:sldId id="305" r:id="rId110"/>
    <p:sldId id="338" r:id="rId111"/>
    <p:sldId id="330" r:id="rId112"/>
    <p:sldId id="306" r:id="rId113"/>
    <p:sldId id="307" r:id="rId114"/>
    <p:sldId id="310" r:id="rId115"/>
    <p:sldId id="460" r:id="rId116"/>
    <p:sldId id="490" r:id="rId117"/>
    <p:sldId id="461" r:id="rId118"/>
    <p:sldId id="311" r:id="rId119"/>
    <p:sldId id="312" r:id="rId120"/>
    <p:sldId id="335" r:id="rId121"/>
    <p:sldId id="336" r:id="rId122"/>
    <p:sldId id="492" r:id="rId123"/>
    <p:sldId id="493" r:id="rId124"/>
    <p:sldId id="494" r:id="rId125"/>
    <p:sldId id="495" r:id="rId126"/>
    <p:sldId id="496" r:id="rId127"/>
    <p:sldId id="497" r:id="rId128"/>
    <p:sldId id="516" r:id="rId129"/>
    <p:sldId id="362" r:id="rId130"/>
    <p:sldId id="372" r:id="rId131"/>
    <p:sldId id="364" r:id="rId132"/>
    <p:sldId id="464" r:id="rId133"/>
    <p:sldId id="466" r:id="rId134"/>
    <p:sldId id="465" r:id="rId135"/>
    <p:sldId id="467" r:id="rId136"/>
    <p:sldId id="468" r:id="rId137"/>
    <p:sldId id="368" r:id="rId138"/>
    <p:sldId id="365" r:id="rId139"/>
    <p:sldId id="369" r:id="rId140"/>
    <p:sldId id="370" r:id="rId141"/>
    <p:sldId id="501" r:id="rId142"/>
    <p:sldId id="527" r:id="rId143"/>
    <p:sldId id="519" r:id="rId144"/>
    <p:sldId id="521" r:id="rId145"/>
    <p:sldId id="518" r:id="rId146"/>
    <p:sldId id="517" r:id="rId147"/>
    <p:sldId id="502" r:id="rId148"/>
    <p:sldId id="503" r:id="rId149"/>
    <p:sldId id="504" r:id="rId150"/>
    <p:sldId id="505" r:id="rId151"/>
    <p:sldId id="506" r:id="rId152"/>
    <p:sldId id="507" r:id="rId153"/>
    <p:sldId id="508" r:id="rId154"/>
    <p:sldId id="509" r:id="rId155"/>
    <p:sldId id="512" r:id="rId156"/>
    <p:sldId id="513" r:id="rId157"/>
    <p:sldId id="514" r:id="rId158"/>
    <p:sldId id="510" r:id="rId159"/>
    <p:sldId id="515" r:id="rId160"/>
    <p:sldId id="524" r:id="rId161"/>
    <p:sldId id="525" r:id="rId162"/>
    <p:sldId id="522" r:id="rId163"/>
    <p:sldId id="523" r:id="rId164"/>
    <p:sldId id="371" r:id="rId165"/>
    <p:sldId id="375" r:id="rId166"/>
    <p:sldId id="373" r:id="rId167"/>
    <p:sldId id="374" r:id="rId168"/>
  </p:sldIdLst>
  <p:sldSz cx="4610100" cy="346075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60"/>
  </p:normalViewPr>
  <p:slideViewPr>
    <p:cSldViewPr>
      <p:cViewPr>
        <p:scale>
          <a:sx n="150" d="100"/>
          <a:sy n="150" d="100"/>
        </p:scale>
        <p:origin x="1108"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18693213-E348-4112-95F8-D7952C71A636}" type="datetimeFigureOut">
              <a:rPr lang="en-US" smtClean="0"/>
              <a:t>4/24/2019</a:t>
            </a:fld>
            <a:endParaRPr lang="en-US"/>
          </a:p>
        </p:txBody>
      </p:sp>
      <p:sp>
        <p:nvSpPr>
          <p:cNvPr id="4" name="Footer Placeholder 3"/>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EF5127A2-4859-45AF-927B-C69F9A9D2FEF}" type="slidenum">
              <a:rPr lang="en-US" smtClean="0"/>
              <a:t>‹#›</a:t>
            </a:fld>
            <a:endParaRPr lang="en-US"/>
          </a:p>
        </p:txBody>
      </p:sp>
    </p:spTree>
    <p:extLst>
      <p:ext uri="{BB962C8B-B14F-4D97-AF65-F5344CB8AC3E}">
        <p14:creationId xmlns:p14="http://schemas.microsoft.com/office/powerpoint/2010/main" val="184671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A02359C2-7E30-4456-8DBC-E97B743F3CBD}" type="datetimeFigureOut">
              <a:rPr lang="en-US" smtClean="0"/>
              <a:t>4/24/2019</a:t>
            </a:fld>
            <a:endParaRPr lang="en-US"/>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6CCF74BB-F2CB-44C3-AAF5-571F787EF778}" type="slidenum">
              <a:rPr lang="en-US" smtClean="0"/>
              <a:t>‹#›</a:t>
            </a:fld>
            <a:endParaRPr lang="en-US"/>
          </a:p>
        </p:txBody>
      </p:sp>
    </p:spTree>
    <p:extLst>
      <p:ext uri="{BB962C8B-B14F-4D97-AF65-F5344CB8AC3E}">
        <p14:creationId xmlns:p14="http://schemas.microsoft.com/office/powerpoint/2010/main" val="632823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2" name="Holder 2"/>
          <p:cNvSpPr>
            <a:spLocks noGrp="1"/>
          </p:cNvSpPr>
          <p:nvPr>
            <p:ph type="ctrTitle"/>
          </p:nvPr>
        </p:nvSpPr>
        <p:spPr>
          <a:xfrm>
            <a:off x="97282" y="57937"/>
            <a:ext cx="4415535" cy="191135"/>
          </a:xfrm>
          <a:prstGeom prst="rect">
            <a:avLst/>
          </a:prstGeom>
        </p:spPr>
        <p:txBody>
          <a:bodyPr wrap="square" lIns="0" tIns="0" rIns="0" bIns="0">
            <a:spAutoFit/>
          </a:bodyPr>
          <a:lstStyle>
            <a:lvl1pPr>
              <a:defRPr sz="1050" b="0" i="0">
                <a:solidFill>
                  <a:schemeClr val="bg1"/>
                </a:solidFill>
                <a:latin typeface="Arial"/>
                <a:cs typeface="Arial"/>
              </a:defRPr>
            </a:lvl1pPr>
          </a:lstStyle>
          <a:p>
            <a:endParaRPr/>
          </a:p>
        </p:txBody>
      </p:sp>
      <p:sp>
        <p:nvSpPr>
          <p:cNvPr id="3" name="Holder 3"/>
          <p:cNvSpPr>
            <a:spLocks noGrp="1"/>
          </p:cNvSpPr>
          <p:nvPr>
            <p:ph type="subTitle" idx="4"/>
          </p:nvPr>
        </p:nvSpPr>
        <p:spPr>
          <a:xfrm>
            <a:off x="691515" y="1938020"/>
            <a:ext cx="3227070" cy="865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4/24/2019</a:t>
            </a:fld>
            <a:endParaRPr lang="en-US"/>
          </a:p>
        </p:txBody>
      </p:sp>
      <p:sp>
        <p:nvSpPr>
          <p:cNvPr id="6" name="Holder 6"/>
          <p:cNvSpPr>
            <a:spLocks noGrp="1"/>
          </p:cNvSpPr>
          <p:nvPr>
            <p:ph type="sldNum" sz="quarter" idx="7"/>
          </p:nvPr>
        </p:nvSpPr>
        <p:spPr/>
        <p:txBody>
          <a:bodyPr lIns="0" tIns="0" rIns="0" bIns="0"/>
          <a:lstStyle>
            <a:lvl1pPr>
              <a:defRPr sz="800" b="0" i="0">
                <a:solidFill>
                  <a:srgbClr val="7F7F7F"/>
                </a:solidFill>
                <a:latin typeface="Arial"/>
                <a:cs typeface="Arial"/>
              </a:defRPr>
            </a:lvl1pPr>
          </a:lstStyle>
          <a:p>
            <a:pPr marL="25400">
              <a:lnSpc>
                <a:spcPct val="100000"/>
              </a:lnSpc>
              <a:spcBef>
                <a:spcPts val="55"/>
              </a:spcBef>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4/24/2019</a:t>
            </a:fld>
            <a:endParaRPr lang="en-US"/>
          </a:p>
        </p:txBody>
      </p:sp>
      <p:sp>
        <p:nvSpPr>
          <p:cNvPr id="6" name="Holder 6"/>
          <p:cNvSpPr>
            <a:spLocks noGrp="1"/>
          </p:cNvSpPr>
          <p:nvPr>
            <p:ph type="sldNum" sz="quarter" idx="7"/>
          </p:nvPr>
        </p:nvSpPr>
        <p:spPr/>
        <p:txBody>
          <a:bodyPr lIns="0" tIns="0" rIns="0" bIns="0"/>
          <a:lstStyle>
            <a:lvl1pPr>
              <a:defRPr sz="800" b="0" i="0">
                <a:solidFill>
                  <a:srgbClr val="7F7F7F"/>
                </a:solidFill>
                <a:latin typeface="Arial"/>
                <a:cs typeface="Arial"/>
              </a:defRPr>
            </a:lvl1pPr>
          </a:lstStyle>
          <a:p>
            <a:pPr marL="25400">
              <a:lnSpc>
                <a:spcPct val="100000"/>
              </a:lnSpc>
              <a:spcBef>
                <a:spcPts val="55"/>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200" b="0" i="0">
                <a:solidFill>
                  <a:schemeClr val="tx1"/>
                </a:solidFill>
                <a:latin typeface="Arial"/>
                <a:cs typeface="Arial"/>
              </a:defRPr>
            </a:lvl1pPr>
          </a:lstStyle>
          <a:p>
            <a:endParaRPr/>
          </a:p>
        </p:txBody>
      </p:sp>
      <p:sp>
        <p:nvSpPr>
          <p:cNvPr id="3" name="Holder 3"/>
          <p:cNvSpPr>
            <a:spLocks noGrp="1"/>
          </p:cNvSpPr>
          <p:nvPr>
            <p:ph sz="half" idx="2"/>
          </p:nvPr>
        </p:nvSpPr>
        <p:spPr>
          <a:xfrm>
            <a:off x="230505" y="795972"/>
            <a:ext cx="2005393" cy="228409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374201" y="795972"/>
            <a:ext cx="2005393" cy="228409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4/24/2019</a:t>
            </a:fld>
            <a:endParaRPr lang="en-US"/>
          </a:p>
        </p:txBody>
      </p:sp>
      <p:sp>
        <p:nvSpPr>
          <p:cNvPr id="7" name="Holder 7"/>
          <p:cNvSpPr>
            <a:spLocks noGrp="1"/>
          </p:cNvSpPr>
          <p:nvPr>
            <p:ph type="sldNum" sz="quarter" idx="7"/>
          </p:nvPr>
        </p:nvSpPr>
        <p:spPr/>
        <p:txBody>
          <a:bodyPr lIns="0" tIns="0" rIns="0" bIns="0"/>
          <a:lstStyle>
            <a:lvl1pPr>
              <a:defRPr sz="800" b="0" i="0">
                <a:solidFill>
                  <a:srgbClr val="7F7F7F"/>
                </a:solidFill>
                <a:latin typeface="Arial"/>
                <a:cs typeface="Arial"/>
              </a:defRPr>
            </a:lvl1pPr>
          </a:lstStyle>
          <a:p>
            <a:pPr marL="25400">
              <a:lnSpc>
                <a:spcPct val="100000"/>
              </a:lnSpc>
              <a:spcBef>
                <a:spcPts val="55"/>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4/24/2019</a:t>
            </a:fld>
            <a:endParaRPr lang="en-US"/>
          </a:p>
        </p:txBody>
      </p:sp>
      <p:sp>
        <p:nvSpPr>
          <p:cNvPr id="5" name="Holder 5"/>
          <p:cNvSpPr>
            <a:spLocks noGrp="1"/>
          </p:cNvSpPr>
          <p:nvPr>
            <p:ph type="sldNum" sz="quarter" idx="7"/>
          </p:nvPr>
        </p:nvSpPr>
        <p:spPr/>
        <p:txBody>
          <a:bodyPr lIns="0" tIns="0" rIns="0" bIns="0"/>
          <a:lstStyle>
            <a:lvl1pPr>
              <a:defRPr sz="800" b="0" i="0">
                <a:solidFill>
                  <a:srgbClr val="7F7F7F"/>
                </a:solidFill>
                <a:latin typeface="Arial"/>
                <a:cs typeface="Arial"/>
              </a:defRPr>
            </a:lvl1pPr>
          </a:lstStyle>
          <a:p>
            <a:pPr marL="25400">
              <a:lnSpc>
                <a:spcPct val="100000"/>
              </a:lnSpc>
              <a:spcBef>
                <a:spcPts val="55"/>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4/24/2019</a:t>
            </a:fld>
            <a:endParaRPr lang="en-US"/>
          </a:p>
        </p:txBody>
      </p:sp>
      <p:sp>
        <p:nvSpPr>
          <p:cNvPr id="4" name="Holder 4"/>
          <p:cNvSpPr>
            <a:spLocks noGrp="1"/>
          </p:cNvSpPr>
          <p:nvPr>
            <p:ph type="sldNum" sz="quarter" idx="7"/>
          </p:nvPr>
        </p:nvSpPr>
        <p:spPr/>
        <p:txBody>
          <a:bodyPr lIns="0" tIns="0" rIns="0" bIns="0"/>
          <a:lstStyle>
            <a:lvl1pPr>
              <a:defRPr sz="800" b="0" i="0">
                <a:solidFill>
                  <a:srgbClr val="7F7F7F"/>
                </a:solidFill>
                <a:latin typeface="Arial"/>
                <a:cs typeface="Arial"/>
              </a:defRPr>
            </a:lvl1pPr>
          </a:lstStyle>
          <a:p>
            <a:pPr marL="25400">
              <a:lnSpc>
                <a:spcPct val="100000"/>
              </a:lnSpc>
              <a:spcBef>
                <a:spcPts val="55"/>
              </a:spcBef>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5600" y="445376"/>
            <a:ext cx="4011929" cy="391159"/>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3" name="Holder 3"/>
          <p:cNvSpPr>
            <a:spLocks noGrp="1"/>
          </p:cNvSpPr>
          <p:nvPr>
            <p:ph type="body" idx="1"/>
          </p:nvPr>
        </p:nvSpPr>
        <p:spPr>
          <a:xfrm>
            <a:off x="241935" y="843521"/>
            <a:ext cx="4126229" cy="2125980"/>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1567434" y="3218497"/>
            <a:ext cx="1475232" cy="1730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30505" y="3218497"/>
            <a:ext cx="1060323" cy="1730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4/24/2019</a:t>
            </a:fld>
            <a:endParaRPr lang="en-US"/>
          </a:p>
        </p:txBody>
      </p:sp>
      <p:sp>
        <p:nvSpPr>
          <p:cNvPr id="6" name="Holder 6"/>
          <p:cNvSpPr>
            <a:spLocks noGrp="1"/>
          </p:cNvSpPr>
          <p:nvPr>
            <p:ph type="sldNum" sz="quarter" idx="7"/>
          </p:nvPr>
        </p:nvSpPr>
        <p:spPr>
          <a:xfrm>
            <a:off x="4399788" y="3283980"/>
            <a:ext cx="163195" cy="142875"/>
          </a:xfrm>
          <a:prstGeom prst="rect">
            <a:avLst/>
          </a:prstGeom>
        </p:spPr>
        <p:txBody>
          <a:bodyPr wrap="square" lIns="0" tIns="0" rIns="0" bIns="0">
            <a:spAutoFit/>
          </a:bodyPr>
          <a:lstStyle>
            <a:lvl1pPr>
              <a:defRPr sz="800" b="0" i="0">
                <a:solidFill>
                  <a:srgbClr val="7F7F7F"/>
                </a:solidFill>
                <a:latin typeface="Arial"/>
                <a:cs typeface="Arial"/>
              </a:defRPr>
            </a:lvl1pPr>
          </a:lstStyle>
          <a:p>
            <a:pPr marL="25400">
              <a:lnSpc>
                <a:spcPct val="100000"/>
              </a:lnSpc>
              <a:spcBef>
                <a:spcPts val="55"/>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7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3.png"/></Relationships>
</file>

<file path=ppt/slides/_rels/slide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290.png"/><Relationship Id="rId5" Type="http://schemas.openxmlformats.org/officeDocument/2006/relationships/image" Target="../media/image17.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300.png"/><Relationship Id="rId5" Type="http://schemas.openxmlformats.org/officeDocument/2006/relationships/image" Target="../media/image17.png"/><Relationship Id="rId4" Type="http://schemas.openxmlformats.org/officeDocument/2006/relationships/image" Target="../media/image13.png"/></Relationships>
</file>

<file path=ppt/slides/_rels/slide1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310.png"/><Relationship Id="rId5" Type="http://schemas.openxmlformats.org/officeDocument/2006/relationships/image" Target="../media/image17.png"/><Relationship Id="rId4" Type="http://schemas.openxmlformats.org/officeDocument/2006/relationships/image" Target="../media/image13.png"/></Relationships>
</file>

<file path=ppt/slides/_rels/slide12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29.xml.rels><?xml version="1.0" encoding="UTF-8" standalone="yes"?>
<Relationships xmlns="http://schemas.openxmlformats.org/package/2006/relationships"><Relationship Id="rId2" Type="http://schemas.openxmlformats.org/officeDocument/2006/relationships/image" Target="../media/image7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5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460.png"/><Relationship Id="rId4" Type="http://schemas.openxmlformats.org/officeDocument/2006/relationships/image" Target="../media/image450.png"/></Relationships>
</file>

<file path=ppt/slides/_rels/slide16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460.png"/><Relationship Id="rId4" Type="http://schemas.openxmlformats.org/officeDocument/2006/relationships/image" Target="../media/image4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70.png"/><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70.png"/><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3.png"/></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9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9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3.png"/></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3.png"/></Relationships>
</file>

<file path=ppt/slides/_rels/slide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3.png"/></Relationships>
</file>

<file path=ppt/slides/_rels/slide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3111" y="447421"/>
            <a:ext cx="4102100" cy="548868"/>
          </a:xfrm>
          <a:prstGeom prst="rect">
            <a:avLst/>
          </a:prstGeom>
          <a:solidFill>
            <a:srgbClr val="024F84"/>
          </a:solidFill>
        </p:spPr>
        <p:txBody>
          <a:bodyPr vert="horz" wrap="square" lIns="0" tIns="53340" rIns="0" bIns="0" rtlCol="0">
            <a:spAutoFit/>
          </a:bodyPr>
          <a:lstStyle/>
          <a:p>
            <a:pPr marL="1190625">
              <a:lnSpc>
                <a:spcPct val="100000"/>
              </a:lnSpc>
              <a:spcBef>
                <a:spcPts val="420"/>
              </a:spcBef>
            </a:pPr>
            <a:r>
              <a:rPr sz="1400" b="1" spc="-40" dirty="0">
                <a:solidFill>
                  <a:srgbClr val="FFFFFF"/>
                </a:solidFill>
                <a:latin typeface="Tahoma"/>
                <a:cs typeface="Tahoma"/>
              </a:rPr>
              <a:t>Unit </a:t>
            </a:r>
            <a:r>
              <a:rPr sz="1400" b="1" spc="-105" dirty="0">
                <a:solidFill>
                  <a:srgbClr val="FFFFFF"/>
                </a:solidFill>
                <a:latin typeface="Tahoma"/>
                <a:cs typeface="Tahoma"/>
              </a:rPr>
              <a:t>8:  </a:t>
            </a:r>
            <a:r>
              <a:rPr sz="1400" b="1" spc="-30" dirty="0">
                <a:solidFill>
                  <a:srgbClr val="FFFFFF"/>
                </a:solidFill>
                <a:latin typeface="Tahoma"/>
                <a:cs typeface="Tahoma"/>
              </a:rPr>
              <a:t>Final</a:t>
            </a:r>
            <a:r>
              <a:rPr sz="1400" b="1" spc="-145" dirty="0">
                <a:solidFill>
                  <a:srgbClr val="FFFFFF"/>
                </a:solidFill>
                <a:latin typeface="Tahoma"/>
                <a:cs typeface="Tahoma"/>
              </a:rPr>
              <a:t> </a:t>
            </a:r>
            <a:r>
              <a:rPr sz="1400" b="1" spc="-35" dirty="0">
                <a:solidFill>
                  <a:srgbClr val="FFFFFF"/>
                </a:solidFill>
                <a:latin typeface="Tahoma"/>
                <a:cs typeface="Tahoma"/>
              </a:rPr>
              <a:t>Review</a:t>
            </a:r>
            <a:endParaRPr sz="1400" dirty="0">
              <a:latin typeface="Tahoma"/>
              <a:cs typeface="Tahoma"/>
            </a:endParaRPr>
          </a:p>
          <a:p>
            <a:pPr marL="1208405">
              <a:lnSpc>
                <a:spcPct val="100000"/>
              </a:lnSpc>
              <a:spcBef>
                <a:spcPts val="470"/>
              </a:spcBef>
            </a:pPr>
            <a:r>
              <a:rPr lang="en-US" sz="1400" spc="10" dirty="0" smtClean="0">
                <a:solidFill>
                  <a:srgbClr val="FFFFFF"/>
                </a:solidFill>
                <a:latin typeface="Arial"/>
                <a:cs typeface="Arial"/>
              </a:rPr>
              <a:t>1</a:t>
            </a:r>
            <a:r>
              <a:rPr sz="1400" spc="10" dirty="0" smtClean="0">
                <a:solidFill>
                  <a:srgbClr val="FFFFFF"/>
                </a:solidFill>
                <a:latin typeface="Arial"/>
                <a:cs typeface="Arial"/>
              </a:rPr>
              <a:t>. </a:t>
            </a:r>
            <a:r>
              <a:rPr sz="1400" spc="-50" dirty="0">
                <a:solidFill>
                  <a:srgbClr val="FFFFFF"/>
                </a:solidFill>
                <a:latin typeface="Arial"/>
                <a:cs typeface="Arial"/>
              </a:rPr>
              <a:t>Final </a:t>
            </a:r>
            <a:r>
              <a:rPr sz="1400" spc="-30" dirty="0">
                <a:solidFill>
                  <a:srgbClr val="FFFFFF"/>
                </a:solidFill>
                <a:latin typeface="Arial"/>
                <a:cs typeface="Arial"/>
              </a:rPr>
              <a:t>Exam</a:t>
            </a:r>
            <a:r>
              <a:rPr sz="1400" spc="145" dirty="0">
                <a:solidFill>
                  <a:srgbClr val="FFFFFF"/>
                </a:solidFill>
                <a:latin typeface="Arial"/>
                <a:cs typeface="Arial"/>
              </a:rPr>
              <a:t> </a:t>
            </a:r>
            <a:r>
              <a:rPr sz="1400" spc="-30" dirty="0">
                <a:solidFill>
                  <a:srgbClr val="FFFFFF"/>
                </a:solidFill>
                <a:latin typeface="Arial"/>
                <a:cs typeface="Arial"/>
              </a:rPr>
              <a:t>Review</a:t>
            </a:r>
            <a:endParaRPr sz="1400" dirty="0">
              <a:latin typeface="Arial"/>
              <a:cs typeface="Arial"/>
            </a:endParaRPr>
          </a:p>
        </p:txBody>
      </p:sp>
      <p:sp>
        <p:nvSpPr>
          <p:cNvPr id="3" name="object 3"/>
          <p:cNvSpPr txBox="1"/>
          <p:nvPr/>
        </p:nvSpPr>
        <p:spPr>
          <a:xfrm>
            <a:off x="1561338" y="1268209"/>
            <a:ext cx="1485265" cy="196208"/>
          </a:xfrm>
          <a:prstGeom prst="rect">
            <a:avLst/>
          </a:prstGeom>
        </p:spPr>
        <p:txBody>
          <a:bodyPr vert="horz" wrap="square" lIns="0" tIns="11430" rIns="0" bIns="0" rtlCol="0">
            <a:spAutoFit/>
          </a:bodyPr>
          <a:lstStyle/>
          <a:p>
            <a:pPr marL="12700">
              <a:lnSpc>
                <a:spcPct val="100000"/>
              </a:lnSpc>
              <a:spcBef>
                <a:spcPts val="90"/>
              </a:spcBef>
            </a:pPr>
            <a:r>
              <a:rPr sz="1200" spc="-30" dirty="0">
                <a:latin typeface="Arial"/>
                <a:cs typeface="Arial"/>
              </a:rPr>
              <a:t>Sta </a:t>
            </a:r>
            <a:r>
              <a:rPr sz="1200" spc="-10" dirty="0">
                <a:latin typeface="Arial"/>
                <a:cs typeface="Arial"/>
              </a:rPr>
              <a:t>101 </a:t>
            </a:r>
            <a:r>
              <a:rPr sz="1200" spc="40" dirty="0">
                <a:latin typeface="Arial"/>
                <a:cs typeface="Arial"/>
              </a:rPr>
              <a:t>- </a:t>
            </a:r>
            <a:r>
              <a:rPr lang="en-US" sz="1200" spc="-25" dirty="0" smtClean="0">
                <a:latin typeface="Arial"/>
                <a:cs typeface="Arial"/>
              </a:rPr>
              <a:t>Spring</a:t>
            </a:r>
            <a:r>
              <a:rPr sz="1200" spc="-40" dirty="0" smtClean="0">
                <a:latin typeface="Arial"/>
                <a:cs typeface="Arial"/>
              </a:rPr>
              <a:t> </a:t>
            </a:r>
            <a:r>
              <a:rPr sz="1200" spc="-10" dirty="0" smtClean="0">
                <a:latin typeface="Arial"/>
                <a:cs typeface="Arial"/>
              </a:rPr>
              <a:t>201</a:t>
            </a:r>
            <a:r>
              <a:rPr lang="en-US" sz="1200" spc="-10" dirty="0">
                <a:latin typeface="Arial"/>
                <a:cs typeface="Arial"/>
              </a:rPr>
              <a:t>9</a:t>
            </a:r>
            <a:endParaRPr sz="1200" dirty="0">
              <a:latin typeface="Arial"/>
              <a:cs typeface="Arial"/>
            </a:endParaRPr>
          </a:p>
        </p:txBody>
      </p:sp>
      <p:sp>
        <p:nvSpPr>
          <p:cNvPr id="4" name="object 4"/>
          <p:cNvSpPr txBox="1"/>
          <p:nvPr/>
        </p:nvSpPr>
        <p:spPr>
          <a:xfrm>
            <a:off x="1208658" y="1638554"/>
            <a:ext cx="2190750" cy="146685"/>
          </a:xfrm>
          <a:prstGeom prst="rect">
            <a:avLst/>
          </a:prstGeom>
        </p:spPr>
        <p:txBody>
          <a:bodyPr vert="horz" wrap="square" lIns="0" tIns="11430" rIns="0" bIns="0" rtlCol="0">
            <a:spAutoFit/>
          </a:bodyPr>
          <a:lstStyle/>
          <a:p>
            <a:pPr marL="12700">
              <a:lnSpc>
                <a:spcPct val="100000"/>
              </a:lnSpc>
              <a:spcBef>
                <a:spcPts val="90"/>
              </a:spcBef>
            </a:pPr>
            <a:r>
              <a:rPr sz="800" spc="-25" dirty="0">
                <a:latin typeface="Arial"/>
                <a:cs typeface="Arial"/>
              </a:rPr>
              <a:t>Duke </a:t>
            </a:r>
            <a:r>
              <a:rPr sz="800" spc="-30" dirty="0">
                <a:latin typeface="Arial"/>
                <a:cs typeface="Arial"/>
              </a:rPr>
              <a:t>University, </a:t>
            </a:r>
            <a:r>
              <a:rPr sz="800" spc="-15" dirty="0">
                <a:latin typeface="Arial"/>
                <a:cs typeface="Arial"/>
              </a:rPr>
              <a:t>Department </a:t>
            </a:r>
            <a:r>
              <a:rPr sz="800" spc="-10" dirty="0">
                <a:latin typeface="Arial"/>
                <a:cs typeface="Arial"/>
              </a:rPr>
              <a:t>of </a:t>
            </a:r>
            <a:r>
              <a:rPr sz="800" spc="-15" dirty="0">
                <a:latin typeface="Arial"/>
                <a:cs typeface="Arial"/>
              </a:rPr>
              <a:t>Statistical</a:t>
            </a:r>
            <a:r>
              <a:rPr sz="800" spc="45" dirty="0">
                <a:latin typeface="Arial"/>
                <a:cs typeface="Arial"/>
              </a:rPr>
              <a:t> </a:t>
            </a:r>
            <a:r>
              <a:rPr sz="800" spc="-20" dirty="0">
                <a:latin typeface="Arial"/>
                <a:cs typeface="Arial"/>
              </a:rPr>
              <a:t>Science</a:t>
            </a:r>
            <a:endParaRPr sz="800">
              <a:latin typeface="Arial"/>
              <a:cs typeface="Arial"/>
            </a:endParaRPr>
          </a:p>
        </p:txBody>
      </p:sp>
      <p:sp>
        <p:nvSpPr>
          <p:cNvPr id="5" name="object 5"/>
          <p:cNvSpPr txBox="1"/>
          <p:nvPr/>
        </p:nvSpPr>
        <p:spPr>
          <a:xfrm>
            <a:off x="240411" y="2958973"/>
            <a:ext cx="955675" cy="134652"/>
          </a:xfrm>
          <a:prstGeom prst="rect">
            <a:avLst/>
          </a:prstGeom>
        </p:spPr>
        <p:txBody>
          <a:bodyPr vert="horz" wrap="square" lIns="0" tIns="11430" rIns="0" bIns="0" rtlCol="0">
            <a:spAutoFit/>
          </a:bodyPr>
          <a:lstStyle/>
          <a:p>
            <a:pPr marL="12700">
              <a:lnSpc>
                <a:spcPct val="100000"/>
              </a:lnSpc>
              <a:spcBef>
                <a:spcPts val="90"/>
              </a:spcBef>
            </a:pPr>
            <a:r>
              <a:rPr lang="en-US" sz="800" spc="-45" dirty="0" smtClean="0">
                <a:solidFill>
                  <a:srgbClr val="024F84"/>
                </a:solidFill>
                <a:latin typeface="Arial"/>
                <a:cs typeface="Arial"/>
              </a:rPr>
              <a:t>Dr. Ellison</a:t>
            </a:r>
            <a:endParaRPr sz="800" dirty="0">
              <a:latin typeface="Arial"/>
              <a:cs typeface="Arial"/>
            </a:endParaRPr>
          </a:p>
        </p:txBody>
      </p:sp>
      <p:sp>
        <p:nvSpPr>
          <p:cNvPr id="6" name="object 6"/>
          <p:cNvSpPr txBox="1"/>
          <p:nvPr/>
        </p:nvSpPr>
        <p:spPr>
          <a:xfrm>
            <a:off x="1695450" y="2958973"/>
            <a:ext cx="2672080" cy="257763"/>
          </a:xfrm>
          <a:prstGeom prst="rect">
            <a:avLst/>
          </a:prstGeom>
        </p:spPr>
        <p:txBody>
          <a:bodyPr vert="horz" wrap="square" lIns="0" tIns="11430" rIns="0" bIns="0" rtlCol="0">
            <a:spAutoFit/>
          </a:bodyPr>
          <a:lstStyle/>
          <a:p>
            <a:pPr marL="12700">
              <a:lnSpc>
                <a:spcPct val="100000"/>
              </a:lnSpc>
              <a:spcBef>
                <a:spcPts val="90"/>
              </a:spcBef>
            </a:pPr>
            <a:r>
              <a:rPr sz="800" spc="-25" dirty="0">
                <a:latin typeface="Arial"/>
                <a:cs typeface="Arial"/>
              </a:rPr>
              <a:t>Slides </a:t>
            </a:r>
            <a:r>
              <a:rPr sz="800" spc="-5" dirty="0">
                <a:latin typeface="Arial"/>
                <a:cs typeface="Arial"/>
              </a:rPr>
              <a:t>posted </a:t>
            </a:r>
            <a:r>
              <a:rPr sz="800" spc="-10" dirty="0">
                <a:latin typeface="Arial"/>
                <a:cs typeface="Arial"/>
              </a:rPr>
              <a:t>at</a:t>
            </a:r>
            <a:r>
              <a:rPr sz="800" spc="25" dirty="0">
                <a:latin typeface="Arial"/>
                <a:cs typeface="Arial"/>
              </a:rPr>
              <a:t> </a:t>
            </a:r>
            <a:r>
              <a:rPr lang="en-US" sz="800" i="1" spc="-5" dirty="0" smtClean="0">
                <a:solidFill>
                  <a:srgbClr val="024F84"/>
                </a:solidFill>
                <a:latin typeface="Arial"/>
                <a:cs typeface="Arial"/>
              </a:rPr>
              <a:t>https://www2.stat.duke.edu/courses/Spring19/sta101.001/</a:t>
            </a:r>
            <a:endParaRPr sz="800" dirty="0">
              <a:latin typeface="Arial"/>
              <a:cs typeface="Arial"/>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312906"/>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u="sng" dirty="0" smtClean="0">
                <a:solidFill>
                  <a:schemeClr val="accent2">
                    <a:lumMod val="75000"/>
                  </a:schemeClr>
                </a:solidFill>
              </a:rPr>
              <a:t>Case Study</a:t>
            </a:r>
            <a:r>
              <a:rPr lang="en-US" sz="1000" b="1" dirty="0" smtClean="0">
                <a:solidFill>
                  <a:schemeClr val="accent2">
                    <a:lumMod val="75000"/>
                  </a:schemeClr>
                </a:solidFill>
              </a:rPr>
              <a:t>: How many issues are there with this analysis and conclusion below?</a:t>
            </a:r>
            <a:endParaRPr sz="1000" b="1" dirty="0">
              <a:solidFill>
                <a:schemeClr val="accent2">
                  <a:lumMod val="75000"/>
                </a:schemeClr>
              </a:solidFill>
            </a:endParaRPr>
          </a:p>
        </p:txBody>
      </p:sp>
      <p:sp>
        <p:nvSpPr>
          <p:cNvPr id="3" name="object 3"/>
          <p:cNvSpPr txBox="1"/>
          <p:nvPr/>
        </p:nvSpPr>
        <p:spPr>
          <a:xfrm>
            <a:off x="101854" y="503903"/>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 80 students that attend the magnate school took the SAT at the testing facility one morning. They decide to assign the first 40 students that arrived at the testing facility to the “coffee group” and offer them coffee before the exam. They assigned the last 40 students to arrive at the testing facility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a:t>
            </a:r>
            <a:r>
              <a:rPr lang="en-US" sz="800" b="1" spc="-20" dirty="0" smtClean="0">
                <a:solidFill>
                  <a:schemeClr val="accent2">
                    <a:lumMod val="75000"/>
                  </a:schemeClr>
                </a:solidFill>
                <a:latin typeface="Arial"/>
                <a:cs typeface="Arial"/>
              </a:rPr>
              <a:t>They used this to conclude that drinking coffee before the SAT causes high school students to score higher on the SAT.</a:t>
            </a:r>
            <a:endParaRPr sz="800" b="1"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37" name="TextBox 36"/>
          <p:cNvSpPr txBox="1"/>
          <p:nvPr/>
        </p:nvSpPr>
        <p:spPr>
          <a:xfrm>
            <a:off x="247650" y="1958975"/>
            <a:ext cx="3810000" cy="1015663"/>
          </a:xfrm>
          <a:prstGeom prst="rect">
            <a:avLst/>
          </a:prstGeom>
          <a:noFill/>
        </p:spPr>
        <p:txBody>
          <a:bodyPr wrap="square" rtlCol="0">
            <a:spAutoFit/>
          </a:bodyPr>
          <a:lstStyle/>
          <a:p>
            <a:pPr marL="342900" indent="-342900">
              <a:buFont typeface="+mj-lt"/>
              <a:buAutoNum type="alphaLcParenR"/>
            </a:pPr>
            <a:r>
              <a:rPr lang="en-US" sz="1200" dirty="0" smtClean="0"/>
              <a:t>This analysis and conclusion is fine.</a:t>
            </a:r>
          </a:p>
          <a:p>
            <a:pPr marL="342900" indent="-342900">
              <a:buFont typeface="+mj-lt"/>
              <a:buAutoNum type="alphaLcParenR"/>
            </a:pPr>
            <a:r>
              <a:rPr lang="en-US" sz="1200" dirty="0" smtClean="0"/>
              <a:t>1 issue</a:t>
            </a:r>
          </a:p>
          <a:p>
            <a:pPr marL="342900" indent="-342900">
              <a:buFont typeface="+mj-lt"/>
              <a:buAutoNum type="alphaLcParenR"/>
            </a:pPr>
            <a:r>
              <a:rPr lang="en-US" sz="1200" dirty="0"/>
              <a:t>≤ </a:t>
            </a:r>
            <a:r>
              <a:rPr lang="en-US" sz="1200" dirty="0" smtClean="0"/>
              <a:t>3 issues</a:t>
            </a:r>
          </a:p>
          <a:p>
            <a:pPr marL="342900" indent="-342900">
              <a:buFont typeface="+mj-lt"/>
              <a:buAutoNum type="alphaLcParenR"/>
            </a:pPr>
            <a:r>
              <a:rPr lang="en-US" sz="1200" dirty="0"/>
              <a:t>≤ </a:t>
            </a:r>
            <a:r>
              <a:rPr lang="en-US" sz="1200" dirty="0" smtClean="0"/>
              <a:t>5 issues</a:t>
            </a:r>
          </a:p>
          <a:p>
            <a:pPr marL="342900" indent="-342900">
              <a:buFont typeface="+mj-lt"/>
              <a:buAutoNum type="alphaLcParenR"/>
            </a:pPr>
            <a:r>
              <a:rPr lang="en-US" sz="1200" dirty="0" smtClean="0"/>
              <a:t>&gt;5 issues</a:t>
            </a:r>
            <a:endParaRPr lang="en-US" sz="1200" dirty="0"/>
          </a:p>
        </p:txBody>
      </p:sp>
    </p:spTree>
  </p:cSld>
  <p:clrMapOvr>
    <a:masterClrMapping/>
  </p:clrMapOvr>
  <p:transition>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6919" y="57937"/>
            <a:ext cx="198564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rPr>
              <a:t>Example </a:t>
            </a:r>
            <a:r>
              <a:rPr sz="1050" spc="70" dirty="0">
                <a:solidFill>
                  <a:srgbClr val="FFFFFF"/>
                </a:solidFill>
              </a:rPr>
              <a:t>- </a:t>
            </a:r>
            <a:r>
              <a:rPr sz="1050" spc="15" dirty="0">
                <a:solidFill>
                  <a:srgbClr val="FFFFFF"/>
                </a:solidFill>
              </a:rPr>
              <a:t>Breast Cancer </a:t>
            </a:r>
            <a:r>
              <a:rPr sz="1050" spc="-20" dirty="0">
                <a:solidFill>
                  <a:srgbClr val="FFFFFF"/>
                </a:solidFill>
              </a:rPr>
              <a:t>&amp;</a:t>
            </a:r>
            <a:r>
              <a:rPr sz="1050" spc="-85" dirty="0">
                <a:solidFill>
                  <a:srgbClr val="FFFFFF"/>
                </a:solidFill>
              </a:rPr>
              <a:t> </a:t>
            </a:r>
            <a:r>
              <a:rPr sz="1050" spc="10" dirty="0">
                <a:solidFill>
                  <a:srgbClr val="FFFFFF"/>
                </a:solidFill>
              </a:rPr>
              <a:t>Age</a:t>
            </a:r>
            <a:endParaRPr sz="1050"/>
          </a:p>
        </p:txBody>
      </p:sp>
      <p:sp>
        <p:nvSpPr>
          <p:cNvPr id="4" name="object 4"/>
          <p:cNvSpPr txBox="1">
            <a:spLocks noGrp="1"/>
          </p:cNvSpPr>
          <p:nvPr>
            <p:ph type="sldNum" sz="quarter" idx="7"/>
          </p:nvPr>
        </p:nvSpPr>
        <p:spPr>
          <a:prstGeom prst="rect">
            <a:avLst/>
          </a:prstGeom>
        </p:spPr>
        <p:txBody>
          <a:bodyPr vert="horz" wrap="square" lIns="0" tIns="6985" rIns="0" bIns="0" rtlCol="0">
            <a:spAutoFit/>
          </a:bodyPr>
          <a:lstStyle/>
          <a:p>
            <a:pPr marL="25400">
              <a:lnSpc>
                <a:spcPct val="100000"/>
              </a:lnSpc>
              <a:spcBef>
                <a:spcPts val="55"/>
              </a:spcBef>
            </a:pPr>
            <a:r>
              <a:rPr spc="-5" dirty="0"/>
              <a:t>11</a:t>
            </a:r>
          </a:p>
        </p:txBody>
      </p:sp>
      <p:sp>
        <p:nvSpPr>
          <p:cNvPr id="3" name="object 3"/>
          <p:cNvSpPr txBox="1"/>
          <p:nvPr/>
        </p:nvSpPr>
        <p:spPr>
          <a:xfrm>
            <a:off x="240355" y="425463"/>
            <a:ext cx="3789679" cy="2869565"/>
          </a:xfrm>
          <a:prstGeom prst="rect">
            <a:avLst/>
          </a:prstGeom>
        </p:spPr>
        <p:txBody>
          <a:bodyPr vert="horz" wrap="square" lIns="0" tIns="6350" rIns="0" bIns="0" rtlCol="0">
            <a:spAutoFit/>
          </a:bodyPr>
          <a:lstStyle/>
          <a:p>
            <a:pPr marL="12700" marR="29209">
              <a:lnSpc>
                <a:spcPct val="103899"/>
              </a:lnSpc>
              <a:spcBef>
                <a:spcPts val="50"/>
              </a:spcBef>
            </a:pPr>
            <a:r>
              <a:rPr sz="1000" spc="-20" dirty="0">
                <a:latin typeface="Arial"/>
                <a:cs typeface="Arial"/>
              </a:rPr>
              <a:t>It </a:t>
            </a:r>
            <a:r>
              <a:rPr sz="1000" spc="-30" dirty="0">
                <a:latin typeface="Arial"/>
                <a:cs typeface="Arial"/>
              </a:rPr>
              <a:t>is </a:t>
            </a:r>
            <a:r>
              <a:rPr sz="1000" spc="-20" dirty="0">
                <a:latin typeface="Arial"/>
                <a:cs typeface="Arial"/>
              </a:rPr>
              <a:t>theorized </a:t>
            </a:r>
            <a:r>
              <a:rPr sz="1000" spc="-5" dirty="0">
                <a:latin typeface="Arial"/>
                <a:cs typeface="Arial"/>
              </a:rPr>
              <a:t>that </a:t>
            </a:r>
            <a:r>
              <a:rPr sz="1000" spc="-30" dirty="0">
                <a:latin typeface="Arial"/>
                <a:cs typeface="Arial"/>
              </a:rPr>
              <a:t>an </a:t>
            </a:r>
            <a:r>
              <a:rPr sz="1000" spc="-10" dirty="0">
                <a:latin typeface="Arial"/>
                <a:cs typeface="Arial"/>
              </a:rPr>
              <a:t>important </a:t>
            </a:r>
            <a:r>
              <a:rPr sz="1000" spc="-20" dirty="0">
                <a:latin typeface="Arial"/>
                <a:cs typeface="Arial"/>
              </a:rPr>
              <a:t>risk </a:t>
            </a:r>
            <a:r>
              <a:rPr sz="1000" spc="-10" dirty="0">
                <a:latin typeface="Arial"/>
                <a:cs typeface="Arial"/>
              </a:rPr>
              <a:t>factor </a:t>
            </a:r>
            <a:r>
              <a:rPr sz="1000" spc="-15" dirty="0">
                <a:latin typeface="Arial"/>
                <a:cs typeface="Arial"/>
              </a:rPr>
              <a:t>for </a:t>
            </a:r>
            <a:r>
              <a:rPr sz="1000" spc="-20" dirty="0">
                <a:latin typeface="Arial"/>
                <a:cs typeface="Arial"/>
              </a:rPr>
              <a:t>breast </a:t>
            </a:r>
            <a:r>
              <a:rPr sz="1000" spc="-15" dirty="0">
                <a:latin typeface="Arial"/>
                <a:cs typeface="Arial"/>
              </a:rPr>
              <a:t>cancer </a:t>
            </a:r>
            <a:r>
              <a:rPr sz="1000" spc="-30" dirty="0">
                <a:latin typeface="Arial"/>
                <a:cs typeface="Arial"/>
              </a:rPr>
              <a:t>is </a:t>
            </a:r>
            <a:r>
              <a:rPr sz="1000" spc="-25" dirty="0">
                <a:latin typeface="Arial"/>
                <a:cs typeface="Arial"/>
              </a:rPr>
              <a:t>age </a:t>
            </a:r>
            <a:r>
              <a:rPr sz="1000" spc="-10" dirty="0">
                <a:latin typeface="Arial"/>
                <a:cs typeface="Arial"/>
              </a:rPr>
              <a:t>at  </a:t>
            </a:r>
            <a:r>
              <a:rPr sz="1000" spc="-20" dirty="0">
                <a:latin typeface="Arial"/>
                <a:cs typeface="Arial"/>
              </a:rPr>
              <a:t>ﬁrst </a:t>
            </a:r>
            <a:r>
              <a:rPr sz="1000" spc="-10" dirty="0">
                <a:latin typeface="Arial"/>
                <a:cs typeface="Arial"/>
              </a:rPr>
              <a:t>birth. </a:t>
            </a:r>
            <a:r>
              <a:rPr sz="1000" spc="-30" dirty="0">
                <a:latin typeface="Arial"/>
                <a:cs typeface="Arial"/>
              </a:rPr>
              <a:t>An </a:t>
            </a:r>
            <a:r>
              <a:rPr sz="1000" spc="-20" dirty="0">
                <a:latin typeface="Arial"/>
                <a:cs typeface="Arial"/>
              </a:rPr>
              <a:t>international </a:t>
            </a:r>
            <a:r>
              <a:rPr sz="1000" spc="-10" dirty="0">
                <a:latin typeface="Arial"/>
                <a:cs typeface="Arial"/>
              </a:rPr>
              <a:t>study </a:t>
            </a:r>
            <a:r>
              <a:rPr sz="1000" spc="-15" dirty="0">
                <a:latin typeface="Arial"/>
                <a:cs typeface="Arial"/>
              </a:rPr>
              <a:t>was set </a:t>
            </a:r>
            <a:r>
              <a:rPr sz="1000" spc="-5" dirty="0">
                <a:latin typeface="Arial"/>
                <a:cs typeface="Arial"/>
              </a:rPr>
              <a:t>up </a:t>
            </a:r>
            <a:r>
              <a:rPr sz="1000" spc="5" dirty="0">
                <a:latin typeface="Arial"/>
                <a:cs typeface="Arial"/>
              </a:rPr>
              <a:t>to </a:t>
            </a:r>
            <a:r>
              <a:rPr sz="1000" spc="-5" dirty="0">
                <a:latin typeface="Arial"/>
                <a:cs typeface="Arial"/>
              </a:rPr>
              <a:t>test </a:t>
            </a:r>
            <a:r>
              <a:rPr sz="1000" spc="-15" dirty="0">
                <a:latin typeface="Arial"/>
                <a:cs typeface="Arial"/>
              </a:rPr>
              <a:t>this hypothesis.  Breast-cancer </a:t>
            </a:r>
            <a:r>
              <a:rPr sz="1000" spc="-20" dirty="0">
                <a:latin typeface="Arial"/>
                <a:cs typeface="Arial"/>
              </a:rPr>
              <a:t>cases </a:t>
            </a:r>
            <a:r>
              <a:rPr sz="1000" spc="-25" dirty="0">
                <a:latin typeface="Arial"/>
                <a:cs typeface="Arial"/>
              </a:rPr>
              <a:t>were </a:t>
            </a:r>
            <a:r>
              <a:rPr sz="1000" spc="-20" dirty="0">
                <a:latin typeface="Arial"/>
                <a:cs typeface="Arial"/>
              </a:rPr>
              <a:t>identiﬁed </a:t>
            </a:r>
            <a:r>
              <a:rPr sz="1000" spc="-15" dirty="0">
                <a:latin typeface="Arial"/>
                <a:cs typeface="Arial"/>
              </a:rPr>
              <a:t>among </a:t>
            </a:r>
            <a:r>
              <a:rPr sz="1000" spc="-10" dirty="0">
                <a:latin typeface="Arial"/>
                <a:cs typeface="Arial"/>
              </a:rPr>
              <a:t>women </a:t>
            </a:r>
            <a:r>
              <a:rPr sz="1000" spc="-30" dirty="0">
                <a:latin typeface="Arial"/>
                <a:cs typeface="Arial"/>
              </a:rPr>
              <a:t>in </a:t>
            </a:r>
            <a:r>
              <a:rPr sz="1000" spc="-15" dirty="0">
                <a:latin typeface="Arial"/>
                <a:cs typeface="Arial"/>
              </a:rPr>
              <a:t>selected  hospitals </a:t>
            </a:r>
            <a:r>
              <a:rPr sz="1000" spc="-30" dirty="0">
                <a:latin typeface="Arial"/>
                <a:cs typeface="Arial"/>
              </a:rPr>
              <a:t>in </a:t>
            </a:r>
            <a:r>
              <a:rPr sz="1000" spc="-15" dirty="0">
                <a:latin typeface="Arial"/>
                <a:cs typeface="Arial"/>
              </a:rPr>
              <a:t>the </a:t>
            </a:r>
            <a:r>
              <a:rPr sz="1000" spc="-20" dirty="0">
                <a:latin typeface="Arial"/>
                <a:cs typeface="Arial"/>
              </a:rPr>
              <a:t>United </a:t>
            </a:r>
            <a:r>
              <a:rPr sz="1000" spc="-15" dirty="0">
                <a:latin typeface="Arial"/>
                <a:cs typeface="Arial"/>
              </a:rPr>
              <a:t>States, </a:t>
            </a:r>
            <a:r>
              <a:rPr sz="1000" spc="-25" dirty="0">
                <a:latin typeface="Arial"/>
                <a:cs typeface="Arial"/>
              </a:rPr>
              <a:t>Greece, </a:t>
            </a:r>
            <a:r>
              <a:rPr sz="1000" spc="-35" dirty="0">
                <a:latin typeface="Arial"/>
                <a:cs typeface="Arial"/>
              </a:rPr>
              <a:t>Yugoslavia, </a:t>
            </a:r>
            <a:r>
              <a:rPr sz="1000" spc="-25" dirty="0">
                <a:latin typeface="Arial"/>
                <a:cs typeface="Arial"/>
              </a:rPr>
              <a:t>Brazil, </a:t>
            </a:r>
            <a:r>
              <a:rPr sz="1000" spc="-40" dirty="0">
                <a:latin typeface="Arial"/>
                <a:cs typeface="Arial"/>
              </a:rPr>
              <a:t>Taiwan,  </a:t>
            </a:r>
            <a:r>
              <a:rPr sz="1000" spc="-15" dirty="0">
                <a:latin typeface="Arial"/>
                <a:cs typeface="Arial"/>
              </a:rPr>
              <a:t>and Japan. Controls </a:t>
            </a:r>
            <a:r>
              <a:rPr sz="1000" spc="-25" dirty="0">
                <a:latin typeface="Arial"/>
                <a:cs typeface="Arial"/>
              </a:rPr>
              <a:t>were </a:t>
            </a:r>
            <a:r>
              <a:rPr sz="1000" spc="-15" dirty="0">
                <a:latin typeface="Arial"/>
                <a:cs typeface="Arial"/>
              </a:rPr>
              <a:t>chosen from </a:t>
            </a:r>
            <a:r>
              <a:rPr sz="1000" spc="-10" dirty="0">
                <a:latin typeface="Arial"/>
                <a:cs typeface="Arial"/>
              </a:rPr>
              <a:t>women of </a:t>
            </a:r>
            <a:r>
              <a:rPr sz="1000" spc="-15" dirty="0">
                <a:latin typeface="Arial"/>
                <a:cs typeface="Arial"/>
              </a:rPr>
              <a:t>comparable </a:t>
            </a:r>
            <a:r>
              <a:rPr sz="1000" spc="-25" dirty="0">
                <a:latin typeface="Arial"/>
                <a:cs typeface="Arial"/>
              </a:rPr>
              <a:t>age  </a:t>
            </a:r>
            <a:r>
              <a:rPr sz="1000" spc="-5" dirty="0">
                <a:latin typeface="Arial"/>
                <a:cs typeface="Arial"/>
              </a:rPr>
              <a:t>who </a:t>
            </a:r>
            <a:r>
              <a:rPr sz="1000" spc="-25" dirty="0">
                <a:latin typeface="Arial"/>
                <a:cs typeface="Arial"/>
              </a:rPr>
              <a:t>were </a:t>
            </a:r>
            <a:r>
              <a:rPr sz="1000" spc="-30" dirty="0">
                <a:latin typeface="Arial"/>
                <a:cs typeface="Arial"/>
              </a:rPr>
              <a:t>in </a:t>
            </a:r>
            <a:r>
              <a:rPr sz="1000" spc="-15" dirty="0">
                <a:latin typeface="Arial"/>
                <a:cs typeface="Arial"/>
              </a:rPr>
              <a:t>the hospital </a:t>
            </a:r>
            <a:r>
              <a:rPr sz="1000" spc="-10" dirty="0">
                <a:latin typeface="Arial"/>
                <a:cs typeface="Arial"/>
              </a:rPr>
              <a:t>at </a:t>
            </a:r>
            <a:r>
              <a:rPr sz="1000" spc="-15" dirty="0">
                <a:latin typeface="Arial"/>
                <a:cs typeface="Arial"/>
              </a:rPr>
              <a:t>the </a:t>
            </a:r>
            <a:r>
              <a:rPr sz="1000" spc="-25" dirty="0">
                <a:latin typeface="Arial"/>
                <a:cs typeface="Arial"/>
              </a:rPr>
              <a:t>same </a:t>
            </a:r>
            <a:r>
              <a:rPr sz="1000" spc="-15" dirty="0">
                <a:latin typeface="Arial"/>
                <a:cs typeface="Arial"/>
              </a:rPr>
              <a:t>time </a:t>
            </a:r>
            <a:r>
              <a:rPr sz="1000" spc="-30" dirty="0">
                <a:latin typeface="Arial"/>
                <a:cs typeface="Arial"/>
              </a:rPr>
              <a:t>as </a:t>
            </a:r>
            <a:r>
              <a:rPr sz="1000" spc="-15" dirty="0">
                <a:latin typeface="Arial"/>
                <a:cs typeface="Arial"/>
              </a:rPr>
              <a:t>the </a:t>
            </a:r>
            <a:r>
              <a:rPr sz="1000" spc="-20" dirty="0">
                <a:latin typeface="Arial"/>
                <a:cs typeface="Arial"/>
              </a:rPr>
              <a:t>cases </a:t>
            </a:r>
            <a:r>
              <a:rPr sz="1000" spc="5" dirty="0">
                <a:latin typeface="Arial"/>
                <a:cs typeface="Arial"/>
              </a:rPr>
              <a:t>but </a:t>
            </a:r>
            <a:r>
              <a:rPr sz="1000" spc="-5" dirty="0">
                <a:latin typeface="Arial"/>
                <a:cs typeface="Arial"/>
              </a:rPr>
              <a:t>who did  not </a:t>
            </a:r>
            <a:r>
              <a:rPr sz="1000" spc="-35" dirty="0">
                <a:latin typeface="Arial"/>
                <a:cs typeface="Arial"/>
              </a:rPr>
              <a:t>have </a:t>
            </a:r>
            <a:r>
              <a:rPr sz="1000" spc="-20" dirty="0">
                <a:latin typeface="Arial"/>
                <a:cs typeface="Arial"/>
              </a:rPr>
              <a:t>breast </a:t>
            </a:r>
            <a:r>
              <a:rPr sz="1000" spc="-25" dirty="0">
                <a:latin typeface="Arial"/>
                <a:cs typeface="Arial"/>
              </a:rPr>
              <a:t>cancer. </a:t>
            </a:r>
            <a:r>
              <a:rPr sz="1000" spc="-40" dirty="0">
                <a:latin typeface="Arial"/>
                <a:cs typeface="Arial"/>
              </a:rPr>
              <a:t>All </a:t>
            </a:r>
            <a:r>
              <a:rPr sz="1000" spc="-10" dirty="0">
                <a:latin typeface="Arial"/>
                <a:cs typeface="Arial"/>
              </a:rPr>
              <a:t>women </a:t>
            </a:r>
            <a:r>
              <a:rPr sz="1000" spc="-25" dirty="0">
                <a:latin typeface="Arial"/>
                <a:cs typeface="Arial"/>
              </a:rPr>
              <a:t>were </a:t>
            </a:r>
            <a:r>
              <a:rPr sz="1000" spc="-20" dirty="0">
                <a:latin typeface="Arial"/>
                <a:cs typeface="Arial"/>
              </a:rPr>
              <a:t>asked </a:t>
            </a:r>
            <a:r>
              <a:rPr sz="1000" spc="-5" dirty="0">
                <a:latin typeface="Arial"/>
                <a:cs typeface="Arial"/>
              </a:rPr>
              <a:t>about </a:t>
            </a:r>
            <a:r>
              <a:rPr sz="1000" spc="-20" dirty="0">
                <a:latin typeface="Arial"/>
                <a:cs typeface="Arial"/>
              </a:rPr>
              <a:t>their </a:t>
            </a:r>
            <a:r>
              <a:rPr sz="1000" spc="-25" dirty="0">
                <a:latin typeface="Arial"/>
                <a:cs typeface="Arial"/>
              </a:rPr>
              <a:t>age </a:t>
            </a:r>
            <a:r>
              <a:rPr sz="1000" spc="-10" dirty="0">
                <a:latin typeface="Arial"/>
                <a:cs typeface="Arial"/>
              </a:rPr>
              <a:t>at  </a:t>
            </a:r>
            <a:r>
              <a:rPr sz="1000" spc="-20" dirty="0">
                <a:latin typeface="Arial"/>
                <a:cs typeface="Arial"/>
              </a:rPr>
              <a:t>ﬁrst</a:t>
            </a:r>
            <a:r>
              <a:rPr sz="1000" spc="-5" dirty="0">
                <a:latin typeface="Arial"/>
                <a:cs typeface="Arial"/>
              </a:rPr>
              <a:t> </a:t>
            </a:r>
            <a:r>
              <a:rPr sz="1000" spc="-10" dirty="0">
                <a:latin typeface="Arial"/>
                <a:cs typeface="Arial"/>
              </a:rPr>
              <a:t>birth.</a:t>
            </a:r>
            <a:endParaRPr sz="1000">
              <a:latin typeface="Arial"/>
              <a:cs typeface="Arial"/>
            </a:endParaRPr>
          </a:p>
          <a:p>
            <a:pPr>
              <a:lnSpc>
                <a:spcPct val="100000"/>
              </a:lnSpc>
              <a:spcBef>
                <a:spcPts val="40"/>
              </a:spcBef>
            </a:pPr>
            <a:endParaRPr sz="1050">
              <a:latin typeface="Times New Roman"/>
              <a:cs typeface="Times New Roman"/>
            </a:endParaRPr>
          </a:p>
          <a:p>
            <a:pPr marL="12700" marR="5080">
              <a:lnSpc>
                <a:spcPct val="103899"/>
              </a:lnSpc>
            </a:pPr>
            <a:r>
              <a:rPr sz="1000" spc="-40" dirty="0">
                <a:latin typeface="Arial"/>
                <a:cs typeface="Arial"/>
              </a:rPr>
              <a:t>The </a:t>
            </a:r>
            <a:r>
              <a:rPr sz="1000" spc="-15" dirty="0">
                <a:latin typeface="Arial"/>
                <a:cs typeface="Arial"/>
              </a:rPr>
              <a:t>set </a:t>
            </a:r>
            <a:r>
              <a:rPr sz="1000" spc="-10" dirty="0">
                <a:latin typeface="Arial"/>
                <a:cs typeface="Arial"/>
              </a:rPr>
              <a:t>of women </a:t>
            </a:r>
            <a:r>
              <a:rPr sz="1000" spc="-5" dirty="0">
                <a:latin typeface="Arial"/>
                <a:cs typeface="Arial"/>
              </a:rPr>
              <a:t>with </a:t>
            </a:r>
            <a:r>
              <a:rPr sz="1000" spc="-10" dirty="0">
                <a:latin typeface="Arial"/>
                <a:cs typeface="Arial"/>
              </a:rPr>
              <a:t>at </a:t>
            </a:r>
            <a:r>
              <a:rPr sz="1000" spc="-25" dirty="0">
                <a:latin typeface="Arial"/>
                <a:cs typeface="Arial"/>
              </a:rPr>
              <a:t>least </a:t>
            </a:r>
            <a:r>
              <a:rPr sz="1000" spc="-20" dirty="0">
                <a:latin typeface="Arial"/>
                <a:cs typeface="Arial"/>
              </a:rPr>
              <a:t>one </a:t>
            </a:r>
            <a:r>
              <a:rPr sz="1000" spc="-10" dirty="0">
                <a:latin typeface="Arial"/>
                <a:cs typeface="Arial"/>
              </a:rPr>
              <a:t>birth </a:t>
            </a:r>
            <a:r>
              <a:rPr sz="1000" spc="-15" dirty="0">
                <a:latin typeface="Arial"/>
                <a:cs typeface="Arial"/>
              </a:rPr>
              <a:t>was </a:t>
            </a:r>
            <a:r>
              <a:rPr sz="1000" spc="-25" dirty="0">
                <a:latin typeface="Arial"/>
                <a:cs typeface="Arial"/>
              </a:rPr>
              <a:t>arbitrarily </a:t>
            </a:r>
            <a:r>
              <a:rPr sz="1000" spc="-15" dirty="0">
                <a:latin typeface="Arial"/>
                <a:cs typeface="Arial"/>
              </a:rPr>
              <a:t>divided </a:t>
            </a:r>
            <a:r>
              <a:rPr sz="1000" spc="-10" dirty="0">
                <a:latin typeface="Arial"/>
                <a:cs typeface="Arial"/>
              </a:rPr>
              <a:t>into  </a:t>
            </a:r>
            <a:r>
              <a:rPr sz="1000" spc="10" dirty="0">
                <a:latin typeface="Arial"/>
                <a:cs typeface="Arial"/>
              </a:rPr>
              <a:t>two </a:t>
            </a:r>
            <a:r>
              <a:rPr sz="1000" spc="-15" dirty="0">
                <a:latin typeface="Arial"/>
                <a:cs typeface="Arial"/>
              </a:rPr>
              <a:t>categories: </a:t>
            </a:r>
            <a:r>
              <a:rPr sz="1000" spc="-65" dirty="0">
                <a:latin typeface="Arial"/>
                <a:cs typeface="Arial"/>
              </a:rPr>
              <a:t>(1) </a:t>
            </a:r>
            <a:r>
              <a:rPr sz="1000" spc="-10" dirty="0">
                <a:latin typeface="Arial"/>
                <a:cs typeface="Arial"/>
              </a:rPr>
              <a:t>women </a:t>
            </a:r>
            <a:r>
              <a:rPr sz="1000" spc="-15" dirty="0">
                <a:latin typeface="Arial"/>
                <a:cs typeface="Arial"/>
              </a:rPr>
              <a:t>whose </a:t>
            </a:r>
            <a:r>
              <a:rPr sz="1000" spc="-25" dirty="0">
                <a:latin typeface="Arial"/>
                <a:cs typeface="Arial"/>
              </a:rPr>
              <a:t>age </a:t>
            </a:r>
            <a:r>
              <a:rPr sz="1000" spc="-10" dirty="0">
                <a:latin typeface="Arial"/>
                <a:cs typeface="Arial"/>
              </a:rPr>
              <a:t>at </a:t>
            </a:r>
            <a:r>
              <a:rPr sz="1000" spc="-20" dirty="0">
                <a:latin typeface="Arial"/>
                <a:cs typeface="Arial"/>
              </a:rPr>
              <a:t>ﬁrst </a:t>
            </a:r>
            <a:r>
              <a:rPr sz="1000" spc="-10" dirty="0">
                <a:latin typeface="Arial"/>
                <a:cs typeface="Arial"/>
              </a:rPr>
              <a:t>birth </a:t>
            </a:r>
            <a:r>
              <a:rPr sz="1000" spc="-15" dirty="0">
                <a:latin typeface="Arial"/>
                <a:cs typeface="Arial"/>
              </a:rPr>
              <a:t>was </a:t>
            </a:r>
            <a:r>
              <a:rPr sz="1000" spc="-30" dirty="0">
                <a:latin typeface="Arial"/>
                <a:cs typeface="Arial"/>
              </a:rPr>
              <a:t>less </a:t>
            </a:r>
            <a:r>
              <a:rPr sz="1000" spc="-15" dirty="0">
                <a:latin typeface="Arial"/>
                <a:cs typeface="Arial"/>
              </a:rPr>
              <a:t>than </a:t>
            </a:r>
            <a:r>
              <a:rPr sz="1000" spc="-10" dirty="0">
                <a:latin typeface="Arial"/>
                <a:cs typeface="Arial"/>
              </a:rPr>
              <a:t>or  </a:t>
            </a:r>
            <a:r>
              <a:rPr sz="1000" spc="-25" dirty="0">
                <a:latin typeface="Arial"/>
                <a:cs typeface="Arial"/>
              </a:rPr>
              <a:t>equal </a:t>
            </a:r>
            <a:r>
              <a:rPr sz="1000" spc="5" dirty="0">
                <a:latin typeface="Arial"/>
                <a:cs typeface="Arial"/>
              </a:rPr>
              <a:t>to </a:t>
            </a:r>
            <a:r>
              <a:rPr sz="1000" spc="-5" dirty="0">
                <a:latin typeface="Arial"/>
                <a:cs typeface="Arial"/>
              </a:rPr>
              <a:t>29 </a:t>
            </a:r>
            <a:r>
              <a:rPr sz="1000" spc="-30" dirty="0">
                <a:latin typeface="Arial"/>
                <a:cs typeface="Arial"/>
              </a:rPr>
              <a:t>years </a:t>
            </a:r>
            <a:r>
              <a:rPr sz="1000" spc="-15" dirty="0">
                <a:latin typeface="Arial"/>
                <a:cs typeface="Arial"/>
              </a:rPr>
              <a:t>and </a:t>
            </a:r>
            <a:r>
              <a:rPr sz="1000" spc="-65" dirty="0">
                <a:latin typeface="Arial"/>
                <a:cs typeface="Arial"/>
              </a:rPr>
              <a:t>(2) </a:t>
            </a:r>
            <a:r>
              <a:rPr sz="1000" spc="-10" dirty="0">
                <a:latin typeface="Arial"/>
                <a:cs typeface="Arial"/>
              </a:rPr>
              <a:t>women </a:t>
            </a:r>
            <a:r>
              <a:rPr sz="1000" spc="-15" dirty="0">
                <a:latin typeface="Arial"/>
                <a:cs typeface="Arial"/>
              </a:rPr>
              <a:t>whose </a:t>
            </a:r>
            <a:r>
              <a:rPr sz="1000" spc="-25" dirty="0">
                <a:latin typeface="Arial"/>
                <a:cs typeface="Arial"/>
              </a:rPr>
              <a:t>age </a:t>
            </a:r>
            <a:r>
              <a:rPr sz="1000" spc="-10" dirty="0">
                <a:latin typeface="Arial"/>
                <a:cs typeface="Arial"/>
              </a:rPr>
              <a:t>at </a:t>
            </a:r>
            <a:r>
              <a:rPr sz="1000" spc="-20" dirty="0">
                <a:latin typeface="Arial"/>
                <a:cs typeface="Arial"/>
              </a:rPr>
              <a:t>ﬁrst </a:t>
            </a:r>
            <a:r>
              <a:rPr sz="1000" spc="-10" dirty="0">
                <a:latin typeface="Arial"/>
                <a:cs typeface="Arial"/>
              </a:rPr>
              <a:t>birth </a:t>
            </a:r>
            <a:r>
              <a:rPr sz="1000" spc="-15" dirty="0">
                <a:latin typeface="Arial"/>
                <a:cs typeface="Arial"/>
              </a:rPr>
              <a:t>was </a:t>
            </a:r>
            <a:r>
              <a:rPr sz="1000" spc="-25" dirty="0">
                <a:latin typeface="Arial"/>
                <a:cs typeface="Arial"/>
              </a:rPr>
              <a:t>greater  </a:t>
            </a:r>
            <a:r>
              <a:rPr sz="1000" spc="-15" dirty="0">
                <a:latin typeface="Arial"/>
                <a:cs typeface="Arial"/>
              </a:rPr>
              <a:t>than </a:t>
            </a:r>
            <a:r>
              <a:rPr sz="1000" spc="-10" dirty="0">
                <a:latin typeface="Arial"/>
                <a:cs typeface="Arial"/>
              </a:rPr>
              <a:t>of </a:t>
            </a:r>
            <a:r>
              <a:rPr sz="1000" spc="-25" dirty="0">
                <a:latin typeface="Arial"/>
                <a:cs typeface="Arial"/>
              </a:rPr>
              <a:t>equal </a:t>
            </a:r>
            <a:r>
              <a:rPr sz="1000" spc="5" dirty="0">
                <a:latin typeface="Arial"/>
                <a:cs typeface="Arial"/>
              </a:rPr>
              <a:t>to </a:t>
            </a:r>
            <a:r>
              <a:rPr sz="1000" spc="-5" dirty="0">
                <a:latin typeface="Arial"/>
                <a:cs typeface="Arial"/>
              </a:rPr>
              <a:t>30 </a:t>
            </a:r>
            <a:r>
              <a:rPr sz="1000" spc="-25" dirty="0">
                <a:latin typeface="Arial"/>
                <a:cs typeface="Arial"/>
              </a:rPr>
              <a:t>years. </a:t>
            </a:r>
            <a:r>
              <a:rPr sz="1000" spc="-40" dirty="0">
                <a:latin typeface="Arial"/>
                <a:cs typeface="Arial"/>
              </a:rPr>
              <a:t>The </a:t>
            </a:r>
            <a:r>
              <a:rPr sz="1000" spc="-15" dirty="0">
                <a:latin typeface="Arial"/>
                <a:cs typeface="Arial"/>
              </a:rPr>
              <a:t>following </a:t>
            </a:r>
            <a:r>
              <a:rPr sz="1000" spc="-25" dirty="0">
                <a:latin typeface="Arial"/>
                <a:cs typeface="Arial"/>
              </a:rPr>
              <a:t>results were </a:t>
            </a:r>
            <a:r>
              <a:rPr sz="1000" spc="-10" dirty="0">
                <a:latin typeface="Arial"/>
                <a:cs typeface="Arial"/>
              </a:rPr>
              <a:t>found </a:t>
            </a:r>
            <a:r>
              <a:rPr sz="1000" spc="-15" dirty="0">
                <a:latin typeface="Arial"/>
                <a:cs typeface="Arial"/>
              </a:rPr>
              <a:t>among  </a:t>
            </a:r>
            <a:r>
              <a:rPr sz="1000" spc="-10" dirty="0">
                <a:latin typeface="Arial"/>
                <a:cs typeface="Arial"/>
              </a:rPr>
              <a:t>women </a:t>
            </a:r>
            <a:r>
              <a:rPr sz="1000" spc="-5" dirty="0">
                <a:latin typeface="Arial"/>
                <a:cs typeface="Arial"/>
              </a:rPr>
              <a:t>with </a:t>
            </a:r>
            <a:r>
              <a:rPr sz="1000" spc="-10" dirty="0">
                <a:latin typeface="Arial"/>
                <a:cs typeface="Arial"/>
              </a:rPr>
              <a:t>at </a:t>
            </a:r>
            <a:r>
              <a:rPr sz="1000" spc="-25" dirty="0">
                <a:latin typeface="Arial"/>
                <a:cs typeface="Arial"/>
              </a:rPr>
              <a:t>least </a:t>
            </a:r>
            <a:r>
              <a:rPr sz="1000" spc="-20" dirty="0">
                <a:latin typeface="Arial"/>
                <a:cs typeface="Arial"/>
              </a:rPr>
              <a:t>one </a:t>
            </a:r>
            <a:r>
              <a:rPr sz="1000" spc="-10" dirty="0">
                <a:latin typeface="Arial"/>
                <a:cs typeface="Arial"/>
              </a:rPr>
              <a:t>birth: </a:t>
            </a:r>
            <a:r>
              <a:rPr sz="1000" spc="-5" dirty="0">
                <a:latin typeface="Arial"/>
                <a:cs typeface="Arial"/>
              </a:rPr>
              <a:t>683 </a:t>
            </a:r>
            <a:r>
              <a:rPr sz="1000" spc="-10" dirty="0">
                <a:latin typeface="Arial"/>
                <a:cs typeface="Arial"/>
              </a:rPr>
              <a:t>of </a:t>
            </a:r>
            <a:r>
              <a:rPr sz="1000" spc="-5" dirty="0">
                <a:latin typeface="Arial"/>
                <a:cs typeface="Arial"/>
              </a:rPr>
              <a:t>3220 </a:t>
            </a:r>
            <a:r>
              <a:rPr sz="1000" spc="-10" dirty="0">
                <a:latin typeface="Arial"/>
                <a:cs typeface="Arial"/>
              </a:rPr>
              <a:t>women </a:t>
            </a:r>
            <a:r>
              <a:rPr sz="1000" spc="-5" dirty="0">
                <a:latin typeface="Arial"/>
                <a:cs typeface="Arial"/>
              </a:rPr>
              <a:t>with </a:t>
            </a:r>
            <a:r>
              <a:rPr sz="1000" spc="-20" dirty="0">
                <a:latin typeface="Arial"/>
                <a:cs typeface="Arial"/>
              </a:rPr>
              <a:t>breast  </a:t>
            </a:r>
            <a:r>
              <a:rPr sz="1000" spc="-15" dirty="0">
                <a:latin typeface="Arial"/>
                <a:cs typeface="Arial"/>
              </a:rPr>
              <a:t>cancer </a:t>
            </a:r>
            <a:r>
              <a:rPr sz="1000" spc="-35" dirty="0">
                <a:latin typeface="Arial"/>
                <a:cs typeface="Arial"/>
              </a:rPr>
              <a:t>(case </a:t>
            </a:r>
            <a:r>
              <a:rPr sz="1000" spc="-25" dirty="0">
                <a:latin typeface="Arial"/>
                <a:cs typeface="Arial"/>
              </a:rPr>
              <a:t>women) </a:t>
            </a:r>
            <a:r>
              <a:rPr sz="1000" spc="-15" dirty="0">
                <a:latin typeface="Arial"/>
                <a:cs typeface="Arial"/>
              </a:rPr>
              <a:t>and </a:t>
            </a:r>
            <a:r>
              <a:rPr sz="1000" spc="-5" dirty="0">
                <a:latin typeface="Arial"/>
                <a:cs typeface="Arial"/>
              </a:rPr>
              <a:t>1498 </a:t>
            </a:r>
            <a:r>
              <a:rPr sz="1000" spc="-10" dirty="0">
                <a:latin typeface="Arial"/>
                <a:cs typeface="Arial"/>
              </a:rPr>
              <a:t>of </a:t>
            </a:r>
            <a:r>
              <a:rPr sz="1000" spc="-5" dirty="0">
                <a:latin typeface="Arial"/>
                <a:cs typeface="Arial"/>
              </a:rPr>
              <a:t>10,245 </a:t>
            </a:r>
            <a:r>
              <a:rPr sz="1000" spc="-10" dirty="0">
                <a:latin typeface="Arial"/>
                <a:cs typeface="Arial"/>
              </a:rPr>
              <a:t>women </a:t>
            </a:r>
            <a:r>
              <a:rPr sz="1000" spc="-5" dirty="0">
                <a:latin typeface="Arial"/>
                <a:cs typeface="Arial"/>
              </a:rPr>
              <a:t>without </a:t>
            </a:r>
            <a:r>
              <a:rPr sz="1000" spc="-20" dirty="0">
                <a:latin typeface="Arial"/>
                <a:cs typeface="Arial"/>
              </a:rPr>
              <a:t>breast  </a:t>
            </a:r>
            <a:r>
              <a:rPr sz="1000" spc="-15" dirty="0">
                <a:latin typeface="Arial"/>
                <a:cs typeface="Arial"/>
              </a:rPr>
              <a:t>cancer </a:t>
            </a:r>
            <a:r>
              <a:rPr sz="1000" spc="-20" dirty="0">
                <a:latin typeface="Arial"/>
                <a:cs typeface="Arial"/>
              </a:rPr>
              <a:t>(control </a:t>
            </a:r>
            <a:r>
              <a:rPr sz="1000" spc="-25" dirty="0">
                <a:latin typeface="Arial"/>
                <a:cs typeface="Arial"/>
              </a:rPr>
              <a:t>women) </a:t>
            </a:r>
            <a:r>
              <a:rPr sz="1000" spc="-15" dirty="0">
                <a:latin typeface="Arial"/>
                <a:cs typeface="Arial"/>
              </a:rPr>
              <a:t>had </a:t>
            </a:r>
            <a:r>
              <a:rPr sz="1000" spc="-30" dirty="0">
                <a:latin typeface="Arial"/>
                <a:cs typeface="Arial"/>
              </a:rPr>
              <a:t>an </a:t>
            </a:r>
            <a:r>
              <a:rPr sz="1000" spc="-25" dirty="0">
                <a:latin typeface="Arial"/>
                <a:cs typeface="Arial"/>
              </a:rPr>
              <a:t>age </a:t>
            </a:r>
            <a:r>
              <a:rPr sz="1000" spc="-10" dirty="0">
                <a:latin typeface="Arial"/>
                <a:cs typeface="Arial"/>
              </a:rPr>
              <a:t>at </a:t>
            </a:r>
            <a:r>
              <a:rPr sz="1000" spc="-20" dirty="0">
                <a:latin typeface="Arial"/>
                <a:cs typeface="Arial"/>
              </a:rPr>
              <a:t>ﬁrst </a:t>
            </a:r>
            <a:r>
              <a:rPr sz="1000" spc="-10" dirty="0">
                <a:latin typeface="Arial"/>
                <a:cs typeface="Arial"/>
              </a:rPr>
              <a:t>birth </a:t>
            </a:r>
            <a:r>
              <a:rPr sz="1000" spc="-25" dirty="0">
                <a:latin typeface="Arial"/>
                <a:cs typeface="Arial"/>
              </a:rPr>
              <a:t>greater </a:t>
            </a:r>
            <a:r>
              <a:rPr sz="1000" spc="-15" dirty="0">
                <a:latin typeface="Arial"/>
                <a:cs typeface="Arial"/>
              </a:rPr>
              <a:t>than </a:t>
            </a:r>
            <a:r>
              <a:rPr sz="1000" spc="-10" dirty="0">
                <a:latin typeface="Arial"/>
                <a:cs typeface="Arial"/>
              </a:rPr>
              <a:t>or </a:t>
            </a:r>
            <a:r>
              <a:rPr sz="1000" spc="-25" dirty="0">
                <a:latin typeface="Arial"/>
                <a:cs typeface="Arial"/>
              </a:rPr>
              <a:t>equal  </a:t>
            </a:r>
            <a:r>
              <a:rPr sz="1000" spc="5" dirty="0">
                <a:latin typeface="Arial"/>
                <a:cs typeface="Arial"/>
              </a:rPr>
              <a:t>to </a:t>
            </a:r>
            <a:r>
              <a:rPr sz="1000" dirty="0">
                <a:latin typeface="Arial"/>
                <a:cs typeface="Arial"/>
              </a:rPr>
              <a:t>30. How </a:t>
            </a:r>
            <a:r>
              <a:rPr sz="1000" spc="-15" dirty="0">
                <a:latin typeface="Arial"/>
                <a:cs typeface="Arial"/>
              </a:rPr>
              <a:t>can </a:t>
            </a:r>
            <a:r>
              <a:rPr sz="1000" spc="-10" dirty="0">
                <a:latin typeface="Arial"/>
                <a:cs typeface="Arial"/>
              </a:rPr>
              <a:t>we </a:t>
            </a:r>
            <a:r>
              <a:rPr sz="1000" spc="-30" dirty="0">
                <a:latin typeface="Arial"/>
                <a:cs typeface="Arial"/>
              </a:rPr>
              <a:t>assess </a:t>
            </a:r>
            <a:r>
              <a:rPr sz="1000" spc="-15" dirty="0">
                <a:latin typeface="Arial"/>
                <a:cs typeface="Arial"/>
              </a:rPr>
              <a:t>whether this </a:t>
            </a:r>
            <a:r>
              <a:rPr sz="1000" spc="-25" dirty="0">
                <a:latin typeface="Arial"/>
                <a:cs typeface="Arial"/>
              </a:rPr>
              <a:t>difference </a:t>
            </a:r>
            <a:r>
              <a:rPr sz="1000" spc="-30" dirty="0">
                <a:latin typeface="Arial"/>
                <a:cs typeface="Arial"/>
              </a:rPr>
              <a:t>is </a:t>
            </a:r>
            <a:r>
              <a:rPr sz="1000" spc="-20" dirty="0">
                <a:latin typeface="Arial"/>
                <a:cs typeface="Arial"/>
              </a:rPr>
              <a:t>signiﬁcant </a:t>
            </a:r>
            <a:r>
              <a:rPr sz="1000" spc="-10" dirty="0">
                <a:latin typeface="Arial"/>
                <a:cs typeface="Arial"/>
              </a:rPr>
              <a:t>or  </a:t>
            </a:r>
            <a:r>
              <a:rPr sz="1000" spc="-20" dirty="0">
                <a:latin typeface="Arial"/>
                <a:cs typeface="Arial"/>
              </a:rPr>
              <a:t>simply </a:t>
            </a:r>
            <a:r>
              <a:rPr sz="1000" spc="-15" dirty="0">
                <a:latin typeface="Arial"/>
                <a:cs typeface="Arial"/>
              </a:rPr>
              <a:t>due </a:t>
            </a:r>
            <a:r>
              <a:rPr sz="1000" spc="5" dirty="0">
                <a:latin typeface="Arial"/>
                <a:cs typeface="Arial"/>
              </a:rPr>
              <a:t>to</a:t>
            </a:r>
            <a:r>
              <a:rPr sz="1000" spc="30" dirty="0">
                <a:latin typeface="Arial"/>
                <a:cs typeface="Arial"/>
              </a:rPr>
              <a:t> </a:t>
            </a:r>
            <a:r>
              <a:rPr sz="1000" spc="-15" dirty="0">
                <a:latin typeface="Arial"/>
                <a:cs typeface="Arial"/>
              </a:rPr>
              <a:t>chance?</a:t>
            </a:r>
            <a:endParaRPr sz="1000">
              <a:latin typeface="Arial"/>
              <a:cs typeface="Arial"/>
            </a:endParaRPr>
          </a:p>
        </p:txBody>
      </p:sp>
    </p:spTree>
  </p:cSld>
  <p:clrMapOvr>
    <a:masterClrMapping/>
  </p:clrMapOvr>
  <p:transition>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6919" y="57937"/>
            <a:ext cx="198564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rPr>
              <a:t>Example </a:t>
            </a:r>
            <a:r>
              <a:rPr sz="1050" spc="70" dirty="0">
                <a:solidFill>
                  <a:srgbClr val="FFFFFF"/>
                </a:solidFill>
              </a:rPr>
              <a:t>- </a:t>
            </a:r>
            <a:r>
              <a:rPr sz="1050" spc="15" dirty="0">
                <a:solidFill>
                  <a:srgbClr val="FFFFFF"/>
                </a:solidFill>
              </a:rPr>
              <a:t>Breast Cancer </a:t>
            </a:r>
            <a:r>
              <a:rPr sz="1050" spc="-20" dirty="0">
                <a:solidFill>
                  <a:srgbClr val="FFFFFF"/>
                </a:solidFill>
              </a:rPr>
              <a:t>&amp;</a:t>
            </a:r>
            <a:r>
              <a:rPr sz="1050" spc="-85" dirty="0">
                <a:solidFill>
                  <a:srgbClr val="FFFFFF"/>
                </a:solidFill>
              </a:rPr>
              <a:t> </a:t>
            </a:r>
            <a:r>
              <a:rPr sz="1050" spc="10" dirty="0">
                <a:solidFill>
                  <a:srgbClr val="FFFFFF"/>
                </a:solidFill>
              </a:rPr>
              <a:t>Age</a:t>
            </a:r>
            <a:endParaRPr sz="1050"/>
          </a:p>
        </p:txBody>
      </p:sp>
      <p:sp>
        <p:nvSpPr>
          <p:cNvPr id="4" name="object 4"/>
          <p:cNvSpPr txBox="1">
            <a:spLocks noGrp="1"/>
          </p:cNvSpPr>
          <p:nvPr>
            <p:ph type="sldNum" sz="quarter" idx="7"/>
          </p:nvPr>
        </p:nvSpPr>
        <p:spPr>
          <a:prstGeom prst="rect">
            <a:avLst/>
          </a:prstGeom>
        </p:spPr>
        <p:txBody>
          <a:bodyPr vert="horz" wrap="square" lIns="0" tIns="6985" rIns="0" bIns="0" rtlCol="0">
            <a:spAutoFit/>
          </a:bodyPr>
          <a:lstStyle/>
          <a:p>
            <a:pPr marL="25400">
              <a:lnSpc>
                <a:spcPct val="100000"/>
              </a:lnSpc>
              <a:spcBef>
                <a:spcPts val="55"/>
              </a:spcBef>
            </a:pPr>
            <a:r>
              <a:rPr spc="-5" dirty="0"/>
              <a:t>11</a:t>
            </a:r>
          </a:p>
        </p:txBody>
      </p:sp>
      <p:sp>
        <p:nvSpPr>
          <p:cNvPr id="3" name="object 3"/>
          <p:cNvSpPr txBox="1"/>
          <p:nvPr/>
        </p:nvSpPr>
        <p:spPr>
          <a:xfrm>
            <a:off x="240355" y="425463"/>
            <a:ext cx="3789679" cy="2869565"/>
          </a:xfrm>
          <a:prstGeom prst="rect">
            <a:avLst/>
          </a:prstGeom>
        </p:spPr>
        <p:txBody>
          <a:bodyPr vert="horz" wrap="square" lIns="0" tIns="6350" rIns="0" bIns="0" rtlCol="0">
            <a:spAutoFit/>
          </a:bodyPr>
          <a:lstStyle/>
          <a:p>
            <a:pPr marL="12700" marR="29209">
              <a:lnSpc>
                <a:spcPct val="103899"/>
              </a:lnSpc>
              <a:spcBef>
                <a:spcPts val="50"/>
              </a:spcBef>
            </a:pPr>
            <a:r>
              <a:rPr sz="1000" spc="-20" dirty="0">
                <a:latin typeface="Arial"/>
                <a:cs typeface="Arial"/>
              </a:rPr>
              <a:t>It </a:t>
            </a:r>
            <a:r>
              <a:rPr sz="1000" spc="-30" dirty="0">
                <a:latin typeface="Arial"/>
                <a:cs typeface="Arial"/>
              </a:rPr>
              <a:t>is </a:t>
            </a:r>
            <a:r>
              <a:rPr sz="1000" spc="-20" dirty="0">
                <a:latin typeface="Arial"/>
                <a:cs typeface="Arial"/>
              </a:rPr>
              <a:t>theorized </a:t>
            </a:r>
            <a:r>
              <a:rPr sz="1000" spc="-5" dirty="0">
                <a:latin typeface="Arial"/>
                <a:cs typeface="Arial"/>
              </a:rPr>
              <a:t>that </a:t>
            </a:r>
            <a:r>
              <a:rPr sz="1000" spc="-30" dirty="0">
                <a:latin typeface="Arial"/>
                <a:cs typeface="Arial"/>
              </a:rPr>
              <a:t>an </a:t>
            </a:r>
            <a:r>
              <a:rPr sz="1000" spc="-10" dirty="0">
                <a:latin typeface="Arial"/>
                <a:cs typeface="Arial"/>
              </a:rPr>
              <a:t>important </a:t>
            </a:r>
            <a:r>
              <a:rPr sz="1000" spc="-20" dirty="0">
                <a:latin typeface="Arial"/>
                <a:cs typeface="Arial"/>
              </a:rPr>
              <a:t>risk </a:t>
            </a:r>
            <a:r>
              <a:rPr sz="1000" spc="-10" dirty="0">
                <a:latin typeface="Arial"/>
                <a:cs typeface="Arial"/>
              </a:rPr>
              <a:t>factor </a:t>
            </a:r>
            <a:r>
              <a:rPr sz="1000" spc="-15" dirty="0">
                <a:latin typeface="Arial"/>
                <a:cs typeface="Arial"/>
              </a:rPr>
              <a:t>for </a:t>
            </a:r>
            <a:r>
              <a:rPr sz="1000" spc="-20" dirty="0">
                <a:latin typeface="Arial"/>
                <a:cs typeface="Arial"/>
              </a:rPr>
              <a:t>breast </a:t>
            </a:r>
            <a:r>
              <a:rPr sz="1000" spc="-15" dirty="0">
                <a:latin typeface="Arial"/>
                <a:cs typeface="Arial"/>
              </a:rPr>
              <a:t>cancer </a:t>
            </a:r>
            <a:r>
              <a:rPr sz="1000" spc="-30" dirty="0">
                <a:latin typeface="Arial"/>
                <a:cs typeface="Arial"/>
              </a:rPr>
              <a:t>is </a:t>
            </a:r>
            <a:r>
              <a:rPr sz="1000" spc="-25" dirty="0">
                <a:latin typeface="Arial"/>
                <a:cs typeface="Arial"/>
              </a:rPr>
              <a:t>age </a:t>
            </a:r>
            <a:r>
              <a:rPr sz="1000" spc="-10" dirty="0">
                <a:latin typeface="Arial"/>
                <a:cs typeface="Arial"/>
              </a:rPr>
              <a:t>at  </a:t>
            </a:r>
            <a:r>
              <a:rPr sz="1000" spc="-20" dirty="0">
                <a:latin typeface="Arial"/>
                <a:cs typeface="Arial"/>
              </a:rPr>
              <a:t>ﬁrst </a:t>
            </a:r>
            <a:r>
              <a:rPr sz="1000" spc="-10" dirty="0">
                <a:latin typeface="Arial"/>
                <a:cs typeface="Arial"/>
              </a:rPr>
              <a:t>birth. </a:t>
            </a:r>
            <a:r>
              <a:rPr sz="1000" spc="-30" dirty="0">
                <a:latin typeface="Arial"/>
                <a:cs typeface="Arial"/>
              </a:rPr>
              <a:t>An </a:t>
            </a:r>
            <a:r>
              <a:rPr sz="1000" spc="-20" dirty="0">
                <a:latin typeface="Arial"/>
                <a:cs typeface="Arial"/>
              </a:rPr>
              <a:t>international </a:t>
            </a:r>
            <a:r>
              <a:rPr sz="1000" spc="-10" dirty="0">
                <a:latin typeface="Arial"/>
                <a:cs typeface="Arial"/>
              </a:rPr>
              <a:t>study </a:t>
            </a:r>
            <a:r>
              <a:rPr sz="1000" spc="-15" dirty="0">
                <a:latin typeface="Arial"/>
                <a:cs typeface="Arial"/>
              </a:rPr>
              <a:t>was set </a:t>
            </a:r>
            <a:r>
              <a:rPr sz="1000" spc="-5" dirty="0">
                <a:latin typeface="Arial"/>
                <a:cs typeface="Arial"/>
              </a:rPr>
              <a:t>up </a:t>
            </a:r>
            <a:r>
              <a:rPr sz="1000" spc="5" dirty="0">
                <a:latin typeface="Arial"/>
                <a:cs typeface="Arial"/>
              </a:rPr>
              <a:t>to </a:t>
            </a:r>
            <a:r>
              <a:rPr sz="1000" spc="-5" dirty="0">
                <a:latin typeface="Arial"/>
                <a:cs typeface="Arial"/>
              </a:rPr>
              <a:t>test </a:t>
            </a:r>
            <a:r>
              <a:rPr sz="1000" spc="-15" dirty="0">
                <a:latin typeface="Arial"/>
                <a:cs typeface="Arial"/>
              </a:rPr>
              <a:t>this hypothesis.  Breast-cancer </a:t>
            </a:r>
            <a:r>
              <a:rPr sz="1000" spc="-20" dirty="0">
                <a:latin typeface="Arial"/>
                <a:cs typeface="Arial"/>
              </a:rPr>
              <a:t>cases </a:t>
            </a:r>
            <a:r>
              <a:rPr sz="1000" spc="-25" dirty="0">
                <a:latin typeface="Arial"/>
                <a:cs typeface="Arial"/>
              </a:rPr>
              <a:t>were </a:t>
            </a:r>
            <a:r>
              <a:rPr sz="1000" spc="-20" dirty="0">
                <a:latin typeface="Arial"/>
                <a:cs typeface="Arial"/>
              </a:rPr>
              <a:t>identiﬁed </a:t>
            </a:r>
            <a:r>
              <a:rPr sz="1000" spc="-15" dirty="0">
                <a:latin typeface="Arial"/>
                <a:cs typeface="Arial"/>
              </a:rPr>
              <a:t>among </a:t>
            </a:r>
            <a:r>
              <a:rPr sz="1000" spc="-10" dirty="0">
                <a:latin typeface="Arial"/>
                <a:cs typeface="Arial"/>
              </a:rPr>
              <a:t>women </a:t>
            </a:r>
            <a:r>
              <a:rPr sz="1000" spc="-30" dirty="0">
                <a:latin typeface="Arial"/>
                <a:cs typeface="Arial"/>
              </a:rPr>
              <a:t>in </a:t>
            </a:r>
            <a:r>
              <a:rPr sz="1000" spc="-15" dirty="0">
                <a:latin typeface="Arial"/>
                <a:cs typeface="Arial"/>
              </a:rPr>
              <a:t>selected  hospitals </a:t>
            </a:r>
            <a:r>
              <a:rPr sz="1000" spc="-30" dirty="0">
                <a:latin typeface="Arial"/>
                <a:cs typeface="Arial"/>
              </a:rPr>
              <a:t>in </a:t>
            </a:r>
            <a:r>
              <a:rPr sz="1000" spc="-15" dirty="0">
                <a:latin typeface="Arial"/>
                <a:cs typeface="Arial"/>
              </a:rPr>
              <a:t>the </a:t>
            </a:r>
            <a:r>
              <a:rPr sz="1000" spc="-20" dirty="0">
                <a:latin typeface="Arial"/>
                <a:cs typeface="Arial"/>
              </a:rPr>
              <a:t>United </a:t>
            </a:r>
            <a:r>
              <a:rPr sz="1000" spc="-15" dirty="0">
                <a:latin typeface="Arial"/>
                <a:cs typeface="Arial"/>
              </a:rPr>
              <a:t>States, </a:t>
            </a:r>
            <a:r>
              <a:rPr sz="1000" spc="-25" dirty="0">
                <a:latin typeface="Arial"/>
                <a:cs typeface="Arial"/>
              </a:rPr>
              <a:t>Greece, </a:t>
            </a:r>
            <a:r>
              <a:rPr sz="1000" spc="-35" dirty="0">
                <a:latin typeface="Arial"/>
                <a:cs typeface="Arial"/>
              </a:rPr>
              <a:t>Yugoslavia, </a:t>
            </a:r>
            <a:r>
              <a:rPr sz="1000" spc="-25" dirty="0">
                <a:latin typeface="Arial"/>
                <a:cs typeface="Arial"/>
              </a:rPr>
              <a:t>Brazil, </a:t>
            </a:r>
            <a:r>
              <a:rPr sz="1000" spc="-40" dirty="0">
                <a:latin typeface="Arial"/>
                <a:cs typeface="Arial"/>
              </a:rPr>
              <a:t>Taiwan,  </a:t>
            </a:r>
            <a:r>
              <a:rPr sz="1000" spc="-15" dirty="0">
                <a:latin typeface="Arial"/>
                <a:cs typeface="Arial"/>
              </a:rPr>
              <a:t>and Japan. Controls </a:t>
            </a:r>
            <a:r>
              <a:rPr sz="1000" spc="-25" dirty="0">
                <a:latin typeface="Arial"/>
                <a:cs typeface="Arial"/>
              </a:rPr>
              <a:t>were </a:t>
            </a:r>
            <a:r>
              <a:rPr sz="1000" spc="-15" dirty="0">
                <a:latin typeface="Arial"/>
                <a:cs typeface="Arial"/>
              </a:rPr>
              <a:t>chosen from </a:t>
            </a:r>
            <a:r>
              <a:rPr sz="1000" spc="-10" dirty="0">
                <a:latin typeface="Arial"/>
                <a:cs typeface="Arial"/>
              </a:rPr>
              <a:t>women of </a:t>
            </a:r>
            <a:r>
              <a:rPr sz="1000" spc="-15" dirty="0">
                <a:latin typeface="Arial"/>
                <a:cs typeface="Arial"/>
              </a:rPr>
              <a:t>comparable </a:t>
            </a:r>
            <a:r>
              <a:rPr sz="1000" spc="-25" dirty="0">
                <a:latin typeface="Arial"/>
                <a:cs typeface="Arial"/>
              </a:rPr>
              <a:t>age  </a:t>
            </a:r>
            <a:r>
              <a:rPr sz="1000" spc="-5" dirty="0">
                <a:latin typeface="Arial"/>
                <a:cs typeface="Arial"/>
              </a:rPr>
              <a:t>who </a:t>
            </a:r>
            <a:r>
              <a:rPr sz="1000" spc="-25" dirty="0">
                <a:latin typeface="Arial"/>
                <a:cs typeface="Arial"/>
              </a:rPr>
              <a:t>were </a:t>
            </a:r>
            <a:r>
              <a:rPr sz="1000" spc="-30" dirty="0">
                <a:latin typeface="Arial"/>
                <a:cs typeface="Arial"/>
              </a:rPr>
              <a:t>in </a:t>
            </a:r>
            <a:r>
              <a:rPr sz="1000" spc="-15" dirty="0">
                <a:latin typeface="Arial"/>
                <a:cs typeface="Arial"/>
              </a:rPr>
              <a:t>the hospital </a:t>
            </a:r>
            <a:r>
              <a:rPr sz="1000" spc="-10" dirty="0">
                <a:latin typeface="Arial"/>
                <a:cs typeface="Arial"/>
              </a:rPr>
              <a:t>at </a:t>
            </a:r>
            <a:r>
              <a:rPr sz="1000" spc="-15" dirty="0">
                <a:latin typeface="Arial"/>
                <a:cs typeface="Arial"/>
              </a:rPr>
              <a:t>the </a:t>
            </a:r>
            <a:r>
              <a:rPr sz="1000" spc="-25" dirty="0">
                <a:latin typeface="Arial"/>
                <a:cs typeface="Arial"/>
              </a:rPr>
              <a:t>same </a:t>
            </a:r>
            <a:r>
              <a:rPr sz="1000" spc="-15" dirty="0">
                <a:latin typeface="Arial"/>
                <a:cs typeface="Arial"/>
              </a:rPr>
              <a:t>time </a:t>
            </a:r>
            <a:r>
              <a:rPr sz="1000" spc="-30" dirty="0">
                <a:latin typeface="Arial"/>
                <a:cs typeface="Arial"/>
              </a:rPr>
              <a:t>as </a:t>
            </a:r>
            <a:r>
              <a:rPr sz="1000" spc="-15" dirty="0">
                <a:latin typeface="Arial"/>
                <a:cs typeface="Arial"/>
              </a:rPr>
              <a:t>the </a:t>
            </a:r>
            <a:r>
              <a:rPr sz="1000" spc="-20" dirty="0">
                <a:latin typeface="Arial"/>
                <a:cs typeface="Arial"/>
              </a:rPr>
              <a:t>cases </a:t>
            </a:r>
            <a:r>
              <a:rPr sz="1000" spc="5" dirty="0">
                <a:latin typeface="Arial"/>
                <a:cs typeface="Arial"/>
              </a:rPr>
              <a:t>but </a:t>
            </a:r>
            <a:r>
              <a:rPr sz="1000" spc="-5" dirty="0">
                <a:latin typeface="Arial"/>
                <a:cs typeface="Arial"/>
              </a:rPr>
              <a:t>who did  not </a:t>
            </a:r>
            <a:r>
              <a:rPr sz="1000" spc="-35" dirty="0">
                <a:latin typeface="Arial"/>
                <a:cs typeface="Arial"/>
              </a:rPr>
              <a:t>have </a:t>
            </a:r>
            <a:r>
              <a:rPr sz="1000" spc="-20" dirty="0">
                <a:latin typeface="Arial"/>
                <a:cs typeface="Arial"/>
              </a:rPr>
              <a:t>breast </a:t>
            </a:r>
            <a:r>
              <a:rPr sz="1000" spc="-25" dirty="0">
                <a:latin typeface="Arial"/>
                <a:cs typeface="Arial"/>
              </a:rPr>
              <a:t>cancer. </a:t>
            </a:r>
            <a:r>
              <a:rPr sz="1000" spc="-40" dirty="0">
                <a:latin typeface="Arial"/>
                <a:cs typeface="Arial"/>
              </a:rPr>
              <a:t>All </a:t>
            </a:r>
            <a:r>
              <a:rPr sz="1000" spc="-10" dirty="0">
                <a:latin typeface="Arial"/>
                <a:cs typeface="Arial"/>
              </a:rPr>
              <a:t>women </a:t>
            </a:r>
            <a:r>
              <a:rPr sz="1000" spc="-25" dirty="0">
                <a:latin typeface="Arial"/>
                <a:cs typeface="Arial"/>
              </a:rPr>
              <a:t>were </a:t>
            </a:r>
            <a:r>
              <a:rPr sz="1000" spc="-20" dirty="0">
                <a:latin typeface="Arial"/>
                <a:cs typeface="Arial"/>
              </a:rPr>
              <a:t>asked </a:t>
            </a:r>
            <a:r>
              <a:rPr sz="1000" spc="-5" dirty="0">
                <a:latin typeface="Arial"/>
                <a:cs typeface="Arial"/>
              </a:rPr>
              <a:t>about </a:t>
            </a:r>
            <a:r>
              <a:rPr sz="1000" spc="-20" dirty="0">
                <a:latin typeface="Arial"/>
                <a:cs typeface="Arial"/>
              </a:rPr>
              <a:t>their </a:t>
            </a:r>
            <a:r>
              <a:rPr sz="1000" spc="-25" dirty="0">
                <a:latin typeface="Arial"/>
                <a:cs typeface="Arial"/>
              </a:rPr>
              <a:t>age </a:t>
            </a:r>
            <a:r>
              <a:rPr sz="1000" spc="-10" dirty="0">
                <a:latin typeface="Arial"/>
                <a:cs typeface="Arial"/>
              </a:rPr>
              <a:t>at  </a:t>
            </a:r>
            <a:r>
              <a:rPr sz="1000" spc="-20" dirty="0">
                <a:latin typeface="Arial"/>
                <a:cs typeface="Arial"/>
              </a:rPr>
              <a:t>ﬁrst</a:t>
            </a:r>
            <a:r>
              <a:rPr sz="1000" spc="-5" dirty="0">
                <a:latin typeface="Arial"/>
                <a:cs typeface="Arial"/>
              </a:rPr>
              <a:t> </a:t>
            </a:r>
            <a:r>
              <a:rPr sz="1000" spc="-10" dirty="0">
                <a:latin typeface="Arial"/>
                <a:cs typeface="Arial"/>
              </a:rPr>
              <a:t>birth.</a:t>
            </a:r>
            <a:endParaRPr sz="1000" dirty="0">
              <a:latin typeface="Arial"/>
              <a:cs typeface="Arial"/>
            </a:endParaRPr>
          </a:p>
          <a:p>
            <a:pPr>
              <a:lnSpc>
                <a:spcPct val="100000"/>
              </a:lnSpc>
              <a:spcBef>
                <a:spcPts val="40"/>
              </a:spcBef>
            </a:pPr>
            <a:endParaRPr sz="1050" dirty="0">
              <a:latin typeface="Times New Roman"/>
              <a:cs typeface="Times New Roman"/>
            </a:endParaRPr>
          </a:p>
          <a:p>
            <a:pPr marL="12700" marR="5080">
              <a:lnSpc>
                <a:spcPct val="103899"/>
              </a:lnSpc>
            </a:pPr>
            <a:r>
              <a:rPr sz="1000" spc="-40" dirty="0">
                <a:latin typeface="Arial"/>
                <a:cs typeface="Arial"/>
              </a:rPr>
              <a:t>The </a:t>
            </a:r>
            <a:r>
              <a:rPr sz="1000" spc="-15" dirty="0">
                <a:latin typeface="Arial"/>
                <a:cs typeface="Arial"/>
              </a:rPr>
              <a:t>set </a:t>
            </a:r>
            <a:r>
              <a:rPr sz="1000" spc="-10" dirty="0">
                <a:latin typeface="Arial"/>
                <a:cs typeface="Arial"/>
              </a:rPr>
              <a:t>of women </a:t>
            </a:r>
            <a:r>
              <a:rPr sz="1000" spc="-5" dirty="0">
                <a:latin typeface="Arial"/>
                <a:cs typeface="Arial"/>
              </a:rPr>
              <a:t>with </a:t>
            </a:r>
            <a:r>
              <a:rPr sz="1000" spc="-10" dirty="0">
                <a:latin typeface="Arial"/>
                <a:cs typeface="Arial"/>
              </a:rPr>
              <a:t>at </a:t>
            </a:r>
            <a:r>
              <a:rPr sz="1000" spc="-25" dirty="0">
                <a:latin typeface="Arial"/>
                <a:cs typeface="Arial"/>
              </a:rPr>
              <a:t>least </a:t>
            </a:r>
            <a:r>
              <a:rPr sz="1000" spc="-20" dirty="0">
                <a:latin typeface="Arial"/>
                <a:cs typeface="Arial"/>
              </a:rPr>
              <a:t>one </a:t>
            </a:r>
            <a:r>
              <a:rPr sz="1000" spc="-10" dirty="0">
                <a:latin typeface="Arial"/>
                <a:cs typeface="Arial"/>
              </a:rPr>
              <a:t>birth </a:t>
            </a:r>
            <a:r>
              <a:rPr sz="1000" spc="-15" dirty="0">
                <a:latin typeface="Arial"/>
                <a:cs typeface="Arial"/>
              </a:rPr>
              <a:t>was </a:t>
            </a:r>
            <a:r>
              <a:rPr sz="1000" spc="-25" dirty="0">
                <a:latin typeface="Arial"/>
                <a:cs typeface="Arial"/>
              </a:rPr>
              <a:t>arbitrarily </a:t>
            </a:r>
            <a:r>
              <a:rPr sz="1000" spc="-15" dirty="0">
                <a:latin typeface="Arial"/>
                <a:cs typeface="Arial"/>
              </a:rPr>
              <a:t>divided </a:t>
            </a:r>
            <a:r>
              <a:rPr sz="1000" spc="-10" dirty="0">
                <a:latin typeface="Arial"/>
                <a:cs typeface="Arial"/>
              </a:rPr>
              <a:t>into  </a:t>
            </a:r>
            <a:r>
              <a:rPr sz="1000" spc="10" dirty="0">
                <a:latin typeface="Arial"/>
                <a:cs typeface="Arial"/>
              </a:rPr>
              <a:t>two </a:t>
            </a:r>
            <a:r>
              <a:rPr sz="1000" spc="-15" dirty="0">
                <a:latin typeface="Arial"/>
                <a:cs typeface="Arial"/>
              </a:rPr>
              <a:t>categories: </a:t>
            </a:r>
            <a:r>
              <a:rPr sz="1000" i="1" spc="-65" dirty="0">
                <a:latin typeface="Arial"/>
                <a:cs typeface="Arial"/>
              </a:rPr>
              <a:t>(1) </a:t>
            </a:r>
            <a:r>
              <a:rPr sz="1000" i="1" spc="-10" dirty="0">
                <a:latin typeface="Arial"/>
                <a:cs typeface="Arial"/>
              </a:rPr>
              <a:t>women </a:t>
            </a:r>
            <a:r>
              <a:rPr sz="1000" i="1" spc="-15" dirty="0">
                <a:latin typeface="Arial"/>
                <a:cs typeface="Arial"/>
              </a:rPr>
              <a:t>whose </a:t>
            </a:r>
            <a:r>
              <a:rPr sz="1000" i="1" spc="-25" dirty="0">
                <a:latin typeface="Arial"/>
                <a:cs typeface="Arial"/>
              </a:rPr>
              <a:t>age </a:t>
            </a:r>
            <a:r>
              <a:rPr sz="1000" i="1" spc="-10" dirty="0">
                <a:latin typeface="Arial"/>
                <a:cs typeface="Arial"/>
              </a:rPr>
              <a:t>at </a:t>
            </a:r>
            <a:r>
              <a:rPr sz="1000" i="1" spc="-20" dirty="0">
                <a:latin typeface="Arial"/>
                <a:cs typeface="Arial"/>
              </a:rPr>
              <a:t>ﬁrst </a:t>
            </a:r>
            <a:r>
              <a:rPr sz="1000" i="1" spc="-10" dirty="0">
                <a:latin typeface="Arial"/>
                <a:cs typeface="Arial"/>
              </a:rPr>
              <a:t>birth </a:t>
            </a:r>
            <a:r>
              <a:rPr sz="1000" i="1" spc="-15" dirty="0">
                <a:latin typeface="Arial"/>
                <a:cs typeface="Arial"/>
              </a:rPr>
              <a:t>was </a:t>
            </a:r>
            <a:r>
              <a:rPr sz="1000" i="1" spc="-30" dirty="0">
                <a:latin typeface="Arial"/>
                <a:cs typeface="Arial"/>
              </a:rPr>
              <a:t>less </a:t>
            </a:r>
            <a:r>
              <a:rPr sz="1000" i="1" spc="-15" dirty="0">
                <a:latin typeface="Arial"/>
                <a:cs typeface="Arial"/>
              </a:rPr>
              <a:t>than </a:t>
            </a:r>
            <a:r>
              <a:rPr sz="1000" i="1" spc="-10" dirty="0">
                <a:latin typeface="Arial"/>
                <a:cs typeface="Arial"/>
              </a:rPr>
              <a:t>or  </a:t>
            </a:r>
            <a:r>
              <a:rPr sz="1000" i="1" spc="-25" dirty="0">
                <a:latin typeface="Arial"/>
                <a:cs typeface="Arial"/>
              </a:rPr>
              <a:t>equal </a:t>
            </a:r>
            <a:r>
              <a:rPr sz="1000" i="1" spc="5" dirty="0">
                <a:latin typeface="Arial"/>
                <a:cs typeface="Arial"/>
              </a:rPr>
              <a:t>to </a:t>
            </a:r>
            <a:r>
              <a:rPr sz="1000" i="1" spc="-5" dirty="0">
                <a:latin typeface="Arial"/>
                <a:cs typeface="Arial"/>
              </a:rPr>
              <a:t>29 </a:t>
            </a:r>
            <a:r>
              <a:rPr sz="1000" i="1" spc="-30" dirty="0">
                <a:latin typeface="Arial"/>
                <a:cs typeface="Arial"/>
              </a:rPr>
              <a:t>years </a:t>
            </a:r>
            <a:r>
              <a:rPr sz="1000" i="1" spc="-15" dirty="0">
                <a:latin typeface="Arial"/>
                <a:cs typeface="Arial"/>
              </a:rPr>
              <a:t>and </a:t>
            </a:r>
            <a:r>
              <a:rPr sz="1000" i="1" spc="-65" dirty="0">
                <a:latin typeface="Arial"/>
                <a:cs typeface="Arial"/>
              </a:rPr>
              <a:t>(2) </a:t>
            </a:r>
            <a:r>
              <a:rPr sz="1000" i="1" spc="-10" dirty="0">
                <a:latin typeface="Arial"/>
                <a:cs typeface="Arial"/>
              </a:rPr>
              <a:t>women </a:t>
            </a:r>
            <a:r>
              <a:rPr sz="1000" i="1" spc="-15" dirty="0">
                <a:latin typeface="Arial"/>
                <a:cs typeface="Arial"/>
              </a:rPr>
              <a:t>whose </a:t>
            </a:r>
            <a:r>
              <a:rPr sz="1000" i="1" spc="-25" dirty="0">
                <a:latin typeface="Arial"/>
                <a:cs typeface="Arial"/>
              </a:rPr>
              <a:t>age </a:t>
            </a:r>
            <a:r>
              <a:rPr sz="1000" i="1" spc="-10" dirty="0">
                <a:latin typeface="Arial"/>
                <a:cs typeface="Arial"/>
              </a:rPr>
              <a:t>at </a:t>
            </a:r>
            <a:r>
              <a:rPr sz="1000" i="1" spc="-20" dirty="0">
                <a:latin typeface="Arial"/>
                <a:cs typeface="Arial"/>
              </a:rPr>
              <a:t>ﬁrst </a:t>
            </a:r>
            <a:r>
              <a:rPr sz="1000" i="1" spc="-10" dirty="0">
                <a:latin typeface="Arial"/>
                <a:cs typeface="Arial"/>
              </a:rPr>
              <a:t>birth </a:t>
            </a:r>
            <a:r>
              <a:rPr sz="1000" i="1" spc="-15" dirty="0">
                <a:latin typeface="Arial"/>
                <a:cs typeface="Arial"/>
              </a:rPr>
              <a:t>was </a:t>
            </a:r>
            <a:r>
              <a:rPr sz="1000" i="1" spc="-25" dirty="0">
                <a:latin typeface="Arial"/>
                <a:cs typeface="Arial"/>
              </a:rPr>
              <a:t>greater  </a:t>
            </a:r>
            <a:r>
              <a:rPr sz="1000" i="1" spc="-15" dirty="0">
                <a:latin typeface="Arial"/>
                <a:cs typeface="Arial"/>
              </a:rPr>
              <a:t>than </a:t>
            </a:r>
            <a:r>
              <a:rPr sz="1000" i="1" spc="-10" dirty="0">
                <a:latin typeface="Arial"/>
                <a:cs typeface="Arial"/>
              </a:rPr>
              <a:t>of </a:t>
            </a:r>
            <a:r>
              <a:rPr sz="1000" i="1" spc="-25" dirty="0">
                <a:latin typeface="Arial"/>
                <a:cs typeface="Arial"/>
              </a:rPr>
              <a:t>equal </a:t>
            </a:r>
            <a:r>
              <a:rPr sz="1000" i="1" spc="5" dirty="0">
                <a:latin typeface="Arial"/>
                <a:cs typeface="Arial"/>
              </a:rPr>
              <a:t>to </a:t>
            </a:r>
            <a:r>
              <a:rPr sz="1000" i="1" spc="-5" dirty="0">
                <a:latin typeface="Arial"/>
                <a:cs typeface="Arial"/>
              </a:rPr>
              <a:t>30 </a:t>
            </a:r>
            <a:r>
              <a:rPr sz="1000" i="1" spc="-25" dirty="0">
                <a:latin typeface="Arial"/>
                <a:cs typeface="Arial"/>
              </a:rPr>
              <a:t>years</a:t>
            </a:r>
            <a:r>
              <a:rPr sz="1000" spc="-25" dirty="0">
                <a:latin typeface="Arial"/>
                <a:cs typeface="Arial"/>
              </a:rPr>
              <a:t>. </a:t>
            </a:r>
            <a:r>
              <a:rPr sz="1000" spc="-40" dirty="0">
                <a:latin typeface="Arial"/>
                <a:cs typeface="Arial"/>
              </a:rPr>
              <a:t>The </a:t>
            </a:r>
            <a:r>
              <a:rPr sz="1000" spc="-15" dirty="0">
                <a:latin typeface="Arial"/>
                <a:cs typeface="Arial"/>
              </a:rPr>
              <a:t>following </a:t>
            </a:r>
            <a:r>
              <a:rPr sz="1000" spc="-25" dirty="0">
                <a:latin typeface="Arial"/>
                <a:cs typeface="Arial"/>
              </a:rPr>
              <a:t>results were </a:t>
            </a:r>
            <a:r>
              <a:rPr sz="1000" spc="-10" dirty="0">
                <a:latin typeface="Arial"/>
                <a:cs typeface="Arial"/>
              </a:rPr>
              <a:t>found </a:t>
            </a:r>
            <a:r>
              <a:rPr sz="1000" spc="-15" dirty="0">
                <a:latin typeface="Arial"/>
                <a:cs typeface="Arial"/>
              </a:rPr>
              <a:t>among  </a:t>
            </a:r>
            <a:r>
              <a:rPr sz="1000" spc="-10" dirty="0">
                <a:latin typeface="Arial"/>
                <a:cs typeface="Arial"/>
              </a:rPr>
              <a:t>women </a:t>
            </a:r>
            <a:r>
              <a:rPr sz="1000" spc="-5" dirty="0">
                <a:latin typeface="Arial"/>
                <a:cs typeface="Arial"/>
              </a:rPr>
              <a:t>with </a:t>
            </a:r>
            <a:r>
              <a:rPr sz="1000" spc="-10" dirty="0">
                <a:latin typeface="Arial"/>
                <a:cs typeface="Arial"/>
              </a:rPr>
              <a:t>at </a:t>
            </a:r>
            <a:r>
              <a:rPr sz="1000" spc="-25" dirty="0">
                <a:latin typeface="Arial"/>
                <a:cs typeface="Arial"/>
              </a:rPr>
              <a:t>least </a:t>
            </a:r>
            <a:r>
              <a:rPr sz="1000" spc="-20" dirty="0">
                <a:latin typeface="Arial"/>
                <a:cs typeface="Arial"/>
              </a:rPr>
              <a:t>one </a:t>
            </a:r>
            <a:r>
              <a:rPr sz="1000" spc="-10" dirty="0">
                <a:latin typeface="Arial"/>
                <a:cs typeface="Arial"/>
              </a:rPr>
              <a:t>birth: </a:t>
            </a:r>
            <a:r>
              <a:rPr sz="1000" u="sng" spc="-5" dirty="0">
                <a:latin typeface="Arial"/>
                <a:cs typeface="Arial"/>
              </a:rPr>
              <a:t>683 </a:t>
            </a:r>
            <a:r>
              <a:rPr sz="1000" u="sng" spc="-10" dirty="0">
                <a:latin typeface="Arial"/>
                <a:cs typeface="Arial"/>
              </a:rPr>
              <a:t>of </a:t>
            </a:r>
            <a:r>
              <a:rPr sz="1000" u="sng" spc="-5" dirty="0">
                <a:latin typeface="Arial"/>
                <a:cs typeface="Arial"/>
              </a:rPr>
              <a:t>3220</a:t>
            </a:r>
            <a:r>
              <a:rPr sz="1000" spc="-5" dirty="0">
                <a:latin typeface="Arial"/>
                <a:cs typeface="Arial"/>
              </a:rPr>
              <a:t> </a:t>
            </a:r>
            <a:r>
              <a:rPr sz="1000" spc="-10" dirty="0">
                <a:solidFill>
                  <a:srgbClr val="00B050"/>
                </a:solidFill>
                <a:latin typeface="Arial"/>
                <a:cs typeface="Arial"/>
              </a:rPr>
              <a:t>women</a:t>
            </a:r>
            <a:r>
              <a:rPr sz="1000" spc="-10" dirty="0">
                <a:latin typeface="Arial"/>
                <a:cs typeface="Arial"/>
              </a:rPr>
              <a:t> </a:t>
            </a:r>
            <a:r>
              <a:rPr sz="1000" spc="-5" dirty="0">
                <a:solidFill>
                  <a:srgbClr val="00B050"/>
                </a:solidFill>
                <a:latin typeface="Arial"/>
                <a:cs typeface="Arial"/>
              </a:rPr>
              <a:t>with </a:t>
            </a:r>
            <a:r>
              <a:rPr sz="1000" spc="-20" dirty="0">
                <a:solidFill>
                  <a:srgbClr val="00B050"/>
                </a:solidFill>
                <a:latin typeface="Arial"/>
                <a:cs typeface="Arial"/>
              </a:rPr>
              <a:t>breast  </a:t>
            </a:r>
            <a:r>
              <a:rPr sz="1000" spc="-15" dirty="0">
                <a:solidFill>
                  <a:srgbClr val="00B050"/>
                </a:solidFill>
                <a:latin typeface="Arial"/>
                <a:cs typeface="Arial"/>
              </a:rPr>
              <a:t>cancer </a:t>
            </a:r>
            <a:r>
              <a:rPr sz="1000" spc="-35" dirty="0">
                <a:solidFill>
                  <a:srgbClr val="00B050"/>
                </a:solidFill>
                <a:latin typeface="Arial"/>
                <a:cs typeface="Arial"/>
              </a:rPr>
              <a:t>(case </a:t>
            </a:r>
            <a:r>
              <a:rPr sz="1000" spc="-25" dirty="0">
                <a:solidFill>
                  <a:srgbClr val="00B050"/>
                </a:solidFill>
                <a:latin typeface="Arial"/>
                <a:cs typeface="Arial"/>
              </a:rPr>
              <a:t>women) </a:t>
            </a:r>
            <a:r>
              <a:rPr sz="1000" spc="-15" dirty="0">
                <a:latin typeface="Arial"/>
                <a:cs typeface="Arial"/>
              </a:rPr>
              <a:t>and </a:t>
            </a:r>
            <a:r>
              <a:rPr sz="1000" u="sng" spc="-5" dirty="0">
                <a:latin typeface="Arial"/>
                <a:cs typeface="Arial"/>
              </a:rPr>
              <a:t>1498 </a:t>
            </a:r>
            <a:r>
              <a:rPr sz="1000" u="sng" spc="-10" dirty="0">
                <a:latin typeface="Arial"/>
                <a:cs typeface="Arial"/>
              </a:rPr>
              <a:t>of </a:t>
            </a:r>
            <a:r>
              <a:rPr sz="1000" u="sng" spc="-5" dirty="0">
                <a:latin typeface="Arial"/>
                <a:cs typeface="Arial"/>
              </a:rPr>
              <a:t>10,245 </a:t>
            </a:r>
            <a:r>
              <a:rPr sz="1000" spc="-10" dirty="0">
                <a:solidFill>
                  <a:srgbClr val="00B050"/>
                </a:solidFill>
                <a:latin typeface="Arial"/>
                <a:cs typeface="Arial"/>
              </a:rPr>
              <a:t>women</a:t>
            </a:r>
            <a:r>
              <a:rPr sz="1000" spc="-10" dirty="0">
                <a:latin typeface="Arial"/>
                <a:cs typeface="Arial"/>
              </a:rPr>
              <a:t> </a:t>
            </a:r>
            <a:r>
              <a:rPr sz="1000" spc="-5" dirty="0">
                <a:solidFill>
                  <a:srgbClr val="00B050"/>
                </a:solidFill>
                <a:latin typeface="Arial"/>
                <a:cs typeface="Arial"/>
              </a:rPr>
              <a:t>without </a:t>
            </a:r>
            <a:r>
              <a:rPr sz="1000" spc="-20" dirty="0">
                <a:solidFill>
                  <a:srgbClr val="00B050"/>
                </a:solidFill>
                <a:latin typeface="Arial"/>
                <a:cs typeface="Arial"/>
              </a:rPr>
              <a:t>breast  </a:t>
            </a:r>
            <a:r>
              <a:rPr sz="1000" spc="-15" dirty="0">
                <a:solidFill>
                  <a:srgbClr val="00B050"/>
                </a:solidFill>
                <a:latin typeface="Arial"/>
                <a:cs typeface="Arial"/>
              </a:rPr>
              <a:t>cancer </a:t>
            </a:r>
            <a:r>
              <a:rPr sz="1000" spc="-20" dirty="0">
                <a:solidFill>
                  <a:srgbClr val="00B050"/>
                </a:solidFill>
                <a:latin typeface="Arial"/>
                <a:cs typeface="Arial"/>
              </a:rPr>
              <a:t>(control </a:t>
            </a:r>
            <a:r>
              <a:rPr sz="1000" spc="-25" dirty="0">
                <a:solidFill>
                  <a:srgbClr val="00B050"/>
                </a:solidFill>
                <a:latin typeface="Arial"/>
                <a:cs typeface="Arial"/>
              </a:rPr>
              <a:t>women) </a:t>
            </a:r>
            <a:r>
              <a:rPr sz="1000" spc="-15" dirty="0">
                <a:latin typeface="Arial"/>
                <a:cs typeface="Arial"/>
              </a:rPr>
              <a:t>had </a:t>
            </a:r>
            <a:r>
              <a:rPr sz="1000" spc="-30" dirty="0">
                <a:solidFill>
                  <a:srgbClr val="7030A0"/>
                </a:solidFill>
                <a:latin typeface="Arial"/>
                <a:cs typeface="Arial"/>
              </a:rPr>
              <a:t>an </a:t>
            </a:r>
            <a:r>
              <a:rPr sz="1000" spc="-25" dirty="0">
                <a:solidFill>
                  <a:srgbClr val="7030A0"/>
                </a:solidFill>
                <a:latin typeface="Arial"/>
                <a:cs typeface="Arial"/>
              </a:rPr>
              <a:t>age </a:t>
            </a:r>
            <a:r>
              <a:rPr sz="1000" spc="-10" dirty="0">
                <a:solidFill>
                  <a:srgbClr val="7030A0"/>
                </a:solidFill>
                <a:latin typeface="Arial"/>
                <a:cs typeface="Arial"/>
              </a:rPr>
              <a:t>at </a:t>
            </a:r>
            <a:r>
              <a:rPr sz="1000" spc="-20" dirty="0">
                <a:solidFill>
                  <a:srgbClr val="7030A0"/>
                </a:solidFill>
                <a:latin typeface="Arial"/>
                <a:cs typeface="Arial"/>
              </a:rPr>
              <a:t>ﬁrst </a:t>
            </a:r>
            <a:r>
              <a:rPr sz="1000" spc="-10" dirty="0">
                <a:solidFill>
                  <a:srgbClr val="7030A0"/>
                </a:solidFill>
                <a:latin typeface="Arial"/>
                <a:cs typeface="Arial"/>
              </a:rPr>
              <a:t>birth </a:t>
            </a:r>
            <a:r>
              <a:rPr sz="1000" spc="-25" dirty="0">
                <a:solidFill>
                  <a:srgbClr val="7030A0"/>
                </a:solidFill>
                <a:latin typeface="Arial"/>
                <a:cs typeface="Arial"/>
              </a:rPr>
              <a:t>greater </a:t>
            </a:r>
            <a:r>
              <a:rPr sz="1000" spc="-15" dirty="0">
                <a:solidFill>
                  <a:srgbClr val="7030A0"/>
                </a:solidFill>
                <a:latin typeface="Arial"/>
                <a:cs typeface="Arial"/>
              </a:rPr>
              <a:t>than </a:t>
            </a:r>
            <a:r>
              <a:rPr sz="1000" spc="-10" dirty="0">
                <a:solidFill>
                  <a:srgbClr val="7030A0"/>
                </a:solidFill>
                <a:latin typeface="Arial"/>
                <a:cs typeface="Arial"/>
              </a:rPr>
              <a:t>or </a:t>
            </a:r>
            <a:r>
              <a:rPr sz="1000" spc="-25" dirty="0">
                <a:solidFill>
                  <a:srgbClr val="7030A0"/>
                </a:solidFill>
                <a:latin typeface="Arial"/>
                <a:cs typeface="Arial"/>
              </a:rPr>
              <a:t>equal  </a:t>
            </a:r>
            <a:r>
              <a:rPr sz="1000" spc="5" dirty="0">
                <a:solidFill>
                  <a:srgbClr val="7030A0"/>
                </a:solidFill>
                <a:latin typeface="Arial"/>
                <a:cs typeface="Arial"/>
              </a:rPr>
              <a:t>to </a:t>
            </a:r>
            <a:r>
              <a:rPr sz="1000" dirty="0">
                <a:solidFill>
                  <a:srgbClr val="7030A0"/>
                </a:solidFill>
                <a:latin typeface="Arial"/>
                <a:cs typeface="Arial"/>
              </a:rPr>
              <a:t>30</a:t>
            </a:r>
            <a:r>
              <a:rPr sz="1000" dirty="0">
                <a:latin typeface="Arial"/>
                <a:cs typeface="Arial"/>
              </a:rPr>
              <a:t>. </a:t>
            </a:r>
            <a:r>
              <a:rPr sz="1000" u="sng" dirty="0">
                <a:solidFill>
                  <a:srgbClr val="C00000"/>
                </a:solidFill>
                <a:latin typeface="Arial"/>
                <a:cs typeface="Arial"/>
              </a:rPr>
              <a:t>How </a:t>
            </a:r>
            <a:r>
              <a:rPr sz="1000" u="sng" spc="-15" dirty="0">
                <a:solidFill>
                  <a:srgbClr val="C00000"/>
                </a:solidFill>
                <a:latin typeface="Arial"/>
                <a:cs typeface="Arial"/>
              </a:rPr>
              <a:t>can </a:t>
            </a:r>
            <a:r>
              <a:rPr sz="1000" u="sng" spc="-10" dirty="0">
                <a:solidFill>
                  <a:srgbClr val="C00000"/>
                </a:solidFill>
                <a:latin typeface="Arial"/>
                <a:cs typeface="Arial"/>
              </a:rPr>
              <a:t>we </a:t>
            </a:r>
            <a:r>
              <a:rPr sz="1000" u="sng" spc="-30" dirty="0">
                <a:solidFill>
                  <a:srgbClr val="C00000"/>
                </a:solidFill>
                <a:latin typeface="Arial"/>
                <a:cs typeface="Arial"/>
              </a:rPr>
              <a:t>assess </a:t>
            </a:r>
            <a:r>
              <a:rPr sz="1000" u="sng" spc="-15" dirty="0">
                <a:solidFill>
                  <a:srgbClr val="C00000"/>
                </a:solidFill>
                <a:latin typeface="Arial"/>
                <a:cs typeface="Arial"/>
              </a:rPr>
              <a:t>whether this </a:t>
            </a:r>
            <a:r>
              <a:rPr sz="1000" u="sng" spc="-25" dirty="0">
                <a:solidFill>
                  <a:srgbClr val="C00000"/>
                </a:solidFill>
                <a:latin typeface="Arial"/>
                <a:cs typeface="Arial"/>
              </a:rPr>
              <a:t>difference </a:t>
            </a:r>
            <a:r>
              <a:rPr sz="1000" u="sng" spc="-30" dirty="0">
                <a:solidFill>
                  <a:srgbClr val="C00000"/>
                </a:solidFill>
                <a:latin typeface="Arial"/>
                <a:cs typeface="Arial"/>
              </a:rPr>
              <a:t>is </a:t>
            </a:r>
            <a:r>
              <a:rPr sz="1000" u="sng" spc="-20" dirty="0">
                <a:solidFill>
                  <a:srgbClr val="C00000"/>
                </a:solidFill>
                <a:latin typeface="Arial"/>
                <a:cs typeface="Arial"/>
              </a:rPr>
              <a:t>signiﬁcant </a:t>
            </a:r>
            <a:r>
              <a:rPr sz="1000" u="sng" spc="-10" dirty="0">
                <a:solidFill>
                  <a:srgbClr val="C00000"/>
                </a:solidFill>
                <a:latin typeface="Arial"/>
                <a:cs typeface="Arial"/>
              </a:rPr>
              <a:t>or  </a:t>
            </a:r>
            <a:r>
              <a:rPr sz="1000" u="sng" spc="-20" dirty="0">
                <a:solidFill>
                  <a:srgbClr val="C00000"/>
                </a:solidFill>
                <a:latin typeface="Arial"/>
                <a:cs typeface="Arial"/>
              </a:rPr>
              <a:t>simply </a:t>
            </a:r>
            <a:r>
              <a:rPr sz="1000" u="sng" spc="-15" dirty="0">
                <a:solidFill>
                  <a:srgbClr val="C00000"/>
                </a:solidFill>
                <a:latin typeface="Arial"/>
                <a:cs typeface="Arial"/>
              </a:rPr>
              <a:t>due </a:t>
            </a:r>
            <a:r>
              <a:rPr sz="1000" u="sng" spc="5" dirty="0">
                <a:solidFill>
                  <a:srgbClr val="C00000"/>
                </a:solidFill>
                <a:latin typeface="Arial"/>
                <a:cs typeface="Arial"/>
              </a:rPr>
              <a:t>to</a:t>
            </a:r>
            <a:r>
              <a:rPr sz="1000" u="sng" spc="30" dirty="0">
                <a:solidFill>
                  <a:srgbClr val="C00000"/>
                </a:solidFill>
                <a:latin typeface="Arial"/>
                <a:cs typeface="Arial"/>
              </a:rPr>
              <a:t> </a:t>
            </a:r>
            <a:r>
              <a:rPr sz="1000" u="sng" spc="-15" dirty="0">
                <a:solidFill>
                  <a:srgbClr val="C00000"/>
                </a:solidFill>
                <a:latin typeface="Arial"/>
                <a:cs typeface="Arial"/>
              </a:rPr>
              <a:t>chance?</a:t>
            </a:r>
            <a:endParaRPr sz="1000" u="sng" dirty="0">
              <a:solidFill>
                <a:srgbClr val="C00000"/>
              </a:solidFill>
              <a:latin typeface="Arial"/>
              <a:cs typeface="Arial"/>
            </a:endParaRPr>
          </a:p>
        </p:txBody>
      </p:sp>
    </p:spTree>
    <p:extLst>
      <p:ext uri="{BB962C8B-B14F-4D97-AF65-F5344CB8AC3E}">
        <p14:creationId xmlns:p14="http://schemas.microsoft.com/office/powerpoint/2010/main" val="3660411415"/>
      </p:ext>
    </p:extLst>
  </p:cSld>
  <p:clrMapOvr>
    <a:masterClrMapping/>
  </p:clrMapOvr>
  <p:transition>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240411" y="57937"/>
            <a:ext cx="4272280" cy="1205458"/>
          </a:xfrm>
          <a:prstGeom prst="rect">
            <a:avLst/>
          </a:prstGeom>
        </p:spPr>
        <p:txBody>
          <a:bodyPr vert="horz" wrap="square" lIns="0" tIns="17145" rIns="0" bIns="0" rtlCol="0">
            <a:spAutoFit/>
          </a:bodyPr>
          <a:lstStyle/>
          <a:p>
            <a:pPr marL="2434590">
              <a:lnSpc>
                <a:spcPct val="100000"/>
              </a:lnSpc>
              <a:spcBef>
                <a:spcPts val="135"/>
              </a:spcBef>
            </a:pPr>
            <a:r>
              <a:rPr sz="1050" spc="15" dirty="0">
                <a:solidFill>
                  <a:srgbClr val="FFFFFF"/>
                </a:solidFill>
                <a:latin typeface="Arial"/>
                <a:cs typeface="Arial"/>
              </a:rPr>
              <a:t>Breast Cancer </a:t>
            </a:r>
            <a:r>
              <a:rPr sz="1050" spc="-20" dirty="0">
                <a:solidFill>
                  <a:srgbClr val="FFFFFF"/>
                </a:solidFill>
                <a:latin typeface="Arial"/>
                <a:cs typeface="Arial"/>
              </a:rPr>
              <a:t>&amp; </a:t>
            </a:r>
            <a:r>
              <a:rPr sz="1050" spc="10" dirty="0">
                <a:solidFill>
                  <a:srgbClr val="FFFFFF"/>
                </a:solidFill>
                <a:latin typeface="Arial"/>
                <a:cs typeface="Arial"/>
              </a:rPr>
              <a:t>Age </a:t>
            </a:r>
            <a:r>
              <a:rPr sz="1050" spc="70" dirty="0">
                <a:solidFill>
                  <a:srgbClr val="FFFFFF"/>
                </a:solidFill>
                <a:latin typeface="Arial"/>
                <a:cs typeface="Arial"/>
              </a:rPr>
              <a:t>-</a:t>
            </a:r>
            <a:r>
              <a:rPr sz="1050" spc="5" dirty="0">
                <a:solidFill>
                  <a:srgbClr val="FFFFFF"/>
                </a:solidFill>
                <a:latin typeface="Arial"/>
                <a:cs typeface="Arial"/>
              </a:rPr>
              <a:t> </a:t>
            </a:r>
            <a:r>
              <a:rPr sz="1050" spc="35" dirty="0">
                <a:solidFill>
                  <a:srgbClr val="FFFFFF"/>
                </a:solidFill>
                <a:latin typeface="Arial"/>
                <a:cs typeface="Arial"/>
              </a:rPr>
              <a:t>set-up</a:t>
            </a:r>
            <a:endParaRPr sz="1050" dirty="0">
              <a:latin typeface="Arial"/>
              <a:cs typeface="Arial"/>
            </a:endParaRPr>
          </a:p>
          <a:p>
            <a:pPr marL="12700" marR="229235" algn="just">
              <a:lnSpc>
                <a:spcPct val="107500"/>
              </a:lnSpc>
              <a:spcBef>
                <a:spcPts val="565"/>
              </a:spcBef>
            </a:pPr>
            <a:r>
              <a:rPr sz="1050" spc="-25" dirty="0" smtClean="0">
                <a:latin typeface="Arial"/>
                <a:cs typeface="Arial"/>
              </a:rPr>
              <a:t>We </a:t>
            </a:r>
            <a:r>
              <a:rPr sz="1050" spc="-25" dirty="0">
                <a:latin typeface="Arial"/>
                <a:cs typeface="Arial"/>
              </a:rPr>
              <a:t>are </a:t>
            </a:r>
            <a:r>
              <a:rPr sz="1050" spc="-15" dirty="0">
                <a:latin typeface="Arial"/>
                <a:cs typeface="Arial"/>
              </a:rPr>
              <a:t>given </a:t>
            </a:r>
            <a:r>
              <a:rPr sz="1050" spc="20" dirty="0">
                <a:latin typeface="Arial"/>
                <a:cs typeface="Arial"/>
              </a:rPr>
              <a:t>683 </a:t>
            </a:r>
            <a:r>
              <a:rPr sz="1050" spc="5" dirty="0">
                <a:latin typeface="Arial"/>
                <a:cs typeface="Arial"/>
              </a:rPr>
              <a:t>of </a:t>
            </a:r>
            <a:r>
              <a:rPr sz="1050" spc="20" dirty="0">
                <a:latin typeface="Arial"/>
                <a:cs typeface="Arial"/>
              </a:rPr>
              <a:t>3220 </a:t>
            </a:r>
            <a:r>
              <a:rPr sz="1050" spc="15" dirty="0">
                <a:latin typeface="Arial"/>
                <a:cs typeface="Arial"/>
              </a:rPr>
              <a:t>women </a:t>
            </a:r>
            <a:r>
              <a:rPr sz="1050" spc="10" dirty="0">
                <a:latin typeface="Arial"/>
                <a:cs typeface="Arial"/>
              </a:rPr>
              <a:t>with </a:t>
            </a:r>
            <a:r>
              <a:rPr sz="1050" dirty="0">
                <a:latin typeface="Arial"/>
                <a:cs typeface="Arial"/>
              </a:rPr>
              <a:t>breast </a:t>
            </a:r>
            <a:r>
              <a:rPr sz="1050" spc="5" dirty="0">
                <a:latin typeface="Arial"/>
                <a:cs typeface="Arial"/>
              </a:rPr>
              <a:t>cancer </a:t>
            </a:r>
            <a:r>
              <a:rPr sz="1050" spc="-20" dirty="0">
                <a:latin typeface="Arial"/>
                <a:cs typeface="Arial"/>
              </a:rPr>
              <a:t>(case </a:t>
            </a:r>
            <a:r>
              <a:rPr sz="1050" spc="-5" dirty="0">
                <a:latin typeface="Arial"/>
                <a:cs typeface="Arial"/>
              </a:rPr>
              <a:t>women)  </a:t>
            </a:r>
            <a:r>
              <a:rPr sz="1050" spc="5" dirty="0">
                <a:latin typeface="Arial"/>
                <a:cs typeface="Arial"/>
              </a:rPr>
              <a:t>and </a:t>
            </a:r>
            <a:r>
              <a:rPr sz="1050" spc="20" dirty="0">
                <a:latin typeface="Arial"/>
                <a:cs typeface="Arial"/>
              </a:rPr>
              <a:t>1498 </a:t>
            </a:r>
            <a:r>
              <a:rPr sz="1050" spc="5" dirty="0">
                <a:latin typeface="Arial"/>
                <a:cs typeface="Arial"/>
              </a:rPr>
              <a:t>of </a:t>
            </a:r>
            <a:r>
              <a:rPr sz="1050" spc="15" dirty="0">
                <a:latin typeface="Arial"/>
                <a:cs typeface="Arial"/>
              </a:rPr>
              <a:t>10,245 women </a:t>
            </a:r>
            <a:r>
              <a:rPr sz="1050" spc="10" dirty="0">
                <a:latin typeface="Arial"/>
                <a:cs typeface="Arial"/>
              </a:rPr>
              <a:t>without </a:t>
            </a:r>
            <a:r>
              <a:rPr sz="1050" dirty="0">
                <a:latin typeface="Arial"/>
                <a:cs typeface="Arial"/>
              </a:rPr>
              <a:t>breast </a:t>
            </a:r>
            <a:r>
              <a:rPr sz="1050" spc="5" dirty="0">
                <a:latin typeface="Arial"/>
                <a:cs typeface="Arial"/>
              </a:rPr>
              <a:t>cancer </a:t>
            </a:r>
            <a:r>
              <a:rPr sz="1050" spc="-5" dirty="0">
                <a:latin typeface="Arial"/>
                <a:cs typeface="Arial"/>
              </a:rPr>
              <a:t>(control women)  </a:t>
            </a:r>
            <a:r>
              <a:rPr sz="1050" spc="5" dirty="0">
                <a:latin typeface="Arial"/>
                <a:cs typeface="Arial"/>
              </a:rPr>
              <a:t>had </a:t>
            </a:r>
            <a:r>
              <a:rPr sz="1050" spc="-15" dirty="0">
                <a:latin typeface="Arial"/>
                <a:cs typeface="Arial"/>
              </a:rPr>
              <a:t>an </a:t>
            </a:r>
            <a:r>
              <a:rPr sz="1050" spc="-10" dirty="0">
                <a:latin typeface="Arial"/>
                <a:cs typeface="Arial"/>
              </a:rPr>
              <a:t>age </a:t>
            </a:r>
            <a:r>
              <a:rPr sz="1050" spc="5" dirty="0">
                <a:latin typeface="Arial"/>
                <a:cs typeface="Arial"/>
              </a:rPr>
              <a:t>at </a:t>
            </a:r>
            <a:r>
              <a:rPr sz="1050" spc="-10" dirty="0">
                <a:latin typeface="Arial"/>
                <a:cs typeface="Arial"/>
              </a:rPr>
              <a:t>ﬁrst </a:t>
            </a:r>
            <a:r>
              <a:rPr sz="1050" spc="5" dirty="0">
                <a:latin typeface="Arial"/>
                <a:cs typeface="Arial"/>
              </a:rPr>
              <a:t>birth </a:t>
            </a:r>
            <a:r>
              <a:rPr sz="1050" spc="-10" dirty="0">
                <a:latin typeface="Arial"/>
                <a:cs typeface="Arial"/>
              </a:rPr>
              <a:t>greater </a:t>
            </a:r>
            <a:r>
              <a:rPr sz="1050" dirty="0">
                <a:latin typeface="Arial"/>
                <a:cs typeface="Arial"/>
              </a:rPr>
              <a:t>than</a:t>
            </a:r>
            <a:r>
              <a:rPr sz="1050" spc="105" dirty="0">
                <a:latin typeface="Arial"/>
                <a:cs typeface="Arial"/>
              </a:rPr>
              <a:t> </a:t>
            </a:r>
            <a:r>
              <a:rPr sz="1050" spc="15" dirty="0">
                <a:latin typeface="Arial"/>
                <a:cs typeface="Arial"/>
              </a:rPr>
              <a:t>30</a:t>
            </a:r>
            <a:r>
              <a:rPr sz="1050" spc="15" dirty="0" smtClean="0">
                <a:latin typeface="Arial"/>
                <a:cs typeface="Arial"/>
              </a:rPr>
              <a:t>.</a:t>
            </a:r>
            <a:endParaRPr lang="en-US" sz="1050" spc="15" dirty="0" smtClean="0">
              <a:latin typeface="Arial"/>
              <a:cs typeface="Arial"/>
            </a:endParaRPr>
          </a:p>
          <a:p>
            <a:pPr marL="12700" marR="229235" algn="just">
              <a:lnSpc>
                <a:spcPct val="107500"/>
              </a:lnSpc>
              <a:spcBef>
                <a:spcPts val="565"/>
              </a:spcBef>
            </a:pPr>
            <a:r>
              <a:rPr lang="en-US" sz="1050" dirty="0" smtClean="0">
                <a:solidFill>
                  <a:srgbClr val="C00000"/>
                </a:solidFill>
                <a:latin typeface="Arial"/>
                <a:cs typeface="Arial"/>
              </a:rPr>
              <a:t>Is there a difference in the proportions of women who had their first child over 30 for those who do and do not have breast cancer.</a:t>
            </a:r>
            <a:endParaRPr sz="1050" dirty="0">
              <a:latin typeface="Arial"/>
              <a:cs typeface="Arial"/>
            </a:endParaRPr>
          </a:p>
        </p:txBody>
      </p:sp>
      <p:sp>
        <p:nvSpPr>
          <p:cNvPr id="5" name="object 5"/>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12</a:t>
            </a:r>
            <a:endParaRPr sz="800">
              <a:latin typeface="Arial"/>
              <a:cs typeface="Arial"/>
            </a:endParaRPr>
          </a:p>
        </p:txBody>
      </p:sp>
      <p:graphicFrame>
        <p:nvGraphicFramePr>
          <p:cNvPr id="4" name="object 4"/>
          <p:cNvGraphicFramePr>
            <a:graphicFrameLocks noGrp="1"/>
          </p:cNvGraphicFramePr>
          <p:nvPr/>
        </p:nvGraphicFramePr>
        <p:xfrm>
          <a:off x="696468" y="1457452"/>
          <a:ext cx="3213733" cy="1735834"/>
        </p:xfrm>
        <a:graphic>
          <a:graphicData uri="http://schemas.openxmlformats.org/drawingml/2006/table">
            <a:tbl>
              <a:tblPr firstRow="1" bandRow="1">
                <a:tableStyleId>{2D5ABB26-0587-4C30-8999-92F81FD0307C}</a:tableStyleId>
              </a:tblPr>
              <a:tblGrid>
                <a:gridCol w="438784">
                  <a:extLst>
                    <a:ext uri="{9D8B030D-6E8A-4147-A177-3AD203B41FA5}">
                      <a16:colId xmlns:a16="http://schemas.microsoft.com/office/drawing/2014/main" val="20000"/>
                    </a:ext>
                  </a:extLst>
                </a:gridCol>
                <a:gridCol w="1011555">
                  <a:extLst>
                    <a:ext uri="{9D8B030D-6E8A-4147-A177-3AD203B41FA5}">
                      <a16:colId xmlns:a16="http://schemas.microsoft.com/office/drawing/2014/main" val="20001"/>
                    </a:ext>
                  </a:extLst>
                </a:gridCol>
                <a:gridCol w="1224280">
                  <a:extLst>
                    <a:ext uri="{9D8B030D-6E8A-4147-A177-3AD203B41FA5}">
                      <a16:colId xmlns:a16="http://schemas.microsoft.com/office/drawing/2014/main" val="20002"/>
                    </a:ext>
                  </a:extLst>
                </a:gridCol>
                <a:gridCol w="539114">
                  <a:extLst>
                    <a:ext uri="{9D8B030D-6E8A-4147-A177-3AD203B41FA5}">
                      <a16:colId xmlns:a16="http://schemas.microsoft.com/office/drawing/2014/main" val="20003"/>
                    </a:ext>
                  </a:extLst>
                </a:gridCol>
              </a:tblGrid>
              <a:tr h="346583">
                <a:tc>
                  <a:txBody>
                    <a:bodyPr/>
                    <a:lstStyle/>
                    <a:p>
                      <a:pPr>
                        <a:lnSpc>
                          <a:spcPct val="100000"/>
                        </a:lnSpc>
                      </a:pPr>
                      <a:endParaRPr sz="1000" dirty="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algn="ctr">
                        <a:lnSpc>
                          <a:spcPts val="1160"/>
                        </a:lnSpc>
                      </a:pPr>
                      <a:r>
                        <a:rPr sz="1050" spc="-5" dirty="0">
                          <a:latin typeface="Arial"/>
                          <a:cs typeface="Arial"/>
                        </a:rPr>
                        <a:t>Breast</a:t>
                      </a:r>
                      <a:r>
                        <a:rPr sz="1050" spc="-10" dirty="0">
                          <a:latin typeface="Arial"/>
                          <a:cs typeface="Arial"/>
                        </a:rPr>
                        <a:t> </a:t>
                      </a:r>
                      <a:r>
                        <a:rPr sz="1050" spc="-5" dirty="0">
                          <a:latin typeface="Arial"/>
                          <a:cs typeface="Arial"/>
                        </a:rPr>
                        <a:t>Cancer</a:t>
                      </a:r>
                      <a:endParaRPr sz="1050">
                        <a:latin typeface="Arial"/>
                        <a:cs typeface="Arial"/>
                      </a:endParaRPr>
                    </a:p>
                    <a:p>
                      <a:pPr algn="ctr">
                        <a:lnSpc>
                          <a:spcPct val="100000"/>
                        </a:lnSpc>
                        <a:spcBef>
                          <a:spcPts val="95"/>
                        </a:spcBef>
                      </a:pPr>
                      <a:r>
                        <a:rPr sz="1050" spc="-30" dirty="0">
                          <a:latin typeface="Arial"/>
                          <a:cs typeface="Arial"/>
                        </a:rPr>
                        <a:t>(case)</a:t>
                      </a:r>
                      <a:endParaRPr sz="105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algn="ctr">
                        <a:lnSpc>
                          <a:spcPts val="1160"/>
                        </a:lnSpc>
                      </a:pPr>
                      <a:r>
                        <a:rPr sz="1050" spc="10" dirty="0">
                          <a:latin typeface="Arial"/>
                          <a:cs typeface="Arial"/>
                        </a:rPr>
                        <a:t>No </a:t>
                      </a:r>
                      <a:r>
                        <a:rPr sz="1050" spc="-5" dirty="0">
                          <a:latin typeface="Arial"/>
                          <a:cs typeface="Arial"/>
                        </a:rPr>
                        <a:t>Breast</a:t>
                      </a:r>
                      <a:r>
                        <a:rPr sz="1050" spc="-15" dirty="0">
                          <a:latin typeface="Arial"/>
                          <a:cs typeface="Arial"/>
                        </a:rPr>
                        <a:t> </a:t>
                      </a:r>
                      <a:r>
                        <a:rPr sz="1050" spc="-5" dirty="0">
                          <a:latin typeface="Arial"/>
                          <a:cs typeface="Arial"/>
                        </a:rPr>
                        <a:t>Cancer</a:t>
                      </a:r>
                      <a:endParaRPr sz="1050">
                        <a:latin typeface="Arial"/>
                        <a:cs typeface="Arial"/>
                      </a:endParaRPr>
                    </a:p>
                    <a:p>
                      <a:pPr algn="ctr">
                        <a:lnSpc>
                          <a:spcPct val="100000"/>
                        </a:lnSpc>
                        <a:spcBef>
                          <a:spcPts val="95"/>
                        </a:spcBef>
                      </a:pPr>
                      <a:r>
                        <a:rPr sz="1050" spc="-20" dirty="0">
                          <a:latin typeface="Arial"/>
                          <a:cs typeface="Arial"/>
                        </a:rPr>
                        <a:t>(Controls)</a:t>
                      </a:r>
                      <a:endParaRPr sz="105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1905" algn="ctr">
                        <a:lnSpc>
                          <a:spcPts val="1160"/>
                        </a:lnSpc>
                      </a:pPr>
                      <a:r>
                        <a:rPr sz="1050" spc="-35" dirty="0">
                          <a:latin typeface="Arial"/>
                          <a:cs typeface="Arial"/>
                        </a:rPr>
                        <a:t>Total</a:t>
                      </a:r>
                      <a:endParaRPr sz="1050">
                        <a:latin typeface="Arial"/>
                        <a:cs typeface="Arial"/>
                      </a:endParaRPr>
                    </a:p>
                  </a:txBody>
                  <a:tcPr marL="0" marR="0" marT="0" marB="0">
                    <a:lnL w="6350">
                      <a:solidFill>
                        <a:srgbClr val="000000"/>
                      </a:solidFill>
                      <a:prstDash val="solid"/>
                    </a:lnL>
                    <a:lnB w="6350">
                      <a:solidFill>
                        <a:srgbClr val="000000"/>
                      </a:solidFill>
                      <a:prstDash val="solid"/>
                    </a:lnB>
                  </a:tcPr>
                </a:tc>
                <a:extLst>
                  <a:ext uri="{0D108BD9-81ED-4DB2-BD59-A6C34878D82A}">
                    <a16:rowId xmlns:a16="http://schemas.microsoft.com/office/drawing/2014/main" val="10000"/>
                  </a:ext>
                </a:extLst>
              </a:tr>
              <a:tr h="521334">
                <a:tc>
                  <a:txBody>
                    <a:bodyPr/>
                    <a:lstStyle/>
                    <a:p>
                      <a:pPr algn="ctr">
                        <a:lnSpc>
                          <a:spcPct val="100000"/>
                        </a:lnSpc>
                        <a:spcBef>
                          <a:spcPts val="1225"/>
                        </a:spcBef>
                      </a:pPr>
                      <a:r>
                        <a:rPr sz="1100" i="1" spc="140" dirty="0">
                          <a:latin typeface="Georgia"/>
                          <a:cs typeface="Georgia"/>
                        </a:rPr>
                        <a:t>≤</a:t>
                      </a:r>
                      <a:r>
                        <a:rPr sz="1100" i="1" dirty="0">
                          <a:latin typeface="Georgia"/>
                          <a:cs typeface="Georgia"/>
                        </a:rPr>
                        <a:t> </a:t>
                      </a:r>
                      <a:r>
                        <a:rPr sz="1100" spc="25" dirty="0">
                          <a:latin typeface="PMingLiU"/>
                          <a:cs typeface="PMingLiU"/>
                        </a:rPr>
                        <a:t>29</a:t>
                      </a:r>
                      <a:endParaRPr sz="1100">
                        <a:latin typeface="PMingLiU"/>
                        <a:cs typeface="PMingLiU"/>
                      </a:endParaRPr>
                    </a:p>
                  </a:txBody>
                  <a:tcPr marL="0" marR="0" marT="155575"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100">
                        <a:latin typeface="Times New Roman"/>
                        <a:cs typeface="Times New Roman"/>
                      </a:endParaRPr>
                    </a:p>
                    <a:p>
                      <a:pPr algn="ctr">
                        <a:lnSpc>
                          <a:spcPct val="100000"/>
                        </a:lnSpc>
                        <a:spcBef>
                          <a:spcPts val="5"/>
                        </a:spcBef>
                      </a:pPr>
                      <a:r>
                        <a:rPr sz="1050" spc="20" dirty="0">
                          <a:latin typeface="Arial"/>
                          <a:cs typeface="Arial"/>
                        </a:rPr>
                        <a:t>2537</a:t>
                      </a:r>
                      <a:endParaRPr sz="1050">
                        <a:latin typeface="Arial"/>
                        <a:cs typeface="Arial"/>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100">
                        <a:latin typeface="Times New Roman"/>
                        <a:cs typeface="Times New Roman"/>
                      </a:endParaRPr>
                    </a:p>
                    <a:p>
                      <a:pPr marL="457834">
                        <a:lnSpc>
                          <a:spcPct val="100000"/>
                        </a:lnSpc>
                        <a:spcBef>
                          <a:spcPts val="5"/>
                        </a:spcBef>
                      </a:pPr>
                      <a:r>
                        <a:rPr sz="1050" spc="20" dirty="0">
                          <a:latin typeface="Arial"/>
                          <a:cs typeface="Arial"/>
                        </a:rPr>
                        <a:t>8747</a:t>
                      </a:r>
                      <a:endParaRPr sz="1050">
                        <a:latin typeface="Arial"/>
                        <a:cs typeface="Arial"/>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100">
                        <a:latin typeface="Times New Roman"/>
                        <a:cs typeface="Times New Roman"/>
                      </a:endParaRPr>
                    </a:p>
                    <a:p>
                      <a:pPr marL="1905" algn="ctr">
                        <a:lnSpc>
                          <a:spcPct val="100000"/>
                        </a:lnSpc>
                        <a:spcBef>
                          <a:spcPts val="5"/>
                        </a:spcBef>
                      </a:pPr>
                      <a:r>
                        <a:rPr sz="1050" spc="20" dirty="0">
                          <a:latin typeface="Arial"/>
                          <a:cs typeface="Arial"/>
                        </a:rPr>
                        <a:t>11284</a:t>
                      </a:r>
                      <a:endParaRPr sz="1050">
                        <a:latin typeface="Arial"/>
                        <a:cs typeface="Arial"/>
                      </a:endParaRPr>
                    </a:p>
                  </a:txBody>
                  <a:tcPr marL="0" marR="0" marT="635" marB="0">
                    <a:lnL w="6350">
                      <a:solidFill>
                        <a:srgbClr val="000000"/>
                      </a:solidFill>
                      <a:prstDash val="solid"/>
                    </a:lnL>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521335">
                <a:tc>
                  <a:txBody>
                    <a:bodyPr/>
                    <a:lstStyle/>
                    <a:p>
                      <a:pPr algn="ctr">
                        <a:lnSpc>
                          <a:spcPct val="100000"/>
                        </a:lnSpc>
                        <a:spcBef>
                          <a:spcPts val="1220"/>
                        </a:spcBef>
                      </a:pPr>
                      <a:r>
                        <a:rPr sz="1100" i="1" spc="140" dirty="0">
                          <a:latin typeface="Georgia"/>
                          <a:cs typeface="Georgia"/>
                        </a:rPr>
                        <a:t>≥</a:t>
                      </a:r>
                      <a:r>
                        <a:rPr sz="1100" i="1" dirty="0">
                          <a:latin typeface="Georgia"/>
                          <a:cs typeface="Georgia"/>
                        </a:rPr>
                        <a:t> </a:t>
                      </a:r>
                      <a:r>
                        <a:rPr sz="1100" spc="25" dirty="0">
                          <a:latin typeface="PMingLiU"/>
                          <a:cs typeface="PMingLiU"/>
                        </a:rPr>
                        <a:t>30</a:t>
                      </a:r>
                      <a:endParaRPr sz="1100">
                        <a:latin typeface="PMingLiU"/>
                        <a:cs typeface="PMingLiU"/>
                      </a:endParaRPr>
                    </a:p>
                  </a:txBody>
                  <a:tcPr marL="0" marR="0" marT="15494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100">
                        <a:latin typeface="Times New Roman"/>
                        <a:cs typeface="Times New Roman"/>
                      </a:endParaRPr>
                    </a:p>
                    <a:p>
                      <a:pPr algn="ctr">
                        <a:lnSpc>
                          <a:spcPct val="100000"/>
                        </a:lnSpc>
                      </a:pPr>
                      <a:r>
                        <a:rPr sz="1050" spc="20" dirty="0">
                          <a:latin typeface="Arial"/>
                          <a:cs typeface="Arial"/>
                        </a:rPr>
                        <a:t>683</a:t>
                      </a:r>
                      <a:endParaRPr sz="1050">
                        <a:latin typeface="Arial"/>
                        <a:cs typeface="Arial"/>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100">
                        <a:latin typeface="Times New Roman"/>
                        <a:cs typeface="Times New Roman"/>
                      </a:endParaRPr>
                    </a:p>
                    <a:p>
                      <a:pPr marL="457834">
                        <a:lnSpc>
                          <a:spcPct val="100000"/>
                        </a:lnSpc>
                      </a:pPr>
                      <a:r>
                        <a:rPr sz="1050" spc="20" dirty="0">
                          <a:latin typeface="Arial"/>
                          <a:cs typeface="Arial"/>
                        </a:rPr>
                        <a:t>1498</a:t>
                      </a:r>
                      <a:endParaRPr sz="1050">
                        <a:latin typeface="Arial"/>
                        <a:cs typeface="Arial"/>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
                        </a:spcBef>
                      </a:pPr>
                      <a:endParaRPr sz="1100">
                        <a:latin typeface="Times New Roman"/>
                        <a:cs typeface="Times New Roman"/>
                      </a:endParaRPr>
                    </a:p>
                    <a:p>
                      <a:pPr marL="1905" algn="ctr">
                        <a:lnSpc>
                          <a:spcPct val="100000"/>
                        </a:lnSpc>
                      </a:pPr>
                      <a:r>
                        <a:rPr sz="1050" spc="20" dirty="0">
                          <a:latin typeface="Arial"/>
                          <a:cs typeface="Arial"/>
                        </a:rPr>
                        <a:t>2181</a:t>
                      </a:r>
                      <a:endParaRPr sz="1050">
                        <a:latin typeface="Arial"/>
                        <a:cs typeface="Arial"/>
                      </a:endParaRPr>
                    </a:p>
                  </a:txBody>
                  <a:tcPr marL="0" marR="0" marT="635" marB="0">
                    <a:lnL w="6350">
                      <a:solidFill>
                        <a:srgbClr val="000000"/>
                      </a:solidFill>
                      <a:prstDash val="solid"/>
                    </a:lnL>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346582">
                <a:tc>
                  <a:txBody>
                    <a:bodyPr/>
                    <a:lstStyle/>
                    <a:p>
                      <a:pPr>
                        <a:lnSpc>
                          <a:spcPct val="100000"/>
                        </a:lnSpc>
                        <a:spcBef>
                          <a:spcPts val="5"/>
                        </a:spcBef>
                      </a:pPr>
                      <a:endParaRPr sz="1100">
                        <a:latin typeface="Times New Roman"/>
                        <a:cs typeface="Times New Roman"/>
                      </a:endParaRPr>
                    </a:p>
                    <a:p>
                      <a:pPr marL="4445" algn="ctr">
                        <a:lnSpc>
                          <a:spcPct val="100000"/>
                        </a:lnSpc>
                      </a:pPr>
                      <a:r>
                        <a:rPr sz="1050" spc="-35" dirty="0">
                          <a:latin typeface="Arial"/>
                          <a:cs typeface="Arial"/>
                        </a:rPr>
                        <a:t>Total</a:t>
                      </a:r>
                      <a:endParaRPr sz="1050">
                        <a:latin typeface="Arial"/>
                        <a:cs typeface="Arial"/>
                      </a:endParaRPr>
                    </a:p>
                  </a:txBody>
                  <a:tcPr marL="0" marR="0" marT="635" marB="0">
                    <a:lnR w="6350">
                      <a:solidFill>
                        <a:srgbClr val="000000"/>
                      </a:solidFill>
                      <a:prstDash val="solid"/>
                    </a:lnR>
                    <a:lnT w="6350">
                      <a:solidFill>
                        <a:srgbClr val="000000"/>
                      </a:solidFill>
                      <a:prstDash val="solid"/>
                    </a:lnT>
                  </a:tcPr>
                </a:tc>
                <a:tc>
                  <a:txBody>
                    <a:bodyPr/>
                    <a:lstStyle/>
                    <a:p>
                      <a:pPr>
                        <a:lnSpc>
                          <a:spcPct val="100000"/>
                        </a:lnSpc>
                        <a:spcBef>
                          <a:spcPts val="5"/>
                        </a:spcBef>
                      </a:pPr>
                      <a:endParaRPr sz="1100">
                        <a:latin typeface="Times New Roman"/>
                        <a:cs typeface="Times New Roman"/>
                      </a:endParaRPr>
                    </a:p>
                    <a:p>
                      <a:pPr algn="ctr">
                        <a:lnSpc>
                          <a:spcPct val="100000"/>
                        </a:lnSpc>
                      </a:pPr>
                      <a:r>
                        <a:rPr sz="1050" spc="20" dirty="0">
                          <a:latin typeface="Arial"/>
                          <a:cs typeface="Arial"/>
                        </a:rPr>
                        <a:t>3220</a:t>
                      </a:r>
                      <a:endParaRPr sz="1050">
                        <a:latin typeface="Arial"/>
                        <a:cs typeface="Arial"/>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a:lnSpc>
                          <a:spcPct val="100000"/>
                        </a:lnSpc>
                        <a:spcBef>
                          <a:spcPts val="5"/>
                        </a:spcBef>
                      </a:pPr>
                      <a:endParaRPr sz="1100">
                        <a:latin typeface="Times New Roman"/>
                        <a:cs typeface="Times New Roman"/>
                      </a:endParaRPr>
                    </a:p>
                    <a:p>
                      <a:pPr marL="419734">
                        <a:lnSpc>
                          <a:spcPct val="100000"/>
                        </a:lnSpc>
                      </a:pPr>
                      <a:r>
                        <a:rPr sz="1050" spc="20" dirty="0">
                          <a:latin typeface="Arial"/>
                          <a:cs typeface="Arial"/>
                        </a:rPr>
                        <a:t>10245</a:t>
                      </a:r>
                      <a:endParaRPr sz="1050">
                        <a:latin typeface="Arial"/>
                        <a:cs typeface="Arial"/>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a:lnSpc>
                          <a:spcPct val="100000"/>
                        </a:lnSpc>
                        <a:spcBef>
                          <a:spcPts val="5"/>
                        </a:spcBef>
                      </a:pPr>
                      <a:endParaRPr sz="1100" dirty="0">
                        <a:latin typeface="Times New Roman"/>
                        <a:cs typeface="Times New Roman"/>
                      </a:endParaRPr>
                    </a:p>
                    <a:p>
                      <a:pPr marL="1905" algn="ctr">
                        <a:lnSpc>
                          <a:spcPct val="100000"/>
                        </a:lnSpc>
                      </a:pPr>
                      <a:r>
                        <a:rPr lang="en-US" sz="1050" spc="20" dirty="0" smtClean="0">
                          <a:latin typeface="Arial"/>
                          <a:cs typeface="Arial"/>
                        </a:rPr>
                        <a:t>100</a:t>
                      </a:r>
                      <a:r>
                        <a:rPr sz="1050" spc="20" dirty="0" smtClean="0">
                          <a:latin typeface="Arial"/>
                          <a:cs typeface="Arial"/>
                        </a:rPr>
                        <a:t>465</a:t>
                      </a:r>
                      <a:endParaRPr sz="1050" dirty="0">
                        <a:latin typeface="Arial"/>
                        <a:cs typeface="Arial"/>
                      </a:endParaRPr>
                    </a:p>
                  </a:txBody>
                  <a:tcPr marL="0" marR="0" marT="635" marB="0">
                    <a:lnL w="6350">
                      <a:solidFill>
                        <a:srgbClr val="000000"/>
                      </a:solidFill>
                      <a:prstDash val="solid"/>
                    </a:lnL>
                    <a:lnT w="6350">
                      <a:solidFill>
                        <a:srgbClr val="000000"/>
                      </a:solidFill>
                      <a:prstDash val="solid"/>
                    </a:lnT>
                  </a:tcPr>
                </a:tc>
                <a:extLst>
                  <a:ext uri="{0D108BD9-81ED-4DB2-BD59-A6C34878D82A}">
                    <a16:rowId xmlns:a16="http://schemas.microsoft.com/office/drawing/2014/main" val="10003"/>
                  </a:ext>
                </a:extLst>
              </a:tr>
            </a:tbl>
          </a:graphicData>
        </a:graphic>
      </p:graphicFrame>
      <p:sp>
        <p:nvSpPr>
          <p:cNvPr id="6" name="TextBox 5"/>
          <p:cNvSpPr txBox="1"/>
          <p:nvPr/>
        </p:nvSpPr>
        <p:spPr>
          <a:xfrm>
            <a:off x="-57150" y="2058244"/>
            <a:ext cx="914400" cy="430887"/>
          </a:xfrm>
          <a:prstGeom prst="rect">
            <a:avLst/>
          </a:prstGeom>
          <a:noFill/>
        </p:spPr>
        <p:txBody>
          <a:bodyPr wrap="square" rtlCol="0">
            <a:spAutoFit/>
          </a:bodyPr>
          <a:lstStyle/>
          <a:p>
            <a:r>
              <a:rPr lang="en-US" sz="1100" dirty="0" smtClean="0"/>
              <a:t>Age Having First Child</a:t>
            </a:r>
            <a:endParaRPr lang="en-US" sz="1100" dirty="0"/>
          </a:p>
        </p:txBody>
      </p:sp>
    </p:spTree>
  </p:cSld>
  <p:clrMapOvr>
    <a:masterClrMapping/>
  </p:clrMapOvr>
  <p:transition>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2808" y="57937"/>
            <a:ext cx="184975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Arial"/>
                <a:cs typeface="Arial"/>
              </a:rPr>
              <a:t>Breast Cancer </a:t>
            </a:r>
            <a:r>
              <a:rPr sz="1050" spc="-20" dirty="0">
                <a:solidFill>
                  <a:srgbClr val="FFFFFF"/>
                </a:solidFill>
                <a:latin typeface="Arial"/>
                <a:cs typeface="Arial"/>
              </a:rPr>
              <a:t>&amp; </a:t>
            </a:r>
            <a:r>
              <a:rPr sz="1050" spc="10" dirty="0">
                <a:solidFill>
                  <a:srgbClr val="FFFFFF"/>
                </a:solidFill>
                <a:latin typeface="Arial"/>
                <a:cs typeface="Arial"/>
              </a:rPr>
              <a:t>Age </a:t>
            </a:r>
            <a:r>
              <a:rPr sz="1050" spc="70" dirty="0">
                <a:solidFill>
                  <a:srgbClr val="FFFFFF"/>
                </a:solidFill>
                <a:latin typeface="Arial"/>
                <a:cs typeface="Arial"/>
              </a:rPr>
              <a:t>-</a:t>
            </a:r>
            <a:r>
              <a:rPr sz="1050" spc="5" dirty="0">
                <a:solidFill>
                  <a:srgbClr val="FFFFFF"/>
                </a:solidFill>
                <a:latin typeface="Arial"/>
                <a:cs typeface="Arial"/>
              </a:rPr>
              <a:t> </a:t>
            </a:r>
            <a:r>
              <a:rPr sz="1050" spc="35" dirty="0">
                <a:solidFill>
                  <a:srgbClr val="FFFFFF"/>
                </a:solidFill>
                <a:latin typeface="Arial"/>
                <a:cs typeface="Arial"/>
              </a:rPr>
              <a:t>set-up</a:t>
            </a:r>
            <a:endParaRPr sz="1050">
              <a:latin typeface="Arial"/>
              <a:cs typeface="Arial"/>
            </a:endParaRPr>
          </a:p>
        </p:txBody>
      </p:sp>
      <p:sp>
        <p:nvSpPr>
          <p:cNvPr id="5" name="object 5"/>
          <p:cNvSpPr txBox="1"/>
          <p:nvPr/>
        </p:nvSpPr>
        <p:spPr>
          <a:xfrm>
            <a:off x="4412488" y="3283980"/>
            <a:ext cx="137795" cy="253274"/>
          </a:xfrm>
          <a:prstGeom prst="rect">
            <a:avLst/>
          </a:prstGeom>
        </p:spPr>
        <p:txBody>
          <a:bodyPr vert="horz" wrap="square" lIns="0" tIns="6985" rIns="0" bIns="0" rtlCol="0">
            <a:spAutoFit/>
          </a:bodyPr>
          <a:lstStyle/>
          <a:p>
            <a:pPr marL="12700">
              <a:lnSpc>
                <a:spcPct val="100000"/>
              </a:lnSpc>
              <a:spcBef>
                <a:spcPts val="55"/>
              </a:spcBef>
            </a:pPr>
            <a:r>
              <a:rPr lang="en-US" sz="800" spc="-5" dirty="0" smtClean="0">
                <a:solidFill>
                  <a:srgbClr val="7F7F7F"/>
                </a:solidFill>
                <a:latin typeface="Arial"/>
                <a:cs typeface="Arial"/>
              </a:rPr>
              <a:t>100</a:t>
            </a:r>
            <a:endParaRPr sz="800" dirty="0">
              <a:latin typeface="Arial"/>
              <a:cs typeface="Arial"/>
            </a:endParaRPr>
          </a:p>
        </p:txBody>
      </p:sp>
      <p:sp>
        <p:nvSpPr>
          <p:cNvPr id="4" name="object 4"/>
          <p:cNvSpPr txBox="1">
            <a:spLocks noGrp="1"/>
          </p:cNvSpPr>
          <p:nvPr>
            <p:ph type="body" idx="1"/>
          </p:nvPr>
        </p:nvSpPr>
        <p:spPr>
          <a:xfrm>
            <a:off x="241108" y="815975"/>
            <a:ext cx="4126229" cy="2527615"/>
          </a:xfrm>
          <a:prstGeom prst="rect">
            <a:avLst/>
          </a:prstGeom>
        </p:spPr>
        <p:txBody>
          <a:bodyPr vert="horz" wrap="square" lIns="0" tIns="11430" rIns="0" bIns="0" rtlCol="0">
            <a:spAutoFit/>
          </a:bodyPr>
          <a:lstStyle/>
          <a:p>
            <a:pPr marL="307340" marR="91440" indent="-182245">
              <a:lnSpc>
                <a:spcPct val="100000"/>
              </a:lnSpc>
              <a:spcBef>
                <a:spcPts val="90"/>
              </a:spcBef>
            </a:pPr>
            <a:r>
              <a:rPr lang="en-US" sz="1100" spc="-30" dirty="0">
                <a:solidFill>
                  <a:srgbClr val="024F84"/>
                </a:solidFill>
                <a:latin typeface="Lucida Sans Unicode"/>
                <a:cs typeface="Lucida Sans Unicode"/>
              </a:rPr>
              <a:t>▶ </a:t>
            </a:r>
            <a:r>
              <a:rPr lang="en-US" b="1" spc="-25" dirty="0"/>
              <a:t>cases</a:t>
            </a:r>
            <a:r>
              <a:rPr lang="en-US" spc="-25" dirty="0"/>
              <a:t>: </a:t>
            </a:r>
            <a:r>
              <a:rPr lang="en-US" spc="-10" dirty="0" smtClean="0"/>
              <a:t>100465 </a:t>
            </a:r>
            <a:r>
              <a:rPr lang="en-US" spc="-15" dirty="0"/>
              <a:t>women </a:t>
            </a:r>
            <a:r>
              <a:rPr lang="en-US" spc="-35" dirty="0"/>
              <a:t>(hospital </a:t>
            </a:r>
            <a:r>
              <a:rPr lang="en-US" spc="-30" dirty="0"/>
              <a:t>patients) </a:t>
            </a:r>
            <a:r>
              <a:rPr lang="en-US" spc="-10" dirty="0"/>
              <a:t>with </a:t>
            </a:r>
            <a:r>
              <a:rPr lang="en-US" spc="-15" dirty="0"/>
              <a:t>at </a:t>
            </a:r>
            <a:r>
              <a:rPr lang="en-US" spc="-35" dirty="0"/>
              <a:t>least </a:t>
            </a:r>
            <a:r>
              <a:rPr lang="en-US" spc="-30" dirty="0"/>
              <a:t>one  </a:t>
            </a:r>
            <a:r>
              <a:rPr lang="en-US" spc="-20" dirty="0"/>
              <a:t>child</a:t>
            </a:r>
            <a:endParaRPr lang="en-US" sz="1100" dirty="0">
              <a:latin typeface="Lucida Sans Unicode"/>
              <a:cs typeface="Lucida Sans Unicode"/>
            </a:endParaRPr>
          </a:p>
          <a:p>
            <a:pPr marL="307340" marR="5080" indent="-182245">
              <a:lnSpc>
                <a:spcPct val="100000"/>
              </a:lnSpc>
              <a:spcBef>
                <a:spcPts val="309"/>
              </a:spcBef>
            </a:pPr>
            <a:r>
              <a:rPr lang="en-US" sz="1100" spc="-30" dirty="0">
                <a:solidFill>
                  <a:srgbClr val="024F84"/>
                </a:solidFill>
                <a:latin typeface="Lucida Sans Unicode"/>
                <a:cs typeface="Lucida Sans Unicode"/>
              </a:rPr>
              <a:t>▶ </a:t>
            </a:r>
            <a:r>
              <a:rPr lang="en-US" b="1" spc="-50" dirty="0"/>
              <a:t>variable(s</a:t>
            </a:r>
            <a:r>
              <a:rPr lang="en-US" spc="-50" dirty="0"/>
              <a:t>): </a:t>
            </a:r>
            <a:r>
              <a:rPr lang="en-US" spc="-80" dirty="0"/>
              <a:t>(1) </a:t>
            </a:r>
            <a:r>
              <a:rPr lang="en-US" spc="-25" dirty="0">
                <a:solidFill>
                  <a:srgbClr val="00B050"/>
                </a:solidFill>
              </a:rPr>
              <a:t>breast </a:t>
            </a:r>
            <a:r>
              <a:rPr lang="en-US" spc="-20" dirty="0">
                <a:solidFill>
                  <a:srgbClr val="00B050"/>
                </a:solidFill>
              </a:rPr>
              <a:t>cancer status </a:t>
            </a:r>
            <a:r>
              <a:rPr lang="en-US" spc="40" dirty="0">
                <a:solidFill>
                  <a:srgbClr val="00B050"/>
                </a:solidFill>
              </a:rPr>
              <a:t>- </a:t>
            </a:r>
            <a:r>
              <a:rPr lang="en-US" spc="-20" dirty="0">
                <a:solidFill>
                  <a:srgbClr val="00B050"/>
                </a:solidFill>
              </a:rPr>
              <a:t>categorical</a:t>
            </a:r>
            <a:r>
              <a:rPr lang="en-US" spc="-20" dirty="0"/>
              <a:t>, </a:t>
            </a:r>
            <a:r>
              <a:rPr lang="en-US" spc="-80" dirty="0"/>
              <a:t>(2) </a:t>
            </a:r>
            <a:r>
              <a:rPr lang="en-US" spc="-35" dirty="0">
                <a:solidFill>
                  <a:srgbClr val="7030A0"/>
                </a:solidFill>
              </a:rPr>
              <a:t>age </a:t>
            </a:r>
            <a:r>
              <a:rPr lang="en-US" spc="-15" dirty="0">
                <a:solidFill>
                  <a:srgbClr val="7030A0"/>
                </a:solidFill>
              </a:rPr>
              <a:t>at  </a:t>
            </a:r>
            <a:r>
              <a:rPr lang="en-US" spc="-30" dirty="0">
                <a:solidFill>
                  <a:srgbClr val="7030A0"/>
                </a:solidFill>
              </a:rPr>
              <a:t>ﬁrst </a:t>
            </a:r>
            <a:r>
              <a:rPr lang="en-US" spc="-15" dirty="0">
                <a:solidFill>
                  <a:srgbClr val="7030A0"/>
                </a:solidFill>
              </a:rPr>
              <a:t>birth </a:t>
            </a:r>
            <a:r>
              <a:rPr lang="en-US" spc="40" dirty="0">
                <a:solidFill>
                  <a:srgbClr val="7030A0"/>
                </a:solidFill>
              </a:rPr>
              <a:t>- </a:t>
            </a:r>
            <a:r>
              <a:rPr lang="en-US" spc="-20" dirty="0">
                <a:solidFill>
                  <a:srgbClr val="7030A0"/>
                </a:solidFill>
              </a:rPr>
              <a:t>categorical</a:t>
            </a:r>
            <a:endParaRPr lang="en-US" sz="1100" dirty="0">
              <a:solidFill>
                <a:srgbClr val="7030A0"/>
              </a:solidFill>
              <a:latin typeface="Lucida Sans Unicode"/>
              <a:cs typeface="Lucida Sans Unicode"/>
            </a:endParaRPr>
          </a:p>
          <a:p>
            <a:pPr marL="125730">
              <a:lnSpc>
                <a:spcPct val="100000"/>
              </a:lnSpc>
              <a:spcBef>
                <a:spcPts val="55"/>
              </a:spcBef>
            </a:pPr>
            <a:r>
              <a:rPr lang="en-US" sz="1100" spc="-30" dirty="0">
                <a:solidFill>
                  <a:srgbClr val="024F84"/>
                </a:solidFill>
                <a:latin typeface="Lucida Sans Unicode"/>
                <a:cs typeface="Lucida Sans Unicode"/>
              </a:rPr>
              <a:t>▶ </a:t>
            </a:r>
            <a:r>
              <a:rPr lang="en-US" b="1" spc="-25" dirty="0"/>
              <a:t>parameter </a:t>
            </a:r>
            <a:r>
              <a:rPr lang="en-US" b="1" spc="-15" dirty="0"/>
              <a:t>of </a:t>
            </a:r>
            <a:r>
              <a:rPr lang="en-US" b="1" spc="-25" dirty="0"/>
              <a:t>interest</a:t>
            </a:r>
            <a:r>
              <a:rPr lang="en-US" spc="-25" dirty="0">
                <a:solidFill>
                  <a:srgbClr val="00B050"/>
                </a:solidFill>
              </a:rPr>
              <a:t>: </a:t>
            </a:r>
            <a:r>
              <a:rPr lang="en-US" i="1" spc="50" dirty="0" err="1">
                <a:solidFill>
                  <a:srgbClr val="7030A0"/>
                </a:solidFill>
                <a:latin typeface="Palatino Linotype"/>
                <a:cs typeface="Palatino Linotype"/>
              </a:rPr>
              <a:t>p</a:t>
            </a:r>
            <a:r>
              <a:rPr lang="en-US" i="1" spc="75" baseline="-13888" dirty="0" err="1">
                <a:solidFill>
                  <a:srgbClr val="00B050"/>
                </a:solidFill>
                <a:latin typeface="Palatino Linotype"/>
                <a:cs typeface="Palatino Linotype"/>
              </a:rPr>
              <a:t>case</a:t>
            </a:r>
            <a:r>
              <a:rPr lang="en-US" i="1" spc="75" baseline="-13888" dirty="0">
                <a:solidFill>
                  <a:srgbClr val="7030A0"/>
                </a:solidFill>
                <a:latin typeface="Palatino Linotype"/>
                <a:cs typeface="Palatino Linotype"/>
              </a:rPr>
              <a:t> </a:t>
            </a:r>
            <a:r>
              <a:rPr lang="en-US" i="1" spc="155" dirty="0">
                <a:solidFill>
                  <a:srgbClr val="7030A0"/>
                </a:solidFill>
                <a:latin typeface="Georgia"/>
                <a:cs typeface="Georgia"/>
              </a:rPr>
              <a:t>−</a:t>
            </a:r>
            <a:r>
              <a:rPr lang="en-US" i="1" spc="-155" dirty="0">
                <a:solidFill>
                  <a:srgbClr val="7030A0"/>
                </a:solidFill>
                <a:latin typeface="Georgia"/>
                <a:cs typeface="Georgia"/>
              </a:rPr>
              <a:t> </a:t>
            </a:r>
            <a:r>
              <a:rPr lang="en-US" i="1" spc="25" dirty="0" err="1">
                <a:solidFill>
                  <a:srgbClr val="7030A0"/>
                </a:solidFill>
                <a:latin typeface="Palatino Linotype"/>
                <a:cs typeface="Palatino Linotype"/>
              </a:rPr>
              <a:t>p</a:t>
            </a:r>
            <a:r>
              <a:rPr lang="en-US" i="1" spc="37" baseline="-13888" dirty="0" err="1">
                <a:solidFill>
                  <a:srgbClr val="00B050"/>
                </a:solidFill>
                <a:latin typeface="Palatino Linotype"/>
                <a:cs typeface="Palatino Linotype"/>
              </a:rPr>
              <a:t>ctrl</a:t>
            </a:r>
            <a:endParaRPr lang="en-US" baseline="-13888" dirty="0">
              <a:solidFill>
                <a:srgbClr val="00B050"/>
              </a:solidFill>
              <a:latin typeface="Palatino Linotype"/>
              <a:cs typeface="Palatino Linotype"/>
            </a:endParaRPr>
          </a:p>
          <a:p>
            <a:pPr marL="467359">
              <a:lnSpc>
                <a:spcPct val="100000"/>
              </a:lnSpc>
              <a:spcBef>
                <a:spcPts val="155"/>
              </a:spcBef>
            </a:pPr>
            <a:r>
              <a:rPr lang="en-US" sz="1000" spc="-60" dirty="0">
                <a:solidFill>
                  <a:srgbClr val="024F84"/>
                </a:solidFill>
              </a:rPr>
              <a:t>– </a:t>
            </a:r>
            <a:r>
              <a:rPr lang="en-US" sz="1000" spc="-15" dirty="0"/>
              <a:t>Note: </a:t>
            </a:r>
            <a:r>
              <a:rPr lang="en-US" sz="1000" i="1" spc="50" dirty="0" err="1">
                <a:solidFill>
                  <a:srgbClr val="7030A0"/>
                </a:solidFill>
                <a:latin typeface="Palatino Linotype"/>
                <a:cs typeface="Palatino Linotype"/>
              </a:rPr>
              <a:t>p</a:t>
            </a:r>
            <a:r>
              <a:rPr lang="en-US" sz="1000" i="1" spc="75" baseline="-13888" dirty="0" err="1">
                <a:solidFill>
                  <a:srgbClr val="00B050"/>
                </a:solidFill>
                <a:latin typeface="Palatino Linotype"/>
                <a:cs typeface="Palatino Linotype"/>
              </a:rPr>
              <a:t>case</a:t>
            </a:r>
            <a:r>
              <a:rPr lang="en-US" sz="1050" i="1" spc="97" baseline="-11904" dirty="0">
                <a:latin typeface="Palatino Linotype"/>
                <a:cs typeface="Palatino Linotype"/>
              </a:rPr>
              <a:t> </a:t>
            </a:r>
            <a:r>
              <a:rPr lang="en-US" sz="1000" spc="240" dirty="0">
                <a:latin typeface="PMingLiU"/>
                <a:cs typeface="PMingLiU"/>
              </a:rPr>
              <a:t>= </a:t>
            </a:r>
            <a:r>
              <a:rPr lang="en-US" sz="1000" i="1" spc="-35" dirty="0"/>
              <a:t>P</a:t>
            </a:r>
            <a:r>
              <a:rPr lang="en-US" sz="1000" spc="-35" dirty="0">
                <a:latin typeface="PMingLiU"/>
                <a:cs typeface="PMingLiU"/>
              </a:rPr>
              <a:t>( </a:t>
            </a:r>
            <a:r>
              <a:rPr lang="en-US" sz="1000" i="1" spc="-35" dirty="0">
                <a:solidFill>
                  <a:srgbClr val="7030A0"/>
                </a:solidFill>
              </a:rPr>
              <a:t>age </a:t>
            </a:r>
            <a:r>
              <a:rPr lang="en-US" sz="1000" i="1" spc="130" dirty="0">
                <a:solidFill>
                  <a:srgbClr val="7030A0"/>
                </a:solidFill>
                <a:latin typeface="Georgia"/>
                <a:cs typeface="Georgia"/>
              </a:rPr>
              <a:t>≥ </a:t>
            </a:r>
            <a:r>
              <a:rPr lang="en-US" sz="1000" spc="-35" dirty="0">
                <a:solidFill>
                  <a:srgbClr val="7030A0"/>
                </a:solidFill>
                <a:latin typeface="PMingLiU"/>
                <a:cs typeface="PMingLiU"/>
              </a:rPr>
              <a:t>30 </a:t>
            </a:r>
            <a:r>
              <a:rPr lang="en-US" sz="1000" i="1" spc="-35" dirty="0">
                <a:latin typeface="Georgia"/>
                <a:cs typeface="Georgia"/>
              </a:rPr>
              <a:t>|</a:t>
            </a:r>
            <a:r>
              <a:rPr lang="en-US" sz="1000" i="1" spc="-35" dirty="0">
                <a:solidFill>
                  <a:srgbClr val="00B050"/>
                </a:solidFill>
              </a:rPr>
              <a:t>case</a:t>
            </a:r>
            <a:r>
              <a:rPr lang="en-US" sz="1000" spc="-35" dirty="0">
                <a:latin typeface="PMingLiU"/>
                <a:cs typeface="PMingLiU"/>
              </a:rPr>
              <a:t>) </a:t>
            </a:r>
            <a:r>
              <a:rPr lang="en-US" sz="1000" spc="-20" dirty="0"/>
              <a:t>and </a:t>
            </a:r>
            <a:r>
              <a:rPr lang="en-US" sz="1000" i="1" spc="50" dirty="0" err="1">
                <a:solidFill>
                  <a:srgbClr val="7030A0"/>
                </a:solidFill>
                <a:latin typeface="Palatino Linotype"/>
                <a:cs typeface="Palatino Linotype"/>
              </a:rPr>
              <a:t>p</a:t>
            </a:r>
            <a:r>
              <a:rPr lang="en-US" sz="1000" i="1" spc="75" baseline="-13888" dirty="0" err="1">
                <a:solidFill>
                  <a:srgbClr val="00B050"/>
                </a:solidFill>
                <a:latin typeface="Palatino Linotype"/>
                <a:cs typeface="Palatino Linotype"/>
              </a:rPr>
              <a:t>case</a:t>
            </a:r>
            <a:r>
              <a:rPr lang="en-US" sz="1050" i="1" spc="97" baseline="-11904" dirty="0">
                <a:latin typeface="Palatino Linotype"/>
                <a:cs typeface="Palatino Linotype"/>
              </a:rPr>
              <a:t> </a:t>
            </a:r>
            <a:r>
              <a:rPr lang="en-US" sz="1000" spc="240" dirty="0">
                <a:latin typeface="PMingLiU"/>
                <a:cs typeface="PMingLiU"/>
              </a:rPr>
              <a:t>= </a:t>
            </a:r>
            <a:r>
              <a:rPr lang="en-US" sz="1000" i="1" spc="-35" dirty="0"/>
              <a:t>P</a:t>
            </a:r>
            <a:r>
              <a:rPr lang="en-US" sz="1000" spc="-35" dirty="0">
                <a:latin typeface="PMingLiU"/>
                <a:cs typeface="PMingLiU"/>
              </a:rPr>
              <a:t>( </a:t>
            </a:r>
            <a:r>
              <a:rPr lang="en-US" sz="1000" i="1" spc="-35" dirty="0">
                <a:solidFill>
                  <a:srgbClr val="7030A0"/>
                </a:solidFill>
              </a:rPr>
              <a:t>age </a:t>
            </a:r>
            <a:r>
              <a:rPr lang="en-US" sz="1000" i="1" spc="130" dirty="0">
                <a:solidFill>
                  <a:srgbClr val="7030A0"/>
                </a:solidFill>
                <a:latin typeface="Georgia"/>
                <a:cs typeface="Georgia"/>
              </a:rPr>
              <a:t>≥ </a:t>
            </a:r>
            <a:r>
              <a:rPr lang="en-US" sz="1000" spc="-35" dirty="0">
                <a:solidFill>
                  <a:srgbClr val="7030A0"/>
                </a:solidFill>
                <a:latin typeface="PMingLiU"/>
                <a:cs typeface="PMingLiU"/>
              </a:rPr>
              <a:t>30 </a:t>
            </a:r>
            <a:r>
              <a:rPr lang="en-US" sz="1000" i="1" spc="-35" dirty="0">
                <a:latin typeface="Georgia"/>
                <a:cs typeface="Georgia"/>
              </a:rPr>
              <a:t>|</a:t>
            </a:r>
            <a:r>
              <a:rPr lang="en-US" sz="1000" i="1" spc="-35" dirty="0">
                <a:solidFill>
                  <a:srgbClr val="00B050"/>
                </a:solidFill>
              </a:rPr>
              <a:t>ctrl</a:t>
            </a:r>
            <a:r>
              <a:rPr lang="en-US" sz="1000" spc="-35" dirty="0">
                <a:latin typeface="PMingLiU"/>
                <a:cs typeface="PMingLiU"/>
              </a:rPr>
              <a:t>) </a:t>
            </a:r>
          </a:p>
          <a:p>
            <a:pPr marL="307340" marR="136525" indent="-182245">
              <a:lnSpc>
                <a:spcPct val="100000"/>
              </a:lnSpc>
              <a:spcBef>
                <a:spcPts val="545"/>
              </a:spcBef>
            </a:pPr>
            <a:r>
              <a:rPr sz="1100" spc="-30" dirty="0" smtClean="0">
                <a:solidFill>
                  <a:srgbClr val="024F84"/>
                </a:solidFill>
                <a:latin typeface="Lucida Sans Unicode"/>
                <a:cs typeface="Lucida Sans Unicode"/>
              </a:rPr>
              <a:t>▶ </a:t>
            </a:r>
            <a:r>
              <a:rPr b="1" spc="-10" dirty="0"/>
              <a:t>test</a:t>
            </a:r>
            <a:r>
              <a:rPr spc="-10" dirty="0"/>
              <a:t>: </a:t>
            </a:r>
            <a:r>
              <a:rPr spc="-20" dirty="0"/>
              <a:t>compare </a:t>
            </a:r>
            <a:r>
              <a:rPr spc="10" dirty="0"/>
              <a:t>two </a:t>
            </a:r>
            <a:r>
              <a:rPr spc="-20" dirty="0"/>
              <a:t>population </a:t>
            </a:r>
            <a:r>
              <a:rPr spc="-15" dirty="0"/>
              <a:t>proportion of </a:t>
            </a:r>
            <a:r>
              <a:rPr spc="-20" dirty="0"/>
              <a:t>independent  groups</a:t>
            </a:r>
            <a:endParaRPr sz="1100" dirty="0">
              <a:latin typeface="Lucida Sans Unicode"/>
              <a:cs typeface="Lucida Sans Unicode"/>
            </a:endParaRPr>
          </a:p>
          <a:p>
            <a:pPr marL="125730">
              <a:lnSpc>
                <a:spcPct val="100000"/>
              </a:lnSpc>
              <a:spcBef>
                <a:spcPts val="60"/>
              </a:spcBef>
            </a:pPr>
            <a:r>
              <a:rPr sz="1100" spc="-30" dirty="0">
                <a:solidFill>
                  <a:srgbClr val="024F84"/>
                </a:solidFill>
                <a:latin typeface="Lucida Sans Unicode"/>
                <a:cs typeface="Lucida Sans Unicode"/>
              </a:rPr>
              <a:t>▶</a:t>
            </a:r>
            <a:r>
              <a:rPr sz="1100" spc="235" dirty="0">
                <a:solidFill>
                  <a:srgbClr val="024F84"/>
                </a:solidFill>
                <a:latin typeface="Lucida Sans Unicode"/>
                <a:cs typeface="Lucida Sans Unicode"/>
              </a:rPr>
              <a:t> </a:t>
            </a:r>
            <a:r>
              <a:rPr b="1" spc="-25" dirty="0" smtClean="0"/>
              <a:t>hypotheses</a:t>
            </a:r>
            <a:r>
              <a:rPr lang="en-US" b="1" spc="-25" dirty="0" smtClean="0"/>
              <a:t> (two tailed)</a:t>
            </a:r>
            <a:r>
              <a:rPr spc="-25" dirty="0" smtClean="0"/>
              <a:t>:</a:t>
            </a:r>
            <a:endParaRPr lang="en-US" spc="-25" dirty="0" smtClean="0"/>
          </a:p>
          <a:p>
            <a:pPr marL="582930" lvl="1">
              <a:spcBef>
                <a:spcPts val="60"/>
              </a:spcBef>
            </a:pPr>
            <a:r>
              <a:rPr lang="en-US" sz="1700" i="1" spc="50" dirty="0">
                <a:latin typeface="Palatino Linotype"/>
                <a:cs typeface="Palatino Linotype"/>
              </a:rPr>
              <a:t>Ho: </a:t>
            </a:r>
            <a:r>
              <a:rPr lang="en-US" sz="1700" i="1" spc="50" dirty="0" err="1">
                <a:latin typeface="Palatino Linotype"/>
                <a:cs typeface="Palatino Linotype"/>
              </a:rPr>
              <a:t>p</a:t>
            </a:r>
            <a:r>
              <a:rPr lang="en-US" sz="1700" i="1" spc="75" baseline="-13888" dirty="0" err="1">
                <a:latin typeface="Palatino Linotype"/>
                <a:cs typeface="Palatino Linotype"/>
              </a:rPr>
              <a:t>case</a:t>
            </a:r>
            <a:r>
              <a:rPr lang="en-US" sz="1700" i="1" spc="75" baseline="-13888" dirty="0">
                <a:latin typeface="Palatino Linotype"/>
                <a:cs typeface="Palatino Linotype"/>
              </a:rPr>
              <a:t> </a:t>
            </a:r>
            <a:r>
              <a:rPr lang="en-US" sz="1700" i="1" spc="155" dirty="0">
                <a:latin typeface="Georgia"/>
                <a:cs typeface="Georgia"/>
              </a:rPr>
              <a:t>−</a:t>
            </a:r>
            <a:r>
              <a:rPr lang="en-US" sz="1700" i="1" spc="-155" dirty="0">
                <a:latin typeface="Georgia"/>
                <a:cs typeface="Georgia"/>
              </a:rPr>
              <a:t> </a:t>
            </a:r>
            <a:r>
              <a:rPr lang="en-US" sz="1700" i="1" spc="25" dirty="0" err="1">
                <a:latin typeface="Palatino Linotype"/>
                <a:cs typeface="Palatino Linotype"/>
              </a:rPr>
              <a:t>p</a:t>
            </a:r>
            <a:r>
              <a:rPr lang="en-US" sz="1700" i="1" spc="37" baseline="-13888" dirty="0" err="1">
                <a:latin typeface="Palatino Linotype"/>
                <a:cs typeface="Palatino Linotype"/>
              </a:rPr>
              <a:t>ctrl</a:t>
            </a:r>
            <a:r>
              <a:rPr lang="en-US" sz="1700" i="1" spc="50" dirty="0">
                <a:latin typeface="Palatino Linotype"/>
                <a:cs typeface="Palatino Linotype"/>
              </a:rPr>
              <a:t> = 0</a:t>
            </a:r>
          </a:p>
          <a:p>
            <a:pPr marL="582930" lvl="1">
              <a:spcBef>
                <a:spcPts val="60"/>
              </a:spcBef>
            </a:pPr>
            <a:r>
              <a:rPr lang="en-US" sz="1700" i="1" spc="50" dirty="0">
                <a:latin typeface="Palatino Linotype"/>
                <a:cs typeface="Palatino Linotype"/>
              </a:rPr>
              <a:t>Ha: </a:t>
            </a:r>
            <a:r>
              <a:rPr lang="en-US" sz="1700" i="1" spc="50" dirty="0" err="1">
                <a:latin typeface="Palatino Linotype"/>
                <a:cs typeface="Palatino Linotype"/>
              </a:rPr>
              <a:t>p</a:t>
            </a:r>
            <a:r>
              <a:rPr lang="en-US" sz="1700" i="1" spc="75" baseline="-13888" dirty="0" err="1">
                <a:latin typeface="Palatino Linotype"/>
                <a:cs typeface="Palatino Linotype"/>
              </a:rPr>
              <a:t>case</a:t>
            </a:r>
            <a:r>
              <a:rPr lang="en-US" sz="1700" i="1" spc="75" baseline="-13888" dirty="0">
                <a:latin typeface="Palatino Linotype"/>
                <a:cs typeface="Palatino Linotype"/>
              </a:rPr>
              <a:t> </a:t>
            </a:r>
            <a:r>
              <a:rPr lang="en-US" sz="1700" i="1" spc="155" dirty="0">
                <a:latin typeface="Georgia"/>
                <a:cs typeface="Georgia"/>
              </a:rPr>
              <a:t>−</a:t>
            </a:r>
            <a:r>
              <a:rPr lang="en-US" sz="1700" i="1" spc="-155" dirty="0">
                <a:latin typeface="Georgia"/>
                <a:cs typeface="Georgia"/>
              </a:rPr>
              <a:t> </a:t>
            </a:r>
            <a:r>
              <a:rPr lang="en-US" sz="1700" i="1" spc="25" dirty="0" err="1">
                <a:latin typeface="Palatino Linotype"/>
                <a:cs typeface="Palatino Linotype"/>
              </a:rPr>
              <a:t>p</a:t>
            </a:r>
            <a:r>
              <a:rPr lang="en-US" sz="1700" i="1" spc="37" baseline="-13888" dirty="0" err="1">
                <a:latin typeface="Palatino Linotype"/>
                <a:cs typeface="Palatino Linotype"/>
              </a:rPr>
              <a:t>ctrl</a:t>
            </a:r>
            <a:r>
              <a:rPr lang="en-US" sz="1700" i="1" spc="50" dirty="0">
                <a:latin typeface="Palatino Linotype"/>
                <a:cs typeface="Palatino Linotype"/>
              </a:rPr>
              <a:t> ≠ 0</a:t>
            </a:r>
          </a:p>
          <a:p>
            <a:pPr marL="125730">
              <a:lnSpc>
                <a:spcPct val="100000"/>
              </a:lnSpc>
              <a:spcBef>
                <a:spcPts val="60"/>
              </a:spcBef>
            </a:pPr>
            <a:endParaRPr sz="1100" dirty="0">
              <a:latin typeface="Lucida Sans Unicode"/>
              <a:cs typeface="Lucida Sans Unicode"/>
            </a:endParaRPr>
          </a:p>
        </p:txBody>
      </p:sp>
      <p:sp>
        <p:nvSpPr>
          <p:cNvPr id="7" name="TextBox 6"/>
          <p:cNvSpPr txBox="1"/>
          <p:nvPr/>
        </p:nvSpPr>
        <p:spPr>
          <a:xfrm>
            <a:off x="241107" y="446643"/>
            <a:ext cx="4126229" cy="369332"/>
          </a:xfrm>
          <a:prstGeom prst="rect">
            <a:avLst/>
          </a:prstGeom>
          <a:noFill/>
        </p:spPr>
        <p:txBody>
          <a:bodyPr wrap="square" rtlCol="0">
            <a:spAutoFit/>
          </a:bodyPr>
          <a:lstStyle/>
          <a:p>
            <a:r>
              <a:rPr lang="en-US" dirty="0" smtClean="0"/>
              <a:t>Analysis: Compare Two Proportions HT</a:t>
            </a:r>
            <a:endParaRPr lang="en-US" dirty="0"/>
          </a:p>
        </p:txBody>
      </p:sp>
    </p:spTree>
    <p:extLst>
      <p:ext uri="{BB962C8B-B14F-4D97-AF65-F5344CB8AC3E}">
        <p14:creationId xmlns:p14="http://schemas.microsoft.com/office/powerpoint/2010/main" val="900801247"/>
      </p:ext>
    </p:extLst>
  </p:cSld>
  <p:clrMapOvr>
    <a:masterClrMapping/>
  </p:clrMapOvr>
  <p:transition>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2182876" y="57937"/>
            <a:ext cx="232981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Arial"/>
                <a:cs typeface="Arial"/>
              </a:rPr>
              <a:t>Breast Cancer </a:t>
            </a:r>
            <a:r>
              <a:rPr sz="1050" spc="-20" dirty="0">
                <a:solidFill>
                  <a:srgbClr val="FFFFFF"/>
                </a:solidFill>
                <a:latin typeface="Arial"/>
                <a:cs typeface="Arial"/>
              </a:rPr>
              <a:t>&amp; </a:t>
            </a:r>
            <a:r>
              <a:rPr sz="1050" spc="10" dirty="0">
                <a:solidFill>
                  <a:srgbClr val="FFFFFF"/>
                </a:solidFill>
                <a:latin typeface="Arial"/>
                <a:cs typeface="Arial"/>
              </a:rPr>
              <a:t>Age </a:t>
            </a:r>
            <a:r>
              <a:rPr sz="1050" spc="70" dirty="0">
                <a:solidFill>
                  <a:srgbClr val="FFFFFF"/>
                </a:solidFill>
                <a:latin typeface="Arial"/>
                <a:cs typeface="Arial"/>
              </a:rPr>
              <a:t>- </a:t>
            </a:r>
            <a:r>
              <a:rPr sz="1050" spc="35" dirty="0">
                <a:solidFill>
                  <a:srgbClr val="FFFFFF"/>
                </a:solidFill>
                <a:latin typeface="Arial"/>
                <a:cs typeface="Arial"/>
              </a:rPr>
              <a:t>point</a:t>
            </a:r>
            <a:r>
              <a:rPr sz="1050" spc="-45" dirty="0">
                <a:solidFill>
                  <a:srgbClr val="FFFFFF"/>
                </a:solidFill>
                <a:latin typeface="Arial"/>
                <a:cs typeface="Arial"/>
              </a:rPr>
              <a:t> </a:t>
            </a:r>
            <a:r>
              <a:rPr sz="1050" spc="20" dirty="0">
                <a:solidFill>
                  <a:srgbClr val="FFFFFF"/>
                </a:solidFill>
                <a:latin typeface="Arial"/>
                <a:cs typeface="Arial"/>
              </a:rPr>
              <a:t>estimate</a:t>
            </a:r>
            <a:endParaRPr sz="1050">
              <a:latin typeface="Arial"/>
              <a:cs typeface="Arial"/>
            </a:endParaRPr>
          </a:p>
        </p:txBody>
      </p:sp>
      <p:sp>
        <p:nvSpPr>
          <p:cNvPr id="22" name="object 22"/>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14</a:t>
            </a:r>
            <a:endParaRPr sz="800">
              <a:latin typeface="Arial"/>
              <a:cs typeface="Arial"/>
            </a:endParaRPr>
          </a:p>
        </p:txBody>
      </p:sp>
      <p:sp>
        <p:nvSpPr>
          <p:cNvPr id="4" name="object 4"/>
          <p:cNvSpPr txBox="1"/>
          <p:nvPr/>
        </p:nvSpPr>
        <p:spPr>
          <a:xfrm>
            <a:off x="192912" y="495427"/>
            <a:ext cx="4222115" cy="204470"/>
          </a:xfrm>
          <a:prstGeom prst="rect">
            <a:avLst/>
          </a:prstGeom>
          <a:solidFill>
            <a:srgbClr val="9AB8CE"/>
          </a:solidFill>
        </p:spPr>
        <p:txBody>
          <a:bodyPr vert="horz" wrap="square" lIns="0" tIns="25400" rIns="0" bIns="0" rtlCol="0">
            <a:spAutoFit/>
          </a:bodyPr>
          <a:lstStyle/>
          <a:p>
            <a:pPr marL="59690">
              <a:lnSpc>
                <a:spcPct val="100000"/>
              </a:lnSpc>
              <a:spcBef>
                <a:spcPts val="20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5" name="object 5"/>
          <p:cNvSpPr txBox="1"/>
          <p:nvPr/>
        </p:nvSpPr>
        <p:spPr>
          <a:xfrm>
            <a:off x="192912" y="699516"/>
            <a:ext cx="4222115" cy="274955"/>
          </a:xfrm>
          <a:prstGeom prst="rect">
            <a:avLst/>
          </a:prstGeom>
          <a:solidFill>
            <a:srgbClr val="D6E2EB"/>
          </a:solidFill>
        </p:spPr>
        <p:txBody>
          <a:bodyPr vert="horz" wrap="square" lIns="0" tIns="31114" rIns="0" bIns="0" rtlCol="0">
            <a:spAutoFit/>
          </a:bodyPr>
          <a:lstStyle/>
          <a:p>
            <a:pPr marL="59690">
              <a:lnSpc>
                <a:spcPct val="100000"/>
              </a:lnSpc>
              <a:spcBef>
                <a:spcPts val="244"/>
              </a:spcBef>
            </a:pPr>
            <a:r>
              <a:rPr sz="1200" spc="-30" dirty="0">
                <a:solidFill>
                  <a:srgbClr val="1A2E3D"/>
                </a:solidFill>
                <a:latin typeface="Arial"/>
                <a:cs typeface="Arial"/>
              </a:rPr>
              <a:t>Which </a:t>
            </a:r>
            <a:r>
              <a:rPr sz="1200" spc="-15" dirty="0">
                <a:solidFill>
                  <a:srgbClr val="1A2E3D"/>
                </a:solidFill>
                <a:latin typeface="Arial"/>
                <a:cs typeface="Arial"/>
              </a:rPr>
              <a:t>of </a:t>
            </a:r>
            <a:r>
              <a:rPr sz="1200" spc="-20" dirty="0">
                <a:solidFill>
                  <a:srgbClr val="1A2E3D"/>
                </a:solidFill>
                <a:latin typeface="Arial"/>
                <a:cs typeface="Arial"/>
              </a:rPr>
              <a:t>the </a:t>
            </a:r>
            <a:r>
              <a:rPr sz="1200" spc="-25" dirty="0">
                <a:solidFill>
                  <a:srgbClr val="1A2E3D"/>
                </a:solidFill>
                <a:latin typeface="Arial"/>
                <a:cs typeface="Arial"/>
              </a:rPr>
              <a:t>following </a:t>
            </a:r>
            <a:r>
              <a:rPr sz="1200" spc="-40" dirty="0">
                <a:solidFill>
                  <a:srgbClr val="1A2E3D"/>
                </a:solidFill>
                <a:latin typeface="Arial"/>
                <a:cs typeface="Arial"/>
              </a:rPr>
              <a:t>is </a:t>
            </a:r>
            <a:r>
              <a:rPr sz="1200" spc="-20" dirty="0">
                <a:solidFill>
                  <a:srgbClr val="1A2E3D"/>
                </a:solidFill>
                <a:latin typeface="Arial"/>
                <a:cs typeface="Arial"/>
              </a:rPr>
              <a:t>the </a:t>
            </a:r>
            <a:r>
              <a:rPr sz="1200" spc="-10" dirty="0">
                <a:solidFill>
                  <a:srgbClr val="1A2E3D"/>
                </a:solidFill>
                <a:latin typeface="Arial"/>
                <a:cs typeface="Arial"/>
              </a:rPr>
              <a:t>correct point </a:t>
            </a:r>
            <a:r>
              <a:rPr sz="1200" spc="-25" dirty="0">
                <a:solidFill>
                  <a:srgbClr val="1A2E3D"/>
                </a:solidFill>
                <a:latin typeface="Arial"/>
                <a:cs typeface="Arial"/>
              </a:rPr>
              <a:t>estimate </a:t>
            </a:r>
            <a:r>
              <a:rPr sz="1200" spc="-20" dirty="0">
                <a:solidFill>
                  <a:srgbClr val="1A2E3D"/>
                </a:solidFill>
                <a:latin typeface="Arial"/>
                <a:cs typeface="Arial"/>
              </a:rPr>
              <a:t>for </a:t>
            </a:r>
            <a:r>
              <a:rPr sz="1200" spc="-25" dirty="0">
                <a:solidFill>
                  <a:srgbClr val="1A2E3D"/>
                </a:solidFill>
                <a:latin typeface="Arial"/>
                <a:cs typeface="Arial"/>
              </a:rPr>
              <a:t>this</a:t>
            </a:r>
            <a:r>
              <a:rPr sz="1200" spc="220" dirty="0">
                <a:solidFill>
                  <a:srgbClr val="1A2E3D"/>
                </a:solidFill>
                <a:latin typeface="Arial"/>
                <a:cs typeface="Arial"/>
              </a:rPr>
              <a:t> </a:t>
            </a:r>
            <a:r>
              <a:rPr sz="1200" spc="-45" dirty="0">
                <a:solidFill>
                  <a:srgbClr val="1A2E3D"/>
                </a:solidFill>
                <a:latin typeface="Arial"/>
                <a:cs typeface="Arial"/>
              </a:rPr>
              <a:t>HT?</a:t>
            </a:r>
            <a:endParaRPr sz="1200">
              <a:latin typeface="Arial"/>
              <a:cs typeface="Arial"/>
            </a:endParaRPr>
          </a:p>
        </p:txBody>
      </p:sp>
      <p:graphicFrame>
        <p:nvGraphicFramePr>
          <p:cNvPr id="6" name="object 6"/>
          <p:cNvGraphicFramePr>
            <a:graphicFrameLocks noGrp="1"/>
          </p:cNvGraphicFramePr>
          <p:nvPr>
            <p:extLst>
              <p:ext uri="{D42A27DB-BD31-4B8C-83A1-F6EECF244321}">
                <p14:modId xmlns:p14="http://schemas.microsoft.com/office/powerpoint/2010/main" val="1960908915"/>
              </p:ext>
            </p:extLst>
          </p:nvPr>
        </p:nvGraphicFramePr>
        <p:xfrm>
          <a:off x="2276221" y="1219592"/>
          <a:ext cx="2236470" cy="870584"/>
        </p:xfrm>
        <a:graphic>
          <a:graphicData uri="http://schemas.openxmlformats.org/drawingml/2006/table">
            <a:tbl>
              <a:tblPr firstRow="1" bandRow="1">
                <a:tableStyleId>{2D5ABB26-0587-4C30-8999-92F81FD0307C}</a:tableStyleId>
              </a:tblPr>
              <a:tblGrid>
                <a:gridCol w="439420">
                  <a:extLst>
                    <a:ext uri="{9D8B030D-6E8A-4147-A177-3AD203B41FA5}">
                      <a16:colId xmlns:a16="http://schemas.microsoft.com/office/drawing/2014/main" val="20000"/>
                    </a:ext>
                  </a:extLst>
                </a:gridCol>
                <a:gridCol w="532130">
                  <a:extLst>
                    <a:ext uri="{9D8B030D-6E8A-4147-A177-3AD203B41FA5}">
                      <a16:colId xmlns:a16="http://schemas.microsoft.com/office/drawing/2014/main" val="20001"/>
                    </a:ext>
                  </a:extLst>
                </a:gridCol>
                <a:gridCol w="724535">
                  <a:extLst>
                    <a:ext uri="{9D8B030D-6E8A-4147-A177-3AD203B41FA5}">
                      <a16:colId xmlns:a16="http://schemas.microsoft.com/office/drawing/2014/main" val="20002"/>
                    </a:ext>
                  </a:extLst>
                </a:gridCol>
                <a:gridCol w="540385">
                  <a:extLst>
                    <a:ext uri="{9D8B030D-6E8A-4147-A177-3AD203B41FA5}">
                      <a16:colId xmlns:a16="http://schemas.microsoft.com/office/drawing/2014/main" val="20003"/>
                    </a:ext>
                  </a:extLst>
                </a:gridCol>
              </a:tblGrid>
              <a:tr h="346710">
                <a:tc>
                  <a:txBody>
                    <a:bodyPr/>
                    <a:lstStyle/>
                    <a:p>
                      <a:pPr>
                        <a:lnSpc>
                          <a:spcPct val="100000"/>
                        </a:lnSpc>
                      </a:pPr>
                      <a:endParaRPr sz="1000" dirty="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algn="ctr">
                        <a:lnSpc>
                          <a:spcPts val="1160"/>
                        </a:lnSpc>
                      </a:pPr>
                      <a:r>
                        <a:rPr sz="1050" spc="15" dirty="0">
                          <a:latin typeface="Arial"/>
                          <a:cs typeface="Arial"/>
                        </a:rPr>
                        <a:t>BC</a:t>
                      </a:r>
                      <a:endParaRPr sz="1050">
                        <a:latin typeface="Arial"/>
                        <a:cs typeface="Arial"/>
                      </a:endParaRPr>
                    </a:p>
                    <a:p>
                      <a:pPr algn="ctr">
                        <a:lnSpc>
                          <a:spcPct val="100000"/>
                        </a:lnSpc>
                        <a:spcBef>
                          <a:spcPts val="95"/>
                        </a:spcBef>
                      </a:pPr>
                      <a:r>
                        <a:rPr sz="1050" spc="-40" dirty="0">
                          <a:latin typeface="Arial"/>
                          <a:cs typeface="Arial"/>
                        </a:rPr>
                        <a:t>(Case)</a:t>
                      </a:r>
                      <a:endParaRPr sz="105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algn="ctr">
                        <a:lnSpc>
                          <a:spcPts val="1160"/>
                        </a:lnSpc>
                      </a:pPr>
                      <a:r>
                        <a:rPr sz="1050" spc="10" dirty="0">
                          <a:latin typeface="Arial"/>
                          <a:cs typeface="Arial"/>
                        </a:rPr>
                        <a:t>No</a:t>
                      </a:r>
                      <a:r>
                        <a:rPr sz="1050" spc="-10" dirty="0">
                          <a:latin typeface="Arial"/>
                          <a:cs typeface="Arial"/>
                        </a:rPr>
                        <a:t> </a:t>
                      </a:r>
                      <a:r>
                        <a:rPr sz="1050" spc="15" dirty="0">
                          <a:latin typeface="Arial"/>
                          <a:cs typeface="Arial"/>
                        </a:rPr>
                        <a:t>BC</a:t>
                      </a:r>
                      <a:endParaRPr sz="1050">
                        <a:latin typeface="Arial"/>
                        <a:cs typeface="Arial"/>
                      </a:endParaRPr>
                    </a:p>
                    <a:p>
                      <a:pPr algn="ctr">
                        <a:lnSpc>
                          <a:spcPct val="100000"/>
                        </a:lnSpc>
                        <a:spcBef>
                          <a:spcPts val="95"/>
                        </a:spcBef>
                      </a:pPr>
                      <a:r>
                        <a:rPr sz="1050" spc="-20" dirty="0">
                          <a:latin typeface="Arial"/>
                          <a:cs typeface="Arial"/>
                        </a:rPr>
                        <a:t>(Controls)</a:t>
                      </a:r>
                      <a:endParaRPr sz="105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1905" algn="ctr">
                        <a:lnSpc>
                          <a:spcPts val="1160"/>
                        </a:lnSpc>
                      </a:pPr>
                      <a:r>
                        <a:rPr sz="1050" spc="-35" dirty="0">
                          <a:latin typeface="Arial"/>
                          <a:cs typeface="Arial"/>
                        </a:rPr>
                        <a:t>Total</a:t>
                      </a:r>
                      <a:endParaRPr sz="1050">
                        <a:latin typeface="Arial"/>
                        <a:cs typeface="Arial"/>
                      </a:endParaRPr>
                    </a:p>
                  </a:txBody>
                  <a:tcPr marL="0" marR="0" marT="0" marB="0">
                    <a:lnL w="6350">
                      <a:solidFill>
                        <a:srgbClr val="000000"/>
                      </a:solidFill>
                      <a:prstDash val="solid"/>
                    </a:lnL>
                    <a:lnB w="6350">
                      <a:solidFill>
                        <a:srgbClr val="000000"/>
                      </a:solidFill>
                      <a:prstDash val="solid"/>
                    </a:lnB>
                  </a:tcPr>
                </a:tc>
                <a:extLst>
                  <a:ext uri="{0D108BD9-81ED-4DB2-BD59-A6C34878D82A}">
                    <a16:rowId xmlns:a16="http://schemas.microsoft.com/office/drawing/2014/main" val="10000"/>
                  </a:ext>
                </a:extLst>
              </a:tr>
              <a:tr h="349249">
                <a:tc>
                  <a:txBody>
                    <a:bodyPr/>
                    <a:lstStyle/>
                    <a:p>
                      <a:pPr marL="75565">
                        <a:lnSpc>
                          <a:spcPts val="1190"/>
                        </a:lnSpc>
                      </a:pPr>
                      <a:r>
                        <a:rPr sz="1100" i="1" spc="140" dirty="0">
                          <a:latin typeface="Georgia"/>
                          <a:cs typeface="Georgia"/>
                        </a:rPr>
                        <a:t>≤</a:t>
                      </a:r>
                      <a:r>
                        <a:rPr sz="1100" i="1" spc="-60" dirty="0">
                          <a:latin typeface="Georgia"/>
                          <a:cs typeface="Georgia"/>
                        </a:rPr>
                        <a:t> </a:t>
                      </a:r>
                      <a:r>
                        <a:rPr sz="1100" spc="25" dirty="0">
                          <a:latin typeface="PMingLiU"/>
                          <a:cs typeface="PMingLiU"/>
                        </a:rPr>
                        <a:t>29</a:t>
                      </a:r>
                      <a:endParaRPr sz="1100" dirty="0">
                        <a:latin typeface="PMingLiU"/>
                        <a:cs typeface="PMingLiU"/>
                      </a:endParaRPr>
                    </a:p>
                    <a:p>
                      <a:pPr marL="75565">
                        <a:lnSpc>
                          <a:spcPct val="100000"/>
                        </a:lnSpc>
                        <a:spcBef>
                          <a:spcPts val="35"/>
                        </a:spcBef>
                      </a:pPr>
                      <a:r>
                        <a:rPr sz="1100" i="1" spc="140" dirty="0">
                          <a:latin typeface="Georgia"/>
                          <a:cs typeface="Georgia"/>
                        </a:rPr>
                        <a:t>≥</a:t>
                      </a:r>
                      <a:r>
                        <a:rPr sz="1100" i="1" spc="-60" dirty="0">
                          <a:latin typeface="Georgia"/>
                          <a:cs typeface="Georgia"/>
                        </a:rPr>
                        <a:t> </a:t>
                      </a:r>
                      <a:r>
                        <a:rPr sz="1100" spc="25" dirty="0">
                          <a:latin typeface="PMingLiU"/>
                          <a:cs typeface="PMingLiU"/>
                        </a:rPr>
                        <a:t>30</a:t>
                      </a:r>
                      <a:endParaRPr sz="1100" dirty="0">
                        <a:latin typeface="PMingLiU"/>
                        <a:cs typeface="PMingLiU"/>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1125">
                        <a:lnSpc>
                          <a:spcPts val="1180"/>
                        </a:lnSpc>
                      </a:pPr>
                      <a:r>
                        <a:rPr sz="1050" spc="20" dirty="0">
                          <a:latin typeface="Arial"/>
                          <a:cs typeface="Arial"/>
                        </a:rPr>
                        <a:t>2537</a:t>
                      </a:r>
                      <a:endParaRPr sz="1050">
                        <a:latin typeface="Arial"/>
                        <a:cs typeface="Arial"/>
                      </a:endParaRPr>
                    </a:p>
                    <a:p>
                      <a:pPr marL="149860">
                        <a:lnSpc>
                          <a:spcPct val="100000"/>
                        </a:lnSpc>
                        <a:spcBef>
                          <a:spcPts val="95"/>
                        </a:spcBef>
                      </a:pPr>
                      <a:r>
                        <a:rPr sz="1050" spc="20" dirty="0">
                          <a:latin typeface="Arial"/>
                          <a:cs typeface="Arial"/>
                        </a:rPr>
                        <a:t>683</a:t>
                      </a:r>
                      <a:endParaRPr sz="105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7645">
                        <a:lnSpc>
                          <a:spcPts val="1180"/>
                        </a:lnSpc>
                      </a:pPr>
                      <a:r>
                        <a:rPr sz="1050" spc="20" dirty="0">
                          <a:latin typeface="Arial"/>
                          <a:cs typeface="Arial"/>
                        </a:rPr>
                        <a:t>8747</a:t>
                      </a:r>
                      <a:endParaRPr sz="1050">
                        <a:latin typeface="Arial"/>
                        <a:cs typeface="Arial"/>
                      </a:endParaRPr>
                    </a:p>
                    <a:p>
                      <a:pPr marL="207645">
                        <a:lnSpc>
                          <a:spcPct val="100000"/>
                        </a:lnSpc>
                        <a:spcBef>
                          <a:spcPts val="95"/>
                        </a:spcBef>
                      </a:pPr>
                      <a:r>
                        <a:rPr sz="1050" spc="20" dirty="0">
                          <a:latin typeface="Arial"/>
                          <a:cs typeface="Arial"/>
                        </a:rPr>
                        <a:t>1498</a:t>
                      </a:r>
                      <a:endParaRPr sz="105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8105">
                        <a:lnSpc>
                          <a:spcPts val="1180"/>
                        </a:lnSpc>
                      </a:pPr>
                      <a:r>
                        <a:rPr sz="1050" spc="20" dirty="0">
                          <a:latin typeface="Arial"/>
                          <a:cs typeface="Arial"/>
                        </a:rPr>
                        <a:t>11284</a:t>
                      </a:r>
                      <a:endParaRPr sz="1050">
                        <a:latin typeface="Arial"/>
                        <a:cs typeface="Arial"/>
                      </a:endParaRPr>
                    </a:p>
                    <a:p>
                      <a:pPr marL="116839">
                        <a:lnSpc>
                          <a:spcPct val="100000"/>
                        </a:lnSpc>
                        <a:spcBef>
                          <a:spcPts val="95"/>
                        </a:spcBef>
                      </a:pPr>
                      <a:r>
                        <a:rPr sz="1050" spc="20" dirty="0">
                          <a:latin typeface="Arial"/>
                          <a:cs typeface="Arial"/>
                        </a:rPr>
                        <a:t>2181</a:t>
                      </a:r>
                      <a:endParaRPr sz="1050">
                        <a:latin typeface="Arial"/>
                        <a:cs typeface="Arial"/>
                      </a:endParaRPr>
                    </a:p>
                  </a:txBody>
                  <a:tcPr marL="0" marR="0" marT="0" marB="0">
                    <a:lnL w="6350">
                      <a:solidFill>
                        <a:srgbClr val="000000"/>
                      </a:solidFill>
                      <a:prstDash val="solid"/>
                    </a:lnL>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74625">
                <a:tc>
                  <a:txBody>
                    <a:bodyPr/>
                    <a:lstStyle/>
                    <a:p>
                      <a:pPr marL="83185">
                        <a:lnSpc>
                          <a:spcPts val="1180"/>
                        </a:lnSpc>
                      </a:pPr>
                      <a:r>
                        <a:rPr sz="1050" spc="-35" dirty="0">
                          <a:latin typeface="Arial"/>
                          <a:cs typeface="Arial"/>
                        </a:rPr>
                        <a:t>Total</a:t>
                      </a:r>
                      <a:endParaRPr sz="1050">
                        <a:latin typeface="Arial"/>
                        <a:cs typeface="Arial"/>
                      </a:endParaRPr>
                    </a:p>
                  </a:txBody>
                  <a:tcPr marL="0" marR="0" marT="0" marB="0">
                    <a:lnR w="6350">
                      <a:solidFill>
                        <a:srgbClr val="000000"/>
                      </a:solidFill>
                      <a:prstDash val="solid"/>
                    </a:lnR>
                    <a:lnT w="6350">
                      <a:solidFill>
                        <a:srgbClr val="000000"/>
                      </a:solidFill>
                      <a:prstDash val="solid"/>
                    </a:lnT>
                  </a:tcPr>
                </a:tc>
                <a:tc>
                  <a:txBody>
                    <a:bodyPr/>
                    <a:lstStyle/>
                    <a:p>
                      <a:pPr marL="111125">
                        <a:lnSpc>
                          <a:spcPts val="1180"/>
                        </a:lnSpc>
                      </a:pPr>
                      <a:r>
                        <a:rPr sz="1050" spc="20" dirty="0">
                          <a:latin typeface="Arial"/>
                          <a:cs typeface="Arial"/>
                        </a:rPr>
                        <a:t>3220</a:t>
                      </a:r>
                      <a:endParaRPr sz="105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168910">
                        <a:lnSpc>
                          <a:spcPts val="1180"/>
                        </a:lnSpc>
                      </a:pPr>
                      <a:r>
                        <a:rPr sz="1050" spc="20" dirty="0">
                          <a:latin typeface="Arial"/>
                          <a:cs typeface="Arial"/>
                        </a:rPr>
                        <a:t>10245</a:t>
                      </a:r>
                      <a:endParaRPr sz="105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1905" algn="ctr">
                        <a:lnSpc>
                          <a:spcPts val="1180"/>
                        </a:lnSpc>
                      </a:pPr>
                      <a:r>
                        <a:rPr lang="en-US" sz="1050" spc="20" dirty="0" smtClean="0">
                          <a:latin typeface="Arial"/>
                          <a:cs typeface="Arial"/>
                        </a:rPr>
                        <a:t>100</a:t>
                      </a:r>
                      <a:r>
                        <a:rPr sz="1050" spc="20" dirty="0" smtClean="0">
                          <a:latin typeface="Arial"/>
                          <a:cs typeface="Arial"/>
                        </a:rPr>
                        <a:t>465</a:t>
                      </a:r>
                      <a:endParaRPr sz="1050" dirty="0">
                        <a:latin typeface="Arial"/>
                        <a:cs typeface="Arial"/>
                      </a:endParaRPr>
                    </a:p>
                  </a:txBody>
                  <a:tcPr marL="0" marR="0" marT="0" marB="0">
                    <a:lnL w="6350">
                      <a:solidFill>
                        <a:srgbClr val="000000"/>
                      </a:solidFill>
                      <a:prstDash val="solid"/>
                    </a:lnL>
                    <a:lnT w="6350">
                      <a:solidFill>
                        <a:srgbClr val="000000"/>
                      </a:solidFill>
                      <a:prstDash val="solid"/>
                    </a:lnT>
                  </a:tcPr>
                </a:tc>
                <a:extLst>
                  <a:ext uri="{0D108BD9-81ED-4DB2-BD59-A6C34878D82A}">
                    <a16:rowId xmlns:a16="http://schemas.microsoft.com/office/drawing/2014/main" val="10002"/>
                  </a:ext>
                </a:extLst>
              </a:tr>
            </a:tbl>
          </a:graphicData>
        </a:graphic>
      </p:graphicFrame>
      <p:pic>
        <p:nvPicPr>
          <p:cNvPr id="23" name="Picture 22"/>
          <p:cNvPicPr>
            <a:picLocks noChangeAspect="1"/>
          </p:cNvPicPr>
          <p:nvPr/>
        </p:nvPicPr>
        <p:blipFill>
          <a:blip r:embed="rId2"/>
          <a:stretch>
            <a:fillRect/>
          </a:stretch>
        </p:blipFill>
        <p:spPr>
          <a:xfrm>
            <a:off x="342773" y="2183917"/>
            <a:ext cx="4138612" cy="1051955"/>
          </a:xfrm>
          <a:prstGeom prst="rect">
            <a:avLst/>
          </a:prstGeom>
        </p:spPr>
      </p:pic>
      <p:sp>
        <p:nvSpPr>
          <p:cNvPr id="9" name="TextBox 8"/>
          <p:cNvSpPr txBox="1"/>
          <p:nvPr/>
        </p:nvSpPr>
        <p:spPr>
          <a:xfrm>
            <a:off x="1543050" y="1506626"/>
            <a:ext cx="914400" cy="430887"/>
          </a:xfrm>
          <a:prstGeom prst="rect">
            <a:avLst/>
          </a:prstGeom>
          <a:noFill/>
        </p:spPr>
        <p:txBody>
          <a:bodyPr wrap="square" rtlCol="0">
            <a:spAutoFit/>
          </a:bodyPr>
          <a:lstStyle/>
          <a:p>
            <a:r>
              <a:rPr lang="en-US" sz="1100" dirty="0" smtClean="0"/>
              <a:t>Age Having First Child</a:t>
            </a:r>
            <a:endParaRPr lang="en-US" sz="1100" dirty="0"/>
          </a:p>
        </p:txBody>
      </p:sp>
      <p:sp>
        <p:nvSpPr>
          <p:cNvPr id="7" name="Rectangle 6"/>
          <p:cNvSpPr/>
          <p:nvPr/>
        </p:nvSpPr>
        <p:spPr>
          <a:xfrm>
            <a:off x="4636" y="974471"/>
            <a:ext cx="1905000" cy="625812"/>
          </a:xfrm>
          <a:prstGeom prst="rect">
            <a:avLst/>
          </a:prstGeom>
          <a:ln>
            <a:solidFill>
              <a:schemeClr val="tx1"/>
            </a:solidFill>
          </a:ln>
        </p:spPr>
        <p:txBody>
          <a:bodyPr wrap="square">
            <a:spAutoFit/>
          </a:bodyPr>
          <a:lstStyle/>
          <a:p>
            <a:pPr marL="125730">
              <a:lnSpc>
                <a:spcPct val="100000"/>
              </a:lnSpc>
              <a:spcBef>
                <a:spcPts val="60"/>
              </a:spcBef>
            </a:pPr>
            <a:r>
              <a:rPr lang="en-US" sz="800" spc="-30" dirty="0">
                <a:solidFill>
                  <a:srgbClr val="024F84"/>
                </a:solidFill>
                <a:latin typeface="Lucida Sans Unicode"/>
                <a:cs typeface="Lucida Sans Unicode"/>
              </a:rPr>
              <a:t>▶</a:t>
            </a:r>
            <a:r>
              <a:rPr lang="en-US" sz="800" spc="235" dirty="0">
                <a:solidFill>
                  <a:srgbClr val="024F84"/>
                </a:solidFill>
                <a:latin typeface="Lucida Sans Unicode"/>
                <a:cs typeface="Lucida Sans Unicode"/>
              </a:rPr>
              <a:t> </a:t>
            </a:r>
            <a:r>
              <a:rPr lang="en-US" sz="1100" b="1" spc="-25" dirty="0"/>
              <a:t>hypotheses (two tailed)</a:t>
            </a:r>
            <a:r>
              <a:rPr lang="en-US" sz="1100" spc="-25" dirty="0"/>
              <a:t>:</a:t>
            </a:r>
          </a:p>
          <a:p>
            <a:pPr marL="582930" lvl="1">
              <a:spcBef>
                <a:spcPts val="60"/>
              </a:spcBef>
            </a:pPr>
            <a:r>
              <a:rPr lang="en-US" sz="1100" i="1" spc="50" dirty="0">
                <a:latin typeface="Palatino Linotype"/>
                <a:cs typeface="Palatino Linotype"/>
              </a:rPr>
              <a:t>Ho: </a:t>
            </a:r>
            <a:r>
              <a:rPr lang="en-US" sz="1100" i="1" spc="50" dirty="0" err="1">
                <a:latin typeface="Palatino Linotype"/>
                <a:cs typeface="Palatino Linotype"/>
              </a:rPr>
              <a:t>p</a:t>
            </a:r>
            <a:r>
              <a:rPr lang="en-US" sz="1100" i="1" spc="75" baseline="-13888" dirty="0" err="1">
                <a:latin typeface="Palatino Linotype"/>
                <a:cs typeface="Palatino Linotype"/>
              </a:rPr>
              <a:t>case</a:t>
            </a:r>
            <a:r>
              <a:rPr lang="en-US" sz="1100" i="1" spc="75" baseline="-13888" dirty="0">
                <a:latin typeface="Palatino Linotype"/>
                <a:cs typeface="Palatino Linotype"/>
              </a:rPr>
              <a:t> </a:t>
            </a:r>
            <a:r>
              <a:rPr lang="en-US" sz="1100" i="1" spc="155" dirty="0">
                <a:latin typeface="Georgia"/>
                <a:cs typeface="Georgia"/>
              </a:rPr>
              <a:t>−</a:t>
            </a:r>
            <a:r>
              <a:rPr lang="en-US" sz="1100" i="1" spc="-155" dirty="0">
                <a:latin typeface="Georgia"/>
                <a:cs typeface="Georgia"/>
              </a:rPr>
              <a:t> </a:t>
            </a:r>
            <a:r>
              <a:rPr lang="en-US" sz="1100" i="1" spc="25" dirty="0" err="1">
                <a:latin typeface="Palatino Linotype"/>
                <a:cs typeface="Palatino Linotype"/>
              </a:rPr>
              <a:t>p</a:t>
            </a:r>
            <a:r>
              <a:rPr lang="en-US" sz="1100" i="1" spc="37" baseline="-13888" dirty="0" err="1">
                <a:latin typeface="Palatino Linotype"/>
                <a:cs typeface="Palatino Linotype"/>
              </a:rPr>
              <a:t>ctrl</a:t>
            </a:r>
            <a:r>
              <a:rPr lang="en-US" sz="1100" i="1" spc="50" dirty="0">
                <a:latin typeface="Palatino Linotype"/>
                <a:cs typeface="Palatino Linotype"/>
              </a:rPr>
              <a:t> = 0</a:t>
            </a:r>
          </a:p>
          <a:p>
            <a:pPr marL="582930" lvl="1">
              <a:spcBef>
                <a:spcPts val="60"/>
              </a:spcBef>
            </a:pPr>
            <a:r>
              <a:rPr lang="en-US" sz="1100" i="1" spc="50" dirty="0">
                <a:latin typeface="Palatino Linotype"/>
                <a:cs typeface="Palatino Linotype"/>
              </a:rPr>
              <a:t>Ha: </a:t>
            </a:r>
            <a:r>
              <a:rPr lang="en-US" sz="1100" i="1" spc="50" dirty="0" err="1">
                <a:latin typeface="Palatino Linotype"/>
                <a:cs typeface="Palatino Linotype"/>
              </a:rPr>
              <a:t>p</a:t>
            </a:r>
            <a:r>
              <a:rPr lang="en-US" sz="1100" i="1" spc="75" baseline="-13888" dirty="0" err="1">
                <a:latin typeface="Palatino Linotype"/>
                <a:cs typeface="Palatino Linotype"/>
              </a:rPr>
              <a:t>case</a:t>
            </a:r>
            <a:r>
              <a:rPr lang="en-US" sz="1100" i="1" spc="75" baseline="-13888" dirty="0">
                <a:latin typeface="Palatino Linotype"/>
                <a:cs typeface="Palatino Linotype"/>
              </a:rPr>
              <a:t> </a:t>
            </a:r>
            <a:r>
              <a:rPr lang="en-US" sz="1100" i="1" spc="155" dirty="0">
                <a:latin typeface="Georgia"/>
                <a:cs typeface="Georgia"/>
              </a:rPr>
              <a:t>−</a:t>
            </a:r>
            <a:r>
              <a:rPr lang="en-US" sz="1100" i="1" spc="-155" dirty="0">
                <a:latin typeface="Georgia"/>
                <a:cs typeface="Georgia"/>
              </a:rPr>
              <a:t> </a:t>
            </a:r>
            <a:r>
              <a:rPr lang="en-US" sz="1100" i="1" spc="25" dirty="0" err="1">
                <a:latin typeface="Palatino Linotype"/>
                <a:cs typeface="Palatino Linotype"/>
              </a:rPr>
              <a:t>p</a:t>
            </a:r>
            <a:r>
              <a:rPr lang="en-US" sz="1100" i="1" spc="37" baseline="-13888" dirty="0" err="1">
                <a:latin typeface="Palatino Linotype"/>
                <a:cs typeface="Palatino Linotype"/>
              </a:rPr>
              <a:t>ctrl</a:t>
            </a:r>
            <a:r>
              <a:rPr lang="en-US" sz="1100" i="1" spc="50" dirty="0">
                <a:latin typeface="Palatino Linotype"/>
                <a:cs typeface="Palatino Linotype"/>
              </a:rPr>
              <a:t> ≠ 0</a:t>
            </a:r>
          </a:p>
        </p:txBody>
      </p:sp>
    </p:spTree>
  </p:cSld>
  <p:clrMapOvr>
    <a:masterClrMapping/>
  </p:clrMapOvr>
  <p:transition>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2182876" y="57937"/>
            <a:ext cx="232981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Arial"/>
                <a:cs typeface="Arial"/>
              </a:rPr>
              <a:t>Breast Cancer </a:t>
            </a:r>
            <a:r>
              <a:rPr sz="1050" spc="-20" dirty="0">
                <a:solidFill>
                  <a:srgbClr val="FFFFFF"/>
                </a:solidFill>
                <a:latin typeface="Arial"/>
                <a:cs typeface="Arial"/>
              </a:rPr>
              <a:t>&amp; </a:t>
            </a:r>
            <a:r>
              <a:rPr sz="1050" spc="10" dirty="0">
                <a:solidFill>
                  <a:srgbClr val="FFFFFF"/>
                </a:solidFill>
                <a:latin typeface="Arial"/>
                <a:cs typeface="Arial"/>
              </a:rPr>
              <a:t>Age </a:t>
            </a:r>
            <a:r>
              <a:rPr sz="1050" spc="70" dirty="0">
                <a:solidFill>
                  <a:srgbClr val="FFFFFF"/>
                </a:solidFill>
                <a:latin typeface="Arial"/>
                <a:cs typeface="Arial"/>
              </a:rPr>
              <a:t>- </a:t>
            </a:r>
            <a:r>
              <a:rPr sz="1050" spc="35" dirty="0">
                <a:solidFill>
                  <a:srgbClr val="FFFFFF"/>
                </a:solidFill>
                <a:latin typeface="Arial"/>
                <a:cs typeface="Arial"/>
              </a:rPr>
              <a:t>point</a:t>
            </a:r>
            <a:r>
              <a:rPr sz="1050" spc="-45" dirty="0">
                <a:solidFill>
                  <a:srgbClr val="FFFFFF"/>
                </a:solidFill>
                <a:latin typeface="Arial"/>
                <a:cs typeface="Arial"/>
              </a:rPr>
              <a:t> </a:t>
            </a:r>
            <a:r>
              <a:rPr sz="1050" spc="20" dirty="0">
                <a:solidFill>
                  <a:srgbClr val="FFFFFF"/>
                </a:solidFill>
                <a:latin typeface="Arial"/>
                <a:cs typeface="Arial"/>
              </a:rPr>
              <a:t>estimate</a:t>
            </a:r>
            <a:endParaRPr sz="1050">
              <a:latin typeface="Arial"/>
              <a:cs typeface="Arial"/>
            </a:endParaRPr>
          </a:p>
        </p:txBody>
      </p:sp>
      <p:sp>
        <p:nvSpPr>
          <p:cNvPr id="25" name="object 25"/>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14</a:t>
            </a:r>
            <a:endParaRPr sz="800">
              <a:latin typeface="Arial"/>
              <a:cs typeface="Arial"/>
            </a:endParaRPr>
          </a:p>
        </p:txBody>
      </p:sp>
      <p:sp>
        <p:nvSpPr>
          <p:cNvPr id="4" name="object 4"/>
          <p:cNvSpPr txBox="1"/>
          <p:nvPr/>
        </p:nvSpPr>
        <p:spPr>
          <a:xfrm>
            <a:off x="192912" y="495427"/>
            <a:ext cx="4222115" cy="204470"/>
          </a:xfrm>
          <a:prstGeom prst="rect">
            <a:avLst/>
          </a:prstGeom>
          <a:solidFill>
            <a:srgbClr val="9AB8CE"/>
          </a:solidFill>
        </p:spPr>
        <p:txBody>
          <a:bodyPr vert="horz" wrap="square" lIns="0" tIns="25400" rIns="0" bIns="0" rtlCol="0">
            <a:spAutoFit/>
          </a:bodyPr>
          <a:lstStyle/>
          <a:p>
            <a:pPr marL="59690">
              <a:lnSpc>
                <a:spcPct val="100000"/>
              </a:lnSpc>
              <a:spcBef>
                <a:spcPts val="20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5" name="object 5"/>
          <p:cNvSpPr txBox="1"/>
          <p:nvPr/>
        </p:nvSpPr>
        <p:spPr>
          <a:xfrm>
            <a:off x="192912" y="699516"/>
            <a:ext cx="4222115" cy="274955"/>
          </a:xfrm>
          <a:prstGeom prst="rect">
            <a:avLst/>
          </a:prstGeom>
          <a:solidFill>
            <a:srgbClr val="D6E2EB"/>
          </a:solidFill>
        </p:spPr>
        <p:txBody>
          <a:bodyPr vert="horz" wrap="square" lIns="0" tIns="31114" rIns="0" bIns="0" rtlCol="0">
            <a:spAutoFit/>
          </a:bodyPr>
          <a:lstStyle/>
          <a:p>
            <a:pPr marL="59690">
              <a:lnSpc>
                <a:spcPct val="100000"/>
              </a:lnSpc>
              <a:spcBef>
                <a:spcPts val="244"/>
              </a:spcBef>
            </a:pPr>
            <a:r>
              <a:rPr sz="1200" spc="-30" dirty="0">
                <a:solidFill>
                  <a:srgbClr val="1A2E3D"/>
                </a:solidFill>
                <a:latin typeface="Arial"/>
                <a:cs typeface="Arial"/>
              </a:rPr>
              <a:t>Which </a:t>
            </a:r>
            <a:r>
              <a:rPr sz="1200" spc="-15" dirty="0">
                <a:solidFill>
                  <a:srgbClr val="1A2E3D"/>
                </a:solidFill>
                <a:latin typeface="Arial"/>
                <a:cs typeface="Arial"/>
              </a:rPr>
              <a:t>of </a:t>
            </a:r>
            <a:r>
              <a:rPr sz="1200" spc="-20" dirty="0">
                <a:solidFill>
                  <a:srgbClr val="1A2E3D"/>
                </a:solidFill>
                <a:latin typeface="Arial"/>
                <a:cs typeface="Arial"/>
              </a:rPr>
              <a:t>the </a:t>
            </a:r>
            <a:r>
              <a:rPr sz="1200" spc="-25" dirty="0">
                <a:solidFill>
                  <a:srgbClr val="1A2E3D"/>
                </a:solidFill>
                <a:latin typeface="Arial"/>
                <a:cs typeface="Arial"/>
              </a:rPr>
              <a:t>following </a:t>
            </a:r>
            <a:r>
              <a:rPr sz="1200" spc="-40" dirty="0">
                <a:solidFill>
                  <a:srgbClr val="1A2E3D"/>
                </a:solidFill>
                <a:latin typeface="Arial"/>
                <a:cs typeface="Arial"/>
              </a:rPr>
              <a:t>is </a:t>
            </a:r>
            <a:r>
              <a:rPr sz="1200" spc="-20" dirty="0">
                <a:solidFill>
                  <a:srgbClr val="1A2E3D"/>
                </a:solidFill>
                <a:latin typeface="Arial"/>
                <a:cs typeface="Arial"/>
              </a:rPr>
              <a:t>the </a:t>
            </a:r>
            <a:r>
              <a:rPr sz="1200" spc="-10" dirty="0">
                <a:solidFill>
                  <a:srgbClr val="1A2E3D"/>
                </a:solidFill>
                <a:latin typeface="Arial"/>
                <a:cs typeface="Arial"/>
              </a:rPr>
              <a:t>correct point </a:t>
            </a:r>
            <a:r>
              <a:rPr sz="1200" spc="-25" dirty="0">
                <a:solidFill>
                  <a:srgbClr val="1A2E3D"/>
                </a:solidFill>
                <a:latin typeface="Arial"/>
                <a:cs typeface="Arial"/>
              </a:rPr>
              <a:t>estimate </a:t>
            </a:r>
            <a:r>
              <a:rPr sz="1200" spc="-20" dirty="0">
                <a:solidFill>
                  <a:srgbClr val="1A2E3D"/>
                </a:solidFill>
                <a:latin typeface="Arial"/>
                <a:cs typeface="Arial"/>
              </a:rPr>
              <a:t>for </a:t>
            </a:r>
            <a:r>
              <a:rPr sz="1200" spc="-25" dirty="0">
                <a:solidFill>
                  <a:srgbClr val="1A2E3D"/>
                </a:solidFill>
                <a:latin typeface="Arial"/>
                <a:cs typeface="Arial"/>
              </a:rPr>
              <a:t>this</a:t>
            </a:r>
            <a:r>
              <a:rPr sz="1200" spc="220" dirty="0">
                <a:solidFill>
                  <a:srgbClr val="1A2E3D"/>
                </a:solidFill>
                <a:latin typeface="Arial"/>
                <a:cs typeface="Arial"/>
              </a:rPr>
              <a:t> </a:t>
            </a:r>
            <a:r>
              <a:rPr sz="1200" spc="-45" dirty="0">
                <a:solidFill>
                  <a:srgbClr val="1A2E3D"/>
                </a:solidFill>
                <a:latin typeface="Arial"/>
                <a:cs typeface="Arial"/>
              </a:rPr>
              <a:t>HT?</a:t>
            </a:r>
            <a:endParaRPr sz="1200">
              <a:latin typeface="Arial"/>
              <a:cs typeface="Arial"/>
            </a:endParaRPr>
          </a:p>
        </p:txBody>
      </p:sp>
      <p:pic>
        <p:nvPicPr>
          <p:cNvPr id="26" name="Picture 25"/>
          <p:cNvPicPr>
            <a:picLocks noChangeAspect="1"/>
          </p:cNvPicPr>
          <p:nvPr/>
        </p:nvPicPr>
        <p:blipFill>
          <a:blip r:embed="rId2"/>
          <a:stretch>
            <a:fillRect/>
          </a:stretch>
        </p:blipFill>
        <p:spPr>
          <a:xfrm>
            <a:off x="342773" y="2183917"/>
            <a:ext cx="4138612" cy="1051955"/>
          </a:xfrm>
          <a:prstGeom prst="rect">
            <a:avLst/>
          </a:prstGeom>
        </p:spPr>
      </p:pic>
      <p:sp>
        <p:nvSpPr>
          <p:cNvPr id="27" name="Rectangle 26"/>
          <p:cNvSpPr/>
          <p:nvPr/>
        </p:nvSpPr>
        <p:spPr>
          <a:xfrm>
            <a:off x="2762250" y="2313581"/>
            <a:ext cx="1600200" cy="2898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6"/>
          <p:cNvGraphicFramePr>
            <a:graphicFrameLocks noGrp="1"/>
          </p:cNvGraphicFramePr>
          <p:nvPr>
            <p:extLst>
              <p:ext uri="{D42A27DB-BD31-4B8C-83A1-F6EECF244321}">
                <p14:modId xmlns:p14="http://schemas.microsoft.com/office/powerpoint/2010/main" val="2290049125"/>
              </p:ext>
            </p:extLst>
          </p:nvPr>
        </p:nvGraphicFramePr>
        <p:xfrm>
          <a:off x="2276221" y="1219592"/>
          <a:ext cx="2236470" cy="870584"/>
        </p:xfrm>
        <a:graphic>
          <a:graphicData uri="http://schemas.openxmlformats.org/drawingml/2006/table">
            <a:tbl>
              <a:tblPr firstRow="1" bandRow="1">
                <a:tableStyleId>{2D5ABB26-0587-4C30-8999-92F81FD0307C}</a:tableStyleId>
              </a:tblPr>
              <a:tblGrid>
                <a:gridCol w="439420">
                  <a:extLst>
                    <a:ext uri="{9D8B030D-6E8A-4147-A177-3AD203B41FA5}">
                      <a16:colId xmlns:a16="http://schemas.microsoft.com/office/drawing/2014/main" val="20000"/>
                    </a:ext>
                  </a:extLst>
                </a:gridCol>
                <a:gridCol w="532130">
                  <a:extLst>
                    <a:ext uri="{9D8B030D-6E8A-4147-A177-3AD203B41FA5}">
                      <a16:colId xmlns:a16="http://schemas.microsoft.com/office/drawing/2014/main" val="20001"/>
                    </a:ext>
                  </a:extLst>
                </a:gridCol>
                <a:gridCol w="724535">
                  <a:extLst>
                    <a:ext uri="{9D8B030D-6E8A-4147-A177-3AD203B41FA5}">
                      <a16:colId xmlns:a16="http://schemas.microsoft.com/office/drawing/2014/main" val="20002"/>
                    </a:ext>
                  </a:extLst>
                </a:gridCol>
                <a:gridCol w="540385">
                  <a:extLst>
                    <a:ext uri="{9D8B030D-6E8A-4147-A177-3AD203B41FA5}">
                      <a16:colId xmlns:a16="http://schemas.microsoft.com/office/drawing/2014/main" val="20003"/>
                    </a:ext>
                  </a:extLst>
                </a:gridCol>
              </a:tblGrid>
              <a:tr h="346710">
                <a:tc>
                  <a:txBody>
                    <a:bodyPr/>
                    <a:lstStyle/>
                    <a:p>
                      <a:pPr>
                        <a:lnSpc>
                          <a:spcPct val="100000"/>
                        </a:lnSpc>
                      </a:pPr>
                      <a:endParaRPr sz="1000" dirty="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algn="ctr">
                        <a:lnSpc>
                          <a:spcPts val="1160"/>
                        </a:lnSpc>
                      </a:pPr>
                      <a:r>
                        <a:rPr sz="1050" spc="15" dirty="0">
                          <a:latin typeface="Arial"/>
                          <a:cs typeface="Arial"/>
                        </a:rPr>
                        <a:t>BC</a:t>
                      </a:r>
                      <a:endParaRPr sz="1050">
                        <a:latin typeface="Arial"/>
                        <a:cs typeface="Arial"/>
                      </a:endParaRPr>
                    </a:p>
                    <a:p>
                      <a:pPr algn="ctr">
                        <a:lnSpc>
                          <a:spcPct val="100000"/>
                        </a:lnSpc>
                        <a:spcBef>
                          <a:spcPts val="95"/>
                        </a:spcBef>
                      </a:pPr>
                      <a:r>
                        <a:rPr sz="1050" spc="-40" dirty="0">
                          <a:latin typeface="Arial"/>
                          <a:cs typeface="Arial"/>
                        </a:rPr>
                        <a:t>(Case)</a:t>
                      </a:r>
                      <a:endParaRPr sz="105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algn="ctr">
                        <a:lnSpc>
                          <a:spcPts val="1160"/>
                        </a:lnSpc>
                      </a:pPr>
                      <a:r>
                        <a:rPr sz="1050" spc="10" dirty="0">
                          <a:latin typeface="Arial"/>
                          <a:cs typeface="Arial"/>
                        </a:rPr>
                        <a:t>No</a:t>
                      </a:r>
                      <a:r>
                        <a:rPr sz="1050" spc="-10" dirty="0">
                          <a:latin typeface="Arial"/>
                          <a:cs typeface="Arial"/>
                        </a:rPr>
                        <a:t> </a:t>
                      </a:r>
                      <a:r>
                        <a:rPr sz="1050" spc="15" dirty="0">
                          <a:latin typeface="Arial"/>
                          <a:cs typeface="Arial"/>
                        </a:rPr>
                        <a:t>BC</a:t>
                      </a:r>
                      <a:endParaRPr sz="1050">
                        <a:latin typeface="Arial"/>
                        <a:cs typeface="Arial"/>
                      </a:endParaRPr>
                    </a:p>
                    <a:p>
                      <a:pPr algn="ctr">
                        <a:lnSpc>
                          <a:spcPct val="100000"/>
                        </a:lnSpc>
                        <a:spcBef>
                          <a:spcPts val="95"/>
                        </a:spcBef>
                      </a:pPr>
                      <a:r>
                        <a:rPr sz="1050" spc="-20" dirty="0">
                          <a:latin typeface="Arial"/>
                          <a:cs typeface="Arial"/>
                        </a:rPr>
                        <a:t>(Controls)</a:t>
                      </a:r>
                      <a:endParaRPr sz="105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1905" algn="ctr">
                        <a:lnSpc>
                          <a:spcPts val="1160"/>
                        </a:lnSpc>
                      </a:pPr>
                      <a:r>
                        <a:rPr sz="1050" spc="-35" dirty="0">
                          <a:latin typeface="Arial"/>
                          <a:cs typeface="Arial"/>
                        </a:rPr>
                        <a:t>Total</a:t>
                      </a:r>
                      <a:endParaRPr sz="1050">
                        <a:latin typeface="Arial"/>
                        <a:cs typeface="Arial"/>
                      </a:endParaRPr>
                    </a:p>
                  </a:txBody>
                  <a:tcPr marL="0" marR="0" marT="0" marB="0">
                    <a:lnL w="6350">
                      <a:solidFill>
                        <a:srgbClr val="000000"/>
                      </a:solidFill>
                      <a:prstDash val="solid"/>
                    </a:lnL>
                    <a:lnB w="6350">
                      <a:solidFill>
                        <a:srgbClr val="000000"/>
                      </a:solidFill>
                      <a:prstDash val="solid"/>
                    </a:lnB>
                  </a:tcPr>
                </a:tc>
                <a:extLst>
                  <a:ext uri="{0D108BD9-81ED-4DB2-BD59-A6C34878D82A}">
                    <a16:rowId xmlns:a16="http://schemas.microsoft.com/office/drawing/2014/main" val="10000"/>
                  </a:ext>
                </a:extLst>
              </a:tr>
              <a:tr h="349249">
                <a:tc>
                  <a:txBody>
                    <a:bodyPr/>
                    <a:lstStyle/>
                    <a:p>
                      <a:pPr marL="75565">
                        <a:lnSpc>
                          <a:spcPts val="1190"/>
                        </a:lnSpc>
                      </a:pPr>
                      <a:r>
                        <a:rPr sz="1100" i="1" spc="140" dirty="0">
                          <a:latin typeface="Georgia"/>
                          <a:cs typeface="Georgia"/>
                        </a:rPr>
                        <a:t>≤</a:t>
                      </a:r>
                      <a:r>
                        <a:rPr sz="1100" i="1" spc="-60" dirty="0">
                          <a:latin typeface="Georgia"/>
                          <a:cs typeface="Georgia"/>
                        </a:rPr>
                        <a:t> </a:t>
                      </a:r>
                      <a:r>
                        <a:rPr sz="1100" spc="25" dirty="0">
                          <a:latin typeface="PMingLiU"/>
                          <a:cs typeface="PMingLiU"/>
                        </a:rPr>
                        <a:t>29</a:t>
                      </a:r>
                      <a:endParaRPr sz="1100" dirty="0">
                        <a:latin typeface="PMingLiU"/>
                        <a:cs typeface="PMingLiU"/>
                      </a:endParaRPr>
                    </a:p>
                    <a:p>
                      <a:pPr marL="75565">
                        <a:lnSpc>
                          <a:spcPct val="100000"/>
                        </a:lnSpc>
                        <a:spcBef>
                          <a:spcPts val="35"/>
                        </a:spcBef>
                      </a:pPr>
                      <a:r>
                        <a:rPr sz="1100" i="1" spc="140" dirty="0">
                          <a:latin typeface="Georgia"/>
                          <a:cs typeface="Georgia"/>
                        </a:rPr>
                        <a:t>≥</a:t>
                      </a:r>
                      <a:r>
                        <a:rPr sz="1100" i="1" spc="-60" dirty="0">
                          <a:latin typeface="Georgia"/>
                          <a:cs typeface="Georgia"/>
                        </a:rPr>
                        <a:t> </a:t>
                      </a:r>
                      <a:r>
                        <a:rPr sz="1100" spc="25" dirty="0">
                          <a:latin typeface="PMingLiU"/>
                          <a:cs typeface="PMingLiU"/>
                        </a:rPr>
                        <a:t>30</a:t>
                      </a:r>
                      <a:endParaRPr sz="1100" dirty="0">
                        <a:latin typeface="PMingLiU"/>
                        <a:cs typeface="PMingLiU"/>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11125">
                        <a:lnSpc>
                          <a:spcPts val="1180"/>
                        </a:lnSpc>
                      </a:pPr>
                      <a:r>
                        <a:rPr sz="1050" spc="20" dirty="0">
                          <a:latin typeface="Arial"/>
                          <a:cs typeface="Arial"/>
                        </a:rPr>
                        <a:t>2537</a:t>
                      </a:r>
                      <a:endParaRPr sz="1050">
                        <a:latin typeface="Arial"/>
                        <a:cs typeface="Arial"/>
                      </a:endParaRPr>
                    </a:p>
                    <a:p>
                      <a:pPr marL="149860">
                        <a:lnSpc>
                          <a:spcPct val="100000"/>
                        </a:lnSpc>
                        <a:spcBef>
                          <a:spcPts val="95"/>
                        </a:spcBef>
                      </a:pPr>
                      <a:r>
                        <a:rPr sz="1050" spc="20" dirty="0">
                          <a:latin typeface="Arial"/>
                          <a:cs typeface="Arial"/>
                        </a:rPr>
                        <a:t>683</a:t>
                      </a:r>
                      <a:endParaRPr sz="105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07645">
                        <a:lnSpc>
                          <a:spcPts val="1180"/>
                        </a:lnSpc>
                      </a:pPr>
                      <a:r>
                        <a:rPr sz="1050" spc="20" dirty="0">
                          <a:latin typeface="Arial"/>
                          <a:cs typeface="Arial"/>
                        </a:rPr>
                        <a:t>8747</a:t>
                      </a:r>
                      <a:endParaRPr sz="1050">
                        <a:latin typeface="Arial"/>
                        <a:cs typeface="Arial"/>
                      </a:endParaRPr>
                    </a:p>
                    <a:p>
                      <a:pPr marL="207645">
                        <a:lnSpc>
                          <a:spcPct val="100000"/>
                        </a:lnSpc>
                        <a:spcBef>
                          <a:spcPts val="95"/>
                        </a:spcBef>
                      </a:pPr>
                      <a:r>
                        <a:rPr sz="1050" spc="20" dirty="0">
                          <a:latin typeface="Arial"/>
                          <a:cs typeface="Arial"/>
                        </a:rPr>
                        <a:t>1498</a:t>
                      </a:r>
                      <a:endParaRPr sz="105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8105">
                        <a:lnSpc>
                          <a:spcPts val="1180"/>
                        </a:lnSpc>
                      </a:pPr>
                      <a:r>
                        <a:rPr sz="1050" spc="20" dirty="0">
                          <a:latin typeface="Arial"/>
                          <a:cs typeface="Arial"/>
                        </a:rPr>
                        <a:t>11284</a:t>
                      </a:r>
                      <a:endParaRPr sz="1050">
                        <a:latin typeface="Arial"/>
                        <a:cs typeface="Arial"/>
                      </a:endParaRPr>
                    </a:p>
                    <a:p>
                      <a:pPr marL="116839">
                        <a:lnSpc>
                          <a:spcPct val="100000"/>
                        </a:lnSpc>
                        <a:spcBef>
                          <a:spcPts val="95"/>
                        </a:spcBef>
                      </a:pPr>
                      <a:r>
                        <a:rPr sz="1050" spc="20" dirty="0">
                          <a:latin typeface="Arial"/>
                          <a:cs typeface="Arial"/>
                        </a:rPr>
                        <a:t>2181</a:t>
                      </a:r>
                      <a:endParaRPr sz="1050">
                        <a:latin typeface="Arial"/>
                        <a:cs typeface="Arial"/>
                      </a:endParaRPr>
                    </a:p>
                  </a:txBody>
                  <a:tcPr marL="0" marR="0" marT="0" marB="0">
                    <a:lnL w="6350">
                      <a:solidFill>
                        <a:srgbClr val="000000"/>
                      </a:solidFill>
                      <a:prstDash val="solid"/>
                    </a:lnL>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74625">
                <a:tc>
                  <a:txBody>
                    <a:bodyPr/>
                    <a:lstStyle/>
                    <a:p>
                      <a:pPr marL="83185">
                        <a:lnSpc>
                          <a:spcPts val="1180"/>
                        </a:lnSpc>
                      </a:pPr>
                      <a:r>
                        <a:rPr sz="1050" spc="-35" dirty="0">
                          <a:latin typeface="Arial"/>
                          <a:cs typeface="Arial"/>
                        </a:rPr>
                        <a:t>Total</a:t>
                      </a:r>
                      <a:endParaRPr sz="1050">
                        <a:latin typeface="Arial"/>
                        <a:cs typeface="Arial"/>
                      </a:endParaRPr>
                    </a:p>
                  </a:txBody>
                  <a:tcPr marL="0" marR="0" marT="0" marB="0">
                    <a:lnR w="6350">
                      <a:solidFill>
                        <a:srgbClr val="000000"/>
                      </a:solidFill>
                      <a:prstDash val="solid"/>
                    </a:lnR>
                    <a:lnT w="6350">
                      <a:solidFill>
                        <a:srgbClr val="000000"/>
                      </a:solidFill>
                      <a:prstDash val="solid"/>
                    </a:lnT>
                  </a:tcPr>
                </a:tc>
                <a:tc>
                  <a:txBody>
                    <a:bodyPr/>
                    <a:lstStyle/>
                    <a:p>
                      <a:pPr marL="111125">
                        <a:lnSpc>
                          <a:spcPts val="1180"/>
                        </a:lnSpc>
                      </a:pPr>
                      <a:r>
                        <a:rPr sz="1050" spc="20" dirty="0">
                          <a:latin typeface="Arial"/>
                          <a:cs typeface="Arial"/>
                        </a:rPr>
                        <a:t>3220</a:t>
                      </a:r>
                      <a:endParaRPr sz="105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168910">
                        <a:lnSpc>
                          <a:spcPts val="1180"/>
                        </a:lnSpc>
                      </a:pPr>
                      <a:r>
                        <a:rPr sz="1050" spc="20" dirty="0">
                          <a:latin typeface="Arial"/>
                          <a:cs typeface="Arial"/>
                        </a:rPr>
                        <a:t>10245</a:t>
                      </a:r>
                      <a:endParaRPr sz="105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1905" algn="ctr">
                        <a:lnSpc>
                          <a:spcPts val="1180"/>
                        </a:lnSpc>
                      </a:pPr>
                      <a:r>
                        <a:rPr lang="en-US" sz="1050" spc="20" dirty="0" smtClean="0">
                          <a:latin typeface="Arial"/>
                          <a:cs typeface="Arial"/>
                        </a:rPr>
                        <a:t>100</a:t>
                      </a:r>
                      <a:r>
                        <a:rPr sz="1050" spc="20" dirty="0" smtClean="0">
                          <a:latin typeface="Arial"/>
                          <a:cs typeface="Arial"/>
                        </a:rPr>
                        <a:t>465</a:t>
                      </a:r>
                      <a:endParaRPr sz="1050" dirty="0">
                        <a:latin typeface="Arial"/>
                        <a:cs typeface="Arial"/>
                      </a:endParaRPr>
                    </a:p>
                  </a:txBody>
                  <a:tcPr marL="0" marR="0" marT="0" marB="0">
                    <a:lnL w="6350">
                      <a:solidFill>
                        <a:srgbClr val="000000"/>
                      </a:solidFill>
                      <a:prstDash val="solid"/>
                    </a:lnL>
                    <a:lnT w="6350">
                      <a:solidFill>
                        <a:srgbClr val="000000"/>
                      </a:solidFill>
                      <a:prstDash val="solid"/>
                    </a:lnT>
                  </a:tcPr>
                </a:tc>
                <a:extLst>
                  <a:ext uri="{0D108BD9-81ED-4DB2-BD59-A6C34878D82A}">
                    <a16:rowId xmlns:a16="http://schemas.microsoft.com/office/drawing/2014/main" val="10002"/>
                  </a:ext>
                </a:extLst>
              </a:tr>
            </a:tbl>
          </a:graphicData>
        </a:graphic>
      </p:graphicFrame>
      <p:sp>
        <p:nvSpPr>
          <p:cNvPr id="13" name="TextBox 12"/>
          <p:cNvSpPr txBox="1"/>
          <p:nvPr/>
        </p:nvSpPr>
        <p:spPr>
          <a:xfrm>
            <a:off x="1543050" y="1506626"/>
            <a:ext cx="914400" cy="430887"/>
          </a:xfrm>
          <a:prstGeom prst="rect">
            <a:avLst/>
          </a:prstGeom>
          <a:noFill/>
        </p:spPr>
        <p:txBody>
          <a:bodyPr wrap="square" rtlCol="0">
            <a:spAutoFit/>
          </a:bodyPr>
          <a:lstStyle/>
          <a:p>
            <a:r>
              <a:rPr lang="en-US" sz="1100" dirty="0" smtClean="0"/>
              <a:t>Age Having First Child</a:t>
            </a:r>
            <a:endParaRPr lang="en-US" sz="1100" dirty="0"/>
          </a:p>
        </p:txBody>
      </p:sp>
      <p:sp>
        <p:nvSpPr>
          <p:cNvPr id="14" name="Rectangle 13"/>
          <p:cNvSpPr/>
          <p:nvPr/>
        </p:nvSpPr>
        <p:spPr>
          <a:xfrm>
            <a:off x="4636" y="974471"/>
            <a:ext cx="1905000" cy="625812"/>
          </a:xfrm>
          <a:prstGeom prst="rect">
            <a:avLst/>
          </a:prstGeom>
          <a:ln>
            <a:solidFill>
              <a:schemeClr val="tx1"/>
            </a:solidFill>
          </a:ln>
        </p:spPr>
        <p:txBody>
          <a:bodyPr wrap="square">
            <a:spAutoFit/>
          </a:bodyPr>
          <a:lstStyle/>
          <a:p>
            <a:pPr marL="125730">
              <a:lnSpc>
                <a:spcPct val="100000"/>
              </a:lnSpc>
              <a:spcBef>
                <a:spcPts val="60"/>
              </a:spcBef>
            </a:pPr>
            <a:r>
              <a:rPr lang="en-US" sz="800" spc="-30" dirty="0">
                <a:solidFill>
                  <a:srgbClr val="024F84"/>
                </a:solidFill>
                <a:latin typeface="Lucida Sans Unicode"/>
                <a:cs typeface="Lucida Sans Unicode"/>
              </a:rPr>
              <a:t>▶</a:t>
            </a:r>
            <a:r>
              <a:rPr lang="en-US" sz="800" spc="235" dirty="0">
                <a:solidFill>
                  <a:srgbClr val="024F84"/>
                </a:solidFill>
                <a:latin typeface="Lucida Sans Unicode"/>
                <a:cs typeface="Lucida Sans Unicode"/>
              </a:rPr>
              <a:t> </a:t>
            </a:r>
            <a:r>
              <a:rPr lang="en-US" sz="1100" b="1" spc="-25" dirty="0"/>
              <a:t>hypotheses (two tailed)</a:t>
            </a:r>
            <a:r>
              <a:rPr lang="en-US" sz="1100" spc="-25" dirty="0"/>
              <a:t>:</a:t>
            </a:r>
          </a:p>
          <a:p>
            <a:pPr marL="582930" lvl="1">
              <a:spcBef>
                <a:spcPts val="60"/>
              </a:spcBef>
            </a:pPr>
            <a:r>
              <a:rPr lang="en-US" sz="1100" i="1" spc="50" dirty="0">
                <a:latin typeface="Palatino Linotype"/>
                <a:cs typeface="Palatino Linotype"/>
              </a:rPr>
              <a:t>Ho: </a:t>
            </a:r>
            <a:r>
              <a:rPr lang="en-US" sz="1100" i="1" spc="50" dirty="0" err="1">
                <a:latin typeface="Palatino Linotype"/>
                <a:cs typeface="Palatino Linotype"/>
              </a:rPr>
              <a:t>p</a:t>
            </a:r>
            <a:r>
              <a:rPr lang="en-US" sz="1100" i="1" spc="75" baseline="-13888" dirty="0" err="1">
                <a:latin typeface="Palatino Linotype"/>
                <a:cs typeface="Palatino Linotype"/>
              </a:rPr>
              <a:t>case</a:t>
            </a:r>
            <a:r>
              <a:rPr lang="en-US" sz="1100" i="1" spc="75" baseline="-13888" dirty="0">
                <a:latin typeface="Palatino Linotype"/>
                <a:cs typeface="Palatino Linotype"/>
              </a:rPr>
              <a:t> </a:t>
            </a:r>
            <a:r>
              <a:rPr lang="en-US" sz="1100" i="1" spc="155" dirty="0">
                <a:latin typeface="Georgia"/>
                <a:cs typeface="Georgia"/>
              </a:rPr>
              <a:t>−</a:t>
            </a:r>
            <a:r>
              <a:rPr lang="en-US" sz="1100" i="1" spc="-155" dirty="0">
                <a:latin typeface="Georgia"/>
                <a:cs typeface="Georgia"/>
              </a:rPr>
              <a:t> </a:t>
            </a:r>
            <a:r>
              <a:rPr lang="en-US" sz="1100" i="1" spc="25" dirty="0" err="1">
                <a:latin typeface="Palatino Linotype"/>
                <a:cs typeface="Palatino Linotype"/>
              </a:rPr>
              <a:t>p</a:t>
            </a:r>
            <a:r>
              <a:rPr lang="en-US" sz="1100" i="1" spc="37" baseline="-13888" dirty="0" err="1">
                <a:latin typeface="Palatino Linotype"/>
                <a:cs typeface="Palatino Linotype"/>
              </a:rPr>
              <a:t>ctrl</a:t>
            </a:r>
            <a:r>
              <a:rPr lang="en-US" sz="1100" i="1" spc="50" dirty="0">
                <a:latin typeface="Palatino Linotype"/>
                <a:cs typeface="Palatino Linotype"/>
              </a:rPr>
              <a:t> = 0</a:t>
            </a:r>
          </a:p>
          <a:p>
            <a:pPr marL="582930" lvl="1">
              <a:spcBef>
                <a:spcPts val="60"/>
              </a:spcBef>
            </a:pPr>
            <a:r>
              <a:rPr lang="en-US" sz="1100" i="1" spc="50" dirty="0">
                <a:latin typeface="Palatino Linotype"/>
                <a:cs typeface="Palatino Linotype"/>
              </a:rPr>
              <a:t>Ha: </a:t>
            </a:r>
            <a:r>
              <a:rPr lang="en-US" sz="1100" i="1" spc="50" dirty="0" err="1">
                <a:latin typeface="Palatino Linotype"/>
                <a:cs typeface="Palatino Linotype"/>
              </a:rPr>
              <a:t>p</a:t>
            </a:r>
            <a:r>
              <a:rPr lang="en-US" sz="1100" i="1" spc="75" baseline="-13888" dirty="0" err="1">
                <a:latin typeface="Palatino Linotype"/>
                <a:cs typeface="Palatino Linotype"/>
              </a:rPr>
              <a:t>case</a:t>
            </a:r>
            <a:r>
              <a:rPr lang="en-US" sz="1100" i="1" spc="75" baseline="-13888" dirty="0">
                <a:latin typeface="Palatino Linotype"/>
                <a:cs typeface="Palatino Linotype"/>
              </a:rPr>
              <a:t> </a:t>
            </a:r>
            <a:r>
              <a:rPr lang="en-US" sz="1100" i="1" spc="155" dirty="0">
                <a:latin typeface="Georgia"/>
                <a:cs typeface="Georgia"/>
              </a:rPr>
              <a:t>−</a:t>
            </a:r>
            <a:r>
              <a:rPr lang="en-US" sz="1100" i="1" spc="-155" dirty="0">
                <a:latin typeface="Georgia"/>
                <a:cs typeface="Georgia"/>
              </a:rPr>
              <a:t> </a:t>
            </a:r>
            <a:r>
              <a:rPr lang="en-US" sz="1100" i="1" spc="25" dirty="0" err="1">
                <a:latin typeface="Palatino Linotype"/>
                <a:cs typeface="Palatino Linotype"/>
              </a:rPr>
              <a:t>p</a:t>
            </a:r>
            <a:r>
              <a:rPr lang="en-US" sz="1100" i="1" spc="37" baseline="-13888" dirty="0" err="1">
                <a:latin typeface="Palatino Linotype"/>
                <a:cs typeface="Palatino Linotype"/>
              </a:rPr>
              <a:t>ctrl</a:t>
            </a:r>
            <a:r>
              <a:rPr lang="en-US" sz="1100" i="1" spc="50" dirty="0">
                <a:latin typeface="Palatino Linotype"/>
                <a:cs typeface="Palatino Linotype"/>
              </a:rPr>
              <a:t> ≠ 0</a:t>
            </a:r>
          </a:p>
        </p:txBody>
      </p:sp>
      <p:sp>
        <p:nvSpPr>
          <p:cNvPr id="6" name="TextBox 5"/>
          <p:cNvSpPr txBox="1"/>
          <p:nvPr/>
        </p:nvSpPr>
        <p:spPr>
          <a:xfrm>
            <a:off x="774008" y="1629216"/>
            <a:ext cx="1143000" cy="338554"/>
          </a:xfrm>
          <a:prstGeom prst="rect">
            <a:avLst/>
          </a:prstGeom>
          <a:noFill/>
        </p:spPr>
        <p:txBody>
          <a:bodyPr wrap="square" rtlCol="0">
            <a:spAutoFit/>
          </a:bodyPr>
          <a:lstStyle/>
          <a:p>
            <a:r>
              <a:rPr lang="en-US" sz="1600" dirty="0" smtClean="0">
                <a:solidFill>
                  <a:srgbClr val="C00000"/>
                </a:solidFill>
              </a:rPr>
              <a:t>Success=</a:t>
            </a:r>
            <a:endParaRPr lang="en-US" sz="1600" dirty="0">
              <a:solidFill>
                <a:srgbClr val="C00000"/>
              </a:solidFill>
            </a:endParaRPr>
          </a:p>
        </p:txBody>
      </p:sp>
    </p:spTree>
  </p:cSld>
  <p:clrMapOvr>
    <a:masterClrMapping/>
  </p:clrMapOvr>
  <p:transition>
    <p:cu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2188082" y="57937"/>
            <a:ext cx="232473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Arial"/>
                <a:cs typeface="Arial"/>
              </a:rPr>
              <a:t>Breast Cancer </a:t>
            </a:r>
            <a:r>
              <a:rPr sz="1050" spc="-20" dirty="0">
                <a:solidFill>
                  <a:srgbClr val="FFFFFF"/>
                </a:solidFill>
                <a:latin typeface="Arial"/>
                <a:cs typeface="Arial"/>
              </a:rPr>
              <a:t>&amp; </a:t>
            </a:r>
            <a:r>
              <a:rPr sz="1050" spc="10" dirty="0">
                <a:solidFill>
                  <a:srgbClr val="FFFFFF"/>
                </a:solidFill>
                <a:latin typeface="Arial"/>
                <a:cs typeface="Arial"/>
              </a:rPr>
              <a:t>Age </a:t>
            </a:r>
            <a:r>
              <a:rPr sz="1050" spc="70" dirty="0">
                <a:solidFill>
                  <a:srgbClr val="FFFFFF"/>
                </a:solidFill>
                <a:latin typeface="Arial"/>
                <a:cs typeface="Arial"/>
              </a:rPr>
              <a:t>- </a:t>
            </a:r>
            <a:r>
              <a:rPr sz="1050" spc="25" dirty="0">
                <a:solidFill>
                  <a:srgbClr val="FFFFFF"/>
                </a:solidFill>
                <a:latin typeface="Arial"/>
                <a:cs typeface="Arial"/>
              </a:rPr>
              <a:t>standard</a:t>
            </a:r>
            <a:r>
              <a:rPr sz="1050" spc="-60" dirty="0">
                <a:solidFill>
                  <a:srgbClr val="FFFFFF"/>
                </a:solidFill>
                <a:latin typeface="Arial"/>
                <a:cs typeface="Arial"/>
              </a:rPr>
              <a:t> </a:t>
            </a:r>
            <a:r>
              <a:rPr sz="1050" spc="10" dirty="0">
                <a:solidFill>
                  <a:srgbClr val="FFFFFF"/>
                </a:solidFill>
                <a:latin typeface="Arial"/>
                <a:cs typeface="Arial"/>
              </a:rPr>
              <a:t>error</a:t>
            </a:r>
            <a:endParaRPr sz="1050">
              <a:latin typeface="Arial"/>
              <a:cs typeface="Arial"/>
            </a:endParaRPr>
          </a:p>
        </p:txBody>
      </p:sp>
      <p:sp>
        <p:nvSpPr>
          <p:cNvPr id="4" name="object 4"/>
          <p:cNvSpPr txBox="1"/>
          <p:nvPr/>
        </p:nvSpPr>
        <p:spPr>
          <a:xfrm>
            <a:off x="68452" y="665099"/>
            <a:ext cx="2171700" cy="204470"/>
          </a:xfrm>
          <a:prstGeom prst="rect">
            <a:avLst/>
          </a:prstGeom>
          <a:solidFill>
            <a:srgbClr val="9AB8CE"/>
          </a:solidFill>
        </p:spPr>
        <p:txBody>
          <a:bodyPr vert="horz" wrap="square" lIns="0" tIns="25400" rIns="0" bIns="0" rtlCol="0">
            <a:spAutoFit/>
          </a:bodyPr>
          <a:lstStyle/>
          <a:p>
            <a:pPr marL="59690">
              <a:lnSpc>
                <a:spcPct val="100000"/>
              </a:lnSpc>
              <a:spcBef>
                <a:spcPts val="20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5" name="object 5"/>
          <p:cNvSpPr txBox="1"/>
          <p:nvPr/>
        </p:nvSpPr>
        <p:spPr>
          <a:xfrm>
            <a:off x="68452" y="869315"/>
            <a:ext cx="2171700" cy="610870"/>
          </a:xfrm>
          <a:prstGeom prst="rect">
            <a:avLst/>
          </a:prstGeom>
          <a:solidFill>
            <a:srgbClr val="D6E2EB"/>
          </a:solidFill>
        </p:spPr>
        <p:txBody>
          <a:bodyPr vert="horz" wrap="square" lIns="0" tIns="30480" rIns="0" bIns="0" rtlCol="0">
            <a:spAutoFit/>
          </a:bodyPr>
          <a:lstStyle/>
          <a:p>
            <a:pPr marL="59690" marR="196215">
              <a:lnSpc>
                <a:spcPct val="100000"/>
              </a:lnSpc>
              <a:spcBef>
                <a:spcPts val="240"/>
              </a:spcBef>
            </a:pPr>
            <a:r>
              <a:rPr sz="1200" spc="-30" dirty="0">
                <a:solidFill>
                  <a:srgbClr val="1A2E3D"/>
                </a:solidFill>
                <a:latin typeface="Arial"/>
                <a:cs typeface="Arial"/>
              </a:rPr>
              <a:t>Which </a:t>
            </a:r>
            <a:r>
              <a:rPr sz="1200" spc="-15" dirty="0">
                <a:solidFill>
                  <a:srgbClr val="1A2E3D"/>
                </a:solidFill>
                <a:latin typeface="Arial"/>
                <a:cs typeface="Arial"/>
              </a:rPr>
              <a:t>of </a:t>
            </a:r>
            <a:r>
              <a:rPr sz="1200" spc="-20" dirty="0">
                <a:solidFill>
                  <a:srgbClr val="1A2E3D"/>
                </a:solidFill>
                <a:latin typeface="Arial"/>
                <a:cs typeface="Arial"/>
              </a:rPr>
              <a:t>the </a:t>
            </a:r>
            <a:r>
              <a:rPr sz="1200" spc="-25" dirty="0">
                <a:solidFill>
                  <a:srgbClr val="1A2E3D"/>
                </a:solidFill>
                <a:latin typeface="Arial"/>
                <a:cs typeface="Arial"/>
              </a:rPr>
              <a:t>following </a:t>
            </a:r>
            <a:r>
              <a:rPr sz="1200" spc="-40" dirty="0">
                <a:solidFill>
                  <a:srgbClr val="1A2E3D"/>
                </a:solidFill>
                <a:latin typeface="Arial"/>
                <a:cs typeface="Arial"/>
              </a:rPr>
              <a:t>is </a:t>
            </a:r>
            <a:r>
              <a:rPr sz="1200" spc="-20" dirty="0">
                <a:solidFill>
                  <a:srgbClr val="1A2E3D"/>
                </a:solidFill>
                <a:latin typeface="Arial"/>
                <a:cs typeface="Arial"/>
              </a:rPr>
              <a:t>the  </a:t>
            </a:r>
            <a:r>
              <a:rPr sz="1200" spc="-10" dirty="0">
                <a:solidFill>
                  <a:srgbClr val="1A2E3D"/>
                </a:solidFill>
                <a:latin typeface="Arial"/>
                <a:cs typeface="Arial"/>
              </a:rPr>
              <a:t>correct </a:t>
            </a:r>
            <a:r>
              <a:rPr sz="1200" spc="-20" dirty="0">
                <a:solidFill>
                  <a:srgbClr val="1A2E3D"/>
                </a:solidFill>
                <a:latin typeface="Arial"/>
                <a:cs typeface="Arial"/>
              </a:rPr>
              <a:t>standard </a:t>
            </a:r>
            <a:r>
              <a:rPr sz="1200" spc="-30" dirty="0">
                <a:solidFill>
                  <a:srgbClr val="1A2E3D"/>
                </a:solidFill>
                <a:latin typeface="Arial"/>
                <a:cs typeface="Arial"/>
              </a:rPr>
              <a:t>error </a:t>
            </a:r>
            <a:r>
              <a:rPr sz="1200" spc="-20" dirty="0">
                <a:solidFill>
                  <a:srgbClr val="1A2E3D"/>
                </a:solidFill>
                <a:latin typeface="Arial"/>
                <a:cs typeface="Arial"/>
              </a:rPr>
              <a:t>for </a:t>
            </a:r>
            <a:r>
              <a:rPr sz="1200" spc="-25" dirty="0">
                <a:solidFill>
                  <a:srgbClr val="1A2E3D"/>
                </a:solidFill>
                <a:latin typeface="Arial"/>
                <a:cs typeface="Arial"/>
              </a:rPr>
              <a:t>this  </a:t>
            </a:r>
            <a:r>
              <a:rPr sz="1200" spc="-45" dirty="0">
                <a:solidFill>
                  <a:srgbClr val="1A2E3D"/>
                </a:solidFill>
                <a:latin typeface="Arial"/>
                <a:cs typeface="Arial"/>
              </a:rPr>
              <a:t>HT?</a:t>
            </a:r>
            <a:endParaRPr sz="1200">
              <a:latin typeface="Arial"/>
              <a:cs typeface="Arial"/>
            </a:endParaRPr>
          </a:p>
        </p:txBody>
      </p:sp>
      <p:graphicFrame>
        <p:nvGraphicFramePr>
          <p:cNvPr id="6" name="object 6"/>
          <p:cNvGraphicFramePr>
            <a:graphicFrameLocks noGrp="1"/>
          </p:cNvGraphicFramePr>
          <p:nvPr/>
        </p:nvGraphicFramePr>
        <p:xfrm>
          <a:off x="2428494" y="710565"/>
          <a:ext cx="2094863" cy="926209"/>
        </p:xfrm>
        <a:graphic>
          <a:graphicData uri="http://schemas.openxmlformats.org/drawingml/2006/table">
            <a:tbl>
              <a:tblPr firstRow="1" bandRow="1">
                <a:tableStyleId>{2D5ABB26-0587-4C30-8999-92F81FD0307C}</a:tableStyleId>
              </a:tblPr>
              <a:tblGrid>
                <a:gridCol w="414655">
                  <a:extLst>
                    <a:ext uri="{9D8B030D-6E8A-4147-A177-3AD203B41FA5}">
                      <a16:colId xmlns:a16="http://schemas.microsoft.com/office/drawing/2014/main" val="20000"/>
                    </a:ext>
                  </a:extLst>
                </a:gridCol>
                <a:gridCol w="499109">
                  <a:extLst>
                    <a:ext uri="{9D8B030D-6E8A-4147-A177-3AD203B41FA5}">
                      <a16:colId xmlns:a16="http://schemas.microsoft.com/office/drawing/2014/main" val="20001"/>
                    </a:ext>
                  </a:extLst>
                </a:gridCol>
                <a:gridCol w="675005">
                  <a:extLst>
                    <a:ext uri="{9D8B030D-6E8A-4147-A177-3AD203B41FA5}">
                      <a16:colId xmlns:a16="http://schemas.microsoft.com/office/drawing/2014/main" val="20002"/>
                    </a:ext>
                  </a:extLst>
                </a:gridCol>
                <a:gridCol w="506094">
                  <a:extLst>
                    <a:ext uri="{9D8B030D-6E8A-4147-A177-3AD203B41FA5}">
                      <a16:colId xmlns:a16="http://schemas.microsoft.com/office/drawing/2014/main" val="20003"/>
                    </a:ext>
                  </a:extLst>
                </a:gridCol>
              </a:tblGrid>
              <a:tr h="306197">
                <a:tc>
                  <a:txBody>
                    <a:bodyPr/>
                    <a:lstStyle/>
                    <a:p>
                      <a:pPr>
                        <a:lnSpc>
                          <a:spcPct val="100000"/>
                        </a:lnSpc>
                      </a:pPr>
                      <a:endParaRPr sz="900" dirty="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algn="ctr">
                        <a:lnSpc>
                          <a:spcPts val="1035"/>
                        </a:lnSpc>
                      </a:pPr>
                      <a:r>
                        <a:rPr sz="1000" spc="-15" dirty="0">
                          <a:latin typeface="Arial"/>
                          <a:cs typeface="Arial"/>
                        </a:rPr>
                        <a:t>BC</a:t>
                      </a:r>
                      <a:endParaRPr sz="1000">
                        <a:latin typeface="Arial"/>
                        <a:cs typeface="Arial"/>
                      </a:endParaRPr>
                    </a:p>
                    <a:p>
                      <a:pPr algn="ctr">
                        <a:lnSpc>
                          <a:spcPts val="1200"/>
                        </a:lnSpc>
                      </a:pPr>
                      <a:r>
                        <a:rPr sz="1000" spc="-55" dirty="0">
                          <a:latin typeface="Arial"/>
                          <a:cs typeface="Arial"/>
                        </a:rPr>
                        <a:t>(Case)</a:t>
                      </a:r>
                      <a:endParaRPr sz="10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algn="ctr">
                        <a:lnSpc>
                          <a:spcPts val="1035"/>
                        </a:lnSpc>
                      </a:pPr>
                      <a:r>
                        <a:rPr sz="1000" spc="-15" dirty="0">
                          <a:latin typeface="Arial"/>
                          <a:cs typeface="Arial"/>
                        </a:rPr>
                        <a:t>No</a:t>
                      </a:r>
                      <a:r>
                        <a:rPr sz="1000" spc="-20" dirty="0">
                          <a:latin typeface="Arial"/>
                          <a:cs typeface="Arial"/>
                        </a:rPr>
                        <a:t> </a:t>
                      </a:r>
                      <a:r>
                        <a:rPr sz="1000" spc="-15" dirty="0">
                          <a:latin typeface="Arial"/>
                          <a:cs typeface="Arial"/>
                        </a:rPr>
                        <a:t>BC</a:t>
                      </a:r>
                      <a:endParaRPr sz="1000">
                        <a:latin typeface="Arial"/>
                        <a:cs typeface="Arial"/>
                      </a:endParaRPr>
                    </a:p>
                    <a:p>
                      <a:pPr algn="ctr">
                        <a:lnSpc>
                          <a:spcPts val="1200"/>
                        </a:lnSpc>
                      </a:pPr>
                      <a:r>
                        <a:rPr sz="1000" spc="-35" dirty="0">
                          <a:latin typeface="Arial"/>
                          <a:cs typeface="Arial"/>
                        </a:rPr>
                        <a:t>(Controls)</a:t>
                      </a:r>
                      <a:endParaRPr sz="10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1905" algn="ctr">
                        <a:lnSpc>
                          <a:spcPts val="1035"/>
                        </a:lnSpc>
                      </a:pPr>
                      <a:r>
                        <a:rPr sz="1000" spc="-50" dirty="0">
                          <a:latin typeface="Arial"/>
                          <a:cs typeface="Arial"/>
                        </a:rPr>
                        <a:t>Total</a:t>
                      </a:r>
                      <a:endParaRPr sz="1000">
                        <a:latin typeface="Arial"/>
                        <a:cs typeface="Arial"/>
                      </a:endParaRPr>
                    </a:p>
                  </a:txBody>
                  <a:tcPr marL="0" marR="0" marT="0" marB="0">
                    <a:lnL w="6350">
                      <a:solidFill>
                        <a:srgbClr val="000000"/>
                      </a:solidFill>
                      <a:prstDash val="solid"/>
                    </a:lnL>
                    <a:lnB w="6350">
                      <a:solidFill>
                        <a:srgbClr val="000000"/>
                      </a:solidFill>
                      <a:prstDash val="solid"/>
                    </a:lnB>
                  </a:tcPr>
                </a:tc>
                <a:extLst>
                  <a:ext uri="{0D108BD9-81ED-4DB2-BD59-A6C34878D82A}">
                    <a16:rowId xmlns:a16="http://schemas.microsoft.com/office/drawing/2014/main" val="10000"/>
                  </a:ext>
                </a:extLst>
              </a:tr>
              <a:tr h="308737">
                <a:tc>
                  <a:txBody>
                    <a:bodyPr/>
                    <a:lstStyle/>
                    <a:p>
                      <a:pPr marL="75565">
                        <a:lnSpc>
                          <a:spcPts val="1055"/>
                        </a:lnSpc>
                      </a:pPr>
                      <a:r>
                        <a:rPr sz="1000" i="1" spc="130" dirty="0">
                          <a:latin typeface="Georgia"/>
                          <a:cs typeface="Georgia"/>
                        </a:rPr>
                        <a:t>≤</a:t>
                      </a:r>
                      <a:r>
                        <a:rPr sz="1000" i="1" spc="-60" dirty="0">
                          <a:latin typeface="Georgia"/>
                          <a:cs typeface="Georgia"/>
                        </a:rPr>
                        <a:t> </a:t>
                      </a:r>
                      <a:r>
                        <a:rPr sz="1000" spc="25" dirty="0">
                          <a:latin typeface="PMingLiU"/>
                          <a:cs typeface="PMingLiU"/>
                        </a:rPr>
                        <a:t>29</a:t>
                      </a:r>
                      <a:endParaRPr sz="1000">
                        <a:latin typeface="PMingLiU"/>
                        <a:cs typeface="PMingLiU"/>
                      </a:endParaRPr>
                    </a:p>
                    <a:p>
                      <a:pPr marL="75565">
                        <a:lnSpc>
                          <a:spcPts val="1200"/>
                        </a:lnSpc>
                      </a:pPr>
                      <a:r>
                        <a:rPr sz="1000" i="1" spc="130" dirty="0">
                          <a:latin typeface="Georgia"/>
                          <a:cs typeface="Georgia"/>
                        </a:rPr>
                        <a:t>≥</a:t>
                      </a:r>
                      <a:r>
                        <a:rPr sz="1000" i="1" spc="-60" dirty="0">
                          <a:latin typeface="Georgia"/>
                          <a:cs typeface="Georgia"/>
                        </a:rPr>
                        <a:t> </a:t>
                      </a:r>
                      <a:r>
                        <a:rPr sz="1000" spc="25" dirty="0">
                          <a:latin typeface="PMingLiU"/>
                          <a:cs typeface="PMingLiU"/>
                        </a:rPr>
                        <a:t>30</a:t>
                      </a:r>
                      <a:endParaRPr sz="1000">
                        <a:latin typeface="PMingLiU"/>
                        <a:cs typeface="PMingLiU"/>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8585">
                        <a:lnSpc>
                          <a:spcPts val="1055"/>
                        </a:lnSpc>
                      </a:pPr>
                      <a:r>
                        <a:rPr sz="1000" spc="-5" dirty="0">
                          <a:latin typeface="Arial"/>
                          <a:cs typeface="Arial"/>
                        </a:rPr>
                        <a:t>2537</a:t>
                      </a:r>
                      <a:endParaRPr sz="1000">
                        <a:latin typeface="Arial"/>
                        <a:cs typeface="Arial"/>
                      </a:endParaRPr>
                    </a:p>
                    <a:p>
                      <a:pPr marL="143510">
                        <a:lnSpc>
                          <a:spcPts val="1200"/>
                        </a:lnSpc>
                      </a:pPr>
                      <a:r>
                        <a:rPr sz="1000" spc="-5" dirty="0">
                          <a:latin typeface="Arial"/>
                          <a:cs typeface="Arial"/>
                        </a:rPr>
                        <a:t>683</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6215">
                        <a:lnSpc>
                          <a:spcPts val="1055"/>
                        </a:lnSpc>
                      </a:pPr>
                      <a:r>
                        <a:rPr sz="1000" spc="-5" dirty="0">
                          <a:latin typeface="Arial"/>
                          <a:cs typeface="Arial"/>
                        </a:rPr>
                        <a:t>8747</a:t>
                      </a:r>
                      <a:endParaRPr sz="1000">
                        <a:latin typeface="Arial"/>
                        <a:cs typeface="Arial"/>
                      </a:endParaRPr>
                    </a:p>
                    <a:p>
                      <a:pPr marL="196215">
                        <a:lnSpc>
                          <a:spcPts val="1200"/>
                        </a:lnSpc>
                      </a:pPr>
                      <a:r>
                        <a:rPr sz="1000" spc="-5" dirty="0">
                          <a:latin typeface="Arial"/>
                          <a:cs typeface="Arial"/>
                        </a:rPr>
                        <a:t>1498</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8105">
                        <a:lnSpc>
                          <a:spcPts val="1055"/>
                        </a:lnSpc>
                      </a:pPr>
                      <a:r>
                        <a:rPr sz="1000" spc="-5" dirty="0">
                          <a:latin typeface="Arial"/>
                          <a:cs typeface="Arial"/>
                        </a:rPr>
                        <a:t>11284</a:t>
                      </a:r>
                      <a:endParaRPr sz="1000">
                        <a:latin typeface="Arial"/>
                        <a:cs typeface="Arial"/>
                      </a:endParaRPr>
                    </a:p>
                    <a:p>
                      <a:pPr marL="113664">
                        <a:lnSpc>
                          <a:spcPts val="1200"/>
                        </a:lnSpc>
                      </a:pPr>
                      <a:r>
                        <a:rPr sz="1000" spc="-5" dirty="0">
                          <a:latin typeface="Arial"/>
                          <a:cs typeface="Arial"/>
                        </a:rPr>
                        <a:t>2181</a:t>
                      </a:r>
                      <a:endParaRPr sz="1000">
                        <a:latin typeface="Arial"/>
                        <a:cs typeface="Arial"/>
                      </a:endParaRPr>
                    </a:p>
                  </a:txBody>
                  <a:tcPr marL="0" marR="0" marT="0" marB="0">
                    <a:lnL w="6350">
                      <a:solidFill>
                        <a:srgbClr val="000000"/>
                      </a:solidFill>
                      <a:prstDash val="solid"/>
                    </a:lnL>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56844">
                <a:tc>
                  <a:txBody>
                    <a:bodyPr/>
                    <a:lstStyle/>
                    <a:p>
                      <a:pPr marR="70485" algn="r">
                        <a:lnSpc>
                          <a:spcPts val="1055"/>
                        </a:lnSpc>
                      </a:pPr>
                      <a:r>
                        <a:rPr sz="1000" spc="-110" dirty="0">
                          <a:latin typeface="Arial"/>
                          <a:cs typeface="Arial"/>
                        </a:rPr>
                        <a:t>T</a:t>
                      </a:r>
                      <a:r>
                        <a:rPr sz="1000" dirty="0">
                          <a:latin typeface="Arial"/>
                          <a:cs typeface="Arial"/>
                        </a:rPr>
                        <a:t>otal</a:t>
                      </a:r>
                      <a:endParaRPr sz="1000">
                        <a:latin typeface="Arial"/>
                        <a:cs typeface="Arial"/>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055"/>
                        </a:lnSpc>
                      </a:pPr>
                      <a:r>
                        <a:rPr sz="1000" spc="-5" dirty="0">
                          <a:latin typeface="Arial"/>
                          <a:cs typeface="Arial"/>
                        </a:rPr>
                        <a:t>3220</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055"/>
                        </a:lnSpc>
                      </a:pPr>
                      <a:r>
                        <a:rPr sz="1000" spc="-5" dirty="0">
                          <a:latin typeface="Arial"/>
                          <a:cs typeface="Arial"/>
                        </a:rPr>
                        <a:t>10245</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ts val="1055"/>
                        </a:lnSpc>
                      </a:pPr>
                      <a:r>
                        <a:rPr lang="en-US" sz="1000" spc="-5" dirty="0" smtClean="0">
                          <a:latin typeface="Arial"/>
                          <a:cs typeface="Arial"/>
                        </a:rPr>
                        <a:t>100</a:t>
                      </a:r>
                      <a:r>
                        <a:rPr sz="1000" spc="-5" dirty="0" smtClean="0">
                          <a:latin typeface="Arial"/>
                          <a:cs typeface="Arial"/>
                        </a:rPr>
                        <a:t>465</a:t>
                      </a:r>
                      <a:endParaRPr sz="1000" dirty="0">
                        <a:latin typeface="Arial"/>
                        <a:cs typeface="Arial"/>
                      </a:endParaRPr>
                    </a:p>
                  </a:txBody>
                  <a:tcPr marL="0" marR="0" marT="0" marB="0">
                    <a:lnL w="6350">
                      <a:solidFill>
                        <a:srgbClr val="000000"/>
                      </a:solidFill>
                      <a:prstDash val="solid"/>
                    </a:lnL>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54431">
                <a:tc>
                  <a:txBody>
                    <a:bodyPr/>
                    <a:lstStyle/>
                    <a:p>
                      <a:pPr marR="71120" algn="r">
                        <a:lnSpc>
                          <a:spcPts val="1055"/>
                        </a:lnSpc>
                      </a:pPr>
                      <a:r>
                        <a:rPr sz="1000" i="1" spc="-505" dirty="0">
                          <a:latin typeface="Arial"/>
                          <a:cs typeface="Arial"/>
                        </a:rPr>
                        <a:t>p</a:t>
                      </a:r>
                      <a:r>
                        <a:rPr sz="1000" dirty="0">
                          <a:latin typeface="PMingLiU"/>
                          <a:cs typeface="PMingLiU"/>
                        </a:rPr>
                        <a:t>ˆ</a:t>
                      </a:r>
                      <a:endParaRPr sz="1000">
                        <a:latin typeface="PMingLiU"/>
                        <a:cs typeface="PMingLiU"/>
                      </a:endParaRPr>
                    </a:p>
                  </a:txBody>
                  <a:tcPr marL="0" marR="0" marT="0" marB="0">
                    <a:lnR w="6350">
                      <a:solidFill>
                        <a:srgbClr val="000000"/>
                      </a:solidFill>
                      <a:prstDash val="solid"/>
                    </a:lnR>
                    <a:lnT w="6350">
                      <a:solidFill>
                        <a:srgbClr val="000000"/>
                      </a:solidFill>
                      <a:prstDash val="solid"/>
                    </a:lnT>
                  </a:tcPr>
                </a:tc>
                <a:tc>
                  <a:txBody>
                    <a:bodyPr/>
                    <a:lstStyle/>
                    <a:p>
                      <a:pPr algn="ctr">
                        <a:lnSpc>
                          <a:spcPts val="1055"/>
                        </a:lnSpc>
                      </a:pPr>
                      <a:r>
                        <a:rPr sz="1000" spc="-5" dirty="0">
                          <a:latin typeface="Arial"/>
                          <a:cs typeface="Arial"/>
                        </a:rPr>
                        <a:t>0.212</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algn="ctr">
                        <a:lnSpc>
                          <a:spcPts val="1055"/>
                        </a:lnSpc>
                      </a:pPr>
                      <a:r>
                        <a:rPr sz="1000" spc="-5" dirty="0">
                          <a:latin typeface="Arial"/>
                          <a:cs typeface="Arial"/>
                        </a:rPr>
                        <a:t>0.146</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1905" algn="ctr">
                        <a:lnSpc>
                          <a:spcPts val="1055"/>
                        </a:lnSpc>
                      </a:pPr>
                      <a:r>
                        <a:rPr sz="1000" spc="-5" dirty="0">
                          <a:latin typeface="Arial"/>
                          <a:cs typeface="Arial"/>
                        </a:rPr>
                        <a:t>0.162</a:t>
                      </a:r>
                      <a:endParaRPr sz="1000">
                        <a:latin typeface="Arial"/>
                        <a:cs typeface="Arial"/>
                      </a:endParaRPr>
                    </a:p>
                  </a:txBody>
                  <a:tcPr marL="0" marR="0" marT="0" marB="0">
                    <a:lnL w="6350">
                      <a:solidFill>
                        <a:srgbClr val="000000"/>
                      </a:solidFill>
                      <a:prstDash val="solid"/>
                    </a:lnL>
                    <a:lnT w="6350">
                      <a:solidFill>
                        <a:srgbClr val="000000"/>
                      </a:solidFill>
                      <a:prstDash val="solid"/>
                    </a:lnT>
                  </a:tcPr>
                </a:tc>
                <a:extLst>
                  <a:ext uri="{0D108BD9-81ED-4DB2-BD59-A6C34878D82A}">
                    <a16:rowId xmlns:a16="http://schemas.microsoft.com/office/drawing/2014/main" val="10003"/>
                  </a:ext>
                </a:extLst>
              </a:tr>
            </a:tbl>
          </a:graphicData>
        </a:graphic>
      </p:graphicFrame>
      <p:sp>
        <p:nvSpPr>
          <p:cNvPr id="47" name="object 47"/>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15</a:t>
            </a:r>
            <a:endParaRPr sz="800">
              <a:latin typeface="Arial"/>
              <a:cs typeface="Arial"/>
            </a:endParaRPr>
          </a:p>
        </p:txBody>
      </p:sp>
      <p:pic>
        <p:nvPicPr>
          <p:cNvPr id="48" name="Picture 47"/>
          <p:cNvPicPr>
            <a:picLocks noChangeAspect="1"/>
          </p:cNvPicPr>
          <p:nvPr/>
        </p:nvPicPr>
        <p:blipFill>
          <a:blip r:embed="rId2"/>
          <a:stretch>
            <a:fillRect/>
          </a:stretch>
        </p:blipFill>
        <p:spPr>
          <a:xfrm>
            <a:off x="3810" y="1497513"/>
            <a:ext cx="2480582" cy="1929342"/>
          </a:xfrm>
          <a:prstGeom prst="rect">
            <a:avLst/>
          </a:prstGeom>
        </p:spPr>
      </p:pic>
    </p:spTree>
  </p:cSld>
  <p:clrMapOvr>
    <a:masterClrMapping/>
  </p:clrMapOvr>
  <p:transition>
    <p:cu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a:stretch>
            <a:fillRect/>
          </a:stretch>
        </p:blipFill>
        <p:spPr>
          <a:xfrm>
            <a:off x="26670" y="1501775"/>
            <a:ext cx="3110988" cy="1851882"/>
          </a:xfrm>
          <a:prstGeom prst="rect">
            <a:avLst/>
          </a:prstGeom>
        </p:spPr>
      </p:pic>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2188082" y="57937"/>
            <a:ext cx="232473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Arial"/>
                <a:cs typeface="Arial"/>
              </a:rPr>
              <a:t>Breast Cancer </a:t>
            </a:r>
            <a:r>
              <a:rPr sz="1050" spc="-20" dirty="0">
                <a:solidFill>
                  <a:srgbClr val="FFFFFF"/>
                </a:solidFill>
                <a:latin typeface="Arial"/>
                <a:cs typeface="Arial"/>
              </a:rPr>
              <a:t>&amp; </a:t>
            </a:r>
            <a:r>
              <a:rPr sz="1050" spc="10" dirty="0">
                <a:solidFill>
                  <a:srgbClr val="FFFFFF"/>
                </a:solidFill>
                <a:latin typeface="Arial"/>
                <a:cs typeface="Arial"/>
              </a:rPr>
              <a:t>Age </a:t>
            </a:r>
            <a:r>
              <a:rPr sz="1050" spc="70" dirty="0">
                <a:solidFill>
                  <a:srgbClr val="FFFFFF"/>
                </a:solidFill>
                <a:latin typeface="Arial"/>
                <a:cs typeface="Arial"/>
              </a:rPr>
              <a:t>- </a:t>
            </a:r>
            <a:r>
              <a:rPr sz="1050" spc="25" dirty="0">
                <a:solidFill>
                  <a:srgbClr val="FFFFFF"/>
                </a:solidFill>
                <a:latin typeface="Arial"/>
                <a:cs typeface="Arial"/>
              </a:rPr>
              <a:t>standard</a:t>
            </a:r>
            <a:r>
              <a:rPr sz="1050" spc="-60" dirty="0">
                <a:solidFill>
                  <a:srgbClr val="FFFFFF"/>
                </a:solidFill>
                <a:latin typeface="Arial"/>
                <a:cs typeface="Arial"/>
              </a:rPr>
              <a:t> </a:t>
            </a:r>
            <a:r>
              <a:rPr sz="1050" spc="10" dirty="0">
                <a:solidFill>
                  <a:srgbClr val="FFFFFF"/>
                </a:solidFill>
                <a:latin typeface="Arial"/>
                <a:cs typeface="Arial"/>
              </a:rPr>
              <a:t>error</a:t>
            </a:r>
            <a:endParaRPr sz="1050">
              <a:latin typeface="Arial"/>
              <a:cs typeface="Arial"/>
            </a:endParaRPr>
          </a:p>
        </p:txBody>
      </p:sp>
      <p:sp>
        <p:nvSpPr>
          <p:cNvPr id="4" name="object 4"/>
          <p:cNvSpPr txBox="1"/>
          <p:nvPr/>
        </p:nvSpPr>
        <p:spPr>
          <a:xfrm>
            <a:off x="68452" y="665099"/>
            <a:ext cx="2171700" cy="204470"/>
          </a:xfrm>
          <a:prstGeom prst="rect">
            <a:avLst/>
          </a:prstGeom>
          <a:solidFill>
            <a:srgbClr val="9AB8CE"/>
          </a:solidFill>
        </p:spPr>
        <p:txBody>
          <a:bodyPr vert="horz" wrap="square" lIns="0" tIns="25400" rIns="0" bIns="0" rtlCol="0">
            <a:spAutoFit/>
          </a:bodyPr>
          <a:lstStyle/>
          <a:p>
            <a:pPr marL="59690">
              <a:lnSpc>
                <a:spcPct val="100000"/>
              </a:lnSpc>
              <a:spcBef>
                <a:spcPts val="20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5" name="object 5"/>
          <p:cNvSpPr txBox="1"/>
          <p:nvPr/>
        </p:nvSpPr>
        <p:spPr>
          <a:xfrm>
            <a:off x="68452" y="869315"/>
            <a:ext cx="2171700" cy="610870"/>
          </a:xfrm>
          <a:prstGeom prst="rect">
            <a:avLst/>
          </a:prstGeom>
          <a:solidFill>
            <a:srgbClr val="D6E2EB"/>
          </a:solidFill>
        </p:spPr>
        <p:txBody>
          <a:bodyPr vert="horz" wrap="square" lIns="0" tIns="30480" rIns="0" bIns="0" rtlCol="0">
            <a:spAutoFit/>
          </a:bodyPr>
          <a:lstStyle/>
          <a:p>
            <a:pPr marL="59690" marR="196215">
              <a:lnSpc>
                <a:spcPct val="100000"/>
              </a:lnSpc>
              <a:spcBef>
                <a:spcPts val="240"/>
              </a:spcBef>
            </a:pPr>
            <a:r>
              <a:rPr sz="1200" spc="-30" dirty="0">
                <a:solidFill>
                  <a:srgbClr val="1A2E3D"/>
                </a:solidFill>
                <a:latin typeface="Arial"/>
                <a:cs typeface="Arial"/>
              </a:rPr>
              <a:t>Which </a:t>
            </a:r>
            <a:r>
              <a:rPr sz="1200" spc="-15" dirty="0">
                <a:solidFill>
                  <a:srgbClr val="1A2E3D"/>
                </a:solidFill>
                <a:latin typeface="Arial"/>
                <a:cs typeface="Arial"/>
              </a:rPr>
              <a:t>of </a:t>
            </a:r>
            <a:r>
              <a:rPr sz="1200" spc="-20" dirty="0">
                <a:solidFill>
                  <a:srgbClr val="1A2E3D"/>
                </a:solidFill>
                <a:latin typeface="Arial"/>
                <a:cs typeface="Arial"/>
              </a:rPr>
              <a:t>the </a:t>
            </a:r>
            <a:r>
              <a:rPr sz="1200" spc="-25" dirty="0">
                <a:solidFill>
                  <a:srgbClr val="1A2E3D"/>
                </a:solidFill>
                <a:latin typeface="Arial"/>
                <a:cs typeface="Arial"/>
              </a:rPr>
              <a:t>following </a:t>
            </a:r>
            <a:r>
              <a:rPr sz="1200" spc="-40" dirty="0">
                <a:solidFill>
                  <a:srgbClr val="1A2E3D"/>
                </a:solidFill>
                <a:latin typeface="Arial"/>
                <a:cs typeface="Arial"/>
              </a:rPr>
              <a:t>is </a:t>
            </a:r>
            <a:r>
              <a:rPr sz="1200" spc="-20" dirty="0">
                <a:solidFill>
                  <a:srgbClr val="1A2E3D"/>
                </a:solidFill>
                <a:latin typeface="Arial"/>
                <a:cs typeface="Arial"/>
              </a:rPr>
              <a:t>the  </a:t>
            </a:r>
            <a:r>
              <a:rPr sz="1200" spc="-10" dirty="0">
                <a:solidFill>
                  <a:srgbClr val="1A2E3D"/>
                </a:solidFill>
                <a:latin typeface="Arial"/>
                <a:cs typeface="Arial"/>
              </a:rPr>
              <a:t>correct </a:t>
            </a:r>
            <a:r>
              <a:rPr sz="1200" spc="-20" dirty="0">
                <a:solidFill>
                  <a:srgbClr val="1A2E3D"/>
                </a:solidFill>
                <a:latin typeface="Arial"/>
                <a:cs typeface="Arial"/>
              </a:rPr>
              <a:t>standard </a:t>
            </a:r>
            <a:r>
              <a:rPr sz="1200" spc="-30" dirty="0">
                <a:solidFill>
                  <a:srgbClr val="1A2E3D"/>
                </a:solidFill>
                <a:latin typeface="Arial"/>
                <a:cs typeface="Arial"/>
              </a:rPr>
              <a:t>error </a:t>
            </a:r>
            <a:r>
              <a:rPr sz="1200" spc="-20" dirty="0">
                <a:solidFill>
                  <a:srgbClr val="1A2E3D"/>
                </a:solidFill>
                <a:latin typeface="Arial"/>
                <a:cs typeface="Arial"/>
              </a:rPr>
              <a:t>for </a:t>
            </a:r>
            <a:r>
              <a:rPr sz="1200" spc="-25" dirty="0">
                <a:solidFill>
                  <a:srgbClr val="1A2E3D"/>
                </a:solidFill>
                <a:latin typeface="Arial"/>
                <a:cs typeface="Arial"/>
              </a:rPr>
              <a:t>this  </a:t>
            </a:r>
            <a:r>
              <a:rPr sz="1200" spc="-45" dirty="0">
                <a:solidFill>
                  <a:srgbClr val="1A2E3D"/>
                </a:solidFill>
                <a:latin typeface="Arial"/>
                <a:cs typeface="Arial"/>
              </a:rPr>
              <a:t>HT?</a:t>
            </a:r>
            <a:endParaRPr sz="1200">
              <a:latin typeface="Arial"/>
              <a:cs typeface="Arial"/>
            </a:endParaRPr>
          </a:p>
        </p:txBody>
      </p:sp>
      <p:graphicFrame>
        <p:nvGraphicFramePr>
          <p:cNvPr id="6" name="object 6"/>
          <p:cNvGraphicFramePr>
            <a:graphicFrameLocks noGrp="1"/>
          </p:cNvGraphicFramePr>
          <p:nvPr>
            <p:extLst>
              <p:ext uri="{D42A27DB-BD31-4B8C-83A1-F6EECF244321}">
                <p14:modId xmlns:p14="http://schemas.microsoft.com/office/powerpoint/2010/main" val="3916406785"/>
              </p:ext>
            </p:extLst>
          </p:nvPr>
        </p:nvGraphicFramePr>
        <p:xfrm>
          <a:off x="2428494" y="710565"/>
          <a:ext cx="2094863" cy="926209"/>
        </p:xfrm>
        <a:graphic>
          <a:graphicData uri="http://schemas.openxmlformats.org/drawingml/2006/table">
            <a:tbl>
              <a:tblPr firstRow="1" bandRow="1">
                <a:tableStyleId>{2D5ABB26-0587-4C30-8999-92F81FD0307C}</a:tableStyleId>
              </a:tblPr>
              <a:tblGrid>
                <a:gridCol w="414655">
                  <a:extLst>
                    <a:ext uri="{9D8B030D-6E8A-4147-A177-3AD203B41FA5}">
                      <a16:colId xmlns:a16="http://schemas.microsoft.com/office/drawing/2014/main" val="20000"/>
                    </a:ext>
                  </a:extLst>
                </a:gridCol>
                <a:gridCol w="499109">
                  <a:extLst>
                    <a:ext uri="{9D8B030D-6E8A-4147-A177-3AD203B41FA5}">
                      <a16:colId xmlns:a16="http://schemas.microsoft.com/office/drawing/2014/main" val="20001"/>
                    </a:ext>
                  </a:extLst>
                </a:gridCol>
                <a:gridCol w="675005">
                  <a:extLst>
                    <a:ext uri="{9D8B030D-6E8A-4147-A177-3AD203B41FA5}">
                      <a16:colId xmlns:a16="http://schemas.microsoft.com/office/drawing/2014/main" val="20002"/>
                    </a:ext>
                  </a:extLst>
                </a:gridCol>
                <a:gridCol w="506094">
                  <a:extLst>
                    <a:ext uri="{9D8B030D-6E8A-4147-A177-3AD203B41FA5}">
                      <a16:colId xmlns:a16="http://schemas.microsoft.com/office/drawing/2014/main" val="20003"/>
                    </a:ext>
                  </a:extLst>
                </a:gridCol>
              </a:tblGrid>
              <a:tr h="306197">
                <a:tc>
                  <a:txBody>
                    <a:bodyPr/>
                    <a:lstStyle/>
                    <a:p>
                      <a:pPr>
                        <a:lnSpc>
                          <a:spcPct val="100000"/>
                        </a:lnSpc>
                      </a:pPr>
                      <a:endParaRPr sz="900" dirty="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algn="ctr">
                        <a:lnSpc>
                          <a:spcPts val="1035"/>
                        </a:lnSpc>
                      </a:pPr>
                      <a:r>
                        <a:rPr sz="1000" spc="-15" dirty="0">
                          <a:latin typeface="Arial"/>
                          <a:cs typeface="Arial"/>
                        </a:rPr>
                        <a:t>BC</a:t>
                      </a:r>
                      <a:endParaRPr sz="1000">
                        <a:latin typeface="Arial"/>
                        <a:cs typeface="Arial"/>
                      </a:endParaRPr>
                    </a:p>
                    <a:p>
                      <a:pPr algn="ctr">
                        <a:lnSpc>
                          <a:spcPts val="1200"/>
                        </a:lnSpc>
                      </a:pPr>
                      <a:r>
                        <a:rPr sz="1000" spc="-55" dirty="0">
                          <a:latin typeface="Arial"/>
                          <a:cs typeface="Arial"/>
                        </a:rPr>
                        <a:t>(Case)</a:t>
                      </a:r>
                      <a:endParaRPr sz="10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algn="ctr">
                        <a:lnSpc>
                          <a:spcPts val="1035"/>
                        </a:lnSpc>
                      </a:pPr>
                      <a:r>
                        <a:rPr sz="1000" spc="-15" dirty="0">
                          <a:latin typeface="Arial"/>
                          <a:cs typeface="Arial"/>
                        </a:rPr>
                        <a:t>No</a:t>
                      </a:r>
                      <a:r>
                        <a:rPr sz="1000" spc="-20" dirty="0">
                          <a:latin typeface="Arial"/>
                          <a:cs typeface="Arial"/>
                        </a:rPr>
                        <a:t> </a:t>
                      </a:r>
                      <a:r>
                        <a:rPr sz="1000" spc="-15" dirty="0">
                          <a:latin typeface="Arial"/>
                          <a:cs typeface="Arial"/>
                        </a:rPr>
                        <a:t>BC</a:t>
                      </a:r>
                      <a:endParaRPr sz="1000">
                        <a:latin typeface="Arial"/>
                        <a:cs typeface="Arial"/>
                      </a:endParaRPr>
                    </a:p>
                    <a:p>
                      <a:pPr algn="ctr">
                        <a:lnSpc>
                          <a:spcPts val="1200"/>
                        </a:lnSpc>
                      </a:pPr>
                      <a:r>
                        <a:rPr sz="1000" spc="-35" dirty="0">
                          <a:latin typeface="Arial"/>
                          <a:cs typeface="Arial"/>
                        </a:rPr>
                        <a:t>(Controls)</a:t>
                      </a:r>
                      <a:endParaRPr sz="10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1905" algn="ctr">
                        <a:lnSpc>
                          <a:spcPts val="1035"/>
                        </a:lnSpc>
                      </a:pPr>
                      <a:r>
                        <a:rPr sz="1000" spc="-50" dirty="0">
                          <a:latin typeface="Arial"/>
                          <a:cs typeface="Arial"/>
                        </a:rPr>
                        <a:t>Total</a:t>
                      </a:r>
                      <a:endParaRPr sz="1000">
                        <a:latin typeface="Arial"/>
                        <a:cs typeface="Arial"/>
                      </a:endParaRPr>
                    </a:p>
                  </a:txBody>
                  <a:tcPr marL="0" marR="0" marT="0" marB="0">
                    <a:lnL w="6350">
                      <a:solidFill>
                        <a:srgbClr val="000000"/>
                      </a:solidFill>
                      <a:prstDash val="solid"/>
                    </a:lnL>
                    <a:lnB w="6350">
                      <a:solidFill>
                        <a:srgbClr val="000000"/>
                      </a:solidFill>
                      <a:prstDash val="solid"/>
                    </a:lnB>
                  </a:tcPr>
                </a:tc>
                <a:extLst>
                  <a:ext uri="{0D108BD9-81ED-4DB2-BD59-A6C34878D82A}">
                    <a16:rowId xmlns:a16="http://schemas.microsoft.com/office/drawing/2014/main" val="10000"/>
                  </a:ext>
                </a:extLst>
              </a:tr>
              <a:tr h="308737">
                <a:tc>
                  <a:txBody>
                    <a:bodyPr/>
                    <a:lstStyle/>
                    <a:p>
                      <a:pPr marL="75565">
                        <a:lnSpc>
                          <a:spcPts val="1055"/>
                        </a:lnSpc>
                      </a:pPr>
                      <a:r>
                        <a:rPr sz="1000" i="1" spc="130" dirty="0">
                          <a:latin typeface="Georgia"/>
                          <a:cs typeface="Georgia"/>
                        </a:rPr>
                        <a:t>≤</a:t>
                      </a:r>
                      <a:r>
                        <a:rPr sz="1000" i="1" spc="-60" dirty="0">
                          <a:latin typeface="Georgia"/>
                          <a:cs typeface="Georgia"/>
                        </a:rPr>
                        <a:t> </a:t>
                      </a:r>
                      <a:r>
                        <a:rPr sz="1000" spc="25" dirty="0">
                          <a:latin typeface="PMingLiU"/>
                          <a:cs typeface="PMingLiU"/>
                        </a:rPr>
                        <a:t>29</a:t>
                      </a:r>
                      <a:endParaRPr sz="1000">
                        <a:latin typeface="PMingLiU"/>
                        <a:cs typeface="PMingLiU"/>
                      </a:endParaRPr>
                    </a:p>
                    <a:p>
                      <a:pPr marL="75565">
                        <a:lnSpc>
                          <a:spcPts val="1200"/>
                        </a:lnSpc>
                      </a:pPr>
                      <a:r>
                        <a:rPr sz="1000" i="1" spc="130" dirty="0">
                          <a:latin typeface="Georgia"/>
                          <a:cs typeface="Georgia"/>
                        </a:rPr>
                        <a:t>≥</a:t>
                      </a:r>
                      <a:r>
                        <a:rPr sz="1000" i="1" spc="-60" dirty="0">
                          <a:latin typeface="Georgia"/>
                          <a:cs typeface="Georgia"/>
                        </a:rPr>
                        <a:t> </a:t>
                      </a:r>
                      <a:r>
                        <a:rPr sz="1000" spc="25" dirty="0">
                          <a:latin typeface="PMingLiU"/>
                          <a:cs typeface="PMingLiU"/>
                        </a:rPr>
                        <a:t>30</a:t>
                      </a:r>
                      <a:endParaRPr sz="1000">
                        <a:latin typeface="PMingLiU"/>
                        <a:cs typeface="PMingLiU"/>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8585">
                        <a:lnSpc>
                          <a:spcPts val="1055"/>
                        </a:lnSpc>
                      </a:pPr>
                      <a:r>
                        <a:rPr sz="1000" spc="-5" dirty="0">
                          <a:latin typeface="Arial"/>
                          <a:cs typeface="Arial"/>
                        </a:rPr>
                        <a:t>2537</a:t>
                      </a:r>
                      <a:endParaRPr sz="1000">
                        <a:latin typeface="Arial"/>
                        <a:cs typeface="Arial"/>
                      </a:endParaRPr>
                    </a:p>
                    <a:p>
                      <a:pPr marL="143510">
                        <a:lnSpc>
                          <a:spcPts val="1200"/>
                        </a:lnSpc>
                      </a:pPr>
                      <a:r>
                        <a:rPr sz="1000" spc="-5" dirty="0">
                          <a:latin typeface="Arial"/>
                          <a:cs typeface="Arial"/>
                        </a:rPr>
                        <a:t>683</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6215">
                        <a:lnSpc>
                          <a:spcPts val="1055"/>
                        </a:lnSpc>
                      </a:pPr>
                      <a:r>
                        <a:rPr sz="1000" spc="-5" dirty="0">
                          <a:latin typeface="Arial"/>
                          <a:cs typeface="Arial"/>
                        </a:rPr>
                        <a:t>8747</a:t>
                      </a:r>
                      <a:endParaRPr sz="1000">
                        <a:latin typeface="Arial"/>
                        <a:cs typeface="Arial"/>
                      </a:endParaRPr>
                    </a:p>
                    <a:p>
                      <a:pPr marL="196215">
                        <a:lnSpc>
                          <a:spcPts val="1200"/>
                        </a:lnSpc>
                      </a:pPr>
                      <a:r>
                        <a:rPr sz="1000" spc="-5" dirty="0">
                          <a:latin typeface="Arial"/>
                          <a:cs typeface="Arial"/>
                        </a:rPr>
                        <a:t>1498</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8105">
                        <a:lnSpc>
                          <a:spcPts val="1055"/>
                        </a:lnSpc>
                      </a:pPr>
                      <a:r>
                        <a:rPr sz="1000" spc="-5" dirty="0">
                          <a:latin typeface="Arial"/>
                          <a:cs typeface="Arial"/>
                        </a:rPr>
                        <a:t>11284</a:t>
                      </a:r>
                      <a:endParaRPr sz="1000">
                        <a:latin typeface="Arial"/>
                        <a:cs typeface="Arial"/>
                      </a:endParaRPr>
                    </a:p>
                    <a:p>
                      <a:pPr marL="113664">
                        <a:lnSpc>
                          <a:spcPts val="1200"/>
                        </a:lnSpc>
                      </a:pPr>
                      <a:r>
                        <a:rPr sz="1000" spc="-5" dirty="0">
                          <a:latin typeface="Arial"/>
                          <a:cs typeface="Arial"/>
                        </a:rPr>
                        <a:t>2181</a:t>
                      </a:r>
                      <a:endParaRPr sz="1000">
                        <a:latin typeface="Arial"/>
                        <a:cs typeface="Arial"/>
                      </a:endParaRPr>
                    </a:p>
                  </a:txBody>
                  <a:tcPr marL="0" marR="0" marT="0" marB="0">
                    <a:lnL w="6350">
                      <a:solidFill>
                        <a:srgbClr val="000000"/>
                      </a:solidFill>
                      <a:prstDash val="solid"/>
                    </a:lnL>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56844">
                <a:tc>
                  <a:txBody>
                    <a:bodyPr/>
                    <a:lstStyle/>
                    <a:p>
                      <a:pPr marR="70485" algn="r">
                        <a:lnSpc>
                          <a:spcPts val="1055"/>
                        </a:lnSpc>
                      </a:pPr>
                      <a:r>
                        <a:rPr sz="1000" spc="-110" dirty="0">
                          <a:latin typeface="Arial"/>
                          <a:cs typeface="Arial"/>
                        </a:rPr>
                        <a:t>T</a:t>
                      </a:r>
                      <a:r>
                        <a:rPr sz="1000" dirty="0">
                          <a:latin typeface="Arial"/>
                          <a:cs typeface="Arial"/>
                        </a:rPr>
                        <a:t>otal</a:t>
                      </a:r>
                      <a:endParaRPr sz="1000">
                        <a:latin typeface="Arial"/>
                        <a:cs typeface="Arial"/>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055"/>
                        </a:lnSpc>
                      </a:pPr>
                      <a:r>
                        <a:rPr sz="1000" spc="-5" dirty="0">
                          <a:latin typeface="Arial"/>
                          <a:cs typeface="Arial"/>
                        </a:rPr>
                        <a:t>3220</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055"/>
                        </a:lnSpc>
                      </a:pPr>
                      <a:r>
                        <a:rPr sz="1000" spc="-5" dirty="0">
                          <a:latin typeface="Arial"/>
                          <a:cs typeface="Arial"/>
                        </a:rPr>
                        <a:t>10245</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ts val="1055"/>
                        </a:lnSpc>
                      </a:pPr>
                      <a:r>
                        <a:rPr lang="en-US" sz="1000" spc="-5" dirty="0" smtClean="0">
                          <a:latin typeface="Arial"/>
                          <a:cs typeface="Arial"/>
                        </a:rPr>
                        <a:t>100</a:t>
                      </a:r>
                      <a:r>
                        <a:rPr sz="1000" spc="-5" dirty="0" smtClean="0">
                          <a:latin typeface="Arial"/>
                          <a:cs typeface="Arial"/>
                        </a:rPr>
                        <a:t>465</a:t>
                      </a:r>
                      <a:endParaRPr sz="1000" dirty="0">
                        <a:latin typeface="Arial"/>
                        <a:cs typeface="Arial"/>
                      </a:endParaRPr>
                    </a:p>
                  </a:txBody>
                  <a:tcPr marL="0" marR="0" marT="0" marB="0">
                    <a:lnL w="6350">
                      <a:solidFill>
                        <a:srgbClr val="000000"/>
                      </a:solidFill>
                      <a:prstDash val="solid"/>
                    </a:lnL>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54431">
                <a:tc>
                  <a:txBody>
                    <a:bodyPr/>
                    <a:lstStyle/>
                    <a:p>
                      <a:pPr marR="71120" algn="r">
                        <a:lnSpc>
                          <a:spcPts val="1055"/>
                        </a:lnSpc>
                      </a:pPr>
                      <a:r>
                        <a:rPr sz="1000" i="1" spc="-505" dirty="0">
                          <a:latin typeface="Arial"/>
                          <a:cs typeface="Arial"/>
                        </a:rPr>
                        <a:t>p</a:t>
                      </a:r>
                      <a:r>
                        <a:rPr sz="1000" dirty="0">
                          <a:latin typeface="PMingLiU"/>
                          <a:cs typeface="PMingLiU"/>
                        </a:rPr>
                        <a:t>ˆ</a:t>
                      </a:r>
                      <a:endParaRPr sz="1000">
                        <a:latin typeface="PMingLiU"/>
                        <a:cs typeface="PMingLiU"/>
                      </a:endParaRPr>
                    </a:p>
                  </a:txBody>
                  <a:tcPr marL="0" marR="0" marT="0" marB="0">
                    <a:lnR w="6350">
                      <a:solidFill>
                        <a:srgbClr val="000000"/>
                      </a:solidFill>
                      <a:prstDash val="solid"/>
                    </a:lnR>
                    <a:lnT w="6350">
                      <a:solidFill>
                        <a:srgbClr val="000000"/>
                      </a:solidFill>
                      <a:prstDash val="solid"/>
                    </a:lnT>
                  </a:tcPr>
                </a:tc>
                <a:tc>
                  <a:txBody>
                    <a:bodyPr/>
                    <a:lstStyle/>
                    <a:p>
                      <a:pPr algn="ctr">
                        <a:lnSpc>
                          <a:spcPts val="1055"/>
                        </a:lnSpc>
                      </a:pPr>
                      <a:r>
                        <a:rPr sz="1000" spc="-5" dirty="0">
                          <a:latin typeface="Arial"/>
                          <a:cs typeface="Arial"/>
                        </a:rPr>
                        <a:t>0.212</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algn="ctr">
                        <a:lnSpc>
                          <a:spcPts val="1055"/>
                        </a:lnSpc>
                      </a:pPr>
                      <a:r>
                        <a:rPr sz="1000" spc="-5" dirty="0">
                          <a:latin typeface="Arial"/>
                          <a:cs typeface="Arial"/>
                        </a:rPr>
                        <a:t>0.146</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1905" algn="ctr">
                        <a:lnSpc>
                          <a:spcPts val="1055"/>
                        </a:lnSpc>
                      </a:pPr>
                      <a:r>
                        <a:rPr sz="1000" spc="-5" dirty="0">
                          <a:solidFill>
                            <a:srgbClr val="C00000"/>
                          </a:solidFill>
                          <a:latin typeface="Arial"/>
                          <a:cs typeface="Arial"/>
                        </a:rPr>
                        <a:t>0.162</a:t>
                      </a:r>
                      <a:endParaRPr sz="1000" dirty="0">
                        <a:solidFill>
                          <a:srgbClr val="C00000"/>
                        </a:solidFill>
                        <a:latin typeface="Arial"/>
                        <a:cs typeface="Arial"/>
                      </a:endParaRPr>
                    </a:p>
                  </a:txBody>
                  <a:tcPr marL="0" marR="0" marT="0" marB="0">
                    <a:lnL w="6350">
                      <a:solidFill>
                        <a:srgbClr val="000000"/>
                      </a:solidFill>
                      <a:prstDash val="solid"/>
                    </a:lnL>
                    <a:lnT w="6350">
                      <a:solidFill>
                        <a:srgbClr val="000000"/>
                      </a:solidFill>
                      <a:prstDash val="solid"/>
                    </a:lnT>
                  </a:tcPr>
                </a:tc>
                <a:extLst>
                  <a:ext uri="{0D108BD9-81ED-4DB2-BD59-A6C34878D82A}">
                    <a16:rowId xmlns:a16="http://schemas.microsoft.com/office/drawing/2014/main" val="10003"/>
                  </a:ext>
                </a:extLst>
              </a:tr>
            </a:tbl>
          </a:graphicData>
        </a:graphic>
      </p:graphicFrame>
      <p:sp>
        <p:nvSpPr>
          <p:cNvPr id="47" name="object 47"/>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15</a:t>
            </a:r>
            <a:endParaRPr sz="800">
              <a:latin typeface="Arial"/>
              <a:cs typeface="Arial"/>
            </a:endParaRPr>
          </a:p>
        </p:txBody>
      </p:sp>
      <p:sp>
        <p:nvSpPr>
          <p:cNvPr id="49" name="TextBox 48"/>
          <p:cNvSpPr txBox="1"/>
          <p:nvPr/>
        </p:nvSpPr>
        <p:spPr>
          <a:xfrm>
            <a:off x="3037329" y="1750077"/>
            <a:ext cx="1375159" cy="600164"/>
          </a:xfrm>
          <a:prstGeom prst="rect">
            <a:avLst/>
          </a:prstGeom>
          <a:noFill/>
        </p:spPr>
        <p:txBody>
          <a:bodyPr wrap="square" rtlCol="0">
            <a:spAutoFit/>
          </a:bodyPr>
          <a:lstStyle/>
          <a:p>
            <a:r>
              <a:rPr lang="en-US" sz="1100" dirty="0" smtClean="0">
                <a:solidFill>
                  <a:srgbClr val="C00000"/>
                </a:solidFill>
              </a:rPr>
              <a:t>Must use:</a:t>
            </a:r>
          </a:p>
          <a:p>
            <a:r>
              <a:rPr lang="en-US" sz="1100" b="1" dirty="0" smtClean="0">
                <a:solidFill>
                  <a:srgbClr val="C00000"/>
                </a:solidFill>
              </a:rPr>
              <a:t>Pooled Proportion = (#successes)/(total)</a:t>
            </a:r>
            <a:endParaRPr lang="en-US" sz="1100" b="1" dirty="0">
              <a:solidFill>
                <a:srgbClr val="C00000"/>
              </a:solidFill>
            </a:endParaRPr>
          </a:p>
        </p:txBody>
      </p:sp>
      <p:cxnSp>
        <p:nvCxnSpPr>
          <p:cNvPr id="51" name="Straight Arrow Connector 50"/>
          <p:cNvCxnSpPr>
            <a:stCxn id="49" idx="0"/>
          </p:cNvCxnSpPr>
          <p:nvPr/>
        </p:nvCxnSpPr>
        <p:spPr>
          <a:xfrm flipV="1">
            <a:off x="3724909" y="1424781"/>
            <a:ext cx="408941" cy="3252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2" name="Straight Arrow Connector 51"/>
          <p:cNvCxnSpPr>
            <a:stCxn id="49" idx="1"/>
          </p:cNvCxnSpPr>
          <p:nvPr/>
        </p:nvCxnSpPr>
        <p:spPr>
          <a:xfrm flipH="1">
            <a:off x="2384554" y="2050159"/>
            <a:ext cx="652775" cy="2935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a:stCxn id="49" idx="1"/>
          </p:cNvCxnSpPr>
          <p:nvPr/>
        </p:nvCxnSpPr>
        <p:spPr>
          <a:xfrm flipH="1">
            <a:off x="1747520" y="2050159"/>
            <a:ext cx="1289809" cy="2866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p:cNvCxnSpPr>
            <a:stCxn id="49" idx="1"/>
          </p:cNvCxnSpPr>
          <p:nvPr/>
        </p:nvCxnSpPr>
        <p:spPr>
          <a:xfrm flipH="1">
            <a:off x="1238250" y="2050159"/>
            <a:ext cx="1799079" cy="2839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p:cNvCxnSpPr>
            <a:stCxn id="49" idx="1"/>
          </p:cNvCxnSpPr>
          <p:nvPr/>
        </p:nvCxnSpPr>
        <p:spPr>
          <a:xfrm flipH="1">
            <a:off x="704850" y="2050159"/>
            <a:ext cx="2332479" cy="2839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6" name="TextBox 95"/>
          <p:cNvSpPr txBox="1"/>
          <p:nvPr/>
        </p:nvSpPr>
        <p:spPr>
          <a:xfrm>
            <a:off x="3048759" y="2468828"/>
            <a:ext cx="1375159" cy="938719"/>
          </a:xfrm>
          <a:prstGeom prst="rect">
            <a:avLst/>
          </a:prstGeom>
          <a:noFill/>
        </p:spPr>
        <p:txBody>
          <a:bodyPr wrap="square" rtlCol="0">
            <a:spAutoFit/>
          </a:bodyPr>
          <a:lstStyle/>
          <a:p>
            <a:r>
              <a:rPr lang="en-US" sz="1100" dirty="0" smtClean="0">
                <a:solidFill>
                  <a:srgbClr val="C00000"/>
                </a:solidFill>
              </a:rPr>
              <a:t>*Would we calculate the standard error the same way if we were doing a confidence interval?</a:t>
            </a:r>
            <a:endParaRPr lang="en-US" sz="1100" b="1" dirty="0">
              <a:solidFill>
                <a:srgbClr val="C00000"/>
              </a:solidFill>
            </a:endParaRPr>
          </a:p>
        </p:txBody>
      </p:sp>
    </p:spTree>
  </p:cSld>
  <p:clrMapOvr>
    <a:masterClrMapping/>
  </p:clrMapOvr>
  <p:transition>
    <p:cu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a:stretch>
            <a:fillRect/>
          </a:stretch>
        </p:blipFill>
        <p:spPr>
          <a:xfrm>
            <a:off x="26670" y="1501775"/>
            <a:ext cx="3110988" cy="1851882"/>
          </a:xfrm>
          <a:prstGeom prst="rect">
            <a:avLst/>
          </a:prstGeom>
        </p:spPr>
      </p:pic>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2188082" y="57937"/>
            <a:ext cx="232473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Arial"/>
                <a:cs typeface="Arial"/>
              </a:rPr>
              <a:t>Breast Cancer </a:t>
            </a:r>
            <a:r>
              <a:rPr sz="1050" spc="-20" dirty="0">
                <a:solidFill>
                  <a:srgbClr val="FFFFFF"/>
                </a:solidFill>
                <a:latin typeface="Arial"/>
                <a:cs typeface="Arial"/>
              </a:rPr>
              <a:t>&amp; </a:t>
            </a:r>
            <a:r>
              <a:rPr sz="1050" spc="10" dirty="0">
                <a:solidFill>
                  <a:srgbClr val="FFFFFF"/>
                </a:solidFill>
                <a:latin typeface="Arial"/>
                <a:cs typeface="Arial"/>
              </a:rPr>
              <a:t>Age </a:t>
            </a:r>
            <a:r>
              <a:rPr sz="1050" spc="70" dirty="0">
                <a:solidFill>
                  <a:srgbClr val="FFFFFF"/>
                </a:solidFill>
                <a:latin typeface="Arial"/>
                <a:cs typeface="Arial"/>
              </a:rPr>
              <a:t>- </a:t>
            </a:r>
            <a:r>
              <a:rPr sz="1050" spc="25" dirty="0">
                <a:solidFill>
                  <a:srgbClr val="FFFFFF"/>
                </a:solidFill>
                <a:latin typeface="Arial"/>
                <a:cs typeface="Arial"/>
              </a:rPr>
              <a:t>standard</a:t>
            </a:r>
            <a:r>
              <a:rPr sz="1050" spc="-60" dirty="0">
                <a:solidFill>
                  <a:srgbClr val="FFFFFF"/>
                </a:solidFill>
                <a:latin typeface="Arial"/>
                <a:cs typeface="Arial"/>
              </a:rPr>
              <a:t> </a:t>
            </a:r>
            <a:r>
              <a:rPr sz="1050" spc="10" dirty="0">
                <a:solidFill>
                  <a:srgbClr val="FFFFFF"/>
                </a:solidFill>
                <a:latin typeface="Arial"/>
                <a:cs typeface="Arial"/>
              </a:rPr>
              <a:t>error</a:t>
            </a:r>
            <a:endParaRPr sz="1050">
              <a:latin typeface="Arial"/>
              <a:cs typeface="Arial"/>
            </a:endParaRPr>
          </a:p>
        </p:txBody>
      </p:sp>
      <p:sp>
        <p:nvSpPr>
          <p:cNvPr id="4" name="object 4"/>
          <p:cNvSpPr txBox="1"/>
          <p:nvPr/>
        </p:nvSpPr>
        <p:spPr>
          <a:xfrm>
            <a:off x="68452" y="665099"/>
            <a:ext cx="2171700" cy="204470"/>
          </a:xfrm>
          <a:prstGeom prst="rect">
            <a:avLst/>
          </a:prstGeom>
          <a:solidFill>
            <a:srgbClr val="9AB8CE"/>
          </a:solidFill>
        </p:spPr>
        <p:txBody>
          <a:bodyPr vert="horz" wrap="square" lIns="0" tIns="25400" rIns="0" bIns="0" rtlCol="0">
            <a:spAutoFit/>
          </a:bodyPr>
          <a:lstStyle/>
          <a:p>
            <a:pPr marL="59690">
              <a:lnSpc>
                <a:spcPct val="100000"/>
              </a:lnSpc>
              <a:spcBef>
                <a:spcPts val="20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dirty="0">
              <a:latin typeface="Arial"/>
              <a:cs typeface="Arial"/>
            </a:endParaRPr>
          </a:p>
        </p:txBody>
      </p:sp>
      <p:sp>
        <p:nvSpPr>
          <p:cNvPr id="5" name="object 5"/>
          <p:cNvSpPr txBox="1"/>
          <p:nvPr/>
        </p:nvSpPr>
        <p:spPr>
          <a:xfrm>
            <a:off x="68452" y="869315"/>
            <a:ext cx="2171700" cy="610870"/>
          </a:xfrm>
          <a:prstGeom prst="rect">
            <a:avLst/>
          </a:prstGeom>
          <a:solidFill>
            <a:srgbClr val="D6E2EB"/>
          </a:solidFill>
        </p:spPr>
        <p:txBody>
          <a:bodyPr vert="horz" wrap="square" lIns="0" tIns="30480" rIns="0" bIns="0" rtlCol="0">
            <a:spAutoFit/>
          </a:bodyPr>
          <a:lstStyle/>
          <a:p>
            <a:pPr marL="59690" marR="196215">
              <a:lnSpc>
                <a:spcPct val="100000"/>
              </a:lnSpc>
              <a:spcBef>
                <a:spcPts val="240"/>
              </a:spcBef>
            </a:pPr>
            <a:r>
              <a:rPr sz="1200" spc="-30" dirty="0">
                <a:solidFill>
                  <a:srgbClr val="1A2E3D"/>
                </a:solidFill>
                <a:latin typeface="Arial"/>
                <a:cs typeface="Arial"/>
              </a:rPr>
              <a:t>Which </a:t>
            </a:r>
            <a:r>
              <a:rPr sz="1200" spc="-15" dirty="0">
                <a:solidFill>
                  <a:srgbClr val="1A2E3D"/>
                </a:solidFill>
                <a:latin typeface="Arial"/>
                <a:cs typeface="Arial"/>
              </a:rPr>
              <a:t>of </a:t>
            </a:r>
            <a:r>
              <a:rPr sz="1200" spc="-20" dirty="0">
                <a:solidFill>
                  <a:srgbClr val="1A2E3D"/>
                </a:solidFill>
                <a:latin typeface="Arial"/>
                <a:cs typeface="Arial"/>
              </a:rPr>
              <a:t>the </a:t>
            </a:r>
            <a:r>
              <a:rPr sz="1200" spc="-25" dirty="0">
                <a:solidFill>
                  <a:srgbClr val="1A2E3D"/>
                </a:solidFill>
                <a:latin typeface="Arial"/>
                <a:cs typeface="Arial"/>
              </a:rPr>
              <a:t>following </a:t>
            </a:r>
            <a:r>
              <a:rPr sz="1200" spc="-40" dirty="0">
                <a:solidFill>
                  <a:srgbClr val="1A2E3D"/>
                </a:solidFill>
                <a:latin typeface="Arial"/>
                <a:cs typeface="Arial"/>
              </a:rPr>
              <a:t>is </a:t>
            </a:r>
            <a:r>
              <a:rPr sz="1200" spc="-20" dirty="0">
                <a:solidFill>
                  <a:srgbClr val="1A2E3D"/>
                </a:solidFill>
                <a:latin typeface="Arial"/>
                <a:cs typeface="Arial"/>
              </a:rPr>
              <a:t>the  </a:t>
            </a:r>
            <a:r>
              <a:rPr sz="1200" spc="-10" dirty="0">
                <a:solidFill>
                  <a:srgbClr val="1A2E3D"/>
                </a:solidFill>
                <a:latin typeface="Arial"/>
                <a:cs typeface="Arial"/>
              </a:rPr>
              <a:t>correct </a:t>
            </a:r>
            <a:r>
              <a:rPr sz="1200" spc="-20" dirty="0">
                <a:solidFill>
                  <a:srgbClr val="1A2E3D"/>
                </a:solidFill>
                <a:latin typeface="Arial"/>
                <a:cs typeface="Arial"/>
              </a:rPr>
              <a:t>standard </a:t>
            </a:r>
            <a:r>
              <a:rPr sz="1200" spc="-30" dirty="0">
                <a:solidFill>
                  <a:srgbClr val="1A2E3D"/>
                </a:solidFill>
                <a:latin typeface="Arial"/>
                <a:cs typeface="Arial"/>
              </a:rPr>
              <a:t>error </a:t>
            </a:r>
            <a:r>
              <a:rPr sz="1200" spc="-20" dirty="0">
                <a:solidFill>
                  <a:srgbClr val="1A2E3D"/>
                </a:solidFill>
                <a:latin typeface="Arial"/>
                <a:cs typeface="Arial"/>
              </a:rPr>
              <a:t>for </a:t>
            </a:r>
            <a:r>
              <a:rPr sz="1200" spc="-25" dirty="0">
                <a:solidFill>
                  <a:srgbClr val="1A2E3D"/>
                </a:solidFill>
                <a:latin typeface="Arial"/>
                <a:cs typeface="Arial"/>
              </a:rPr>
              <a:t>this  </a:t>
            </a:r>
            <a:r>
              <a:rPr sz="1200" spc="-45" dirty="0">
                <a:solidFill>
                  <a:srgbClr val="1A2E3D"/>
                </a:solidFill>
                <a:latin typeface="Arial"/>
                <a:cs typeface="Arial"/>
              </a:rPr>
              <a:t>HT?</a:t>
            </a:r>
            <a:endParaRPr sz="1200" dirty="0">
              <a:latin typeface="Arial"/>
              <a:cs typeface="Arial"/>
            </a:endParaRPr>
          </a:p>
        </p:txBody>
      </p:sp>
      <p:graphicFrame>
        <p:nvGraphicFramePr>
          <p:cNvPr id="6" name="object 6"/>
          <p:cNvGraphicFramePr>
            <a:graphicFrameLocks noGrp="1"/>
          </p:cNvGraphicFramePr>
          <p:nvPr/>
        </p:nvGraphicFramePr>
        <p:xfrm>
          <a:off x="2428494" y="710565"/>
          <a:ext cx="2094863" cy="926209"/>
        </p:xfrm>
        <a:graphic>
          <a:graphicData uri="http://schemas.openxmlformats.org/drawingml/2006/table">
            <a:tbl>
              <a:tblPr firstRow="1" bandRow="1">
                <a:tableStyleId>{2D5ABB26-0587-4C30-8999-92F81FD0307C}</a:tableStyleId>
              </a:tblPr>
              <a:tblGrid>
                <a:gridCol w="414655">
                  <a:extLst>
                    <a:ext uri="{9D8B030D-6E8A-4147-A177-3AD203B41FA5}">
                      <a16:colId xmlns:a16="http://schemas.microsoft.com/office/drawing/2014/main" val="20000"/>
                    </a:ext>
                  </a:extLst>
                </a:gridCol>
                <a:gridCol w="499109">
                  <a:extLst>
                    <a:ext uri="{9D8B030D-6E8A-4147-A177-3AD203B41FA5}">
                      <a16:colId xmlns:a16="http://schemas.microsoft.com/office/drawing/2014/main" val="20001"/>
                    </a:ext>
                  </a:extLst>
                </a:gridCol>
                <a:gridCol w="675005">
                  <a:extLst>
                    <a:ext uri="{9D8B030D-6E8A-4147-A177-3AD203B41FA5}">
                      <a16:colId xmlns:a16="http://schemas.microsoft.com/office/drawing/2014/main" val="20002"/>
                    </a:ext>
                  </a:extLst>
                </a:gridCol>
                <a:gridCol w="506094">
                  <a:extLst>
                    <a:ext uri="{9D8B030D-6E8A-4147-A177-3AD203B41FA5}">
                      <a16:colId xmlns:a16="http://schemas.microsoft.com/office/drawing/2014/main" val="20003"/>
                    </a:ext>
                  </a:extLst>
                </a:gridCol>
              </a:tblGrid>
              <a:tr h="306197">
                <a:tc>
                  <a:txBody>
                    <a:bodyPr/>
                    <a:lstStyle/>
                    <a:p>
                      <a:pPr>
                        <a:lnSpc>
                          <a:spcPct val="100000"/>
                        </a:lnSpc>
                      </a:pPr>
                      <a:endParaRPr sz="900" dirty="0">
                        <a:latin typeface="Times New Roman"/>
                        <a:cs typeface="Times New Roman"/>
                      </a:endParaRPr>
                    </a:p>
                  </a:txBody>
                  <a:tcPr marL="0" marR="0" marT="0" marB="0">
                    <a:lnR w="6350">
                      <a:solidFill>
                        <a:srgbClr val="000000"/>
                      </a:solidFill>
                      <a:prstDash val="solid"/>
                    </a:lnR>
                    <a:lnB w="6350">
                      <a:solidFill>
                        <a:srgbClr val="000000"/>
                      </a:solidFill>
                      <a:prstDash val="solid"/>
                    </a:lnB>
                  </a:tcPr>
                </a:tc>
                <a:tc>
                  <a:txBody>
                    <a:bodyPr/>
                    <a:lstStyle/>
                    <a:p>
                      <a:pPr algn="ctr">
                        <a:lnSpc>
                          <a:spcPts val="1035"/>
                        </a:lnSpc>
                      </a:pPr>
                      <a:r>
                        <a:rPr sz="1000" spc="-15" dirty="0">
                          <a:latin typeface="Arial"/>
                          <a:cs typeface="Arial"/>
                        </a:rPr>
                        <a:t>BC</a:t>
                      </a:r>
                      <a:endParaRPr sz="1000">
                        <a:latin typeface="Arial"/>
                        <a:cs typeface="Arial"/>
                      </a:endParaRPr>
                    </a:p>
                    <a:p>
                      <a:pPr algn="ctr">
                        <a:lnSpc>
                          <a:spcPts val="1200"/>
                        </a:lnSpc>
                      </a:pPr>
                      <a:r>
                        <a:rPr sz="1000" spc="-55" dirty="0">
                          <a:latin typeface="Arial"/>
                          <a:cs typeface="Arial"/>
                        </a:rPr>
                        <a:t>(Case)</a:t>
                      </a:r>
                      <a:endParaRPr sz="10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algn="ctr">
                        <a:lnSpc>
                          <a:spcPts val="1035"/>
                        </a:lnSpc>
                      </a:pPr>
                      <a:r>
                        <a:rPr sz="1000" spc="-15" dirty="0">
                          <a:latin typeface="Arial"/>
                          <a:cs typeface="Arial"/>
                        </a:rPr>
                        <a:t>No</a:t>
                      </a:r>
                      <a:r>
                        <a:rPr sz="1000" spc="-20" dirty="0">
                          <a:latin typeface="Arial"/>
                          <a:cs typeface="Arial"/>
                        </a:rPr>
                        <a:t> </a:t>
                      </a:r>
                      <a:r>
                        <a:rPr sz="1000" spc="-15" dirty="0">
                          <a:latin typeface="Arial"/>
                          <a:cs typeface="Arial"/>
                        </a:rPr>
                        <a:t>BC</a:t>
                      </a:r>
                      <a:endParaRPr sz="1000">
                        <a:latin typeface="Arial"/>
                        <a:cs typeface="Arial"/>
                      </a:endParaRPr>
                    </a:p>
                    <a:p>
                      <a:pPr algn="ctr">
                        <a:lnSpc>
                          <a:spcPts val="1200"/>
                        </a:lnSpc>
                      </a:pPr>
                      <a:r>
                        <a:rPr sz="1000" spc="-35" dirty="0">
                          <a:latin typeface="Arial"/>
                          <a:cs typeface="Arial"/>
                        </a:rPr>
                        <a:t>(Controls)</a:t>
                      </a:r>
                      <a:endParaRPr sz="1000">
                        <a:latin typeface="Arial"/>
                        <a:cs typeface="Arial"/>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1905" algn="ctr">
                        <a:lnSpc>
                          <a:spcPts val="1035"/>
                        </a:lnSpc>
                      </a:pPr>
                      <a:r>
                        <a:rPr sz="1000" spc="-50" dirty="0">
                          <a:latin typeface="Arial"/>
                          <a:cs typeface="Arial"/>
                        </a:rPr>
                        <a:t>Total</a:t>
                      </a:r>
                      <a:endParaRPr sz="1000">
                        <a:latin typeface="Arial"/>
                        <a:cs typeface="Arial"/>
                      </a:endParaRPr>
                    </a:p>
                  </a:txBody>
                  <a:tcPr marL="0" marR="0" marT="0" marB="0">
                    <a:lnL w="6350">
                      <a:solidFill>
                        <a:srgbClr val="000000"/>
                      </a:solidFill>
                      <a:prstDash val="solid"/>
                    </a:lnL>
                    <a:lnB w="6350">
                      <a:solidFill>
                        <a:srgbClr val="000000"/>
                      </a:solidFill>
                      <a:prstDash val="solid"/>
                    </a:lnB>
                  </a:tcPr>
                </a:tc>
                <a:extLst>
                  <a:ext uri="{0D108BD9-81ED-4DB2-BD59-A6C34878D82A}">
                    <a16:rowId xmlns:a16="http://schemas.microsoft.com/office/drawing/2014/main" val="10000"/>
                  </a:ext>
                </a:extLst>
              </a:tr>
              <a:tr h="308737">
                <a:tc>
                  <a:txBody>
                    <a:bodyPr/>
                    <a:lstStyle/>
                    <a:p>
                      <a:pPr marL="75565">
                        <a:lnSpc>
                          <a:spcPts val="1055"/>
                        </a:lnSpc>
                      </a:pPr>
                      <a:r>
                        <a:rPr sz="1000" i="1" spc="130" dirty="0">
                          <a:latin typeface="Georgia"/>
                          <a:cs typeface="Georgia"/>
                        </a:rPr>
                        <a:t>≤</a:t>
                      </a:r>
                      <a:r>
                        <a:rPr sz="1000" i="1" spc="-60" dirty="0">
                          <a:latin typeface="Georgia"/>
                          <a:cs typeface="Georgia"/>
                        </a:rPr>
                        <a:t> </a:t>
                      </a:r>
                      <a:r>
                        <a:rPr sz="1000" spc="25" dirty="0">
                          <a:latin typeface="PMingLiU"/>
                          <a:cs typeface="PMingLiU"/>
                        </a:rPr>
                        <a:t>29</a:t>
                      </a:r>
                      <a:endParaRPr sz="1000">
                        <a:latin typeface="PMingLiU"/>
                        <a:cs typeface="PMingLiU"/>
                      </a:endParaRPr>
                    </a:p>
                    <a:p>
                      <a:pPr marL="75565">
                        <a:lnSpc>
                          <a:spcPts val="1200"/>
                        </a:lnSpc>
                      </a:pPr>
                      <a:r>
                        <a:rPr sz="1000" i="1" spc="130" dirty="0">
                          <a:latin typeface="Georgia"/>
                          <a:cs typeface="Georgia"/>
                        </a:rPr>
                        <a:t>≥</a:t>
                      </a:r>
                      <a:r>
                        <a:rPr sz="1000" i="1" spc="-60" dirty="0">
                          <a:latin typeface="Georgia"/>
                          <a:cs typeface="Georgia"/>
                        </a:rPr>
                        <a:t> </a:t>
                      </a:r>
                      <a:r>
                        <a:rPr sz="1000" spc="25" dirty="0">
                          <a:latin typeface="PMingLiU"/>
                          <a:cs typeface="PMingLiU"/>
                        </a:rPr>
                        <a:t>30</a:t>
                      </a:r>
                      <a:endParaRPr sz="1000">
                        <a:latin typeface="PMingLiU"/>
                        <a:cs typeface="PMingLiU"/>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8585">
                        <a:lnSpc>
                          <a:spcPts val="1055"/>
                        </a:lnSpc>
                      </a:pPr>
                      <a:r>
                        <a:rPr sz="1000" spc="-5" dirty="0">
                          <a:latin typeface="Arial"/>
                          <a:cs typeface="Arial"/>
                        </a:rPr>
                        <a:t>2537</a:t>
                      </a:r>
                      <a:endParaRPr sz="1000">
                        <a:latin typeface="Arial"/>
                        <a:cs typeface="Arial"/>
                      </a:endParaRPr>
                    </a:p>
                    <a:p>
                      <a:pPr marL="143510">
                        <a:lnSpc>
                          <a:spcPts val="1200"/>
                        </a:lnSpc>
                      </a:pPr>
                      <a:r>
                        <a:rPr sz="1000" spc="-5" dirty="0">
                          <a:latin typeface="Arial"/>
                          <a:cs typeface="Arial"/>
                        </a:rPr>
                        <a:t>683</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6215">
                        <a:lnSpc>
                          <a:spcPts val="1055"/>
                        </a:lnSpc>
                      </a:pPr>
                      <a:r>
                        <a:rPr sz="1000" spc="-5" dirty="0">
                          <a:latin typeface="Arial"/>
                          <a:cs typeface="Arial"/>
                        </a:rPr>
                        <a:t>8747</a:t>
                      </a:r>
                      <a:endParaRPr sz="1000">
                        <a:latin typeface="Arial"/>
                        <a:cs typeface="Arial"/>
                      </a:endParaRPr>
                    </a:p>
                    <a:p>
                      <a:pPr marL="196215">
                        <a:lnSpc>
                          <a:spcPts val="1200"/>
                        </a:lnSpc>
                      </a:pPr>
                      <a:r>
                        <a:rPr sz="1000" spc="-5" dirty="0">
                          <a:latin typeface="Arial"/>
                          <a:cs typeface="Arial"/>
                        </a:rPr>
                        <a:t>1498</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78105">
                        <a:lnSpc>
                          <a:spcPts val="1055"/>
                        </a:lnSpc>
                      </a:pPr>
                      <a:r>
                        <a:rPr sz="1000" spc="-5" dirty="0">
                          <a:latin typeface="Arial"/>
                          <a:cs typeface="Arial"/>
                        </a:rPr>
                        <a:t>11284</a:t>
                      </a:r>
                      <a:endParaRPr sz="1000">
                        <a:latin typeface="Arial"/>
                        <a:cs typeface="Arial"/>
                      </a:endParaRPr>
                    </a:p>
                    <a:p>
                      <a:pPr marL="113664">
                        <a:lnSpc>
                          <a:spcPts val="1200"/>
                        </a:lnSpc>
                      </a:pPr>
                      <a:r>
                        <a:rPr sz="1000" spc="-5" dirty="0">
                          <a:latin typeface="Arial"/>
                          <a:cs typeface="Arial"/>
                        </a:rPr>
                        <a:t>2181</a:t>
                      </a:r>
                      <a:endParaRPr sz="1000">
                        <a:latin typeface="Arial"/>
                        <a:cs typeface="Arial"/>
                      </a:endParaRPr>
                    </a:p>
                  </a:txBody>
                  <a:tcPr marL="0" marR="0" marT="0" marB="0">
                    <a:lnL w="6350">
                      <a:solidFill>
                        <a:srgbClr val="000000"/>
                      </a:solidFill>
                      <a:prstDash val="solid"/>
                    </a:lnL>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56844">
                <a:tc>
                  <a:txBody>
                    <a:bodyPr/>
                    <a:lstStyle/>
                    <a:p>
                      <a:pPr marR="70485" algn="r">
                        <a:lnSpc>
                          <a:spcPts val="1055"/>
                        </a:lnSpc>
                      </a:pPr>
                      <a:r>
                        <a:rPr sz="1000" spc="-110" dirty="0">
                          <a:latin typeface="Arial"/>
                          <a:cs typeface="Arial"/>
                        </a:rPr>
                        <a:t>T</a:t>
                      </a:r>
                      <a:r>
                        <a:rPr sz="1000" dirty="0">
                          <a:latin typeface="Arial"/>
                          <a:cs typeface="Arial"/>
                        </a:rPr>
                        <a:t>otal</a:t>
                      </a:r>
                      <a:endParaRPr sz="1000">
                        <a:latin typeface="Arial"/>
                        <a:cs typeface="Arial"/>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055"/>
                        </a:lnSpc>
                      </a:pPr>
                      <a:r>
                        <a:rPr sz="1000" spc="-5" dirty="0">
                          <a:latin typeface="Arial"/>
                          <a:cs typeface="Arial"/>
                        </a:rPr>
                        <a:t>3220</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055"/>
                        </a:lnSpc>
                      </a:pPr>
                      <a:r>
                        <a:rPr sz="1000" spc="-5" dirty="0">
                          <a:latin typeface="Arial"/>
                          <a:cs typeface="Arial"/>
                        </a:rPr>
                        <a:t>10245</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ts val="1055"/>
                        </a:lnSpc>
                      </a:pPr>
                      <a:r>
                        <a:rPr lang="en-US" sz="1000" spc="-5" dirty="0" smtClean="0">
                          <a:latin typeface="Arial"/>
                          <a:cs typeface="Arial"/>
                        </a:rPr>
                        <a:t>100</a:t>
                      </a:r>
                      <a:r>
                        <a:rPr sz="1000" spc="-5" dirty="0" smtClean="0">
                          <a:latin typeface="Arial"/>
                          <a:cs typeface="Arial"/>
                        </a:rPr>
                        <a:t>465</a:t>
                      </a:r>
                      <a:endParaRPr sz="1000" dirty="0">
                        <a:latin typeface="Arial"/>
                        <a:cs typeface="Arial"/>
                      </a:endParaRPr>
                    </a:p>
                  </a:txBody>
                  <a:tcPr marL="0" marR="0" marT="0" marB="0">
                    <a:lnL w="6350">
                      <a:solidFill>
                        <a:srgbClr val="000000"/>
                      </a:solidFill>
                      <a:prstDash val="solid"/>
                    </a:lnL>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54431">
                <a:tc>
                  <a:txBody>
                    <a:bodyPr/>
                    <a:lstStyle/>
                    <a:p>
                      <a:pPr marR="71120" algn="r">
                        <a:lnSpc>
                          <a:spcPts val="1055"/>
                        </a:lnSpc>
                      </a:pPr>
                      <a:r>
                        <a:rPr sz="1000" i="1" spc="-505" dirty="0">
                          <a:latin typeface="Arial"/>
                          <a:cs typeface="Arial"/>
                        </a:rPr>
                        <a:t>p</a:t>
                      </a:r>
                      <a:r>
                        <a:rPr sz="1000" dirty="0">
                          <a:latin typeface="PMingLiU"/>
                          <a:cs typeface="PMingLiU"/>
                        </a:rPr>
                        <a:t>ˆ</a:t>
                      </a:r>
                      <a:endParaRPr sz="1000">
                        <a:latin typeface="PMingLiU"/>
                        <a:cs typeface="PMingLiU"/>
                      </a:endParaRPr>
                    </a:p>
                  </a:txBody>
                  <a:tcPr marL="0" marR="0" marT="0" marB="0">
                    <a:lnR w="6350">
                      <a:solidFill>
                        <a:srgbClr val="000000"/>
                      </a:solidFill>
                      <a:prstDash val="solid"/>
                    </a:lnR>
                    <a:lnT w="6350">
                      <a:solidFill>
                        <a:srgbClr val="000000"/>
                      </a:solidFill>
                      <a:prstDash val="solid"/>
                    </a:lnT>
                  </a:tcPr>
                </a:tc>
                <a:tc>
                  <a:txBody>
                    <a:bodyPr/>
                    <a:lstStyle/>
                    <a:p>
                      <a:pPr algn="ctr">
                        <a:lnSpc>
                          <a:spcPts val="1055"/>
                        </a:lnSpc>
                      </a:pPr>
                      <a:r>
                        <a:rPr sz="1000" spc="-5" dirty="0">
                          <a:latin typeface="Arial"/>
                          <a:cs typeface="Arial"/>
                        </a:rPr>
                        <a:t>0.212</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algn="ctr">
                        <a:lnSpc>
                          <a:spcPts val="1055"/>
                        </a:lnSpc>
                      </a:pPr>
                      <a:r>
                        <a:rPr sz="1000" spc="-5" dirty="0">
                          <a:latin typeface="Arial"/>
                          <a:cs typeface="Arial"/>
                        </a:rPr>
                        <a:t>0.146</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1905" algn="ctr">
                        <a:lnSpc>
                          <a:spcPts val="1055"/>
                        </a:lnSpc>
                      </a:pPr>
                      <a:r>
                        <a:rPr sz="1000" spc="-5" dirty="0">
                          <a:solidFill>
                            <a:srgbClr val="C00000"/>
                          </a:solidFill>
                          <a:latin typeface="Arial"/>
                          <a:cs typeface="Arial"/>
                        </a:rPr>
                        <a:t>0.162</a:t>
                      </a:r>
                      <a:endParaRPr sz="1000" dirty="0">
                        <a:solidFill>
                          <a:srgbClr val="C00000"/>
                        </a:solidFill>
                        <a:latin typeface="Arial"/>
                        <a:cs typeface="Arial"/>
                      </a:endParaRPr>
                    </a:p>
                  </a:txBody>
                  <a:tcPr marL="0" marR="0" marT="0" marB="0">
                    <a:lnL w="6350">
                      <a:solidFill>
                        <a:srgbClr val="000000"/>
                      </a:solidFill>
                      <a:prstDash val="solid"/>
                    </a:lnL>
                    <a:lnT w="6350">
                      <a:solidFill>
                        <a:srgbClr val="000000"/>
                      </a:solidFill>
                      <a:prstDash val="solid"/>
                    </a:lnT>
                  </a:tcPr>
                </a:tc>
                <a:extLst>
                  <a:ext uri="{0D108BD9-81ED-4DB2-BD59-A6C34878D82A}">
                    <a16:rowId xmlns:a16="http://schemas.microsoft.com/office/drawing/2014/main" val="10003"/>
                  </a:ext>
                </a:extLst>
              </a:tr>
            </a:tbl>
          </a:graphicData>
        </a:graphic>
      </p:graphicFrame>
      <p:sp>
        <p:nvSpPr>
          <p:cNvPr id="47" name="object 47"/>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15</a:t>
            </a:r>
            <a:endParaRPr sz="800">
              <a:latin typeface="Arial"/>
              <a:cs typeface="Arial"/>
            </a:endParaRPr>
          </a:p>
        </p:txBody>
      </p:sp>
      <p:sp>
        <p:nvSpPr>
          <p:cNvPr id="49" name="TextBox 48"/>
          <p:cNvSpPr txBox="1"/>
          <p:nvPr/>
        </p:nvSpPr>
        <p:spPr>
          <a:xfrm>
            <a:off x="3037329" y="1750077"/>
            <a:ext cx="1375159" cy="600164"/>
          </a:xfrm>
          <a:prstGeom prst="rect">
            <a:avLst/>
          </a:prstGeom>
          <a:noFill/>
        </p:spPr>
        <p:txBody>
          <a:bodyPr wrap="square" rtlCol="0">
            <a:spAutoFit/>
          </a:bodyPr>
          <a:lstStyle/>
          <a:p>
            <a:r>
              <a:rPr lang="en-US" sz="1100" dirty="0" smtClean="0">
                <a:solidFill>
                  <a:srgbClr val="C00000"/>
                </a:solidFill>
              </a:rPr>
              <a:t>Must use:</a:t>
            </a:r>
          </a:p>
          <a:p>
            <a:r>
              <a:rPr lang="en-US" sz="1100" b="1" dirty="0" smtClean="0">
                <a:solidFill>
                  <a:srgbClr val="C00000"/>
                </a:solidFill>
              </a:rPr>
              <a:t>Pooled Proportion = (#successes)/(total)</a:t>
            </a:r>
            <a:endParaRPr lang="en-US" sz="1100" b="1" dirty="0">
              <a:solidFill>
                <a:srgbClr val="C00000"/>
              </a:solidFill>
            </a:endParaRPr>
          </a:p>
        </p:txBody>
      </p:sp>
      <p:cxnSp>
        <p:nvCxnSpPr>
          <p:cNvPr id="51" name="Straight Arrow Connector 50"/>
          <p:cNvCxnSpPr>
            <a:stCxn id="49" idx="0"/>
          </p:cNvCxnSpPr>
          <p:nvPr/>
        </p:nvCxnSpPr>
        <p:spPr>
          <a:xfrm flipV="1">
            <a:off x="3724909" y="1424781"/>
            <a:ext cx="408941" cy="3252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2" name="Straight Arrow Connector 51"/>
          <p:cNvCxnSpPr>
            <a:stCxn id="49" idx="1"/>
          </p:cNvCxnSpPr>
          <p:nvPr/>
        </p:nvCxnSpPr>
        <p:spPr>
          <a:xfrm flipH="1">
            <a:off x="2384554" y="2050159"/>
            <a:ext cx="652775" cy="2935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a:stCxn id="49" idx="1"/>
          </p:cNvCxnSpPr>
          <p:nvPr/>
        </p:nvCxnSpPr>
        <p:spPr>
          <a:xfrm flipH="1">
            <a:off x="1747520" y="2050159"/>
            <a:ext cx="1289809" cy="2866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p:cNvCxnSpPr>
            <a:stCxn id="49" idx="1"/>
          </p:cNvCxnSpPr>
          <p:nvPr/>
        </p:nvCxnSpPr>
        <p:spPr>
          <a:xfrm flipH="1">
            <a:off x="1238250" y="2050159"/>
            <a:ext cx="1799079" cy="2839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p:cNvCxnSpPr>
            <a:stCxn id="49" idx="1"/>
          </p:cNvCxnSpPr>
          <p:nvPr/>
        </p:nvCxnSpPr>
        <p:spPr>
          <a:xfrm flipH="1">
            <a:off x="704850" y="2050159"/>
            <a:ext cx="2332479" cy="2839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6" name="TextBox 95"/>
          <p:cNvSpPr txBox="1"/>
          <p:nvPr/>
        </p:nvSpPr>
        <p:spPr>
          <a:xfrm>
            <a:off x="2914651" y="2468828"/>
            <a:ext cx="1509268" cy="938719"/>
          </a:xfrm>
          <a:prstGeom prst="rect">
            <a:avLst/>
          </a:prstGeom>
          <a:noFill/>
        </p:spPr>
        <p:txBody>
          <a:bodyPr wrap="square" rtlCol="0">
            <a:spAutoFit/>
          </a:bodyPr>
          <a:lstStyle/>
          <a:p>
            <a:r>
              <a:rPr lang="en-US" sz="1100" dirty="0" smtClean="0">
                <a:solidFill>
                  <a:srgbClr val="C00000"/>
                </a:solidFill>
              </a:rPr>
              <a:t>*Would we calculate the standard error the same way if we were doing a confidence interval? </a:t>
            </a:r>
            <a:r>
              <a:rPr lang="en-US" sz="1100" b="1" dirty="0" smtClean="0">
                <a:solidFill>
                  <a:srgbClr val="C00000"/>
                </a:solidFill>
              </a:rPr>
              <a:t>NO</a:t>
            </a:r>
            <a:endParaRPr lang="en-US" sz="1100" b="1" dirty="0">
              <a:solidFill>
                <a:srgbClr val="C00000"/>
              </a:solidFill>
            </a:endParaRPr>
          </a:p>
        </p:txBody>
      </p:sp>
    </p:spTree>
    <p:extLst>
      <p:ext uri="{BB962C8B-B14F-4D97-AF65-F5344CB8AC3E}">
        <p14:creationId xmlns:p14="http://schemas.microsoft.com/office/powerpoint/2010/main" val="2215397146"/>
      </p:ext>
    </p:extLst>
  </p:cSld>
  <p:clrMapOvr>
    <a:masterClrMapping/>
  </p:clrMapOvr>
  <p:transition>
    <p:cu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7145" rIns="0" bIns="0" rtlCol="0">
            <a:spAutoFit/>
          </a:bodyPr>
          <a:lstStyle/>
          <a:p>
            <a:pPr marL="1602740">
              <a:lnSpc>
                <a:spcPct val="100000"/>
              </a:lnSpc>
              <a:spcBef>
                <a:spcPts val="135"/>
              </a:spcBef>
            </a:pPr>
            <a:r>
              <a:rPr spc="15" dirty="0"/>
              <a:t>Breast Cancer </a:t>
            </a:r>
            <a:r>
              <a:rPr spc="-20" dirty="0"/>
              <a:t>&amp; </a:t>
            </a:r>
            <a:r>
              <a:rPr spc="10" dirty="0"/>
              <a:t>Age </a:t>
            </a:r>
            <a:r>
              <a:rPr spc="70" dirty="0"/>
              <a:t>- </a:t>
            </a:r>
            <a:r>
              <a:rPr spc="25" dirty="0"/>
              <a:t>test statistic </a:t>
            </a:r>
            <a:r>
              <a:rPr spc="-20" dirty="0"/>
              <a:t>&amp;</a:t>
            </a:r>
            <a:r>
              <a:rPr spc="-35" dirty="0"/>
              <a:t> </a:t>
            </a:r>
            <a:r>
              <a:rPr spc="25" dirty="0"/>
              <a:t>p-value</a:t>
            </a:r>
          </a:p>
        </p:txBody>
      </p:sp>
      <p:sp>
        <p:nvSpPr>
          <p:cNvPr id="5" name="object 5"/>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16</a:t>
            </a:r>
            <a:endParaRPr sz="800">
              <a:latin typeface="Arial"/>
              <a:cs typeface="Arial"/>
            </a:endParaRPr>
          </a:p>
        </p:txBody>
      </p:sp>
      <p:pic>
        <p:nvPicPr>
          <p:cNvPr id="6" name="Picture 5"/>
          <p:cNvPicPr>
            <a:picLocks noChangeAspect="1"/>
          </p:cNvPicPr>
          <p:nvPr/>
        </p:nvPicPr>
        <p:blipFill>
          <a:blip r:embed="rId2"/>
          <a:stretch>
            <a:fillRect/>
          </a:stretch>
        </p:blipFill>
        <p:spPr>
          <a:xfrm>
            <a:off x="325392" y="663575"/>
            <a:ext cx="4259181" cy="1209675"/>
          </a:xfrm>
          <a:prstGeom prst="rect">
            <a:avLst/>
          </a:prstGeom>
        </p:spPr>
      </p:pic>
      <p:sp>
        <p:nvSpPr>
          <p:cNvPr id="7" name="Rectangle 6"/>
          <p:cNvSpPr/>
          <p:nvPr/>
        </p:nvSpPr>
        <p:spPr>
          <a:xfrm>
            <a:off x="336822" y="1923051"/>
            <a:ext cx="4075666" cy="1628651"/>
          </a:xfrm>
          <a:prstGeom prst="rect">
            <a:avLst/>
          </a:prstGeom>
        </p:spPr>
        <p:txBody>
          <a:bodyPr wrap="square">
            <a:spAutoFit/>
          </a:bodyPr>
          <a:lstStyle/>
          <a:p>
            <a:pPr marL="12700" marR="5080">
              <a:lnSpc>
                <a:spcPct val="103899"/>
              </a:lnSpc>
            </a:pPr>
            <a:r>
              <a:rPr lang="en-US" sz="1200" b="1" dirty="0" smtClean="0">
                <a:solidFill>
                  <a:srgbClr val="C00000"/>
                </a:solidFill>
                <a:latin typeface="Arial"/>
                <a:cs typeface="Arial"/>
              </a:rPr>
              <a:t>Original Question</a:t>
            </a:r>
            <a:r>
              <a:rPr lang="en-US" sz="1200" dirty="0" smtClean="0">
                <a:solidFill>
                  <a:srgbClr val="C00000"/>
                </a:solidFill>
                <a:latin typeface="Arial"/>
                <a:cs typeface="Arial"/>
              </a:rPr>
              <a:t>: How </a:t>
            </a:r>
            <a:r>
              <a:rPr lang="en-US" sz="1200" spc="-15" dirty="0">
                <a:solidFill>
                  <a:srgbClr val="C00000"/>
                </a:solidFill>
                <a:latin typeface="Arial"/>
                <a:cs typeface="Arial"/>
              </a:rPr>
              <a:t>can </a:t>
            </a:r>
            <a:r>
              <a:rPr lang="en-US" sz="1200" spc="-10" dirty="0">
                <a:solidFill>
                  <a:srgbClr val="C00000"/>
                </a:solidFill>
                <a:latin typeface="Arial"/>
                <a:cs typeface="Arial"/>
              </a:rPr>
              <a:t>we </a:t>
            </a:r>
            <a:r>
              <a:rPr lang="en-US" sz="1200" spc="-30" dirty="0">
                <a:solidFill>
                  <a:srgbClr val="C00000"/>
                </a:solidFill>
                <a:latin typeface="Arial"/>
                <a:cs typeface="Arial"/>
              </a:rPr>
              <a:t>assess </a:t>
            </a:r>
            <a:r>
              <a:rPr lang="en-US" sz="1200" spc="-15" dirty="0">
                <a:solidFill>
                  <a:srgbClr val="C00000"/>
                </a:solidFill>
                <a:latin typeface="Arial"/>
                <a:cs typeface="Arial"/>
              </a:rPr>
              <a:t>whether this </a:t>
            </a:r>
            <a:r>
              <a:rPr lang="en-US" sz="1200" spc="-25" dirty="0">
                <a:solidFill>
                  <a:srgbClr val="C00000"/>
                </a:solidFill>
                <a:latin typeface="Arial"/>
                <a:cs typeface="Arial"/>
              </a:rPr>
              <a:t>difference </a:t>
            </a:r>
            <a:r>
              <a:rPr lang="en-US" sz="1200" spc="-30" dirty="0">
                <a:solidFill>
                  <a:srgbClr val="C00000"/>
                </a:solidFill>
                <a:latin typeface="Arial"/>
                <a:cs typeface="Arial"/>
              </a:rPr>
              <a:t>is </a:t>
            </a:r>
            <a:r>
              <a:rPr lang="en-US" sz="1200" spc="-20" dirty="0">
                <a:solidFill>
                  <a:srgbClr val="C00000"/>
                </a:solidFill>
                <a:latin typeface="Arial"/>
                <a:cs typeface="Arial"/>
              </a:rPr>
              <a:t>signiﬁcant </a:t>
            </a:r>
            <a:r>
              <a:rPr lang="en-US" sz="1200" spc="-10" dirty="0">
                <a:solidFill>
                  <a:srgbClr val="C00000"/>
                </a:solidFill>
                <a:latin typeface="Arial"/>
                <a:cs typeface="Arial"/>
              </a:rPr>
              <a:t>or </a:t>
            </a:r>
            <a:r>
              <a:rPr lang="en-US" sz="1200" spc="-20" dirty="0" smtClean="0">
                <a:solidFill>
                  <a:srgbClr val="C00000"/>
                </a:solidFill>
                <a:latin typeface="Arial"/>
                <a:cs typeface="Arial"/>
              </a:rPr>
              <a:t>simply </a:t>
            </a:r>
            <a:r>
              <a:rPr lang="en-US" sz="1200" spc="-15" dirty="0">
                <a:solidFill>
                  <a:srgbClr val="C00000"/>
                </a:solidFill>
                <a:latin typeface="Arial"/>
                <a:cs typeface="Arial"/>
              </a:rPr>
              <a:t>due </a:t>
            </a:r>
            <a:r>
              <a:rPr lang="en-US" sz="1200" spc="5" dirty="0">
                <a:solidFill>
                  <a:srgbClr val="C00000"/>
                </a:solidFill>
                <a:latin typeface="Arial"/>
                <a:cs typeface="Arial"/>
              </a:rPr>
              <a:t>to</a:t>
            </a:r>
            <a:r>
              <a:rPr lang="en-US" sz="1200" spc="30" dirty="0">
                <a:solidFill>
                  <a:srgbClr val="C00000"/>
                </a:solidFill>
                <a:latin typeface="Arial"/>
                <a:cs typeface="Arial"/>
              </a:rPr>
              <a:t> </a:t>
            </a:r>
            <a:r>
              <a:rPr lang="en-US" sz="1200" spc="-15" dirty="0">
                <a:solidFill>
                  <a:srgbClr val="C00000"/>
                </a:solidFill>
                <a:latin typeface="Arial"/>
                <a:cs typeface="Arial"/>
              </a:rPr>
              <a:t>chance</a:t>
            </a:r>
            <a:r>
              <a:rPr lang="en-US" sz="1200" spc="-15" dirty="0" smtClean="0">
                <a:solidFill>
                  <a:srgbClr val="C00000"/>
                </a:solidFill>
                <a:latin typeface="Arial"/>
                <a:cs typeface="Arial"/>
              </a:rPr>
              <a:t>?</a:t>
            </a:r>
          </a:p>
          <a:p>
            <a:pPr marL="12700" marR="5080">
              <a:lnSpc>
                <a:spcPct val="103899"/>
              </a:lnSpc>
            </a:pPr>
            <a:endParaRPr lang="en-US" sz="1200" spc="-15" dirty="0">
              <a:solidFill>
                <a:srgbClr val="C00000"/>
              </a:solidFill>
              <a:latin typeface="Arial"/>
              <a:cs typeface="Arial"/>
            </a:endParaRPr>
          </a:p>
          <a:p>
            <a:pPr marL="12700" marR="5080">
              <a:lnSpc>
                <a:spcPct val="103899"/>
              </a:lnSpc>
            </a:pPr>
            <a:r>
              <a:rPr lang="en-US" sz="1200" b="1" spc="-15" dirty="0" smtClean="0">
                <a:solidFill>
                  <a:srgbClr val="C00000"/>
                </a:solidFill>
                <a:latin typeface="Arial"/>
                <a:cs typeface="Arial"/>
              </a:rPr>
              <a:t>Conclusion: </a:t>
            </a:r>
            <a:r>
              <a:rPr lang="en-US" sz="1200" spc="-15" dirty="0" smtClean="0">
                <a:solidFill>
                  <a:srgbClr val="C00000"/>
                </a:solidFill>
                <a:latin typeface="Arial"/>
                <a:cs typeface="Arial"/>
              </a:rPr>
              <a:t>Reject the null hypothesis. There exists sufficient evidence to suggest that there is a statistically significant difference in the proportion of women who have their first child at age at 30 or older in those that do and do not have breast cancer.</a:t>
            </a:r>
            <a:endParaRPr lang="en-US" sz="1200" dirty="0">
              <a:solidFill>
                <a:srgbClr val="C00000"/>
              </a:solidFill>
              <a:latin typeface="Arial"/>
              <a:cs typeface="Arial"/>
            </a:endParaRP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7207" y="511175"/>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 80 students that attend the magnate school took the SAT at the testing facility one morning. They decide to assign the first 40 students that arrived at the testing facility to the “coffee group” and offer them coffee before the exam. They assigned the last 40 students to arrive at the testing facility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a:t>
            </a:r>
            <a:r>
              <a:rPr lang="en-US" sz="800" b="1" spc="-20" dirty="0" smtClean="0">
                <a:solidFill>
                  <a:schemeClr val="accent2">
                    <a:lumMod val="75000"/>
                  </a:schemeClr>
                </a:solidFill>
                <a:latin typeface="Arial"/>
                <a:cs typeface="Arial"/>
              </a:rPr>
              <a:t>They used this to conclude that drinking coffee before the SAT causes high school students to score higher on the SAT.</a:t>
            </a:r>
            <a:endParaRPr sz="800" b="1"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4" name="TextBox 3"/>
          <p:cNvSpPr txBox="1"/>
          <p:nvPr/>
        </p:nvSpPr>
        <p:spPr>
          <a:xfrm>
            <a:off x="400050" y="1958975"/>
            <a:ext cx="3657600" cy="646331"/>
          </a:xfrm>
          <a:prstGeom prst="rect">
            <a:avLst/>
          </a:prstGeom>
          <a:noFill/>
        </p:spPr>
        <p:txBody>
          <a:bodyPr wrap="square" rtlCol="0">
            <a:spAutoFit/>
          </a:bodyPr>
          <a:lstStyle/>
          <a:p>
            <a:r>
              <a:rPr lang="en-US" dirty="0" smtClean="0">
                <a:solidFill>
                  <a:schemeClr val="accent2">
                    <a:lumMod val="75000"/>
                  </a:schemeClr>
                </a:solidFill>
              </a:rPr>
              <a:t>A lot! Let’s unpack all the issues with this inference they are making!</a:t>
            </a:r>
            <a:endParaRPr lang="en-US" dirty="0">
              <a:solidFill>
                <a:schemeClr val="accent2">
                  <a:lumMod val="75000"/>
                </a:schemeClr>
              </a:solidFill>
            </a:endParaRPr>
          </a:p>
        </p:txBody>
      </p:sp>
      <p:sp>
        <p:nvSpPr>
          <p:cNvPr id="7" name="object 2"/>
          <p:cNvSpPr txBox="1">
            <a:spLocks/>
          </p:cNvSpPr>
          <p:nvPr/>
        </p:nvSpPr>
        <p:spPr>
          <a:xfrm>
            <a:off x="101854" y="173228"/>
            <a:ext cx="4420742" cy="312906"/>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b="1" u="sng" kern="0" smtClean="0">
                <a:solidFill>
                  <a:schemeClr val="accent2">
                    <a:lumMod val="75000"/>
                  </a:schemeClr>
                </a:solidFill>
              </a:rPr>
              <a:t>Case Study</a:t>
            </a:r>
            <a:r>
              <a:rPr lang="en-US" sz="1000" b="1" kern="0" smtClean="0">
                <a:solidFill>
                  <a:schemeClr val="accent2">
                    <a:lumMod val="75000"/>
                  </a:schemeClr>
                </a:solidFill>
              </a:rPr>
              <a:t>: How many issues are there with this analysis and conclusion below?</a:t>
            </a:r>
            <a:endParaRPr lang="en-US" sz="1000" b="1" kern="0" dirty="0">
              <a:solidFill>
                <a:schemeClr val="accent2">
                  <a:lumMod val="75000"/>
                </a:schemeClr>
              </a:solidFill>
            </a:endParaRPr>
          </a:p>
        </p:txBody>
      </p:sp>
    </p:spTree>
    <p:extLst>
      <p:ext uri="{BB962C8B-B14F-4D97-AF65-F5344CB8AC3E}">
        <p14:creationId xmlns:p14="http://schemas.microsoft.com/office/powerpoint/2010/main" val="3996906327"/>
      </p:ext>
    </p:extLst>
  </p:cSld>
  <p:clrMapOvr>
    <a:masterClrMapping/>
  </p:clrMapOvr>
  <p:transition>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7145" rIns="0" bIns="0" rtlCol="0">
            <a:spAutoFit/>
          </a:bodyPr>
          <a:lstStyle/>
          <a:p>
            <a:pPr marL="1602740">
              <a:lnSpc>
                <a:spcPct val="100000"/>
              </a:lnSpc>
              <a:spcBef>
                <a:spcPts val="135"/>
              </a:spcBef>
            </a:pPr>
            <a:r>
              <a:rPr spc="15" dirty="0"/>
              <a:t>Breast Cancer </a:t>
            </a:r>
            <a:r>
              <a:rPr spc="-20" dirty="0"/>
              <a:t>&amp; </a:t>
            </a:r>
            <a:r>
              <a:rPr spc="10" dirty="0"/>
              <a:t>Age </a:t>
            </a:r>
            <a:r>
              <a:rPr spc="70" dirty="0"/>
              <a:t>- </a:t>
            </a:r>
            <a:r>
              <a:rPr spc="25" dirty="0"/>
              <a:t>test statistic </a:t>
            </a:r>
            <a:r>
              <a:rPr spc="-20" dirty="0"/>
              <a:t>&amp;</a:t>
            </a:r>
            <a:r>
              <a:rPr spc="-35" dirty="0"/>
              <a:t> </a:t>
            </a:r>
            <a:r>
              <a:rPr spc="25" dirty="0"/>
              <a:t>p-value</a:t>
            </a:r>
          </a:p>
        </p:txBody>
      </p:sp>
      <p:sp>
        <p:nvSpPr>
          <p:cNvPr id="5" name="object 5"/>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16</a:t>
            </a:r>
            <a:endParaRPr sz="800">
              <a:latin typeface="Arial"/>
              <a:cs typeface="Arial"/>
            </a:endParaRPr>
          </a:p>
        </p:txBody>
      </p:sp>
      <p:pic>
        <p:nvPicPr>
          <p:cNvPr id="6" name="Picture 5"/>
          <p:cNvPicPr>
            <a:picLocks noChangeAspect="1"/>
          </p:cNvPicPr>
          <p:nvPr/>
        </p:nvPicPr>
        <p:blipFill>
          <a:blip r:embed="rId2"/>
          <a:stretch>
            <a:fillRect/>
          </a:stretch>
        </p:blipFill>
        <p:spPr>
          <a:xfrm>
            <a:off x="325392" y="663575"/>
            <a:ext cx="4259181" cy="1209675"/>
          </a:xfrm>
          <a:prstGeom prst="rect">
            <a:avLst/>
          </a:prstGeom>
        </p:spPr>
      </p:pic>
      <p:sp>
        <p:nvSpPr>
          <p:cNvPr id="7" name="Rectangle 6"/>
          <p:cNvSpPr/>
          <p:nvPr/>
        </p:nvSpPr>
        <p:spPr>
          <a:xfrm>
            <a:off x="336822" y="1923051"/>
            <a:ext cx="4075666" cy="668453"/>
          </a:xfrm>
          <a:prstGeom prst="rect">
            <a:avLst/>
          </a:prstGeom>
        </p:spPr>
        <p:txBody>
          <a:bodyPr wrap="square">
            <a:spAutoFit/>
          </a:bodyPr>
          <a:lstStyle/>
          <a:p>
            <a:pPr marL="12700" marR="5080">
              <a:lnSpc>
                <a:spcPct val="103899"/>
              </a:lnSpc>
            </a:pPr>
            <a:r>
              <a:rPr lang="en-US" sz="1200" b="1" dirty="0" smtClean="0">
                <a:solidFill>
                  <a:srgbClr val="C00000"/>
                </a:solidFill>
                <a:latin typeface="Arial"/>
                <a:cs typeface="Arial"/>
              </a:rPr>
              <a:t>What else can we conclude with this same result? (Hint: Think about independence).</a:t>
            </a:r>
          </a:p>
          <a:p>
            <a:pPr marL="12700" marR="5080">
              <a:lnSpc>
                <a:spcPct val="103899"/>
              </a:lnSpc>
            </a:pPr>
            <a:endParaRPr lang="en-US" sz="1200" spc="-15" dirty="0">
              <a:solidFill>
                <a:srgbClr val="C00000"/>
              </a:solidFill>
              <a:latin typeface="Arial"/>
              <a:cs typeface="Arial"/>
            </a:endParaRPr>
          </a:p>
        </p:txBody>
      </p:sp>
    </p:spTree>
    <p:extLst>
      <p:ext uri="{BB962C8B-B14F-4D97-AF65-F5344CB8AC3E}">
        <p14:creationId xmlns:p14="http://schemas.microsoft.com/office/powerpoint/2010/main" val="2708834079"/>
      </p:ext>
    </p:extLst>
  </p:cSld>
  <p:clrMapOvr>
    <a:masterClrMapping/>
  </p:clrMapOvr>
  <p:transition>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7145" rIns="0" bIns="0" rtlCol="0">
            <a:spAutoFit/>
          </a:bodyPr>
          <a:lstStyle/>
          <a:p>
            <a:pPr marL="1602740">
              <a:lnSpc>
                <a:spcPct val="100000"/>
              </a:lnSpc>
              <a:spcBef>
                <a:spcPts val="135"/>
              </a:spcBef>
            </a:pPr>
            <a:r>
              <a:rPr spc="15" dirty="0"/>
              <a:t>Breast Cancer </a:t>
            </a:r>
            <a:r>
              <a:rPr spc="-20" dirty="0"/>
              <a:t>&amp; </a:t>
            </a:r>
            <a:r>
              <a:rPr spc="10" dirty="0"/>
              <a:t>Age </a:t>
            </a:r>
            <a:r>
              <a:rPr spc="70" dirty="0"/>
              <a:t>- </a:t>
            </a:r>
            <a:r>
              <a:rPr spc="25" dirty="0"/>
              <a:t>test statistic </a:t>
            </a:r>
            <a:r>
              <a:rPr spc="-20" dirty="0"/>
              <a:t>&amp;</a:t>
            </a:r>
            <a:r>
              <a:rPr spc="-35" dirty="0"/>
              <a:t> </a:t>
            </a:r>
            <a:r>
              <a:rPr spc="25" dirty="0"/>
              <a:t>p-value</a:t>
            </a:r>
          </a:p>
        </p:txBody>
      </p:sp>
      <p:sp>
        <p:nvSpPr>
          <p:cNvPr id="5" name="object 5"/>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16</a:t>
            </a:r>
            <a:endParaRPr sz="800">
              <a:latin typeface="Arial"/>
              <a:cs typeface="Arial"/>
            </a:endParaRPr>
          </a:p>
        </p:txBody>
      </p:sp>
      <p:pic>
        <p:nvPicPr>
          <p:cNvPr id="6" name="Picture 5"/>
          <p:cNvPicPr>
            <a:picLocks noChangeAspect="1"/>
          </p:cNvPicPr>
          <p:nvPr/>
        </p:nvPicPr>
        <p:blipFill>
          <a:blip r:embed="rId2"/>
          <a:stretch>
            <a:fillRect/>
          </a:stretch>
        </p:blipFill>
        <p:spPr>
          <a:xfrm>
            <a:off x="325392" y="663575"/>
            <a:ext cx="4259181" cy="1209675"/>
          </a:xfrm>
          <a:prstGeom prst="rect">
            <a:avLst/>
          </a:prstGeom>
        </p:spPr>
      </p:pic>
      <p:sp>
        <p:nvSpPr>
          <p:cNvPr id="7" name="Rectangle 6"/>
          <p:cNvSpPr/>
          <p:nvPr/>
        </p:nvSpPr>
        <p:spPr>
          <a:xfrm>
            <a:off x="336822" y="1923051"/>
            <a:ext cx="4075666" cy="1436612"/>
          </a:xfrm>
          <a:prstGeom prst="rect">
            <a:avLst/>
          </a:prstGeom>
        </p:spPr>
        <p:txBody>
          <a:bodyPr wrap="square">
            <a:spAutoFit/>
          </a:bodyPr>
          <a:lstStyle/>
          <a:p>
            <a:pPr marL="12700" marR="5080">
              <a:lnSpc>
                <a:spcPct val="103899"/>
              </a:lnSpc>
            </a:pPr>
            <a:r>
              <a:rPr lang="en-US" sz="1200" b="1" dirty="0" smtClean="0">
                <a:solidFill>
                  <a:srgbClr val="C00000"/>
                </a:solidFill>
                <a:latin typeface="Arial"/>
                <a:cs typeface="Arial"/>
              </a:rPr>
              <a:t>What else can we conclude with this same result? (Hint: Think about independence).</a:t>
            </a:r>
          </a:p>
          <a:p>
            <a:pPr marL="12700" marR="5080">
              <a:lnSpc>
                <a:spcPct val="103899"/>
              </a:lnSpc>
            </a:pPr>
            <a:endParaRPr lang="en-US" sz="1200" spc="-15" dirty="0">
              <a:solidFill>
                <a:srgbClr val="C00000"/>
              </a:solidFill>
              <a:latin typeface="Arial"/>
              <a:cs typeface="Arial"/>
            </a:endParaRPr>
          </a:p>
          <a:p>
            <a:pPr marL="12700" marR="5080">
              <a:lnSpc>
                <a:spcPct val="103899"/>
              </a:lnSpc>
            </a:pPr>
            <a:r>
              <a:rPr lang="en-US" sz="1200" b="1" spc="-15" dirty="0" smtClean="0">
                <a:solidFill>
                  <a:srgbClr val="C00000"/>
                </a:solidFill>
                <a:latin typeface="Arial"/>
                <a:cs typeface="Arial"/>
              </a:rPr>
              <a:t>Conclusion: </a:t>
            </a:r>
            <a:r>
              <a:rPr lang="en-US" sz="1200" spc="-15" dirty="0" smtClean="0">
                <a:solidFill>
                  <a:srgbClr val="C00000"/>
                </a:solidFill>
                <a:latin typeface="Arial"/>
                <a:cs typeface="Arial"/>
              </a:rPr>
              <a:t>Reject the null hypothesis. There exists sufficient evidence to suggest that age of first birth in women (≥30/&lt;30) and getting breast cancer are </a:t>
            </a:r>
            <a:r>
              <a:rPr lang="en-US" sz="1200" u="sng" spc="-15" dirty="0" smtClean="0">
                <a:solidFill>
                  <a:srgbClr val="C00000"/>
                </a:solidFill>
                <a:latin typeface="Arial"/>
                <a:cs typeface="Arial"/>
              </a:rPr>
              <a:t>dependent</a:t>
            </a:r>
            <a:r>
              <a:rPr lang="en-US" sz="1200" spc="-15" dirty="0" smtClean="0">
                <a:solidFill>
                  <a:srgbClr val="C00000"/>
                </a:solidFill>
                <a:latin typeface="Arial"/>
                <a:cs typeface="Arial"/>
              </a:rPr>
              <a:t>.</a:t>
            </a:r>
            <a:endParaRPr lang="en-US" sz="1200" dirty="0">
              <a:solidFill>
                <a:srgbClr val="C00000"/>
              </a:solidFill>
              <a:latin typeface="Arial"/>
              <a:cs typeface="Arial"/>
            </a:endParaRPr>
          </a:p>
        </p:txBody>
      </p:sp>
    </p:spTree>
    <p:extLst>
      <p:ext uri="{BB962C8B-B14F-4D97-AF65-F5344CB8AC3E}">
        <p14:creationId xmlns:p14="http://schemas.microsoft.com/office/powerpoint/2010/main" val="4257838977"/>
      </p:ext>
    </p:extLst>
  </p:cSld>
  <p:clrMapOvr>
    <a:masterClrMapping/>
  </p:clrMapOvr>
  <p:transition>
    <p:cu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1893189" y="57937"/>
            <a:ext cx="261937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Arial"/>
                <a:cs typeface="Arial"/>
              </a:rPr>
              <a:t>Breast Cancer </a:t>
            </a:r>
            <a:r>
              <a:rPr sz="1050" spc="-20" dirty="0">
                <a:solidFill>
                  <a:srgbClr val="FFFFFF"/>
                </a:solidFill>
                <a:latin typeface="Arial"/>
                <a:cs typeface="Arial"/>
              </a:rPr>
              <a:t>&amp; </a:t>
            </a:r>
            <a:r>
              <a:rPr sz="1050" spc="10" dirty="0">
                <a:solidFill>
                  <a:srgbClr val="FFFFFF"/>
                </a:solidFill>
                <a:latin typeface="Arial"/>
                <a:cs typeface="Arial"/>
              </a:rPr>
              <a:t>Age </a:t>
            </a:r>
            <a:r>
              <a:rPr sz="1050" spc="70" dirty="0">
                <a:solidFill>
                  <a:srgbClr val="FFFFFF"/>
                </a:solidFill>
                <a:latin typeface="Arial"/>
                <a:cs typeface="Arial"/>
              </a:rPr>
              <a:t>- </a:t>
            </a:r>
            <a:r>
              <a:rPr sz="1050" spc="30" dirty="0">
                <a:solidFill>
                  <a:srgbClr val="FFFFFF"/>
                </a:solidFill>
                <a:latin typeface="Arial"/>
                <a:cs typeface="Arial"/>
              </a:rPr>
              <a:t>conﬁdence</a:t>
            </a:r>
            <a:r>
              <a:rPr sz="1050" spc="-10" dirty="0">
                <a:solidFill>
                  <a:srgbClr val="FFFFFF"/>
                </a:solidFill>
                <a:latin typeface="Arial"/>
                <a:cs typeface="Arial"/>
              </a:rPr>
              <a:t> </a:t>
            </a:r>
            <a:r>
              <a:rPr sz="1050" spc="10" dirty="0">
                <a:solidFill>
                  <a:srgbClr val="FFFFFF"/>
                </a:solidFill>
                <a:latin typeface="Arial"/>
                <a:cs typeface="Arial"/>
              </a:rPr>
              <a:t>interval</a:t>
            </a:r>
            <a:endParaRPr sz="1050">
              <a:latin typeface="Arial"/>
              <a:cs typeface="Arial"/>
            </a:endParaRPr>
          </a:p>
        </p:txBody>
      </p:sp>
      <p:sp>
        <p:nvSpPr>
          <p:cNvPr id="5" name="object 5"/>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17</a:t>
            </a:r>
            <a:endParaRPr sz="800">
              <a:latin typeface="Arial"/>
              <a:cs typeface="Arial"/>
            </a:endParaRPr>
          </a:p>
        </p:txBody>
      </p:sp>
      <p:sp>
        <p:nvSpPr>
          <p:cNvPr id="4" name="object 4"/>
          <p:cNvSpPr txBox="1"/>
          <p:nvPr/>
        </p:nvSpPr>
        <p:spPr>
          <a:xfrm>
            <a:off x="355600" y="445376"/>
            <a:ext cx="1681480" cy="207010"/>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024F84"/>
                </a:solidFill>
                <a:latin typeface="Lucida Sans Unicode"/>
                <a:cs typeface="Lucida Sans Unicode"/>
              </a:rPr>
              <a:t>▶ </a:t>
            </a:r>
            <a:r>
              <a:rPr sz="1200" spc="-25" dirty="0">
                <a:latin typeface="Arial"/>
                <a:cs typeface="Arial"/>
              </a:rPr>
              <a:t>Conﬁdence </a:t>
            </a:r>
            <a:r>
              <a:rPr sz="1200" spc="-45" dirty="0">
                <a:latin typeface="Arial"/>
                <a:cs typeface="Arial"/>
              </a:rPr>
              <a:t>level:</a:t>
            </a:r>
            <a:r>
              <a:rPr sz="1200" spc="30" dirty="0">
                <a:latin typeface="Arial"/>
                <a:cs typeface="Arial"/>
              </a:rPr>
              <a:t> </a:t>
            </a:r>
            <a:r>
              <a:rPr sz="1200" spc="-10" dirty="0">
                <a:latin typeface="Arial"/>
                <a:cs typeface="Arial"/>
              </a:rPr>
              <a:t>98%</a:t>
            </a:r>
            <a:endParaRPr sz="1200">
              <a:latin typeface="Arial"/>
              <a:cs typeface="Arial"/>
            </a:endParaRPr>
          </a:p>
        </p:txBody>
      </p:sp>
    </p:spTree>
  </p:cSld>
  <p:clrMapOvr>
    <a:masterClrMapping/>
  </p:clrMapOvr>
  <p:transition>
    <p:cu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1893189" y="57937"/>
            <a:ext cx="261937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Arial"/>
                <a:cs typeface="Arial"/>
              </a:rPr>
              <a:t>Breast Cancer </a:t>
            </a:r>
            <a:r>
              <a:rPr sz="1050" spc="-20" dirty="0">
                <a:solidFill>
                  <a:srgbClr val="FFFFFF"/>
                </a:solidFill>
                <a:latin typeface="Arial"/>
                <a:cs typeface="Arial"/>
              </a:rPr>
              <a:t>&amp; </a:t>
            </a:r>
            <a:r>
              <a:rPr sz="1050" spc="10" dirty="0">
                <a:solidFill>
                  <a:srgbClr val="FFFFFF"/>
                </a:solidFill>
                <a:latin typeface="Arial"/>
                <a:cs typeface="Arial"/>
              </a:rPr>
              <a:t>Age </a:t>
            </a:r>
            <a:r>
              <a:rPr sz="1050" spc="70" dirty="0">
                <a:solidFill>
                  <a:srgbClr val="FFFFFF"/>
                </a:solidFill>
                <a:latin typeface="Arial"/>
                <a:cs typeface="Arial"/>
              </a:rPr>
              <a:t>- </a:t>
            </a:r>
            <a:r>
              <a:rPr sz="1050" spc="30" dirty="0">
                <a:solidFill>
                  <a:srgbClr val="FFFFFF"/>
                </a:solidFill>
                <a:latin typeface="Arial"/>
                <a:cs typeface="Arial"/>
              </a:rPr>
              <a:t>conﬁdence</a:t>
            </a:r>
            <a:r>
              <a:rPr sz="1050" spc="-10" dirty="0">
                <a:solidFill>
                  <a:srgbClr val="FFFFFF"/>
                </a:solidFill>
                <a:latin typeface="Arial"/>
                <a:cs typeface="Arial"/>
              </a:rPr>
              <a:t> </a:t>
            </a:r>
            <a:r>
              <a:rPr sz="1050" spc="10" dirty="0">
                <a:solidFill>
                  <a:srgbClr val="FFFFFF"/>
                </a:solidFill>
                <a:latin typeface="Arial"/>
                <a:cs typeface="Arial"/>
              </a:rPr>
              <a:t>interval</a:t>
            </a:r>
            <a:endParaRPr sz="1050">
              <a:latin typeface="Arial"/>
              <a:cs typeface="Arial"/>
            </a:endParaRPr>
          </a:p>
        </p:txBody>
      </p:sp>
      <p:sp>
        <p:nvSpPr>
          <p:cNvPr id="5" name="object 5"/>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17</a:t>
            </a:r>
            <a:endParaRPr sz="800">
              <a:latin typeface="Arial"/>
              <a:cs typeface="Arial"/>
            </a:endParaRPr>
          </a:p>
        </p:txBody>
      </p:sp>
      <p:sp>
        <p:nvSpPr>
          <p:cNvPr id="4" name="object 4"/>
          <p:cNvSpPr txBox="1"/>
          <p:nvPr/>
        </p:nvSpPr>
        <p:spPr>
          <a:xfrm>
            <a:off x="355600" y="445376"/>
            <a:ext cx="4011929" cy="859155"/>
          </a:xfrm>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024F84"/>
                </a:solidFill>
                <a:latin typeface="Lucida Sans Unicode"/>
                <a:cs typeface="Lucida Sans Unicode"/>
              </a:rPr>
              <a:t>▶ </a:t>
            </a:r>
            <a:r>
              <a:rPr sz="1200" spc="-25" dirty="0">
                <a:latin typeface="Arial"/>
                <a:cs typeface="Arial"/>
              </a:rPr>
              <a:t>Conﬁdence </a:t>
            </a:r>
            <a:r>
              <a:rPr sz="1200" spc="-45" dirty="0">
                <a:latin typeface="Arial"/>
                <a:cs typeface="Arial"/>
              </a:rPr>
              <a:t>level:</a:t>
            </a:r>
            <a:r>
              <a:rPr sz="1200" spc="80" dirty="0">
                <a:latin typeface="Arial"/>
                <a:cs typeface="Arial"/>
              </a:rPr>
              <a:t> </a:t>
            </a:r>
            <a:r>
              <a:rPr sz="1200" spc="-10" dirty="0">
                <a:latin typeface="Arial"/>
                <a:cs typeface="Arial"/>
              </a:rPr>
              <a:t>98%</a:t>
            </a:r>
            <a:endParaRPr sz="1200">
              <a:latin typeface="Arial"/>
              <a:cs typeface="Arial"/>
            </a:endParaRPr>
          </a:p>
          <a:p>
            <a:pPr marL="12700">
              <a:lnSpc>
                <a:spcPct val="100000"/>
              </a:lnSpc>
              <a:spcBef>
                <a:spcPts val="5"/>
              </a:spcBef>
            </a:pPr>
            <a:r>
              <a:rPr sz="1100" spc="-30" dirty="0">
                <a:solidFill>
                  <a:srgbClr val="024F84"/>
                </a:solidFill>
                <a:latin typeface="Lucida Sans Unicode"/>
                <a:cs typeface="Lucida Sans Unicode"/>
              </a:rPr>
              <a:t>▶ </a:t>
            </a:r>
            <a:r>
              <a:rPr sz="1200" spc="-30" dirty="0">
                <a:latin typeface="Arial"/>
                <a:cs typeface="Arial"/>
              </a:rPr>
              <a:t>Theoretical: </a:t>
            </a:r>
            <a:r>
              <a:rPr sz="1200" spc="-35" dirty="0">
                <a:latin typeface="Arial"/>
                <a:cs typeface="Arial"/>
              </a:rPr>
              <a:t>Using </a:t>
            </a:r>
            <a:r>
              <a:rPr sz="1200" spc="-50" dirty="0">
                <a:latin typeface="Arial"/>
                <a:cs typeface="Arial"/>
              </a:rPr>
              <a:t>a </a:t>
            </a:r>
            <a:r>
              <a:rPr sz="1200" spc="-20" dirty="0">
                <a:latin typeface="Arial"/>
                <a:cs typeface="Arial"/>
              </a:rPr>
              <a:t>critical </a:t>
            </a:r>
            <a:r>
              <a:rPr sz="1200" spc="-45" dirty="0">
                <a:latin typeface="Arial"/>
                <a:cs typeface="Arial"/>
              </a:rPr>
              <a:t>value </a:t>
            </a:r>
            <a:r>
              <a:rPr sz="1200" spc="-20" dirty="0">
                <a:latin typeface="Arial"/>
                <a:cs typeface="Arial"/>
              </a:rPr>
              <a:t>based on the </a:t>
            </a:r>
            <a:r>
              <a:rPr sz="1200" spc="-50" dirty="0">
                <a:latin typeface="Arial"/>
                <a:cs typeface="Arial"/>
              </a:rPr>
              <a:t>Z </a:t>
            </a:r>
            <a:r>
              <a:rPr sz="1200" spc="-30" dirty="0">
                <a:latin typeface="Arial"/>
                <a:cs typeface="Arial"/>
              </a:rPr>
              <a:t>distr.</a:t>
            </a:r>
            <a:r>
              <a:rPr sz="1200" spc="45" dirty="0">
                <a:latin typeface="Arial"/>
                <a:cs typeface="Arial"/>
              </a:rPr>
              <a:t> </a:t>
            </a:r>
            <a:r>
              <a:rPr sz="1200" spc="-95" dirty="0">
                <a:latin typeface="Arial"/>
                <a:cs typeface="Arial"/>
              </a:rPr>
              <a:t>(</a:t>
            </a:r>
            <a:r>
              <a:rPr sz="1200" i="1" spc="-95" dirty="0">
                <a:latin typeface="Palatino Linotype"/>
                <a:cs typeface="Palatino Linotype"/>
              </a:rPr>
              <a:t>z</a:t>
            </a:r>
            <a:r>
              <a:rPr sz="1200" i="1" spc="-142" baseline="31250" dirty="0">
                <a:latin typeface="Meiryo"/>
                <a:cs typeface="Meiryo"/>
              </a:rPr>
              <a:t>⋆</a:t>
            </a:r>
            <a:r>
              <a:rPr sz="1200" spc="-95" dirty="0">
                <a:latin typeface="Arial"/>
                <a:cs typeface="Arial"/>
              </a:rPr>
              <a:t>):</a:t>
            </a:r>
            <a:endParaRPr sz="1200">
              <a:latin typeface="Arial"/>
              <a:cs typeface="Arial"/>
            </a:endParaRPr>
          </a:p>
          <a:p>
            <a:pPr marL="83185" algn="ctr">
              <a:lnSpc>
                <a:spcPct val="100000"/>
              </a:lnSpc>
              <a:spcBef>
                <a:spcPts val="505"/>
              </a:spcBef>
            </a:pPr>
            <a:r>
              <a:rPr sz="1200" spc="-10" dirty="0">
                <a:latin typeface="Arial"/>
                <a:cs typeface="Arial"/>
              </a:rPr>
              <a:t>point </a:t>
            </a:r>
            <a:r>
              <a:rPr sz="1200" spc="-25" dirty="0">
                <a:latin typeface="Arial"/>
                <a:cs typeface="Arial"/>
              </a:rPr>
              <a:t>estimate </a:t>
            </a:r>
            <a:r>
              <a:rPr sz="1200" i="1" spc="155" dirty="0">
                <a:latin typeface="Georgia"/>
                <a:cs typeface="Georgia"/>
              </a:rPr>
              <a:t>±</a:t>
            </a:r>
            <a:r>
              <a:rPr sz="1200" i="1" spc="-65" dirty="0">
                <a:latin typeface="Georgia"/>
                <a:cs typeface="Georgia"/>
              </a:rPr>
              <a:t> </a:t>
            </a:r>
            <a:r>
              <a:rPr sz="1200" i="1" spc="-15" dirty="0">
                <a:latin typeface="Palatino Linotype"/>
                <a:cs typeface="Palatino Linotype"/>
              </a:rPr>
              <a:t>ME</a:t>
            </a:r>
            <a:endParaRPr sz="1200">
              <a:latin typeface="Palatino Linotype"/>
              <a:cs typeface="Palatino Linotype"/>
            </a:endParaRPr>
          </a:p>
          <a:p>
            <a:pPr marL="181610" algn="ctr">
              <a:lnSpc>
                <a:spcPct val="100000"/>
              </a:lnSpc>
              <a:spcBef>
                <a:spcPts val="300"/>
              </a:spcBef>
            </a:pPr>
            <a:r>
              <a:rPr sz="1200" spc="35" dirty="0">
                <a:latin typeface="Tahoma"/>
                <a:cs typeface="Tahoma"/>
              </a:rPr>
              <a:t>=</a:t>
            </a:r>
            <a:r>
              <a:rPr sz="1200" spc="-50" dirty="0">
                <a:latin typeface="Tahoma"/>
                <a:cs typeface="Tahoma"/>
              </a:rPr>
              <a:t> </a:t>
            </a:r>
            <a:r>
              <a:rPr sz="1200" spc="-10" dirty="0">
                <a:latin typeface="Arial"/>
                <a:cs typeface="Arial"/>
              </a:rPr>
              <a:t>point</a:t>
            </a:r>
            <a:r>
              <a:rPr sz="1200" spc="-5" dirty="0">
                <a:latin typeface="Arial"/>
                <a:cs typeface="Arial"/>
              </a:rPr>
              <a:t> </a:t>
            </a:r>
            <a:r>
              <a:rPr sz="1200" spc="-25" dirty="0">
                <a:latin typeface="Arial"/>
                <a:cs typeface="Arial"/>
              </a:rPr>
              <a:t>estimate</a:t>
            </a:r>
            <a:r>
              <a:rPr sz="1200" spc="-65" dirty="0">
                <a:latin typeface="Arial"/>
                <a:cs typeface="Arial"/>
              </a:rPr>
              <a:t> </a:t>
            </a:r>
            <a:r>
              <a:rPr sz="1200" i="1" spc="155" dirty="0">
                <a:latin typeface="Georgia"/>
                <a:cs typeface="Georgia"/>
              </a:rPr>
              <a:t>±</a:t>
            </a:r>
            <a:r>
              <a:rPr sz="1200" i="1" spc="-25" dirty="0">
                <a:latin typeface="Georgia"/>
                <a:cs typeface="Georgia"/>
              </a:rPr>
              <a:t> </a:t>
            </a:r>
            <a:r>
              <a:rPr sz="1200" i="1" spc="-140" dirty="0">
                <a:latin typeface="Palatino Linotype"/>
                <a:cs typeface="Palatino Linotype"/>
              </a:rPr>
              <a:t>z</a:t>
            </a:r>
            <a:r>
              <a:rPr sz="1200" i="1" spc="-209" baseline="34722" dirty="0">
                <a:latin typeface="Meiryo"/>
                <a:cs typeface="Meiryo"/>
              </a:rPr>
              <a:t>⋆</a:t>
            </a:r>
            <a:r>
              <a:rPr sz="1200" i="1" spc="-142" baseline="34722" dirty="0">
                <a:latin typeface="Meiryo"/>
                <a:cs typeface="Meiryo"/>
              </a:rPr>
              <a:t> </a:t>
            </a:r>
            <a:r>
              <a:rPr sz="1200" i="1" spc="155" dirty="0">
                <a:latin typeface="Georgia"/>
                <a:cs typeface="Georgia"/>
              </a:rPr>
              <a:t>×</a:t>
            </a:r>
            <a:r>
              <a:rPr sz="1200" i="1" spc="-30" dirty="0">
                <a:latin typeface="Georgia"/>
                <a:cs typeface="Georgia"/>
              </a:rPr>
              <a:t> </a:t>
            </a:r>
            <a:r>
              <a:rPr sz="1200" i="1" spc="25" dirty="0">
                <a:latin typeface="Palatino Linotype"/>
                <a:cs typeface="Palatino Linotype"/>
              </a:rPr>
              <a:t>SE</a:t>
            </a:r>
            <a:endParaRPr sz="1200">
              <a:latin typeface="Palatino Linotype"/>
              <a:cs typeface="Palatino Linotype"/>
            </a:endParaRPr>
          </a:p>
        </p:txBody>
      </p:sp>
    </p:spTree>
  </p:cSld>
  <p:clrMapOvr>
    <a:masterClrMapping/>
  </p:clrMapOvr>
  <p:transition>
    <p:cu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93189" y="57937"/>
            <a:ext cx="261937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Arial"/>
                <a:cs typeface="Arial"/>
              </a:rPr>
              <a:t>Breast Cancer </a:t>
            </a:r>
            <a:r>
              <a:rPr sz="1050" spc="-20" dirty="0">
                <a:solidFill>
                  <a:srgbClr val="FFFFFF"/>
                </a:solidFill>
                <a:latin typeface="Arial"/>
                <a:cs typeface="Arial"/>
              </a:rPr>
              <a:t>&amp; </a:t>
            </a:r>
            <a:r>
              <a:rPr sz="1050" spc="10" dirty="0">
                <a:solidFill>
                  <a:srgbClr val="FFFFFF"/>
                </a:solidFill>
                <a:latin typeface="Arial"/>
                <a:cs typeface="Arial"/>
              </a:rPr>
              <a:t>Age </a:t>
            </a:r>
            <a:r>
              <a:rPr sz="1050" spc="70" dirty="0">
                <a:solidFill>
                  <a:srgbClr val="FFFFFF"/>
                </a:solidFill>
                <a:latin typeface="Arial"/>
                <a:cs typeface="Arial"/>
              </a:rPr>
              <a:t>- </a:t>
            </a:r>
            <a:r>
              <a:rPr sz="1050" spc="30" dirty="0">
                <a:solidFill>
                  <a:srgbClr val="FFFFFF"/>
                </a:solidFill>
                <a:latin typeface="Arial"/>
                <a:cs typeface="Arial"/>
              </a:rPr>
              <a:t>conﬁdence</a:t>
            </a:r>
            <a:r>
              <a:rPr sz="1050" spc="-10" dirty="0">
                <a:solidFill>
                  <a:srgbClr val="FFFFFF"/>
                </a:solidFill>
                <a:latin typeface="Arial"/>
                <a:cs typeface="Arial"/>
              </a:rPr>
              <a:t> </a:t>
            </a:r>
            <a:r>
              <a:rPr sz="1050" spc="10" dirty="0">
                <a:solidFill>
                  <a:srgbClr val="FFFFFF"/>
                </a:solidFill>
                <a:latin typeface="Arial"/>
                <a:cs typeface="Arial"/>
              </a:rPr>
              <a:t>interval</a:t>
            </a:r>
            <a:endParaRPr sz="1050">
              <a:latin typeface="Arial"/>
              <a:cs typeface="Arial"/>
            </a:endParaRPr>
          </a:p>
        </p:txBody>
      </p:sp>
      <p:sp>
        <p:nvSpPr>
          <p:cNvPr id="3" name="object 3"/>
          <p:cNvSpPr txBox="1">
            <a:spLocks noGrp="1"/>
          </p:cNvSpPr>
          <p:nvPr>
            <p:ph type="title"/>
          </p:nvPr>
        </p:nvSpPr>
        <p:spPr>
          <a:prstGeom prst="rect">
            <a:avLst/>
          </a:prstGeom>
        </p:spPr>
        <p:txBody>
          <a:bodyPr vert="horz" wrap="square" lIns="0" tIns="11430" rIns="0" bIns="0" rtlCol="0">
            <a:spAutoFit/>
          </a:bodyPr>
          <a:lstStyle/>
          <a:p>
            <a:pPr marL="12700">
              <a:lnSpc>
                <a:spcPct val="100000"/>
              </a:lnSpc>
              <a:spcBef>
                <a:spcPts val="90"/>
              </a:spcBef>
            </a:pPr>
            <a:r>
              <a:rPr sz="1100" spc="-30" dirty="0">
                <a:solidFill>
                  <a:srgbClr val="024F84"/>
                </a:solidFill>
                <a:latin typeface="Lucida Sans Unicode"/>
                <a:cs typeface="Lucida Sans Unicode"/>
              </a:rPr>
              <a:t>▶ </a:t>
            </a:r>
            <a:r>
              <a:rPr spc="-25" dirty="0"/>
              <a:t>Conﬁdence </a:t>
            </a:r>
            <a:r>
              <a:rPr spc="-45" dirty="0"/>
              <a:t>level:</a:t>
            </a:r>
            <a:r>
              <a:rPr spc="80" dirty="0"/>
              <a:t> </a:t>
            </a:r>
            <a:r>
              <a:rPr spc="-10" dirty="0"/>
              <a:t>98%</a:t>
            </a:r>
            <a:endParaRPr sz="1100">
              <a:latin typeface="Lucida Sans Unicode"/>
              <a:cs typeface="Lucida Sans Unicode"/>
            </a:endParaRPr>
          </a:p>
          <a:p>
            <a:pPr marL="12700">
              <a:lnSpc>
                <a:spcPct val="100000"/>
              </a:lnSpc>
              <a:spcBef>
                <a:spcPts val="5"/>
              </a:spcBef>
            </a:pPr>
            <a:r>
              <a:rPr sz="1100" spc="-30" dirty="0">
                <a:solidFill>
                  <a:srgbClr val="024F84"/>
                </a:solidFill>
                <a:latin typeface="Lucida Sans Unicode"/>
                <a:cs typeface="Lucida Sans Unicode"/>
              </a:rPr>
              <a:t>▶ </a:t>
            </a:r>
            <a:r>
              <a:rPr spc="-30" dirty="0"/>
              <a:t>Theoretical: </a:t>
            </a:r>
            <a:r>
              <a:rPr spc="-35" dirty="0"/>
              <a:t>Using </a:t>
            </a:r>
            <a:r>
              <a:rPr spc="-50" dirty="0"/>
              <a:t>a </a:t>
            </a:r>
            <a:r>
              <a:rPr spc="-20" dirty="0"/>
              <a:t>critical </a:t>
            </a:r>
            <a:r>
              <a:rPr spc="-45" dirty="0"/>
              <a:t>value </a:t>
            </a:r>
            <a:r>
              <a:rPr spc="-20" dirty="0"/>
              <a:t>based on the </a:t>
            </a:r>
            <a:r>
              <a:rPr spc="-50" dirty="0"/>
              <a:t>Z </a:t>
            </a:r>
            <a:r>
              <a:rPr spc="-30" dirty="0"/>
              <a:t>distr.</a:t>
            </a:r>
            <a:r>
              <a:rPr spc="45" dirty="0"/>
              <a:t> </a:t>
            </a:r>
            <a:r>
              <a:rPr spc="-95" dirty="0"/>
              <a:t>(</a:t>
            </a:r>
            <a:r>
              <a:rPr i="1" spc="-95" dirty="0">
                <a:latin typeface="Palatino Linotype"/>
                <a:cs typeface="Palatino Linotype"/>
              </a:rPr>
              <a:t>z</a:t>
            </a:r>
            <a:r>
              <a:rPr sz="1200" i="1" spc="-142" baseline="31250" dirty="0">
                <a:latin typeface="Meiryo"/>
                <a:cs typeface="Meiryo"/>
              </a:rPr>
              <a:t>⋆</a:t>
            </a:r>
            <a:r>
              <a:rPr sz="1200" spc="-95" dirty="0"/>
              <a:t>):</a:t>
            </a:r>
            <a:endParaRPr sz="1200">
              <a:latin typeface="Meiryo"/>
              <a:cs typeface="Meiryo"/>
            </a:endParaRPr>
          </a:p>
        </p:txBody>
      </p:sp>
      <p:sp>
        <p:nvSpPr>
          <p:cNvPr id="4" name="object 4"/>
          <p:cNvSpPr txBox="1"/>
          <p:nvPr/>
        </p:nvSpPr>
        <p:spPr>
          <a:xfrm>
            <a:off x="1561846" y="835926"/>
            <a:ext cx="1781810" cy="468630"/>
          </a:xfrm>
          <a:prstGeom prst="rect">
            <a:avLst/>
          </a:prstGeom>
        </p:spPr>
        <p:txBody>
          <a:bodyPr vert="horz" wrap="square" lIns="0" tIns="50800" rIns="0" bIns="0" rtlCol="0">
            <a:spAutoFit/>
          </a:bodyPr>
          <a:lstStyle/>
          <a:p>
            <a:pPr marR="90805" algn="ctr">
              <a:lnSpc>
                <a:spcPct val="100000"/>
              </a:lnSpc>
              <a:spcBef>
                <a:spcPts val="400"/>
              </a:spcBef>
            </a:pPr>
            <a:r>
              <a:rPr sz="1200" spc="-10" dirty="0">
                <a:latin typeface="Arial"/>
                <a:cs typeface="Arial"/>
              </a:rPr>
              <a:t>point </a:t>
            </a:r>
            <a:r>
              <a:rPr sz="1200" spc="-25" dirty="0">
                <a:latin typeface="Arial"/>
                <a:cs typeface="Arial"/>
              </a:rPr>
              <a:t>estimate </a:t>
            </a:r>
            <a:r>
              <a:rPr sz="1200" i="1" spc="155" dirty="0">
                <a:latin typeface="Georgia"/>
                <a:cs typeface="Georgia"/>
              </a:rPr>
              <a:t>±</a:t>
            </a:r>
            <a:r>
              <a:rPr sz="1200" i="1" spc="-85" dirty="0">
                <a:latin typeface="Georgia"/>
                <a:cs typeface="Georgia"/>
              </a:rPr>
              <a:t> </a:t>
            </a:r>
            <a:r>
              <a:rPr sz="1200" i="1" spc="-15" dirty="0">
                <a:latin typeface="Palatino Linotype"/>
                <a:cs typeface="Palatino Linotype"/>
              </a:rPr>
              <a:t>ME</a:t>
            </a:r>
            <a:endParaRPr sz="1200">
              <a:latin typeface="Palatino Linotype"/>
              <a:cs typeface="Palatino Linotype"/>
            </a:endParaRPr>
          </a:p>
          <a:p>
            <a:pPr algn="ctr">
              <a:lnSpc>
                <a:spcPct val="100000"/>
              </a:lnSpc>
              <a:spcBef>
                <a:spcPts val="305"/>
              </a:spcBef>
            </a:pPr>
            <a:r>
              <a:rPr sz="1200" spc="35" dirty="0">
                <a:latin typeface="Tahoma"/>
                <a:cs typeface="Tahoma"/>
              </a:rPr>
              <a:t>=</a:t>
            </a:r>
            <a:r>
              <a:rPr sz="1200" spc="-60" dirty="0">
                <a:latin typeface="Tahoma"/>
                <a:cs typeface="Tahoma"/>
              </a:rPr>
              <a:t> </a:t>
            </a:r>
            <a:r>
              <a:rPr sz="1200" spc="-10" dirty="0">
                <a:latin typeface="Arial"/>
                <a:cs typeface="Arial"/>
              </a:rPr>
              <a:t>point</a:t>
            </a:r>
            <a:r>
              <a:rPr sz="1200" spc="-15" dirty="0">
                <a:latin typeface="Arial"/>
                <a:cs typeface="Arial"/>
              </a:rPr>
              <a:t> </a:t>
            </a:r>
            <a:r>
              <a:rPr sz="1200" spc="-25" dirty="0">
                <a:latin typeface="Arial"/>
                <a:cs typeface="Arial"/>
              </a:rPr>
              <a:t>estimate</a:t>
            </a:r>
            <a:r>
              <a:rPr sz="1200" spc="-75" dirty="0">
                <a:latin typeface="Arial"/>
                <a:cs typeface="Arial"/>
              </a:rPr>
              <a:t> </a:t>
            </a:r>
            <a:r>
              <a:rPr sz="1200" i="1" spc="155" dirty="0">
                <a:latin typeface="Georgia"/>
                <a:cs typeface="Georgia"/>
              </a:rPr>
              <a:t>±</a:t>
            </a:r>
            <a:r>
              <a:rPr sz="1200" i="1" spc="-35" dirty="0">
                <a:latin typeface="Georgia"/>
                <a:cs typeface="Georgia"/>
              </a:rPr>
              <a:t> </a:t>
            </a:r>
            <a:r>
              <a:rPr sz="1200" i="1" spc="-140" dirty="0">
                <a:latin typeface="Palatino Linotype"/>
                <a:cs typeface="Palatino Linotype"/>
              </a:rPr>
              <a:t>z</a:t>
            </a:r>
            <a:r>
              <a:rPr sz="1200" i="1" spc="-209" baseline="34722" dirty="0">
                <a:latin typeface="Meiryo"/>
                <a:cs typeface="Meiryo"/>
              </a:rPr>
              <a:t>⋆</a:t>
            </a:r>
            <a:r>
              <a:rPr sz="1200" i="1" spc="-157" baseline="34722" dirty="0">
                <a:latin typeface="Meiryo"/>
                <a:cs typeface="Meiryo"/>
              </a:rPr>
              <a:t> </a:t>
            </a:r>
            <a:r>
              <a:rPr sz="1200" i="1" spc="155" dirty="0">
                <a:latin typeface="Georgia"/>
                <a:cs typeface="Georgia"/>
              </a:rPr>
              <a:t>×</a:t>
            </a:r>
            <a:r>
              <a:rPr sz="1200" i="1" spc="-35" dirty="0">
                <a:latin typeface="Georgia"/>
                <a:cs typeface="Georgia"/>
              </a:rPr>
              <a:t> </a:t>
            </a:r>
            <a:r>
              <a:rPr sz="1200" i="1" spc="25" dirty="0">
                <a:latin typeface="Palatino Linotype"/>
                <a:cs typeface="Palatino Linotype"/>
              </a:rPr>
              <a:t>SE</a:t>
            </a:r>
            <a:endParaRPr sz="1200">
              <a:latin typeface="Palatino Linotype"/>
              <a:cs typeface="Palatino Linotype"/>
            </a:endParaRPr>
          </a:p>
        </p:txBody>
      </p:sp>
      <p:sp>
        <p:nvSpPr>
          <p:cNvPr id="33" name="object 33"/>
          <p:cNvSpPr txBox="1">
            <a:spLocks noGrp="1"/>
          </p:cNvSpPr>
          <p:nvPr>
            <p:ph type="sldNum" sz="quarter" idx="7"/>
          </p:nvPr>
        </p:nvSpPr>
        <p:spPr>
          <a:prstGeom prst="rect">
            <a:avLst/>
          </a:prstGeom>
        </p:spPr>
        <p:txBody>
          <a:bodyPr vert="horz" wrap="square" lIns="0" tIns="6985" rIns="0" bIns="0" rtlCol="0">
            <a:spAutoFit/>
          </a:bodyPr>
          <a:lstStyle/>
          <a:p>
            <a:pPr marL="25400">
              <a:lnSpc>
                <a:spcPct val="100000"/>
              </a:lnSpc>
              <a:spcBef>
                <a:spcPts val="55"/>
              </a:spcBef>
            </a:pPr>
            <a:r>
              <a:rPr spc="-5" dirty="0"/>
              <a:t>17</a:t>
            </a:r>
          </a:p>
        </p:txBody>
      </p:sp>
      <p:pic>
        <p:nvPicPr>
          <p:cNvPr id="34" name="Picture 33"/>
          <p:cNvPicPr>
            <a:picLocks noChangeAspect="1"/>
          </p:cNvPicPr>
          <p:nvPr/>
        </p:nvPicPr>
        <p:blipFill>
          <a:blip r:embed="rId2"/>
          <a:stretch>
            <a:fillRect/>
          </a:stretch>
        </p:blipFill>
        <p:spPr>
          <a:xfrm>
            <a:off x="247650" y="1343741"/>
            <a:ext cx="3889375" cy="2012311"/>
          </a:xfrm>
          <a:prstGeom prst="rect">
            <a:avLst/>
          </a:prstGeom>
        </p:spPr>
      </p:pic>
    </p:spTree>
  </p:cSld>
  <p:clrMapOvr>
    <a:masterClrMapping/>
  </p:clrMapOvr>
  <p:transition>
    <p:cut/>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93189" y="57937"/>
            <a:ext cx="261937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Arial"/>
                <a:cs typeface="Arial"/>
              </a:rPr>
              <a:t>Breast Cancer </a:t>
            </a:r>
            <a:r>
              <a:rPr sz="1050" spc="-20" dirty="0">
                <a:solidFill>
                  <a:srgbClr val="FFFFFF"/>
                </a:solidFill>
                <a:latin typeface="Arial"/>
                <a:cs typeface="Arial"/>
              </a:rPr>
              <a:t>&amp; </a:t>
            </a:r>
            <a:r>
              <a:rPr sz="1050" spc="10" dirty="0">
                <a:solidFill>
                  <a:srgbClr val="FFFFFF"/>
                </a:solidFill>
                <a:latin typeface="Arial"/>
                <a:cs typeface="Arial"/>
              </a:rPr>
              <a:t>Age </a:t>
            </a:r>
            <a:r>
              <a:rPr sz="1050" spc="70" dirty="0">
                <a:solidFill>
                  <a:srgbClr val="FFFFFF"/>
                </a:solidFill>
                <a:latin typeface="Arial"/>
                <a:cs typeface="Arial"/>
              </a:rPr>
              <a:t>- </a:t>
            </a:r>
            <a:r>
              <a:rPr sz="1050" spc="30" dirty="0">
                <a:solidFill>
                  <a:srgbClr val="FFFFFF"/>
                </a:solidFill>
                <a:latin typeface="Arial"/>
                <a:cs typeface="Arial"/>
              </a:rPr>
              <a:t>conﬁdence</a:t>
            </a:r>
            <a:r>
              <a:rPr sz="1050" spc="-10" dirty="0">
                <a:solidFill>
                  <a:srgbClr val="FFFFFF"/>
                </a:solidFill>
                <a:latin typeface="Arial"/>
                <a:cs typeface="Arial"/>
              </a:rPr>
              <a:t> </a:t>
            </a:r>
            <a:r>
              <a:rPr sz="1050" spc="10" dirty="0">
                <a:solidFill>
                  <a:srgbClr val="FFFFFF"/>
                </a:solidFill>
                <a:latin typeface="Arial"/>
                <a:cs typeface="Arial"/>
              </a:rPr>
              <a:t>interval</a:t>
            </a:r>
            <a:endParaRPr sz="1050">
              <a:latin typeface="Arial"/>
              <a:cs typeface="Arial"/>
            </a:endParaRPr>
          </a:p>
        </p:txBody>
      </p:sp>
      <p:sp>
        <p:nvSpPr>
          <p:cNvPr id="33" name="object 33"/>
          <p:cNvSpPr txBox="1">
            <a:spLocks noGrp="1"/>
          </p:cNvSpPr>
          <p:nvPr>
            <p:ph type="sldNum" sz="quarter" idx="7"/>
          </p:nvPr>
        </p:nvSpPr>
        <p:spPr>
          <a:prstGeom prst="rect">
            <a:avLst/>
          </a:prstGeom>
        </p:spPr>
        <p:txBody>
          <a:bodyPr vert="horz" wrap="square" lIns="0" tIns="6985" rIns="0" bIns="0" rtlCol="0">
            <a:spAutoFit/>
          </a:bodyPr>
          <a:lstStyle/>
          <a:p>
            <a:pPr marL="25400">
              <a:lnSpc>
                <a:spcPct val="100000"/>
              </a:lnSpc>
              <a:spcBef>
                <a:spcPts val="55"/>
              </a:spcBef>
            </a:pPr>
            <a:r>
              <a:rPr spc="-5" dirty="0"/>
              <a:t>17</a:t>
            </a:r>
          </a:p>
        </p:txBody>
      </p:sp>
      <p:sp>
        <p:nvSpPr>
          <p:cNvPr id="8" name="object 4"/>
          <p:cNvSpPr txBox="1"/>
          <p:nvPr/>
        </p:nvSpPr>
        <p:spPr>
          <a:xfrm>
            <a:off x="95250" y="358775"/>
            <a:ext cx="2438400" cy="179536"/>
          </a:xfrm>
          <a:prstGeom prst="rect">
            <a:avLst/>
          </a:prstGeom>
          <a:solidFill>
            <a:srgbClr val="9AB8CE"/>
          </a:solidFill>
        </p:spPr>
        <p:txBody>
          <a:bodyPr vert="horz" wrap="square" lIns="0" tIns="25400" rIns="0" bIns="0" rtlCol="0">
            <a:spAutoFit/>
          </a:bodyPr>
          <a:lstStyle/>
          <a:p>
            <a:pPr marL="59690">
              <a:lnSpc>
                <a:spcPct val="100000"/>
              </a:lnSpc>
              <a:spcBef>
                <a:spcPts val="20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dirty="0">
              <a:latin typeface="Arial"/>
              <a:cs typeface="Arial"/>
            </a:endParaRPr>
          </a:p>
        </p:txBody>
      </p:sp>
      <p:sp>
        <p:nvSpPr>
          <p:cNvPr id="9" name="object 5"/>
          <p:cNvSpPr txBox="1"/>
          <p:nvPr/>
        </p:nvSpPr>
        <p:spPr>
          <a:xfrm>
            <a:off x="95250" y="562991"/>
            <a:ext cx="2438400" cy="954107"/>
          </a:xfrm>
          <a:prstGeom prst="rect">
            <a:avLst/>
          </a:prstGeom>
          <a:solidFill>
            <a:srgbClr val="D6E2EB"/>
          </a:solidFill>
        </p:spPr>
        <p:txBody>
          <a:bodyPr vert="horz" wrap="square" lIns="0" tIns="30480" rIns="0" bIns="0" rtlCol="0">
            <a:spAutoFit/>
          </a:bodyPr>
          <a:lstStyle/>
          <a:p>
            <a:pPr marL="59690" marR="196215">
              <a:lnSpc>
                <a:spcPct val="100000"/>
              </a:lnSpc>
              <a:spcBef>
                <a:spcPts val="240"/>
              </a:spcBef>
            </a:pPr>
            <a:r>
              <a:rPr lang="en-US" sz="1200" spc="-30" dirty="0" smtClean="0">
                <a:solidFill>
                  <a:srgbClr val="1A2E3D"/>
                </a:solidFill>
                <a:latin typeface="Arial"/>
                <a:cs typeface="Arial"/>
              </a:rPr>
              <a:t>The conclusions we make with the following hypothesis test at the </a:t>
            </a:r>
            <a:r>
              <a:rPr lang="el-GR" sz="1200" spc="-30" dirty="0" smtClean="0">
                <a:solidFill>
                  <a:srgbClr val="1A2E3D"/>
                </a:solidFill>
                <a:latin typeface="Arial"/>
                <a:cs typeface="Arial"/>
              </a:rPr>
              <a:t>α</a:t>
            </a:r>
            <a:r>
              <a:rPr lang="en-US" sz="1200" spc="-30" dirty="0" smtClean="0">
                <a:solidFill>
                  <a:srgbClr val="1A2E3D"/>
                </a:solidFill>
                <a:latin typeface="Arial"/>
                <a:cs typeface="Arial"/>
              </a:rPr>
              <a:t>=0.03 significance level is equivalent to conclusions made with a confidence interval with:</a:t>
            </a:r>
            <a:endParaRPr sz="1200" dirty="0">
              <a:latin typeface="Arial"/>
              <a:cs typeface="Arial"/>
            </a:endParaRPr>
          </a:p>
        </p:txBody>
      </p:sp>
      <p:sp>
        <p:nvSpPr>
          <p:cNvPr id="10" name="Rectangle 9"/>
          <p:cNvSpPr/>
          <p:nvPr/>
        </p:nvSpPr>
        <p:spPr>
          <a:xfrm>
            <a:off x="2576069" y="544555"/>
            <a:ext cx="1905000" cy="625812"/>
          </a:xfrm>
          <a:prstGeom prst="rect">
            <a:avLst/>
          </a:prstGeom>
          <a:ln>
            <a:solidFill>
              <a:schemeClr val="tx1"/>
            </a:solidFill>
          </a:ln>
        </p:spPr>
        <p:txBody>
          <a:bodyPr wrap="square">
            <a:spAutoFit/>
          </a:bodyPr>
          <a:lstStyle/>
          <a:p>
            <a:pPr marL="125730">
              <a:lnSpc>
                <a:spcPct val="100000"/>
              </a:lnSpc>
              <a:spcBef>
                <a:spcPts val="60"/>
              </a:spcBef>
            </a:pPr>
            <a:r>
              <a:rPr lang="en-US" sz="800" spc="-30" dirty="0">
                <a:solidFill>
                  <a:srgbClr val="024F84"/>
                </a:solidFill>
                <a:latin typeface="Lucida Sans Unicode"/>
                <a:cs typeface="Lucida Sans Unicode"/>
              </a:rPr>
              <a:t>▶</a:t>
            </a:r>
            <a:r>
              <a:rPr lang="en-US" sz="800" spc="235" dirty="0">
                <a:solidFill>
                  <a:srgbClr val="024F84"/>
                </a:solidFill>
                <a:latin typeface="Lucida Sans Unicode"/>
                <a:cs typeface="Lucida Sans Unicode"/>
              </a:rPr>
              <a:t> </a:t>
            </a:r>
            <a:r>
              <a:rPr lang="en-US" sz="1100" b="1" spc="-25" dirty="0" smtClean="0"/>
              <a:t>hypotheses</a:t>
            </a:r>
            <a:r>
              <a:rPr lang="en-US" sz="1100" spc="-25" dirty="0" smtClean="0"/>
              <a:t>:</a:t>
            </a:r>
            <a:endParaRPr lang="en-US" sz="1100" spc="-25" dirty="0"/>
          </a:p>
          <a:p>
            <a:pPr marL="582930" lvl="1">
              <a:spcBef>
                <a:spcPts val="60"/>
              </a:spcBef>
            </a:pPr>
            <a:r>
              <a:rPr lang="en-US" sz="1100" i="1" spc="50" dirty="0">
                <a:latin typeface="Palatino Linotype"/>
                <a:cs typeface="Palatino Linotype"/>
              </a:rPr>
              <a:t>Ho: </a:t>
            </a:r>
            <a:r>
              <a:rPr lang="en-US" sz="1100" i="1" spc="50" dirty="0" err="1">
                <a:latin typeface="Palatino Linotype"/>
                <a:cs typeface="Palatino Linotype"/>
              </a:rPr>
              <a:t>p</a:t>
            </a:r>
            <a:r>
              <a:rPr lang="en-US" sz="1100" i="1" spc="75" baseline="-13888" dirty="0" err="1">
                <a:latin typeface="Palatino Linotype"/>
                <a:cs typeface="Palatino Linotype"/>
              </a:rPr>
              <a:t>case</a:t>
            </a:r>
            <a:r>
              <a:rPr lang="en-US" sz="1100" i="1" spc="75" baseline="-13888" dirty="0">
                <a:latin typeface="Palatino Linotype"/>
                <a:cs typeface="Palatino Linotype"/>
              </a:rPr>
              <a:t> </a:t>
            </a:r>
            <a:r>
              <a:rPr lang="en-US" sz="1100" i="1" spc="155" dirty="0">
                <a:latin typeface="Georgia"/>
                <a:cs typeface="Georgia"/>
              </a:rPr>
              <a:t>−</a:t>
            </a:r>
            <a:r>
              <a:rPr lang="en-US" sz="1100" i="1" spc="-155" dirty="0">
                <a:latin typeface="Georgia"/>
                <a:cs typeface="Georgia"/>
              </a:rPr>
              <a:t> </a:t>
            </a:r>
            <a:r>
              <a:rPr lang="en-US" sz="1100" i="1" spc="25" dirty="0" err="1">
                <a:latin typeface="Palatino Linotype"/>
                <a:cs typeface="Palatino Linotype"/>
              </a:rPr>
              <a:t>p</a:t>
            </a:r>
            <a:r>
              <a:rPr lang="en-US" sz="1100" i="1" spc="37" baseline="-13888" dirty="0" err="1">
                <a:latin typeface="Palatino Linotype"/>
                <a:cs typeface="Palatino Linotype"/>
              </a:rPr>
              <a:t>ctrl</a:t>
            </a:r>
            <a:r>
              <a:rPr lang="en-US" sz="1100" i="1" spc="50" dirty="0">
                <a:latin typeface="Palatino Linotype"/>
                <a:cs typeface="Palatino Linotype"/>
              </a:rPr>
              <a:t> = 0</a:t>
            </a:r>
          </a:p>
          <a:p>
            <a:pPr marL="582930" lvl="1">
              <a:spcBef>
                <a:spcPts val="60"/>
              </a:spcBef>
            </a:pPr>
            <a:r>
              <a:rPr lang="en-US" sz="1100" i="1" spc="50" dirty="0">
                <a:latin typeface="Palatino Linotype"/>
                <a:cs typeface="Palatino Linotype"/>
              </a:rPr>
              <a:t>Ha: </a:t>
            </a:r>
            <a:r>
              <a:rPr lang="en-US" sz="1100" i="1" spc="50" dirty="0" err="1">
                <a:latin typeface="Palatino Linotype"/>
                <a:cs typeface="Palatino Linotype"/>
              </a:rPr>
              <a:t>p</a:t>
            </a:r>
            <a:r>
              <a:rPr lang="en-US" sz="1100" i="1" spc="75" baseline="-13888" dirty="0" err="1">
                <a:latin typeface="Palatino Linotype"/>
                <a:cs typeface="Palatino Linotype"/>
              </a:rPr>
              <a:t>case</a:t>
            </a:r>
            <a:r>
              <a:rPr lang="en-US" sz="1100" i="1" spc="75" baseline="-13888" dirty="0">
                <a:latin typeface="Palatino Linotype"/>
                <a:cs typeface="Palatino Linotype"/>
              </a:rPr>
              <a:t> </a:t>
            </a:r>
            <a:r>
              <a:rPr lang="en-US" sz="1100" i="1" spc="155" dirty="0">
                <a:latin typeface="Georgia"/>
                <a:cs typeface="Georgia"/>
              </a:rPr>
              <a:t>−</a:t>
            </a:r>
            <a:r>
              <a:rPr lang="en-US" sz="1100" i="1" spc="-155" dirty="0">
                <a:latin typeface="Georgia"/>
                <a:cs typeface="Georgia"/>
              </a:rPr>
              <a:t> </a:t>
            </a:r>
            <a:r>
              <a:rPr lang="en-US" sz="1100" i="1" spc="25" dirty="0" err="1">
                <a:latin typeface="Palatino Linotype"/>
                <a:cs typeface="Palatino Linotype"/>
              </a:rPr>
              <a:t>p</a:t>
            </a:r>
            <a:r>
              <a:rPr lang="en-US" sz="1100" i="1" spc="37" baseline="-13888" dirty="0" err="1">
                <a:latin typeface="Palatino Linotype"/>
                <a:cs typeface="Palatino Linotype"/>
              </a:rPr>
              <a:t>ctrl</a:t>
            </a:r>
            <a:r>
              <a:rPr lang="en-US" sz="1100" i="1" spc="50" dirty="0">
                <a:latin typeface="Palatino Linotype"/>
                <a:cs typeface="Palatino Linotype"/>
              </a:rPr>
              <a:t> </a:t>
            </a:r>
            <a:r>
              <a:rPr lang="en-US" sz="1100" i="1" spc="50" dirty="0" smtClean="0">
                <a:latin typeface="Palatino Linotype"/>
                <a:cs typeface="Palatino Linotype"/>
              </a:rPr>
              <a:t>&gt; </a:t>
            </a:r>
            <a:r>
              <a:rPr lang="en-US" sz="1100" i="1" spc="50" dirty="0">
                <a:latin typeface="Palatino Linotype"/>
                <a:cs typeface="Palatino Linotype"/>
              </a:rPr>
              <a:t>0</a:t>
            </a:r>
          </a:p>
        </p:txBody>
      </p:sp>
      <p:sp>
        <p:nvSpPr>
          <p:cNvPr id="6" name="TextBox 5"/>
          <p:cNvSpPr txBox="1"/>
          <p:nvPr/>
        </p:nvSpPr>
        <p:spPr>
          <a:xfrm>
            <a:off x="95250" y="1577975"/>
            <a:ext cx="3200400" cy="738664"/>
          </a:xfrm>
          <a:prstGeom prst="rect">
            <a:avLst/>
          </a:prstGeom>
          <a:noFill/>
        </p:spPr>
        <p:txBody>
          <a:bodyPr wrap="square" rtlCol="0">
            <a:spAutoFit/>
          </a:bodyPr>
          <a:lstStyle/>
          <a:p>
            <a:pPr marL="342900" indent="-342900">
              <a:buFont typeface="+mj-lt"/>
              <a:buAutoNum type="alphaLcParenR"/>
            </a:pPr>
            <a:r>
              <a:rPr lang="en-US" sz="1400" dirty="0" smtClean="0"/>
              <a:t>Confidence level = 97%</a:t>
            </a:r>
          </a:p>
          <a:p>
            <a:pPr marL="342900" indent="-342900">
              <a:buFont typeface="+mj-lt"/>
              <a:buAutoNum type="alphaLcParenR"/>
            </a:pPr>
            <a:r>
              <a:rPr lang="en-US" sz="1400" dirty="0" smtClean="0"/>
              <a:t>Confidence level = 94%</a:t>
            </a:r>
          </a:p>
          <a:p>
            <a:pPr marL="342900" indent="-342900">
              <a:buFont typeface="+mj-lt"/>
              <a:buAutoNum type="alphaLcParenR"/>
            </a:pPr>
            <a:r>
              <a:rPr lang="en-US" sz="1400" dirty="0" smtClean="0"/>
              <a:t>Confidence level =98.5%</a:t>
            </a:r>
            <a:endParaRPr lang="en-US" sz="1400" dirty="0"/>
          </a:p>
        </p:txBody>
      </p:sp>
    </p:spTree>
    <p:extLst>
      <p:ext uri="{BB962C8B-B14F-4D97-AF65-F5344CB8AC3E}">
        <p14:creationId xmlns:p14="http://schemas.microsoft.com/office/powerpoint/2010/main" val="2289132822"/>
      </p:ext>
    </p:extLst>
  </p:cSld>
  <p:clrMapOvr>
    <a:masterClrMapping/>
  </p:clrMapOvr>
  <p:transition>
    <p:cu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93189" y="57937"/>
            <a:ext cx="261937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Arial"/>
                <a:cs typeface="Arial"/>
              </a:rPr>
              <a:t>Breast Cancer </a:t>
            </a:r>
            <a:r>
              <a:rPr sz="1050" spc="-20" dirty="0">
                <a:solidFill>
                  <a:srgbClr val="FFFFFF"/>
                </a:solidFill>
                <a:latin typeface="Arial"/>
                <a:cs typeface="Arial"/>
              </a:rPr>
              <a:t>&amp; </a:t>
            </a:r>
            <a:r>
              <a:rPr sz="1050" spc="10" dirty="0">
                <a:solidFill>
                  <a:srgbClr val="FFFFFF"/>
                </a:solidFill>
                <a:latin typeface="Arial"/>
                <a:cs typeface="Arial"/>
              </a:rPr>
              <a:t>Age </a:t>
            </a:r>
            <a:r>
              <a:rPr sz="1050" spc="70" dirty="0">
                <a:solidFill>
                  <a:srgbClr val="FFFFFF"/>
                </a:solidFill>
                <a:latin typeface="Arial"/>
                <a:cs typeface="Arial"/>
              </a:rPr>
              <a:t>- </a:t>
            </a:r>
            <a:r>
              <a:rPr sz="1050" spc="30" dirty="0">
                <a:solidFill>
                  <a:srgbClr val="FFFFFF"/>
                </a:solidFill>
                <a:latin typeface="Arial"/>
                <a:cs typeface="Arial"/>
              </a:rPr>
              <a:t>conﬁdence</a:t>
            </a:r>
            <a:r>
              <a:rPr sz="1050" spc="-10" dirty="0">
                <a:solidFill>
                  <a:srgbClr val="FFFFFF"/>
                </a:solidFill>
                <a:latin typeface="Arial"/>
                <a:cs typeface="Arial"/>
              </a:rPr>
              <a:t> </a:t>
            </a:r>
            <a:r>
              <a:rPr sz="1050" spc="10" dirty="0">
                <a:solidFill>
                  <a:srgbClr val="FFFFFF"/>
                </a:solidFill>
                <a:latin typeface="Arial"/>
                <a:cs typeface="Arial"/>
              </a:rPr>
              <a:t>interval</a:t>
            </a:r>
            <a:endParaRPr sz="1050">
              <a:latin typeface="Arial"/>
              <a:cs typeface="Arial"/>
            </a:endParaRPr>
          </a:p>
        </p:txBody>
      </p:sp>
      <p:sp>
        <p:nvSpPr>
          <p:cNvPr id="33" name="object 33"/>
          <p:cNvSpPr txBox="1">
            <a:spLocks noGrp="1"/>
          </p:cNvSpPr>
          <p:nvPr>
            <p:ph type="sldNum" sz="quarter" idx="7"/>
          </p:nvPr>
        </p:nvSpPr>
        <p:spPr>
          <a:prstGeom prst="rect">
            <a:avLst/>
          </a:prstGeom>
        </p:spPr>
        <p:txBody>
          <a:bodyPr vert="horz" wrap="square" lIns="0" tIns="6985" rIns="0" bIns="0" rtlCol="0">
            <a:spAutoFit/>
          </a:bodyPr>
          <a:lstStyle/>
          <a:p>
            <a:pPr marL="25400">
              <a:lnSpc>
                <a:spcPct val="100000"/>
              </a:lnSpc>
              <a:spcBef>
                <a:spcPts val="55"/>
              </a:spcBef>
            </a:pPr>
            <a:r>
              <a:rPr spc="-5" dirty="0"/>
              <a:t>17</a:t>
            </a:r>
          </a:p>
        </p:txBody>
      </p:sp>
      <p:sp>
        <p:nvSpPr>
          <p:cNvPr id="8" name="object 4"/>
          <p:cNvSpPr txBox="1"/>
          <p:nvPr/>
        </p:nvSpPr>
        <p:spPr>
          <a:xfrm>
            <a:off x="95250" y="358775"/>
            <a:ext cx="2438400" cy="179536"/>
          </a:xfrm>
          <a:prstGeom prst="rect">
            <a:avLst/>
          </a:prstGeom>
          <a:solidFill>
            <a:srgbClr val="9AB8CE"/>
          </a:solidFill>
        </p:spPr>
        <p:txBody>
          <a:bodyPr vert="horz" wrap="square" lIns="0" tIns="25400" rIns="0" bIns="0" rtlCol="0">
            <a:spAutoFit/>
          </a:bodyPr>
          <a:lstStyle/>
          <a:p>
            <a:pPr marL="59690">
              <a:lnSpc>
                <a:spcPct val="100000"/>
              </a:lnSpc>
              <a:spcBef>
                <a:spcPts val="20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dirty="0">
              <a:latin typeface="Arial"/>
              <a:cs typeface="Arial"/>
            </a:endParaRPr>
          </a:p>
        </p:txBody>
      </p:sp>
      <p:sp>
        <p:nvSpPr>
          <p:cNvPr id="9" name="object 5"/>
          <p:cNvSpPr txBox="1"/>
          <p:nvPr/>
        </p:nvSpPr>
        <p:spPr>
          <a:xfrm>
            <a:off x="95250" y="562991"/>
            <a:ext cx="2438400" cy="954107"/>
          </a:xfrm>
          <a:prstGeom prst="rect">
            <a:avLst/>
          </a:prstGeom>
          <a:solidFill>
            <a:srgbClr val="D6E2EB"/>
          </a:solidFill>
        </p:spPr>
        <p:txBody>
          <a:bodyPr vert="horz" wrap="square" lIns="0" tIns="30480" rIns="0" bIns="0" rtlCol="0">
            <a:spAutoFit/>
          </a:bodyPr>
          <a:lstStyle/>
          <a:p>
            <a:pPr marL="59690" marR="196215">
              <a:lnSpc>
                <a:spcPct val="100000"/>
              </a:lnSpc>
              <a:spcBef>
                <a:spcPts val="240"/>
              </a:spcBef>
            </a:pPr>
            <a:r>
              <a:rPr lang="en-US" sz="1200" spc="-30" dirty="0" smtClean="0">
                <a:solidFill>
                  <a:srgbClr val="1A2E3D"/>
                </a:solidFill>
                <a:latin typeface="Arial"/>
                <a:cs typeface="Arial"/>
              </a:rPr>
              <a:t>The conclusions we make with the following hypothesis test at the </a:t>
            </a:r>
            <a:r>
              <a:rPr lang="el-GR" sz="1200" spc="-30" dirty="0" smtClean="0">
                <a:solidFill>
                  <a:srgbClr val="00B0F0"/>
                </a:solidFill>
                <a:latin typeface="Arial"/>
                <a:cs typeface="Arial"/>
              </a:rPr>
              <a:t>α</a:t>
            </a:r>
            <a:r>
              <a:rPr lang="en-US" sz="1200" spc="-30" dirty="0" smtClean="0">
                <a:solidFill>
                  <a:srgbClr val="00B0F0"/>
                </a:solidFill>
                <a:latin typeface="Arial"/>
                <a:cs typeface="Arial"/>
              </a:rPr>
              <a:t>=0.03 </a:t>
            </a:r>
            <a:r>
              <a:rPr lang="en-US" sz="1200" spc="-30" dirty="0" smtClean="0">
                <a:solidFill>
                  <a:srgbClr val="1A2E3D"/>
                </a:solidFill>
                <a:latin typeface="Arial"/>
                <a:cs typeface="Arial"/>
              </a:rPr>
              <a:t>significance level is equivalent to conclusions made with a confidence interval with:</a:t>
            </a:r>
            <a:endParaRPr sz="1200" dirty="0">
              <a:latin typeface="Arial"/>
              <a:cs typeface="Arial"/>
            </a:endParaRPr>
          </a:p>
        </p:txBody>
      </p:sp>
      <p:sp>
        <p:nvSpPr>
          <p:cNvPr id="10" name="Rectangle 9"/>
          <p:cNvSpPr/>
          <p:nvPr/>
        </p:nvSpPr>
        <p:spPr>
          <a:xfrm>
            <a:off x="2576069" y="544555"/>
            <a:ext cx="1905000" cy="625812"/>
          </a:xfrm>
          <a:prstGeom prst="rect">
            <a:avLst/>
          </a:prstGeom>
          <a:ln>
            <a:solidFill>
              <a:schemeClr val="tx1"/>
            </a:solidFill>
          </a:ln>
        </p:spPr>
        <p:txBody>
          <a:bodyPr wrap="square">
            <a:spAutoFit/>
          </a:bodyPr>
          <a:lstStyle/>
          <a:p>
            <a:pPr marL="125730">
              <a:lnSpc>
                <a:spcPct val="100000"/>
              </a:lnSpc>
              <a:spcBef>
                <a:spcPts val="60"/>
              </a:spcBef>
            </a:pPr>
            <a:r>
              <a:rPr lang="en-US" sz="800" spc="-30" dirty="0">
                <a:solidFill>
                  <a:srgbClr val="024F84"/>
                </a:solidFill>
                <a:latin typeface="Lucida Sans Unicode"/>
                <a:cs typeface="Lucida Sans Unicode"/>
              </a:rPr>
              <a:t>▶</a:t>
            </a:r>
            <a:r>
              <a:rPr lang="en-US" sz="800" spc="235" dirty="0">
                <a:solidFill>
                  <a:srgbClr val="024F84"/>
                </a:solidFill>
                <a:latin typeface="Lucida Sans Unicode"/>
                <a:cs typeface="Lucida Sans Unicode"/>
              </a:rPr>
              <a:t> </a:t>
            </a:r>
            <a:r>
              <a:rPr lang="en-US" sz="1100" b="1" spc="-25" dirty="0"/>
              <a:t>hypotheses (two tailed)</a:t>
            </a:r>
            <a:r>
              <a:rPr lang="en-US" sz="1100" spc="-25" dirty="0"/>
              <a:t>:</a:t>
            </a:r>
          </a:p>
          <a:p>
            <a:pPr marL="582930" lvl="1">
              <a:spcBef>
                <a:spcPts val="60"/>
              </a:spcBef>
            </a:pPr>
            <a:r>
              <a:rPr lang="en-US" sz="1100" i="1" spc="50" dirty="0">
                <a:latin typeface="Palatino Linotype"/>
                <a:cs typeface="Palatino Linotype"/>
              </a:rPr>
              <a:t>Ho: </a:t>
            </a:r>
            <a:r>
              <a:rPr lang="en-US" sz="1100" i="1" spc="50" dirty="0" err="1">
                <a:latin typeface="Palatino Linotype"/>
                <a:cs typeface="Palatino Linotype"/>
              </a:rPr>
              <a:t>p</a:t>
            </a:r>
            <a:r>
              <a:rPr lang="en-US" sz="1100" i="1" spc="75" baseline="-13888" dirty="0" err="1">
                <a:latin typeface="Palatino Linotype"/>
                <a:cs typeface="Palatino Linotype"/>
              </a:rPr>
              <a:t>case</a:t>
            </a:r>
            <a:r>
              <a:rPr lang="en-US" sz="1100" i="1" spc="75" baseline="-13888" dirty="0">
                <a:latin typeface="Palatino Linotype"/>
                <a:cs typeface="Palatino Linotype"/>
              </a:rPr>
              <a:t> </a:t>
            </a:r>
            <a:r>
              <a:rPr lang="en-US" sz="1100" i="1" spc="155" dirty="0">
                <a:latin typeface="Georgia"/>
                <a:cs typeface="Georgia"/>
              </a:rPr>
              <a:t>−</a:t>
            </a:r>
            <a:r>
              <a:rPr lang="en-US" sz="1100" i="1" spc="-155" dirty="0">
                <a:latin typeface="Georgia"/>
                <a:cs typeface="Georgia"/>
              </a:rPr>
              <a:t> </a:t>
            </a:r>
            <a:r>
              <a:rPr lang="en-US" sz="1100" i="1" spc="25" dirty="0" err="1">
                <a:latin typeface="Palatino Linotype"/>
                <a:cs typeface="Palatino Linotype"/>
              </a:rPr>
              <a:t>p</a:t>
            </a:r>
            <a:r>
              <a:rPr lang="en-US" sz="1100" i="1" spc="37" baseline="-13888" dirty="0" err="1">
                <a:latin typeface="Palatino Linotype"/>
                <a:cs typeface="Palatino Linotype"/>
              </a:rPr>
              <a:t>ctrl</a:t>
            </a:r>
            <a:r>
              <a:rPr lang="en-US" sz="1100" i="1" spc="50" dirty="0">
                <a:latin typeface="Palatino Linotype"/>
                <a:cs typeface="Palatino Linotype"/>
              </a:rPr>
              <a:t> = 0</a:t>
            </a:r>
          </a:p>
          <a:p>
            <a:pPr marL="582930" lvl="1">
              <a:spcBef>
                <a:spcPts val="60"/>
              </a:spcBef>
            </a:pPr>
            <a:r>
              <a:rPr lang="en-US" sz="1100" i="1" spc="50" dirty="0">
                <a:latin typeface="Palatino Linotype"/>
                <a:cs typeface="Palatino Linotype"/>
              </a:rPr>
              <a:t>Ha: </a:t>
            </a:r>
            <a:r>
              <a:rPr lang="en-US" sz="1100" i="1" spc="50" dirty="0" err="1">
                <a:latin typeface="Palatino Linotype"/>
                <a:cs typeface="Palatino Linotype"/>
              </a:rPr>
              <a:t>p</a:t>
            </a:r>
            <a:r>
              <a:rPr lang="en-US" sz="1100" i="1" spc="75" baseline="-13888" dirty="0" err="1">
                <a:latin typeface="Palatino Linotype"/>
                <a:cs typeface="Palatino Linotype"/>
              </a:rPr>
              <a:t>case</a:t>
            </a:r>
            <a:r>
              <a:rPr lang="en-US" sz="1100" i="1" spc="75" baseline="-13888" dirty="0">
                <a:latin typeface="Palatino Linotype"/>
                <a:cs typeface="Palatino Linotype"/>
              </a:rPr>
              <a:t> </a:t>
            </a:r>
            <a:r>
              <a:rPr lang="en-US" sz="1100" i="1" spc="155" dirty="0">
                <a:latin typeface="Georgia"/>
                <a:cs typeface="Georgia"/>
              </a:rPr>
              <a:t>−</a:t>
            </a:r>
            <a:r>
              <a:rPr lang="en-US" sz="1100" i="1" spc="-155" dirty="0">
                <a:latin typeface="Georgia"/>
                <a:cs typeface="Georgia"/>
              </a:rPr>
              <a:t> </a:t>
            </a:r>
            <a:r>
              <a:rPr lang="en-US" sz="1100" i="1" spc="25" dirty="0" err="1">
                <a:latin typeface="Palatino Linotype"/>
                <a:cs typeface="Palatino Linotype"/>
              </a:rPr>
              <a:t>p</a:t>
            </a:r>
            <a:r>
              <a:rPr lang="en-US" sz="1100" i="1" spc="37" baseline="-13888" dirty="0" err="1">
                <a:latin typeface="Palatino Linotype"/>
                <a:cs typeface="Palatino Linotype"/>
              </a:rPr>
              <a:t>ctrl</a:t>
            </a:r>
            <a:r>
              <a:rPr lang="en-US" sz="1100" i="1" spc="50" dirty="0">
                <a:latin typeface="Palatino Linotype"/>
                <a:cs typeface="Palatino Linotype"/>
              </a:rPr>
              <a:t> </a:t>
            </a:r>
            <a:r>
              <a:rPr lang="en-US" sz="1100" i="1" spc="50" dirty="0" smtClean="0">
                <a:latin typeface="Palatino Linotype"/>
                <a:cs typeface="Palatino Linotype"/>
              </a:rPr>
              <a:t>&gt; </a:t>
            </a:r>
            <a:r>
              <a:rPr lang="en-US" sz="1100" i="1" spc="50" dirty="0">
                <a:latin typeface="Palatino Linotype"/>
                <a:cs typeface="Palatino Linotype"/>
              </a:rPr>
              <a:t>0</a:t>
            </a:r>
          </a:p>
        </p:txBody>
      </p:sp>
      <p:sp>
        <p:nvSpPr>
          <p:cNvPr id="6" name="TextBox 5"/>
          <p:cNvSpPr txBox="1"/>
          <p:nvPr/>
        </p:nvSpPr>
        <p:spPr>
          <a:xfrm>
            <a:off x="95250" y="1577975"/>
            <a:ext cx="3200400" cy="738664"/>
          </a:xfrm>
          <a:prstGeom prst="rect">
            <a:avLst/>
          </a:prstGeom>
          <a:noFill/>
        </p:spPr>
        <p:txBody>
          <a:bodyPr wrap="square" rtlCol="0">
            <a:spAutoFit/>
          </a:bodyPr>
          <a:lstStyle/>
          <a:p>
            <a:pPr marL="342900" indent="-342900">
              <a:buFont typeface="+mj-lt"/>
              <a:buAutoNum type="alphaLcParenR"/>
            </a:pPr>
            <a:r>
              <a:rPr lang="en-US" sz="1400" dirty="0" smtClean="0"/>
              <a:t>Confidence level = 97%</a:t>
            </a:r>
          </a:p>
          <a:p>
            <a:pPr marL="342900" indent="-342900">
              <a:buFont typeface="+mj-lt"/>
              <a:buAutoNum type="alphaLcParenR"/>
            </a:pPr>
            <a:r>
              <a:rPr lang="en-US" sz="1400" b="1" i="1" dirty="0" smtClean="0">
                <a:solidFill>
                  <a:schemeClr val="accent2">
                    <a:lumMod val="75000"/>
                  </a:schemeClr>
                </a:solidFill>
              </a:rPr>
              <a:t>Confidence level = 94%</a:t>
            </a:r>
          </a:p>
          <a:p>
            <a:pPr marL="342900" indent="-342900">
              <a:buFont typeface="+mj-lt"/>
              <a:buAutoNum type="alphaLcParenR"/>
            </a:pPr>
            <a:r>
              <a:rPr lang="en-US" sz="1400" dirty="0" smtClean="0"/>
              <a:t>Confidence level =98.5%</a:t>
            </a:r>
            <a:endParaRPr lang="en-US" sz="1400" dirty="0"/>
          </a:p>
        </p:txBody>
      </p:sp>
      <p:sp>
        <p:nvSpPr>
          <p:cNvPr id="12" name="object 15"/>
          <p:cNvSpPr txBox="1"/>
          <p:nvPr/>
        </p:nvSpPr>
        <p:spPr>
          <a:xfrm>
            <a:off x="2362367" y="1476042"/>
            <a:ext cx="2247733" cy="796372"/>
          </a:xfrm>
          <a:prstGeom prst="rect">
            <a:avLst/>
          </a:prstGeom>
          <a:ln>
            <a:solidFill>
              <a:schemeClr val="tx1"/>
            </a:solidFill>
          </a:ln>
        </p:spPr>
        <p:txBody>
          <a:bodyPr vert="horz" wrap="square" lIns="0" tIns="46990" rIns="0" bIns="0" rtlCol="0">
            <a:spAutoFit/>
          </a:bodyPr>
          <a:lstStyle/>
          <a:p>
            <a:pPr marL="417830" marR="201930" indent="-208915">
              <a:lnSpc>
                <a:spcPct val="100000"/>
              </a:lnSpc>
              <a:spcBef>
                <a:spcPts val="440"/>
              </a:spcBef>
            </a:pPr>
            <a:r>
              <a:rPr lang="en-US" sz="1050" b="1" spc="-10" dirty="0" smtClean="0">
                <a:latin typeface="Arial"/>
                <a:cs typeface="Arial"/>
              </a:rPr>
              <a:t>For </a:t>
            </a:r>
            <a:r>
              <a:rPr lang="en-US" sz="1050" b="1" u="sng" spc="-10" dirty="0" smtClean="0">
                <a:latin typeface="Arial"/>
                <a:cs typeface="Arial"/>
              </a:rPr>
              <a:t>One-Sided Test</a:t>
            </a:r>
            <a:r>
              <a:rPr lang="en-US" sz="1050" b="1" spc="-10" dirty="0" smtClean="0">
                <a:latin typeface="Arial"/>
                <a:cs typeface="Arial"/>
              </a:rPr>
              <a:t>, Conclusions Agree When</a:t>
            </a:r>
            <a:r>
              <a:rPr lang="en-US" sz="1050" spc="-10" dirty="0" smtClean="0">
                <a:latin typeface="Arial"/>
                <a:cs typeface="Arial"/>
              </a:rPr>
              <a:t>:</a:t>
            </a:r>
          </a:p>
          <a:p>
            <a:pPr marL="417830" marR="201930" indent="-208915">
              <a:lnSpc>
                <a:spcPct val="100000"/>
              </a:lnSpc>
              <a:spcBef>
                <a:spcPts val="440"/>
              </a:spcBef>
              <a:buFont typeface="Arial" panose="020B0604020202020204" pitchFamily="34" charset="0"/>
              <a:buChar char="•"/>
            </a:pPr>
            <a:r>
              <a:rPr lang="en-US" sz="1050" spc="-10" dirty="0" smtClean="0">
                <a:latin typeface="Arial"/>
                <a:cs typeface="Arial"/>
              </a:rPr>
              <a:t>Conf. Level =</a:t>
            </a:r>
            <a:r>
              <a:rPr lang="en-US" sz="1050" spc="-50" dirty="0" smtClean="0">
                <a:latin typeface="Arial"/>
                <a:cs typeface="Arial"/>
              </a:rPr>
              <a:t> (1- 2</a:t>
            </a:r>
            <a:r>
              <a:rPr lang="el-GR" sz="1050" spc="-10" dirty="0" smtClean="0">
                <a:solidFill>
                  <a:srgbClr val="00B0F0"/>
                </a:solidFill>
                <a:latin typeface="Arial"/>
                <a:cs typeface="Arial"/>
              </a:rPr>
              <a:t>α</a:t>
            </a:r>
            <a:r>
              <a:rPr lang="el-GR" sz="1050" spc="-10" dirty="0" smtClean="0">
                <a:latin typeface="Arial"/>
                <a:cs typeface="Arial"/>
              </a:rPr>
              <a:t>)</a:t>
            </a:r>
          </a:p>
          <a:p>
            <a:pPr marL="417830" marR="201930" indent="-208915">
              <a:lnSpc>
                <a:spcPct val="100000"/>
              </a:lnSpc>
              <a:spcBef>
                <a:spcPts val="440"/>
              </a:spcBef>
              <a:buFont typeface="Arial" panose="020B0604020202020204" pitchFamily="34" charset="0"/>
              <a:buChar char="•"/>
            </a:pPr>
            <a:endParaRPr sz="1050" dirty="0">
              <a:latin typeface="Times New Roman"/>
              <a:cs typeface="Times New Roman"/>
            </a:endParaRPr>
          </a:p>
        </p:txBody>
      </p:sp>
    </p:spTree>
    <p:extLst>
      <p:ext uri="{BB962C8B-B14F-4D97-AF65-F5344CB8AC3E}">
        <p14:creationId xmlns:p14="http://schemas.microsoft.com/office/powerpoint/2010/main" val="2217422056"/>
      </p:ext>
    </p:extLst>
  </p:cSld>
  <p:clrMapOvr>
    <a:masterClrMapping/>
  </p:clrMapOvr>
  <p:transition>
    <p:cu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93189" y="57937"/>
            <a:ext cx="261937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Arial"/>
                <a:cs typeface="Arial"/>
              </a:rPr>
              <a:t>Breast Cancer </a:t>
            </a:r>
            <a:r>
              <a:rPr sz="1050" spc="-20" dirty="0">
                <a:solidFill>
                  <a:srgbClr val="FFFFFF"/>
                </a:solidFill>
                <a:latin typeface="Arial"/>
                <a:cs typeface="Arial"/>
              </a:rPr>
              <a:t>&amp; </a:t>
            </a:r>
            <a:r>
              <a:rPr sz="1050" spc="10" dirty="0">
                <a:solidFill>
                  <a:srgbClr val="FFFFFF"/>
                </a:solidFill>
                <a:latin typeface="Arial"/>
                <a:cs typeface="Arial"/>
              </a:rPr>
              <a:t>Age </a:t>
            </a:r>
            <a:r>
              <a:rPr sz="1050" spc="70" dirty="0">
                <a:solidFill>
                  <a:srgbClr val="FFFFFF"/>
                </a:solidFill>
                <a:latin typeface="Arial"/>
                <a:cs typeface="Arial"/>
              </a:rPr>
              <a:t>- </a:t>
            </a:r>
            <a:r>
              <a:rPr sz="1050" spc="30" dirty="0">
                <a:solidFill>
                  <a:srgbClr val="FFFFFF"/>
                </a:solidFill>
                <a:latin typeface="Arial"/>
                <a:cs typeface="Arial"/>
              </a:rPr>
              <a:t>conﬁdence</a:t>
            </a:r>
            <a:r>
              <a:rPr sz="1050" spc="-10" dirty="0">
                <a:solidFill>
                  <a:srgbClr val="FFFFFF"/>
                </a:solidFill>
                <a:latin typeface="Arial"/>
                <a:cs typeface="Arial"/>
              </a:rPr>
              <a:t> </a:t>
            </a:r>
            <a:r>
              <a:rPr sz="1050" spc="10" dirty="0">
                <a:solidFill>
                  <a:srgbClr val="FFFFFF"/>
                </a:solidFill>
                <a:latin typeface="Arial"/>
                <a:cs typeface="Arial"/>
              </a:rPr>
              <a:t>interval</a:t>
            </a:r>
            <a:endParaRPr sz="1050">
              <a:latin typeface="Arial"/>
              <a:cs typeface="Arial"/>
            </a:endParaRPr>
          </a:p>
        </p:txBody>
      </p:sp>
      <p:sp>
        <p:nvSpPr>
          <p:cNvPr id="33" name="object 33"/>
          <p:cNvSpPr txBox="1">
            <a:spLocks noGrp="1"/>
          </p:cNvSpPr>
          <p:nvPr>
            <p:ph type="sldNum" sz="quarter" idx="7"/>
          </p:nvPr>
        </p:nvSpPr>
        <p:spPr>
          <a:prstGeom prst="rect">
            <a:avLst/>
          </a:prstGeom>
        </p:spPr>
        <p:txBody>
          <a:bodyPr vert="horz" wrap="square" lIns="0" tIns="6985" rIns="0" bIns="0" rtlCol="0">
            <a:spAutoFit/>
          </a:bodyPr>
          <a:lstStyle/>
          <a:p>
            <a:pPr marL="25400">
              <a:lnSpc>
                <a:spcPct val="100000"/>
              </a:lnSpc>
              <a:spcBef>
                <a:spcPts val="55"/>
              </a:spcBef>
            </a:pPr>
            <a:r>
              <a:rPr spc="-5" dirty="0"/>
              <a:t>17</a:t>
            </a:r>
          </a:p>
        </p:txBody>
      </p:sp>
      <p:sp>
        <p:nvSpPr>
          <p:cNvPr id="11" name="object 15"/>
          <p:cNvSpPr txBox="1"/>
          <p:nvPr/>
        </p:nvSpPr>
        <p:spPr>
          <a:xfrm>
            <a:off x="2415793" y="2468900"/>
            <a:ext cx="2194307" cy="957955"/>
          </a:xfrm>
          <a:prstGeom prst="rect">
            <a:avLst/>
          </a:prstGeom>
          <a:ln>
            <a:solidFill>
              <a:schemeClr val="tx1"/>
            </a:solidFill>
          </a:ln>
        </p:spPr>
        <p:txBody>
          <a:bodyPr vert="horz" wrap="square" lIns="0" tIns="46990" rIns="0" bIns="0" rtlCol="0">
            <a:spAutoFit/>
          </a:bodyPr>
          <a:lstStyle/>
          <a:p>
            <a:pPr marL="417830" marR="201930" indent="-208915">
              <a:lnSpc>
                <a:spcPct val="100000"/>
              </a:lnSpc>
              <a:spcBef>
                <a:spcPts val="440"/>
              </a:spcBef>
            </a:pPr>
            <a:r>
              <a:rPr lang="en-US" sz="1050" b="1" spc="-10" dirty="0" smtClean="0">
                <a:latin typeface="Arial"/>
                <a:cs typeface="Arial"/>
              </a:rPr>
              <a:t>For </a:t>
            </a:r>
            <a:r>
              <a:rPr lang="en-US" sz="1050" b="1" u="sng" spc="-10" dirty="0" smtClean="0">
                <a:latin typeface="Arial"/>
                <a:cs typeface="Arial"/>
              </a:rPr>
              <a:t>Two-Sided Test</a:t>
            </a:r>
            <a:r>
              <a:rPr lang="en-US" sz="1050" b="1" spc="-10" dirty="0" smtClean="0">
                <a:latin typeface="Arial"/>
                <a:cs typeface="Arial"/>
              </a:rPr>
              <a:t>, Conclusions Agree When</a:t>
            </a:r>
            <a:r>
              <a:rPr lang="en-US" sz="1050" spc="-10" dirty="0" smtClean="0">
                <a:latin typeface="Arial"/>
                <a:cs typeface="Arial"/>
              </a:rPr>
              <a:t>:</a:t>
            </a:r>
          </a:p>
          <a:p>
            <a:pPr marL="417830" marR="201930" indent="-208915">
              <a:lnSpc>
                <a:spcPct val="100000"/>
              </a:lnSpc>
              <a:spcBef>
                <a:spcPts val="440"/>
              </a:spcBef>
              <a:buFont typeface="Arial" panose="020B0604020202020204" pitchFamily="34" charset="0"/>
              <a:buChar char="•"/>
            </a:pPr>
            <a:r>
              <a:rPr lang="en-US" sz="1050" spc="-10" dirty="0" smtClean="0">
                <a:latin typeface="Arial"/>
                <a:cs typeface="Arial"/>
              </a:rPr>
              <a:t>Conf.</a:t>
            </a:r>
            <a:r>
              <a:rPr sz="1050" spc="-65" dirty="0" smtClean="0">
                <a:latin typeface="Arial"/>
                <a:cs typeface="Arial"/>
              </a:rPr>
              <a:t> </a:t>
            </a:r>
            <a:r>
              <a:rPr sz="1050" spc="-50" dirty="0" smtClean="0">
                <a:latin typeface="Arial"/>
                <a:cs typeface="Arial"/>
              </a:rPr>
              <a:t>level</a:t>
            </a:r>
            <a:r>
              <a:rPr lang="en-US" sz="1050" spc="-50" dirty="0" smtClean="0">
                <a:latin typeface="Arial"/>
                <a:cs typeface="Arial"/>
              </a:rPr>
              <a:t> = (1-</a:t>
            </a:r>
            <a:r>
              <a:rPr sz="1050" spc="-50" dirty="0" smtClean="0">
                <a:latin typeface="Arial"/>
                <a:cs typeface="Arial"/>
              </a:rPr>
              <a:t> </a:t>
            </a:r>
            <a:r>
              <a:rPr lang="el-GR" sz="1050" spc="-10" dirty="0" smtClean="0">
                <a:solidFill>
                  <a:srgbClr val="00B0F0"/>
                </a:solidFill>
                <a:latin typeface="Arial"/>
                <a:cs typeface="Arial"/>
              </a:rPr>
              <a:t>α</a:t>
            </a:r>
            <a:r>
              <a:rPr lang="en-US" sz="1050" spc="-10" dirty="0" smtClean="0">
                <a:latin typeface="Arial"/>
                <a:cs typeface="Arial"/>
              </a:rPr>
              <a:t>)</a:t>
            </a:r>
          </a:p>
          <a:p>
            <a:pPr marL="417830" marR="201930" indent="-208915">
              <a:lnSpc>
                <a:spcPct val="100000"/>
              </a:lnSpc>
              <a:spcBef>
                <a:spcPts val="440"/>
              </a:spcBef>
              <a:buFont typeface="Arial" panose="020B0604020202020204" pitchFamily="34" charset="0"/>
              <a:buChar char="•"/>
            </a:pPr>
            <a:r>
              <a:rPr lang="el-GR" sz="1050" spc="-10" dirty="0" smtClean="0">
                <a:solidFill>
                  <a:srgbClr val="00B0F0"/>
                </a:solidFill>
                <a:latin typeface="Arial"/>
                <a:cs typeface="Arial"/>
              </a:rPr>
              <a:t>α</a:t>
            </a:r>
            <a:r>
              <a:rPr lang="en-US" sz="1050" spc="-10" dirty="0" smtClean="0">
                <a:solidFill>
                  <a:srgbClr val="00B0F0"/>
                </a:solidFill>
                <a:latin typeface="Arial"/>
                <a:cs typeface="Arial"/>
              </a:rPr>
              <a:t> </a:t>
            </a:r>
            <a:r>
              <a:rPr lang="en-US" sz="1050" spc="-10" dirty="0" smtClean="0">
                <a:latin typeface="Arial"/>
                <a:cs typeface="Arial"/>
              </a:rPr>
              <a:t>= (1 - Conf. Level)</a:t>
            </a:r>
            <a:endParaRPr sz="1050" dirty="0">
              <a:latin typeface="Times New Roman"/>
              <a:cs typeface="Times New Roman"/>
            </a:endParaRPr>
          </a:p>
        </p:txBody>
      </p:sp>
      <mc:AlternateContent xmlns:mc="http://schemas.openxmlformats.org/markup-compatibility/2006" xmlns:a14="http://schemas.microsoft.com/office/drawing/2010/main">
        <mc:Choice Requires="a14">
          <p:sp>
            <p:nvSpPr>
              <p:cNvPr id="12" name="object 15"/>
              <p:cNvSpPr txBox="1"/>
              <p:nvPr/>
            </p:nvSpPr>
            <p:spPr>
              <a:xfrm>
                <a:off x="2362367" y="1476042"/>
                <a:ext cx="2247733" cy="904735"/>
              </a:xfrm>
              <a:prstGeom prst="rect">
                <a:avLst/>
              </a:prstGeom>
              <a:ln>
                <a:solidFill>
                  <a:schemeClr val="tx1"/>
                </a:solidFill>
              </a:ln>
            </p:spPr>
            <p:txBody>
              <a:bodyPr vert="horz" wrap="square" lIns="0" tIns="46990" rIns="0" bIns="0" rtlCol="0">
                <a:spAutoFit/>
              </a:bodyPr>
              <a:lstStyle/>
              <a:p>
                <a:pPr marL="417830" marR="201930" indent="-208915">
                  <a:lnSpc>
                    <a:spcPct val="100000"/>
                  </a:lnSpc>
                  <a:spcBef>
                    <a:spcPts val="440"/>
                  </a:spcBef>
                </a:pPr>
                <a:r>
                  <a:rPr lang="en-US" sz="1050" b="1" spc="-10" dirty="0" smtClean="0">
                    <a:latin typeface="Arial"/>
                    <a:cs typeface="Arial"/>
                  </a:rPr>
                  <a:t>For </a:t>
                </a:r>
                <a:r>
                  <a:rPr lang="en-US" sz="1050" b="1" u="sng" spc="-10" dirty="0" smtClean="0">
                    <a:latin typeface="Arial"/>
                    <a:cs typeface="Arial"/>
                  </a:rPr>
                  <a:t>One-Sided Test</a:t>
                </a:r>
                <a:r>
                  <a:rPr lang="en-US" sz="1050" b="1" spc="-10" dirty="0" smtClean="0">
                    <a:latin typeface="Arial"/>
                    <a:cs typeface="Arial"/>
                  </a:rPr>
                  <a:t>, Conclusions Agree When</a:t>
                </a:r>
                <a:r>
                  <a:rPr lang="en-US" sz="1050" spc="-10" dirty="0" smtClean="0">
                    <a:latin typeface="Arial"/>
                    <a:cs typeface="Arial"/>
                  </a:rPr>
                  <a:t>:</a:t>
                </a:r>
              </a:p>
              <a:p>
                <a:pPr marL="417830" marR="201930" indent="-208915">
                  <a:lnSpc>
                    <a:spcPct val="100000"/>
                  </a:lnSpc>
                  <a:spcBef>
                    <a:spcPts val="440"/>
                  </a:spcBef>
                  <a:buFont typeface="Arial" panose="020B0604020202020204" pitchFamily="34" charset="0"/>
                  <a:buChar char="•"/>
                </a:pPr>
                <a:r>
                  <a:rPr lang="en-US" sz="1050" spc="-10" dirty="0" smtClean="0">
                    <a:latin typeface="Arial"/>
                    <a:cs typeface="Arial"/>
                  </a:rPr>
                  <a:t>Conf. Level =</a:t>
                </a:r>
                <a:r>
                  <a:rPr lang="en-US" sz="1050" spc="-50" dirty="0" smtClean="0">
                    <a:latin typeface="Arial"/>
                    <a:cs typeface="Arial"/>
                  </a:rPr>
                  <a:t> (1- 2</a:t>
                </a:r>
                <a:r>
                  <a:rPr lang="el-GR" sz="1050" spc="-10" dirty="0" smtClean="0">
                    <a:solidFill>
                      <a:srgbClr val="00B0F0"/>
                    </a:solidFill>
                    <a:latin typeface="Arial"/>
                    <a:cs typeface="Arial"/>
                  </a:rPr>
                  <a:t>α</a:t>
                </a:r>
                <a:r>
                  <a:rPr lang="el-GR" sz="1050" spc="-10" dirty="0" smtClean="0">
                    <a:latin typeface="Arial"/>
                    <a:cs typeface="Arial"/>
                  </a:rPr>
                  <a:t>)</a:t>
                </a:r>
              </a:p>
              <a:p>
                <a:pPr marL="417830" marR="201930" indent="-208915">
                  <a:lnSpc>
                    <a:spcPct val="100000"/>
                  </a:lnSpc>
                  <a:spcBef>
                    <a:spcPts val="440"/>
                  </a:spcBef>
                  <a:buFont typeface="Arial" panose="020B0604020202020204" pitchFamily="34" charset="0"/>
                  <a:buChar char="•"/>
                </a:pPr>
                <a:r>
                  <a:rPr lang="el-GR" sz="1050" spc="-10" dirty="0" smtClean="0">
                    <a:solidFill>
                      <a:srgbClr val="00B0F0"/>
                    </a:solidFill>
                    <a:latin typeface="Arial"/>
                    <a:cs typeface="Arial"/>
                  </a:rPr>
                  <a:t>α </a:t>
                </a:r>
                <a:r>
                  <a:rPr lang="el-GR" sz="1050" spc="-10" dirty="0" smtClean="0">
                    <a:solidFill>
                      <a:schemeClr val="tx1"/>
                    </a:solidFill>
                    <a:latin typeface="Arial"/>
                    <a:cs typeface="Arial"/>
                  </a:rPr>
                  <a:t>= </a:t>
                </a:r>
                <a14:m>
                  <m:oMath xmlns:m="http://schemas.openxmlformats.org/officeDocument/2006/math">
                    <m:f>
                      <m:fPr>
                        <m:ctrlPr>
                          <a:rPr lang="ar-AE" sz="1050" i="1" spc="-10" smtClean="0">
                            <a:solidFill>
                              <a:schemeClr val="tx1"/>
                            </a:solidFill>
                            <a:latin typeface="Cambria Math" panose="02040503050406030204" pitchFamily="18" charset="0"/>
                            <a:cs typeface="Arial"/>
                          </a:rPr>
                        </m:ctrlPr>
                      </m:fPr>
                      <m:num>
                        <m:r>
                          <a:rPr lang="ar-AE" sz="1050" b="0" i="1" spc="-10" smtClean="0">
                            <a:solidFill>
                              <a:schemeClr val="tx1"/>
                            </a:solidFill>
                            <a:latin typeface="Cambria Math" panose="02040503050406030204" pitchFamily="18" charset="0"/>
                            <a:cs typeface="Arial"/>
                          </a:rPr>
                          <m:t>(</m:t>
                        </m:r>
                        <m:r>
                          <a:rPr lang="en-US" sz="1050" b="0" i="1" spc="-10" smtClean="0">
                            <a:solidFill>
                              <a:schemeClr val="tx1"/>
                            </a:solidFill>
                            <a:latin typeface="Cambria Math" panose="02040503050406030204" pitchFamily="18" charset="0"/>
                            <a:cs typeface="Arial"/>
                          </a:rPr>
                          <m:t>1</m:t>
                        </m:r>
                        <m:r>
                          <a:rPr lang="en-US" sz="1050" b="0" i="1" spc="-10" smtClean="0">
                            <a:solidFill>
                              <a:schemeClr val="tx1"/>
                            </a:solidFill>
                            <a:latin typeface="Cambria Math" panose="02040503050406030204" pitchFamily="18" charset="0"/>
                            <a:cs typeface="Arial"/>
                          </a:rPr>
                          <m:t>−</m:t>
                        </m:r>
                        <m:r>
                          <a:rPr lang="en-US" sz="1050" b="0" i="1" spc="-10" smtClean="0">
                            <a:solidFill>
                              <a:schemeClr val="tx1"/>
                            </a:solidFill>
                            <a:latin typeface="Cambria Math" panose="02040503050406030204" pitchFamily="18" charset="0"/>
                            <a:cs typeface="Arial"/>
                          </a:rPr>
                          <m:t>𝐶𝑜𝑛𝑓</m:t>
                        </m:r>
                        <m:r>
                          <a:rPr lang="en-US" sz="1050" b="0" i="1" spc="-10" smtClean="0">
                            <a:solidFill>
                              <a:schemeClr val="tx1"/>
                            </a:solidFill>
                            <a:latin typeface="Cambria Math" panose="02040503050406030204" pitchFamily="18" charset="0"/>
                            <a:cs typeface="Arial"/>
                          </a:rPr>
                          <m:t>. </m:t>
                        </m:r>
                        <m:r>
                          <a:rPr lang="en-US" sz="1050" b="0" i="1" spc="-10" smtClean="0">
                            <a:solidFill>
                              <a:schemeClr val="tx1"/>
                            </a:solidFill>
                            <a:latin typeface="Cambria Math" panose="02040503050406030204" pitchFamily="18" charset="0"/>
                            <a:cs typeface="Arial"/>
                          </a:rPr>
                          <m:t>𝐿𝑒𝑣𝑒𝑙</m:t>
                        </m:r>
                        <m:r>
                          <a:rPr lang="en-US" sz="1050" b="0" i="1" spc="-10" smtClean="0">
                            <a:solidFill>
                              <a:schemeClr val="tx1"/>
                            </a:solidFill>
                            <a:latin typeface="Cambria Math" panose="02040503050406030204" pitchFamily="18" charset="0"/>
                            <a:cs typeface="Arial"/>
                          </a:rPr>
                          <m:t>)</m:t>
                        </m:r>
                      </m:num>
                      <m:den>
                        <m:r>
                          <a:rPr lang="en-US" sz="1050" b="0" i="1" spc="-10" smtClean="0">
                            <a:solidFill>
                              <a:schemeClr val="tx1"/>
                            </a:solidFill>
                            <a:latin typeface="Cambria Math" panose="02040503050406030204" pitchFamily="18" charset="0"/>
                            <a:cs typeface="Arial"/>
                          </a:rPr>
                          <m:t>2</m:t>
                        </m:r>
                      </m:den>
                    </m:f>
                  </m:oMath>
                </a14:m>
                <a:endParaRPr sz="1050" dirty="0">
                  <a:latin typeface="Times New Roman"/>
                  <a:cs typeface="Times New Roman"/>
                </a:endParaRPr>
              </a:p>
            </p:txBody>
          </p:sp>
        </mc:Choice>
        <mc:Fallback xmlns="">
          <p:sp>
            <p:nvSpPr>
              <p:cNvPr id="12" name="object 15"/>
              <p:cNvSpPr txBox="1">
                <a:spLocks noRot="1" noChangeAspect="1" noMove="1" noResize="1" noEditPoints="1" noAdjustHandles="1" noChangeArrowheads="1" noChangeShapeType="1" noTextEdit="1"/>
              </p:cNvSpPr>
              <p:nvPr/>
            </p:nvSpPr>
            <p:spPr>
              <a:xfrm>
                <a:off x="2362367" y="1476042"/>
                <a:ext cx="2247733" cy="904735"/>
              </a:xfrm>
              <a:prstGeom prst="rect">
                <a:avLst/>
              </a:prstGeom>
              <a:blipFill>
                <a:blip r:embed="rId2"/>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802912243"/>
      </p:ext>
    </p:extLst>
  </p:cSld>
  <p:clrMapOvr>
    <a:masterClrMapping/>
  </p:clrMapOvr>
  <p:transition>
    <p:cu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54" y="288417"/>
            <a:ext cx="2951480" cy="184150"/>
          </a:xfrm>
          <a:prstGeom prst="rect">
            <a:avLst/>
          </a:prstGeom>
          <a:solidFill>
            <a:srgbClr val="9AB8CE"/>
          </a:solidFill>
        </p:spPr>
        <p:txBody>
          <a:bodyPr vert="horz" wrap="square" lIns="0" tIns="5715" rIns="0" bIns="0" rtlCol="0">
            <a:spAutoFit/>
          </a:bodyPr>
          <a:lstStyle/>
          <a:p>
            <a:pPr marL="40005">
              <a:lnSpc>
                <a:spcPct val="100000"/>
              </a:lnSpc>
              <a:spcBef>
                <a:spcPts val="45"/>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472440"/>
            <a:ext cx="2951480" cy="420370"/>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sz="800" i="1" spc="35" dirty="0">
                <a:solidFill>
                  <a:srgbClr val="1A2E3D"/>
                </a:solidFill>
                <a:latin typeface="Palatino Linotype"/>
                <a:cs typeface="Palatino Linotype"/>
              </a:rPr>
              <a:t>n </a:t>
            </a:r>
            <a:r>
              <a:rPr sz="800" spc="229" dirty="0">
                <a:solidFill>
                  <a:srgbClr val="1A2E3D"/>
                </a:solidFill>
                <a:latin typeface="PMingLiU"/>
                <a:cs typeface="PMingLiU"/>
              </a:rPr>
              <a:t>= </a:t>
            </a:r>
            <a:r>
              <a:rPr sz="800" spc="45" dirty="0">
                <a:solidFill>
                  <a:srgbClr val="1A2E3D"/>
                </a:solidFill>
                <a:latin typeface="PMingLiU"/>
                <a:cs typeface="PMingLiU"/>
              </a:rPr>
              <a:t>30 </a:t>
            </a:r>
            <a:r>
              <a:rPr sz="800" spc="-15" dirty="0">
                <a:solidFill>
                  <a:srgbClr val="1A2E3D"/>
                </a:solidFill>
                <a:latin typeface="Arial"/>
                <a:cs typeface="Arial"/>
              </a:rPr>
              <a:t>and </a:t>
            </a:r>
            <a:r>
              <a:rPr sz="800" i="1" spc="-135" dirty="0">
                <a:solidFill>
                  <a:srgbClr val="1A2E3D"/>
                </a:solidFill>
                <a:latin typeface="Palatino Linotype"/>
                <a:cs typeface="Palatino Linotype"/>
              </a:rPr>
              <a:t>p</a:t>
            </a:r>
            <a:r>
              <a:rPr sz="800" spc="-135" dirty="0">
                <a:solidFill>
                  <a:srgbClr val="1A2E3D"/>
                </a:solidFill>
                <a:latin typeface="PMingLiU"/>
                <a:cs typeface="PMingLiU"/>
              </a:rPr>
              <a:t>ˆ </a:t>
            </a:r>
            <a:r>
              <a:rPr sz="800" spc="229" dirty="0">
                <a:solidFill>
                  <a:srgbClr val="1A2E3D"/>
                </a:solidFill>
                <a:latin typeface="PMingLiU"/>
                <a:cs typeface="PMingLiU"/>
              </a:rPr>
              <a:t>= </a:t>
            </a:r>
            <a:r>
              <a:rPr sz="800" spc="5" dirty="0">
                <a:solidFill>
                  <a:srgbClr val="1A2E3D"/>
                </a:solidFill>
                <a:latin typeface="PMingLiU"/>
                <a:cs typeface="PMingLiU"/>
              </a:rPr>
              <a:t>0</a:t>
            </a:r>
            <a:r>
              <a:rPr sz="800" i="1" spc="5" dirty="0">
                <a:solidFill>
                  <a:srgbClr val="1A2E3D"/>
                </a:solidFill>
                <a:latin typeface="Meiryo"/>
                <a:cs typeface="Meiryo"/>
              </a:rPr>
              <a:t>.</a:t>
            </a:r>
            <a:r>
              <a:rPr sz="800" spc="5" dirty="0">
                <a:solidFill>
                  <a:srgbClr val="1A2E3D"/>
                </a:solidFill>
                <a:latin typeface="PMingLiU"/>
                <a:cs typeface="PMingLiU"/>
              </a:rPr>
              <a:t>6</a:t>
            </a:r>
            <a:r>
              <a:rPr sz="800" spc="5" dirty="0">
                <a:solidFill>
                  <a:srgbClr val="1A2E3D"/>
                </a:solidFill>
                <a:latin typeface="Arial"/>
                <a:cs typeface="Arial"/>
              </a:rPr>
              <a:t>. </a:t>
            </a:r>
            <a:r>
              <a:rPr sz="800" spc="-15" dirty="0">
                <a:solidFill>
                  <a:srgbClr val="1A2E3D"/>
                </a:solidFill>
                <a:latin typeface="Arial"/>
                <a:cs typeface="Arial"/>
              </a:rPr>
              <a:t>Hypotheses: </a:t>
            </a:r>
            <a:r>
              <a:rPr sz="800" i="1" dirty="0">
                <a:solidFill>
                  <a:srgbClr val="1A2E3D"/>
                </a:solidFill>
                <a:latin typeface="Palatino Linotype"/>
                <a:cs typeface="Palatino Linotype"/>
              </a:rPr>
              <a:t>H</a:t>
            </a:r>
            <a:r>
              <a:rPr sz="900" baseline="-9259" dirty="0">
                <a:solidFill>
                  <a:srgbClr val="1A2E3D"/>
                </a:solidFill>
                <a:latin typeface="Comic Sans MS"/>
                <a:cs typeface="Comic Sans MS"/>
              </a:rPr>
              <a:t>0 </a:t>
            </a:r>
            <a:r>
              <a:rPr sz="800" spc="25" dirty="0">
                <a:solidFill>
                  <a:srgbClr val="1A2E3D"/>
                </a:solidFill>
                <a:latin typeface="PMingLiU"/>
                <a:cs typeface="PMingLiU"/>
              </a:rPr>
              <a:t>: </a:t>
            </a:r>
            <a:r>
              <a:rPr sz="800" i="1" spc="35" dirty="0">
                <a:solidFill>
                  <a:srgbClr val="1A2E3D"/>
                </a:solidFill>
                <a:latin typeface="Palatino Linotype"/>
                <a:cs typeface="Palatino Linotype"/>
              </a:rPr>
              <a:t>p </a:t>
            </a:r>
            <a:r>
              <a:rPr sz="800" spc="229" dirty="0">
                <a:solidFill>
                  <a:srgbClr val="1A2E3D"/>
                </a:solidFill>
                <a:latin typeface="PMingLiU"/>
                <a:cs typeface="PMingLiU"/>
              </a:rPr>
              <a:t>= </a:t>
            </a:r>
            <a:r>
              <a:rPr sz="800" spc="15" dirty="0">
                <a:solidFill>
                  <a:srgbClr val="1A2E3D"/>
                </a:solidFill>
                <a:latin typeface="PMingLiU"/>
                <a:cs typeface="PMingLiU"/>
              </a:rPr>
              <a:t>0</a:t>
            </a:r>
            <a:r>
              <a:rPr sz="800" i="1" spc="15" dirty="0">
                <a:solidFill>
                  <a:srgbClr val="1A2E3D"/>
                </a:solidFill>
                <a:latin typeface="Meiryo"/>
                <a:cs typeface="Meiryo"/>
              </a:rPr>
              <a:t>.</a:t>
            </a:r>
            <a:r>
              <a:rPr sz="800" spc="15" dirty="0">
                <a:solidFill>
                  <a:srgbClr val="1A2E3D"/>
                </a:solidFill>
                <a:latin typeface="PMingLiU"/>
                <a:cs typeface="PMingLiU"/>
              </a:rPr>
              <a:t>8; </a:t>
            </a:r>
            <a:r>
              <a:rPr sz="800" i="1" spc="45" dirty="0">
                <a:solidFill>
                  <a:srgbClr val="1A2E3D"/>
                </a:solidFill>
                <a:latin typeface="Palatino Linotype"/>
                <a:cs typeface="Palatino Linotype"/>
              </a:rPr>
              <a:t>H</a:t>
            </a:r>
            <a:r>
              <a:rPr sz="900" i="1" spc="67" baseline="-13888" dirty="0">
                <a:solidFill>
                  <a:srgbClr val="1A2E3D"/>
                </a:solidFill>
                <a:latin typeface="Palatino Linotype"/>
                <a:cs typeface="Palatino Linotype"/>
              </a:rPr>
              <a:t>A </a:t>
            </a:r>
            <a:r>
              <a:rPr sz="800" spc="25" dirty="0">
                <a:solidFill>
                  <a:srgbClr val="1A2E3D"/>
                </a:solidFill>
                <a:latin typeface="PMingLiU"/>
                <a:cs typeface="PMingLiU"/>
              </a:rPr>
              <a:t>: </a:t>
            </a:r>
            <a:r>
              <a:rPr sz="800" i="1" spc="35" dirty="0">
                <a:solidFill>
                  <a:srgbClr val="1A2E3D"/>
                </a:solidFill>
                <a:latin typeface="Palatino Linotype"/>
                <a:cs typeface="Palatino Linotype"/>
              </a:rPr>
              <a:t>p </a:t>
            </a:r>
            <a:r>
              <a:rPr sz="800" i="1" spc="15" dirty="0">
                <a:solidFill>
                  <a:srgbClr val="1A2E3D"/>
                </a:solidFill>
                <a:latin typeface="Meiryo"/>
                <a:cs typeface="Meiryo"/>
              </a:rPr>
              <a:t>&lt; </a:t>
            </a:r>
            <a:r>
              <a:rPr sz="800" spc="5" dirty="0">
                <a:solidFill>
                  <a:srgbClr val="1A2E3D"/>
                </a:solidFill>
                <a:latin typeface="PMingLiU"/>
                <a:cs typeface="PMingLiU"/>
              </a:rPr>
              <a:t>0</a:t>
            </a:r>
            <a:r>
              <a:rPr sz="800" i="1" spc="5" dirty="0">
                <a:solidFill>
                  <a:srgbClr val="1A2E3D"/>
                </a:solidFill>
                <a:latin typeface="Meiryo"/>
                <a:cs typeface="Meiryo"/>
              </a:rPr>
              <a:t>.</a:t>
            </a:r>
            <a:r>
              <a:rPr sz="800" spc="5" dirty="0">
                <a:solidFill>
                  <a:srgbClr val="1A2E3D"/>
                </a:solidFill>
                <a:latin typeface="PMingLiU"/>
                <a:cs typeface="PMingLiU"/>
              </a:rPr>
              <a:t>8</a:t>
            </a:r>
            <a:r>
              <a:rPr sz="800" spc="5" dirty="0">
                <a:solidFill>
                  <a:srgbClr val="1A2E3D"/>
                </a:solidFill>
                <a:latin typeface="Arial"/>
                <a:cs typeface="Arial"/>
              </a:rPr>
              <a:t>.  </a:t>
            </a: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 </a:t>
            </a:r>
            <a:r>
              <a:rPr sz="800" spc="-30" dirty="0">
                <a:solidFill>
                  <a:srgbClr val="1A2E3D"/>
                </a:solidFill>
                <a:latin typeface="Arial"/>
                <a:cs typeface="Arial"/>
              </a:rPr>
              <a:t>an </a:t>
            </a:r>
            <a:r>
              <a:rPr sz="800" spc="-15" dirty="0">
                <a:solidFill>
                  <a:srgbClr val="1A2E3D"/>
                </a:solidFill>
                <a:latin typeface="Arial"/>
                <a:cs typeface="Arial"/>
              </a:rPr>
              <a:t>appropriate </a:t>
            </a:r>
            <a:r>
              <a:rPr sz="800" spc="-10" dirty="0">
                <a:solidFill>
                  <a:srgbClr val="1A2E3D"/>
                </a:solidFill>
                <a:latin typeface="Arial"/>
                <a:cs typeface="Arial"/>
              </a:rPr>
              <a:t>method </a:t>
            </a:r>
            <a:r>
              <a:rPr sz="800" spc="-15" dirty="0">
                <a:solidFill>
                  <a:srgbClr val="1A2E3D"/>
                </a:solidFill>
                <a:latin typeface="Arial"/>
                <a:cs typeface="Arial"/>
              </a:rPr>
              <a:t>for calculating the  </a:t>
            </a:r>
            <a:r>
              <a:rPr sz="800" spc="-20" dirty="0">
                <a:solidFill>
                  <a:srgbClr val="1A2E3D"/>
                </a:solidFill>
                <a:latin typeface="Arial"/>
                <a:cs typeface="Arial"/>
              </a:rPr>
              <a:t>p-value </a:t>
            </a:r>
            <a:r>
              <a:rPr sz="800" spc="-15" dirty="0">
                <a:solidFill>
                  <a:srgbClr val="1A2E3D"/>
                </a:solidFill>
                <a:latin typeface="Arial"/>
                <a:cs typeface="Arial"/>
              </a:rPr>
              <a:t>for this</a:t>
            </a:r>
            <a:r>
              <a:rPr sz="800" spc="30" dirty="0">
                <a:solidFill>
                  <a:srgbClr val="1A2E3D"/>
                </a:solidFill>
                <a:latin typeface="Arial"/>
                <a:cs typeface="Arial"/>
              </a:rPr>
              <a:t> </a:t>
            </a:r>
            <a:r>
              <a:rPr sz="800" spc="-10" dirty="0">
                <a:solidFill>
                  <a:srgbClr val="1A2E3D"/>
                </a:solidFill>
                <a:latin typeface="Arial"/>
                <a:cs typeface="Arial"/>
              </a:rPr>
              <a:t>test?</a:t>
            </a:r>
            <a:endParaRPr sz="800">
              <a:latin typeface="Arial"/>
              <a:cs typeface="Arial"/>
            </a:endParaRPr>
          </a:p>
        </p:txBody>
      </p:sp>
      <p:sp>
        <p:nvSpPr>
          <p:cNvPr id="4" name="object 4"/>
          <p:cNvSpPr txBox="1"/>
          <p:nvPr/>
        </p:nvSpPr>
        <p:spPr>
          <a:xfrm>
            <a:off x="3587151" y="396612"/>
            <a:ext cx="300990" cy="100965"/>
          </a:xfrm>
          <a:prstGeom prst="rect">
            <a:avLst/>
          </a:prstGeom>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7" name="object 7"/>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0" name="object 10"/>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2" name="object 12"/>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3" name="object 13"/>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4" name="object 14"/>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5" name="object 15"/>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txBox="1"/>
          <p:nvPr/>
        </p:nvSpPr>
        <p:spPr>
          <a:xfrm>
            <a:off x="4020577" y="269777"/>
            <a:ext cx="422909" cy="260350"/>
          </a:xfrm>
          <a:prstGeom prst="rect">
            <a:avLst/>
          </a:prstGeom>
        </p:spPr>
        <p:txBody>
          <a:bodyPr vert="horz" wrap="square" lIns="0" tIns="15875" rIns="0" bIns="0" rtlCol="0">
            <a:spAutoFit/>
          </a:bodyPr>
          <a:lstStyle/>
          <a:p>
            <a:pPr marL="12700" marR="31750">
              <a:lnSpc>
                <a:spcPts val="390"/>
              </a:lnSpc>
              <a:spcBef>
                <a:spcPts val="125"/>
              </a:spcBef>
            </a:pPr>
            <a:r>
              <a:rPr sz="350" spc="-25" dirty="0">
                <a:solidFill>
                  <a:srgbClr val="008CB4"/>
                </a:solidFill>
                <a:latin typeface="Trebuchet MS"/>
                <a:cs typeface="Trebuchet MS"/>
              </a:rPr>
              <a:t>Frequentist</a:t>
            </a:r>
            <a:r>
              <a:rPr sz="350" spc="-45"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8745">
              <a:lnSpc>
                <a:spcPct val="100000"/>
              </a:lnSpc>
              <a:spcBef>
                <a:spcPts val="27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a:t>
            </a:r>
            <a:r>
              <a:rPr sz="250" spc="-45" dirty="0">
                <a:solidFill>
                  <a:srgbClr val="008CB4"/>
                </a:solidFill>
                <a:latin typeface="Trebuchet MS"/>
                <a:cs typeface="Trebuchet MS"/>
              </a:rPr>
              <a:t> </a:t>
            </a:r>
            <a:r>
              <a:rPr sz="250" spc="-5" dirty="0">
                <a:solidFill>
                  <a:srgbClr val="008CB4"/>
                </a:solidFill>
                <a:latin typeface="Trebuchet MS"/>
                <a:cs typeface="Trebuchet MS"/>
              </a:rPr>
              <a:t>median</a:t>
            </a:r>
            <a:endParaRPr sz="250">
              <a:latin typeface="Trebuchet MS"/>
              <a:cs typeface="Trebuchet MS"/>
            </a:endParaRPr>
          </a:p>
        </p:txBody>
      </p:sp>
      <p:sp>
        <p:nvSpPr>
          <p:cNvPr id="17" name="object 17"/>
          <p:cNvSpPr/>
          <p:nvPr/>
        </p:nvSpPr>
        <p:spPr>
          <a:xfrm>
            <a:off x="4136505" y="712585"/>
            <a:ext cx="238125" cy="0"/>
          </a:xfrm>
          <a:custGeom>
            <a:avLst/>
            <a:gdLst/>
            <a:ahLst/>
            <a:cxnLst/>
            <a:rect l="l" t="t" r="r" b="b"/>
            <a:pathLst>
              <a:path w="238125">
                <a:moveTo>
                  <a:pt x="0" y="0"/>
                </a:moveTo>
                <a:lnTo>
                  <a:pt x="237997" y="0"/>
                </a:lnTo>
              </a:path>
            </a:pathLst>
          </a:custGeom>
          <a:ln w="51661">
            <a:solidFill>
              <a:srgbClr val="FF6A00"/>
            </a:solidFill>
          </a:ln>
        </p:spPr>
        <p:txBody>
          <a:bodyPr wrap="square" lIns="0" tIns="0" rIns="0" bIns="0" rtlCol="0"/>
          <a:lstStyle/>
          <a:p>
            <a:endParaRPr/>
          </a:p>
        </p:txBody>
      </p:sp>
      <p:sp>
        <p:nvSpPr>
          <p:cNvPr id="18" name="object 18"/>
          <p:cNvSpPr txBox="1"/>
          <p:nvPr/>
        </p:nvSpPr>
        <p:spPr>
          <a:xfrm>
            <a:off x="4128611" y="676458"/>
            <a:ext cx="252729" cy="69215"/>
          </a:xfrm>
          <a:prstGeom prst="rect">
            <a:avLst/>
          </a:prstGeom>
        </p:spPr>
        <p:txBody>
          <a:bodyPr vert="horz" wrap="square" lIns="0" tIns="16510" rIns="0" bIns="0" rtlCol="0">
            <a:spAutoFit/>
          </a:bodyPr>
          <a:lstStyle/>
          <a:p>
            <a:pPr marL="12700">
              <a:lnSpc>
                <a:spcPct val="100000"/>
              </a:lnSpc>
              <a:spcBef>
                <a:spcPts val="130"/>
              </a:spcBef>
            </a:pPr>
            <a:r>
              <a:rPr sz="250" spc="5" dirty="0">
                <a:solidFill>
                  <a:srgbClr val="008CB4"/>
                </a:solidFill>
                <a:latin typeface="Trebuchet MS"/>
                <a:cs typeface="Trebuchet MS"/>
              </a:rPr>
              <a:t>one</a:t>
            </a:r>
            <a:r>
              <a:rPr sz="250" spc="-25" dirty="0">
                <a:solidFill>
                  <a:srgbClr val="008CB4"/>
                </a:solidFill>
                <a:latin typeface="Trebuchet MS"/>
                <a:cs typeface="Trebuchet MS"/>
              </a:rPr>
              <a:t> </a:t>
            </a:r>
            <a:r>
              <a:rPr sz="250" spc="5" dirty="0">
                <a:solidFill>
                  <a:srgbClr val="008CB4"/>
                </a:solidFill>
                <a:latin typeface="Trebuchet MS"/>
                <a:cs typeface="Trebuchet MS"/>
              </a:rPr>
              <a:t>proportion</a:t>
            </a:r>
            <a:endParaRPr sz="250">
              <a:latin typeface="Trebuchet MS"/>
              <a:cs typeface="Trebuchet MS"/>
            </a:endParaRPr>
          </a:p>
        </p:txBody>
      </p:sp>
      <p:sp>
        <p:nvSpPr>
          <p:cNvPr id="19" name="object 19"/>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20" name="object 20"/>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21" name="object 21"/>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2" name="object 22"/>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3" name="object 23"/>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4" name="object 24"/>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6" name="object 26"/>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7" name="object 27"/>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8" name="object 28"/>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9" name="object 29"/>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30" name="object 30"/>
          <p:cNvSpPr/>
          <p:nvPr/>
        </p:nvSpPr>
        <p:spPr>
          <a:xfrm>
            <a:off x="3459855" y="502825"/>
            <a:ext cx="126524" cy="120868"/>
          </a:xfrm>
          <a:prstGeom prst="rect">
            <a:avLst/>
          </a:prstGeom>
          <a:blipFill>
            <a:blip r:embed="rId5" cstate="print"/>
            <a:stretch>
              <a:fillRect/>
            </a:stretch>
          </a:blipFill>
        </p:spPr>
        <p:txBody>
          <a:bodyPr wrap="square" lIns="0" tIns="0" rIns="0" bIns="0" rtlCol="0"/>
          <a:lstStyle/>
          <a:p>
            <a:endParaRPr/>
          </a:p>
        </p:txBody>
      </p:sp>
      <p:sp>
        <p:nvSpPr>
          <p:cNvPr id="31" name="object 31"/>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32" name="object 32"/>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3" name="object 33"/>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4" name="object 34"/>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5" name="object 35"/>
          <p:cNvSpPr txBox="1"/>
          <p:nvPr/>
        </p:nvSpPr>
        <p:spPr>
          <a:xfrm>
            <a:off x="4066766" y="535491"/>
            <a:ext cx="262255" cy="142875"/>
          </a:xfrm>
          <a:prstGeom prst="rect">
            <a:avLst/>
          </a:prstGeom>
        </p:spPr>
        <p:txBody>
          <a:bodyPr vert="horz" wrap="square" lIns="0" tIns="26670" rIns="0" bIns="0" rtlCol="0">
            <a:spAutoFit/>
          </a:bodyPr>
          <a:lstStyle/>
          <a:p>
            <a:pPr marL="70485">
              <a:lnSpc>
                <a:spcPct val="100000"/>
              </a:lnSpc>
              <a:spcBef>
                <a:spcPts val="210"/>
              </a:spcBef>
            </a:pP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dirty="0">
                <a:solidFill>
                  <a:srgbClr val="008CB4"/>
                </a:solidFill>
                <a:latin typeface="Trebuchet MS"/>
                <a:cs typeface="Trebuchet MS"/>
              </a:rPr>
              <a:t>means</a:t>
            </a:r>
            <a:endParaRPr sz="250">
              <a:latin typeface="Trebuchet MS"/>
              <a:cs typeface="Trebuchet MS"/>
            </a:endParaRPr>
          </a:p>
          <a:p>
            <a:pPr marL="12700">
              <a:lnSpc>
                <a:spcPct val="100000"/>
              </a:lnSpc>
              <a:spcBef>
                <a:spcPts val="95"/>
              </a:spcBef>
            </a:pPr>
            <a:r>
              <a:rPr sz="350" spc="-30" dirty="0">
                <a:solidFill>
                  <a:srgbClr val="008CB4"/>
                </a:solidFill>
                <a:latin typeface="Trebuchet MS"/>
                <a:cs typeface="Trebuchet MS"/>
              </a:rPr>
              <a:t>categorical</a:t>
            </a:r>
            <a:endParaRPr sz="350">
              <a:latin typeface="Trebuchet MS"/>
              <a:cs typeface="Trebuchet MS"/>
            </a:endParaRPr>
          </a:p>
        </p:txBody>
      </p:sp>
      <p:sp>
        <p:nvSpPr>
          <p:cNvPr id="38" name="object 38"/>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18</a:t>
            </a:r>
            <a:endParaRPr sz="800">
              <a:latin typeface="Arial"/>
              <a:cs typeface="Arial"/>
            </a:endParaRPr>
          </a:p>
        </p:txBody>
      </p:sp>
      <p:sp>
        <p:nvSpPr>
          <p:cNvPr id="36" name="object 36"/>
          <p:cNvSpPr txBox="1"/>
          <p:nvPr/>
        </p:nvSpPr>
        <p:spPr>
          <a:xfrm>
            <a:off x="4128611" y="721511"/>
            <a:ext cx="287655" cy="109855"/>
          </a:xfrm>
          <a:prstGeom prst="rect">
            <a:avLst/>
          </a:prstGeom>
        </p:spPr>
        <p:txBody>
          <a:bodyPr vert="horz" wrap="square" lIns="0" tIns="13970" rIns="0" bIns="0" rtlCol="0">
            <a:spAutoFit/>
          </a:bodyPr>
          <a:lstStyle/>
          <a:p>
            <a:pPr marL="12700" marR="5080">
              <a:lnSpc>
                <a:spcPct val="107200"/>
              </a:lnSpc>
              <a:spcBef>
                <a:spcPts val="110"/>
              </a:spcBef>
            </a:pPr>
            <a:r>
              <a:rPr sz="250" spc="5" dirty="0">
                <a:solidFill>
                  <a:srgbClr val="008CB4"/>
                </a:solidFill>
                <a:latin typeface="Trebuchet MS"/>
                <a:cs typeface="Trebuchet MS"/>
              </a:rPr>
              <a:t>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7" name="object 37"/>
          <p:cNvSpPr txBox="1"/>
          <p:nvPr/>
        </p:nvSpPr>
        <p:spPr>
          <a:xfrm>
            <a:off x="229234" y="1759993"/>
            <a:ext cx="3488690" cy="689610"/>
          </a:xfrm>
          <a:prstGeom prst="rect">
            <a:avLst/>
          </a:prstGeom>
        </p:spPr>
        <p:txBody>
          <a:bodyPr vert="horz" wrap="square" lIns="0" tIns="51435" rIns="0" bIns="0" rtlCol="0">
            <a:spAutoFit/>
          </a:bodyPr>
          <a:lstStyle/>
          <a:p>
            <a:pPr marL="255270" indent="-234315">
              <a:lnSpc>
                <a:spcPct val="100000"/>
              </a:lnSpc>
              <a:spcBef>
                <a:spcPts val="405"/>
              </a:spcBef>
              <a:buClr>
                <a:srgbClr val="024F84"/>
              </a:buClr>
              <a:buAutoNum type="alphaLcParenBoth"/>
              <a:tabLst>
                <a:tab pos="255904" algn="l"/>
              </a:tabLst>
            </a:pPr>
            <a:r>
              <a:rPr sz="1200" spc="-50" dirty="0">
                <a:latin typeface="Arial"/>
                <a:cs typeface="Arial"/>
              </a:rPr>
              <a:t>CLT-based </a:t>
            </a:r>
            <a:r>
              <a:rPr sz="1200" spc="-35" dirty="0">
                <a:latin typeface="Arial"/>
                <a:cs typeface="Arial"/>
              </a:rPr>
              <a:t>inference </a:t>
            </a:r>
            <a:r>
              <a:rPr sz="1200" spc="-30" dirty="0">
                <a:latin typeface="Arial"/>
                <a:cs typeface="Arial"/>
              </a:rPr>
              <a:t>using </a:t>
            </a:r>
            <a:r>
              <a:rPr sz="1200" spc="-20" dirty="0">
                <a:latin typeface="Arial"/>
                <a:cs typeface="Arial"/>
              </a:rPr>
              <a:t>the </a:t>
            </a:r>
            <a:r>
              <a:rPr sz="1200" spc="-30" dirty="0">
                <a:latin typeface="Arial"/>
                <a:cs typeface="Arial"/>
              </a:rPr>
              <a:t>normal</a:t>
            </a:r>
            <a:r>
              <a:rPr sz="1200" spc="95" dirty="0">
                <a:latin typeface="Arial"/>
                <a:cs typeface="Arial"/>
              </a:rPr>
              <a:t> </a:t>
            </a:r>
            <a:r>
              <a:rPr sz="1200" spc="-15" dirty="0">
                <a:latin typeface="Arial"/>
                <a:cs typeface="Arial"/>
              </a:rPr>
              <a:t>distribution</a:t>
            </a:r>
            <a:endParaRPr sz="1200">
              <a:latin typeface="Arial"/>
              <a:cs typeface="Arial"/>
            </a:endParaRPr>
          </a:p>
          <a:p>
            <a:pPr marL="255270" indent="-242570">
              <a:lnSpc>
                <a:spcPct val="100000"/>
              </a:lnSpc>
              <a:spcBef>
                <a:spcPts val="300"/>
              </a:spcBef>
              <a:buClr>
                <a:srgbClr val="024F84"/>
              </a:buClr>
              <a:buAutoNum type="alphaLcParenBoth"/>
              <a:tabLst>
                <a:tab pos="255904" algn="l"/>
              </a:tabLst>
            </a:pPr>
            <a:r>
              <a:rPr sz="1200" spc="-20" dirty="0">
                <a:latin typeface="Arial"/>
                <a:cs typeface="Arial"/>
              </a:rPr>
              <a:t>simulation-based</a:t>
            </a:r>
            <a:r>
              <a:rPr sz="1200" spc="-5" dirty="0">
                <a:latin typeface="Arial"/>
                <a:cs typeface="Arial"/>
              </a:rPr>
              <a:t> </a:t>
            </a:r>
            <a:r>
              <a:rPr sz="1200" spc="-35" dirty="0">
                <a:latin typeface="Arial"/>
                <a:cs typeface="Arial"/>
              </a:rPr>
              <a:t>inference</a:t>
            </a:r>
            <a:endParaRPr sz="1200">
              <a:latin typeface="Arial"/>
              <a:cs typeface="Arial"/>
            </a:endParaRPr>
          </a:p>
          <a:p>
            <a:pPr marL="255270" indent="-234315">
              <a:lnSpc>
                <a:spcPct val="100000"/>
              </a:lnSpc>
              <a:spcBef>
                <a:spcPts val="305"/>
              </a:spcBef>
              <a:buClr>
                <a:srgbClr val="024F84"/>
              </a:buClr>
              <a:buAutoNum type="alphaLcParenBoth"/>
              <a:tabLst>
                <a:tab pos="255904" algn="l"/>
              </a:tabLst>
            </a:pPr>
            <a:r>
              <a:rPr sz="1200" spc="-20" dirty="0">
                <a:latin typeface="Arial"/>
                <a:cs typeface="Arial"/>
              </a:rPr>
              <a:t>exact </a:t>
            </a:r>
            <a:r>
              <a:rPr sz="1200" spc="-25" dirty="0">
                <a:latin typeface="Arial"/>
                <a:cs typeface="Arial"/>
              </a:rPr>
              <a:t>calculation </a:t>
            </a:r>
            <a:r>
              <a:rPr sz="1200" spc="-30" dirty="0">
                <a:latin typeface="Arial"/>
                <a:cs typeface="Arial"/>
              </a:rPr>
              <a:t>using </a:t>
            </a:r>
            <a:r>
              <a:rPr sz="1200" spc="-20" dirty="0">
                <a:latin typeface="Arial"/>
                <a:cs typeface="Arial"/>
              </a:rPr>
              <a:t>the </a:t>
            </a:r>
            <a:r>
              <a:rPr sz="1200" spc="-30" dirty="0">
                <a:latin typeface="Arial"/>
                <a:cs typeface="Arial"/>
              </a:rPr>
              <a:t>binomial</a:t>
            </a:r>
            <a:r>
              <a:rPr sz="1200" spc="85" dirty="0">
                <a:latin typeface="Arial"/>
                <a:cs typeface="Arial"/>
              </a:rPr>
              <a:t> </a:t>
            </a:r>
            <a:r>
              <a:rPr sz="1200" spc="-15" dirty="0">
                <a:latin typeface="Arial"/>
                <a:cs typeface="Arial"/>
              </a:rPr>
              <a:t>distribution</a:t>
            </a:r>
            <a:endParaRPr sz="1200">
              <a:latin typeface="Arial"/>
              <a:cs typeface="Arial"/>
            </a:endParaRPr>
          </a:p>
        </p:txBody>
      </p:sp>
    </p:spTree>
  </p:cSld>
  <p:clrMapOvr>
    <a:masterClrMapping/>
  </p:clrMapOvr>
  <p:transition>
    <p:cu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54" y="288417"/>
            <a:ext cx="2951480" cy="184150"/>
          </a:xfrm>
          <a:prstGeom prst="rect">
            <a:avLst/>
          </a:prstGeom>
          <a:solidFill>
            <a:srgbClr val="9AB8CE"/>
          </a:solidFill>
        </p:spPr>
        <p:txBody>
          <a:bodyPr vert="horz" wrap="square" lIns="0" tIns="5715" rIns="0" bIns="0" rtlCol="0">
            <a:spAutoFit/>
          </a:bodyPr>
          <a:lstStyle/>
          <a:p>
            <a:pPr marL="40005">
              <a:lnSpc>
                <a:spcPct val="100000"/>
              </a:lnSpc>
              <a:spcBef>
                <a:spcPts val="45"/>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472440"/>
            <a:ext cx="2951480" cy="420370"/>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sz="800" i="1" spc="35" dirty="0">
                <a:solidFill>
                  <a:srgbClr val="1A2E3D"/>
                </a:solidFill>
                <a:latin typeface="Palatino Linotype"/>
                <a:cs typeface="Palatino Linotype"/>
              </a:rPr>
              <a:t>n </a:t>
            </a:r>
            <a:r>
              <a:rPr sz="800" spc="229" dirty="0">
                <a:solidFill>
                  <a:srgbClr val="1A2E3D"/>
                </a:solidFill>
                <a:latin typeface="PMingLiU"/>
                <a:cs typeface="PMingLiU"/>
              </a:rPr>
              <a:t>= </a:t>
            </a:r>
            <a:r>
              <a:rPr sz="800" spc="45" dirty="0">
                <a:solidFill>
                  <a:srgbClr val="1A2E3D"/>
                </a:solidFill>
                <a:latin typeface="PMingLiU"/>
                <a:cs typeface="PMingLiU"/>
              </a:rPr>
              <a:t>30 </a:t>
            </a:r>
            <a:r>
              <a:rPr sz="800" spc="-15" dirty="0">
                <a:solidFill>
                  <a:srgbClr val="1A2E3D"/>
                </a:solidFill>
                <a:latin typeface="Arial"/>
                <a:cs typeface="Arial"/>
              </a:rPr>
              <a:t>and </a:t>
            </a:r>
            <a:r>
              <a:rPr sz="800" i="1" spc="-135" dirty="0">
                <a:solidFill>
                  <a:srgbClr val="1A2E3D"/>
                </a:solidFill>
                <a:latin typeface="Palatino Linotype"/>
                <a:cs typeface="Palatino Linotype"/>
              </a:rPr>
              <a:t>p</a:t>
            </a:r>
            <a:r>
              <a:rPr sz="800" spc="-135" dirty="0">
                <a:solidFill>
                  <a:srgbClr val="1A2E3D"/>
                </a:solidFill>
                <a:latin typeface="PMingLiU"/>
                <a:cs typeface="PMingLiU"/>
              </a:rPr>
              <a:t>ˆ </a:t>
            </a:r>
            <a:r>
              <a:rPr sz="800" spc="229" dirty="0">
                <a:solidFill>
                  <a:srgbClr val="1A2E3D"/>
                </a:solidFill>
                <a:latin typeface="PMingLiU"/>
                <a:cs typeface="PMingLiU"/>
              </a:rPr>
              <a:t>= </a:t>
            </a:r>
            <a:r>
              <a:rPr sz="800" spc="5" dirty="0">
                <a:solidFill>
                  <a:srgbClr val="1A2E3D"/>
                </a:solidFill>
                <a:latin typeface="PMingLiU"/>
                <a:cs typeface="PMingLiU"/>
              </a:rPr>
              <a:t>0</a:t>
            </a:r>
            <a:r>
              <a:rPr sz="800" i="1" spc="5" dirty="0">
                <a:solidFill>
                  <a:srgbClr val="1A2E3D"/>
                </a:solidFill>
                <a:latin typeface="Meiryo"/>
                <a:cs typeface="Meiryo"/>
              </a:rPr>
              <a:t>.</a:t>
            </a:r>
            <a:r>
              <a:rPr sz="800" spc="5" dirty="0">
                <a:solidFill>
                  <a:srgbClr val="1A2E3D"/>
                </a:solidFill>
                <a:latin typeface="PMingLiU"/>
                <a:cs typeface="PMingLiU"/>
              </a:rPr>
              <a:t>6</a:t>
            </a:r>
            <a:r>
              <a:rPr sz="800" spc="5" dirty="0">
                <a:solidFill>
                  <a:srgbClr val="1A2E3D"/>
                </a:solidFill>
                <a:latin typeface="Arial"/>
                <a:cs typeface="Arial"/>
              </a:rPr>
              <a:t>. </a:t>
            </a:r>
            <a:r>
              <a:rPr sz="800" spc="-15" dirty="0">
                <a:solidFill>
                  <a:srgbClr val="1A2E3D"/>
                </a:solidFill>
                <a:latin typeface="Arial"/>
                <a:cs typeface="Arial"/>
              </a:rPr>
              <a:t>Hypotheses: </a:t>
            </a:r>
            <a:r>
              <a:rPr sz="800" i="1" dirty="0">
                <a:solidFill>
                  <a:srgbClr val="1A2E3D"/>
                </a:solidFill>
                <a:latin typeface="Palatino Linotype"/>
                <a:cs typeface="Palatino Linotype"/>
              </a:rPr>
              <a:t>H</a:t>
            </a:r>
            <a:r>
              <a:rPr sz="900" baseline="-9259" dirty="0">
                <a:solidFill>
                  <a:srgbClr val="1A2E3D"/>
                </a:solidFill>
                <a:latin typeface="Comic Sans MS"/>
                <a:cs typeface="Comic Sans MS"/>
              </a:rPr>
              <a:t>0 </a:t>
            </a:r>
            <a:r>
              <a:rPr sz="800" spc="25" dirty="0">
                <a:solidFill>
                  <a:srgbClr val="1A2E3D"/>
                </a:solidFill>
                <a:latin typeface="PMingLiU"/>
                <a:cs typeface="PMingLiU"/>
              </a:rPr>
              <a:t>: </a:t>
            </a:r>
            <a:r>
              <a:rPr sz="800" i="1" spc="35" dirty="0">
                <a:solidFill>
                  <a:srgbClr val="1A2E3D"/>
                </a:solidFill>
                <a:latin typeface="Palatino Linotype"/>
                <a:cs typeface="Palatino Linotype"/>
              </a:rPr>
              <a:t>p </a:t>
            </a:r>
            <a:r>
              <a:rPr sz="800" spc="229" dirty="0">
                <a:solidFill>
                  <a:srgbClr val="1A2E3D"/>
                </a:solidFill>
                <a:latin typeface="PMingLiU"/>
                <a:cs typeface="PMingLiU"/>
              </a:rPr>
              <a:t>= </a:t>
            </a:r>
            <a:r>
              <a:rPr sz="800" spc="15" dirty="0">
                <a:solidFill>
                  <a:srgbClr val="1A2E3D"/>
                </a:solidFill>
                <a:latin typeface="PMingLiU"/>
                <a:cs typeface="PMingLiU"/>
              </a:rPr>
              <a:t>0</a:t>
            </a:r>
            <a:r>
              <a:rPr sz="800" i="1" spc="15" dirty="0">
                <a:solidFill>
                  <a:srgbClr val="1A2E3D"/>
                </a:solidFill>
                <a:latin typeface="Meiryo"/>
                <a:cs typeface="Meiryo"/>
              </a:rPr>
              <a:t>.</a:t>
            </a:r>
            <a:r>
              <a:rPr sz="800" spc="15" dirty="0">
                <a:solidFill>
                  <a:srgbClr val="1A2E3D"/>
                </a:solidFill>
                <a:latin typeface="PMingLiU"/>
                <a:cs typeface="PMingLiU"/>
              </a:rPr>
              <a:t>8; </a:t>
            </a:r>
            <a:r>
              <a:rPr sz="800" i="1" spc="45" dirty="0">
                <a:solidFill>
                  <a:srgbClr val="1A2E3D"/>
                </a:solidFill>
                <a:latin typeface="Palatino Linotype"/>
                <a:cs typeface="Palatino Linotype"/>
              </a:rPr>
              <a:t>H</a:t>
            </a:r>
            <a:r>
              <a:rPr sz="900" i="1" spc="67" baseline="-13888" dirty="0">
                <a:solidFill>
                  <a:srgbClr val="1A2E3D"/>
                </a:solidFill>
                <a:latin typeface="Palatino Linotype"/>
                <a:cs typeface="Palatino Linotype"/>
              </a:rPr>
              <a:t>A </a:t>
            </a:r>
            <a:r>
              <a:rPr sz="800" spc="25" dirty="0">
                <a:solidFill>
                  <a:srgbClr val="1A2E3D"/>
                </a:solidFill>
                <a:latin typeface="PMingLiU"/>
                <a:cs typeface="PMingLiU"/>
              </a:rPr>
              <a:t>: </a:t>
            </a:r>
            <a:r>
              <a:rPr sz="800" i="1" spc="35" dirty="0">
                <a:solidFill>
                  <a:srgbClr val="1A2E3D"/>
                </a:solidFill>
                <a:latin typeface="Palatino Linotype"/>
                <a:cs typeface="Palatino Linotype"/>
              </a:rPr>
              <a:t>p </a:t>
            </a:r>
            <a:r>
              <a:rPr sz="800" i="1" spc="15" dirty="0">
                <a:solidFill>
                  <a:srgbClr val="1A2E3D"/>
                </a:solidFill>
                <a:latin typeface="Meiryo"/>
                <a:cs typeface="Meiryo"/>
              </a:rPr>
              <a:t>&lt; </a:t>
            </a:r>
            <a:r>
              <a:rPr sz="800" spc="5" dirty="0">
                <a:solidFill>
                  <a:srgbClr val="1A2E3D"/>
                </a:solidFill>
                <a:latin typeface="PMingLiU"/>
                <a:cs typeface="PMingLiU"/>
              </a:rPr>
              <a:t>0</a:t>
            </a:r>
            <a:r>
              <a:rPr sz="800" i="1" spc="5" dirty="0">
                <a:solidFill>
                  <a:srgbClr val="1A2E3D"/>
                </a:solidFill>
                <a:latin typeface="Meiryo"/>
                <a:cs typeface="Meiryo"/>
              </a:rPr>
              <a:t>.</a:t>
            </a:r>
            <a:r>
              <a:rPr sz="800" spc="5" dirty="0">
                <a:solidFill>
                  <a:srgbClr val="1A2E3D"/>
                </a:solidFill>
                <a:latin typeface="PMingLiU"/>
                <a:cs typeface="PMingLiU"/>
              </a:rPr>
              <a:t>8</a:t>
            </a:r>
            <a:r>
              <a:rPr sz="800" spc="5" dirty="0">
                <a:solidFill>
                  <a:srgbClr val="1A2E3D"/>
                </a:solidFill>
                <a:latin typeface="Arial"/>
                <a:cs typeface="Arial"/>
              </a:rPr>
              <a:t>.  </a:t>
            </a: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 </a:t>
            </a:r>
            <a:r>
              <a:rPr sz="800" spc="-30" dirty="0">
                <a:solidFill>
                  <a:srgbClr val="1A2E3D"/>
                </a:solidFill>
                <a:latin typeface="Arial"/>
                <a:cs typeface="Arial"/>
              </a:rPr>
              <a:t>an </a:t>
            </a:r>
            <a:r>
              <a:rPr sz="800" spc="-15" dirty="0">
                <a:solidFill>
                  <a:srgbClr val="1A2E3D"/>
                </a:solidFill>
                <a:latin typeface="Arial"/>
                <a:cs typeface="Arial"/>
              </a:rPr>
              <a:t>appropriate </a:t>
            </a:r>
            <a:r>
              <a:rPr sz="800" spc="-10" dirty="0">
                <a:solidFill>
                  <a:srgbClr val="1A2E3D"/>
                </a:solidFill>
                <a:latin typeface="Arial"/>
                <a:cs typeface="Arial"/>
              </a:rPr>
              <a:t>method </a:t>
            </a:r>
            <a:r>
              <a:rPr sz="800" spc="-15" dirty="0">
                <a:solidFill>
                  <a:srgbClr val="1A2E3D"/>
                </a:solidFill>
                <a:latin typeface="Arial"/>
                <a:cs typeface="Arial"/>
              </a:rPr>
              <a:t>for calculating the  </a:t>
            </a:r>
            <a:r>
              <a:rPr sz="800" spc="-20" dirty="0">
                <a:solidFill>
                  <a:srgbClr val="1A2E3D"/>
                </a:solidFill>
                <a:latin typeface="Arial"/>
                <a:cs typeface="Arial"/>
              </a:rPr>
              <a:t>p-value </a:t>
            </a:r>
            <a:r>
              <a:rPr sz="800" spc="-15" dirty="0">
                <a:solidFill>
                  <a:srgbClr val="1A2E3D"/>
                </a:solidFill>
                <a:latin typeface="Arial"/>
                <a:cs typeface="Arial"/>
              </a:rPr>
              <a:t>for this</a:t>
            </a:r>
            <a:r>
              <a:rPr sz="800" spc="30" dirty="0">
                <a:solidFill>
                  <a:srgbClr val="1A2E3D"/>
                </a:solidFill>
                <a:latin typeface="Arial"/>
                <a:cs typeface="Arial"/>
              </a:rPr>
              <a:t> </a:t>
            </a:r>
            <a:r>
              <a:rPr sz="800" spc="-10" dirty="0">
                <a:solidFill>
                  <a:srgbClr val="1A2E3D"/>
                </a:solidFill>
                <a:latin typeface="Arial"/>
                <a:cs typeface="Arial"/>
              </a:rPr>
              <a:t>test?</a:t>
            </a:r>
            <a:endParaRPr sz="800">
              <a:latin typeface="Arial"/>
              <a:cs typeface="Arial"/>
            </a:endParaRPr>
          </a:p>
        </p:txBody>
      </p:sp>
      <p:sp>
        <p:nvSpPr>
          <p:cNvPr id="4" name="object 4"/>
          <p:cNvSpPr txBox="1"/>
          <p:nvPr/>
        </p:nvSpPr>
        <p:spPr>
          <a:xfrm>
            <a:off x="3587151" y="396612"/>
            <a:ext cx="300990" cy="100965"/>
          </a:xfrm>
          <a:prstGeom prst="rect">
            <a:avLst/>
          </a:prstGeom>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7" name="object 7"/>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0" name="object 10"/>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2" name="object 12"/>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3" name="object 13"/>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4" name="object 14"/>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5" name="object 15"/>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txBox="1"/>
          <p:nvPr/>
        </p:nvSpPr>
        <p:spPr>
          <a:xfrm>
            <a:off x="4020577" y="269777"/>
            <a:ext cx="422909" cy="260350"/>
          </a:xfrm>
          <a:prstGeom prst="rect">
            <a:avLst/>
          </a:prstGeom>
        </p:spPr>
        <p:txBody>
          <a:bodyPr vert="horz" wrap="square" lIns="0" tIns="15875" rIns="0" bIns="0" rtlCol="0">
            <a:spAutoFit/>
          </a:bodyPr>
          <a:lstStyle/>
          <a:p>
            <a:pPr marL="12700" marR="31750">
              <a:lnSpc>
                <a:spcPts val="390"/>
              </a:lnSpc>
              <a:spcBef>
                <a:spcPts val="125"/>
              </a:spcBef>
            </a:pPr>
            <a:r>
              <a:rPr sz="350" spc="-25" dirty="0">
                <a:solidFill>
                  <a:srgbClr val="008CB4"/>
                </a:solidFill>
                <a:latin typeface="Trebuchet MS"/>
                <a:cs typeface="Trebuchet MS"/>
              </a:rPr>
              <a:t>Frequentist</a:t>
            </a:r>
            <a:r>
              <a:rPr sz="350" spc="-45"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8745">
              <a:lnSpc>
                <a:spcPct val="100000"/>
              </a:lnSpc>
              <a:spcBef>
                <a:spcPts val="27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a:t>
            </a:r>
            <a:r>
              <a:rPr sz="250" spc="-45" dirty="0">
                <a:solidFill>
                  <a:srgbClr val="008CB4"/>
                </a:solidFill>
                <a:latin typeface="Trebuchet MS"/>
                <a:cs typeface="Trebuchet MS"/>
              </a:rPr>
              <a:t> </a:t>
            </a:r>
            <a:r>
              <a:rPr sz="250" spc="-5" dirty="0">
                <a:solidFill>
                  <a:srgbClr val="008CB4"/>
                </a:solidFill>
                <a:latin typeface="Trebuchet MS"/>
                <a:cs typeface="Trebuchet MS"/>
              </a:rPr>
              <a:t>median</a:t>
            </a:r>
            <a:endParaRPr sz="250">
              <a:latin typeface="Trebuchet MS"/>
              <a:cs typeface="Trebuchet MS"/>
            </a:endParaRPr>
          </a:p>
        </p:txBody>
      </p:sp>
      <p:sp>
        <p:nvSpPr>
          <p:cNvPr id="17" name="object 17"/>
          <p:cNvSpPr/>
          <p:nvPr/>
        </p:nvSpPr>
        <p:spPr>
          <a:xfrm>
            <a:off x="4136505" y="712585"/>
            <a:ext cx="238125" cy="0"/>
          </a:xfrm>
          <a:custGeom>
            <a:avLst/>
            <a:gdLst/>
            <a:ahLst/>
            <a:cxnLst/>
            <a:rect l="l" t="t" r="r" b="b"/>
            <a:pathLst>
              <a:path w="238125">
                <a:moveTo>
                  <a:pt x="0" y="0"/>
                </a:moveTo>
                <a:lnTo>
                  <a:pt x="237997" y="0"/>
                </a:lnTo>
              </a:path>
            </a:pathLst>
          </a:custGeom>
          <a:ln w="51661">
            <a:solidFill>
              <a:srgbClr val="FF6A00"/>
            </a:solidFill>
          </a:ln>
        </p:spPr>
        <p:txBody>
          <a:bodyPr wrap="square" lIns="0" tIns="0" rIns="0" bIns="0" rtlCol="0"/>
          <a:lstStyle/>
          <a:p>
            <a:endParaRPr/>
          </a:p>
        </p:txBody>
      </p:sp>
      <p:sp>
        <p:nvSpPr>
          <p:cNvPr id="18" name="object 18"/>
          <p:cNvSpPr txBox="1"/>
          <p:nvPr/>
        </p:nvSpPr>
        <p:spPr>
          <a:xfrm>
            <a:off x="4128611" y="676458"/>
            <a:ext cx="252729" cy="69215"/>
          </a:xfrm>
          <a:prstGeom prst="rect">
            <a:avLst/>
          </a:prstGeom>
        </p:spPr>
        <p:txBody>
          <a:bodyPr vert="horz" wrap="square" lIns="0" tIns="16510" rIns="0" bIns="0" rtlCol="0">
            <a:spAutoFit/>
          </a:bodyPr>
          <a:lstStyle/>
          <a:p>
            <a:pPr marL="12700">
              <a:lnSpc>
                <a:spcPct val="100000"/>
              </a:lnSpc>
              <a:spcBef>
                <a:spcPts val="130"/>
              </a:spcBef>
            </a:pPr>
            <a:r>
              <a:rPr sz="250" spc="5" dirty="0">
                <a:solidFill>
                  <a:srgbClr val="008CB4"/>
                </a:solidFill>
                <a:latin typeface="Trebuchet MS"/>
                <a:cs typeface="Trebuchet MS"/>
              </a:rPr>
              <a:t>one</a:t>
            </a:r>
            <a:r>
              <a:rPr sz="250" spc="-25" dirty="0">
                <a:solidFill>
                  <a:srgbClr val="008CB4"/>
                </a:solidFill>
                <a:latin typeface="Trebuchet MS"/>
                <a:cs typeface="Trebuchet MS"/>
              </a:rPr>
              <a:t> </a:t>
            </a:r>
            <a:r>
              <a:rPr sz="250" spc="5" dirty="0">
                <a:solidFill>
                  <a:srgbClr val="008CB4"/>
                </a:solidFill>
                <a:latin typeface="Trebuchet MS"/>
                <a:cs typeface="Trebuchet MS"/>
              </a:rPr>
              <a:t>proportion</a:t>
            </a:r>
            <a:endParaRPr sz="250">
              <a:latin typeface="Trebuchet MS"/>
              <a:cs typeface="Trebuchet MS"/>
            </a:endParaRPr>
          </a:p>
        </p:txBody>
      </p:sp>
      <p:sp>
        <p:nvSpPr>
          <p:cNvPr id="19" name="object 19"/>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20" name="object 20"/>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21" name="object 21"/>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2" name="object 22"/>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3" name="object 23"/>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4" name="object 24"/>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6" name="object 26"/>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7" name="object 27"/>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8" name="object 28"/>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9" name="object 29"/>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30" name="object 30"/>
          <p:cNvSpPr/>
          <p:nvPr/>
        </p:nvSpPr>
        <p:spPr>
          <a:xfrm>
            <a:off x="3459855" y="502825"/>
            <a:ext cx="126524" cy="120868"/>
          </a:xfrm>
          <a:prstGeom prst="rect">
            <a:avLst/>
          </a:prstGeom>
          <a:blipFill>
            <a:blip r:embed="rId5" cstate="print"/>
            <a:stretch>
              <a:fillRect/>
            </a:stretch>
          </a:blipFill>
        </p:spPr>
        <p:txBody>
          <a:bodyPr wrap="square" lIns="0" tIns="0" rIns="0" bIns="0" rtlCol="0"/>
          <a:lstStyle/>
          <a:p>
            <a:endParaRPr/>
          </a:p>
        </p:txBody>
      </p:sp>
      <p:sp>
        <p:nvSpPr>
          <p:cNvPr id="31" name="object 31"/>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32" name="object 32"/>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3" name="object 33"/>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4" name="object 34"/>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5" name="object 35"/>
          <p:cNvSpPr txBox="1"/>
          <p:nvPr/>
        </p:nvSpPr>
        <p:spPr>
          <a:xfrm>
            <a:off x="4066766" y="535491"/>
            <a:ext cx="262255" cy="142875"/>
          </a:xfrm>
          <a:prstGeom prst="rect">
            <a:avLst/>
          </a:prstGeom>
        </p:spPr>
        <p:txBody>
          <a:bodyPr vert="horz" wrap="square" lIns="0" tIns="26670" rIns="0" bIns="0" rtlCol="0">
            <a:spAutoFit/>
          </a:bodyPr>
          <a:lstStyle/>
          <a:p>
            <a:pPr marL="70485">
              <a:lnSpc>
                <a:spcPct val="100000"/>
              </a:lnSpc>
              <a:spcBef>
                <a:spcPts val="210"/>
              </a:spcBef>
            </a:pP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dirty="0">
                <a:solidFill>
                  <a:srgbClr val="008CB4"/>
                </a:solidFill>
                <a:latin typeface="Trebuchet MS"/>
                <a:cs typeface="Trebuchet MS"/>
              </a:rPr>
              <a:t>means</a:t>
            </a:r>
            <a:endParaRPr sz="250">
              <a:latin typeface="Trebuchet MS"/>
              <a:cs typeface="Trebuchet MS"/>
            </a:endParaRPr>
          </a:p>
          <a:p>
            <a:pPr marL="12700">
              <a:lnSpc>
                <a:spcPct val="100000"/>
              </a:lnSpc>
              <a:spcBef>
                <a:spcPts val="95"/>
              </a:spcBef>
            </a:pPr>
            <a:r>
              <a:rPr sz="350" spc="-30" dirty="0">
                <a:solidFill>
                  <a:srgbClr val="008CB4"/>
                </a:solidFill>
                <a:latin typeface="Trebuchet MS"/>
                <a:cs typeface="Trebuchet MS"/>
              </a:rPr>
              <a:t>categorical</a:t>
            </a:r>
            <a:endParaRPr sz="350">
              <a:latin typeface="Trebuchet MS"/>
              <a:cs typeface="Trebuchet MS"/>
            </a:endParaRPr>
          </a:p>
        </p:txBody>
      </p:sp>
      <p:sp>
        <p:nvSpPr>
          <p:cNvPr id="38" name="object 38"/>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18</a:t>
            </a:r>
            <a:endParaRPr sz="800">
              <a:latin typeface="Arial"/>
              <a:cs typeface="Arial"/>
            </a:endParaRPr>
          </a:p>
        </p:txBody>
      </p:sp>
      <p:sp>
        <p:nvSpPr>
          <p:cNvPr id="36" name="object 36"/>
          <p:cNvSpPr txBox="1"/>
          <p:nvPr/>
        </p:nvSpPr>
        <p:spPr>
          <a:xfrm>
            <a:off x="4128611" y="721511"/>
            <a:ext cx="287655" cy="109855"/>
          </a:xfrm>
          <a:prstGeom prst="rect">
            <a:avLst/>
          </a:prstGeom>
        </p:spPr>
        <p:txBody>
          <a:bodyPr vert="horz" wrap="square" lIns="0" tIns="13970" rIns="0" bIns="0" rtlCol="0">
            <a:spAutoFit/>
          </a:bodyPr>
          <a:lstStyle/>
          <a:p>
            <a:pPr marL="12700" marR="5080">
              <a:lnSpc>
                <a:spcPct val="107200"/>
              </a:lnSpc>
              <a:spcBef>
                <a:spcPts val="110"/>
              </a:spcBef>
            </a:pPr>
            <a:r>
              <a:rPr sz="250" spc="5" dirty="0">
                <a:solidFill>
                  <a:srgbClr val="008CB4"/>
                </a:solidFill>
                <a:latin typeface="Trebuchet MS"/>
                <a:cs typeface="Trebuchet MS"/>
              </a:rPr>
              <a:t>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7" name="object 37"/>
          <p:cNvSpPr txBox="1"/>
          <p:nvPr/>
        </p:nvSpPr>
        <p:spPr>
          <a:xfrm>
            <a:off x="229234" y="1759486"/>
            <a:ext cx="3618229" cy="690245"/>
          </a:xfrm>
          <a:prstGeom prst="rect">
            <a:avLst/>
          </a:prstGeom>
        </p:spPr>
        <p:txBody>
          <a:bodyPr vert="horz" wrap="square" lIns="0" tIns="51435" rIns="0" bIns="0" rtlCol="0">
            <a:spAutoFit/>
          </a:bodyPr>
          <a:lstStyle/>
          <a:p>
            <a:pPr marL="255270" indent="-234315">
              <a:lnSpc>
                <a:spcPct val="100000"/>
              </a:lnSpc>
              <a:spcBef>
                <a:spcPts val="405"/>
              </a:spcBef>
              <a:buClr>
                <a:srgbClr val="024F84"/>
              </a:buClr>
              <a:buFont typeface="Arial"/>
              <a:buAutoNum type="alphaLcParenBoth"/>
              <a:tabLst>
                <a:tab pos="255904" algn="l"/>
              </a:tabLst>
            </a:pPr>
            <a:r>
              <a:rPr sz="1200" spc="-35" dirty="0">
                <a:latin typeface="Arial"/>
                <a:cs typeface="Arial"/>
              </a:rPr>
              <a:t>CLT-based </a:t>
            </a:r>
            <a:r>
              <a:rPr sz="1200" spc="-10" dirty="0">
                <a:latin typeface="Arial"/>
                <a:cs typeface="Arial"/>
              </a:rPr>
              <a:t>inference </a:t>
            </a:r>
            <a:r>
              <a:rPr sz="1200" spc="-5" dirty="0">
                <a:latin typeface="Arial"/>
                <a:cs typeface="Arial"/>
              </a:rPr>
              <a:t>using </a:t>
            </a:r>
            <a:r>
              <a:rPr sz="1200" dirty="0">
                <a:latin typeface="Arial"/>
                <a:cs typeface="Arial"/>
              </a:rPr>
              <a:t>the </a:t>
            </a:r>
            <a:r>
              <a:rPr sz="1200" spc="-5" dirty="0">
                <a:latin typeface="Arial"/>
                <a:cs typeface="Arial"/>
              </a:rPr>
              <a:t>normal</a:t>
            </a:r>
            <a:r>
              <a:rPr sz="1200" spc="25" dirty="0">
                <a:latin typeface="Arial"/>
                <a:cs typeface="Arial"/>
              </a:rPr>
              <a:t> </a:t>
            </a:r>
            <a:r>
              <a:rPr sz="1200" spc="10" dirty="0">
                <a:latin typeface="Arial"/>
                <a:cs typeface="Arial"/>
              </a:rPr>
              <a:t>distribution</a:t>
            </a:r>
            <a:endParaRPr sz="1200" dirty="0">
              <a:latin typeface="Arial"/>
              <a:cs typeface="Arial"/>
            </a:endParaRPr>
          </a:p>
          <a:p>
            <a:pPr marL="255270" indent="-242570">
              <a:lnSpc>
                <a:spcPct val="100000"/>
              </a:lnSpc>
              <a:spcBef>
                <a:spcPts val="305"/>
              </a:spcBef>
              <a:buClr>
                <a:srgbClr val="024F84"/>
              </a:buClr>
              <a:buAutoNum type="alphaLcParenBoth"/>
              <a:tabLst>
                <a:tab pos="255904" algn="l"/>
              </a:tabLst>
            </a:pPr>
            <a:r>
              <a:rPr sz="1200" b="1" i="1" spc="-20" dirty="0">
                <a:solidFill>
                  <a:srgbClr val="C00000"/>
                </a:solidFill>
                <a:latin typeface="Arial"/>
                <a:cs typeface="Arial"/>
              </a:rPr>
              <a:t>simulation-based</a:t>
            </a:r>
            <a:r>
              <a:rPr sz="1200" b="1" i="1" spc="-5" dirty="0">
                <a:solidFill>
                  <a:srgbClr val="C00000"/>
                </a:solidFill>
                <a:latin typeface="Arial"/>
                <a:cs typeface="Arial"/>
              </a:rPr>
              <a:t> </a:t>
            </a:r>
            <a:r>
              <a:rPr sz="1200" b="1" i="1" spc="-35" dirty="0">
                <a:solidFill>
                  <a:srgbClr val="C00000"/>
                </a:solidFill>
                <a:latin typeface="Arial"/>
                <a:cs typeface="Arial"/>
              </a:rPr>
              <a:t>inference</a:t>
            </a:r>
            <a:endParaRPr sz="1200" b="1" i="1" dirty="0">
              <a:solidFill>
                <a:srgbClr val="C00000"/>
              </a:solidFill>
              <a:latin typeface="Arial"/>
              <a:cs typeface="Arial"/>
            </a:endParaRPr>
          </a:p>
          <a:p>
            <a:pPr marL="255270" indent="-234315">
              <a:lnSpc>
                <a:spcPct val="100000"/>
              </a:lnSpc>
              <a:spcBef>
                <a:spcPts val="300"/>
              </a:spcBef>
              <a:buClr>
                <a:srgbClr val="024F84"/>
              </a:buClr>
              <a:buFont typeface="Arial"/>
              <a:buAutoNum type="alphaLcParenBoth"/>
              <a:tabLst>
                <a:tab pos="255904" algn="l"/>
              </a:tabLst>
            </a:pPr>
            <a:r>
              <a:rPr sz="1200" spc="-5" dirty="0">
                <a:latin typeface="Arial"/>
                <a:cs typeface="Arial"/>
              </a:rPr>
              <a:t>exact </a:t>
            </a:r>
            <a:r>
              <a:rPr sz="1200" dirty="0">
                <a:latin typeface="Arial"/>
                <a:cs typeface="Arial"/>
              </a:rPr>
              <a:t>calculation </a:t>
            </a:r>
            <a:r>
              <a:rPr sz="1200" spc="-5" dirty="0">
                <a:latin typeface="Arial"/>
                <a:cs typeface="Arial"/>
              </a:rPr>
              <a:t>using </a:t>
            </a:r>
            <a:r>
              <a:rPr sz="1200" dirty="0">
                <a:latin typeface="Arial"/>
                <a:cs typeface="Arial"/>
              </a:rPr>
              <a:t>the binomial</a:t>
            </a:r>
            <a:r>
              <a:rPr sz="1200" spc="-15" dirty="0">
                <a:latin typeface="Arial"/>
                <a:cs typeface="Arial"/>
              </a:rPr>
              <a:t> </a:t>
            </a:r>
            <a:r>
              <a:rPr sz="1200" spc="10" dirty="0">
                <a:latin typeface="Arial"/>
                <a:cs typeface="Arial"/>
              </a:rPr>
              <a:t>distribution</a:t>
            </a:r>
            <a:endParaRPr sz="1200" dirty="0">
              <a:latin typeface="Arial"/>
              <a:cs typeface="Arial"/>
            </a:endParaRPr>
          </a:p>
        </p:txBody>
      </p:sp>
      <mc:AlternateContent xmlns:mc="http://schemas.openxmlformats.org/markup-compatibility/2006" xmlns:a14="http://schemas.microsoft.com/office/drawing/2010/main">
        <mc:Choice Requires="a14">
          <p:sp>
            <p:nvSpPr>
              <p:cNvPr id="39" name="TextBox 38"/>
              <p:cNvSpPr txBox="1"/>
              <p:nvPr/>
            </p:nvSpPr>
            <p:spPr>
              <a:xfrm>
                <a:off x="552450" y="2555535"/>
                <a:ext cx="1796133"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d>
                        <m:dPr>
                          <m:ctrlPr>
                            <a:rPr lang="en-US" b="0" i="1" smtClean="0">
                              <a:latin typeface="Cambria Math" panose="02040503050406030204" pitchFamily="18" charset="0"/>
                            </a:rPr>
                          </m:ctrlPr>
                        </m:dPr>
                        <m:e>
                          <m:r>
                            <a:rPr lang="en-US" b="0" i="1" smtClean="0">
                              <a:latin typeface="Cambria Math" panose="02040503050406030204" pitchFamily="18" charset="0"/>
                            </a:rPr>
                            <m:t>  </m:t>
                          </m:r>
                        </m:e>
                      </m:d>
                      <m:r>
                        <a:rPr lang="en-US" i="1">
                          <a:latin typeface="Cambria Math" panose="02040503050406030204" pitchFamily="18" charset="0"/>
                        </a:rPr>
                        <m:t>≥</m:t>
                      </m:r>
                      <m:r>
                        <a:rPr lang="en-US" b="0" i="1" smtClean="0">
                          <a:latin typeface="Cambria Math" panose="02040503050406030204" pitchFamily="18" charset="0"/>
                        </a:rPr>
                        <m:t>10?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d>
                        <m:dPr>
                          <m:ctrlPr>
                            <a:rPr lang="en-US" b="0" i="1" smtClean="0">
                              <a:latin typeface="Cambria Math" panose="02040503050406030204" pitchFamily="18" charset="0"/>
                            </a:rPr>
                          </m:ctrlPr>
                        </m:dPr>
                        <m:e>
                          <m:r>
                            <a:rPr lang="en-US" b="0" i="1" smtClean="0">
                              <a:latin typeface="Cambria Math" panose="02040503050406030204" pitchFamily="18" charset="0"/>
                            </a:rPr>
                            <m:t>1−( )</m:t>
                          </m:r>
                        </m:e>
                      </m:d>
                      <m:r>
                        <a:rPr lang="en-US" i="1">
                          <a:latin typeface="Cambria Math" panose="02040503050406030204" pitchFamily="18" charset="0"/>
                        </a:rPr>
                        <m:t>≥</m:t>
                      </m:r>
                      <m:r>
                        <a:rPr lang="en-US" b="0" i="1" smtClean="0">
                          <a:latin typeface="Cambria Math" panose="02040503050406030204" pitchFamily="18" charset="0"/>
                        </a:rPr>
                        <m:t>10?</m:t>
                      </m:r>
                    </m:oMath>
                  </m:oMathPara>
                </a14:m>
                <a:endParaRPr lang="en-US" b="0" dirty="0" smtClean="0"/>
              </a:p>
              <a:p>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52450" y="2555535"/>
                <a:ext cx="1796133" cy="83099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159018"/>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Is this an observational study or a random experiment?</a:t>
            </a:r>
            <a:endParaRPr sz="1000" b="1" dirty="0">
              <a:solidFill>
                <a:schemeClr val="accent2">
                  <a:lumMod val="75000"/>
                </a:schemeClr>
              </a:solidFill>
            </a:endParaRPr>
          </a:p>
        </p:txBody>
      </p:sp>
      <p:sp>
        <p:nvSpPr>
          <p:cNvPr id="3" name="object 3"/>
          <p:cNvSpPr txBox="1"/>
          <p:nvPr/>
        </p:nvSpPr>
        <p:spPr>
          <a:xfrm>
            <a:off x="101853" y="357251"/>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 80 students that attend the magnate school took the SAT at the testing facility one morning. They decide to assign the first 40 students that arrived at the testing facility to the “coffee group” and offer them coffee before the exam. They assigned the last 40 students to arrive at the testing facility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They used this to conclude </a:t>
            </a:r>
            <a:r>
              <a:rPr lang="en-US" sz="800" spc="-20" dirty="0" smtClean="0">
                <a:latin typeface="Arial"/>
                <a:cs typeface="Arial"/>
              </a:rPr>
              <a:t>that drinking coffee before the SAT causes high school students to score higher on the SAT.</a:t>
            </a:r>
            <a:endParaRPr sz="800" dirty="0">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4" name="TextBox 3"/>
          <p:cNvSpPr txBox="1"/>
          <p:nvPr/>
        </p:nvSpPr>
        <p:spPr>
          <a:xfrm>
            <a:off x="101853" y="1764021"/>
            <a:ext cx="1822197" cy="461665"/>
          </a:xfrm>
          <a:prstGeom prst="rect">
            <a:avLst/>
          </a:prstGeom>
          <a:noFill/>
        </p:spPr>
        <p:txBody>
          <a:bodyPr wrap="square" rtlCol="0">
            <a:spAutoFit/>
          </a:bodyPr>
          <a:lstStyle/>
          <a:p>
            <a:r>
              <a:rPr lang="en-US" sz="1200" dirty="0" smtClean="0"/>
              <a:t>a.) observational study</a:t>
            </a:r>
          </a:p>
          <a:p>
            <a:r>
              <a:rPr lang="en-US" sz="1200" dirty="0" smtClean="0"/>
              <a:t>b.) random experiment</a:t>
            </a:r>
          </a:p>
        </p:txBody>
      </p:sp>
    </p:spTree>
    <p:extLst>
      <p:ext uri="{BB962C8B-B14F-4D97-AF65-F5344CB8AC3E}">
        <p14:creationId xmlns:p14="http://schemas.microsoft.com/office/powerpoint/2010/main" val="2429388597"/>
      </p:ext>
    </p:extLst>
  </p:cSld>
  <p:clrMapOvr>
    <a:masterClrMapping/>
  </p:clrMapOvr>
  <p:transition>
    <p:cu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854" y="288417"/>
            <a:ext cx="2951480" cy="184150"/>
          </a:xfrm>
          <a:prstGeom prst="rect">
            <a:avLst/>
          </a:prstGeom>
          <a:solidFill>
            <a:srgbClr val="9AB8CE"/>
          </a:solidFill>
        </p:spPr>
        <p:txBody>
          <a:bodyPr vert="horz" wrap="square" lIns="0" tIns="5715" rIns="0" bIns="0" rtlCol="0">
            <a:spAutoFit/>
          </a:bodyPr>
          <a:lstStyle/>
          <a:p>
            <a:pPr marL="40005">
              <a:lnSpc>
                <a:spcPct val="100000"/>
              </a:lnSpc>
              <a:spcBef>
                <a:spcPts val="45"/>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472440"/>
            <a:ext cx="2951480" cy="408445"/>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sz="800" i="1" spc="35" dirty="0">
                <a:solidFill>
                  <a:srgbClr val="1A2E3D"/>
                </a:solidFill>
                <a:latin typeface="Palatino Linotype"/>
                <a:cs typeface="Palatino Linotype"/>
              </a:rPr>
              <a:t>n </a:t>
            </a:r>
            <a:r>
              <a:rPr sz="800" spc="229" dirty="0">
                <a:solidFill>
                  <a:srgbClr val="1A2E3D"/>
                </a:solidFill>
                <a:latin typeface="PMingLiU"/>
                <a:cs typeface="PMingLiU"/>
              </a:rPr>
              <a:t>= </a:t>
            </a:r>
            <a:r>
              <a:rPr sz="800" spc="45" dirty="0">
                <a:solidFill>
                  <a:srgbClr val="1A2E3D"/>
                </a:solidFill>
                <a:latin typeface="PMingLiU"/>
                <a:cs typeface="PMingLiU"/>
              </a:rPr>
              <a:t>30 </a:t>
            </a:r>
            <a:r>
              <a:rPr sz="800" spc="-15" dirty="0">
                <a:solidFill>
                  <a:srgbClr val="1A2E3D"/>
                </a:solidFill>
                <a:latin typeface="Arial"/>
                <a:cs typeface="Arial"/>
              </a:rPr>
              <a:t>and </a:t>
            </a:r>
            <a:r>
              <a:rPr sz="800" i="1" spc="-135" dirty="0">
                <a:solidFill>
                  <a:srgbClr val="1A2E3D"/>
                </a:solidFill>
                <a:latin typeface="Palatino Linotype"/>
                <a:cs typeface="Palatino Linotype"/>
              </a:rPr>
              <a:t>p</a:t>
            </a:r>
            <a:r>
              <a:rPr sz="800" spc="-135" dirty="0">
                <a:solidFill>
                  <a:srgbClr val="1A2E3D"/>
                </a:solidFill>
                <a:latin typeface="PMingLiU"/>
                <a:cs typeface="PMingLiU"/>
              </a:rPr>
              <a:t>ˆ </a:t>
            </a:r>
            <a:r>
              <a:rPr sz="800" spc="229" dirty="0">
                <a:solidFill>
                  <a:srgbClr val="1A2E3D"/>
                </a:solidFill>
                <a:latin typeface="PMingLiU"/>
                <a:cs typeface="PMingLiU"/>
              </a:rPr>
              <a:t>= </a:t>
            </a:r>
            <a:r>
              <a:rPr sz="800" spc="5" dirty="0">
                <a:solidFill>
                  <a:srgbClr val="1A2E3D"/>
                </a:solidFill>
                <a:latin typeface="PMingLiU"/>
                <a:cs typeface="PMingLiU"/>
              </a:rPr>
              <a:t>0</a:t>
            </a:r>
            <a:r>
              <a:rPr sz="800" i="1" spc="5" dirty="0">
                <a:solidFill>
                  <a:srgbClr val="1A2E3D"/>
                </a:solidFill>
                <a:latin typeface="Meiryo"/>
                <a:cs typeface="Meiryo"/>
              </a:rPr>
              <a:t>.</a:t>
            </a:r>
            <a:r>
              <a:rPr sz="800" spc="5" dirty="0">
                <a:solidFill>
                  <a:srgbClr val="1A2E3D"/>
                </a:solidFill>
                <a:latin typeface="PMingLiU"/>
                <a:cs typeface="PMingLiU"/>
              </a:rPr>
              <a:t>6</a:t>
            </a:r>
            <a:r>
              <a:rPr sz="800" spc="5" dirty="0">
                <a:solidFill>
                  <a:srgbClr val="1A2E3D"/>
                </a:solidFill>
                <a:latin typeface="Arial"/>
                <a:cs typeface="Arial"/>
              </a:rPr>
              <a:t>. </a:t>
            </a:r>
            <a:r>
              <a:rPr sz="800" spc="-15" dirty="0">
                <a:solidFill>
                  <a:srgbClr val="1A2E3D"/>
                </a:solidFill>
                <a:latin typeface="Arial"/>
                <a:cs typeface="Arial"/>
              </a:rPr>
              <a:t>Hypotheses: </a:t>
            </a:r>
            <a:r>
              <a:rPr sz="800" i="1" dirty="0">
                <a:solidFill>
                  <a:srgbClr val="FF0000"/>
                </a:solidFill>
                <a:latin typeface="Palatino Linotype"/>
                <a:cs typeface="Palatino Linotype"/>
              </a:rPr>
              <a:t>H</a:t>
            </a:r>
            <a:r>
              <a:rPr sz="900" baseline="-9259" dirty="0">
                <a:solidFill>
                  <a:srgbClr val="FF0000"/>
                </a:solidFill>
                <a:latin typeface="Comic Sans MS"/>
                <a:cs typeface="Comic Sans MS"/>
              </a:rPr>
              <a:t>0 </a:t>
            </a:r>
            <a:r>
              <a:rPr sz="800" spc="25" dirty="0">
                <a:solidFill>
                  <a:srgbClr val="FF0000"/>
                </a:solidFill>
                <a:latin typeface="PMingLiU"/>
                <a:cs typeface="PMingLiU"/>
              </a:rPr>
              <a:t>: </a:t>
            </a:r>
            <a:r>
              <a:rPr sz="800" i="1" spc="35" dirty="0">
                <a:solidFill>
                  <a:srgbClr val="FF0000"/>
                </a:solidFill>
                <a:latin typeface="Palatino Linotype"/>
                <a:cs typeface="Palatino Linotype"/>
              </a:rPr>
              <a:t>p </a:t>
            </a:r>
            <a:r>
              <a:rPr sz="800" spc="229" dirty="0">
                <a:solidFill>
                  <a:srgbClr val="FF0000"/>
                </a:solidFill>
                <a:latin typeface="PMingLiU"/>
                <a:cs typeface="PMingLiU"/>
              </a:rPr>
              <a:t>= </a:t>
            </a:r>
            <a:r>
              <a:rPr sz="800" spc="15" dirty="0">
                <a:solidFill>
                  <a:srgbClr val="FF0000"/>
                </a:solidFill>
                <a:latin typeface="PMingLiU"/>
                <a:cs typeface="PMingLiU"/>
              </a:rPr>
              <a:t>0</a:t>
            </a:r>
            <a:r>
              <a:rPr sz="800" i="1" spc="15" dirty="0">
                <a:solidFill>
                  <a:srgbClr val="FF0000"/>
                </a:solidFill>
                <a:latin typeface="Meiryo"/>
                <a:cs typeface="Meiryo"/>
              </a:rPr>
              <a:t>.</a:t>
            </a:r>
            <a:r>
              <a:rPr sz="800" spc="15" dirty="0">
                <a:solidFill>
                  <a:srgbClr val="FF0000"/>
                </a:solidFill>
                <a:latin typeface="PMingLiU"/>
                <a:cs typeface="PMingLiU"/>
              </a:rPr>
              <a:t>8</a:t>
            </a:r>
            <a:r>
              <a:rPr sz="800" spc="15" dirty="0">
                <a:solidFill>
                  <a:srgbClr val="1A2E3D"/>
                </a:solidFill>
                <a:latin typeface="PMingLiU"/>
                <a:cs typeface="PMingLiU"/>
              </a:rPr>
              <a:t>; </a:t>
            </a:r>
            <a:r>
              <a:rPr sz="800" i="1" spc="45" dirty="0">
                <a:solidFill>
                  <a:srgbClr val="1A2E3D"/>
                </a:solidFill>
                <a:latin typeface="Palatino Linotype"/>
                <a:cs typeface="Palatino Linotype"/>
              </a:rPr>
              <a:t>H</a:t>
            </a:r>
            <a:r>
              <a:rPr sz="900" i="1" spc="67" baseline="-13888" dirty="0">
                <a:solidFill>
                  <a:srgbClr val="1A2E3D"/>
                </a:solidFill>
                <a:latin typeface="Palatino Linotype"/>
                <a:cs typeface="Palatino Linotype"/>
              </a:rPr>
              <a:t>A </a:t>
            </a:r>
            <a:r>
              <a:rPr sz="800" spc="25" dirty="0">
                <a:solidFill>
                  <a:srgbClr val="1A2E3D"/>
                </a:solidFill>
                <a:latin typeface="PMingLiU"/>
                <a:cs typeface="PMingLiU"/>
              </a:rPr>
              <a:t>: </a:t>
            </a:r>
            <a:r>
              <a:rPr sz="800" i="1" spc="35" dirty="0">
                <a:solidFill>
                  <a:srgbClr val="1A2E3D"/>
                </a:solidFill>
                <a:latin typeface="Palatino Linotype"/>
                <a:cs typeface="Palatino Linotype"/>
              </a:rPr>
              <a:t>p </a:t>
            </a:r>
            <a:r>
              <a:rPr sz="800" i="1" spc="15" dirty="0">
                <a:solidFill>
                  <a:srgbClr val="1A2E3D"/>
                </a:solidFill>
                <a:latin typeface="Meiryo"/>
                <a:cs typeface="Meiryo"/>
              </a:rPr>
              <a:t>&lt; </a:t>
            </a:r>
            <a:r>
              <a:rPr sz="800" spc="5" dirty="0">
                <a:solidFill>
                  <a:srgbClr val="1A2E3D"/>
                </a:solidFill>
                <a:latin typeface="PMingLiU"/>
                <a:cs typeface="PMingLiU"/>
              </a:rPr>
              <a:t>0</a:t>
            </a:r>
            <a:r>
              <a:rPr sz="800" i="1" spc="5" dirty="0">
                <a:solidFill>
                  <a:srgbClr val="1A2E3D"/>
                </a:solidFill>
                <a:latin typeface="Meiryo"/>
                <a:cs typeface="Meiryo"/>
              </a:rPr>
              <a:t>.</a:t>
            </a:r>
            <a:r>
              <a:rPr sz="800" spc="5" dirty="0">
                <a:solidFill>
                  <a:srgbClr val="1A2E3D"/>
                </a:solidFill>
                <a:latin typeface="PMingLiU"/>
                <a:cs typeface="PMingLiU"/>
              </a:rPr>
              <a:t>8</a:t>
            </a:r>
            <a:r>
              <a:rPr sz="800" spc="5" dirty="0">
                <a:solidFill>
                  <a:srgbClr val="1A2E3D"/>
                </a:solidFill>
                <a:latin typeface="Arial"/>
                <a:cs typeface="Arial"/>
              </a:rPr>
              <a:t>.  </a:t>
            </a: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 </a:t>
            </a:r>
            <a:r>
              <a:rPr sz="800" spc="-30" dirty="0">
                <a:solidFill>
                  <a:srgbClr val="1A2E3D"/>
                </a:solidFill>
                <a:latin typeface="Arial"/>
                <a:cs typeface="Arial"/>
              </a:rPr>
              <a:t>an </a:t>
            </a:r>
            <a:r>
              <a:rPr sz="800" spc="-15" dirty="0">
                <a:solidFill>
                  <a:srgbClr val="1A2E3D"/>
                </a:solidFill>
                <a:latin typeface="Arial"/>
                <a:cs typeface="Arial"/>
              </a:rPr>
              <a:t>appropriate </a:t>
            </a:r>
            <a:r>
              <a:rPr sz="800" spc="-10" dirty="0">
                <a:solidFill>
                  <a:srgbClr val="1A2E3D"/>
                </a:solidFill>
                <a:latin typeface="Arial"/>
                <a:cs typeface="Arial"/>
              </a:rPr>
              <a:t>method </a:t>
            </a:r>
            <a:r>
              <a:rPr sz="800" spc="-15" dirty="0">
                <a:solidFill>
                  <a:srgbClr val="1A2E3D"/>
                </a:solidFill>
                <a:latin typeface="Arial"/>
                <a:cs typeface="Arial"/>
              </a:rPr>
              <a:t>for calculating the  </a:t>
            </a:r>
            <a:r>
              <a:rPr sz="800" spc="-20" dirty="0">
                <a:solidFill>
                  <a:srgbClr val="1A2E3D"/>
                </a:solidFill>
                <a:latin typeface="Arial"/>
                <a:cs typeface="Arial"/>
              </a:rPr>
              <a:t>p-value </a:t>
            </a:r>
            <a:r>
              <a:rPr sz="800" spc="-15" dirty="0">
                <a:solidFill>
                  <a:srgbClr val="1A2E3D"/>
                </a:solidFill>
                <a:latin typeface="Arial"/>
                <a:cs typeface="Arial"/>
              </a:rPr>
              <a:t>for this</a:t>
            </a:r>
            <a:r>
              <a:rPr sz="800" spc="30" dirty="0">
                <a:solidFill>
                  <a:srgbClr val="1A2E3D"/>
                </a:solidFill>
                <a:latin typeface="Arial"/>
                <a:cs typeface="Arial"/>
              </a:rPr>
              <a:t> </a:t>
            </a:r>
            <a:r>
              <a:rPr sz="800" spc="-10" dirty="0">
                <a:solidFill>
                  <a:srgbClr val="1A2E3D"/>
                </a:solidFill>
                <a:latin typeface="Arial"/>
                <a:cs typeface="Arial"/>
              </a:rPr>
              <a:t>test?</a:t>
            </a:r>
            <a:endParaRPr sz="800" dirty="0">
              <a:latin typeface="Arial"/>
              <a:cs typeface="Arial"/>
            </a:endParaRPr>
          </a:p>
        </p:txBody>
      </p:sp>
      <p:sp>
        <p:nvSpPr>
          <p:cNvPr id="4" name="object 4"/>
          <p:cNvSpPr txBox="1"/>
          <p:nvPr/>
        </p:nvSpPr>
        <p:spPr>
          <a:xfrm>
            <a:off x="3587151" y="396612"/>
            <a:ext cx="300990" cy="100965"/>
          </a:xfrm>
          <a:prstGeom prst="rect">
            <a:avLst/>
          </a:prstGeom>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7" name="object 7"/>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0" name="object 10"/>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2" name="object 12"/>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3" name="object 13"/>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4" name="object 14"/>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5" name="object 15"/>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txBox="1"/>
          <p:nvPr/>
        </p:nvSpPr>
        <p:spPr>
          <a:xfrm>
            <a:off x="4020577" y="269777"/>
            <a:ext cx="422909" cy="260350"/>
          </a:xfrm>
          <a:prstGeom prst="rect">
            <a:avLst/>
          </a:prstGeom>
        </p:spPr>
        <p:txBody>
          <a:bodyPr vert="horz" wrap="square" lIns="0" tIns="15875" rIns="0" bIns="0" rtlCol="0">
            <a:spAutoFit/>
          </a:bodyPr>
          <a:lstStyle/>
          <a:p>
            <a:pPr marL="12700" marR="31750">
              <a:lnSpc>
                <a:spcPts val="390"/>
              </a:lnSpc>
              <a:spcBef>
                <a:spcPts val="125"/>
              </a:spcBef>
            </a:pPr>
            <a:r>
              <a:rPr sz="350" spc="-25" dirty="0">
                <a:solidFill>
                  <a:srgbClr val="008CB4"/>
                </a:solidFill>
                <a:latin typeface="Trebuchet MS"/>
                <a:cs typeface="Trebuchet MS"/>
              </a:rPr>
              <a:t>Frequentist</a:t>
            </a:r>
            <a:r>
              <a:rPr sz="350" spc="-45"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8745">
              <a:lnSpc>
                <a:spcPct val="100000"/>
              </a:lnSpc>
              <a:spcBef>
                <a:spcPts val="27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a:t>
            </a:r>
            <a:r>
              <a:rPr sz="250" spc="-45" dirty="0">
                <a:solidFill>
                  <a:srgbClr val="008CB4"/>
                </a:solidFill>
                <a:latin typeface="Trebuchet MS"/>
                <a:cs typeface="Trebuchet MS"/>
              </a:rPr>
              <a:t> </a:t>
            </a:r>
            <a:r>
              <a:rPr sz="250" spc="-5" dirty="0">
                <a:solidFill>
                  <a:srgbClr val="008CB4"/>
                </a:solidFill>
                <a:latin typeface="Trebuchet MS"/>
                <a:cs typeface="Trebuchet MS"/>
              </a:rPr>
              <a:t>median</a:t>
            </a:r>
            <a:endParaRPr sz="250">
              <a:latin typeface="Trebuchet MS"/>
              <a:cs typeface="Trebuchet MS"/>
            </a:endParaRPr>
          </a:p>
        </p:txBody>
      </p:sp>
      <p:sp>
        <p:nvSpPr>
          <p:cNvPr id="17" name="object 17"/>
          <p:cNvSpPr/>
          <p:nvPr/>
        </p:nvSpPr>
        <p:spPr>
          <a:xfrm>
            <a:off x="4136505" y="712585"/>
            <a:ext cx="238125" cy="0"/>
          </a:xfrm>
          <a:custGeom>
            <a:avLst/>
            <a:gdLst/>
            <a:ahLst/>
            <a:cxnLst/>
            <a:rect l="l" t="t" r="r" b="b"/>
            <a:pathLst>
              <a:path w="238125">
                <a:moveTo>
                  <a:pt x="0" y="0"/>
                </a:moveTo>
                <a:lnTo>
                  <a:pt x="237997" y="0"/>
                </a:lnTo>
              </a:path>
            </a:pathLst>
          </a:custGeom>
          <a:ln w="51661">
            <a:solidFill>
              <a:srgbClr val="FF6A00"/>
            </a:solidFill>
          </a:ln>
        </p:spPr>
        <p:txBody>
          <a:bodyPr wrap="square" lIns="0" tIns="0" rIns="0" bIns="0" rtlCol="0"/>
          <a:lstStyle/>
          <a:p>
            <a:endParaRPr/>
          </a:p>
        </p:txBody>
      </p:sp>
      <p:sp>
        <p:nvSpPr>
          <p:cNvPr id="18" name="object 18"/>
          <p:cNvSpPr txBox="1"/>
          <p:nvPr/>
        </p:nvSpPr>
        <p:spPr>
          <a:xfrm>
            <a:off x="4128611" y="676458"/>
            <a:ext cx="252729" cy="69215"/>
          </a:xfrm>
          <a:prstGeom prst="rect">
            <a:avLst/>
          </a:prstGeom>
        </p:spPr>
        <p:txBody>
          <a:bodyPr vert="horz" wrap="square" lIns="0" tIns="16510" rIns="0" bIns="0" rtlCol="0">
            <a:spAutoFit/>
          </a:bodyPr>
          <a:lstStyle/>
          <a:p>
            <a:pPr marL="12700">
              <a:lnSpc>
                <a:spcPct val="100000"/>
              </a:lnSpc>
              <a:spcBef>
                <a:spcPts val="130"/>
              </a:spcBef>
            </a:pPr>
            <a:r>
              <a:rPr sz="250" spc="5" dirty="0">
                <a:solidFill>
                  <a:srgbClr val="008CB4"/>
                </a:solidFill>
                <a:latin typeface="Trebuchet MS"/>
                <a:cs typeface="Trebuchet MS"/>
              </a:rPr>
              <a:t>one</a:t>
            </a:r>
            <a:r>
              <a:rPr sz="250" spc="-25" dirty="0">
                <a:solidFill>
                  <a:srgbClr val="008CB4"/>
                </a:solidFill>
                <a:latin typeface="Trebuchet MS"/>
                <a:cs typeface="Trebuchet MS"/>
              </a:rPr>
              <a:t> </a:t>
            </a:r>
            <a:r>
              <a:rPr sz="250" spc="5" dirty="0">
                <a:solidFill>
                  <a:srgbClr val="008CB4"/>
                </a:solidFill>
                <a:latin typeface="Trebuchet MS"/>
                <a:cs typeface="Trebuchet MS"/>
              </a:rPr>
              <a:t>proportion</a:t>
            </a:r>
            <a:endParaRPr sz="250">
              <a:latin typeface="Trebuchet MS"/>
              <a:cs typeface="Trebuchet MS"/>
            </a:endParaRPr>
          </a:p>
        </p:txBody>
      </p:sp>
      <p:sp>
        <p:nvSpPr>
          <p:cNvPr id="19" name="object 19"/>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20" name="object 20"/>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21" name="object 21"/>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2" name="object 22"/>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3" name="object 23"/>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4" name="object 24"/>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6" name="object 26"/>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7" name="object 27"/>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8" name="object 28"/>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9" name="object 29"/>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30" name="object 30"/>
          <p:cNvSpPr/>
          <p:nvPr/>
        </p:nvSpPr>
        <p:spPr>
          <a:xfrm>
            <a:off x="3459855" y="502825"/>
            <a:ext cx="126524" cy="120868"/>
          </a:xfrm>
          <a:prstGeom prst="rect">
            <a:avLst/>
          </a:prstGeom>
          <a:blipFill>
            <a:blip r:embed="rId5" cstate="print"/>
            <a:stretch>
              <a:fillRect/>
            </a:stretch>
          </a:blipFill>
        </p:spPr>
        <p:txBody>
          <a:bodyPr wrap="square" lIns="0" tIns="0" rIns="0" bIns="0" rtlCol="0"/>
          <a:lstStyle/>
          <a:p>
            <a:endParaRPr/>
          </a:p>
        </p:txBody>
      </p:sp>
      <p:sp>
        <p:nvSpPr>
          <p:cNvPr id="31" name="object 31"/>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32" name="object 32"/>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3" name="object 33"/>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4" name="object 34"/>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5" name="object 35"/>
          <p:cNvSpPr txBox="1"/>
          <p:nvPr/>
        </p:nvSpPr>
        <p:spPr>
          <a:xfrm>
            <a:off x="4066766" y="535491"/>
            <a:ext cx="262255" cy="142875"/>
          </a:xfrm>
          <a:prstGeom prst="rect">
            <a:avLst/>
          </a:prstGeom>
        </p:spPr>
        <p:txBody>
          <a:bodyPr vert="horz" wrap="square" lIns="0" tIns="26670" rIns="0" bIns="0" rtlCol="0">
            <a:spAutoFit/>
          </a:bodyPr>
          <a:lstStyle/>
          <a:p>
            <a:pPr marL="70485">
              <a:lnSpc>
                <a:spcPct val="100000"/>
              </a:lnSpc>
              <a:spcBef>
                <a:spcPts val="210"/>
              </a:spcBef>
            </a:pP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dirty="0">
                <a:solidFill>
                  <a:srgbClr val="008CB4"/>
                </a:solidFill>
                <a:latin typeface="Trebuchet MS"/>
                <a:cs typeface="Trebuchet MS"/>
              </a:rPr>
              <a:t>means</a:t>
            </a:r>
            <a:endParaRPr sz="250">
              <a:latin typeface="Trebuchet MS"/>
              <a:cs typeface="Trebuchet MS"/>
            </a:endParaRPr>
          </a:p>
          <a:p>
            <a:pPr marL="12700">
              <a:lnSpc>
                <a:spcPct val="100000"/>
              </a:lnSpc>
              <a:spcBef>
                <a:spcPts val="95"/>
              </a:spcBef>
            </a:pPr>
            <a:r>
              <a:rPr sz="350" spc="-30" dirty="0">
                <a:solidFill>
                  <a:srgbClr val="008CB4"/>
                </a:solidFill>
                <a:latin typeface="Trebuchet MS"/>
                <a:cs typeface="Trebuchet MS"/>
              </a:rPr>
              <a:t>categorical</a:t>
            </a:r>
            <a:endParaRPr sz="350">
              <a:latin typeface="Trebuchet MS"/>
              <a:cs typeface="Trebuchet MS"/>
            </a:endParaRPr>
          </a:p>
        </p:txBody>
      </p:sp>
      <p:sp>
        <p:nvSpPr>
          <p:cNvPr id="38" name="object 38"/>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18</a:t>
            </a:r>
            <a:endParaRPr sz="800">
              <a:latin typeface="Arial"/>
              <a:cs typeface="Arial"/>
            </a:endParaRPr>
          </a:p>
        </p:txBody>
      </p:sp>
      <p:sp>
        <p:nvSpPr>
          <p:cNvPr id="36" name="object 36"/>
          <p:cNvSpPr txBox="1"/>
          <p:nvPr/>
        </p:nvSpPr>
        <p:spPr>
          <a:xfrm>
            <a:off x="4128611" y="721511"/>
            <a:ext cx="287655" cy="109855"/>
          </a:xfrm>
          <a:prstGeom prst="rect">
            <a:avLst/>
          </a:prstGeom>
        </p:spPr>
        <p:txBody>
          <a:bodyPr vert="horz" wrap="square" lIns="0" tIns="13970" rIns="0" bIns="0" rtlCol="0">
            <a:spAutoFit/>
          </a:bodyPr>
          <a:lstStyle/>
          <a:p>
            <a:pPr marL="12700" marR="5080">
              <a:lnSpc>
                <a:spcPct val="107200"/>
              </a:lnSpc>
              <a:spcBef>
                <a:spcPts val="110"/>
              </a:spcBef>
            </a:pPr>
            <a:r>
              <a:rPr sz="250" spc="5" dirty="0">
                <a:solidFill>
                  <a:srgbClr val="008CB4"/>
                </a:solidFill>
                <a:latin typeface="Trebuchet MS"/>
                <a:cs typeface="Trebuchet MS"/>
              </a:rPr>
              <a:t>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7" name="object 37"/>
          <p:cNvSpPr txBox="1"/>
          <p:nvPr/>
        </p:nvSpPr>
        <p:spPr>
          <a:xfrm>
            <a:off x="229234" y="1759486"/>
            <a:ext cx="3618229" cy="690245"/>
          </a:xfrm>
          <a:prstGeom prst="rect">
            <a:avLst/>
          </a:prstGeom>
        </p:spPr>
        <p:txBody>
          <a:bodyPr vert="horz" wrap="square" lIns="0" tIns="51435" rIns="0" bIns="0" rtlCol="0">
            <a:spAutoFit/>
          </a:bodyPr>
          <a:lstStyle/>
          <a:p>
            <a:pPr marL="255270" indent="-234315">
              <a:lnSpc>
                <a:spcPct val="100000"/>
              </a:lnSpc>
              <a:spcBef>
                <a:spcPts val="405"/>
              </a:spcBef>
              <a:buClr>
                <a:srgbClr val="024F84"/>
              </a:buClr>
              <a:buFont typeface="Arial"/>
              <a:buAutoNum type="alphaLcParenBoth"/>
              <a:tabLst>
                <a:tab pos="255904" algn="l"/>
              </a:tabLst>
            </a:pPr>
            <a:r>
              <a:rPr sz="1200" spc="-35" dirty="0">
                <a:latin typeface="Arial"/>
                <a:cs typeface="Arial"/>
              </a:rPr>
              <a:t>CLT-based </a:t>
            </a:r>
            <a:r>
              <a:rPr sz="1200" spc="-10" dirty="0">
                <a:latin typeface="Arial"/>
                <a:cs typeface="Arial"/>
              </a:rPr>
              <a:t>inference </a:t>
            </a:r>
            <a:r>
              <a:rPr sz="1200" spc="-5" dirty="0">
                <a:latin typeface="Arial"/>
                <a:cs typeface="Arial"/>
              </a:rPr>
              <a:t>using </a:t>
            </a:r>
            <a:r>
              <a:rPr sz="1200" dirty="0">
                <a:latin typeface="Arial"/>
                <a:cs typeface="Arial"/>
              </a:rPr>
              <a:t>the </a:t>
            </a:r>
            <a:r>
              <a:rPr sz="1200" spc="-5" dirty="0">
                <a:latin typeface="Arial"/>
                <a:cs typeface="Arial"/>
              </a:rPr>
              <a:t>normal</a:t>
            </a:r>
            <a:r>
              <a:rPr sz="1200" spc="25" dirty="0">
                <a:latin typeface="Arial"/>
                <a:cs typeface="Arial"/>
              </a:rPr>
              <a:t> </a:t>
            </a:r>
            <a:r>
              <a:rPr sz="1200" spc="10" dirty="0">
                <a:latin typeface="Arial"/>
                <a:cs typeface="Arial"/>
              </a:rPr>
              <a:t>distribution</a:t>
            </a:r>
            <a:endParaRPr sz="1200" dirty="0">
              <a:latin typeface="Arial"/>
              <a:cs typeface="Arial"/>
            </a:endParaRPr>
          </a:p>
          <a:p>
            <a:pPr marL="255270" indent="-242570">
              <a:lnSpc>
                <a:spcPct val="100000"/>
              </a:lnSpc>
              <a:spcBef>
                <a:spcPts val="305"/>
              </a:spcBef>
              <a:buClr>
                <a:srgbClr val="024F84"/>
              </a:buClr>
              <a:buAutoNum type="alphaLcParenBoth"/>
              <a:tabLst>
                <a:tab pos="255904" algn="l"/>
              </a:tabLst>
            </a:pPr>
            <a:r>
              <a:rPr sz="1200" b="1" i="1" spc="-20" dirty="0">
                <a:solidFill>
                  <a:srgbClr val="C00000"/>
                </a:solidFill>
                <a:latin typeface="Arial"/>
                <a:cs typeface="Arial"/>
              </a:rPr>
              <a:t>simulation-based</a:t>
            </a:r>
            <a:r>
              <a:rPr sz="1200" b="1" i="1" spc="-5" dirty="0">
                <a:solidFill>
                  <a:srgbClr val="C00000"/>
                </a:solidFill>
                <a:latin typeface="Arial"/>
                <a:cs typeface="Arial"/>
              </a:rPr>
              <a:t> </a:t>
            </a:r>
            <a:r>
              <a:rPr sz="1200" b="1" i="1" spc="-35" dirty="0">
                <a:solidFill>
                  <a:srgbClr val="C00000"/>
                </a:solidFill>
                <a:latin typeface="Arial"/>
                <a:cs typeface="Arial"/>
              </a:rPr>
              <a:t>inference</a:t>
            </a:r>
            <a:endParaRPr sz="1200" b="1" i="1" dirty="0">
              <a:solidFill>
                <a:srgbClr val="C00000"/>
              </a:solidFill>
              <a:latin typeface="Arial"/>
              <a:cs typeface="Arial"/>
            </a:endParaRPr>
          </a:p>
          <a:p>
            <a:pPr marL="255270" indent="-234315">
              <a:lnSpc>
                <a:spcPct val="100000"/>
              </a:lnSpc>
              <a:spcBef>
                <a:spcPts val="300"/>
              </a:spcBef>
              <a:buClr>
                <a:srgbClr val="024F84"/>
              </a:buClr>
              <a:buFont typeface="Arial"/>
              <a:buAutoNum type="alphaLcParenBoth"/>
              <a:tabLst>
                <a:tab pos="255904" algn="l"/>
              </a:tabLst>
            </a:pPr>
            <a:r>
              <a:rPr sz="1200" spc="-5" dirty="0">
                <a:latin typeface="Arial"/>
                <a:cs typeface="Arial"/>
              </a:rPr>
              <a:t>exact </a:t>
            </a:r>
            <a:r>
              <a:rPr sz="1200" dirty="0">
                <a:latin typeface="Arial"/>
                <a:cs typeface="Arial"/>
              </a:rPr>
              <a:t>calculation </a:t>
            </a:r>
            <a:r>
              <a:rPr sz="1200" spc="-5" dirty="0">
                <a:latin typeface="Arial"/>
                <a:cs typeface="Arial"/>
              </a:rPr>
              <a:t>using </a:t>
            </a:r>
            <a:r>
              <a:rPr sz="1200" dirty="0">
                <a:latin typeface="Arial"/>
                <a:cs typeface="Arial"/>
              </a:rPr>
              <a:t>the binomial</a:t>
            </a:r>
            <a:r>
              <a:rPr sz="1200" spc="-15" dirty="0">
                <a:latin typeface="Arial"/>
                <a:cs typeface="Arial"/>
              </a:rPr>
              <a:t> </a:t>
            </a:r>
            <a:r>
              <a:rPr sz="1200" spc="10" dirty="0">
                <a:latin typeface="Arial"/>
                <a:cs typeface="Arial"/>
              </a:rPr>
              <a:t>distribution</a:t>
            </a:r>
            <a:endParaRPr sz="1200" dirty="0">
              <a:latin typeface="Arial"/>
              <a:cs typeface="Arial"/>
            </a:endParaRPr>
          </a:p>
        </p:txBody>
      </p:sp>
      <mc:AlternateContent xmlns:mc="http://schemas.openxmlformats.org/markup-compatibility/2006" xmlns:a14="http://schemas.microsoft.com/office/drawing/2010/main">
        <mc:Choice Requires="a14">
          <p:sp>
            <p:nvSpPr>
              <p:cNvPr id="39" name="TextBox 38"/>
              <p:cNvSpPr txBox="1"/>
              <p:nvPr/>
            </p:nvSpPr>
            <p:spPr>
              <a:xfrm>
                <a:off x="323850" y="2626973"/>
                <a:ext cx="2145203"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30</m:t>
                      </m:r>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solidFill>
                                <a:srgbClr val="FF0000"/>
                              </a:solidFill>
                              <a:latin typeface="Cambria Math" panose="02040503050406030204" pitchFamily="18" charset="0"/>
                            </a:rPr>
                            <m:t>0.8 </m:t>
                          </m:r>
                        </m:e>
                      </m:d>
                      <m:r>
                        <a:rPr lang="en-US" i="1">
                          <a:latin typeface="Cambria Math" panose="02040503050406030204" pitchFamily="18" charset="0"/>
                        </a:rPr>
                        <m:t>≥</m:t>
                      </m:r>
                      <m:r>
                        <a:rPr lang="en-US" b="0" i="1" smtClean="0">
                          <a:latin typeface="Cambria Math" panose="02040503050406030204" pitchFamily="18" charset="0"/>
                        </a:rPr>
                        <m:t>10?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trike="sngStrike" smtClean="0">
                          <a:latin typeface="Cambria Math" panose="02040503050406030204" pitchFamily="18" charset="0"/>
                        </a:rPr>
                        <m:t>30</m:t>
                      </m:r>
                      <m:d>
                        <m:dPr>
                          <m:ctrlPr>
                            <a:rPr lang="en-US" b="0" i="1" strike="sngStrike" smtClean="0">
                              <a:latin typeface="Cambria Math" panose="02040503050406030204" pitchFamily="18" charset="0"/>
                            </a:rPr>
                          </m:ctrlPr>
                        </m:dPr>
                        <m:e>
                          <m:r>
                            <a:rPr lang="en-US" b="0" i="1" strike="sngStrike" smtClean="0">
                              <a:latin typeface="Cambria Math" panose="02040503050406030204" pitchFamily="18" charset="0"/>
                            </a:rPr>
                            <m:t>1−( </m:t>
                          </m:r>
                          <m:r>
                            <a:rPr lang="en-US" b="0" i="1" strike="sngStrike" smtClean="0">
                              <a:solidFill>
                                <a:srgbClr val="FF0000"/>
                              </a:solidFill>
                              <a:latin typeface="Cambria Math" panose="02040503050406030204" pitchFamily="18" charset="0"/>
                            </a:rPr>
                            <m:t>0.8</m:t>
                          </m:r>
                          <m:r>
                            <a:rPr lang="en-US" b="0" i="1" strike="sngStrike" smtClean="0">
                              <a:latin typeface="Cambria Math" panose="02040503050406030204" pitchFamily="18" charset="0"/>
                            </a:rPr>
                            <m:t>)</m:t>
                          </m:r>
                        </m:e>
                      </m:d>
                      <m:r>
                        <a:rPr lang="en-US" i="1" strike="sngStrike">
                          <a:latin typeface="Cambria Math" panose="02040503050406030204" pitchFamily="18" charset="0"/>
                        </a:rPr>
                        <m:t>≥</m:t>
                      </m:r>
                      <m:r>
                        <a:rPr lang="en-US" b="0" i="1" strike="sngStrike" smtClean="0">
                          <a:latin typeface="Cambria Math" panose="02040503050406030204" pitchFamily="18" charset="0"/>
                        </a:rPr>
                        <m:t>10?</m:t>
                      </m:r>
                    </m:oMath>
                  </m:oMathPara>
                </a14:m>
                <a:endParaRPr lang="en-US" b="0" strike="sngStrike" dirty="0" smtClean="0"/>
              </a:p>
              <a:p>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323850" y="2626973"/>
                <a:ext cx="2145203" cy="830997"/>
              </a:xfrm>
              <a:prstGeom prst="rect">
                <a:avLst/>
              </a:prstGeom>
              <a:blipFill>
                <a:blip r:embed="rId6"/>
                <a:stretch>
                  <a:fillRect l="-1136" r="-1420"/>
                </a:stretch>
              </a:blipFill>
            </p:spPr>
            <p:txBody>
              <a:bodyPr/>
              <a:lstStyle/>
              <a:p>
                <a:r>
                  <a:rPr lang="en-US">
                    <a:noFill/>
                  </a:rPr>
                  <a:t> </a:t>
                </a:r>
              </a:p>
            </p:txBody>
          </p:sp>
        </mc:Fallback>
      </mc:AlternateContent>
    </p:spTree>
    <p:extLst>
      <p:ext uri="{BB962C8B-B14F-4D97-AF65-F5344CB8AC3E}">
        <p14:creationId xmlns:p14="http://schemas.microsoft.com/office/powerpoint/2010/main" val="2779935970"/>
      </p:ext>
    </p:extLst>
  </p:cSld>
  <p:clrMapOvr>
    <a:masterClrMapping/>
  </p:clrMapOvr>
  <p:transition>
    <p:cu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854" y="288417"/>
            <a:ext cx="2951480" cy="184150"/>
          </a:xfrm>
          <a:prstGeom prst="rect">
            <a:avLst/>
          </a:prstGeom>
          <a:solidFill>
            <a:srgbClr val="9AB8CE"/>
          </a:solidFill>
        </p:spPr>
        <p:txBody>
          <a:bodyPr vert="horz" wrap="square" lIns="0" tIns="5715" rIns="0" bIns="0" rtlCol="0">
            <a:spAutoFit/>
          </a:bodyPr>
          <a:lstStyle/>
          <a:p>
            <a:pPr marL="40005">
              <a:lnSpc>
                <a:spcPct val="100000"/>
              </a:lnSpc>
              <a:spcBef>
                <a:spcPts val="45"/>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472440"/>
            <a:ext cx="2951480" cy="420370"/>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sz="800" i="1" spc="35" dirty="0">
                <a:solidFill>
                  <a:srgbClr val="1A2E3D"/>
                </a:solidFill>
                <a:latin typeface="Palatino Linotype"/>
                <a:cs typeface="Palatino Linotype"/>
              </a:rPr>
              <a:t>n </a:t>
            </a:r>
            <a:r>
              <a:rPr sz="800" spc="229" dirty="0">
                <a:solidFill>
                  <a:srgbClr val="1A2E3D"/>
                </a:solidFill>
                <a:latin typeface="PMingLiU"/>
                <a:cs typeface="PMingLiU"/>
              </a:rPr>
              <a:t>= </a:t>
            </a:r>
            <a:r>
              <a:rPr sz="800" spc="45" dirty="0">
                <a:solidFill>
                  <a:srgbClr val="1A2E3D"/>
                </a:solidFill>
                <a:latin typeface="PMingLiU"/>
                <a:cs typeface="PMingLiU"/>
              </a:rPr>
              <a:t>30 </a:t>
            </a:r>
            <a:r>
              <a:rPr sz="800" spc="-15" dirty="0">
                <a:solidFill>
                  <a:srgbClr val="1A2E3D"/>
                </a:solidFill>
                <a:latin typeface="Arial"/>
                <a:cs typeface="Arial"/>
              </a:rPr>
              <a:t>and </a:t>
            </a:r>
            <a:r>
              <a:rPr sz="800" i="1" spc="-135" dirty="0">
                <a:solidFill>
                  <a:srgbClr val="1A2E3D"/>
                </a:solidFill>
                <a:latin typeface="Palatino Linotype"/>
                <a:cs typeface="Palatino Linotype"/>
              </a:rPr>
              <a:t>p</a:t>
            </a:r>
            <a:r>
              <a:rPr sz="800" spc="-135" dirty="0">
                <a:solidFill>
                  <a:srgbClr val="1A2E3D"/>
                </a:solidFill>
                <a:latin typeface="PMingLiU"/>
                <a:cs typeface="PMingLiU"/>
              </a:rPr>
              <a:t>ˆ </a:t>
            </a:r>
            <a:r>
              <a:rPr sz="800" spc="229" dirty="0">
                <a:solidFill>
                  <a:srgbClr val="1A2E3D"/>
                </a:solidFill>
                <a:latin typeface="PMingLiU"/>
                <a:cs typeface="PMingLiU"/>
              </a:rPr>
              <a:t>= </a:t>
            </a:r>
            <a:r>
              <a:rPr sz="800" spc="5" dirty="0">
                <a:solidFill>
                  <a:srgbClr val="1A2E3D"/>
                </a:solidFill>
                <a:latin typeface="PMingLiU"/>
                <a:cs typeface="PMingLiU"/>
              </a:rPr>
              <a:t>0</a:t>
            </a:r>
            <a:r>
              <a:rPr sz="800" i="1" spc="5" dirty="0">
                <a:solidFill>
                  <a:srgbClr val="1A2E3D"/>
                </a:solidFill>
                <a:latin typeface="Meiryo"/>
                <a:cs typeface="Meiryo"/>
              </a:rPr>
              <a:t>.</a:t>
            </a:r>
            <a:r>
              <a:rPr sz="800" spc="5" dirty="0">
                <a:solidFill>
                  <a:srgbClr val="1A2E3D"/>
                </a:solidFill>
                <a:latin typeface="PMingLiU"/>
                <a:cs typeface="PMingLiU"/>
              </a:rPr>
              <a:t>6</a:t>
            </a:r>
            <a:r>
              <a:rPr sz="800" spc="5" dirty="0">
                <a:solidFill>
                  <a:srgbClr val="1A2E3D"/>
                </a:solidFill>
                <a:latin typeface="Arial"/>
                <a:cs typeface="Arial"/>
              </a:rPr>
              <a:t>. </a:t>
            </a:r>
            <a:r>
              <a:rPr sz="800" spc="-15" dirty="0">
                <a:solidFill>
                  <a:srgbClr val="1A2E3D"/>
                </a:solidFill>
                <a:latin typeface="Arial"/>
                <a:cs typeface="Arial"/>
              </a:rPr>
              <a:t>Hypotheses: </a:t>
            </a:r>
            <a:r>
              <a:rPr sz="800" i="1" dirty="0">
                <a:solidFill>
                  <a:srgbClr val="1A2E3D"/>
                </a:solidFill>
                <a:latin typeface="Palatino Linotype"/>
                <a:cs typeface="Palatino Linotype"/>
              </a:rPr>
              <a:t>H</a:t>
            </a:r>
            <a:r>
              <a:rPr sz="900" baseline="-9259" dirty="0">
                <a:solidFill>
                  <a:srgbClr val="1A2E3D"/>
                </a:solidFill>
                <a:latin typeface="Comic Sans MS"/>
                <a:cs typeface="Comic Sans MS"/>
              </a:rPr>
              <a:t>0 </a:t>
            </a:r>
            <a:r>
              <a:rPr sz="800" spc="25" dirty="0">
                <a:solidFill>
                  <a:srgbClr val="C00000"/>
                </a:solidFill>
                <a:latin typeface="PMingLiU"/>
                <a:cs typeface="PMingLiU"/>
              </a:rPr>
              <a:t>: </a:t>
            </a:r>
            <a:r>
              <a:rPr sz="800" i="1" spc="35" dirty="0">
                <a:solidFill>
                  <a:srgbClr val="C00000"/>
                </a:solidFill>
                <a:latin typeface="Palatino Linotype"/>
                <a:cs typeface="Palatino Linotype"/>
              </a:rPr>
              <a:t>p </a:t>
            </a:r>
            <a:r>
              <a:rPr sz="800" spc="229" dirty="0">
                <a:solidFill>
                  <a:srgbClr val="C00000"/>
                </a:solidFill>
                <a:latin typeface="PMingLiU"/>
                <a:cs typeface="PMingLiU"/>
              </a:rPr>
              <a:t>= </a:t>
            </a:r>
            <a:r>
              <a:rPr sz="800" spc="15" dirty="0">
                <a:solidFill>
                  <a:srgbClr val="C00000"/>
                </a:solidFill>
                <a:latin typeface="PMingLiU"/>
                <a:cs typeface="PMingLiU"/>
              </a:rPr>
              <a:t>0</a:t>
            </a:r>
            <a:r>
              <a:rPr sz="800" i="1" spc="15" dirty="0">
                <a:solidFill>
                  <a:srgbClr val="C00000"/>
                </a:solidFill>
                <a:latin typeface="Meiryo"/>
                <a:cs typeface="Meiryo"/>
              </a:rPr>
              <a:t>.</a:t>
            </a:r>
            <a:r>
              <a:rPr sz="800" spc="15" dirty="0">
                <a:solidFill>
                  <a:srgbClr val="C00000"/>
                </a:solidFill>
                <a:latin typeface="PMingLiU"/>
                <a:cs typeface="PMingLiU"/>
              </a:rPr>
              <a:t>8</a:t>
            </a:r>
            <a:r>
              <a:rPr sz="800" spc="15" dirty="0">
                <a:solidFill>
                  <a:srgbClr val="1A2E3D"/>
                </a:solidFill>
                <a:latin typeface="PMingLiU"/>
                <a:cs typeface="PMingLiU"/>
              </a:rPr>
              <a:t>; </a:t>
            </a:r>
            <a:r>
              <a:rPr sz="800" i="1" spc="45" dirty="0">
                <a:solidFill>
                  <a:srgbClr val="1A2E3D"/>
                </a:solidFill>
                <a:latin typeface="Palatino Linotype"/>
                <a:cs typeface="Palatino Linotype"/>
              </a:rPr>
              <a:t>H</a:t>
            </a:r>
            <a:r>
              <a:rPr sz="900" i="1" spc="67" baseline="-13888" dirty="0">
                <a:solidFill>
                  <a:srgbClr val="1A2E3D"/>
                </a:solidFill>
                <a:latin typeface="Palatino Linotype"/>
                <a:cs typeface="Palatino Linotype"/>
              </a:rPr>
              <a:t>A </a:t>
            </a:r>
            <a:r>
              <a:rPr sz="800" spc="25" dirty="0">
                <a:solidFill>
                  <a:srgbClr val="1A2E3D"/>
                </a:solidFill>
                <a:latin typeface="PMingLiU"/>
                <a:cs typeface="PMingLiU"/>
              </a:rPr>
              <a:t>: </a:t>
            </a:r>
            <a:r>
              <a:rPr sz="800" i="1" spc="35" dirty="0">
                <a:solidFill>
                  <a:srgbClr val="1A2E3D"/>
                </a:solidFill>
                <a:latin typeface="Palatino Linotype"/>
                <a:cs typeface="Palatino Linotype"/>
              </a:rPr>
              <a:t>p </a:t>
            </a:r>
            <a:r>
              <a:rPr sz="800" i="1" spc="15" dirty="0">
                <a:solidFill>
                  <a:srgbClr val="1A2E3D"/>
                </a:solidFill>
                <a:latin typeface="Meiryo"/>
                <a:cs typeface="Meiryo"/>
              </a:rPr>
              <a:t>&lt; </a:t>
            </a:r>
            <a:r>
              <a:rPr sz="800" spc="5" dirty="0">
                <a:solidFill>
                  <a:srgbClr val="1A2E3D"/>
                </a:solidFill>
                <a:latin typeface="PMingLiU"/>
                <a:cs typeface="PMingLiU"/>
              </a:rPr>
              <a:t>0</a:t>
            </a:r>
            <a:r>
              <a:rPr sz="800" i="1" spc="5" dirty="0">
                <a:solidFill>
                  <a:srgbClr val="1A2E3D"/>
                </a:solidFill>
                <a:latin typeface="Meiryo"/>
                <a:cs typeface="Meiryo"/>
              </a:rPr>
              <a:t>.</a:t>
            </a:r>
            <a:r>
              <a:rPr sz="800" spc="5" dirty="0">
                <a:solidFill>
                  <a:srgbClr val="1A2E3D"/>
                </a:solidFill>
                <a:latin typeface="PMingLiU"/>
                <a:cs typeface="PMingLiU"/>
              </a:rPr>
              <a:t>8</a:t>
            </a:r>
            <a:r>
              <a:rPr sz="800" spc="5" dirty="0">
                <a:solidFill>
                  <a:srgbClr val="1A2E3D"/>
                </a:solidFill>
                <a:latin typeface="Arial"/>
                <a:cs typeface="Arial"/>
              </a:rPr>
              <a:t>.  </a:t>
            </a: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 </a:t>
            </a:r>
            <a:r>
              <a:rPr sz="800" spc="-30" dirty="0">
                <a:solidFill>
                  <a:srgbClr val="1A2E3D"/>
                </a:solidFill>
                <a:latin typeface="Arial"/>
                <a:cs typeface="Arial"/>
              </a:rPr>
              <a:t>an </a:t>
            </a:r>
            <a:r>
              <a:rPr sz="800" spc="-15" dirty="0">
                <a:solidFill>
                  <a:srgbClr val="1A2E3D"/>
                </a:solidFill>
                <a:latin typeface="Arial"/>
                <a:cs typeface="Arial"/>
              </a:rPr>
              <a:t>appropriate </a:t>
            </a:r>
            <a:r>
              <a:rPr sz="800" spc="-10" dirty="0">
                <a:solidFill>
                  <a:srgbClr val="1A2E3D"/>
                </a:solidFill>
                <a:latin typeface="Arial"/>
                <a:cs typeface="Arial"/>
              </a:rPr>
              <a:t>method </a:t>
            </a:r>
            <a:r>
              <a:rPr sz="800" spc="-15" dirty="0">
                <a:solidFill>
                  <a:srgbClr val="1A2E3D"/>
                </a:solidFill>
                <a:latin typeface="Arial"/>
                <a:cs typeface="Arial"/>
              </a:rPr>
              <a:t>for calculating the  </a:t>
            </a:r>
            <a:r>
              <a:rPr sz="800" spc="-20" dirty="0">
                <a:solidFill>
                  <a:srgbClr val="1A2E3D"/>
                </a:solidFill>
                <a:latin typeface="Arial"/>
                <a:cs typeface="Arial"/>
              </a:rPr>
              <a:t>p-value </a:t>
            </a:r>
            <a:r>
              <a:rPr sz="800" spc="-15" dirty="0">
                <a:solidFill>
                  <a:srgbClr val="1A2E3D"/>
                </a:solidFill>
                <a:latin typeface="Arial"/>
                <a:cs typeface="Arial"/>
              </a:rPr>
              <a:t>for this</a:t>
            </a:r>
            <a:r>
              <a:rPr sz="800" spc="30" dirty="0">
                <a:solidFill>
                  <a:srgbClr val="1A2E3D"/>
                </a:solidFill>
                <a:latin typeface="Arial"/>
                <a:cs typeface="Arial"/>
              </a:rPr>
              <a:t> </a:t>
            </a:r>
            <a:r>
              <a:rPr sz="800" spc="-10" dirty="0">
                <a:solidFill>
                  <a:srgbClr val="1A2E3D"/>
                </a:solidFill>
                <a:latin typeface="Arial"/>
                <a:cs typeface="Arial"/>
              </a:rPr>
              <a:t>test?</a:t>
            </a:r>
            <a:endParaRPr sz="800" dirty="0">
              <a:latin typeface="Arial"/>
              <a:cs typeface="Arial"/>
            </a:endParaRPr>
          </a:p>
        </p:txBody>
      </p:sp>
      <p:sp>
        <p:nvSpPr>
          <p:cNvPr id="4" name="object 4"/>
          <p:cNvSpPr txBox="1"/>
          <p:nvPr/>
        </p:nvSpPr>
        <p:spPr>
          <a:xfrm>
            <a:off x="3587151" y="396612"/>
            <a:ext cx="300990" cy="100965"/>
          </a:xfrm>
          <a:prstGeom prst="rect">
            <a:avLst/>
          </a:prstGeom>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7" name="object 7"/>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0" name="object 10"/>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2" name="object 12"/>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3" name="object 13"/>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4" name="object 14"/>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5" name="object 15"/>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txBox="1"/>
          <p:nvPr/>
        </p:nvSpPr>
        <p:spPr>
          <a:xfrm>
            <a:off x="4020577" y="269777"/>
            <a:ext cx="422909" cy="260350"/>
          </a:xfrm>
          <a:prstGeom prst="rect">
            <a:avLst/>
          </a:prstGeom>
        </p:spPr>
        <p:txBody>
          <a:bodyPr vert="horz" wrap="square" lIns="0" tIns="15875" rIns="0" bIns="0" rtlCol="0">
            <a:spAutoFit/>
          </a:bodyPr>
          <a:lstStyle/>
          <a:p>
            <a:pPr marL="12700" marR="31750">
              <a:lnSpc>
                <a:spcPts val="390"/>
              </a:lnSpc>
              <a:spcBef>
                <a:spcPts val="125"/>
              </a:spcBef>
            </a:pPr>
            <a:r>
              <a:rPr sz="350" spc="-25" dirty="0">
                <a:solidFill>
                  <a:srgbClr val="008CB4"/>
                </a:solidFill>
                <a:latin typeface="Trebuchet MS"/>
                <a:cs typeface="Trebuchet MS"/>
              </a:rPr>
              <a:t>Frequentist</a:t>
            </a:r>
            <a:r>
              <a:rPr sz="350" spc="-45"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8745">
              <a:lnSpc>
                <a:spcPct val="100000"/>
              </a:lnSpc>
              <a:spcBef>
                <a:spcPts val="27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a:t>
            </a:r>
            <a:r>
              <a:rPr sz="250" spc="-45" dirty="0">
                <a:solidFill>
                  <a:srgbClr val="008CB4"/>
                </a:solidFill>
                <a:latin typeface="Trebuchet MS"/>
                <a:cs typeface="Trebuchet MS"/>
              </a:rPr>
              <a:t> </a:t>
            </a:r>
            <a:r>
              <a:rPr sz="250" spc="-5" dirty="0">
                <a:solidFill>
                  <a:srgbClr val="008CB4"/>
                </a:solidFill>
                <a:latin typeface="Trebuchet MS"/>
                <a:cs typeface="Trebuchet MS"/>
              </a:rPr>
              <a:t>median</a:t>
            </a:r>
            <a:endParaRPr sz="250">
              <a:latin typeface="Trebuchet MS"/>
              <a:cs typeface="Trebuchet MS"/>
            </a:endParaRPr>
          </a:p>
        </p:txBody>
      </p:sp>
      <p:sp>
        <p:nvSpPr>
          <p:cNvPr id="17" name="object 17"/>
          <p:cNvSpPr/>
          <p:nvPr/>
        </p:nvSpPr>
        <p:spPr>
          <a:xfrm>
            <a:off x="4136505" y="712585"/>
            <a:ext cx="238125" cy="0"/>
          </a:xfrm>
          <a:custGeom>
            <a:avLst/>
            <a:gdLst/>
            <a:ahLst/>
            <a:cxnLst/>
            <a:rect l="l" t="t" r="r" b="b"/>
            <a:pathLst>
              <a:path w="238125">
                <a:moveTo>
                  <a:pt x="0" y="0"/>
                </a:moveTo>
                <a:lnTo>
                  <a:pt x="237997" y="0"/>
                </a:lnTo>
              </a:path>
            </a:pathLst>
          </a:custGeom>
          <a:ln w="51661">
            <a:solidFill>
              <a:srgbClr val="FF6A00"/>
            </a:solidFill>
          </a:ln>
        </p:spPr>
        <p:txBody>
          <a:bodyPr wrap="square" lIns="0" tIns="0" rIns="0" bIns="0" rtlCol="0"/>
          <a:lstStyle/>
          <a:p>
            <a:endParaRPr/>
          </a:p>
        </p:txBody>
      </p:sp>
      <p:sp>
        <p:nvSpPr>
          <p:cNvPr id="18" name="object 18"/>
          <p:cNvSpPr txBox="1"/>
          <p:nvPr/>
        </p:nvSpPr>
        <p:spPr>
          <a:xfrm>
            <a:off x="4128611" y="676458"/>
            <a:ext cx="252729" cy="69215"/>
          </a:xfrm>
          <a:prstGeom prst="rect">
            <a:avLst/>
          </a:prstGeom>
        </p:spPr>
        <p:txBody>
          <a:bodyPr vert="horz" wrap="square" lIns="0" tIns="16510" rIns="0" bIns="0" rtlCol="0">
            <a:spAutoFit/>
          </a:bodyPr>
          <a:lstStyle/>
          <a:p>
            <a:pPr marL="12700">
              <a:lnSpc>
                <a:spcPct val="100000"/>
              </a:lnSpc>
              <a:spcBef>
                <a:spcPts val="130"/>
              </a:spcBef>
            </a:pPr>
            <a:r>
              <a:rPr sz="250" spc="5" dirty="0">
                <a:solidFill>
                  <a:srgbClr val="008CB4"/>
                </a:solidFill>
                <a:latin typeface="Trebuchet MS"/>
                <a:cs typeface="Trebuchet MS"/>
              </a:rPr>
              <a:t>one</a:t>
            </a:r>
            <a:r>
              <a:rPr sz="250" spc="-25" dirty="0">
                <a:solidFill>
                  <a:srgbClr val="008CB4"/>
                </a:solidFill>
                <a:latin typeface="Trebuchet MS"/>
                <a:cs typeface="Trebuchet MS"/>
              </a:rPr>
              <a:t> </a:t>
            </a:r>
            <a:r>
              <a:rPr sz="250" spc="5" dirty="0">
                <a:solidFill>
                  <a:srgbClr val="008CB4"/>
                </a:solidFill>
                <a:latin typeface="Trebuchet MS"/>
                <a:cs typeface="Trebuchet MS"/>
              </a:rPr>
              <a:t>proportion</a:t>
            </a:r>
            <a:endParaRPr sz="250">
              <a:latin typeface="Trebuchet MS"/>
              <a:cs typeface="Trebuchet MS"/>
            </a:endParaRPr>
          </a:p>
        </p:txBody>
      </p:sp>
      <p:sp>
        <p:nvSpPr>
          <p:cNvPr id="19" name="object 19"/>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20" name="object 20"/>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21" name="object 21"/>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2" name="object 22"/>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3" name="object 23"/>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4" name="object 24"/>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6" name="object 26"/>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7" name="object 27"/>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8" name="object 28"/>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9" name="object 29"/>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30" name="object 30"/>
          <p:cNvSpPr/>
          <p:nvPr/>
        </p:nvSpPr>
        <p:spPr>
          <a:xfrm>
            <a:off x="3459855" y="502825"/>
            <a:ext cx="126524" cy="120868"/>
          </a:xfrm>
          <a:prstGeom prst="rect">
            <a:avLst/>
          </a:prstGeom>
          <a:blipFill>
            <a:blip r:embed="rId5" cstate="print"/>
            <a:stretch>
              <a:fillRect/>
            </a:stretch>
          </a:blipFill>
        </p:spPr>
        <p:txBody>
          <a:bodyPr wrap="square" lIns="0" tIns="0" rIns="0" bIns="0" rtlCol="0"/>
          <a:lstStyle/>
          <a:p>
            <a:endParaRPr/>
          </a:p>
        </p:txBody>
      </p:sp>
      <p:sp>
        <p:nvSpPr>
          <p:cNvPr id="31" name="object 31"/>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32" name="object 32"/>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3" name="object 33"/>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4" name="object 34"/>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5" name="object 35"/>
          <p:cNvSpPr txBox="1"/>
          <p:nvPr/>
        </p:nvSpPr>
        <p:spPr>
          <a:xfrm>
            <a:off x="4066766" y="535491"/>
            <a:ext cx="262255" cy="142875"/>
          </a:xfrm>
          <a:prstGeom prst="rect">
            <a:avLst/>
          </a:prstGeom>
        </p:spPr>
        <p:txBody>
          <a:bodyPr vert="horz" wrap="square" lIns="0" tIns="26670" rIns="0" bIns="0" rtlCol="0">
            <a:spAutoFit/>
          </a:bodyPr>
          <a:lstStyle/>
          <a:p>
            <a:pPr marL="70485">
              <a:lnSpc>
                <a:spcPct val="100000"/>
              </a:lnSpc>
              <a:spcBef>
                <a:spcPts val="210"/>
              </a:spcBef>
            </a:pP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dirty="0">
                <a:solidFill>
                  <a:srgbClr val="008CB4"/>
                </a:solidFill>
                <a:latin typeface="Trebuchet MS"/>
                <a:cs typeface="Trebuchet MS"/>
              </a:rPr>
              <a:t>means</a:t>
            </a:r>
            <a:endParaRPr sz="250">
              <a:latin typeface="Trebuchet MS"/>
              <a:cs typeface="Trebuchet MS"/>
            </a:endParaRPr>
          </a:p>
          <a:p>
            <a:pPr marL="12700">
              <a:lnSpc>
                <a:spcPct val="100000"/>
              </a:lnSpc>
              <a:spcBef>
                <a:spcPts val="95"/>
              </a:spcBef>
            </a:pPr>
            <a:r>
              <a:rPr sz="350" spc="-30" dirty="0">
                <a:solidFill>
                  <a:srgbClr val="008CB4"/>
                </a:solidFill>
                <a:latin typeface="Trebuchet MS"/>
                <a:cs typeface="Trebuchet MS"/>
              </a:rPr>
              <a:t>categorical</a:t>
            </a:r>
            <a:endParaRPr sz="350">
              <a:latin typeface="Trebuchet MS"/>
              <a:cs typeface="Trebuchet MS"/>
            </a:endParaRPr>
          </a:p>
        </p:txBody>
      </p:sp>
      <p:sp>
        <p:nvSpPr>
          <p:cNvPr id="38" name="object 38"/>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18</a:t>
            </a:r>
            <a:endParaRPr sz="800">
              <a:latin typeface="Arial"/>
              <a:cs typeface="Arial"/>
            </a:endParaRPr>
          </a:p>
        </p:txBody>
      </p:sp>
      <p:sp>
        <p:nvSpPr>
          <p:cNvPr id="36" name="object 36"/>
          <p:cNvSpPr txBox="1"/>
          <p:nvPr/>
        </p:nvSpPr>
        <p:spPr>
          <a:xfrm>
            <a:off x="4128611" y="721511"/>
            <a:ext cx="287655" cy="109855"/>
          </a:xfrm>
          <a:prstGeom prst="rect">
            <a:avLst/>
          </a:prstGeom>
        </p:spPr>
        <p:txBody>
          <a:bodyPr vert="horz" wrap="square" lIns="0" tIns="13970" rIns="0" bIns="0" rtlCol="0">
            <a:spAutoFit/>
          </a:bodyPr>
          <a:lstStyle/>
          <a:p>
            <a:pPr marL="12700" marR="5080">
              <a:lnSpc>
                <a:spcPct val="107200"/>
              </a:lnSpc>
              <a:spcBef>
                <a:spcPts val="110"/>
              </a:spcBef>
            </a:pPr>
            <a:r>
              <a:rPr sz="250" spc="5" dirty="0">
                <a:solidFill>
                  <a:srgbClr val="008CB4"/>
                </a:solidFill>
                <a:latin typeface="Trebuchet MS"/>
                <a:cs typeface="Trebuchet MS"/>
              </a:rPr>
              <a:t>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7" name="object 37"/>
          <p:cNvSpPr txBox="1"/>
          <p:nvPr/>
        </p:nvSpPr>
        <p:spPr>
          <a:xfrm>
            <a:off x="229234" y="1759486"/>
            <a:ext cx="3618229" cy="690245"/>
          </a:xfrm>
          <a:prstGeom prst="rect">
            <a:avLst/>
          </a:prstGeom>
        </p:spPr>
        <p:txBody>
          <a:bodyPr vert="horz" wrap="square" lIns="0" tIns="51435" rIns="0" bIns="0" rtlCol="0">
            <a:spAutoFit/>
          </a:bodyPr>
          <a:lstStyle/>
          <a:p>
            <a:pPr marL="255270" indent="-234315">
              <a:lnSpc>
                <a:spcPct val="100000"/>
              </a:lnSpc>
              <a:spcBef>
                <a:spcPts val="405"/>
              </a:spcBef>
              <a:buClr>
                <a:srgbClr val="024F84"/>
              </a:buClr>
              <a:buFont typeface="Arial"/>
              <a:buAutoNum type="alphaLcParenBoth"/>
              <a:tabLst>
                <a:tab pos="255904" algn="l"/>
              </a:tabLst>
            </a:pPr>
            <a:r>
              <a:rPr sz="1200" spc="-35" dirty="0">
                <a:latin typeface="Arial"/>
                <a:cs typeface="Arial"/>
              </a:rPr>
              <a:t>CLT-based </a:t>
            </a:r>
            <a:r>
              <a:rPr sz="1200" spc="-10" dirty="0">
                <a:latin typeface="Arial"/>
                <a:cs typeface="Arial"/>
              </a:rPr>
              <a:t>inference </a:t>
            </a:r>
            <a:r>
              <a:rPr sz="1200" spc="-5" dirty="0">
                <a:latin typeface="Arial"/>
                <a:cs typeface="Arial"/>
              </a:rPr>
              <a:t>using </a:t>
            </a:r>
            <a:r>
              <a:rPr sz="1200" dirty="0">
                <a:latin typeface="Arial"/>
                <a:cs typeface="Arial"/>
              </a:rPr>
              <a:t>the </a:t>
            </a:r>
            <a:r>
              <a:rPr sz="1200" spc="-5" dirty="0">
                <a:latin typeface="Arial"/>
                <a:cs typeface="Arial"/>
              </a:rPr>
              <a:t>normal</a:t>
            </a:r>
            <a:r>
              <a:rPr sz="1200" spc="25" dirty="0">
                <a:latin typeface="Arial"/>
                <a:cs typeface="Arial"/>
              </a:rPr>
              <a:t> </a:t>
            </a:r>
            <a:r>
              <a:rPr sz="1200" spc="10" dirty="0">
                <a:latin typeface="Arial"/>
                <a:cs typeface="Arial"/>
              </a:rPr>
              <a:t>distribution</a:t>
            </a:r>
            <a:endParaRPr sz="1200" dirty="0">
              <a:latin typeface="Arial"/>
              <a:cs typeface="Arial"/>
            </a:endParaRPr>
          </a:p>
          <a:p>
            <a:pPr marL="255270" indent="-242570">
              <a:lnSpc>
                <a:spcPct val="100000"/>
              </a:lnSpc>
              <a:spcBef>
                <a:spcPts val="305"/>
              </a:spcBef>
              <a:buClr>
                <a:srgbClr val="024F84"/>
              </a:buClr>
              <a:buAutoNum type="alphaLcParenBoth"/>
              <a:tabLst>
                <a:tab pos="255904" algn="l"/>
              </a:tabLst>
            </a:pPr>
            <a:r>
              <a:rPr sz="1200" b="1" i="1" spc="-20" dirty="0">
                <a:solidFill>
                  <a:srgbClr val="C00000"/>
                </a:solidFill>
                <a:latin typeface="Arial"/>
                <a:cs typeface="Arial"/>
              </a:rPr>
              <a:t>simulation-based</a:t>
            </a:r>
            <a:r>
              <a:rPr sz="1200" b="1" i="1" spc="-5" dirty="0">
                <a:solidFill>
                  <a:srgbClr val="C00000"/>
                </a:solidFill>
                <a:latin typeface="Arial"/>
                <a:cs typeface="Arial"/>
              </a:rPr>
              <a:t> </a:t>
            </a:r>
            <a:r>
              <a:rPr sz="1200" b="1" i="1" spc="-35" dirty="0">
                <a:solidFill>
                  <a:srgbClr val="C00000"/>
                </a:solidFill>
                <a:latin typeface="Arial"/>
                <a:cs typeface="Arial"/>
              </a:rPr>
              <a:t>inference</a:t>
            </a:r>
            <a:endParaRPr sz="1200" b="1" i="1" dirty="0">
              <a:solidFill>
                <a:srgbClr val="C00000"/>
              </a:solidFill>
              <a:latin typeface="Arial"/>
              <a:cs typeface="Arial"/>
            </a:endParaRPr>
          </a:p>
          <a:p>
            <a:pPr marL="255270" indent="-234315">
              <a:lnSpc>
                <a:spcPct val="100000"/>
              </a:lnSpc>
              <a:spcBef>
                <a:spcPts val="300"/>
              </a:spcBef>
              <a:buClr>
                <a:srgbClr val="024F84"/>
              </a:buClr>
              <a:buFont typeface="Arial"/>
              <a:buAutoNum type="alphaLcParenBoth"/>
              <a:tabLst>
                <a:tab pos="255904" algn="l"/>
              </a:tabLst>
            </a:pPr>
            <a:r>
              <a:rPr sz="1200" spc="-5" dirty="0">
                <a:latin typeface="Arial"/>
                <a:cs typeface="Arial"/>
              </a:rPr>
              <a:t>exact </a:t>
            </a:r>
            <a:r>
              <a:rPr sz="1200" dirty="0">
                <a:latin typeface="Arial"/>
                <a:cs typeface="Arial"/>
              </a:rPr>
              <a:t>calculation </a:t>
            </a:r>
            <a:r>
              <a:rPr sz="1200" spc="-5" dirty="0">
                <a:latin typeface="Arial"/>
                <a:cs typeface="Arial"/>
              </a:rPr>
              <a:t>using </a:t>
            </a:r>
            <a:r>
              <a:rPr sz="1200" dirty="0">
                <a:latin typeface="Arial"/>
                <a:cs typeface="Arial"/>
              </a:rPr>
              <a:t>the binomial</a:t>
            </a:r>
            <a:r>
              <a:rPr sz="1200" spc="-15" dirty="0">
                <a:latin typeface="Arial"/>
                <a:cs typeface="Arial"/>
              </a:rPr>
              <a:t> </a:t>
            </a:r>
            <a:r>
              <a:rPr sz="1200" spc="10" dirty="0">
                <a:latin typeface="Arial"/>
                <a:cs typeface="Arial"/>
              </a:rPr>
              <a:t>distribution</a:t>
            </a:r>
            <a:endParaRPr sz="1200" dirty="0">
              <a:latin typeface="Arial"/>
              <a:cs typeface="Arial"/>
            </a:endParaRPr>
          </a:p>
        </p:txBody>
      </p:sp>
      <mc:AlternateContent xmlns:mc="http://schemas.openxmlformats.org/markup-compatibility/2006" xmlns:a14="http://schemas.microsoft.com/office/drawing/2010/main">
        <mc:Choice Requires="a14">
          <p:sp>
            <p:nvSpPr>
              <p:cNvPr id="39" name="TextBox 38"/>
              <p:cNvSpPr txBox="1"/>
              <p:nvPr/>
            </p:nvSpPr>
            <p:spPr>
              <a:xfrm>
                <a:off x="323850" y="2626973"/>
                <a:ext cx="2145203"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30</m:t>
                      </m:r>
                      <m:d>
                        <m:dPr>
                          <m:ctrlPr>
                            <a:rPr lang="en-US" b="0" i="1" smtClean="0">
                              <a:latin typeface="Cambria Math" panose="02040503050406030204" pitchFamily="18" charset="0"/>
                            </a:rPr>
                          </m:ctrlPr>
                        </m:dPr>
                        <m:e>
                          <m:r>
                            <a:rPr lang="en-US" b="0" i="1" smtClean="0">
                              <a:latin typeface="Cambria Math" panose="02040503050406030204" pitchFamily="18" charset="0"/>
                            </a:rPr>
                            <m:t> 0.8 </m:t>
                          </m:r>
                        </m:e>
                      </m:d>
                      <m:r>
                        <a:rPr lang="en-US" i="1">
                          <a:latin typeface="Cambria Math" panose="02040503050406030204" pitchFamily="18" charset="0"/>
                        </a:rPr>
                        <m:t>≥</m:t>
                      </m:r>
                      <m:r>
                        <a:rPr lang="en-US" b="0" i="1" smtClean="0">
                          <a:latin typeface="Cambria Math" panose="02040503050406030204" pitchFamily="18" charset="0"/>
                        </a:rPr>
                        <m:t>10?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trike="sngStrike" smtClean="0">
                          <a:latin typeface="Cambria Math" panose="02040503050406030204" pitchFamily="18" charset="0"/>
                        </a:rPr>
                        <m:t>30</m:t>
                      </m:r>
                      <m:d>
                        <m:dPr>
                          <m:ctrlPr>
                            <a:rPr lang="en-US" b="0" i="1" strike="sngStrike" smtClean="0">
                              <a:latin typeface="Cambria Math" panose="02040503050406030204" pitchFamily="18" charset="0"/>
                            </a:rPr>
                          </m:ctrlPr>
                        </m:dPr>
                        <m:e>
                          <m:r>
                            <a:rPr lang="en-US" b="0" i="1" strike="sngStrike" smtClean="0">
                              <a:latin typeface="Cambria Math" panose="02040503050406030204" pitchFamily="18" charset="0"/>
                            </a:rPr>
                            <m:t>1−( 0.8)</m:t>
                          </m:r>
                        </m:e>
                      </m:d>
                      <m:r>
                        <a:rPr lang="en-US" i="1" strike="sngStrike">
                          <a:latin typeface="Cambria Math" panose="02040503050406030204" pitchFamily="18" charset="0"/>
                        </a:rPr>
                        <m:t>≥</m:t>
                      </m:r>
                      <m:r>
                        <a:rPr lang="en-US" b="0" i="1" strike="sngStrike" smtClean="0">
                          <a:latin typeface="Cambria Math" panose="02040503050406030204" pitchFamily="18" charset="0"/>
                        </a:rPr>
                        <m:t>10?</m:t>
                      </m:r>
                    </m:oMath>
                  </m:oMathPara>
                </a14:m>
                <a:endParaRPr lang="en-US" b="0" strike="sngStrike" dirty="0" smtClean="0"/>
              </a:p>
              <a:p>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323850" y="2626973"/>
                <a:ext cx="2145203" cy="830997"/>
              </a:xfrm>
              <a:prstGeom prst="rect">
                <a:avLst/>
              </a:prstGeom>
              <a:blipFill>
                <a:blip r:embed="rId6"/>
                <a:stretch>
                  <a:fillRect l="-1136" r="-1420"/>
                </a:stretch>
              </a:blipFill>
            </p:spPr>
            <p:txBody>
              <a:bodyPr/>
              <a:lstStyle/>
              <a:p>
                <a:r>
                  <a:rPr lang="en-US">
                    <a:noFill/>
                  </a:rPr>
                  <a:t> </a:t>
                </a:r>
              </a:p>
            </p:txBody>
          </p:sp>
        </mc:Fallback>
      </mc:AlternateContent>
      <p:sp>
        <p:nvSpPr>
          <p:cNvPr id="40" name="Right Arrow 39"/>
          <p:cNvSpPr/>
          <p:nvPr/>
        </p:nvSpPr>
        <p:spPr>
          <a:xfrm>
            <a:off x="2545080" y="2674784"/>
            <a:ext cx="687943" cy="398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63701" y="2595153"/>
            <a:ext cx="1258006" cy="600164"/>
          </a:xfrm>
          <a:prstGeom prst="rect">
            <a:avLst/>
          </a:prstGeom>
          <a:noFill/>
        </p:spPr>
        <p:txBody>
          <a:bodyPr wrap="square" rtlCol="0">
            <a:spAutoFit/>
          </a:bodyPr>
          <a:lstStyle/>
          <a:p>
            <a:r>
              <a:rPr lang="en-US" sz="1100" dirty="0" smtClean="0"/>
              <a:t>SF Conditions not met. Can’t use CLT methods.</a:t>
            </a:r>
            <a:endParaRPr lang="en-US" sz="1100" dirty="0"/>
          </a:p>
        </p:txBody>
      </p:sp>
    </p:spTree>
    <p:extLst>
      <p:ext uri="{BB962C8B-B14F-4D97-AF65-F5344CB8AC3E}">
        <p14:creationId xmlns:p14="http://schemas.microsoft.com/office/powerpoint/2010/main" val="3866433365"/>
      </p:ext>
    </p:extLst>
  </p:cSld>
  <p:clrMapOvr>
    <a:masterClrMapping/>
  </p:clrMapOvr>
  <p:transition>
    <p:cu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250" y="358775"/>
            <a:ext cx="4407498" cy="142329"/>
          </a:xfrm>
          <a:prstGeom prst="rect">
            <a:avLst/>
          </a:prstGeom>
          <a:solidFill>
            <a:srgbClr val="9AB8CE"/>
          </a:solidFill>
        </p:spPr>
        <p:txBody>
          <a:bodyPr vert="horz" wrap="square" lIns="0" tIns="19033" rIns="0" bIns="0" rtlCol="0">
            <a:spAutoFit/>
          </a:bodyPr>
          <a:lstStyle/>
          <a:p>
            <a:pPr marL="44725">
              <a:spcBef>
                <a:spcPts val="150"/>
              </a:spcBef>
            </a:pPr>
            <a:r>
              <a:rPr sz="800" dirty="0">
                <a:solidFill>
                  <a:srgbClr val="1A2E3D"/>
                </a:solidFill>
                <a:latin typeface="Arial"/>
                <a:cs typeface="Arial"/>
              </a:rPr>
              <a:t>Clicker</a:t>
            </a:r>
            <a:r>
              <a:rPr sz="800" spc="-4" dirty="0">
                <a:solidFill>
                  <a:srgbClr val="1A2E3D"/>
                </a:solidFill>
                <a:latin typeface="Arial"/>
                <a:cs typeface="Arial"/>
              </a:rPr>
              <a:t> </a:t>
            </a:r>
            <a:r>
              <a:rPr sz="800" spc="4" dirty="0">
                <a:solidFill>
                  <a:srgbClr val="1A2E3D"/>
                </a:solidFill>
                <a:latin typeface="Arial"/>
                <a:cs typeface="Arial"/>
              </a:rPr>
              <a:t>question</a:t>
            </a:r>
            <a:endParaRPr sz="800">
              <a:latin typeface="Arial"/>
              <a:cs typeface="Arial"/>
            </a:endParaRPr>
          </a:p>
        </p:txBody>
      </p:sp>
      <p:sp>
        <p:nvSpPr>
          <p:cNvPr id="3" name="object 3"/>
          <p:cNvSpPr txBox="1">
            <a:spLocks noGrp="1"/>
          </p:cNvSpPr>
          <p:nvPr>
            <p:ph type="title"/>
          </p:nvPr>
        </p:nvSpPr>
        <p:spPr>
          <a:xfrm>
            <a:off x="95250" y="525736"/>
            <a:ext cx="4407498" cy="1547036"/>
          </a:xfrm>
          <a:prstGeom prst="rect">
            <a:avLst/>
          </a:prstGeom>
          <a:solidFill>
            <a:srgbClr val="D6E2EB"/>
          </a:solidFill>
        </p:spPr>
        <p:txBody>
          <a:bodyPr vert="horz" wrap="square" lIns="0" tIns="23314" rIns="0" bIns="0" rtlCol="0" anchor="ctr">
            <a:spAutoFit/>
          </a:bodyPr>
          <a:lstStyle/>
          <a:p>
            <a:pPr marL="44725" marR="69942">
              <a:spcBef>
                <a:spcPts val="183"/>
              </a:spcBef>
            </a:pPr>
            <a:r>
              <a:rPr lang="en-US" sz="900" spc="-15" dirty="0">
                <a:solidFill>
                  <a:srgbClr val="1A2E3D"/>
                </a:solidFill>
              </a:rPr>
              <a:t>A researcher has </a:t>
            </a:r>
            <a:r>
              <a:rPr lang="en-US" sz="900" spc="-15" dirty="0" smtClean="0">
                <a:solidFill>
                  <a:srgbClr val="1A2E3D"/>
                </a:solidFill>
              </a:rPr>
              <a:t>tried to set </a:t>
            </a:r>
            <a:r>
              <a:rPr lang="en-US" sz="900" spc="-15" dirty="0">
                <a:solidFill>
                  <a:srgbClr val="1A2E3D"/>
                </a:solidFill>
              </a:rPr>
              <a:t>up the following randomization test for </a:t>
            </a:r>
            <a:r>
              <a:rPr lang="en-US" sz="900" i="1" spc="-15" dirty="0">
                <a:solidFill>
                  <a:srgbClr val="1A2E3D"/>
                </a:solidFill>
              </a:rPr>
              <a:t>p</a:t>
            </a:r>
            <a:r>
              <a:rPr lang="en-US" sz="900" spc="-15" dirty="0">
                <a:solidFill>
                  <a:srgbClr val="1A2E3D"/>
                </a:solidFill>
              </a:rPr>
              <a:t>. What were her </a:t>
            </a:r>
            <a:r>
              <a:rPr lang="en-US" sz="900" u="sng" spc="-15" dirty="0">
                <a:solidFill>
                  <a:srgbClr val="1A2E3D"/>
                </a:solidFill>
              </a:rPr>
              <a:t>hypotheses</a:t>
            </a:r>
            <a:r>
              <a:rPr lang="en-US" sz="900" spc="-15" dirty="0">
                <a:solidFill>
                  <a:srgbClr val="1A2E3D"/>
                </a:solidFill>
              </a:rPr>
              <a:t>, </a:t>
            </a:r>
            <a:r>
              <a:rPr lang="en-US" sz="900" u="sng" spc="-15" dirty="0">
                <a:solidFill>
                  <a:srgbClr val="1A2E3D"/>
                </a:solidFill>
              </a:rPr>
              <a:t>observed sample proportion</a:t>
            </a:r>
            <a:r>
              <a:rPr lang="en-US" sz="900" spc="-15" dirty="0">
                <a:solidFill>
                  <a:srgbClr val="1A2E3D"/>
                </a:solidFill>
              </a:rPr>
              <a:t>, and </a:t>
            </a:r>
            <a:r>
              <a:rPr lang="en-US" sz="900" u="sng" spc="-15" dirty="0">
                <a:solidFill>
                  <a:srgbClr val="1A2E3D"/>
                </a:solidFill>
              </a:rPr>
              <a:t>sample size</a:t>
            </a:r>
            <a:r>
              <a:rPr lang="en-US" sz="900" spc="-15" dirty="0">
                <a:solidFill>
                  <a:srgbClr val="1A2E3D"/>
                </a:solidFill>
              </a:rPr>
              <a:t>?</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smtClean="0">
                <a:solidFill>
                  <a:srgbClr val="1A2E3D"/>
                </a:solidFill>
              </a:rPr>
              <a:t/>
            </a:r>
            <a:br>
              <a:rPr lang="en-US" sz="900" spc="-15" dirty="0" smtClean="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endParaRPr sz="900" i="1" dirty="0">
              <a:latin typeface="Times New Roman"/>
              <a:cs typeface="Times New Roman"/>
            </a:endParaRPr>
          </a:p>
        </p:txBody>
      </p:sp>
      <p:sp>
        <p:nvSpPr>
          <p:cNvPr id="14" name="TextBox 13"/>
          <p:cNvSpPr txBox="1"/>
          <p:nvPr/>
        </p:nvSpPr>
        <p:spPr>
          <a:xfrm>
            <a:off x="226274" y="854102"/>
            <a:ext cx="3541285" cy="1077218"/>
          </a:xfrm>
          <a:prstGeom prst="rect">
            <a:avLst/>
          </a:prstGeom>
          <a:noFill/>
          <a:ln w="19050">
            <a:solidFill>
              <a:schemeClr val="tx1"/>
            </a:solidFill>
          </a:ln>
        </p:spPr>
        <p:txBody>
          <a:bodyPr wrap="square" rtlCol="0">
            <a:spAutoFit/>
          </a:bodyPr>
          <a:lstStyle/>
          <a:p>
            <a:r>
              <a:rPr lang="en-US" sz="800" b="1" dirty="0"/>
              <a:t>Randomization Test for p</a:t>
            </a:r>
          </a:p>
          <a:p>
            <a:pPr marL="129650" indent="-129650">
              <a:buFont typeface="+mj-lt"/>
              <a:buAutoNum type="arabicPeriod"/>
            </a:pPr>
            <a:r>
              <a:rPr lang="en-US" sz="800" dirty="0"/>
              <a:t>Place 100 chips in a bag, 20 red and 80 green.</a:t>
            </a:r>
          </a:p>
          <a:p>
            <a:pPr marL="129650" indent="-129650">
              <a:buFont typeface="+mj-lt"/>
              <a:buAutoNum type="arabicPeriod"/>
            </a:pPr>
            <a:r>
              <a:rPr lang="en-US" sz="800" dirty="0"/>
              <a:t>Draw 10 chips from the bag </a:t>
            </a:r>
            <a:r>
              <a:rPr lang="en-US" sz="800" dirty="0" smtClean="0"/>
              <a:t>without </a:t>
            </a:r>
            <a:r>
              <a:rPr lang="en-US" sz="800" dirty="0"/>
              <a:t>replacement.</a:t>
            </a:r>
          </a:p>
          <a:p>
            <a:pPr marL="129650" indent="-129650">
              <a:buFont typeface="+mj-lt"/>
              <a:buAutoNum type="arabicPeriod"/>
            </a:pPr>
            <a:r>
              <a:rPr lang="en-US" sz="800" dirty="0"/>
              <a:t>Note the proportion of the 10 chips that were red and plot it in the randomization distribution.</a:t>
            </a:r>
          </a:p>
          <a:p>
            <a:pPr marL="129650" indent="-129650">
              <a:buFont typeface="+mj-lt"/>
              <a:buAutoNum type="arabicPeriod"/>
            </a:pPr>
            <a:r>
              <a:rPr lang="en-US" sz="800" dirty="0"/>
              <a:t>Repeat (2) and (3) many times.</a:t>
            </a:r>
          </a:p>
          <a:p>
            <a:pPr marL="129650" indent="-129650">
              <a:buFont typeface="+mj-lt"/>
              <a:buAutoNum type="arabicPeriod"/>
            </a:pPr>
            <a:r>
              <a:rPr lang="en-US" sz="800" dirty="0"/>
              <a:t>In the randomization distribution find the proportion of simulations where the sample proportion was 17% or </a:t>
            </a:r>
            <a:r>
              <a:rPr lang="en-US" sz="800" dirty="0" smtClean="0"/>
              <a:t>less; or 23% or more.</a:t>
            </a:r>
            <a:endParaRPr lang="en-US" sz="800" dirty="0"/>
          </a:p>
        </p:txBody>
      </p:sp>
      <mc:AlternateContent xmlns:mc="http://schemas.openxmlformats.org/markup-compatibility/2006" xmlns:a14="http://schemas.microsoft.com/office/drawing/2010/main">
        <mc:Choice Requires="a14">
          <p:sp>
            <p:nvSpPr>
              <p:cNvPr id="18" name="TextBox 17"/>
              <p:cNvSpPr txBox="1"/>
              <p:nvPr/>
            </p:nvSpPr>
            <p:spPr>
              <a:xfrm>
                <a:off x="171450" y="2101602"/>
                <a:ext cx="3832449" cy="1107996"/>
              </a:xfrm>
              <a:prstGeom prst="rect">
                <a:avLst/>
              </a:prstGeom>
              <a:noFill/>
            </p:spPr>
            <p:txBody>
              <a:bodyPr wrap="square" rtlCol="0">
                <a:spAutoFit/>
              </a:bodyPr>
              <a:lstStyle/>
              <a:p>
                <a:pPr marL="129650" indent="-129650">
                  <a:buFont typeface="+mj-lt"/>
                  <a:buAutoNum type="alphaLcParenR"/>
                </a:pPr>
                <a:r>
                  <a:rPr lang="en-US" sz="1100" dirty="0"/>
                  <a:t>Ho: p = 0.17; Ha: p &lt; 0.17           </a:t>
                </a:r>
                <a14:m>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rPr>
                          <m:t>𝑝</m:t>
                        </m:r>
                      </m:e>
                    </m:acc>
                    <m:r>
                      <a:rPr lang="en-US" sz="1100" i="1">
                        <a:latin typeface="Cambria Math" panose="02040503050406030204" pitchFamily="18" charset="0"/>
                      </a:rPr>
                      <m:t>=</m:t>
                    </m:r>
                    <m:r>
                      <a:rPr lang="en-US" sz="1100" i="1">
                        <a:latin typeface="Cambria Math" panose="02040503050406030204" pitchFamily="18" charset="0"/>
                      </a:rPr>
                      <m:t>0</m:t>
                    </m:r>
                    <m:r>
                      <a:rPr lang="en-US" sz="1100" i="1">
                        <a:latin typeface="Cambria Math" panose="02040503050406030204" pitchFamily="18" charset="0"/>
                      </a:rPr>
                      <m:t>.</m:t>
                    </m:r>
                    <m:r>
                      <a:rPr lang="en-US" sz="1100" i="1">
                        <a:latin typeface="Cambria Math" panose="02040503050406030204" pitchFamily="18" charset="0"/>
                      </a:rPr>
                      <m:t>20</m:t>
                    </m:r>
                  </m:oMath>
                </a14:m>
                <a:r>
                  <a:rPr lang="en-US" sz="1100" dirty="0"/>
                  <a:t>                 </a:t>
                </a:r>
                <a:r>
                  <a:rPr lang="en-US" sz="1100" dirty="0" smtClean="0"/>
                  <a:t>n=100</a:t>
                </a:r>
                <a:endParaRPr lang="en-US" sz="1100" dirty="0"/>
              </a:p>
              <a:p>
                <a:pPr marL="129650" indent="-129650">
                  <a:buFont typeface="+mj-lt"/>
                  <a:buAutoNum type="alphaLcParenR"/>
                </a:pPr>
                <a:r>
                  <a:rPr lang="en-US" sz="1100" dirty="0"/>
                  <a:t>Ho: p = 0.20; Ha: p ≠ 0.20 </a:t>
                </a:r>
                <a14:m>
                  <m:oMath xmlns:m="http://schemas.openxmlformats.org/officeDocument/2006/math">
                    <m:r>
                      <a:rPr lang="en-US" sz="1100">
                        <a:latin typeface="Cambria Math" panose="02040503050406030204" pitchFamily="18" charset="0"/>
                      </a:rPr>
                      <m:t>          </m:t>
                    </m:r>
                    <m:acc>
                      <m:accPr>
                        <m:chr m:val="̂"/>
                        <m:ctrlPr>
                          <a:rPr lang="en-US" sz="1100" i="1">
                            <a:latin typeface="Cambria Math" panose="02040503050406030204" pitchFamily="18" charset="0"/>
                          </a:rPr>
                        </m:ctrlPr>
                      </m:accPr>
                      <m:e>
                        <m:r>
                          <a:rPr lang="en-US" sz="1100" i="1">
                            <a:latin typeface="Cambria Math" panose="02040503050406030204" pitchFamily="18" charset="0"/>
                          </a:rPr>
                          <m:t> </m:t>
                        </m:r>
                        <m:r>
                          <a:rPr lang="en-US" sz="1100" i="1">
                            <a:latin typeface="Cambria Math" panose="02040503050406030204" pitchFamily="18" charset="0"/>
                          </a:rPr>
                          <m:t>𝑝</m:t>
                        </m:r>
                      </m:e>
                    </m:acc>
                    <m:r>
                      <a:rPr lang="en-US" sz="1100" i="1">
                        <a:latin typeface="Cambria Math" panose="02040503050406030204" pitchFamily="18" charset="0"/>
                      </a:rPr>
                      <m:t>=</m:t>
                    </m:r>
                    <m:r>
                      <a:rPr lang="en-US" sz="1100" i="1">
                        <a:latin typeface="Cambria Math" panose="02040503050406030204" pitchFamily="18" charset="0"/>
                      </a:rPr>
                      <m:t>0</m:t>
                    </m:r>
                    <m:r>
                      <a:rPr lang="en-US" sz="1100" i="1">
                        <a:latin typeface="Cambria Math" panose="02040503050406030204" pitchFamily="18" charset="0"/>
                      </a:rPr>
                      <m:t>.</m:t>
                    </m:r>
                    <m:r>
                      <a:rPr lang="en-US" sz="1100" i="1">
                        <a:latin typeface="Cambria Math" panose="02040503050406030204" pitchFamily="18" charset="0"/>
                      </a:rPr>
                      <m:t>17</m:t>
                    </m:r>
                  </m:oMath>
                </a14:m>
                <a:r>
                  <a:rPr lang="en-US" sz="1100" dirty="0"/>
                  <a:t>                 </a:t>
                </a:r>
                <a:r>
                  <a:rPr lang="en-US" sz="1100" dirty="0" smtClean="0"/>
                  <a:t>n=10</a:t>
                </a:r>
                <a:endParaRPr lang="en-US" sz="1100" dirty="0"/>
              </a:p>
              <a:p>
                <a:pPr marL="129650" indent="-129650">
                  <a:buFont typeface="+mj-lt"/>
                  <a:buAutoNum type="alphaLcParenR"/>
                </a:pPr>
                <a:r>
                  <a:rPr lang="en-US" sz="1100" dirty="0"/>
                  <a:t>Ho: p = 0.17; Ha: p &lt; 0.17           </a:t>
                </a:r>
                <a14:m>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rPr>
                          <m:t>𝑝</m:t>
                        </m:r>
                      </m:e>
                    </m:acc>
                    <m:r>
                      <a:rPr lang="en-US" sz="1100" i="1">
                        <a:latin typeface="Cambria Math" panose="02040503050406030204" pitchFamily="18" charset="0"/>
                      </a:rPr>
                      <m:t>=</m:t>
                    </m:r>
                    <m:r>
                      <a:rPr lang="en-US" sz="1100" i="1">
                        <a:latin typeface="Cambria Math" panose="02040503050406030204" pitchFamily="18" charset="0"/>
                      </a:rPr>
                      <m:t>0</m:t>
                    </m:r>
                    <m:r>
                      <a:rPr lang="en-US" sz="1100" i="1">
                        <a:latin typeface="Cambria Math" panose="02040503050406030204" pitchFamily="18" charset="0"/>
                      </a:rPr>
                      <m:t>.</m:t>
                    </m:r>
                    <m:r>
                      <a:rPr lang="en-US" sz="1100" i="1">
                        <a:latin typeface="Cambria Math" panose="02040503050406030204" pitchFamily="18" charset="0"/>
                      </a:rPr>
                      <m:t>20</m:t>
                    </m:r>
                  </m:oMath>
                </a14:m>
                <a:r>
                  <a:rPr lang="en-US" sz="1100" dirty="0"/>
                  <a:t>                 n=20</a:t>
                </a:r>
              </a:p>
              <a:p>
                <a:pPr marL="129650" indent="-129650">
                  <a:buFont typeface="+mj-lt"/>
                  <a:buAutoNum type="alphaLcParenR"/>
                </a:pPr>
                <a:r>
                  <a:rPr lang="en-US" sz="1100" dirty="0"/>
                  <a:t>Ho: p = 0.20; Ha: p &lt; 0.20           </a:t>
                </a:r>
                <a14:m>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rPr>
                          <m:t>𝑝</m:t>
                        </m:r>
                      </m:e>
                    </m:acc>
                    <m:r>
                      <a:rPr lang="en-US" sz="1100" i="1">
                        <a:latin typeface="Cambria Math" panose="02040503050406030204" pitchFamily="18" charset="0"/>
                      </a:rPr>
                      <m:t>=</m:t>
                    </m:r>
                    <m:r>
                      <a:rPr lang="en-US" sz="1100" i="1">
                        <a:latin typeface="Cambria Math" panose="02040503050406030204" pitchFamily="18" charset="0"/>
                      </a:rPr>
                      <m:t>0</m:t>
                    </m:r>
                    <m:r>
                      <a:rPr lang="en-US" sz="1100" i="1">
                        <a:latin typeface="Cambria Math" panose="02040503050406030204" pitchFamily="18" charset="0"/>
                      </a:rPr>
                      <m:t>.</m:t>
                    </m:r>
                    <m:r>
                      <a:rPr lang="en-US" sz="1100" i="1">
                        <a:latin typeface="Cambria Math" panose="02040503050406030204" pitchFamily="18" charset="0"/>
                      </a:rPr>
                      <m:t>17</m:t>
                    </m:r>
                  </m:oMath>
                </a14:m>
                <a:r>
                  <a:rPr lang="en-US" sz="1100" dirty="0"/>
                  <a:t>                 n=10</a:t>
                </a:r>
              </a:p>
              <a:p>
                <a:pPr marL="129650" indent="-129650">
                  <a:buFont typeface="+mj-lt"/>
                  <a:buAutoNum type="alphaLcParenR"/>
                </a:pPr>
                <a:r>
                  <a:rPr lang="en-US" sz="1100" dirty="0" smtClean="0"/>
                  <a:t>This is not a well-designed randomization test for a population proportion. </a:t>
                </a:r>
                <a:endParaRPr lang="en-US" sz="11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71450" y="2101602"/>
                <a:ext cx="3832449" cy="1107996"/>
              </a:xfrm>
              <a:prstGeom prst="rect">
                <a:avLst/>
              </a:prstGeom>
              <a:blipFill>
                <a:blip r:embed="rId2"/>
                <a:stretch>
                  <a:fillRect b="-2747"/>
                </a:stretch>
              </a:blipFill>
            </p:spPr>
            <p:txBody>
              <a:bodyPr/>
              <a:lstStyle/>
              <a:p>
                <a:r>
                  <a:rPr lang="en-US">
                    <a:noFill/>
                  </a:rPr>
                  <a:t> </a:t>
                </a:r>
              </a:p>
            </p:txBody>
          </p:sp>
        </mc:Fallback>
      </mc:AlternateContent>
    </p:spTree>
    <p:extLst>
      <p:ext uri="{BB962C8B-B14F-4D97-AF65-F5344CB8AC3E}">
        <p14:creationId xmlns:p14="http://schemas.microsoft.com/office/powerpoint/2010/main" val="614566663"/>
      </p:ext>
    </p:extLst>
  </p:cSld>
  <p:clrMapOvr>
    <a:masterClrMapping/>
  </p:clrMapOvr>
  <p:transition>
    <p:cu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250" y="358775"/>
            <a:ext cx="4407498" cy="142329"/>
          </a:xfrm>
          <a:prstGeom prst="rect">
            <a:avLst/>
          </a:prstGeom>
          <a:solidFill>
            <a:srgbClr val="9AB8CE"/>
          </a:solidFill>
        </p:spPr>
        <p:txBody>
          <a:bodyPr vert="horz" wrap="square" lIns="0" tIns="19033" rIns="0" bIns="0" rtlCol="0">
            <a:spAutoFit/>
          </a:bodyPr>
          <a:lstStyle/>
          <a:p>
            <a:pPr marL="44725">
              <a:spcBef>
                <a:spcPts val="150"/>
              </a:spcBef>
            </a:pPr>
            <a:r>
              <a:rPr sz="800" dirty="0">
                <a:solidFill>
                  <a:srgbClr val="1A2E3D"/>
                </a:solidFill>
                <a:latin typeface="Arial"/>
                <a:cs typeface="Arial"/>
              </a:rPr>
              <a:t>Clicker</a:t>
            </a:r>
            <a:r>
              <a:rPr sz="800" spc="-4" dirty="0">
                <a:solidFill>
                  <a:srgbClr val="1A2E3D"/>
                </a:solidFill>
                <a:latin typeface="Arial"/>
                <a:cs typeface="Arial"/>
              </a:rPr>
              <a:t> </a:t>
            </a:r>
            <a:r>
              <a:rPr sz="800" spc="4" dirty="0">
                <a:solidFill>
                  <a:srgbClr val="1A2E3D"/>
                </a:solidFill>
                <a:latin typeface="Arial"/>
                <a:cs typeface="Arial"/>
              </a:rPr>
              <a:t>question</a:t>
            </a:r>
            <a:endParaRPr sz="800">
              <a:latin typeface="Arial"/>
              <a:cs typeface="Arial"/>
            </a:endParaRPr>
          </a:p>
        </p:txBody>
      </p:sp>
      <p:sp>
        <p:nvSpPr>
          <p:cNvPr id="3" name="object 3"/>
          <p:cNvSpPr txBox="1">
            <a:spLocks noGrp="1"/>
          </p:cNvSpPr>
          <p:nvPr>
            <p:ph type="title"/>
          </p:nvPr>
        </p:nvSpPr>
        <p:spPr>
          <a:xfrm>
            <a:off x="95250" y="525736"/>
            <a:ext cx="4407498" cy="1547036"/>
          </a:xfrm>
          <a:prstGeom prst="rect">
            <a:avLst/>
          </a:prstGeom>
          <a:solidFill>
            <a:srgbClr val="D6E2EB"/>
          </a:solidFill>
        </p:spPr>
        <p:txBody>
          <a:bodyPr vert="horz" wrap="square" lIns="0" tIns="23314" rIns="0" bIns="0" rtlCol="0" anchor="ctr">
            <a:spAutoFit/>
          </a:bodyPr>
          <a:lstStyle/>
          <a:p>
            <a:pPr marL="44725" marR="69942">
              <a:spcBef>
                <a:spcPts val="183"/>
              </a:spcBef>
            </a:pPr>
            <a:r>
              <a:rPr lang="en-US" sz="900" spc="-15" dirty="0">
                <a:solidFill>
                  <a:srgbClr val="1A2E3D"/>
                </a:solidFill>
              </a:rPr>
              <a:t>A researcher has </a:t>
            </a:r>
            <a:r>
              <a:rPr lang="en-US" sz="900" spc="-15" dirty="0" smtClean="0">
                <a:solidFill>
                  <a:srgbClr val="1A2E3D"/>
                </a:solidFill>
              </a:rPr>
              <a:t>tried to set </a:t>
            </a:r>
            <a:r>
              <a:rPr lang="en-US" sz="900" spc="-15" dirty="0">
                <a:solidFill>
                  <a:srgbClr val="1A2E3D"/>
                </a:solidFill>
              </a:rPr>
              <a:t>up the following randomization test for </a:t>
            </a:r>
            <a:r>
              <a:rPr lang="en-US" sz="900" i="1" spc="-15" dirty="0">
                <a:solidFill>
                  <a:srgbClr val="1A2E3D"/>
                </a:solidFill>
              </a:rPr>
              <a:t>p</a:t>
            </a:r>
            <a:r>
              <a:rPr lang="en-US" sz="900" spc="-15" dirty="0">
                <a:solidFill>
                  <a:srgbClr val="1A2E3D"/>
                </a:solidFill>
              </a:rPr>
              <a:t>. What were her </a:t>
            </a:r>
            <a:r>
              <a:rPr lang="en-US" sz="900" u="sng" spc="-15" dirty="0">
                <a:solidFill>
                  <a:srgbClr val="1A2E3D"/>
                </a:solidFill>
              </a:rPr>
              <a:t>hypotheses</a:t>
            </a:r>
            <a:r>
              <a:rPr lang="en-US" sz="900" spc="-15" dirty="0">
                <a:solidFill>
                  <a:srgbClr val="1A2E3D"/>
                </a:solidFill>
              </a:rPr>
              <a:t>, </a:t>
            </a:r>
            <a:r>
              <a:rPr lang="en-US" sz="900" u="sng" spc="-15" dirty="0">
                <a:solidFill>
                  <a:srgbClr val="1A2E3D"/>
                </a:solidFill>
              </a:rPr>
              <a:t>observed sample proportion</a:t>
            </a:r>
            <a:r>
              <a:rPr lang="en-US" sz="900" spc="-15" dirty="0">
                <a:solidFill>
                  <a:srgbClr val="1A2E3D"/>
                </a:solidFill>
              </a:rPr>
              <a:t>, and </a:t>
            </a:r>
            <a:r>
              <a:rPr lang="en-US" sz="900" u="sng" spc="-15" dirty="0">
                <a:solidFill>
                  <a:srgbClr val="1A2E3D"/>
                </a:solidFill>
              </a:rPr>
              <a:t>sample size</a:t>
            </a:r>
            <a:r>
              <a:rPr lang="en-US" sz="900" spc="-15" dirty="0">
                <a:solidFill>
                  <a:srgbClr val="1A2E3D"/>
                </a:solidFill>
              </a:rPr>
              <a:t>?</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smtClean="0">
                <a:solidFill>
                  <a:srgbClr val="1A2E3D"/>
                </a:solidFill>
              </a:rPr>
              <a:t/>
            </a:r>
            <a:br>
              <a:rPr lang="en-US" sz="900" spc="-15" dirty="0" smtClean="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endParaRPr sz="900" i="1" dirty="0">
              <a:latin typeface="Times New Roman"/>
              <a:cs typeface="Times New Roman"/>
            </a:endParaRPr>
          </a:p>
        </p:txBody>
      </p:sp>
      <p:sp>
        <p:nvSpPr>
          <p:cNvPr id="14" name="TextBox 13"/>
          <p:cNvSpPr txBox="1"/>
          <p:nvPr/>
        </p:nvSpPr>
        <p:spPr>
          <a:xfrm>
            <a:off x="226274" y="854102"/>
            <a:ext cx="3541285" cy="1077218"/>
          </a:xfrm>
          <a:prstGeom prst="rect">
            <a:avLst/>
          </a:prstGeom>
          <a:noFill/>
          <a:ln w="19050">
            <a:solidFill>
              <a:schemeClr val="tx1"/>
            </a:solidFill>
          </a:ln>
        </p:spPr>
        <p:txBody>
          <a:bodyPr wrap="square" rtlCol="0">
            <a:spAutoFit/>
          </a:bodyPr>
          <a:lstStyle/>
          <a:p>
            <a:r>
              <a:rPr lang="en-US" sz="800" b="1" dirty="0"/>
              <a:t>Randomization Test for p</a:t>
            </a:r>
          </a:p>
          <a:p>
            <a:pPr marL="129650" indent="-129650">
              <a:buFont typeface="+mj-lt"/>
              <a:buAutoNum type="arabicPeriod"/>
            </a:pPr>
            <a:r>
              <a:rPr lang="en-US" sz="800" dirty="0"/>
              <a:t>Place 100 chips in a bag, 20 red and 80 green.</a:t>
            </a:r>
          </a:p>
          <a:p>
            <a:pPr marL="129650" indent="-129650">
              <a:buFont typeface="+mj-lt"/>
              <a:buAutoNum type="arabicPeriod"/>
            </a:pPr>
            <a:r>
              <a:rPr lang="en-US" sz="800" dirty="0"/>
              <a:t>Draw 10 chips from the bag </a:t>
            </a:r>
            <a:r>
              <a:rPr lang="en-US" sz="800" b="1" dirty="0" smtClean="0">
                <a:solidFill>
                  <a:schemeClr val="accent2">
                    <a:lumMod val="75000"/>
                  </a:schemeClr>
                </a:solidFill>
              </a:rPr>
              <a:t>without </a:t>
            </a:r>
            <a:r>
              <a:rPr lang="en-US" sz="800" b="1" dirty="0">
                <a:solidFill>
                  <a:schemeClr val="accent2">
                    <a:lumMod val="75000"/>
                  </a:schemeClr>
                </a:solidFill>
              </a:rPr>
              <a:t>replacement</a:t>
            </a:r>
            <a:r>
              <a:rPr lang="en-US" sz="800" dirty="0"/>
              <a:t>.</a:t>
            </a:r>
          </a:p>
          <a:p>
            <a:pPr marL="129650" indent="-129650">
              <a:buFont typeface="+mj-lt"/>
              <a:buAutoNum type="arabicPeriod"/>
            </a:pPr>
            <a:r>
              <a:rPr lang="en-US" sz="800" dirty="0"/>
              <a:t>Note the proportion of the 10 chips that were red and plot it in the randomization distribution.</a:t>
            </a:r>
          </a:p>
          <a:p>
            <a:pPr marL="129650" indent="-129650">
              <a:buFont typeface="+mj-lt"/>
              <a:buAutoNum type="arabicPeriod"/>
            </a:pPr>
            <a:r>
              <a:rPr lang="en-US" sz="800" dirty="0"/>
              <a:t>Repeat (2) and (3) many times.</a:t>
            </a:r>
          </a:p>
          <a:p>
            <a:pPr marL="129650" indent="-129650">
              <a:buFont typeface="+mj-lt"/>
              <a:buAutoNum type="arabicPeriod"/>
            </a:pPr>
            <a:r>
              <a:rPr lang="en-US" sz="800" dirty="0"/>
              <a:t>In the randomization distribution find the proportion of simulations where the sample proportion was 17% or less; or 23% or more.</a:t>
            </a:r>
          </a:p>
        </p:txBody>
      </p:sp>
      <mc:AlternateContent xmlns:mc="http://schemas.openxmlformats.org/markup-compatibility/2006" xmlns:a14="http://schemas.microsoft.com/office/drawing/2010/main">
        <mc:Choice Requires="a14">
          <p:sp>
            <p:nvSpPr>
              <p:cNvPr id="18" name="TextBox 17"/>
              <p:cNvSpPr txBox="1"/>
              <p:nvPr/>
            </p:nvSpPr>
            <p:spPr>
              <a:xfrm>
                <a:off x="171450" y="2101602"/>
                <a:ext cx="3832449" cy="1446550"/>
              </a:xfrm>
              <a:prstGeom prst="rect">
                <a:avLst/>
              </a:prstGeom>
              <a:noFill/>
            </p:spPr>
            <p:txBody>
              <a:bodyPr wrap="square" rtlCol="0">
                <a:spAutoFit/>
              </a:bodyPr>
              <a:lstStyle/>
              <a:p>
                <a:pPr marL="129650" indent="-129650">
                  <a:buFont typeface="+mj-lt"/>
                  <a:buAutoNum type="alphaLcParenR"/>
                </a:pPr>
                <a:r>
                  <a:rPr lang="en-US" sz="1100" dirty="0"/>
                  <a:t>Ho: p = 0.17; Ha: p &lt; 0.17           </a:t>
                </a:r>
                <a14:m>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rPr>
                          <m:t>𝑝</m:t>
                        </m:r>
                      </m:e>
                    </m:acc>
                    <m:r>
                      <a:rPr lang="en-US" sz="1100" i="1">
                        <a:latin typeface="Cambria Math" panose="02040503050406030204" pitchFamily="18" charset="0"/>
                      </a:rPr>
                      <m:t>=</m:t>
                    </m:r>
                    <m:r>
                      <a:rPr lang="en-US" sz="1100" i="1">
                        <a:latin typeface="Cambria Math" panose="02040503050406030204" pitchFamily="18" charset="0"/>
                      </a:rPr>
                      <m:t>0</m:t>
                    </m:r>
                    <m:r>
                      <a:rPr lang="en-US" sz="1100" i="1">
                        <a:latin typeface="Cambria Math" panose="02040503050406030204" pitchFamily="18" charset="0"/>
                      </a:rPr>
                      <m:t>.</m:t>
                    </m:r>
                    <m:r>
                      <a:rPr lang="en-US" sz="1100" i="1">
                        <a:latin typeface="Cambria Math" panose="02040503050406030204" pitchFamily="18" charset="0"/>
                      </a:rPr>
                      <m:t>20</m:t>
                    </m:r>
                  </m:oMath>
                </a14:m>
                <a:r>
                  <a:rPr lang="en-US" sz="1100" dirty="0"/>
                  <a:t>                 </a:t>
                </a:r>
                <a:r>
                  <a:rPr lang="en-US" sz="1100" dirty="0" smtClean="0"/>
                  <a:t>n=100</a:t>
                </a:r>
                <a:endParaRPr lang="en-US" sz="1100" dirty="0"/>
              </a:p>
              <a:p>
                <a:pPr marL="129650" indent="-129650">
                  <a:buFont typeface="+mj-lt"/>
                  <a:buAutoNum type="alphaLcParenR"/>
                </a:pPr>
                <a:r>
                  <a:rPr lang="en-US" sz="1100" dirty="0"/>
                  <a:t>Ho: p = 0.20; Ha: p ≠ 0.20 </a:t>
                </a:r>
                <a14:m>
                  <m:oMath xmlns:m="http://schemas.openxmlformats.org/officeDocument/2006/math">
                    <m:r>
                      <a:rPr lang="en-US" sz="1100">
                        <a:latin typeface="Cambria Math" panose="02040503050406030204" pitchFamily="18" charset="0"/>
                      </a:rPr>
                      <m:t>          </m:t>
                    </m:r>
                    <m:acc>
                      <m:accPr>
                        <m:chr m:val="̂"/>
                        <m:ctrlPr>
                          <a:rPr lang="en-US" sz="1100" i="1">
                            <a:latin typeface="Cambria Math" panose="02040503050406030204" pitchFamily="18" charset="0"/>
                          </a:rPr>
                        </m:ctrlPr>
                      </m:accPr>
                      <m:e>
                        <m:r>
                          <a:rPr lang="en-US" sz="1100" i="1">
                            <a:latin typeface="Cambria Math" panose="02040503050406030204" pitchFamily="18" charset="0"/>
                          </a:rPr>
                          <m:t> </m:t>
                        </m:r>
                        <m:r>
                          <a:rPr lang="en-US" sz="1100" i="1">
                            <a:latin typeface="Cambria Math" panose="02040503050406030204" pitchFamily="18" charset="0"/>
                          </a:rPr>
                          <m:t>𝑝</m:t>
                        </m:r>
                      </m:e>
                    </m:acc>
                    <m:r>
                      <a:rPr lang="en-US" sz="1100" i="1">
                        <a:latin typeface="Cambria Math" panose="02040503050406030204" pitchFamily="18" charset="0"/>
                      </a:rPr>
                      <m:t>=</m:t>
                    </m:r>
                    <m:r>
                      <a:rPr lang="en-US" sz="1100" i="1">
                        <a:latin typeface="Cambria Math" panose="02040503050406030204" pitchFamily="18" charset="0"/>
                      </a:rPr>
                      <m:t>0</m:t>
                    </m:r>
                    <m:r>
                      <a:rPr lang="en-US" sz="1100" i="1">
                        <a:latin typeface="Cambria Math" panose="02040503050406030204" pitchFamily="18" charset="0"/>
                      </a:rPr>
                      <m:t>.</m:t>
                    </m:r>
                    <m:r>
                      <a:rPr lang="en-US" sz="1100" i="1">
                        <a:latin typeface="Cambria Math" panose="02040503050406030204" pitchFamily="18" charset="0"/>
                      </a:rPr>
                      <m:t>17</m:t>
                    </m:r>
                  </m:oMath>
                </a14:m>
                <a:r>
                  <a:rPr lang="en-US" sz="1100" dirty="0"/>
                  <a:t>                 </a:t>
                </a:r>
                <a:r>
                  <a:rPr lang="en-US" sz="1100" dirty="0" smtClean="0"/>
                  <a:t>n=10</a:t>
                </a:r>
                <a:endParaRPr lang="en-US" sz="1100" dirty="0"/>
              </a:p>
              <a:p>
                <a:pPr marL="129650" indent="-129650">
                  <a:buFont typeface="+mj-lt"/>
                  <a:buAutoNum type="alphaLcParenR"/>
                </a:pPr>
                <a:r>
                  <a:rPr lang="en-US" sz="1100" dirty="0"/>
                  <a:t>Ho: p = 0.17; Ha: p &lt; 0.17           </a:t>
                </a:r>
                <a14:m>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rPr>
                          <m:t>𝑝</m:t>
                        </m:r>
                      </m:e>
                    </m:acc>
                    <m:r>
                      <a:rPr lang="en-US" sz="1100" i="1">
                        <a:latin typeface="Cambria Math" panose="02040503050406030204" pitchFamily="18" charset="0"/>
                      </a:rPr>
                      <m:t>=</m:t>
                    </m:r>
                    <m:r>
                      <a:rPr lang="en-US" sz="1100" i="1">
                        <a:latin typeface="Cambria Math" panose="02040503050406030204" pitchFamily="18" charset="0"/>
                      </a:rPr>
                      <m:t>0</m:t>
                    </m:r>
                    <m:r>
                      <a:rPr lang="en-US" sz="1100" i="1">
                        <a:latin typeface="Cambria Math" panose="02040503050406030204" pitchFamily="18" charset="0"/>
                      </a:rPr>
                      <m:t>.</m:t>
                    </m:r>
                    <m:r>
                      <a:rPr lang="en-US" sz="1100" i="1">
                        <a:latin typeface="Cambria Math" panose="02040503050406030204" pitchFamily="18" charset="0"/>
                      </a:rPr>
                      <m:t>20</m:t>
                    </m:r>
                  </m:oMath>
                </a14:m>
                <a:r>
                  <a:rPr lang="en-US" sz="1100" dirty="0"/>
                  <a:t>                 n=20</a:t>
                </a:r>
              </a:p>
              <a:p>
                <a:pPr marL="129650" indent="-129650">
                  <a:buFont typeface="+mj-lt"/>
                  <a:buAutoNum type="alphaLcParenR"/>
                </a:pPr>
                <a:r>
                  <a:rPr lang="en-US" sz="1100" dirty="0"/>
                  <a:t>Ho: p = 0.20; Ha: p &lt; 0.20           </a:t>
                </a:r>
                <a14:m>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rPr>
                          <m:t>𝑝</m:t>
                        </m:r>
                      </m:e>
                    </m:acc>
                    <m:r>
                      <a:rPr lang="en-US" sz="1100" i="1">
                        <a:latin typeface="Cambria Math" panose="02040503050406030204" pitchFamily="18" charset="0"/>
                      </a:rPr>
                      <m:t>=</m:t>
                    </m:r>
                    <m:r>
                      <a:rPr lang="en-US" sz="1100" i="1">
                        <a:latin typeface="Cambria Math" panose="02040503050406030204" pitchFamily="18" charset="0"/>
                      </a:rPr>
                      <m:t>0</m:t>
                    </m:r>
                    <m:r>
                      <a:rPr lang="en-US" sz="1100" i="1">
                        <a:latin typeface="Cambria Math" panose="02040503050406030204" pitchFamily="18" charset="0"/>
                      </a:rPr>
                      <m:t>.</m:t>
                    </m:r>
                    <m:r>
                      <a:rPr lang="en-US" sz="1100" i="1">
                        <a:latin typeface="Cambria Math" panose="02040503050406030204" pitchFamily="18" charset="0"/>
                      </a:rPr>
                      <m:t>17</m:t>
                    </m:r>
                  </m:oMath>
                </a14:m>
                <a:r>
                  <a:rPr lang="en-US" sz="1100" dirty="0"/>
                  <a:t>                 n=10</a:t>
                </a:r>
              </a:p>
              <a:p>
                <a:pPr marL="129650" indent="-129650">
                  <a:buFont typeface="+mj-lt"/>
                  <a:buAutoNum type="alphaLcParenR"/>
                </a:pPr>
                <a:r>
                  <a:rPr lang="en-US" sz="1100" b="1" i="1" dirty="0" smtClean="0">
                    <a:solidFill>
                      <a:schemeClr val="accent2">
                        <a:lumMod val="75000"/>
                      </a:schemeClr>
                    </a:solidFill>
                  </a:rPr>
                  <a:t>This is not a well-designed randomization test for a population proportion…. </a:t>
                </a:r>
                <a:r>
                  <a:rPr lang="en-US" sz="1100" b="1" i="1" dirty="0" err="1" smtClean="0">
                    <a:solidFill>
                      <a:schemeClr val="accent2">
                        <a:lumMod val="75000"/>
                      </a:schemeClr>
                    </a:solidFill>
                  </a:rPr>
                  <a:t>Everytime</a:t>
                </a:r>
                <a:r>
                  <a:rPr lang="en-US" sz="1100" b="1" i="1" dirty="0" smtClean="0">
                    <a:solidFill>
                      <a:schemeClr val="accent2">
                        <a:lumMod val="75000"/>
                      </a:schemeClr>
                    </a:solidFill>
                  </a:rPr>
                  <a:t> you draw from the bag the proportion you’re simulating will </a:t>
                </a:r>
                <a:r>
                  <a:rPr lang="en-US" sz="1100" b="1" i="1" u="sng" dirty="0" smtClean="0">
                    <a:solidFill>
                      <a:schemeClr val="accent2">
                        <a:lumMod val="75000"/>
                      </a:schemeClr>
                    </a:solidFill>
                  </a:rPr>
                  <a:t>not be the same</a:t>
                </a:r>
                <a:r>
                  <a:rPr lang="en-US" sz="1100" b="1" i="1" dirty="0">
                    <a:solidFill>
                      <a:schemeClr val="accent2">
                        <a:lumMod val="75000"/>
                      </a:schemeClr>
                    </a:solidFill>
                  </a:rPr>
                  <a:t> </a:t>
                </a:r>
                <a:r>
                  <a:rPr lang="en-US" sz="1100" b="1" i="1" dirty="0" smtClean="0">
                    <a:solidFill>
                      <a:schemeClr val="accent2">
                        <a:lumMod val="75000"/>
                      </a:schemeClr>
                    </a:solidFill>
                  </a:rPr>
                  <a:t>if you don’t replace each time.</a:t>
                </a:r>
                <a:endParaRPr lang="en-US" sz="1100" b="1" i="1" dirty="0">
                  <a:solidFill>
                    <a:schemeClr val="accent2">
                      <a:lumMod val="75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71450" y="2101602"/>
                <a:ext cx="3832449" cy="1446550"/>
              </a:xfrm>
              <a:prstGeom prst="rect">
                <a:avLst/>
              </a:prstGeom>
              <a:blipFill>
                <a:blip r:embed="rId2"/>
                <a:stretch>
                  <a:fillRect b="-2110"/>
                </a:stretch>
              </a:blipFill>
            </p:spPr>
            <p:txBody>
              <a:bodyPr/>
              <a:lstStyle/>
              <a:p>
                <a:r>
                  <a:rPr lang="en-US">
                    <a:noFill/>
                  </a:rPr>
                  <a:t> </a:t>
                </a:r>
              </a:p>
            </p:txBody>
          </p:sp>
        </mc:Fallback>
      </mc:AlternateContent>
    </p:spTree>
    <p:extLst>
      <p:ext uri="{BB962C8B-B14F-4D97-AF65-F5344CB8AC3E}">
        <p14:creationId xmlns:p14="http://schemas.microsoft.com/office/powerpoint/2010/main" val="2725239308"/>
      </p:ext>
    </p:extLst>
  </p:cSld>
  <p:clrMapOvr>
    <a:masterClrMapping/>
  </p:clrMapOvr>
  <p:transition>
    <p:cu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250" y="358775"/>
            <a:ext cx="4407498" cy="142329"/>
          </a:xfrm>
          <a:prstGeom prst="rect">
            <a:avLst/>
          </a:prstGeom>
          <a:solidFill>
            <a:srgbClr val="9AB8CE"/>
          </a:solidFill>
        </p:spPr>
        <p:txBody>
          <a:bodyPr vert="horz" wrap="square" lIns="0" tIns="19033" rIns="0" bIns="0" rtlCol="0">
            <a:spAutoFit/>
          </a:bodyPr>
          <a:lstStyle/>
          <a:p>
            <a:pPr marL="44725">
              <a:spcBef>
                <a:spcPts val="150"/>
              </a:spcBef>
            </a:pPr>
            <a:r>
              <a:rPr sz="800" dirty="0">
                <a:solidFill>
                  <a:srgbClr val="1A2E3D"/>
                </a:solidFill>
                <a:latin typeface="Arial"/>
                <a:cs typeface="Arial"/>
              </a:rPr>
              <a:t>Clicker</a:t>
            </a:r>
            <a:r>
              <a:rPr sz="800" spc="-4" dirty="0">
                <a:solidFill>
                  <a:srgbClr val="1A2E3D"/>
                </a:solidFill>
                <a:latin typeface="Arial"/>
                <a:cs typeface="Arial"/>
              </a:rPr>
              <a:t> </a:t>
            </a:r>
            <a:r>
              <a:rPr sz="800" spc="4" dirty="0">
                <a:solidFill>
                  <a:srgbClr val="1A2E3D"/>
                </a:solidFill>
                <a:latin typeface="Arial"/>
                <a:cs typeface="Arial"/>
              </a:rPr>
              <a:t>question</a:t>
            </a:r>
            <a:endParaRPr sz="800">
              <a:latin typeface="Arial"/>
              <a:cs typeface="Arial"/>
            </a:endParaRPr>
          </a:p>
        </p:txBody>
      </p:sp>
      <p:sp>
        <p:nvSpPr>
          <p:cNvPr id="3" name="object 3"/>
          <p:cNvSpPr txBox="1">
            <a:spLocks noGrp="1"/>
          </p:cNvSpPr>
          <p:nvPr>
            <p:ph type="title"/>
          </p:nvPr>
        </p:nvSpPr>
        <p:spPr>
          <a:xfrm>
            <a:off x="95250" y="525736"/>
            <a:ext cx="4407498" cy="1547036"/>
          </a:xfrm>
          <a:prstGeom prst="rect">
            <a:avLst/>
          </a:prstGeom>
          <a:solidFill>
            <a:srgbClr val="D6E2EB"/>
          </a:solidFill>
        </p:spPr>
        <p:txBody>
          <a:bodyPr vert="horz" wrap="square" lIns="0" tIns="23314" rIns="0" bIns="0" rtlCol="0" anchor="ctr">
            <a:spAutoFit/>
          </a:bodyPr>
          <a:lstStyle/>
          <a:p>
            <a:pPr marL="44725" marR="69942">
              <a:spcBef>
                <a:spcPts val="183"/>
              </a:spcBef>
            </a:pPr>
            <a:r>
              <a:rPr lang="en-US" sz="900" spc="-15" dirty="0">
                <a:solidFill>
                  <a:srgbClr val="1A2E3D"/>
                </a:solidFill>
              </a:rPr>
              <a:t>A researcher has </a:t>
            </a:r>
            <a:r>
              <a:rPr lang="en-US" sz="900" spc="-15" dirty="0" smtClean="0">
                <a:solidFill>
                  <a:srgbClr val="1A2E3D"/>
                </a:solidFill>
              </a:rPr>
              <a:t>tried to set </a:t>
            </a:r>
            <a:r>
              <a:rPr lang="en-US" sz="900" spc="-15" dirty="0">
                <a:solidFill>
                  <a:srgbClr val="1A2E3D"/>
                </a:solidFill>
              </a:rPr>
              <a:t>up the following randomization test for </a:t>
            </a:r>
            <a:r>
              <a:rPr lang="en-US" sz="900" i="1" spc="-15" dirty="0">
                <a:solidFill>
                  <a:srgbClr val="1A2E3D"/>
                </a:solidFill>
              </a:rPr>
              <a:t>p</a:t>
            </a:r>
            <a:r>
              <a:rPr lang="en-US" sz="900" spc="-15" dirty="0">
                <a:solidFill>
                  <a:srgbClr val="1A2E3D"/>
                </a:solidFill>
              </a:rPr>
              <a:t>. What were her </a:t>
            </a:r>
            <a:r>
              <a:rPr lang="en-US" sz="900" u="sng" spc="-15" dirty="0">
                <a:solidFill>
                  <a:srgbClr val="1A2E3D"/>
                </a:solidFill>
              </a:rPr>
              <a:t>hypotheses</a:t>
            </a:r>
            <a:r>
              <a:rPr lang="en-US" sz="900" spc="-15" dirty="0">
                <a:solidFill>
                  <a:srgbClr val="1A2E3D"/>
                </a:solidFill>
              </a:rPr>
              <a:t>, </a:t>
            </a:r>
            <a:r>
              <a:rPr lang="en-US" sz="900" u="sng" spc="-15" dirty="0">
                <a:solidFill>
                  <a:srgbClr val="1A2E3D"/>
                </a:solidFill>
              </a:rPr>
              <a:t>observed sample proportion</a:t>
            </a:r>
            <a:r>
              <a:rPr lang="en-US" sz="900" spc="-15" dirty="0">
                <a:solidFill>
                  <a:srgbClr val="1A2E3D"/>
                </a:solidFill>
              </a:rPr>
              <a:t>, and </a:t>
            </a:r>
            <a:r>
              <a:rPr lang="en-US" sz="900" u="sng" spc="-15" dirty="0">
                <a:solidFill>
                  <a:srgbClr val="1A2E3D"/>
                </a:solidFill>
              </a:rPr>
              <a:t>sample size</a:t>
            </a:r>
            <a:r>
              <a:rPr lang="en-US" sz="900" spc="-15" dirty="0">
                <a:solidFill>
                  <a:srgbClr val="1A2E3D"/>
                </a:solidFill>
              </a:rPr>
              <a:t>?</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smtClean="0">
                <a:solidFill>
                  <a:srgbClr val="1A2E3D"/>
                </a:solidFill>
              </a:rPr>
              <a:t/>
            </a:r>
            <a:br>
              <a:rPr lang="en-US" sz="900" spc="-15" dirty="0" smtClean="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endParaRPr sz="900" i="1" dirty="0">
              <a:latin typeface="Times New Roman"/>
              <a:cs typeface="Times New Roman"/>
            </a:endParaRPr>
          </a:p>
        </p:txBody>
      </p:sp>
      <p:sp>
        <p:nvSpPr>
          <p:cNvPr id="14" name="TextBox 13"/>
          <p:cNvSpPr txBox="1"/>
          <p:nvPr/>
        </p:nvSpPr>
        <p:spPr>
          <a:xfrm>
            <a:off x="226274" y="854102"/>
            <a:ext cx="3541285" cy="1077218"/>
          </a:xfrm>
          <a:prstGeom prst="rect">
            <a:avLst/>
          </a:prstGeom>
          <a:noFill/>
          <a:ln w="19050">
            <a:solidFill>
              <a:schemeClr val="tx1"/>
            </a:solidFill>
          </a:ln>
        </p:spPr>
        <p:txBody>
          <a:bodyPr wrap="square" rtlCol="0">
            <a:spAutoFit/>
          </a:bodyPr>
          <a:lstStyle/>
          <a:p>
            <a:r>
              <a:rPr lang="en-US" sz="800" b="1" dirty="0"/>
              <a:t>Randomization Test for p</a:t>
            </a:r>
          </a:p>
          <a:p>
            <a:pPr marL="129650" indent="-129650">
              <a:buFont typeface="+mj-lt"/>
              <a:buAutoNum type="arabicPeriod"/>
            </a:pPr>
            <a:r>
              <a:rPr lang="en-US" sz="800" dirty="0"/>
              <a:t>Place 100 chips in a bag, 20 red and 80 green.</a:t>
            </a:r>
          </a:p>
          <a:p>
            <a:pPr marL="129650" indent="-129650">
              <a:buFont typeface="+mj-lt"/>
              <a:buAutoNum type="arabicPeriod"/>
            </a:pPr>
            <a:r>
              <a:rPr lang="en-US" sz="800" dirty="0"/>
              <a:t>Draw 10 chips from the bag </a:t>
            </a:r>
            <a:r>
              <a:rPr lang="en-US" sz="800" dirty="0" smtClean="0">
                <a:solidFill>
                  <a:schemeClr val="accent2">
                    <a:lumMod val="75000"/>
                  </a:schemeClr>
                </a:solidFill>
              </a:rPr>
              <a:t>WITH REPLACEMENT</a:t>
            </a:r>
            <a:r>
              <a:rPr lang="en-US" sz="800" dirty="0" smtClean="0"/>
              <a:t>.</a:t>
            </a:r>
            <a:endParaRPr lang="en-US" sz="800" dirty="0"/>
          </a:p>
          <a:p>
            <a:pPr marL="129650" indent="-129650">
              <a:buFont typeface="+mj-lt"/>
              <a:buAutoNum type="arabicPeriod"/>
            </a:pPr>
            <a:r>
              <a:rPr lang="en-US" sz="800" dirty="0"/>
              <a:t>Note the proportion of the 10 chips that were red and plot it in the randomization distribution.</a:t>
            </a:r>
          </a:p>
          <a:p>
            <a:pPr marL="129650" indent="-129650">
              <a:buFont typeface="+mj-lt"/>
              <a:buAutoNum type="arabicPeriod"/>
            </a:pPr>
            <a:r>
              <a:rPr lang="en-US" sz="800" dirty="0"/>
              <a:t>Repeat (2) and (3) many times.</a:t>
            </a:r>
          </a:p>
          <a:p>
            <a:pPr marL="129650" indent="-129650">
              <a:buFont typeface="+mj-lt"/>
              <a:buAutoNum type="arabicPeriod"/>
            </a:pPr>
            <a:r>
              <a:rPr lang="en-US" sz="800" dirty="0"/>
              <a:t>In the randomization distribution find the proportion of simulations where the sample proportion was 17% or less; or 23% or more.</a:t>
            </a:r>
          </a:p>
        </p:txBody>
      </p:sp>
      <mc:AlternateContent xmlns:mc="http://schemas.openxmlformats.org/markup-compatibility/2006" xmlns:a14="http://schemas.microsoft.com/office/drawing/2010/main">
        <mc:Choice Requires="a14">
          <p:sp>
            <p:nvSpPr>
              <p:cNvPr id="18" name="TextBox 17"/>
              <p:cNvSpPr txBox="1"/>
              <p:nvPr/>
            </p:nvSpPr>
            <p:spPr>
              <a:xfrm>
                <a:off x="171450" y="2101602"/>
                <a:ext cx="3832449" cy="1107996"/>
              </a:xfrm>
              <a:prstGeom prst="rect">
                <a:avLst/>
              </a:prstGeom>
              <a:noFill/>
            </p:spPr>
            <p:txBody>
              <a:bodyPr wrap="square" rtlCol="0">
                <a:spAutoFit/>
              </a:bodyPr>
              <a:lstStyle/>
              <a:p>
                <a:pPr marL="129650" indent="-129650">
                  <a:buFont typeface="+mj-lt"/>
                  <a:buAutoNum type="alphaLcParenR"/>
                </a:pPr>
                <a:r>
                  <a:rPr lang="en-US" sz="1100" dirty="0"/>
                  <a:t>Ho: p = 0.17; Ha: p &lt; 0.17           </a:t>
                </a:r>
                <a14:m>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rPr>
                          <m:t>𝑝</m:t>
                        </m:r>
                      </m:e>
                    </m:acc>
                    <m:r>
                      <a:rPr lang="en-US" sz="1100" i="1">
                        <a:latin typeface="Cambria Math" panose="02040503050406030204" pitchFamily="18" charset="0"/>
                      </a:rPr>
                      <m:t>=0.20</m:t>
                    </m:r>
                  </m:oMath>
                </a14:m>
                <a:r>
                  <a:rPr lang="en-US" sz="1100" dirty="0"/>
                  <a:t>                 </a:t>
                </a:r>
                <a:r>
                  <a:rPr lang="en-US" sz="1100" dirty="0" smtClean="0"/>
                  <a:t>n=100</a:t>
                </a:r>
                <a:endParaRPr lang="en-US" sz="1100" dirty="0"/>
              </a:p>
              <a:p>
                <a:pPr marL="129650" indent="-129650">
                  <a:buFont typeface="+mj-lt"/>
                  <a:buAutoNum type="alphaLcParenR"/>
                </a:pPr>
                <a:r>
                  <a:rPr lang="en-US" sz="1100" dirty="0"/>
                  <a:t>Ho: p = 0.20; Ha: p ≠ 0.20 </a:t>
                </a:r>
                <a14:m>
                  <m:oMath xmlns:m="http://schemas.openxmlformats.org/officeDocument/2006/math">
                    <m:r>
                      <a:rPr lang="en-US" sz="1100">
                        <a:latin typeface="Cambria Math" panose="02040503050406030204" pitchFamily="18" charset="0"/>
                      </a:rPr>
                      <m:t>          </m:t>
                    </m:r>
                    <m:acc>
                      <m:accPr>
                        <m:chr m:val="̂"/>
                        <m:ctrlPr>
                          <a:rPr lang="en-US" sz="1100" i="1">
                            <a:latin typeface="Cambria Math" panose="02040503050406030204" pitchFamily="18" charset="0"/>
                          </a:rPr>
                        </m:ctrlPr>
                      </m:accPr>
                      <m:e>
                        <m:r>
                          <a:rPr lang="en-US" sz="1100" i="1">
                            <a:latin typeface="Cambria Math" panose="02040503050406030204" pitchFamily="18" charset="0"/>
                          </a:rPr>
                          <m:t> </m:t>
                        </m:r>
                        <m:r>
                          <a:rPr lang="en-US" sz="1100" i="1">
                            <a:latin typeface="Cambria Math" panose="02040503050406030204" pitchFamily="18" charset="0"/>
                          </a:rPr>
                          <m:t>𝑝</m:t>
                        </m:r>
                      </m:e>
                    </m:acc>
                    <m:r>
                      <a:rPr lang="en-US" sz="1100" i="1">
                        <a:latin typeface="Cambria Math" panose="02040503050406030204" pitchFamily="18" charset="0"/>
                      </a:rPr>
                      <m:t>=0.17</m:t>
                    </m:r>
                  </m:oMath>
                </a14:m>
                <a:r>
                  <a:rPr lang="en-US" sz="1100" dirty="0"/>
                  <a:t>                 </a:t>
                </a:r>
                <a:r>
                  <a:rPr lang="en-US" sz="1100" dirty="0" smtClean="0"/>
                  <a:t>n=10</a:t>
                </a:r>
                <a:endParaRPr lang="en-US" sz="1100" dirty="0"/>
              </a:p>
              <a:p>
                <a:pPr marL="129650" indent="-129650">
                  <a:buFont typeface="+mj-lt"/>
                  <a:buAutoNum type="alphaLcParenR"/>
                </a:pPr>
                <a:r>
                  <a:rPr lang="en-US" sz="1100" dirty="0"/>
                  <a:t>Ho: p = 0.17; Ha: p &lt; 0.17           </a:t>
                </a:r>
                <a14:m>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rPr>
                          <m:t>𝑝</m:t>
                        </m:r>
                      </m:e>
                    </m:acc>
                    <m:r>
                      <a:rPr lang="en-US" sz="1100" i="1">
                        <a:latin typeface="Cambria Math" panose="02040503050406030204" pitchFamily="18" charset="0"/>
                      </a:rPr>
                      <m:t>=0.20</m:t>
                    </m:r>
                  </m:oMath>
                </a14:m>
                <a:r>
                  <a:rPr lang="en-US" sz="1100" dirty="0"/>
                  <a:t>                 n=20</a:t>
                </a:r>
              </a:p>
              <a:p>
                <a:pPr marL="129650" indent="-129650">
                  <a:buFont typeface="+mj-lt"/>
                  <a:buAutoNum type="alphaLcParenR"/>
                </a:pPr>
                <a:r>
                  <a:rPr lang="en-US" sz="1100" dirty="0"/>
                  <a:t>Ho: p = 0.20; Ha: p &lt; 0.20           </a:t>
                </a:r>
                <a14:m>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rPr>
                          <m:t>𝑝</m:t>
                        </m:r>
                      </m:e>
                    </m:acc>
                    <m:r>
                      <a:rPr lang="en-US" sz="1100" i="1">
                        <a:latin typeface="Cambria Math" panose="02040503050406030204" pitchFamily="18" charset="0"/>
                      </a:rPr>
                      <m:t>=0.17</m:t>
                    </m:r>
                  </m:oMath>
                </a14:m>
                <a:r>
                  <a:rPr lang="en-US" sz="1100" dirty="0"/>
                  <a:t>                 n=10</a:t>
                </a:r>
              </a:p>
              <a:p>
                <a:pPr marL="129650" indent="-129650">
                  <a:buFont typeface="+mj-lt"/>
                  <a:buAutoNum type="alphaLcParenR"/>
                </a:pPr>
                <a:r>
                  <a:rPr lang="en-US" sz="1100" dirty="0" smtClean="0"/>
                  <a:t>This is not a well-designed randomization test for a population proportion.</a:t>
                </a:r>
                <a:endParaRPr lang="en-US" sz="11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71450" y="2101602"/>
                <a:ext cx="3832449" cy="1107996"/>
              </a:xfrm>
              <a:prstGeom prst="rect">
                <a:avLst/>
              </a:prstGeom>
              <a:blipFill>
                <a:blip r:embed="rId2"/>
                <a:stretch>
                  <a:fillRect b="-2747"/>
                </a:stretch>
              </a:blipFill>
            </p:spPr>
            <p:txBody>
              <a:bodyPr/>
              <a:lstStyle/>
              <a:p>
                <a:r>
                  <a:rPr lang="en-US">
                    <a:noFill/>
                  </a:rPr>
                  <a:t> </a:t>
                </a:r>
              </a:p>
            </p:txBody>
          </p:sp>
        </mc:Fallback>
      </mc:AlternateContent>
    </p:spTree>
    <p:extLst>
      <p:ext uri="{BB962C8B-B14F-4D97-AF65-F5344CB8AC3E}">
        <p14:creationId xmlns:p14="http://schemas.microsoft.com/office/powerpoint/2010/main" val="1445715968"/>
      </p:ext>
    </p:extLst>
  </p:cSld>
  <p:clrMapOvr>
    <a:masterClrMapping/>
  </p:clrMapOvr>
  <p:transition>
    <p:cu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250" y="358775"/>
            <a:ext cx="4407498" cy="142329"/>
          </a:xfrm>
          <a:prstGeom prst="rect">
            <a:avLst/>
          </a:prstGeom>
          <a:solidFill>
            <a:srgbClr val="9AB8CE"/>
          </a:solidFill>
        </p:spPr>
        <p:txBody>
          <a:bodyPr vert="horz" wrap="square" lIns="0" tIns="19033" rIns="0" bIns="0" rtlCol="0">
            <a:spAutoFit/>
          </a:bodyPr>
          <a:lstStyle/>
          <a:p>
            <a:pPr marL="44725">
              <a:spcBef>
                <a:spcPts val="150"/>
              </a:spcBef>
            </a:pPr>
            <a:r>
              <a:rPr sz="800" dirty="0">
                <a:solidFill>
                  <a:srgbClr val="1A2E3D"/>
                </a:solidFill>
                <a:latin typeface="Arial"/>
                <a:cs typeface="Arial"/>
              </a:rPr>
              <a:t>Clicker</a:t>
            </a:r>
            <a:r>
              <a:rPr sz="800" spc="-4" dirty="0">
                <a:solidFill>
                  <a:srgbClr val="1A2E3D"/>
                </a:solidFill>
                <a:latin typeface="Arial"/>
                <a:cs typeface="Arial"/>
              </a:rPr>
              <a:t> </a:t>
            </a:r>
            <a:r>
              <a:rPr sz="800" spc="4" dirty="0">
                <a:solidFill>
                  <a:srgbClr val="1A2E3D"/>
                </a:solidFill>
                <a:latin typeface="Arial"/>
                <a:cs typeface="Arial"/>
              </a:rPr>
              <a:t>question</a:t>
            </a:r>
            <a:endParaRPr sz="800">
              <a:latin typeface="Arial"/>
              <a:cs typeface="Arial"/>
            </a:endParaRPr>
          </a:p>
        </p:txBody>
      </p:sp>
      <p:sp>
        <p:nvSpPr>
          <p:cNvPr id="3" name="object 3"/>
          <p:cNvSpPr txBox="1">
            <a:spLocks noGrp="1"/>
          </p:cNvSpPr>
          <p:nvPr>
            <p:ph type="title"/>
          </p:nvPr>
        </p:nvSpPr>
        <p:spPr>
          <a:xfrm>
            <a:off x="95250" y="525736"/>
            <a:ext cx="4407498" cy="1547036"/>
          </a:xfrm>
          <a:prstGeom prst="rect">
            <a:avLst/>
          </a:prstGeom>
          <a:solidFill>
            <a:srgbClr val="D6E2EB"/>
          </a:solidFill>
        </p:spPr>
        <p:txBody>
          <a:bodyPr vert="horz" wrap="square" lIns="0" tIns="23314" rIns="0" bIns="0" rtlCol="0" anchor="ctr">
            <a:spAutoFit/>
          </a:bodyPr>
          <a:lstStyle/>
          <a:p>
            <a:pPr marL="44725" marR="69942">
              <a:spcBef>
                <a:spcPts val="183"/>
              </a:spcBef>
            </a:pPr>
            <a:r>
              <a:rPr lang="en-US" sz="900" spc="-15" dirty="0">
                <a:solidFill>
                  <a:srgbClr val="1A2E3D"/>
                </a:solidFill>
              </a:rPr>
              <a:t>A researcher has </a:t>
            </a:r>
            <a:r>
              <a:rPr lang="en-US" sz="900" spc="-15" dirty="0" smtClean="0">
                <a:solidFill>
                  <a:srgbClr val="1A2E3D"/>
                </a:solidFill>
              </a:rPr>
              <a:t>tried to set </a:t>
            </a:r>
            <a:r>
              <a:rPr lang="en-US" sz="900" spc="-15" dirty="0">
                <a:solidFill>
                  <a:srgbClr val="1A2E3D"/>
                </a:solidFill>
              </a:rPr>
              <a:t>up the following randomization test for </a:t>
            </a:r>
            <a:r>
              <a:rPr lang="en-US" sz="900" i="1" spc="-15" dirty="0">
                <a:solidFill>
                  <a:srgbClr val="1A2E3D"/>
                </a:solidFill>
              </a:rPr>
              <a:t>p</a:t>
            </a:r>
            <a:r>
              <a:rPr lang="en-US" sz="900" spc="-15" dirty="0">
                <a:solidFill>
                  <a:srgbClr val="1A2E3D"/>
                </a:solidFill>
              </a:rPr>
              <a:t>. What were her </a:t>
            </a:r>
            <a:r>
              <a:rPr lang="en-US" sz="900" u="sng" spc="-15" dirty="0">
                <a:solidFill>
                  <a:srgbClr val="1A2E3D"/>
                </a:solidFill>
              </a:rPr>
              <a:t>hypotheses</a:t>
            </a:r>
            <a:r>
              <a:rPr lang="en-US" sz="900" spc="-15" dirty="0">
                <a:solidFill>
                  <a:srgbClr val="1A2E3D"/>
                </a:solidFill>
              </a:rPr>
              <a:t>, </a:t>
            </a:r>
            <a:r>
              <a:rPr lang="en-US" sz="900" u="sng" spc="-15" dirty="0">
                <a:solidFill>
                  <a:srgbClr val="1A2E3D"/>
                </a:solidFill>
              </a:rPr>
              <a:t>observed sample proportion</a:t>
            </a:r>
            <a:r>
              <a:rPr lang="en-US" sz="900" spc="-15" dirty="0">
                <a:solidFill>
                  <a:srgbClr val="1A2E3D"/>
                </a:solidFill>
              </a:rPr>
              <a:t>, and </a:t>
            </a:r>
            <a:r>
              <a:rPr lang="en-US" sz="900" u="sng" spc="-15" dirty="0">
                <a:solidFill>
                  <a:srgbClr val="1A2E3D"/>
                </a:solidFill>
              </a:rPr>
              <a:t>sample size</a:t>
            </a:r>
            <a:r>
              <a:rPr lang="en-US" sz="900" spc="-15" dirty="0">
                <a:solidFill>
                  <a:srgbClr val="1A2E3D"/>
                </a:solidFill>
              </a:rPr>
              <a:t>?</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smtClean="0">
                <a:solidFill>
                  <a:srgbClr val="1A2E3D"/>
                </a:solidFill>
              </a:rPr>
              <a:t/>
            </a:r>
            <a:br>
              <a:rPr lang="en-US" sz="900" spc="-15" dirty="0" smtClean="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endParaRPr sz="900" i="1" dirty="0">
              <a:latin typeface="Times New Roman"/>
              <a:cs typeface="Times New Roman"/>
            </a:endParaRPr>
          </a:p>
        </p:txBody>
      </p:sp>
      <p:sp>
        <p:nvSpPr>
          <p:cNvPr id="14" name="TextBox 13"/>
          <p:cNvSpPr txBox="1"/>
          <p:nvPr/>
        </p:nvSpPr>
        <p:spPr>
          <a:xfrm>
            <a:off x="226274" y="854102"/>
            <a:ext cx="3541285" cy="1077218"/>
          </a:xfrm>
          <a:prstGeom prst="rect">
            <a:avLst/>
          </a:prstGeom>
          <a:noFill/>
          <a:ln w="19050">
            <a:solidFill>
              <a:schemeClr val="tx1"/>
            </a:solidFill>
          </a:ln>
        </p:spPr>
        <p:txBody>
          <a:bodyPr wrap="square" rtlCol="0">
            <a:spAutoFit/>
          </a:bodyPr>
          <a:lstStyle/>
          <a:p>
            <a:r>
              <a:rPr lang="en-US" sz="800" b="1" dirty="0"/>
              <a:t>Randomization Test for p</a:t>
            </a:r>
          </a:p>
          <a:p>
            <a:pPr marL="129650" indent="-129650">
              <a:buFont typeface="+mj-lt"/>
              <a:buAutoNum type="arabicPeriod"/>
            </a:pPr>
            <a:r>
              <a:rPr lang="en-US" sz="800" dirty="0"/>
              <a:t>Place 100 chips in a bag, 20 red and 80 green.</a:t>
            </a:r>
          </a:p>
          <a:p>
            <a:pPr marL="129650" indent="-129650">
              <a:buFont typeface="+mj-lt"/>
              <a:buAutoNum type="arabicPeriod"/>
            </a:pPr>
            <a:r>
              <a:rPr lang="en-US" sz="800" dirty="0"/>
              <a:t>Draw 10 chips from the bag </a:t>
            </a:r>
            <a:r>
              <a:rPr lang="en-US" sz="800" dirty="0" smtClean="0">
                <a:solidFill>
                  <a:schemeClr val="accent2">
                    <a:lumMod val="75000"/>
                  </a:schemeClr>
                </a:solidFill>
              </a:rPr>
              <a:t>WITH REPLACEMENT</a:t>
            </a:r>
            <a:r>
              <a:rPr lang="en-US" sz="800" dirty="0" smtClean="0"/>
              <a:t>.</a:t>
            </a:r>
            <a:endParaRPr lang="en-US" sz="800" dirty="0"/>
          </a:p>
          <a:p>
            <a:pPr marL="129650" indent="-129650">
              <a:buFont typeface="+mj-lt"/>
              <a:buAutoNum type="arabicPeriod"/>
            </a:pPr>
            <a:r>
              <a:rPr lang="en-US" sz="800" dirty="0"/>
              <a:t>Note the proportion of the 10 chips that were red and plot it in the randomization distribution.</a:t>
            </a:r>
          </a:p>
          <a:p>
            <a:pPr marL="129650" indent="-129650">
              <a:buFont typeface="+mj-lt"/>
              <a:buAutoNum type="arabicPeriod"/>
            </a:pPr>
            <a:r>
              <a:rPr lang="en-US" sz="800" dirty="0"/>
              <a:t>Repeat (2) and (3) many times.</a:t>
            </a:r>
          </a:p>
          <a:p>
            <a:pPr marL="129650" indent="-129650">
              <a:buFont typeface="+mj-lt"/>
              <a:buAutoNum type="arabicPeriod"/>
            </a:pPr>
            <a:r>
              <a:rPr lang="en-US" sz="800" dirty="0"/>
              <a:t>In the randomization distribution find the proportion of simulations where the sample proportion was 17% or less; or 23% or more.</a:t>
            </a:r>
          </a:p>
        </p:txBody>
      </p:sp>
      <mc:AlternateContent xmlns:mc="http://schemas.openxmlformats.org/markup-compatibility/2006" xmlns:a14="http://schemas.microsoft.com/office/drawing/2010/main">
        <mc:Choice Requires="a14">
          <p:sp>
            <p:nvSpPr>
              <p:cNvPr id="18" name="TextBox 17"/>
              <p:cNvSpPr txBox="1"/>
              <p:nvPr/>
            </p:nvSpPr>
            <p:spPr>
              <a:xfrm>
                <a:off x="171450" y="2101602"/>
                <a:ext cx="3832449" cy="1107996"/>
              </a:xfrm>
              <a:prstGeom prst="rect">
                <a:avLst/>
              </a:prstGeom>
              <a:noFill/>
            </p:spPr>
            <p:txBody>
              <a:bodyPr wrap="square" rtlCol="0">
                <a:spAutoFit/>
              </a:bodyPr>
              <a:lstStyle/>
              <a:p>
                <a:pPr marL="129650" indent="-129650">
                  <a:buFont typeface="+mj-lt"/>
                  <a:buAutoNum type="alphaLcParenR"/>
                </a:pPr>
                <a:r>
                  <a:rPr lang="en-US" sz="1100" dirty="0"/>
                  <a:t>Ho: p = 0.17; Ha: p &lt; 0.17           </a:t>
                </a:r>
                <a14:m>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rPr>
                          <m:t>𝑝</m:t>
                        </m:r>
                      </m:e>
                    </m:acc>
                    <m:r>
                      <a:rPr lang="en-US" sz="1100" i="1">
                        <a:latin typeface="Cambria Math" panose="02040503050406030204" pitchFamily="18" charset="0"/>
                      </a:rPr>
                      <m:t>=</m:t>
                    </m:r>
                    <m:r>
                      <a:rPr lang="en-US" sz="1100" i="1">
                        <a:latin typeface="Cambria Math" panose="02040503050406030204" pitchFamily="18" charset="0"/>
                      </a:rPr>
                      <m:t>0</m:t>
                    </m:r>
                    <m:r>
                      <a:rPr lang="en-US" sz="1100" i="1">
                        <a:latin typeface="Cambria Math" panose="02040503050406030204" pitchFamily="18" charset="0"/>
                      </a:rPr>
                      <m:t>.</m:t>
                    </m:r>
                    <m:r>
                      <a:rPr lang="en-US" sz="1100" i="1">
                        <a:latin typeface="Cambria Math" panose="02040503050406030204" pitchFamily="18" charset="0"/>
                      </a:rPr>
                      <m:t>20</m:t>
                    </m:r>
                  </m:oMath>
                </a14:m>
                <a:r>
                  <a:rPr lang="en-US" sz="1100" dirty="0"/>
                  <a:t>                 </a:t>
                </a:r>
                <a:r>
                  <a:rPr lang="en-US" sz="1100" dirty="0" smtClean="0"/>
                  <a:t>n=100</a:t>
                </a:r>
                <a:endParaRPr lang="en-US" sz="1100" dirty="0"/>
              </a:p>
              <a:p>
                <a:pPr marL="129650" indent="-129650">
                  <a:buFont typeface="+mj-lt"/>
                  <a:buAutoNum type="alphaLcParenR"/>
                </a:pPr>
                <a:r>
                  <a:rPr lang="en-US" sz="1100" b="1" i="1" dirty="0" smtClean="0">
                    <a:solidFill>
                      <a:schemeClr val="accent2">
                        <a:lumMod val="75000"/>
                      </a:schemeClr>
                    </a:solidFill>
                  </a:rPr>
                  <a:t>Ho: p = 0.20; Ha: p ≠ 0.20 </a:t>
                </a:r>
                <a14:m>
                  <m:oMath xmlns:m="http://schemas.openxmlformats.org/officeDocument/2006/math">
                    <m:r>
                      <a:rPr lang="en-US" sz="1100" b="1" i="1">
                        <a:solidFill>
                          <a:schemeClr val="accent2">
                            <a:lumMod val="75000"/>
                          </a:schemeClr>
                        </a:solidFill>
                        <a:latin typeface="Cambria Math" panose="02040503050406030204" pitchFamily="18" charset="0"/>
                      </a:rPr>
                      <m:t>          </m:t>
                    </m:r>
                    <m:acc>
                      <m:accPr>
                        <m:chr m:val="̂"/>
                        <m:ctrlPr>
                          <a:rPr lang="en-US" sz="1100" b="1" i="1">
                            <a:solidFill>
                              <a:schemeClr val="accent2">
                                <a:lumMod val="75000"/>
                              </a:schemeClr>
                            </a:solidFill>
                            <a:latin typeface="Cambria Math" panose="02040503050406030204" pitchFamily="18" charset="0"/>
                          </a:rPr>
                        </m:ctrlPr>
                      </m:accPr>
                      <m:e>
                        <m:r>
                          <a:rPr lang="en-US" sz="1100" b="1" i="1">
                            <a:solidFill>
                              <a:schemeClr val="accent2">
                                <a:lumMod val="75000"/>
                              </a:schemeClr>
                            </a:solidFill>
                            <a:latin typeface="Cambria Math" panose="02040503050406030204" pitchFamily="18" charset="0"/>
                          </a:rPr>
                          <m:t> </m:t>
                        </m:r>
                        <m:r>
                          <a:rPr lang="en-US" sz="1100" b="1" i="1">
                            <a:solidFill>
                              <a:schemeClr val="accent2">
                                <a:lumMod val="75000"/>
                              </a:schemeClr>
                            </a:solidFill>
                            <a:latin typeface="Cambria Math" panose="02040503050406030204" pitchFamily="18" charset="0"/>
                          </a:rPr>
                          <m:t>𝒑</m:t>
                        </m:r>
                      </m:e>
                    </m:acc>
                    <m:r>
                      <a:rPr lang="en-US" sz="1100" b="1" i="1">
                        <a:solidFill>
                          <a:schemeClr val="accent2">
                            <a:lumMod val="75000"/>
                          </a:schemeClr>
                        </a:solidFill>
                        <a:latin typeface="Cambria Math" panose="02040503050406030204" pitchFamily="18" charset="0"/>
                      </a:rPr>
                      <m:t>=</m:t>
                    </m:r>
                    <m:r>
                      <a:rPr lang="en-US" sz="1100" b="1" i="1">
                        <a:solidFill>
                          <a:schemeClr val="accent2">
                            <a:lumMod val="75000"/>
                          </a:schemeClr>
                        </a:solidFill>
                        <a:latin typeface="Cambria Math" panose="02040503050406030204" pitchFamily="18" charset="0"/>
                      </a:rPr>
                      <m:t>𝟎</m:t>
                    </m:r>
                    <m:r>
                      <a:rPr lang="en-US" sz="1100" b="1" i="1">
                        <a:solidFill>
                          <a:schemeClr val="accent2">
                            <a:lumMod val="75000"/>
                          </a:schemeClr>
                        </a:solidFill>
                        <a:latin typeface="Cambria Math" panose="02040503050406030204" pitchFamily="18" charset="0"/>
                      </a:rPr>
                      <m:t>.</m:t>
                    </m:r>
                    <m:r>
                      <a:rPr lang="en-US" sz="1100" b="1" i="1">
                        <a:solidFill>
                          <a:schemeClr val="accent2">
                            <a:lumMod val="75000"/>
                          </a:schemeClr>
                        </a:solidFill>
                        <a:latin typeface="Cambria Math" panose="02040503050406030204" pitchFamily="18" charset="0"/>
                      </a:rPr>
                      <m:t>𝟏𝟕</m:t>
                    </m:r>
                  </m:oMath>
                </a14:m>
                <a:r>
                  <a:rPr lang="en-US" sz="1100" b="1" i="1" dirty="0">
                    <a:solidFill>
                      <a:schemeClr val="accent2">
                        <a:lumMod val="75000"/>
                      </a:schemeClr>
                    </a:solidFill>
                  </a:rPr>
                  <a:t>                 </a:t>
                </a:r>
                <a:r>
                  <a:rPr lang="en-US" sz="1100" b="1" i="1" dirty="0" smtClean="0">
                    <a:solidFill>
                      <a:schemeClr val="accent2">
                        <a:lumMod val="75000"/>
                      </a:schemeClr>
                    </a:solidFill>
                  </a:rPr>
                  <a:t>n=10</a:t>
                </a:r>
                <a:endParaRPr lang="en-US" sz="1100" b="1" i="1" dirty="0">
                  <a:solidFill>
                    <a:schemeClr val="accent2">
                      <a:lumMod val="75000"/>
                    </a:schemeClr>
                  </a:solidFill>
                </a:endParaRPr>
              </a:p>
              <a:p>
                <a:pPr marL="129650" indent="-129650">
                  <a:buFont typeface="+mj-lt"/>
                  <a:buAutoNum type="alphaLcParenR"/>
                </a:pPr>
                <a:r>
                  <a:rPr lang="en-US" sz="1100" dirty="0"/>
                  <a:t>Ho: p = 0.17; Ha: p &lt; 0.17           </a:t>
                </a:r>
                <a14:m>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rPr>
                          <m:t>𝑝</m:t>
                        </m:r>
                      </m:e>
                    </m:acc>
                    <m:r>
                      <a:rPr lang="en-US" sz="1100" i="1">
                        <a:latin typeface="Cambria Math" panose="02040503050406030204" pitchFamily="18" charset="0"/>
                      </a:rPr>
                      <m:t>=</m:t>
                    </m:r>
                    <m:r>
                      <a:rPr lang="en-US" sz="1100" i="1">
                        <a:latin typeface="Cambria Math" panose="02040503050406030204" pitchFamily="18" charset="0"/>
                      </a:rPr>
                      <m:t>0</m:t>
                    </m:r>
                    <m:r>
                      <a:rPr lang="en-US" sz="1100" i="1">
                        <a:latin typeface="Cambria Math" panose="02040503050406030204" pitchFamily="18" charset="0"/>
                      </a:rPr>
                      <m:t>.</m:t>
                    </m:r>
                    <m:r>
                      <a:rPr lang="en-US" sz="1100" i="1">
                        <a:latin typeface="Cambria Math" panose="02040503050406030204" pitchFamily="18" charset="0"/>
                      </a:rPr>
                      <m:t>20</m:t>
                    </m:r>
                  </m:oMath>
                </a14:m>
                <a:r>
                  <a:rPr lang="en-US" sz="1100" dirty="0"/>
                  <a:t>                 n=20</a:t>
                </a:r>
              </a:p>
              <a:p>
                <a:pPr marL="129650" indent="-129650">
                  <a:buFont typeface="+mj-lt"/>
                  <a:buAutoNum type="alphaLcParenR"/>
                </a:pPr>
                <a:r>
                  <a:rPr lang="en-US" sz="1100" dirty="0"/>
                  <a:t>Ho: p = 0.20; Ha: p &lt; 0.20           </a:t>
                </a:r>
                <a14:m>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rPr>
                          <m:t>𝑝</m:t>
                        </m:r>
                      </m:e>
                    </m:acc>
                    <m:r>
                      <a:rPr lang="en-US" sz="1100" i="1">
                        <a:latin typeface="Cambria Math" panose="02040503050406030204" pitchFamily="18" charset="0"/>
                      </a:rPr>
                      <m:t>=</m:t>
                    </m:r>
                    <m:r>
                      <a:rPr lang="en-US" sz="1100" i="1">
                        <a:latin typeface="Cambria Math" panose="02040503050406030204" pitchFamily="18" charset="0"/>
                      </a:rPr>
                      <m:t>0</m:t>
                    </m:r>
                    <m:r>
                      <a:rPr lang="en-US" sz="1100" i="1">
                        <a:latin typeface="Cambria Math" panose="02040503050406030204" pitchFamily="18" charset="0"/>
                      </a:rPr>
                      <m:t>.</m:t>
                    </m:r>
                    <m:r>
                      <a:rPr lang="en-US" sz="1100" i="1">
                        <a:latin typeface="Cambria Math" panose="02040503050406030204" pitchFamily="18" charset="0"/>
                      </a:rPr>
                      <m:t>17</m:t>
                    </m:r>
                  </m:oMath>
                </a14:m>
                <a:r>
                  <a:rPr lang="en-US" sz="1100" dirty="0"/>
                  <a:t>                 n=10</a:t>
                </a:r>
              </a:p>
              <a:p>
                <a:pPr marL="129650" indent="-129650">
                  <a:buFont typeface="+mj-lt"/>
                  <a:buAutoNum type="alphaLcParenR"/>
                </a:pPr>
                <a:r>
                  <a:rPr lang="en-US" sz="1100" dirty="0" smtClean="0"/>
                  <a:t>This is not a well-designed randomization test for a population proportion.</a:t>
                </a:r>
                <a:endParaRPr lang="en-US" sz="11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71450" y="2101602"/>
                <a:ext cx="3832449" cy="1107996"/>
              </a:xfrm>
              <a:prstGeom prst="rect">
                <a:avLst/>
              </a:prstGeom>
              <a:blipFill>
                <a:blip r:embed="rId2"/>
                <a:stretch>
                  <a:fillRect b="-2747"/>
                </a:stretch>
              </a:blipFill>
            </p:spPr>
            <p:txBody>
              <a:bodyPr/>
              <a:lstStyle/>
              <a:p>
                <a:r>
                  <a:rPr lang="en-US">
                    <a:noFill/>
                  </a:rPr>
                  <a:t> </a:t>
                </a:r>
              </a:p>
            </p:txBody>
          </p:sp>
        </mc:Fallback>
      </mc:AlternateContent>
    </p:spTree>
    <p:extLst>
      <p:ext uri="{BB962C8B-B14F-4D97-AF65-F5344CB8AC3E}">
        <p14:creationId xmlns:p14="http://schemas.microsoft.com/office/powerpoint/2010/main" val="2235945643"/>
      </p:ext>
    </p:extLst>
  </p:cSld>
  <p:clrMapOvr>
    <a:masterClrMapping/>
  </p:clrMapOvr>
  <p:transition>
    <p:cu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250" y="358775"/>
            <a:ext cx="4407498" cy="142329"/>
          </a:xfrm>
          <a:prstGeom prst="rect">
            <a:avLst/>
          </a:prstGeom>
          <a:solidFill>
            <a:srgbClr val="9AB8CE"/>
          </a:solidFill>
        </p:spPr>
        <p:txBody>
          <a:bodyPr vert="horz" wrap="square" lIns="0" tIns="19033" rIns="0" bIns="0" rtlCol="0">
            <a:spAutoFit/>
          </a:bodyPr>
          <a:lstStyle/>
          <a:p>
            <a:pPr marL="44725">
              <a:spcBef>
                <a:spcPts val="150"/>
              </a:spcBef>
            </a:pPr>
            <a:r>
              <a:rPr sz="800" dirty="0">
                <a:solidFill>
                  <a:srgbClr val="1A2E3D"/>
                </a:solidFill>
                <a:latin typeface="Arial"/>
                <a:cs typeface="Arial"/>
              </a:rPr>
              <a:t>Clicker</a:t>
            </a:r>
            <a:r>
              <a:rPr sz="800" spc="-4" dirty="0">
                <a:solidFill>
                  <a:srgbClr val="1A2E3D"/>
                </a:solidFill>
                <a:latin typeface="Arial"/>
                <a:cs typeface="Arial"/>
              </a:rPr>
              <a:t> </a:t>
            </a:r>
            <a:r>
              <a:rPr sz="800" spc="4" dirty="0">
                <a:solidFill>
                  <a:srgbClr val="1A2E3D"/>
                </a:solidFill>
                <a:latin typeface="Arial"/>
                <a:cs typeface="Arial"/>
              </a:rPr>
              <a:t>question</a:t>
            </a:r>
            <a:endParaRPr sz="800">
              <a:latin typeface="Arial"/>
              <a:cs typeface="Arial"/>
            </a:endParaRPr>
          </a:p>
        </p:txBody>
      </p:sp>
      <p:sp>
        <p:nvSpPr>
          <p:cNvPr id="3" name="object 3"/>
          <p:cNvSpPr txBox="1">
            <a:spLocks noGrp="1"/>
          </p:cNvSpPr>
          <p:nvPr>
            <p:ph type="title"/>
          </p:nvPr>
        </p:nvSpPr>
        <p:spPr>
          <a:xfrm>
            <a:off x="95250" y="525736"/>
            <a:ext cx="4407498" cy="1547036"/>
          </a:xfrm>
          <a:prstGeom prst="rect">
            <a:avLst/>
          </a:prstGeom>
          <a:solidFill>
            <a:srgbClr val="D6E2EB"/>
          </a:solidFill>
        </p:spPr>
        <p:txBody>
          <a:bodyPr vert="horz" wrap="square" lIns="0" tIns="23314" rIns="0" bIns="0" rtlCol="0" anchor="ctr">
            <a:spAutoFit/>
          </a:bodyPr>
          <a:lstStyle/>
          <a:p>
            <a:pPr marL="44725" marR="69942">
              <a:spcBef>
                <a:spcPts val="183"/>
              </a:spcBef>
            </a:pPr>
            <a:r>
              <a:rPr lang="en-US" sz="900" spc="-15" dirty="0">
                <a:solidFill>
                  <a:srgbClr val="1A2E3D"/>
                </a:solidFill>
              </a:rPr>
              <a:t>A researcher has </a:t>
            </a:r>
            <a:r>
              <a:rPr lang="en-US" sz="900" spc="-15" dirty="0" smtClean="0">
                <a:solidFill>
                  <a:srgbClr val="1A2E3D"/>
                </a:solidFill>
              </a:rPr>
              <a:t>tried to set </a:t>
            </a:r>
            <a:r>
              <a:rPr lang="en-US" sz="900" spc="-15" dirty="0">
                <a:solidFill>
                  <a:srgbClr val="1A2E3D"/>
                </a:solidFill>
              </a:rPr>
              <a:t>up the following randomization test for </a:t>
            </a:r>
            <a:r>
              <a:rPr lang="en-US" sz="900" i="1" spc="-15" dirty="0">
                <a:solidFill>
                  <a:srgbClr val="1A2E3D"/>
                </a:solidFill>
              </a:rPr>
              <a:t>p</a:t>
            </a:r>
            <a:r>
              <a:rPr lang="en-US" sz="900" spc="-15" dirty="0">
                <a:solidFill>
                  <a:srgbClr val="1A2E3D"/>
                </a:solidFill>
              </a:rPr>
              <a:t>. What were her </a:t>
            </a:r>
            <a:r>
              <a:rPr lang="en-US" sz="900" u="sng" spc="-15" dirty="0">
                <a:solidFill>
                  <a:srgbClr val="1A2E3D"/>
                </a:solidFill>
              </a:rPr>
              <a:t>hypotheses</a:t>
            </a:r>
            <a:r>
              <a:rPr lang="en-US" sz="900" spc="-15" dirty="0">
                <a:solidFill>
                  <a:srgbClr val="1A2E3D"/>
                </a:solidFill>
              </a:rPr>
              <a:t>, </a:t>
            </a:r>
            <a:r>
              <a:rPr lang="en-US" sz="900" u="sng" spc="-15" dirty="0">
                <a:solidFill>
                  <a:srgbClr val="1A2E3D"/>
                </a:solidFill>
              </a:rPr>
              <a:t>observed sample proportion</a:t>
            </a:r>
            <a:r>
              <a:rPr lang="en-US" sz="900" spc="-15" dirty="0">
                <a:solidFill>
                  <a:srgbClr val="1A2E3D"/>
                </a:solidFill>
              </a:rPr>
              <a:t>, and </a:t>
            </a:r>
            <a:r>
              <a:rPr lang="en-US" sz="900" u="sng" spc="-15" dirty="0">
                <a:solidFill>
                  <a:srgbClr val="1A2E3D"/>
                </a:solidFill>
              </a:rPr>
              <a:t>sample size</a:t>
            </a:r>
            <a:r>
              <a:rPr lang="en-US" sz="900" spc="-15" dirty="0">
                <a:solidFill>
                  <a:srgbClr val="1A2E3D"/>
                </a:solidFill>
              </a:rPr>
              <a:t>?</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smtClean="0">
                <a:solidFill>
                  <a:srgbClr val="1A2E3D"/>
                </a:solidFill>
              </a:rPr>
              <a:t/>
            </a:r>
            <a:br>
              <a:rPr lang="en-US" sz="900" spc="-15" dirty="0" smtClean="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endParaRPr sz="900" i="1" dirty="0">
              <a:latin typeface="Times New Roman"/>
              <a:cs typeface="Times New Roman"/>
            </a:endParaRPr>
          </a:p>
        </p:txBody>
      </p:sp>
      <p:sp>
        <p:nvSpPr>
          <p:cNvPr id="14" name="TextBox 13"/>
          <p:cNvSpPr txBox="1"/>
          <p:nvPr/>
        </p:nvSpPr>
        <p:spPr>
          <a:xfrm>
            <a:off x="226274" y="854102"/>
            <a:ext cx="3541285" cy="1077218"/>
          </a:xfrm>
          <a:prstGeom prst="rect">
            <a:avLst/>
          </a:prstGeom>
          <a:noFill/>
          <a:ln w="19050">
            <a:solidFill>
              <a:schemeClr val="tx1"/>
            </a:solidFill>
          </a:ln>
        </p:spPr>
        <p:txBody>
          <a:bodyPr wrap="square" rtlCol="0">
            <a:spAutoFit/>
          </a:bodyPr>
          <a:lstStyle/>
          <a:p>
            <a:r>
              <a:rPr lang="en-US" sz="800" b="1" dirty="0"/>
              <a:t>Randomization Test for p</a:t>
            </a:r>
          </a:p>
          <a:p>
            <a:pPr marL="129650" indent="-129650">
              <a:buFont typeface="+mj-lt"/>
              <a:buAutoNum type="arabicPeriod"/>
            </a:pPr>
            <a:r>
              <a:rPr lang="en-US" sz="800" dirty="0">
                <a:solidFill>
                  <a:srgbClr val="C00000"/>
                </a:solidFill>
              </a:rPr>
              <a:t>Place 100 chips in a bag, 20 red and 80 green.</a:t>
            </a:r>
          </a:p>
          <a:p>
            <a:pPr marL="129650" indent="-129650">
              <a:buFont typeface="+mj-lt"/>
              <a:buAutoNum type="arabicPeriod"/>
            </a:pPr>
            <a:r>
              <a:rPr lang="en-US" sz="800" dirty="0">
                <a:solidFill>
                  <a:srgbClr val="C00000"/>
                </a:solidFill>
              </a:rPr>
              <a:t>Draw</a:t>
            </a:r>
            <a:r>
              <a:rPr lang="en-US" sz="800" dirty="0"/>
              <a:t> 10 </a:t>
            </a:r>
            <a:r>
              <a:rPr lang="en-US" sz="800" dirty="0">
                <a:solidFill>
                  <a:srgbClr val="C00000"/>
                </a:solidFill>
              </a:rPr>
              <a:t>chips from the bag </a:t>
            </a:r>
            <a:r>
              <a:rPr lang="en-US" sz="800" dirty="0" smtClean="0">
                <a:solidFill>
                  <a:srgbClr val="C00000"/>
                </a:solidFill>
              </a:rPr>
              <a:t>WITH REPLACEMENT.</a:t>
            </a:r>
            <a:endParaRPr lang="en-US" sz="800" dirty="0">
              <a:solidFill>
                <a:srgbClr val="C00000"/>
              </a:solidFill>
            </a:endParaRPr>
          </a:p>
          <a:p>
            <a:pPr marL="129650" indent="-129650">
              <a:buFont typeface="+mj-lt"/>
              <a:buAutoNum type="arabicPeriod"/>
            </a:pPr>
            <a:r>
              <a:rPr lang="en-US" sz="800" dirty="0">
                <a:solidFill>
                  <a:srgbClr val="C00000"/>
                </a:solidFill>
              </a:rPr>
              <a:t>Note the proportion of the </a:t>
            </a:r>
            <a:r>
              <a:rPr lang="en-US" sz="800" dirty="0"/>
              <a:t>10</a:t>
            </a:r>
            <a:r>
              <a:rPr lang="en-US" sz="800" dirty="0">
                <a:solidFill>
                  <a:srgbClr val="C00000"/>
                </a:solidFill>
              </a:rPr>
              <a:t> chips that were red and plot it in the randomization distribution.</a:t>
            </a:r>
          </a:p>
          <a:p>
            <a:pPr marL="129650" indent="-129650">
              <a:buFont typeface="+mj-lt"/>
              <a:buAutoNum type="arabicPeriod"/>
            </a:pPr>
            <a:r>
              <a:rPr lang="en-US" sz="800" dirty="0">
                <a:solidFill>
                  <a:srgbClr val="C00000"/>
                </a:solidFill>
              </a:rPr>
              <a:t>Repeat (2) and (3) many times.</a:t>
            </a:r>
          </a:p>
          <a:p>
            <a:pPr marL="129650" indent="-129650">
              <a:buFont typeface="+mj-lt"/>
              <a:buAutoNum type="arabicPeriod"/>
            </a:pPr>
            <a:r>
              <a:rPr lang="en-US" sz="800" dirty="0"/>
              <a:t>In the randomization distribution find the proportion of simulations where the sample proportion was 17% or less; or 23% or more.</a:t>
            </a:r>
          </a:p>
        </p:txBody>
      </p:sp>
      <mc:AlternateContent xmlns:mc="http://schemas.openxmlformats.org/markup-compatibility/2006" xmlns:a14="http://schemas.microsoft.com/office/drawing/2010/main">
        <mc:Choice Requires="a14">
          <p:sp>
            <p:nvSpPr>
              <p:cNvPr id="18" name="TextBox 17"/>
              <p:cNvSpPr txBox="1"/>
              <p:nvPr/>
            </p:nvSpPr>
            <p:spPr>
              <a:xfrm>
                <a:off x="258796" y="2367967"/>
                <a:ext cx="3832449" cy="261610"/>
              </a:xfrm>
              <a:prstGeom prst="rect">
                <a:avLst/>
              </a:prstGeom>
              <a:noFill/>
            </p:spPr>
            <p:txBody>
              <a:bodyPr wrap="square" rtlCol="0">
                <a:spAutoFit/>
              </a:bodyPr>
              <a:lstStyle/>
              <a:p>
                <a:r>
                  <a:rPr lang="en-US" sz="1100" i="1" dirty="0" smtClean="0">
                    <a:solidFill>
                      <a:srgbClr val="C00000"/>
                    </a:solidFill>
                  </a:rPr>
                  <a:t>Ho: p = 0.20; Ha: p </a:t>
                </a:r>
                <a:r>
                  <a:rPr lang="en-US" sz="1100" i="1" dirty="0" smtClean="0">
                    <a:solidFill>
                      <a:schemeClr val="tx1"/>
                    </a:solidFill>
                  </a:rPr>
                  <a:t>≠ </a:t>
                </a:r>
                <a:r>
                  <a:rPr lang="en-US" sz="1100" i="1" dirty="0" smtClean="0">
                    <a:solidFill>
                      <a:srgbClr val="C00000"/>
                    </a:solidFill>
                  </a:rPr>
                  <a:t>0.20 </a:t>
                </a:r>
                <a14:m>
                  <m:oMath xmlns:m="http://schemas.openxmlformats.org/officeDocument/2006/math">
                    <m:r>
                      <a:rPr lang="en-US" sz="1100" b="0" i="1">
                        <a:solidFill>
                          <a:schemeClr val="tx1"/>
                        </a:solidFill>
                        <a:latin typeface="Cambria Math" panose="02040503050406030204" pitchFamily="18" charset="0"/>
                      </a:rPr>
                      <m:t>          </m:t>
                    </m:r>
                    <m:acc>
                      <m:accPr>
                        <m:chr m:val="̂"/>
                        <m:ctrlPr>
                          <a:rPr lang="en-US" sz="1100" i="1">
                            <a:solidFill>
                              <a:schemeClr val="tx1"/>
                            </a:solidFill>
                            <a:latin typeface="Cambria Math" panose="02040503050406030204" pitchFamily="18" charset="0"/>
                          </a:rPr>
                        </m:ctrlPr>
                      </m:accPr>
                      <m:e>
                        <m:r>
                          <a:rPr lang="en-US" sz="1100" b="0" i="1">
                            <a:solidFill>
                              <a:schemeClr val="tx1"/>
                            </a:solidFill>
                            <a:latin typeface="Cambria Math" panose="02040503050406030204" pitchFamily="18" charset="0"/>
                          </a:rPr>
                          <m:t> </m:t>
                        </m:r>
                        <m:r>
                          <a:rPr lang="en-US" sz="1100" b="0" i="1">
                            <a:solidFill>
                              <a:schemeClr val="tx1"/>
                            </a:solidFill>
                            <a:latin typeface="Cambria Math" panose="02040503050406030204" pitchFamily="18" charset="0"/>
                          </a:rPr>
                          <m:t>𝑝</m:t>
                        </m:r>
                      </m:e>
                    </m:acc>
                    <m:r>
                      <a:rPr lang="en-US" sz="1100" b="0" i="1">
                        <a:solidFill>
                          <a:schemeClr val="tx1"/>
                        </a:solidFill>
                        <a:latin typeface="Cambria Math" panose="02040503050406030204" pitchFamily="18" charset="0"/>
                      </a:rPr>
                      <m:t>=0.17</m:t>
                    </m:r>
                  </m:oMath>
                </a14:m>
                <a:r>
                  <a:rPr lang="en-US" sz="1100" i="1" dirty="0">
                    <a:solidFill>
                      <a:schemeClr val="tx1"/>
                    </a:solidFill>
                  </a:rPr>
                  <a:t>                 </a:t>
                </a:r>
                <a:r>
                  <a:rPr lang="en-US" sz="1100" i="1" dirty="0" smtClean="0">
                    <a:solidFill>
                      <a:schemeClr val="tx1"/>
                    </a:solidFill>
                  </a:rPr>
                  <a:t>n=10</a:t>
                </a:r>
                <a:endParaRPr lang="en-US" sz="1100" i="1"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58796" y="2367967"/>
                <a:ext cx="3832449" cy="261610"/>
              </a:xfrm>
              <a:prstGeom prst="rect">
                <a:avLst/>
              </a:prstGeom>
              <a:blipFill>
                <a:blip r:embed="rId2"/>
                <a:stretch>
                  <a:fillRect b="-16279"/>
                </a:stretch>
              </a:blipFill>
            </p:spPr>
            <p:txBody>
              <a:bodyPr/>
              <a:lstStyle/>
              <a:p>
                <a:r>
                  <a:rPr lang="en-US">
                    <a:noFill/>
                  </a:rPr>
                  <a:t> </a:t>
                </a:r>
              </a:p>
            </p:txBody>
          </p:sp>
        </mc:Fallback>
      </mc:AlternateContent>
      <p:sp>
        <p:nvSpPr>
          <p:cNvPr id="4" name="TextBox 3"/>
          <p:cNvSpPr txBox="1"/>
          <p:nvPr/>
        </p:nvSpPr>
        <p:spPr>
          <a:xfrm>
            <a:off x="704850" y="2072232"/>
            <a:ext cx="2971800" cy="261610"/>
          </a:xfrm>
          <a:prstGeom prst="rect">
            <a:avLst/>
          </a:prstGeom>
          <a:noFill/>
        </p:spPr>
        <p:txBody>
          <a:bodyPr wrap="square" rtlCol="0">
            <a:spAutoFit/>
          </a:bodyPr>
          <a:lstStyle/>
          <a:p>
            <a:r>
              <a:rPr lang="en-US" sz="1100" dirty="0" smtClean="0">
                <a:solidFill>
                  <a:srgbClr val="C00000"/>
                </a:solidFill>
              </a:rPr>
              <a:t>0.20=20 red chips/100 total chips</a:t>
            </a:r>
            <a:endParaRPr lang="en-US" sz="1100" dirty="0">
              <a:solidFill>
                <a:srgbClr val="C00000"/>
              </a:solidFill>
            </a:endParaRPr>
          </a:p>
        </p:txBody>
      </p:sp>
      <p:cxnSp>
        <p:nvCxnSpPr>
          <p:cNvPr id="6" name="Straight Arrow Connector 5"/>
          <p:cNvCxnSpPr/>
          <p:nvPr/>
        </p:nvCxnSpPr>
        <p:spPr>
          <a:xfrm flipH="1">
            <a:off x="933450" y="2259686"/>
            <a:ext cx="76200" cy="1414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26274" y="2840133"/>
                <a:ext cx="4091761"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𝑝</m:t>
                      </m:r>
                      <m:r>
                        <a:rPr lang="en-US" sz="1100" b="0" i="1" smtClean="0">
                          <a:latin typeface="Cambria Math" panose="02040503050406030204" pitchFamily="18" charset="0"/>
                        </a:rPr>
                        <m:t>−</m:t>
                      </m:r>
                      <m:r>
                        <a:rPr lang="en-US" sz="1100" b="0" i="1" smtClean="0">
                          <a:latin typeface="Cambria Math" panose="02040503050406030204" pitchFamily="18" charset="0"/>
                        </a:rPr>
                        <m:t>𝑣𝑎𝑙𝑢𝑒</m:t>
                      </m:r>
                      <m:r>
                        <a:rPr lang="en-US" sz="1100" b="0" i="1" smtClean="0">
                          <a:latin typeface="Cambria Math" panose="02040503050406030204" pitchFamily="18" charset="0"/>
                        </a:rPr>
                        <m:t>=</m:t>
                      </m:r>
                      <m:r>
                        <a:rPr lang="en-US" sz="1100" b="0" i="1" smtClean="0">
                          <a:latin typeface="Cambria Math" panose="02040503050406030204" pitchFamily="18" charset="0"/>
                        </a:rPr>
                        <m:t>𝑃</m:t>
                      </m:r>
                      <m:r>
                        <a:rPr lang="en-US" sz="1100" b="0" i="1" smtClean="0">
                          <a:latin typeface="Cambria Math" panose="02040503050406030204" pitchFamily="18" charset="0"/>
                        </a:rPr>
                        <m:t>(</m:t>
                      </m:r>
                      <m:acc>
                        <m:accPr>
                          <m:chr m:val="̂"/>
                          <m:ctrlPr>
                            <a:rPr lang="en-US" sz="1100" i="1" smtClean="0">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 </m:t>
                          </m:r>
                          <m:r>
                            <a:rPr lang="en-US" sz="1100" i="1">
                              <a:solidFill>
                                <a:schemeClr val="tx1"/>
                              </a:solidFill>
                              <a:latin typeface="Cambria Math" panose="02040503050406030204" pitchFamily="18" charset="0"/>
                            </a:rPr>
                            <m:t>𝑝</m:t>
                          </m:r>
                        </m:e>
                      </m:acc>
                      <m:r>
                        <a:rPr lang="en-US" sz="1100" b="0" i="1" smtClean="0">
                          <a:solidFill>
                            <a:schemeClr val="tx1"/>
                          </a:solidFill>
                          <a:latin typeface="Cambria Math" panose="02040503050406030204" pitchFamily="18" charset="0"/>
                        </a:rPr>
                        <m:t> </m:t>
                      </m:r>
                      <m:r>
                        <a:rPr lang="en-US" sz="1100" b="0" i="1" smtClean="0">
                          <a:solidFill>
                            <a:schemeClr val="tx1"/>
                          </a:solidFill>
                          <a:latin typeface="Cambria Math" panose="02040503050406030204" pitchFamily="18" charset="0"/>
                        </a:rPr>
                        <m:t>𝑎𝑡</m:t>
                      </m:r>
                      <m:r>
                        <a:rPr lang="en-US" sz="1100" b="0" i="1" smtClean="0">
                          <a:solidFill>
                            <a:schemeClr val="tx1"/>
                          </a:solidFill>
                          <a:latin typeface="Cambria Math" panose="02040503050406030204" pitchFamily="18" charset="0"/>
                        </a:rPr>
                        <m:t> </m:t>
                      </m:r>
                      <m:r>
                        <a:rPr lang="en-US" sz="1100" b="0" i="1" smtClean="0">
                          <a:solidFill>
                            <a:schemeClr val="tx1"/>
                          </a:solidFill>
                          <a:latin typeface="Cambria Math" panose="02040503050406030204" pitchFamily="18" charset="0"/>
                        </a:rPr>
                        <m:t>𝑙𝑒𝑎𝑠𝑡</m:t>
                      </m:r>
                      <m:r>
                        <a:rPr lang="en-US" sz="1100" b="0" i="1" smtClean="0">
                          <a:solidFill>
                            <a:schemeClr val="tx1"/>
                          </a:solidFill>
                          <a:latin typeface="Cambria Math" panose="02040503050406030204" pitchFamily="18" charset="0"/>
                        </a:rPr>
                        <m:t> </m:t>
                      </m:r>
                      <m:r>
                        <a:rPr lang="en-US" sz="1100" b="0" i="1" smtClean="0">
                          <a:solidFill>
                            <a:schemeClr val="tx1"/>
                          </a:solidFill>
                          <a:latin typeface="Cambria Math" panose="02040503050406030204" pitchFamily="18" charset="0"/>
                        </a:rPr>
                        <m:t>𝑒𝑥𝑡𝑟𝑒𝑚𝑒</m:t>
                      </m:r>
                      <m:r>
                        <a:rPr lang="en-US" sz="1100" b="0" i="1" smtClean="0">
                          <a:solidFill>
                            <a:schemeClr val="tx1"/>
                          </a:solidFill>
                          <a:latin typeface="Cambria Math" panose="02040503050406030204" pitchFamily="18" charset="0"/>
                        </a:rPr>
                        <m:t> </m:t>
                      </m:r>
                      <m:r>
                        <a:rPr lang="en-US" sz="1100" b="0" i="1" smtClean="0">
                          <a:solidFill>
                            <a:schemeClr val="tx1"/>
                          </a:solidFill>
                          <a:latin typeface="Cambria Math" panose="02040503050406030204" pitchFamily="18" charset="0"/>
                        </a:rPr>
                        <m:t>𝑎𝑠</m:t>
                      </m:r>
                      <m:r>
                        <a:rPr lang="en-US" sz="1100" b="0" i="1" smtClean="0">
                          <a:solidFill>
                            <a:schemeClr val="tx1"/>
                          </a:solidFill>
                          <a:latin typeface="Cambria Math" panose="02040503050406030204" pitchFamily="18" charset="0"/>
                        </a:rPr>
                        <m:t> </m:t>
                      </m:r>
                      <m:r>
                        <a:rPr lang="en-US" sz="1100" b="0" i="1" smtClean="0">
                          <a:solidFill>
                            <a:schemeClr val="tx1"/>
                          </a:solidFill>
                          <a:latin typeface="Cambria Math" panose="02040503050406030204" pitchFamily="18" charset="0"/>
                        </a:rPr>
                        <m:t>𝑜𝑛𝑒</m:t>
                      </m:r>
                      <m:r>
                        <a:rPr lang="en-US" sz="1100" b="0" i="1" smtClean="0">
                          <a:solidFill>
                            <a:schemeClr val="tx1"/>
                          </a:solidFill>
                          <a:latin typeface="Cambria Math" panose="02040503050406030204" pitchFamily="18" charset="0"/>
                        </a:rPr>
                        <m:t> </m:t>
                      </m:r>
                      <m:r>
                        <a:rPr lang="en-US" sz="1100" b="0" i="1" smtClean="0">
                          <a:solidFill>
                            <a:schemeClr val="tx1"/>
                          </a:solidFill>
                          <a:latin typeface="Cambria Math" panose="02040503050406030204" pitchFamily="18" charset="0"/>
                        </a:rPr>
                        <m:t>𝑜𝑏𝑠𝑒𝑟𝑣𝑒𝑑</m:t>
                      </m:r>
                      <m:r>
                        <a:rPr lang="en-US" sz="1100" b="0" i="1" smtClean="0">
                          <a:solidFill>
                            <a:schemeClr val="tx1"/>
                          </a:solidFill>
                          <a:latin typeface="Cambria Math" panose="02040503050406030204" pitchFamily="18" charset="0"/>
                        </a:rPr>
                        <m:t>|</m:t>
                      </m:r>
                      <m:r>
                        <a:rPr lang="en-US" sz="1100" b="0" i="1" smtClean="0">
                          <a:solidFill>
                            <a:srgbClr val="C00000"/>
                          </a:solidFill>
                          <a:latin typeface="Cambria Math" panose="02040503050406030204" pitchFamily="18" charset="0"/>
                        </a:rPr>
                        <m:t>𝐻𝑜</m:t>
                      </m:r>
                      <m:r>
                        <a:rPr lang="en-US" sz="1100" b="0" i="1" smtClean="0">
                          <a:solidFill>
                            <a:srgbClr val="C00000"/>
                          </a:solidFill>
                          <a:latin typeface="Cambria Math" panose="02040503050406030204" pitchFamily="18" charset="0"/>
                        </a:rPr>
                        <m:t>:</m:t>
                      </m:r>
                      <m:r>
                        <a:rPr lang="en-US" sz="1100" b="0" i="1" smtClean="0">
                          <a:solidFill>
                            <a:srgbClr val="C00000"/>
                          </a:solidFill>
                          <a:latin typeface="Cambria Math" panose="02040503050406030204" pitchFamily="18" charset="0"/>
                        </a:rPr>
                        <m:t>𝑝</m:t>
                      </m:r>
                      <m:r>
                        <a:rPr lang="en-US" sz="1100" b="0" i="1" smtClean="0">
                          <a:solidFill>
                            <a:srgbClr val="C00000"/>
                          </a:solidFill>
                          <a:latin typeface="Cambria Math" panose="02040503050406030204" pitchFamily="18" charset="0"/>
                        </a:rPr>
                        <m:t>=0.20)</m:t>
                      </m:r>
                    </m:oMath>
                  </m:oMathPara>
                </a14:m>
                <a:endParaRPr lang="en-US" sz="1100" dirty="0"/>
              </a:p>
            </p:txBody>
          </p:sp>
        </mc:Choice>
        <mc:Fallback xmlns="">
          <p:sp>
            <p:nvSpPr>
              <p:cNvPr id="8" name="TextBox 7"/>
              <p:cNvSpPr txBox="1">
                <a:spLocks noRot="1" noChangeAspect="1" noMove="1" noResize="1" noEditPoints="1" noAdjustHandles="1" noChangeArrowheads="1" noChangeShapeType="1" noTextEdit="1"/>
              </p:cNvSpPr>
              <p:nvPr/>
            </p:nvSpPr>
            <p:spPr>
              <a:xfrm>
                <a:off x="226274" y="2840133"/>
                <a:ext cx="4091761" cy="169277"/>
              </a:xfrm>
              <a:prstGeom prst="rect">
                <a:avLst/>
              </a:prstGeom>
              <a:blipFill>
                <a:blip r:embed="rId3"/>
                <a:stretch>
                  <a:fillRect l="-298" t="-17857" r="-894" b="-35714"/>
                </a:stretch>
              </a:blipFill>
            </p:spPr>
            <p:txBody>
              <a:bodyPr/>
              <a:lstStyle/>
              <a:p>
                <a:r>
                  <a:rPr lang="en-US">
                    <a:noFill/>
                  </a:rPr>
                  <a:t> </a:t>
                </a:r>
              </a:p>
            </p:txBody>
          </p:sp>
        </mc:Fallback>
      </mc:AlternateContent>
      <p:sp>
        <p:nvSpPr>
          <p:cNvPr id="9" name="TextBox 8"/>
          <p:cNvSpPr txBox="1"/>
          <p:nvPr/>
        </p:nvSpPr>
        <p:spPr>
          <a:xfrm>
            <a:off x="2609850" y="3094224"/>
            <a:ext cx="2133600" cy="415498"/>
          </a:xfrm>
          <a:prstGeom prst="rect">
            <a:avLst/>
          </a:prstGeom>
          <a:noFill/>
        </p:spPr>
        <p:txBody>
          <a:bodyPr wrap="square" rtlCol="0">
            <a:spAutoFit/>
          </a:bodyPr>
          <a:lstStyle/>
          <a:p>
            <a:r>
              <a:rPr lang="en-US" sz="1000" dirty="0" smtClean="0">
                <a:solidFill>
                  <a:srgbClr val="C00000"/>
                </a:solidFill>
              </a:rPr>
              <a:t>What the randomization distribution assumes/should be centered at.</a:t>
            </a:r>
            <a:endParaRPr lang="en-US" sz="1000" dirty="0">
              <a:solidFill>
                <a:srgbClr val="C00000"/>
              </a:solidFill>
            </a:endParaRPr>
          </a:p>
        </p:txBody>
      </p:sp>
      <p:cxnSp>
        <p:nvCxnSpPr>
          <p:cNvPr id="10" name="Straight Arrow Connector 9"/>
          <p:cNvCxnSpPr>
            <a:endCxn id="9" idx="0"/>
          </p:cNvCxnSpPr>
          <p:nvPr/>
        </p:nvCxnSpPr>
        <p:spPr>
          <a:xfrm flipV="1">
            <a:off x="3371850" y="3094224"/>
            <a:ext cx="304800" cy="916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84060689"/>
      </p:ext>
    </p:extLst>
  </p:cSld>
  <p:clrMapOvr>
    <a:masterClrMapping/>
  </p:clrMapOvr>
  <p:transition>
    <p:cu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250" y="358775"/>
            <a:ext cx="4407498" cy="142329"/>
          </a:xfrm>
          <a:prstGeom prst="rect">
            <a:avLst/>
          </a:prstGeom>
          <a:solidFill>
            <a:srgbClr val="9AB8CE"/>
          </a:solidFill>
        </p:spPr>
        <p:txBody>
          <a:bodyPr vert="horz" wrap="square" lIns="0" tIns="19033" rIns="0" bIns="0" rtlCol="0">
            <a:spAutoFit/>
          </a:bodyPr>
          <a:lstStyle/>
          <a:p>
            <a:pPr marL="44725">
              <a:spcBef>
                <a:spcPts val="150"/>
              </a:spcBef>
            </a:pPr>
            <a:r>
              <a:rPr sz="800" dirty="0">
                <a:solidFill>
                  <a:srgbClr val="1A2E3D"/>
                </a:solidFill>
                <a:latin typeface="Arial"/>
                <a:cs typeface="Arial"/>
              </a:rPr>
              <a:t>Clicker</a:t>
            </a:r>
            <a:r>
              <a:rPr sz="800" spc="-4" dirty="0">
                <a:solidFill>
                  <a:srgbClr val="1A2E3D"/>
                </a:solidFill>
                <a:latin typeface="Arial"/>
                <a:cs typeface="Arial"/>
              </a:rPr>
              <a:t> </a:t>
            </a:r>
            <a:r>
              <a:rPr sz="800" spc="4" dirty="0">
                <a:solidFill>
                  <a:srgbClr val="1A2E3D"/>
                </a:solidFill>
                <a:latin typeface="Arial"/>
                <a:cs typeface="Arial"/>
              </a:rPr>
              <a:t>question</a:t>
            </a:r>
            <a:endParaRPr sz="800">
              <a:latin typeface="Arial"/>
              <a:cs typeface="Arial"/>
            </a:endParaRPr>
          </a:p>
        </p:txBody>
      </p:sp>
      <p:sp>
        <p:nvSpPr>
          <p:cNvPr id="3" name="object 3"/>
          <p:cNvSpPr txBox="1">
            <a:spLocks noGrp="1"/>
          </p:cNvSpPr>
          <p:nvPr>
            <p:ph type="title"/>
          </p:nvPr>
        </p:nvSpPr>
        <p:spPr>
          <a:xfrm>
            <a:off x="95250" y="525736"/>
            <a:ext cx="4407498" cy="1547036"/>
          </a:xfrm>
          <a:prstGeom prst="rect">
            <a:avLst/>
          </a:prstGeom>
          <a:solidFill>
            <a:srgbClr val="D6E2EB"/>
          </a:solidFill>
        </p:spPr>
        <p:txBody>
          <a:bodyPr vert="horz" wrap="square" lIns="0" tIns="23314" rIns="0" bIns="0" rtlCol="0" anchor="ctr">
            <a:spAutoFit/>
          </a:bodyPr>
          <a:lstStyle/>
          <a:p>
            <a:pPr marL="44725" marR="69942">
              <a:spcBef>
                <a:spcPts val="183"/>
              </a:spcBef>
            </a:pPr>
            <a:r>
              <a:rPr lang="en-US" sz="900" spc="-15" dirty="0">
                <a:solidFill>
                  <a:srgbClr val="1A2E3D"/>
                </a:solidFill>
              </a:rPr>
              <a:t>A researcher has </a:t>
            </a:r>
            <a:r>
              <a:rPr lang="en-US" sz="900" spc="-15" dirty="0" smtClean="0">
                <a:solidFill>
                  <a:srgbClr val="1A2E3D"/>
                </a:solidFill>
              </a:rPr>
              <a:t>tried to set </a:t>
            </a:r>
            <a:r>
              <a:rPr lang="en-US" sz="900" spc="-15" dirty="0">
                <a:solidFill>
                  <a:srgbClr val="1A2E3D"/>
                </a:solidFill>
              </a:rPr>
              <a:t>up the following randomization test for </a:t>
            </a:r>
            <a:r>
              <a:rPr lang="en-US" sz="900" i="1" spc="-15" dirty="0">
                <a:solidFill>
                  <a:srgbClr val="1A2E3D"/>
                </a:solidFill>
              </a:rPr>
              <a:t>p</a:t>
            </a:r>
            <a:r>
              <a:rPr lang="en-US" sz="900" spc="-15" dirty="0">
                <a:solidFill>
                  <a:srgbClr val="1A2E3D"/>
                </a:solidFill>
              </a:rPr>
              <a:t>. What were her </a:t>
            </a:r>
            <a:r>
              <a:rPr lang="en-US" sz="900" u="sng" spc="-15" dirty="0">
                <a:solidFill>
                  <a:srgbClr val="1A2E3D"/>
                </a:solidFill>
              </a:rPr>
              <a:t>hypotheses</a:t>
            </a:r>
            <a:r>
              <a:rPr lang="en-US" sz="900" spc="-15" dirty="0">
                <a:solidFill>
                  <a:srgbClr val="1A2E3D"/>
                </a:solidFill>
              </a:rPr>
              <a:t>, </a:t>
            </a:r>
            <a:r>
              <a:rPr lang="en-US" sz="900" u="sng" spc="-15" dirty="0">
                <a:solidFill>
                  <a:srgbClr val="1A2E3D"/>
                </a:solidFill>
              </a:rPr>
              <a:t>observed sample proportion</a:t>
            </a:r>
            <a:r>
              <a:rPr lang="en-US" sz="900" spc="-15" dirty="0">
                <a:solidFill>
                  <a:srgbClr val="1A2E3D"/>
                </a:solidFill>
              </a:rPr>
              <a:t>, and </a:t>
            </a:r>
            <a:r>
              <a:rPr lang="en-US" sz="900" u="sng" spc="-15" dirty="0">
                <a:solidFill>
                  <a:srgbClr val="1A2E3D"/>
                </a:solidFill>
              </a:rPr>
              <a:t>sample size</a:t>
            </a:r>
            <a:r>
              <a:rPr lang="en-US" sz="900" spc="-15" dirty="0">
                <a:solidFill>
                  <a:srgbClr val="1A2E3D"/>
                </a:solidFill>
              </a:rPr>
              <a:t>?</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smtClean="0">
                <a:solidFill>
                  <a:srgbClr val="1A2E3D"/>
                </a:solidFill>
              </a:rPr>
              <a:t/>
            </a:r>
            <a:br>
              <a:rPr lang="en-US" sz="900" spc="-15" dirty="0" smtClean="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endParaRPr sz="900" i="1" dirty="0">
              <a:latin typeface="Times New Roman"/>
              <a:cs typeface="Times New Roman"/>
            </a:endParaRPr>
          </a:p>
        </p:txBody>
      </p:sp>
      <p:sp>
        <p:nvSpPr>
          <p:cNvPr id="14" name="TextBox 13"/>
          <p:cNvSpPr txBox="1"/>
          <p:nvPr/>
        </p:nvSpPr>
        <p:spPr>
          <a:xfrm>
            <a:off x="226274" y="854102"/>
            <a:ext cx="3541285" cy="1077218"/>
          </a:xfrm>
          <a:prstGeom prst="rect">
            <a:avLst/>
          </a:prstGeom>
          <a:noFill/>
          <a:ln w="19050">
            <a:solidFill>
              <a:schemeClr val="tx1"/>
            </a:solidFill>
          </a:ln>
        </p:spPr>
        <p:txBody>
          <a:bodyPr wrap="square" rtlCol="0">
            <a:spAutoFit/>
          </a:bodyPr>
          <a:lstStyle/>
          <a:p>
            <a:r>
              <a:rPr lang="en-US" sz="800" b="1" dirty="0"/>
              <a:t>Randomization Test for p</a:t>
            </a:r>
          </a:p>
          <a:p>
            <a:pPr marL="129650" indent="-129650">
              <a:buFont typeface="+mj-lt"/>
              <a:buAutoNum type="arabicPeriod"/>
            </a:pPr>
            <a:r>
              <a:rPr lang="en-US" sz="800" dirty="0">
                <a:solidFill>
                  <a:srgbClr val="C00000"/>
                </a:solidFill>
              </a:rPr>
              <a:t>Place 100 chips in a bag, 20 red and 80 green.</a:t>
            </a:r>
          </a:p>
          <a:p>
            <a:pPr marL="129650" indent="-129650">
              <a:buFont typeface="+mj-lt"/>
              <a:buAutoNum type="arabicPeriod"/>
            </a:pPr>
            <a:r>
              <a:rPr lang="en-US" sz="800" dirty="0">
                <a:solidFill>
                  <a:srgbClr val="C00000"/>
                </a:solidFill>
              </a:rPr>
              <a:t>Draw</a:t>
            </a:r>
            <a:r>
              <a:rPr lang="en-US" sz="800" dirty="0"/>
              <a:t> </a:t>
            </a:r>
            <a:r>
              <a:rPr lang="en-US" sz="800" dirty="0">
                <a:solidFill>
                  <a:srgbClr val="00B050"/>
                </a:solidFill>
              </a:rPr>
              <a:t>10</a:t>
            </a:r>
            <a:r>
              <a:rPr lang="en-US" sz="800" dirty="0"/>
              <a:t> </a:t>
            </a:r>
            <a:r>
              <a:rPr lang="en-US" sz="800" dirty="0">
                <a:solidFill>
                  <a:srgbClr val="C00000"/>
                </a:solidFill>
              </a:rPr>
              <a:t>chips from the bag </a:t>
            </a:r>
            <a:r>
              <a:rPr lang="en-US" sz="800" dirty="0" smtClean="0">
                <a:solidFill>
                  <a:srgbClr val="C00000"/>
                </a:solidFill>
              </a:rPr>
              <a:t>WITH REPLACEMENT.</a:t>
            </a:r>
            <a:endParaRPr lang="en-US" sz="800" dirty="0">
              <a:solidFill>
                <a:srgbClr val="C00000"/>
              </a:solidFill>
            </a:endParaRPr>
          </a:p>
          <a:p>
            <a:pPr marL="129650" indent="-129650">
              <a:buFont typeface="+mj-lt"/>
              <a:buAutoNum type="arabicPeriod"/>
            </a:pPr>
            <a:r>
              <a:rPr lang="en-US" sz="800" dirty="0">
                <a:solidFill>
                  <a:srgbClr val="C00000"/>
                </a:solidFill>
              </a:rPr>
              <a:t>Note the proportion of the </a:t>
            </a:r>
            <a:r>
              <a:rPr lang="en-US" sz="800" dirty="0">
                <a:solidFill>
                  <a:srgbClr val="00B050"/>
                </a:solidFill>
              </a:rPr>
              <a:t>10</a:t>
            </a:r>
            <a:r>
              <a:rPr lang="en-US" sz="800" dirty="0">
                <a:solidFill>
                  <a:srgbClr val="C00000"/>
                </a:solidFill>
              </a:rPr>
              <a:t> chips that were red and plot it in the randomization distribution.</a:t>
            </a:r>
          </a:p>
          <a:p>
            <a:pPr marL="129650" indent="-129650">
              <a:buFont typeface="+mj-lt"/>
              <a:buAutoNum type="arabicPeriod"/>
            </a:pPr>
            <a:r>
              <a:rPr lang="en-US" sz="800" dirty="0">
                <a:solidFill>
                  <a:srgbClr val="C00000"/>
                </a:solidFill>
              </a:rPr>
              <a:t>Repeat (2) and (3) many times.</a:t>
            </a:r>
          </a:p>
          <a:p>
            <a:pPr marL="129650" indent="-129650">
              <a:buFont typeface="+mj-lt"/>
              <a:buAutoNum type="arabicPeriod"/>
            </a:pPr>
            <a:r>
              <a:rPr lang="en-US" sz="800" dirty="0"/>
              <a:t>In the randomization distribution find the proportion of simulations where the sample proportion was 17% or less; or 23% or more.</a:t>
            </a:r>
          </a:p>
        </p:txBody>
      </p:sp>
      <mc:AlternateContent xmlns:mc="http://schemas.openxmlformats.org/markup-compatibility/2006" xmlns:a14="http://schemas.microsoft.com/office/drawing/2010/main">
        <mc:Choice Requires="a14">
          <p:sp>
            <p:nvSpPr>
              <p:cNvPr id="18" name="TextBox 17"/>
              <p:cNvSpPr txBox="1"/>
              <p:nvPr/>
            </p:nvSpPr>
            <p:spPr>
              <a:xfrm>
                <a:off x="258796" y="2367967"/>
                <a:ext cx="3832449" cy="261610"/>
              </a:xfrm>
              <a:prstGeom prst="rect">
                <a:avLst/>
              </a:prstGeom>
              <a:noFill/>
            </p:spPr>
            <p:txBody>
              <a:bodyPr wrap="square" rtlCol="0">
                <a:spAutoFit/>
              </a:bodyPr>
              <a:lstStyle/>
              <a:p>
                <a:r>
                  <a:rPr lang="en-US" sz="1100" i="1" dirty="0" smtClean="0">
                    <a:solidFill>
                      <a:srgbClr val="C00000"/>
                    </a:solidFill>
                  </a:rPr>
                  <a:t>Ho: p = 0.20; Ha: p </a:t>
                </a:r>
                <a:r>
                  <a:rPr lang="en-US" sz="1100" i="1" dirty="0" smtClean="0">
                    <a:solidFill>
                      <a:schemeClr val="tx1"/>
                    </a:solidFill>
                  </a:rPr>
                  <a:t>≠ </a:t>
                </a:r>
                <a:r>
                  <a:rPr lang="en-US" sz="1100" i="1" dirty="0" smtClean="0">
                    <a:solidFill>
                      <a:srgbClr val="C00000"/>
                    </a:solidFill>
                  </a:rPr>
                  <a:t>0.20 </a:t>
                </a:r>
                <a14:m>
                  <m:oMath xmlns:m="http://schemas.openxmlformats.org/officeDocument/2006/math">
                    <m:r>
                      <a:rPr lang="en-US" sz="1100" b="0" i="1">
                        <a:solidFill>
                          <a:schemeClr val="tx1"/>
                        </a:solidFill>
                        <a:latin typeface="Cambria Math" panose="02040503050406030204" pitchFamily="18" charset="0"/>
                      </a:rPr>
                      <m:t>          </m:t>
                    </m:r>
                    <m:acc>
                      <m:accPr>
                        <m:chr m:val="̂"/>
                        <m:ctrlPr>
                          <a:rPr lang="en-US" sz="1100" i="1">
                            <a:solidFill>
                              <a:schemeClr val="tx1"/>
                            </a:solidFill>
                            <a:latin typeface="Cambria Math" panose="02040503050406030204" pitchFamily="18" charset="0"/>
                          </a:rPr>
                        </m:ctrlPr>
                      </m:accPr>
                      <m:e>
                        <m:r>
                          <a:rPr lang="en-US" sz="1100" b="0" i="1">
                            <a:solidFill>
                              <a:schemeClr val="tx1"/>
                            </a:solidFill>
                            <a:latin typeface="Cambria Math" panose="02040503050406030204" pitchFamily="18" charset="0"/>
                          </a:rPr>
                          <m:t> </m:t>
                        </m:r>
                        <m:r>
                          <a:rPr lang="en-US" sz="1100" b="0" i="1">
                            <a:solidFill>
                              <a:schemeClr val="tx1"/>
                            </a:solidFill>
                            <a:latin typeface="Cambria Math" panose="02040503050406030204" pitchFamily="18" charset="0"/>
                          </a:rPr>
                          <m:t>𝑝</m:t>
                        </m:r>
                      </m:e>
                    </m:acc>
                    <m:r>
                      <a:rPr lang="en-US" sz="1100" b="0" i="1">
                        <a:solidFill>
                          <a:schemeClr val="tx1"/>
                        </a:solidFill>
                        <a:latin typeface="Cambria Math" panose="02040503050406030204" pitchFamily="18" charset="0"/>
                      </a:rPr>
                      <m:t>=0.17</m:t>
                    </m:r>
                  </m:oMath>
                </a14:m>
                <a:r>
                  <a:rPr lang="en-US" sz="1100" i="1" dirty="0">
                    <a:solidFill>
                      <a:schemeClr val="tx1"/>
                    </a:solidFill>
                  </a:rPr>
                  <a:t>                 </a:t>
                </a:r>
                <a:r>
                  <a:rPr lang="en-US" sz="1100" i="1" dirty="0" smtClean="0">
                    <a:solidFill>
                      <a:srgbClr val="00B050"/>
                    </a:solidFill>
                  </a:rPr>
                  <a:t>n=10</a:t>
                </a:r>
                <a:endParaRPr lang="en-US" sz="1100" i="1" dirty="0">
                  <a:solidFill>
                    <a:srgbClr val="00B05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58796" y="2367967"/>
                <a:ext cx="3832449" cy="261610"/>
              </a:xfrm>
              <a:prstGeom prst="rect">
                <a:avLst/>
              </a:prstGeom>
              <a:blipFill>
                <a:blip r:embed="rId2"/>
                <a:stretch>
                  <a:fillRect b="-16279"/>
                </a:stretch>
              </a:blipFill>
            </p:spPr>
            <p:txBody>
              <a:bodyPr/>
              <a:lstStyle/>
              <a:p>
                <a:r>
                  <a:rPr lang="en-US">
                    <a:noFill/>
                  </a:rPr>
                  <a:t> </a:t>
                </a:r>
              </a:p>
            </p:txBody>
          </p:sp>
        </mc:Fallback>
      </mc:AlternateContent>
      <p:sp>
        <p:nvSpPr>
          <p:cNvPr id="6" name="TextBox 5"/>
          <p:cNvSpPr txBox="1"/>
          <p:nvPr/>
        </p:nvSpPr>
        <p:spPr>
          <a:xfrm>
            <a:off x="704850" y="2072232"/>
            <a:ext cx="2971800" cy="261610"/>
          </a:xfrm>
          <a:prstGeom prst="rect">
            <a:avLst/>
          </a:prstGeom>
          <a:noFill/>
        </p:spPr>
        <p:txBody>
          <a:bodyPr wrap="square" rtlCol="0">
            <a:spAutoFit/>
          </a:bodyPr>
          <a:lstStyle/>
          <a:p>
            <a:r>
              <a:rPr lang="en-US" sz="1100" dirty="0" smtClean="0">
                <a:solidFill>
                  <a:srgbClr val="C00000"/>
                </a:solidFill>
              </a:rPr>
              <a:t>0.20=20 red chips/100 total chips</a:t>
            </a:r>
            <a:endParaRPr lang="en-US" sz="1100" dirty="0">
              <a:solidFill>
                <a:srgbClr val="C00000"/>
              </a:solidFill>
            </a:endParaRPr>
          </a:p>
        </p:txBody>
      </p:sp>
      <p:cxnSp>
        <p:nvCxnSpPr>
          <p:cNvPr id="7" name="Straight Arrow Connector 6"/>
          <p:cNvCxnSpPr/>
          <p:nvPr/>
        </p:nvCxnSpPr>
        <p:spPr>
          <a:xfrm flipH="1">
            <a:off x="933450" y="2259686"/>
            <a:ext cx="76200" cy="1414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26274" y="2840133"/>
                <a:ext cx="4091761"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𝑝</m:t>
                      </m:r>
                      <m:r>
                        <a:rPr lang="en-US" sz="1100" b="0" i="1" smtClean="0">
                          <a:latin typeface="Cambria Math" panose="02040503050406030204" pitchFamily="18" charset="0"/>
                        </a:rPr>
                        <m:t>−</m:t>
                      </m:r>
                      <m:r>
                        <a:rPr lang="en-US" sz="1100" b="0" i="1" smtClean="0">
                          <a:latin typeface="Cambria Math" panose="02040503050406030204" pitchFamily="18" charset="0"/>
                        </a:rPr>
                        <m:t>𝑣𝑎𝑙𝑢𝑒</m:t>
                      </m:r>
                      <m:r>
                        <a:rPr lang="en-US" sz="1100" b="0" i="1" smtClean="0">
                          <a:latin typeface="Cambria Math" panose="02040503050406030204" pitchFamily="18" charset="0"/>
                        </a:rPr>
                        <m:t>=</m:t>
                      </m:r>
                      <m:r>
                        <a:rPr lang="en-US" sz="1100" b="0" i="1" smtClean="0">
                          <a:latin typeface="Cambria Math" panose="02040503050406030204" pitchFamily="18" charset="0"/>
                        </a:rPr>
                        <m:t>𝑃</m:t>
                      </m:r>
                      <m:r>
                        <a:rPr lang="en-US" sz="1100" b="0" i="1" smtClean="0">
                          <a:latin typeface="Cambria Math" panose="02040503050406030204" pitchFamily="18" charset="0"/>
                        </a:rPr>
                        <m:t>(</m:t>
                      </m:r>
                      <m:acc>
                        <m:accPr>
                          <m:chr m:val="̂"/>
                          <m:ctrlPr>
                            <a:rPr lang="en-US" sz="1100" i="1" smtClean="0">
                              <a:solidFill>
                                <a:schemeClr val="tx1"/>
                              </a:solidFill>
                              <a:latin typeface="Cambria Math" panose="02040503050406030204" pitchFamily="18" charset="0"/>
                            </a:rPr>
                          </m:ctrlPr>
                        </m:accPr>
                        <m:e>
                          <m:r>
                            <a:rPr lang="en-US" sz="1100" i="1">
                              <a:solidFill>
                                <a:schemeClr val="tx1"/>
                              </a:solidFill>
                              <a:latin typeface="Cambria Math" panose="02040503050406030204" pitchFamily="18" charset="0"/>
                            </a:rPr>
                            <m:t> </m:t>
                          </m:r>
                          <m:r>
                            <a:rPr lang="en-US" sz="1100" i="1">
                              <a:solidFill>
                                <a:schemeClr val="tx1"/>
                              </a:solidFill>
                              <a:latin typeface="Cambria Math" panose="02040503050406030204" pitchFamily="18" charset="0"/>
                            </a:rPr>
                            <m:t>𝑝</m:t>
                          </m:r>
                        </m:e>
                      </m:acc>
                      <m:r>
                        <a:rPr lang="en-US" sz="1100" b="0" i="1" smtClean="0">
                          <a:solidFill>
                            <a:schemeClr val="tx1"/>
                          </a:solidFill>
                          <a:latin typeface="Cambria Math" panose="02040503050406030204" pitchFamily="18" charset="0"/>
                        </a:rPr>
                        <m:t> </m:t>
                      </m:r>
                      <m:r>
                        <a:rPr lang="en-US" sz="1100" b="0" i="1" smtClean="0">
                          <a:solidFill>
                            <a:schemeClr val="tx1"/>
                          </a:solidFill>
                          <a:latin typeface="Cambria Math" panose="02040503050406030204" pitchFamily="18" charset="0"/>
                        </a:rPr>
                        <m:t>𝑎𝑡</m:t>
                      </m:r>
                      <m:r>
                        <a:rPr lang="en-US" sz="1100" b="0" i="1" smtClean="0">
                          <a:solidFill>
                            <a:schemeClr val="tx1"/>
                          </a:solidFill>
                          <a:latin typeface="Cambria Math" panose="02040503050406030204" pitchFamily="18" charset="0"/>
                        </a:rPr>
                        <m:t> </m:t>
                      </m:r>
                      <m:r>
                        <a:rPr lang="en-US" sz="1100" b="0" i="1" smtClean="0">
                          <a:solidFill>
                            <a:schemeClr val="tx1"/>
                          </a:solidFill>
                          <a:latin typeface="Cambria Math" panose="02040503050406030204" pitchFamily="18" charset="0"/>
                        </a:rPr>
                        <m:t>𝑙𝑒𝑎𝑠𝑡</m:t>
                      </m:r>
                      <m:r>
                        <a:rPr lang="en-US" sz="1100" b="0" i="1" smtClean="0">
                          <a:solidFill>
                            <a:schemeClr val="tx1"/>
                          </a:solidFill>
                          <a:latin typeface="Cambria Math" panose="02040503050406030204" pitchFamily="18" charset="0"/>
                        </a:rPr>
                        <m:t> </m:t>
                      </m:r>
                      <m:r>
                        <a:rPr lang="en-US" sz="1100" b="0" i="1" smtClean="0">
                          <a:solidFill>
                            <a:schemeClr val="tx1"/>
                          </a:solidFill>
                          <a:latin typeface="Cambria Math" panose="02040503050406030204" pitchFamily="18" charset="0"/>
                        </a:rPr>
                        <m:t>𝑒𝑥𝑡𝑟𝑒𝑚𝑒</m:t>
                      </m:r>
                      <m:r>
                        <a:rPr lang="en-US" sz="1100" b="0" i="1" smtClean="0">
                          <a:solidFill>
                            <a:schemeClr val="tx1"/>
                          </a:solidFill>
                          <a:latin typeface="Cambria Math" panose="02040503050406030204" pitchFamily="18" charset="0"/>
                        </a:rPr>
                        <m:t> </m:t>
                      </m:r>
                      <m:r>
                        <a:rPr lang="en-US" sz="1100" b="0" i="1" smtClean="0">
                          <a:solidFill>
                            <a:schemeClr val="tx1"/>
                          </a:solidFill>
                          <a:latin typeface="Cambria Math" panose="02040503050406030204" pitchFamily="18" charset="0"/>
                        </a:rPr>
                        <m:t>𝑎𝑠</m:t>
                      </m:r>
                      <m:r>
                        <a:rPr lang="en-US" sz="1100" b="0" i="1" smtClean="0">
                          <a:solidFill>
                            <a:schemeClr val="tx1"/>
                          </a:solidFill>
                          <a:latin typeface="Cambria Math" panose="02040503050406030204" pitchFamily="18" charset="0"/>
                        </a:rPr>
                        <m:t> </m:t>
                      </m:r>
                      <m:r>
                        <a:rPr lang="en-US" sz="1100" b="0" i="1" smtClean="0">
                          <a:solidFill>
                            <a:schemeClr val="tx1"/>
                          </a:solidFill>
                          <a:latin typeface="Cambria Math" panose="02040503050406030204" pitchFamily="18" charset="0"/>
                        </a:rPr>
                        <m:t>𝑜𝑛𝑒</m:t>
                      </m:r>
                      <m:r>
                        <a:rPr lang="en-US" sz="1100" b="0" i="1" smtClean="0">
                          <a:solidFill>
                            <a:schemeClr val="tx1"/>
                          </a:solidFill>
                          <a:latin typeface="Cambria Math" panose="02040503050406030204" pitchFamily="18" charset="0"/>
                        </a:rPr>
                        <m:t> </m:t>
                      </m:r>
                      <m:r>
                        <a:rPr lang="en-US" sz="1100" b="0" i="1" smtClean="0">
                          <a:solidFill>
                            <a:schemeClr val="tx1"/>
                          </a:solidFill>
                          <a:latin typeface="Cambria Math" panose="02040503050406030204" pitchFamily="18" charset="0"/>
                        </a:rPr>
                        <m:t>𝑜𝑏𝑠𝑒𝑟𝑣𝑒𝑑</m:t>
                      </m:r>
                      <m:r>
                        <a:rPr lang="en-US" sz="1100" b="0" i="1" smtClean="0">
                          <a:solidFill>
                            <a:schemeClr val="tx1"/>
                          </a:solidFill>
                          <a:latin typeface="Cambria Math" panose="02040503050406030204" pitchFamily="18" charset="0"/>
                        </a:rPr>
                        <m:t>|</m:t>
                      </m:r>
                      <m:r>
                        <a:rPr lang="en-US" sz="1100" b="0" i="1" smtClean="0">
                          <a:solidFill>
                            <a:srgbClr val="C00000"/>
                          </a:solidFill>
                          <a:latin typeface="Cambria Math" panose="02040503050406030204" pitchFamily="18" charset="0"/>
                        </a:rPr>
                        <m:t>𝐻𝑜</m:t>
                      </m:r>
                      <m:r>
                        <a:rPr lang="en-US" sz="1100" b="0" i="1" smtClean="0">
                          <a:solidFill>
                            <a:srgbClr val="C00000"/>
                          </a:solidFill>
                          <a:latin typeface="Cambria Math" panose="02040503050406030204" pitchFamily="18" charset="0"/>
                        </a:rPr>
                        <m:t>:</m:t>
                      </m:r>
                      <m:r>
                        <a:rPr lang="en-US" sz="1100" b="0" i="1" smtClean="0">
                          <a:solidFill>
                            <a:srgbClr val="C00000"/>
                          </a:solidFill>
                          <a:latin typeface="Cambria Math" panose="02040503050406030204" pitchFamily="18" charset="0"/>
                        </a:rPr>
                        <m:t>𝑝</m:t>
                      </m:r>
                      <m:r>
                        <a:rPr lang="en-US" sz="1100" b="0" i="1" smtClean="0">
                          <a:solidFill>
                            <a:srgbClr val="C00000"/>
                          </a:solidFill>
                          <a:latin typeface="Cambria Math" panose="02040503050406030204" pitchFamily="18" charset="0"/>
                        </a:rPr>
                        <m:t>=0.20)</m:t>
                      </m:r>
                    </m:oMath>
                  </m:oMathPara>
                </a14:m>
                <a:endParaRPr lang="en-US" sz="1100" dirty="0"/>
              </a:p>
            </p:txBody>
          </p:sp>
        </mc:Choice>
        <mc:Fallback xmlns="">
          <p:sp>
            <p:nvSpPr>
              <p:cNvPr id="8" name="TextBox 7"/>
              <p:cNvSpPr txBox="1">
                <a:spLocks noRot="1" noChangeAspect="1" noMove="1" noResize="1" noEditPoints="1" noAdjustHandles="1" noChangeArrowheads="1" noChangeShapeType="1" noTextEdit="1"/>
              </p:cNvSpPr>
              <p:nvPr/>
            </p:nvSpPr>
            <p:spPr>
              <a:xfrm>
                <a:off x="226274" y="2840133"/>
                <a:ext cx="4091761" cy="169277"/>
              </a:xfrm>
              <a:prstGeom prst="rect">
                <a:avLst/>
              </a:prstGeom>
              <a:blipFill>
                <a:blip r:embed="rId2"/>
                <a:stretch>
                  <a:fillRect l="-298" t="-17857" r="-894" b="-35714"/>
                </a:stretch>
              </a:blipFill>
            </p:spPr>
            <p:txBody>
              <a:bodyPr/>
              <a:lstStyle/>
              <a:p>
                <a:r>
                  <a:rPr lang="en-US">
                    <a:noFill/>
                  </a:rPr>
                  <a:t> </a:t>
                </a:r>
              </a:p>
            </p:txBody>
          </p:sp>
        </mc:Fallback>
      </mc:AlternateContent>
      <p:sp>
        <p:nvSpPr>
          <p:cNvPr id="9" name="TextBox 8"/>
          <p:cNvSpPr txBox="1"/>
          <p:nvPr/>
        </p:nvSpPr>
        <p:spPr>
          <a:xfrm>
            <a:off x="2609850" y="3094224"/>
            <a:ext cx="2133600" cy="415498"/>
          </a:xfrm>
          <a:prstGeom prst="rect">
            <a:avLst/>
          </a:prstGeom>
          <a:noFill/>
        </p:spPr>
        <p:txBody>
          <a:bodyPr wrap="square" rtlCol="0">
            <a:spAutoFit/>
          </a:bodyPr>
          <a:lstStyle/>
          <a:p>
            <a:r>
              <a:rPr lang="en-US" sz="1000" dirty="0" smtClean="0">
                <a:solidFill>
                  <a:srgbClr val="C00000"/>
                </a:solidFill>
              </a:rPr>
              <a:t>What the randomization distribution assumes/should be centered at.</a:t>
            </a:r>
            <a:endParaRPr lang="en-US" sz="1000" dirty="0">
              <a:solidFill>
                <a:srgbClr val="C00000"/>
              </a:solidFill>
            </a:endParaRPr>
          </a:p>
        </p:txBody>
      </p:sp>
      <p:cxnSp>
        <p:nvCxnSpPr>
          <p:cNvPr id="10" name="Straight Arrow Connector 9"/>
          <p:cNvCxnSpPr>
            <a:endCxn id="9" idx="0"/>
          </p:cNvCxnSpPr>
          <p:nvPr/>
        </p:nvCxnSpPr>
        <p:spPr>
          <a:xfrm flipV="1">
            <a:off x="3371850" y="3094224"/>
            <a:ext cx="304800" cy="916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58955369"/>
      </p:ext>
    </p:extLst>
  </p:cSld>
  <p:clrMapOvr>
    <a:masterClrMapping/>
  </p:clrMapOvr>
  <p:transition>
    <p:cu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250" y="358775"/>
            <a:ext cx="4407498" cy="142329"/>
          </a:xfrm>
          <a:prstGeom prst="rect">
            <a:avLst/>
          </a:prstGeom>
          <a:solidFill>
            <a:srgbClr val="9AB8CE"/>
          </a:solidFill>
        </p:spPr>
        <p:txBody>
          <a:bodyPr vert="horz" wrap="square" lIns="0" tIns="19033" rIns="0" bIns="0" rtlCol="0">
            <a:spAutoFit/>
          </a:bodyPr>
          <a:lstStyle/>
          <a:p>
            <a:pPr marL="44725">
              <a:spcBef>
                <a:spcPts val="150"/>
              </a:spcBef>
            </a:pPr>
            <a:r>
              <a:rPr sz="800" dirty="0">
                <a:solidFill>
                  <a:srgbClr val="1A2E3D"/>
                </a:solidFill>
                <a:latin typeface="Arial"/>
                <a:cs typeface="Arial"/>
              </a:rPr>
              <a:t>Clicker</a:t>
            </a:r>
            <a:r>
              <a:rPr sz="800" spc="-4" dirty="0">
                <a:solidFill>
                  <a:srgbClr val="1A2E3D"/>
                </a:solidFill>
                <a:latin typeface="Arial"/>
                <a:cs typeface="Arial"/>
              </a:rPr>
              <a:t> </a:t>
            </a:r>
            <a:r>
              <a:rPr sz="800" spc="4" dirty="0">
                <a:solidFill>
                  <a:srgbClr val="1A2E3D"/>
                </a:solidFill>
                <a:latin typeface="Arial"/>
                <a:cs typeface="Arial"/>
              </a:rPr>
              <a:t>question</a:t>
            </a:r>
            <a:endParaRPr sz="800">
              <a:latin typeface="Arial"/>
              <a:cs typeface="Arial"/>
            </a:endParaRPr>
          </a:p>
        </p:txBody>
      </p:sp>
      <p:sp>
        <p:nvSpPr>
          <p:cNvPr id="3" name="object 3"/>
          <p:cNvSpPr txBox="1">
            <a:spLocks noGrp="1"/>
          </p:cNvSpPr>
          <p:nvPr>
            <p:ph type="title"/>
          </p:nvPr>
        </p:nvSpPr>
        <p:spPr>
          <a:xfrm>
            <a:off x="95250" y="525736"/>
            <a:ext cx="4407498" cy="1547036"/>
          </a:xfrm>
          <a:prstGeom prst="rect">
            <a:avLst/>
          </a:prstGeom>
          <a:solidFill>
            <a:srgbClr val="D6E2EB"/>
          </a:solidFill>
        </p:spPr>
        <p:txBody>
          <a:bodyPr vert="horz" wrap="square" lIns="0" tIns="23314" rIns="0" bIns="0" rtlCol="0" anchor="ctr">
            <a:spAutoFit/>
          </a:bodyPr>
          <a:lstStyle/>
          <a:p>
            <a:pPr marL="44725" marR="69942">
              <a:spcBef>
                <a:spcPts val="183"/>
              </a:spcBef>
            </a:pPr>
            <a:r>
              <a:rPr lang="en-US" sz="900" spc="-15" dirty="0">
                <a:solidFill>
                  <a:srgbClr val="1A2E3D"/>
                </a:solidFill>
              </a:rPr>
              <a:t>A researcher has </a:t>
            </a:r>
            <a:r>
              <a:rPr lang="en-US" sz="900" spc="-15" dirty="0" smtClean="0">
                <a:solidFill>
                  <a:srgbClr val="1A2E3D"/>
                </a:solidFill>
              </a:rPr>
              <a:t>tried to set </a:t>
            </a:r>
            <a:r>
              <a:rPr lang="en-US" sz="900" spc="-15" dirty="0">
                <a:solidFill>
                  <a:srgbClr val="1A2E3D"/>
                </a:solidFill>
              </a:rPr>
              <a:t>up the following randomization test for </a:t>
            </a:r>
            <a:r>
              <a:rPr lang="en-US" sz="900" i="1" spc="-15" dirty="0">
                <a:solidFill>
                  <a:srgbClr val="1A2E3D"/>
                </a:solidFill>
              </a:rPr>
              <a:t>p</a:t>
            </a:r>
            <a:r>
              <a:rPr lang="en-US" sz="900" spc="-15" dirty="0">
                <a:solidFill>
                  <a:srgbClr val="1A2E3D"/>
                </a:solidFill>
              </a:rPr>
              <a:t>. What were her </a:t>
            </a:r>
            <a:r>
              <a:rPr lang="en-US" sz="900" u="sng" spc="-15" dirty="0">
                <a:solidFill>
                  <a:srgbClr val="1A2E3D"/>
                </a:solidFill>
              </a:rPr>
              <a:t>hypotheses</a:t>
            </a:r>
            <a:r>
              <a:rPr lang="en-US" sz="900" spc="-15" dirty="0">
                <a:solidFill>
                  <a:srgbClr val="1A2E3D"/>
                </a:solidFill>
              </a:rPr>
              <a:t>, </a:t>
            </a:r>
            <a:r>
              <a:rPr lang="en-US" sz="900" u="sng" spc="-15" dirty="0">
                <a:solidFill>
                  <a:srgbClr val="1A2E3D"/>
                </a:solidFill>
              </a:rPr>
              <a:t>observed sample proportion</a:t>
            </a:r>
            <a:r>
              <a:rPr lang="en-US" sz="900" spc="-15" dirty="0">
                <a:solidFill>
                  <a:srgbClr val="1A2E3D"/>
                </a:solidFill>
              </a:rPr>
              <a:t>, and </a:t>
            </a:r>
            <a:r>
              <a:rPr lang="en-US" sz="900" u="sng" spc="-15" dirty="0">
                <a:solidFill>
                  <a:srgbClr val="1A2E3D"/>
                </a:solidFill>
              </a:rPr>
              <a:t>sample size</a:t>
            </a:r>
            <a:r>
              <a:rPr lang="en-US" sz="900" spc="-15" dirty="0">
                <a:solidFill>
                  <a:srgbClr val="1A2E3D"/>
                </a:solidFill>
              </a:rPr>
              <a:t>?</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r>
              <a:rPr lang="en-US" sz="900" spc="-15" dirty="0" smtClean="0">
                <a:solidFill>
                  <a:srgbClr val="1A2E3D"/>
                </a:solidFill>
              </a:rPr>
              <a:t/>
            </a:r>
            <a:br>
              <a:rPr lang="en-US" sz="900" spc="-15" dirty="0" smtClean="0">
                <a:solidFill>
                  <a:srgbClr val="1A2E3D"/>
                </a:solidFill>
              </a:rPr>
            </a:br>
            <a:r>
              <a:rPr lang="en-US" sz="900" spc="-15" dirty="0">
                <a:solidFill>
                  <a:srgbClr val="1A2E3D"/>
                </a:solidFill>
              </a:rPr>
              <a:t/>
            </a:r>
            <a:br>
              <a:rPr lang="en-US" sz="900" spc="-15" dirty="0">
                <a:solidFill>
                  <a:srgbClr val="1A2E3D"/>
                </a:solidFill>
              </a:rPr>
            </a:br>
            <a:r>
              <a:rPr lang="en-US" sz="900" spc="-15" dirty="0">
                <a:solidFill>
                  <a:srgbClr val="1A2E3D"/>
                </a:solidFill>
              </a:rPr>
              <a:t/>
            </a:r>
            <a:br>
              <a:rPr lang="en-US" sz="900" spc="-15" dirty="0">
                <a:solidFill>
                  <a:srgbClr val="1A2E3D"/>
                </a:solidFill>
              </a:rPr>
            </a:br>
            <a:endParaRPr sz="900" i="1" dirty="0">
              <a:latin typeface="Times New Roman"/>
              <a:cs typeface="Times New Roman"/>
            </a:endParaRPr>
          </a:p>
        </p:txBody>
      </p:sp>
      <p:sp>
        <p:nvSpPr>
          <p:cNvPr id="14" name="TextBox 13"/>
          <p:cNvSpPr txBox="1"/>
          <p:nvPr/>
        </p:nvSpPr>
        <p:spPr>
          <a:xfrm>
            <a:off x="226274" y="854102"/>
            <a:ext cx="3541285" cy="1077218"/>
          </a:xfrm>
          <a:prstGeom prst="rect">
            <a:avLst/>
          </a:prstGeom>
          <a:noFill/>
          <a:ln w="19050">
            <a:solidFill>
              <a:schemeClr val="tx1"/>
            </a:solidFill>
          </a:ln>
        </p:spPr>
        <p:txBody>
          <a:bodyPr wrap="square" rtlCol="0">
            <a:spAutoFit/>
          </a:bodyPr>
          <a:lstStyle/>
          <a:p>
            <a:r>
              <a:rPr lang="en-US" sz="800" b="1" dirty="0"/>
              <a:t>Randomization Test for p</a:t>
            </a:r>
          </a:p>
          <a:p>
            <a:pPr marL="129650" indent="-129650">
              <a:buFont typeface="+mj-lt"/>
              <a:buAutoNum type="arabicPeriod"/>
            </a:pPr>
            <a:r>
              <a:rPr lang="en-US" sz="800" dirty="0">
                <a:solidFill>
                  <a:srgbClr val="C00000"/>
                </a:solidFill>
              </a:rPr>
              <a:t>Place 100 chips in a bag, 20 red and 80 green.</a:t>
            </a:r>
          </a:p>
          <a:p>
            <a:pPr marL="129650" indent="-129650">
              <a:buFont typeface="+mj-lt"/>
              <a:buAutoNum type="arabicPeriod"/>
            </a:pPr>
            <a:r>
              <a:rPr lang="en-US" sz="800" dirty="0">
                <a:solidFill>
                  <a:srgbClr val="C00000"/>
                </a:solidFill>
              </a:rPr>
              <a:t>Draw</a:t>
            </a:r>
            <a:r>
              <a:rPr lang="en-US" sz="800" dirty="0"/>
              <a:t> </a:t>
            </a:r>
            <a:r>
              <a:rPr lang="en-US" sz="800" dirty="0">
                <a:solidFill>
                  <a:srgbClr val="00B050"/>
                </a:solidFill>
              </a:rPr>
              <a:t>10</a:t>
            </a:r>
            <a:r>
              <a:rPr lang="en-US" sz="800" dirty="0"/>
              <a:t> </a:t>
            </a:r>
            <a:r>
              <a:rPr lang="en-US" sz="800" dirty="0">
                <a:solidFill>
                  <a:srgbClr val="C00000"/>
                </a:solidFill>
              </a:rPr>
              <a:t>chips from the bag </a:t>
            </a:r>
            <a:r>
              <a:rPr lang="en-US" sz="800" dirty="0" smtClean="0">
                <a:solidFill>
                  <a:srgbClr val="C00000"/>
                </a:solidFill>
              </a:rPr>
              <a:t>WITH REPLACEMENT.</a:t>
            </a:r>
            <a:endParaRPr lang="en-US" sz="800" dirty="0">
              <a:solidFill>
                <a:srgbClr val="C00000"/>
              </a:solidFill>
            </a:endParaRPr>
          </a:p>
          <a:p>
            <a:pPr marL="129650" indent="-129650">
              <a:buFont typeface="+mj-lt"/>
              <a:buAutoNum type="arabicPeriod"/>
            </a:pPr>
            <a:r>
              <a:rPr lang="en-US" sz="800" dirty="0">
                <a:solidFill>
                  <a:srgbClr val="C00000"/>
                </a:solidFill>
              </a:rPr>
              <a:t>Note the proportion of the </a:t>
            </a:r>
            <a:r>
              <a:rPr lang="en-US" sz="800" dirty="0">
                <a:solidFill>
                  <a:srgbClr val="00B050"/>
                </a:solidFill>
              </a:rPr>
              <a:t>10</a:t>
            </a:r>
            <a:r>
              <a:rPr lang="en-US" sz="800" dirty="0">
                <a:solidFill>
                  <a:srgbClr val="C00000"/>
                </a:solidFill>
              </a:rPr>
              <a:t> chips that were red and plot it in the randomization distribution.</a:t>
            </a:r>
          </a:p>
          <a:p>
            <a:pPr marL="129650" indent="-129650">
              <a:buFont typeface="+mj-lt"/>
              <a:buAutoNum type="arabicPeriod"/>
            </a:pPr>
            <a:r>
              <a:rPr lang="en-US" sz="800" dirty="0">
                <a:solidFill>
                  <a:srgbClr val="C00000"/>
                </a:solidFill>
              </a:rPr>
              <a:t>Repeat (2) and (3) many times.</a:t>
            </a:r>
          </a:p>
          <a:p>
            <a:pPr marL="129650" indent="-129650">
              <a:buFont typeface="+mj-lt"/>
              <a:buAutoNum type="arabicPeriod"/>
            </a:pPr>
            <a:r>
              <a:rPr lang="en-US" sz="800" dirty="0"/>
              <a:t>In the randomization distribution find the proportion of simulations where the sample proportion was </a:t>
            </a:r>
            <a:r>
              <a:rPr lang="en-US" sz="800" dirty="0">
                <a:solidFill>
                  <a:srgbClr val="00B0F0"/>
                </a:solidFill>
              </a:rPr>
              <a:t>17% or less; or 23% or more.</a:t>
            </a:r>
          </a:p>
        </p:txBody>
      </p:sp>
      <mc:AlternateContent xmlns:mc="http://schemas.openxmlformats.org/markup-compatibility/2006">
        <mc:Choice xmlns:a14="http://schemas.microsoft.com/office/drawing/2010/main" Requires="a14">
          <p:sp>
            <p:nvSpPr>
              <p:cNvPr id="18" name="TextBox 17"/>
              <p:cNvSpPr txBox="1"/>
              <p:nvPr/>
            </p:nvSpPr>
            <p:spPr>
              <a:xfrm>
                <a:off x="258796" y="2367967"/>
                <a:ext cx="4243952" cy="261610"/>
              </a:xfrm>
              <a:prstGeom prst="rect">
                <a:avLst/>
              </a:prstGeom>
              <a:noFill/>
            </p:spPr>
            <p:txBody>
              <a:bodyPr wrap="square" rtlCol="0">
                <a:spAutoFit/>
              </a:bodyPr>
              <a:lstStyle/>
              <a:p>
                <a:r>
                  <a:rPr lang="en-US" sz="1100" i="1" dirty="0" smtClean="0">
                    <a:solidFill>
                      <a:srgbClr val="C00000"/>
                    </a:solidFill>
                  </a:rPr>
                  <a:t>Ho: p = 0.20; Ha: p </a:t>
                </a:r>
                <a:r>
                  <a:rPr lang="en-US" sz="1100" i="1" dirty="0" smtClean="0">
                    <a:solidFill>
                      <a:srgbClr val="00B0F0"/>
                    </a:solidFill>
                  </a:rPr>
                  <a:t>≠</a:t>
                </a:r>
                <a:r>
                  <a:rPr lang="en-US" sz="1100" i="1" dirty="0" smtClean="0">
                    <a:solidFill>
                      <a:schemeClr val="tx1"/>
                    </a:solidFill>
                  </a:rPr>
                  <a:t> </a:t>
                </a:r>
                <a:r>
                  <a:rPr lang="en-US" sz="1100" i="1" dirty="0" smtClean="0">
                    <a:solidFill>
                      <a:srgbClr val="C00000"/>
                    </a:solidFill>
                  </a:rPr>
                  <a:t>0.20 </a:t>
                </a:r>
                <a14:m>
                  <m:oMath xmlns:m="http://schemas.openxmlformats.org/officeDocument/2006/math">
                    <m:r>
                      <a:rPr lang="en-US" sz="1100" b="0" i="1">
                        <a:solidFill>
                          <a:schemeClr val="tx1"/>
                        </a:solidFill>
                        <a:latin typeface="Cambria Math" panose="02040503050406030204" pitchFamily="18" charset="0"/>
                      </a:rPr>
                      <m:t>         </m:t>
                    </m:r>
                  </m:oMath>
                </a14:m>
                <a:r>
                  <a:rPr lang="en-US" sz="1100" i="1" dirty="0" smtClean="0">
                    <a:solidFill>
                      <a:srgbClr val="00B050"/>
                    </a:solidFill>
                  </a:rPr>
                  <a:t>                                                n=10</a:t>
                </a:r>
                <a:endParaRPr lang="en-US" sz="1100" i="1" dirty="0">
                  <a:solidFill>
                    <a:srgbClr val="00B050"/>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258796" y="2367967"/>
                <a:ext cx="4243952" cy="261610"/>
              </a:xfrm>
              <a:prstGeom prst="rect">
                <a:avLst/>
              </a:prstGeom>
              <a:blipFill>
                <a:blip r:embed="rId2"/>
                <a:stretch>
                  <a:fillRect b="-16279"/>
                </a:stretch>
              </a:blipFill>
            </p:spPr>
            <p:txBody>
              <a:bodyPr/>
              <a:lstStyle/>
              <a:p>
                <a:r>
                  <a:rPr lang="en-US">
                    <a:noFill/>
                  </a:rPr>
                  <a:t> </a:t>
                </a:r>
              </a:p>
            </p:txBody>
          </p:sp>
        </mc:Fallback>
      </mc:AlternateContent>
      <p:sp>
        <p:nvSpPr>
          <p:cNvPr id="6" name="TextBox 5"/>
          <p:cNvSpPr txBox="1"/>
          <p:nvPr/>
        </p:nvSpPr>
        <p:spPr>
          <a:xfrm>
            <a:off x="704850" y="2072232"/>
            <a:ext cx="2971800" cy="261610"/>
          </a:xfrm>
          <a:prstGeom prst="rect">
            <a:avLst/>
          </a:prstGeom>
          <a:noFill/>
        </p:spPr>
        <p:txBody>
          <a:bodyPr wrap="square" rtlCol="0">
            <a:spAutoFit/>
          </a:bodyPr>
          <a:lstStyle/>
          <a:p>
            <a:r>
              <a:rPr lang="en-US" sz="1100" dirty="0" smtClean="0">
                <a:solidFill>
                  <a:srgbClr val="C00000"/>
                </a:solidFill>
              </a:rPr>
              <a:t>0.20=20 red chips/100 total chips</a:t>
            </a:r>
            <a:endParaRPr lang="en-US" sz="1100" dirty="0">
              <a:solidFill>
                <a:srgbClr val="C00000"/>
              </a:solidFill>
            </a:endParaRPr>
          </a:p>
        </p:txBody>
      </p:sp>
      <p:cxnSp>
        <p:nvCxnSpPr>
          <p:cNvPr id="7" name="Straight Arrow Connector 6"/>
          <p:cNvCxnSpPr/>
          <p:nvPr/>
        </p:nvCxnSpPr>
        <p:spPr>
          <a:xfrm flipH="1">
            <a:off x="933450" y="2259686"/>
            <a:ext cx="76200" cy="1414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26274" y="2840133"/>
                <a:ext cx="3200492"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𝑝</m:t>
                      </m:r>
                      <m:r>
                        <a:rPr lang="en-US" sz="1100" b="0" i="1" smtClean="0">
                          <a:latin typeface="Cambria Math" panose="02040503050406030204" pitchFamily="18" charset="0"/>
                        </a:rPr>
                        <m:t>−</m:t>
                      </m:r>
                      <m:r>
                        <a:rPr lang="en-US" sz="1100" b="0" i="1" smtClean="0">
                          <a:latin typeface="Cambria Math" panose="02040503050406030204" pitchFamily="18" charset="0"/>
                        </a:rPr>
                        <m:t>𝑣𝑎𝑙𝑢𝑒</m:t>
                      </m:r>
                      <m:r>
                        <a:rPr lang="en-US" sz="1100" b="0" i="1" smtClean="0">
                          <a:latin typeface="Cambria Math" panose="02040503050406030204" pitchFamily="18" charset="0"/>
                        </a:rPr>
                        <m:t>=</m:t>
                      </m:r>
                      <m:r>
                        <a:rPr lang="en-US" sz="1100" b="0" i="1" smtClean="0">
                          <a:latin typeface="Cambria Math" panose="02040503050406030204" pitchFamily="18" charset="0"/>
                        </a:rPr>
                        <m:t>𝑃</m:t>
                      </m:r>
                      <m:r>
                        <a:rPr lang="en-US" sz="1100" b="0" i="1" smtClean="0">
                          <a:latin typeface="Cambria Math" panose="02040503050406030204" pitchFamily="18" charset="0"/>
                        </a:rPr>
                        <m:t>(</m:t>
                      </m:r>
                      <m:acc>
                        <m:accPr>
                          <m:chr m:val="̂"/>
                          <m:ctrlPr>
                            <a:rPr lang="en-US" sz="1100" i="1" smtClean="0">
                              <a:solidFill>
                                <a:srgbClr val="00B0F0"/>
                              </a:solidFill>
                              <a:latin typeface="Cambria Math" panose="02040503050406030204" pitchFamily="18" charset="0"/>
                            </a:rPr>
                          </m:ctrlPr>
                        </m:accPr>
                        <m:e>
                          <m:r>
                            <a:rPr lang="en-US" sz="1100" i="1">
                              <a:solidFill>
                                <a:srgbClr val="00B0F0"/>
                              </a:solidFill>
                              <a:latin typeface="Cambria Math" panose="02040503050406030204" pitchFamily="18" charset="0"/>
                            </a:rPr>
                            <m:t> </m:t>
                          </m:r>
                          <m:r>
                            <a:rPr lang="en-US" sz="1100" i="1">
                              <a:solidFill>
                                <a:srgbClr val="00B0F0"/>
                              </a:solidFill>
                              <a:latin typeface="Cambria Math" panose="02040503050406030204" pitchFamily="18" charset="0"/>
                            </a:rPr>
                            <m:t>𝑝</m:t>
                          </m:r>
                        </m:e>
                      </m:acc>
                      <m:r>
                        <a:rPr lang="en-US" sz="1100" i="1">
                          <a:solidFill>
                            <a:srgbClr val="00B0F0"/>
                          </a:solidFill>
                          <a:latin typeface="Cambria Math" panose="02040503050406030204" pitchFamily="18" charset="0"/>
                        </a:rPr>
                        <m:t> </m:t>
                      </m:r>
                      <m:r>
                        <a:rPr lang="en-US" sz="1100" i="1">
                          <a:solidFill>
                            <a:srgbClr val="00B0F0"/>
                          </a:solidFill>
                          <a:latin typeface="Cambria Math" panose="02040503050406030204" pitchFamily="18" charset="0"/>
                          <a:ea typeface="Cambria Math" panose="02040503050406030204" pitchFamily="18" charset="0"/>
                        </a:rPr>
                        <m:t>≤0.17</m:t>
                      </m:r>
                      <m:r>
                        <a:rPr lang="en-US" sz="1100" b="0" i="1" smtClean="0">
                          <a:solidFill>
                            <a:srgbClr val="00B0F0"/>
                          </a:solidFill>
                          <a:latin typeface="Cambria Math" panose="02040503050406030204" pitchFamily="18" charset="0"/>
                          <a:ea typeface="Cambria Math" panose="02040503050406030204" pitchFamily="18" charset="0"/>
                        </a:rPr>
                        <m:t>𝑜𝑟</m:t>
                      </m:r>
                      <m:r>
                        <a:rPr lang="en-US" sz="1100" b="0" i="1" smtClean="0">
                          <a:solidFill>
                            <a:srgbClr val="00B0F0"/>
                          </a:solidFill>
                          <a:latin typeface="Cambria Math" panose="02040503050406030204" pitchFamily="18" charset="0"/>
                          <a:ea typeface="Cambria Math" panose="02040503050406030204" pitchFamily="18" charset="0"/>
                        </a:rPr>
                        <m:t> </m:t>
                      </m:r>
                      <m:acc>
                        <m:accPr>
                          <m:chr m:val="̂"/>
                          <m:ctrlPr>
                            <a:rPr lang="en-US" sz="1100" i="1" smtClean="0">
                              <a:solidFill>
                                <a:srgbClr val="00B0F0"/>
                              </a:solidFill>
                              <a:latin typeface="Cambria Math" panose="02040503050406030204" pitchFamily="18" charset="0"/>
                            </a:rPr>
                          </m:ctrlPr>
                        </m:accPr>
                        <m:e>
                          <m:r>
                            <a:rPr lang="en-US" sz="1100" i="1">
                              <a:solidFill>
                                <a:srgbClr val="00B0F0"/>
                              </a:solidFill>
                              <a:latin typeface="Cambria Math" panose="02040503050406030204" pitchFamily="18" charset="0"/>
                            </a:rPr>
                            <m:t> </m:t>
                          </m:r>
                          <m:r>
                            <a:rPr lang="en-US" sz="1100" i="1">
                              <a:solidFill>
                                <a:srgbClr val="00B0F0"/>
                              </a:solidFill>
                              <a:latin typeface="Cambria Math" panose="02040503050406030204" pitchFamily="18" charset="0"/>
                            </a:rPr>
                            <m:t>𝑝</m:t>
                          </m:r>
                        </m:e>
                      </m:acc>
                      <m:r>
                        <a:rPr lang="en-US" sz="1100" b="0" i="1" smtClean="0">
                          <a:solidFill>
                            <a:srgbClr val="00B0F0"/>
                          </a:solidFill>
                          <a:latin typeface="Cambria Math" panose="02040503050406030204" pitchFamily="18" charset="0"/>
                        </a:rPr>
                        <m:t> </m:t>
                      </m:r>
                      <m:r>
                        <a:rPr lang="en-US" sz="1100" b="0" i="1" smtClean="0">
                          <a:solidFill>
                            <a:srgbClr val="00B0F0"/>
                          </a:solidFill>
                          <a:latin typeface="Cambria Math" panose="02040503050406030204" pitchFamily="18" charset="0"/>
                          <a:ea typeface="Cambria Math" panose="02040503050406030204" pitchFamily="18" charset="0"/>
                        </a:rPr>
                        <m:t>≥0.23 |</m:t>
                      </m:r>
                      <m:r>
                        <a:rPr lang="en-US" sz="1100" b="0" i="1" smtClean="0">
                          <a:solidFill>
                            <a:srgbClr val="C00000"/>
                          </a:solidFill>
                          <a:latin typeface="Cambria Math" panose="02040503050406030204" pitchFamily="18" charset="0"/>
                        </a:rPr>
                        <m:t>𝐻𝑜</m:t>
                      </m:r>
                      <m:r>
                        <a:rPr lang="en-US" sz="1100" b="0" i="1" smtClean="0">
                          <a:solidFill>
                            <a:srgbClr val="C00000"/>
                          </a:solidFill>
                          <a:latin typeface="Cambria Math" panose="02040503050406030204" pitchFamily="18" charset="0"/>
                        </a:rPr>
                        <m:t>:</m:t>
                      </m:r>
                      <m:r>
                        <a:rPr lang="en-US" sz="1100" b="0" i="1" smtClean="0">
                          <a:solidFill>
                            <a:srgbClr val="C00000"/>
                          </a:solidFill>
                          <a:latin typeface="Cambria Math" panose="02040503050406030204" pitchFamily="18" charset="0"/>
                        </a:rPr>
                        <m:t>𝑝</m:t>
                      </m:r>
                      <m:r>
                        <a:rPr lang="en-US" sz="1100" b="0" i="1" smtClean="0">
                          <a:solidFill>
                            <a:srgbClr val="C00000"/>
                          </a:solidFill>
                          <a:latin typeface="Cambria Math" panose="02040503050406030204" pitchFamily="18" charset="0"/>
                        </a:rPr>
                        <m:t>=0.20)</m:t>
                      </m:r>
                    </m:oMath>
                  </m:oMathPara>
                </a14:m>
                <a:endParaRPr lang="en-US" sz="1100" dirty="0"/>
              </a:p>
            </p:txBody>
          </p:sp>
        </mc:Choice>
        <mc:Fallback xmlns="">
          <p:sp>
            <p:nvSpPr>
              <p:cNvPr id="8" name="TextBox 7"/>
              <p:cNvSpPr txBox="1">
                <a:spLocks noRot="1" noChangeAspect="1" noMove="1" noResize="1" noEditPoints="1" noAdjustHandles="1" noChangeArrowheads="1" noChangeShapeType="1" noTextEdit="1"/>
              </p:cNvSpPr>
              <p:nvPr/>
            </p:nvSpPr>
            <p:spPr>
              <a:xfrm>
                <a:off x="226274" y="2840133"/>
                <a:ext cx="3200492" cy="169277"/>
              </a:xfrm>
              <a:prstGeom prst="rect">
                <a:avLst/>
              </a:prstGeom>
              <a:blipFill>
                <a:blip r:embed="rId3"/>
                <a:stretch>
                  <a:fillRect l="-952" t="-17857" r="-1714" b="-35714"/>
                </a:stretch>
              </a:blipFill>
            </p:spPr>
            <p:txBody>
              <a:bodyPr/>
              <a:lstStyle/>
              <a:p>
                <a:r>
                  <a:rPr lang="en-US">
                    <a:noFill/>
                  </a:rPr>
                  <a:t> </a:t>
                </a:r>
              </a:p>
            </p:txBody>
          </p:sp>
        </mc:Fallback>
      </mc:AlternateContent>
      <p:sp>
        <p:nvSpPr>
          <p:cNvPr id="9" name="TextBox 8"/>
          <p:cNvSpPr txBox="1"/>
          <p:nvPr/>
        </p:nvSpPr>
        <p:spPr>
          <a:xfrm>
            <a:off x="2609850" y="3094224"/>
            <a:ext cx="2133600" cy="415498"/>
          </a:xfrm>
          <a:prstGeom prst="rect">
            <a:avLst/>
          </a:prstGeom>
          <a:noFill/>
        </p:spPr>
        <p:txBody>
          <a:bodyPr wrap="square" rtlCol="0">
            <a:spAutoFit/>
          </a:bodyPr>
          <a:lstStyle/>
          <a:p>
            <a:r>
              <a:rPr lang="en-US" sz="1000" dirty="0" smtClean="0">
                <a:solidFill>
                  <a:srgbClr val="C00000"/>
                </a:solidFill>
              </a:rPr>
              <a:t>What the randomization distribution assumes/should be centered at.</a:t>
            </a:r>
            <a:endParaRPr lang="en-US" sz="1000" dirty="0">
              <a:solidFill>
                <a:srgbClr val="C00000"/>
              </a:solidFill>
            </a:endParaRPr>
          </a:p>
        </p:txBody>
      </p:sp>
      <p:cxnSp>
        <p:nvCxnSpPr>
          <p:cNvPr id="10" name="Straight Arrow Connector 9"/>
          <p:cNvCxnSpPr/>
          <p:nvPr/>
        </p:nvCxnSpPr>
        <p:spPr>
          <a:xfrm flipH="1" flipV="1">
            <a:off x="2990850" y="3009410"/>
            <a:ext cx="381000" cy="1764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2714524" y="1910095"/>
            <a:ext cx="1943100" cy="461665"/>
          </a:xfrm>
          <a:prstGeom prst="rect">
            <a:avLst/>
          </a:prstGeom>
          <a:noFill/>
        </p:spPr>
        <p:txBody>
          <a:bodyPr wrap="square" rtlCol="0">
            <a:spAutoFit/>
          </a:bodyPr>
          <a:lstStyle/>
          <a:p>
            <a:r>
              <a:rPr lang="en-US" sz="800" dirty="0" smtClean="0">
                <a:solidFill>
                  <a:srgbClr val="00B0F0"/>
                </a:solidFill>
              </a:rPr>
              <a:t>Looking in both directions on the randomization distribution/sampling distribution for the p-value → 2-tailed test </a:t>
            </a:r>
            <a:endParaRPr lang="en-US" sz="800" dirty="0">
              <a:solidFill>
                <a:srgbClr val="00B0F0"/>
              </a:solidFill>
            </a:endParaRPr>
          </a:p>
        </p:txBody>
      </p:sp>
      <mc:AlternateContent xmlns:mc="http://schemas.openxmlformats.org/markup-compatibility/2006">
        <mc:Choice xmlns:a14="http://schemas.microsoft.com/office/drawing/2010/main" Requires="a14">
          <p:sp>
            <p:nvSpPr>
              <p:cNvPr id="11" name="Rectangle 10"/>
              <p:cNvSpPr/>
              <p:nvPr/>
            </p:nvSpPr>
            <p:spPr>
              <a:xfrm>
                <a:off x="868874" y="2541037"/>
                <a:ext cx="4243952" cy="230832"/>
              </a:xfrm>
              <a:prstGeom prst="rect">
                <a:avLst/>
              </a:prstGeom>
            </p:spPr>
            <p:txBody>
              <a:bodyPr wrap="square">
                <a:spAutoFit/>
              </a:bodyPr>
              <a:lstStyle/>
              <a:p>
                <a:r>
                  <a:rPr lang="en-US" sz="900" i="1" dirty="0" smtClean="0">
                    <a:solidFill>
                      <a:srgbClr val="00B0F0"/>
                    </a:solidFill>
                    <a:latin typeface="Cambria Math" panose="02040503050406030204" pitchFamily="18" charset="0"/>
                  </a:rPr>
                  <a:t>Sample proportion could have been </a:t>
                </a:r>
                <a14:m>
                  <m:oMath xmlns:m="http://schemas.openxmlformats.org/officeDocument/2006/math">
                    <m:acc>
                      <m:accPr>
                        <m:chr m:val="̂"/>
                        <m:ctrlPr>
                          <a:rPr lang="en-US" sz="900" i="1" smtClean="0">
                            <a:solidFill>
                              <a:srgbClr val="00B0F0"/>
                            </a:solidFill>
                            <a:latin typeface="Cambria Math" panose="02040503050406030204" pitchFamily="18" charset="0"/>
                          </a:rPr>
                        </m:ctrlPr>
                      </m:accPr>
                      <m:e>
                        <m:r>
                          <a:rPr lang="en-US" sz="900" i="1">
                            <a:solidFill>
                              <a:srgbClr val="00B0F0"/>
                            </a:solidFill>
                            <a:latin typeface="Cambria Math" panose="02040503050406030204" pitchFamily="18" charset="0"/>
                          </a:rPr>
                          <m:t> </m:t>
                        </m:r>
                        <m:r>
                          <a:rPr lang="en-US" sz="900" i="1">
                            <a:solidFill>
                              <a:srgbClr val="00B0F0"/>
                            </a:solidFill>
                            <a:latin typeface="Cambria Math" panose="02040503050406030204" pitchFamily="18" charset="0"/>
                          </a:rPr>
                          <m:t>𝑝</m:t>
                        </m:r>
                      </m:e>
                    </m:acc>
                    <m:r>
                      <a:rPr lang="en-US" sz="900" i="1">
                        <a:solidFill>
                          <a:srgbClr val="00B0F0"/>
                        </a:solidFill>
                        <a:latin typeface="Cambria Math" panose="02040503050406030204" pitchFamily="18" charset="0"/>
                      </a:rPr>
                      <m:t>=0.</m:t>
                    </m:r>
                    <m:r>
                      <a:rPr lang="en-US" sz="900" b="0" i="1" smtClean="0">
                        <a:solidFill>
                          <a:srgbClr val="00B0F0"/>
                        </a:solidFill>
                        <a:latin typeface="Cambria Math" panose="02040503050406030204" pitchFamily="18" charset="0"/>
                      </a:rPr>
                      <m:t>23</m:t>
                    </m:r>
                  </m:oMath>
                </a14:m>
                <a:r>
                  <a:rPr lang="en-US" sz="900" i="1" dirty="0">
                    <a:solidFill>
                      <a:srgbClr val="00B0F0"/>
                    </a:solidFill>
                  </a:rPr>
                  <a:t> </a:t>
                </a:r>
                <a:r>
                  <a:rPr lang="en-US" sz="900" i="1" dirty="0" smtClean="0">
                    <a:solidFill>
                      <a:srgbClr val="00B0F0"/>
                    </a:solidFill>
                  </a:rPr>
                  <a:t>or </a:t>
                </a:r>
                <a14:m>
                  <m:oMath xmlns:m="http://schemas.openxmlformats.org/officeDocument/2006/math">
                    <m:acc>
                      <m:accPr>
                        <m:chr m:val="̂"/>
                        <m:ctrlPr>
                          <a:rPr lang="en-US" sz="900" i="1">
                            <a:solidFill>
                              <a:srgbClr val="00B0F0"/>
                            </a:solidFill>
                            <a:latin typeface="Cambria Math" panose="02040503050406030204" pitchFamily="18" charset="0"/>
                          </a:rPr>
                        </m:ctrlPr>
                      </m:accPr>
                      <m:e>
                        <m:r>
                          <a:rPr lang="en-US" sz="900" i="1">
                            <a:solidFill>
                              <a:srgbClr val="00B0F0"/>
                            </a:solidFill>
                            <a:latin typeface="Cambria Math" panose="02040503050406030204" pitchFamily="18" charset="0"/>
                          </a:rPr>
                          <m:t> </m:t>
                        </m:r>
                        <m:r>
                          <a:rPr lang="en-US" sz="900" i="1">
                            <a:solidFill>
                              <a:srgbClr val="00B0F0"/>
                            </a:solidFill>
                            <a:latin typeface="Cambria Math" panose="02040503050406030204" pitchFamily="18" charset="0"/>
                          </a:rPr>
                          <m:t>𝑝</m:t>
                        </m:r>
                      </m:e>
                    </m:acc>
                    <m:r>
                      <a:rPr lang="en-US" sz="900" i="1">
                        <a:solidFill>
                          <a:srgbClr val="00B0F0"/>
                        </a:solidFill>
                        <a:latin typeface="Cambria Math" panose="02040503050406030204" pitchFamily="18" charset="0"/>
                      </a:rPr>
                      <m:t>=0.17</m:t>
                    </m:r>
                  </m:oMath>
                </a14:m>
                <a:r>
                  <a:rPr lang="en-US" sz="900" i="1" dirty="0">
                    <a:solidFill>
                      <a:srgbClr val="00B0F0"/>
                    </a:solidFill>
                  </a:rPr>
                  <a:t> </a:t>
                </a:r>
                <a:endParaRPr lang="en-US" sz="900" dirty="0"/>
              </a:p>
            </p:txBody>
          </p:sp>
        </mc:Choice>
        <mc:Fallback>
          <p:sp>
            <p:nvSpPr>
              <p:cNvPr id="11" name="Rectangle 10"/>
              <p:cNvSpPr>
                <a:spLocks noRot="1" noChangeAspect="1" noMove="1" noResize="1" noEditPoints="1" noAdjustHandles="1" noChangeArrowheads="1" noChangeShapeType="1" noTextEdit="1"/>
              </p:cNvSpPr>
              <p:nvPr/>
            </p:nvSpPr>
            <p:spPr>
              <a:xfrm>
                <a:off x="868874" y="2541037"/>
                <a:ext cx="4243952" cy="230832"/>
              </a:xfrm>
              <a:prstGeom prst="rect">
                <a:avLst/>
              </a:prstGeom>
              <a:blipFill>
                <a:blip r:embed="rId4"/>
                <a:stretch>
                  <a:fillRect b="-10526"/>
                </a:stretch>
              </a:blipFill>
            </p:spPr>
            <p:txBody>
              <a:bodyPr/>
              <a:lstStyle/>
              <a:p>
                <a:r>
                  <a:rPr lang="en-US">
                    <a:noFill/>
                  </a:rPr>
                  <a:t> </a:t>
                </a:r>
              </a:p>
            </p:txBody>
          </p:sp>
        </mc:Fallback>
      </mc:AlternateContent>
    </p:spTree>
    <p:extLst>
      <p:ext uri="{BB962C8B-B14F-4D97-AF65-F5344CB8AC3E}">
        <p14:creationId xmlns:p14="http://schemas.microsoft.com/office/powerpoint/2010/main" val="531703229"/>
      </p:ext>
    </p:extLst>
  </p:cSld>
  <p:clrMapOvr>
    <a:masterClrMapping/>
  </p:clrMapOvr>
  <p:transition>
    <p:cu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844462"/>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We just conducted an ANOVA test comparing 4 means with a total sample size of n=100. The ANOVA hypothesis was found to be statistically significant at </a:t>
            </a:r>
            <a:r>
              <a:rPr lang="el-GR" sz="1000" b="1" i="1" spc="35" dirty="0" smtClean="0">
                <a:latin typeface="Palatino Linotype"/>
                <a:cs typeface="Palatino Linotype"/>
              </a:rPr>
              <a:t>α</a:t>
            </a:r>
            <a:r>
              <a:rPr lang="en-US" sz="1000" b="1" i="1" spc="35" dirty="0" smtClean="0">
                <a:latin typeface="Palatino Linotype"/>
                <a:cs typeface="Palatino Linotype"/>
              </a:rPr>
              <a:t>=0.05.</a:t>
            </a:r>
          </a:p>
          <a:p>
            <a:pPr marL="40005" marR="74930">
              <a:lnSpc>
                <a:spcPts val="950"/>
              </a:lnSpc>
              <a:spcBef>
                <a:spcPts val="185"/>
              </a:spcBef>
            </a:pPr>
            <a:endParaRPr lang="en-US" sz="1000" b="1" i="1" spc="35" dirty="0">
              <a:latin typeface="Palatino Linotype"/>
              <a:cs typeface="Palatino Linotype"/>
            </a:endParaRPr>
          </a:p>
          <a:p>
            <a:pPr marL="40005" marR="74930">
              <a:lnSpc>
                <a:spcPts val="950"/>
              </a:lnSpc>
              <a:spcBef>
                <a:spcPts val="185"/>
              </a:spcBef>
            </a:pPr>
            <a:r>
              <a:rPr lang="en-US" sz="1000" b="1" i="1" spc="35" dirty="0" smtClean="0">
                <a:latin typeface="Palatino Linotype"/>
                <a:cs typeface="Palatino Linotype"/>
              </a:rPr>
              <a:t> Which of the following are the appropriate p-value and significance level to use for a post-hoc pairwise comparison test?</a:t>
            </a:r>
            <a:endParaRPr lang="en-US" sz="900" dirty="0">
              <a:latin typeface="Arial"/>
              <a:cs typeface="Arial"/>
            </a:endParaRPr>
          </a:p>
        </p:txBody>
      </p:sp>
      <mc:AlternateContent xmlns:mc="http://schemas.openxmlformats.org/markup-compatibility/2006" xmlns:a14="http://schemas.microsoft.com/office/drawing/2010/main">
        <mc:Choice Requires="a14">
          <p:sp>
            <p:nvSpPr>
              <p:cNvPr id="6" name="object 36"/>
              <p:cNvSpPr txBox="1"/>
              <p:nvPr/>
            </p:nvSpPr>
            <p:spPr>
              <a:xfrm>
                <a:off x="178561" y="1201713"/>
                <a:ext cx="4112895" cy="2235677"/>
              </a:xfrm>
              <a:prstGeom prst="rect">
                <a:avLst/>
              </a:prstGeom>
            </p:spPr>
            <p:txBody>
              <a:bodyPr vert="horz" wrap="square" lIns="0" tIns="11430" rIns="0" bIns="0" rtlCol="0">
                <a:spAutoFit/>
              </a:bodyPr>
              <a:lstStyle/>
              <a:p>
                <a:pPr marL="227329" marR="5080" indent="-207645" algn="just">
                  <a:lnSpc>
                    <a:spcPct val="100000"/>
                  </a:lnSpc>
                  <a:spcBef>
                    <a:spcPts val="90"/>
                  </a:spcBef>
                  <a:buClr>
                    <a:srgbClr val="024F84"/>
                  </a:buClr>
                  <a:buAutoNum type="alphaLcParenBoth"/>
                  <a:tabLst>
                    <a:tab pos="227965" algn="l"/>
                  </a:tabLst>
                </a:pPr>
                <a14:m>
                  <m:oMath xmlns:m="http://schemas.openxmlformats.org/officeDocument/2006/math">
                    <m:r>
                      <a:rPr lang="en-US" sz="1100" b="0" i="1" spc="-30" smtClean="0">
                        <a:latin typeface="Cambria Math" panose="02040503050406030204" pitchFamily="18" charset="0"/>
                        <a:cs typeface="Arial"/>
                      </a:rPr>
                      <m:t>𝑝</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𝑣𝑎𝑙𝑢𝑒</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𝑃</m:t>
                    </m:r>
                    <m:d>
                      <m:dPr>
                        <m:ctrlPr>
                          <a:rPr lang="en-US" sz="1100" b="0" i="1" spc="-30" smtClean="0">
                            <a:latin typeface="Cambria Math" panose="02040503050406030204" pitchFamily="18" charset="0"/>
                            <a:cs typeface="Arial"/>
                          </a:rPr>
                        </m:ctrlPr>
                      </m:dPr>
                      <m:e>
                        <m:d>
                          <m:dPr>
                            <m:begChr m:val="|"/>
                            <m:endChr m:val="|"/>
                            <m:ctrlPr>
                              <a:rPr lang="en-US" sz="1100" b="0" i="1" spc="-30" smtClean="0">
                                <a:latin typeface="Cambria Math" panose="02040503050406030204" pitchFamily="18" charset="0"/>
                                <a:cs typeface="Arial"/>
                              </a:rPr>
                            </m:ctrlPr>
                          </m:dPr>
                          <m:e>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𝑡</m:t>
                                </m:r>
                              </m:e>
                              <m:sub>
                                <m:r>
                                  <a:rPr lang="en-US" sz="1100" b="0" i="1" spc="-30" smtClean="0">
                                    <a:latin typeface="Cambria Math" panose="02040503050406030204" pitchFamily="18" charset="0"/>
                                    <a:cs typeface="Arial"/>
                                  </a:rPr>
                                  <m:t>100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sub>
                            </m:sSub>
                          </m:e>
                        </m:d>
                        <m:r>
                          <a:rPr lang="en-US" sz="1100" b="0" i="1" spc="-30" smtClean="0">
                            <a:latin typeface="Cambria Math" panose="02040503050406030204" pitchFamily="18" charset="0"/>
                            <a:cs typeface="Arial"/>
                          </a:rPr>
                          <m:t>&gt;</m:t>
                        </m:r>
                        <m:f>
                          <m:fPr>
                            <m:ctrlPr>
                              <a:rPr lang="en-US" sz="1100" b="0" i="1" spc="-30" smtClean="0">
                                <a:latin typeface="Cambria Math" panose="02040503050406030204" pitchFamily="18" charset="0"/>
                                <a:cs typeface="Arial"/>
                              </a:rPr>
                            </m:ctrlPr>
                          </m:fPr>
                          <m:num>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m:t>
                                </m:r>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1</m:t>
                                </m:r>
                              </m:sub>
                            </m:sSub>
                            <m:r>
                              <a:rPr lang="en-US" sz="1100" b="0" i="1" spc="-30" smtClean="0">
                                <a:latin typeface="Cambria Math" panose="02040503050406030204" pitchFamily="18" charset="0"/>
                                <a:cs typeface="Arial"/>
                              </a:rPr>
                              <m:t>−</m:t>
                            </m:r>
                            <m:sSub>
                              <m:sSubPr>
                                <m:ctrlPr>
                                  <a:rPr lang="en-US" sz="1100" b="0" i="1" spc="-30" smtClean="0">
                                    <a:latin typeface="Cambria Math" panose="02040503050406030204" pitchFamily="18" charset="0"/>
                                    <a:cs typeface="Arial"/>
                                  </a:rPr>
                                </m:ctrlPr>
                              </m:sSubPr>
                              <m:e>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2</m:t>
                                </m:r>
                              </m:sub>
                            </m:sSub>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m:t>
                            </m:r>
                          </m:num>
                          <m:den>
                            <m:rad>
                              <m:radPr>
                                <m:degHide m:val="on"/>
                                <m:ctrlPr>
                                  <a:rPr lang="en-US" sz="1100" b="0" i="1" spc="-30" smtClean="0">
                                    <a:latin typeface="Cambria Math" panose="02040503050406030204" pitchFamily="18" charset="0"/>
                                    <a:cs typeface="Arial"/>
                                  </a:rPr>
                                </m:ctrlPr>
                              </m:radPr>
                              <m:deg/>
                              <m:e>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𝑀𝑆𝐸</m:t>
                                    </m:r>
                                  </m:num>
                                  <m:den>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𝑛</m:t>
                                        </m:r>
                                      </m:e>
                                      <m:sub>
                                        <m:r>
                                          <a:rPr lang="en-US" sz="1100" b="0" i="1" spc="-30" smtClean="0">
                                            <a:latin typeface="Cambria Math" panose="02040503050406030204" pitchFamily="18" charset="0"/>
                                            <a:cs typeface="Arial"/>
                                          </a:rPr>
                                          <m:t>1</m:t>
                                        </m:r>
                                      </m:sub>
                                    </m:sSub>
                                  </m:den>
                                </m:f>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𝑀𝑆𝐸</m:t>
                                    </m:r>
                                  </m:num>
                                  <m:den>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𝑛</m:t>
                                        </m:r>
                                      </m:e>
                                      <m:sub>
                                        <m:r>
                                          <a:rPr lang="en-US" sz="1100" b="0" i="1" spc="-30" smtClean="0">
                                            <a:latin typeface="Cambria Math" panose="02040503050406030204" pitchFamily="18" charset="0"/>
                                            <a:cs typeface="Arial"/>
                                          </a:rPr>
                                          <m:t>2</m:t>
                                        </m:r>
                                      </m:sub>
                                    </m:sSub>
                                  </m:den>
                                </m:f>
                              </m:e>
                            </m:rad>
                          </m:den>
                        </m:f>
                      </m:e>
                    </m:d>
                  </m:oMath>
                </a14:m>
                <a:r>
                  <a:rPr lang="en-US" sz="1100" spc="-30" dirty="0" smtClean="0">
                    <a:latin typeface="Arial"/>
                    <a:cs typeface="Arial"/>
                  </a:rPr>
                  <a:t>, 	</a:t>
                </a:r>
                <a14:m>
                  <m:oMath xmlns:m="http://schemas.openxmlformats.org/officeDocument/2006/math">
                    <m:sSup>
                      <m:sSupPr>
                        <m:ctrlPr>
                          <a:rPr lang="en-US" sz="1100" i="1" spc="-30" smtClean="0">
                            <a:latin typeface="Cambria Math" panose="02040503050406030204" pitchFamily="18" charset="0"/>
                            <a:cs typeface="Arial"/>
                          </a:rPr>
                        </m:ctrlPr>
                      </m:sSupPr>
                      <m:e>
                        <m:r>
                          <a:rPr lang="en-US" sz="1100" i="1" spc="-30" smtClean="0">
                            <a:latin typeface="Cambria Math" panose="02040503050406030204" pitchFamily="18" charset="0"/>
                            <a:ea typeface="Cambria Math" panose="02040503050406030204" pitchFamily="18" charset="0"/>
                            <a:cs typeface="Arial"/>
                          </a:rPr>
                          <m:t>𝛼</m:t>
                        </m:r>
                      </m:e>
                      <m:sup>
                        <m:r>
                          <a:rPr lang="en-US" sz="1100" b="0" i="1" spc="-30" smtClean="0">
                            <a:latin typeface="Cambria Math" panose="02040503050406030204" pitchFamily="18" charset="0"/>
                            <a:cs typeface="Arial"/>
                          </a:rPr>
                          <m:t>∗</m:t>
                        </m:r>
                      </m:sup>
                    </m:sSup>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05</m:t>
                    </m:r>
                  </m:oMath>
                </a14:m>
                <a:endParaRPr lang="en-US" sz="1100" b="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100" b="0" i="1" spc="-30" smtClean="0">
                        <a:latin typeface="Cambria Math" panose="02040503050406030204" pitchFamily="18" charset="0"/>
                        <a:cs typeface="Arial"/>
                      </a:rPr>
                      <m:t>𝑝</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𝑣𝑎𝑙𝑢𝑒</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𝑃</m:t>
                    </m:r>
                    <m:d>
                      <m:dPr>
                        <m:ctrlPr>
                          <a:rPr lang="en-US" sz="1100" b="0" i="1" spc="-30" smtClean="0">
                            <a:latin typeface="Cambria Math" panose="02040503050406030204" pitchFamily="18" charset="0"/>
                            <a:cs typeface="Arial"/>
                          </a:rPr>
                        </m:ctrlPr>
                      </m:dPr>
                      <m:e>
                        <m:d>
                          <m:dPr>
                            <m:begChr m:val="|"/>
                            <m:endChr m:val="|"/>
                            <m:ctrlPr>
                              <a:rPr lang="en-US" sz="1100" b="0" i="1" spc="-30" smtClean="0">
                                <a:latin typeface="Cambria Math" panose="02040503050406030204" pitchFamily="18" charset="0"/>
                                <a:cs typeface="Arial"/>
                              </a:rPr>
                            </m:ctrlPr>
                          </m:dPr>
                          <m:e>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𝑡</m:t>
                                </m:r>
                              </m:e>
                              <m:sub>
                                <m:r>
                                  <a:rPr lang="en-US" sz="1100" b="0" i="1" spc="-30" smtClean="0">
                                    <a:latin typeface="Cambria Math" panose="02040503050406030204" pitchFamily="18" charset="0"/>
                                    <a:cs typeface="Arial"/>
                                  </a:rPr>
                                  <m:t>100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1</m:t>
                                </m:r>
                              </m:sub>
                            </m:sSub>
                          </m:e>
                        </m:d>
                        <m:r>
                          <a:rPr lang="en-US" sz="1100" b="0" i="1" spc="-30" smtClean="0">
                            <a:latin typeface="Cambria Math" panose="02040503050406030204" pitchFamily="18" charset="0"/>
                            <a:cs typeface="Arial"/>
                          </a:rPr>
                          <m:t>&gt;</m:t>
                        </m:r>
                        <m:f>
                          <m:fPr>
                            <m:ctrlPr>
                              <a:rPr lang="en-US" sz="1100" b="0" i="1" spc="-30" smtClean="0">
                                <a:latin typeface="Cambria Math" panose="02040503050406030204" pitchFamily="18" charset="0"/>
                                <a:cs typeface="Arial"/>
                              </a:rPr>
                            </m:ctrlPr>
                          </m:fPr>
                          <m:num>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m:t>
                                </m:r>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1</m:t>
                                </m:r>
                              </m:sub>
                            </m:sSub>
                            <m:r>
                              <a:rPr lang="en-US" sz="1100" b="0" i="1" spc="-30" smtClean="0">
                                <a:latin typeface="Cambria Math" panose="02040503050406030204" pitchFamily="18" charset="0"/>
                                <a:cs typeface="Arial"/>
                              </a:rPr>
                              <m:t>−</m:t>
                            </m:r>
                            <m:sSub>
                              <m:sSubPr>
                                <m:ctrlPr>
                                  <a:rPr lang="en-US" sz="1100" b="0" i="1" spc="-30" smtClean="0">
                                    <a:latin typeface="Cambria Math" panose="02040503050406030204" pitchFamily="18" charset="0"/>
                                    <a:cs typeface="Arial"/>
                                  </a:rPr>
                                </m:ctrlPr>
                              </m:sSubPr>
                              <m:e>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2</m:t>
                                </m:r>
                              </m:sub>
                            </m:sSub>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m:t>
                            </m:r>
                          </m:num>
                          <m:den>
                            <m:rad>
                              <m:radPr>
                                <m:degHide m:val="on"/>
                                <m:ctrlPr>
                                  <a:rPr lang="en-US" sz="1100" b="0" i="1" spc="-30" smtClean="0">
                                    <a:latin typeface="Cambria Math" panose="02040503050406030204" pitchFamily="18" charset="0"/>
                                    <a:cs typeface="Arial"/>
                                  </a:rPr>
                                </m:ctrlPr>
                              </m:radPr>
                              <m:deg/>
                              <m:e>
                                <m:f>
                                  <m:fPr>
                                    <m:ctrlPr>
                                      <a:rPr lang="en-US" sz="1100" b="0" i="1" spc="-30" smtClean="0">
                                        <a:latin typeface="Cambria Math" panose="02040503050406030204" pitchFamily="18" charset="0"/>
                                        <a:cs typeface="Arial"/>
                                      </a:rPr>
                                    </m:ctrlPr>
                                  </m:fPr>
                                  <m:num>
                                    <m:sSubSup>
                                      <m:sSubSupPr>
                                        <m:ctrlPr>
                                          <a:rPr lang="en-US" sz="1100" b="0" i="1" spc="-30" smtClean="0">
                                            <a:latin typeface="Cambria Math" panose="02040503050406030204" pitchFamily="18" charset="0"/>
                                            <a:cs typeface="Arial"/>
                                          </a:rPr>
                                        </m:ctrlPr>
                                      </m:sSubSupPr>
                                      <m:e>
                                        <m:r>
                                          <a:rPr lang="en-US" sz="1100" b="0" i="1" spc="-30" smtClean="0">
                                            <a:latin typeface="Cambria Math" panose="02040503050406030204" pitchFamily="18" charset="0"/>
                                            <a:cs typeface="Arial"/>
                                          </a:rPr>
                                          <m:t>𝑠</m:t>
                                        </m:r>
                                      </m:e>
                                      <m:sub>
                                        <m:r>
                                          <a:rPr lang="en-US" sz="1100" b="0" i="1" spc="-30" smtClean="0">
                                            <a:latin typeface="Cambria Math" panose="02040503050406030204" pitchFamily="18" charset="0"/>
                                            <a:cs typeface="Arial"/>
                                          </a:rPr>
                                          <m:t>1</m:t>
                                        </m:r>
                                      </m:sub>
                                      <m:sup>
                                        <m:r>
                                          <a:rPr lang="en-US" sz="1100" b="0" i="1" spc="-30" smtClean="0">
                                            <a:latin typeface="Cambria Math" panose="02040503050406030204" pitchFamily="18" charset="0"/>
                                            <a:cs typeface="Arial"/>
                                          </a:rPr>
                                          <m:t>2</m:t>
                                        </m:r>
                                      </m:sup>
                                    </m:sSubSup>
                                  </m:num>
                                  <m:den>
                                    <m:r>
                                      <a:rPr lang="en-US" sz="1100" b="0" i="1" spc="-30" smtClean="0">
                                        <a:latin typeface="Cambria Math" panose="02040503050406030204" pitchFamily="18" charset="0"/>
                                        <a:cs typeface="Arial"/>
                                      </a:rPr>
                                      <m:t>100</m:t>
                                    </m:r>
                                  </m:den>
                                </m:f>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sSubSup>
                                      <m:sSubSupPr>
                                        <m:ctrlPr>
                                          <a:rPr lang="en-US" sz="1100" b="0" i="1" spc="-30" smtClean="0">
                                            <a:latin typeface="Cambria Math" panose="02040503050406030204" pitchFamily="18" charset="0"/>
                                            <a:cs typeface="Arial"/>
                                          </a:rPr>
                                        </m:ctrlPr>
                                      </m:sSubSupPr>
                                      <m:e>
                                        <m:r>
                                          <a:rPr lang="en-US" sz="1100" b="0" i="1" spc="-30" smtClean="0">
                                            <a:latin typeface="Cambria Math" panose="02040503050406030204" pitchFamily="18" charset="0"/>
                                            <a:cs typeface="Arial"/>
                                          </a:rPr>
                                          <m:t>𝑠</m:t>
                                        </m:r>
                                      </m:e>
                                      <m:sub>
                                        <m:r>
                                          <a:rPr lang="en-US" sz="1100" b="0" i="1" spc="-30" smtClean="0">
                                            <a:latin typeface="Cambria Math" panose="02040503050406030204" pitchFamily="18" charset="0"/>
                                            <a:cs typeface="Arial"/>
                                          </a:rPr>
                                          <m:t>2</m:t>
                                        </m:r>
                                      </m:sub>
                                      <m:sup>
                                        <m:r>
                                          <a:rPr lang="en-US" sz="1100" b="0" i="1" spc="-30" smtClean="0">
                                            <a:latin typeface="Cambria Math" panose="02040503050406030204" pitchFamily="18" charset="0"/>
                                            <a:cs typeface="Arial"/>
                                          </a:rPr>
                                          <m:t>2</m:t>
                                        </m:r>
                                      </m:sup>
                                    </m:sSubSup>
                                  </m:num>
                                  <m:den>
                                    <m:r>
                                      <a:rPr lang="en-US" sz="1100" b="0" i="1" spc="-30" smtClean="0">
                                        <a:latin typeface="Cambria Math" panose="02040503050406030204" pitchFamily="18" charset="0"/>
                                        <a:cs typeface="Arial"/>
                                      </a:rPr>
                                      <m:t>100</m:t>
                                    </m:r>
                                  </m:den>
                                </m:f>
                              </m:e>
                            </m:rad>
                          </m:den>
                        </m:f>
                      </m:e>
                    </m:d>
                  </m:oMath>
                </a14:m>
                <a:r>
                  <a:rPr lang="en-US" sz="1100" spc="-30" dirty="0" smtClean="0">
                    <a:latin typeface="Arial"/>
                    <a:cs typeface="Arial"/>
                  </a:rPr>
                  <a:t>,	</a:t>
                </a:r>
                <a14:m>
                  <m:oMath xmlns:m="http://schemas.openxmlformats.org/officeDocument/2006/math">
                    <m:sSup>
                      <m:sSupPr>
                        <m:ctrlPr>
                          <a:rPr lang="en-US" sz="1100" i="1" spc="-30" smtClean="0">
                            <a:latin typeface="Cambria Math" panose="02040503050406030204" pitchFamily="18" charset="0"/>
                            <a:cs typeface="Arial"/>
                          </a:rPr>
                        </m:ctrlPr>
                      </m:sSupPr>
                      <m:e>
                        <m:r>
                          <a:rPr lang="en-US" sz="1100" i="1" spc="-30" smtClean="0">
                            <a:latin typeface="Cambria Math" panose="02040503050406030204" pitchFamily="18" charset="0"/>
                            <a:ea typeface="Cambria Math" panose="02040503050406030204" pitchFamily="18" charset="0"/>
                            <a:cs typeface="Arial"/>
                          </a:rPr>
                          <m:t>𝛼</m:t>
                        </m:r>
                      </m:e>
                      <m:sup>
                        <m:r>
                          <a:rPr lang="en-US" sz="1100" b="0" i="1" spc="-30" smtClean="0">
                            <a:latin typeface="Cambria Math" panose="02040503050406030204" pitchFamily="18" charset="0"/>
                            <a:cs typeface="Arial"/>
                          </a:rPr>
                          <m:t>∗</m:t>
                        </m:r>
                      </m:sup>
                    </m:sSup>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05</m:t>
                        </m:r>
                      </m:num>
                      <m:den>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1</m:t>
                            </m:r>
                            <m:r>
                              <a:rPr lang="en-US" sz="1100" b="0" i="1" spc="-30" smtClean="0">
                                <a:latin typeface="Cambria Math" panose="02040503050406030204" pitchFamily="18" charset="0"/>
                                <a:cs typeface="Arial"/>
                              </a:rPr>
                              <m:t>)</m:t>
                            </m:r>
                          </m:num>
                          <m:den>
                            <m:r>
                              <a:rPr lang="en-US" sz="1100" b="0" i="1" spc="-30" smtClean="0">
                                <a:latin typeface="Cambria Math" panose="02040503050406030204" pitchFamily="18" charset="0"/>
                                <a:cs typeface="Arial"/>
                              </a:rPr>
                              <m:t>2</m:t>
                            </m:r>
                          </m:den>
                        </m:f>
                      </m:den>
                    </m:f>
                  </m:oMath>
                </a14:m>
                <a:endParaRPr lang="en-US" sz="1100" b="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100" b="0" i="1" spc="-30" smtClean="0">
                        <a:latin typeface="Cambria Math" panose="02040503050406030204" pitchFamily="18" charset="0"/>
                        <a:cs typeface="Arial"/>
                      </a:rPr>
                      <m:t>𝑝</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𝑣𝑎𝑙𝑢𝑒</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𝑃</m:t>
                    </m:r>
                    <m:d>
                      <m:dPr>
                        <m:ctrlPr>
                          <a:rPr lang="en-US" sz="1100" b="0" i="1" spc="-30" smtClean="0">
                            <a:latin typeface="Cambria Math" panose="02040503050406030204" pitchFamily="18" charset="0"/>
                            <a:cs typeface="Arial"/>
                          </a:rPr>
                        </m:ctrlPr>
                      </m:dPr>
                      <m:e>
                        <m:d>
                          <m:dPr>
                            <m:begChr m:val="|"/>
                            <m:endChr m:val="|"/>
                            <m:ctrlPr>
                              <a:rPr lang="en-US" sz="1100" b="0" i="1" spc="-30" smtClean="0">
                                <a:latin typeface="Cambria Math" panose="02040503050406030204" pitchFamily="18" charset="0"/>
                                <a:cs typeface="Arial"/>
                              </a:rPr>
                            </m:ctrlPr>
                          </m:dPr>
                          <m:e>
                            <m:r>
                              <a:rPr lang="en-US" sz="1100" b="0" i="1" spc="-30" smtClean="0">
                                <a:latin typeface="Cambria Math" panose="02040503050406030204" pitchFamily="18" charset="0"/>
                                <a:cs typeface="Arial"/>
                              </a:rPr>
                              <m:t>𝑧</m:t>
                            </m:r>
                          </m:e>
                        </m:d>
                        <m:r>
                          <a:rPr lang="en-US" sz="1100" b="0" i="1" spc="-30" smtClean="0">
                            <a:latin typeface="Cambria Math" panose="02040503050406030204" pitchFamily="18" charset="0"/>
                            <a:cs typeface="Arial"/>
                          </a:rPr>
                          <m:t>&gt;</m:t>
                        </m:r>
                        <m:f>
                          <m:fPr>
                            <m:ctrlPr>
                              <a:rPr lang="en-US" sz="1100" b="0" i="1" spc="-30" smtClean="0">
                                <a:latin typeface="Cambria Math" panose="02040503050406030204" pitchFamily="18" charset="0"/>
                                <a:cs typeface="Arial"/>
                              </a:rPr>
                            </m:ctrlPr>
                          </m:fPr>
                          <m:num>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m:t>
                                </m:r>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1</m:t>
                                </m:r>
                              </m:sub>
                            </m:sSub>
                            <m:r>
                              <a:rPr lang="en-US" sz="1100" b="0" i="1" spc="-30" smtClean="0">
                                <a:latin typeface="Cambria Math" panose="02040503050406030204" pitchFamily="18" charset="0"/>
                                <a:cs typeface="Arial"/>
                              </a:rPr>
                              <m:t>−</m:t>
                            </m:r>
                            <m:sSub>
                              <m:sSubPr>
                                <m:ctrlPr>
                                  <a:rPr lang="en-US" sz="1100" b="0" i="1" spc="-30" smtClean="0">
                                    <a:latin typeface="Cambria Math" panose="02040503050406030204" pitchFamily="18" charset="0"/>
                                    <a:cs typeface="Arial"/>
                                  </a:rPr>
                                </m:ctrlPr>
                              </m:sSubPr>
                              <m:e>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2</m:t>
                                </m:r>
                              </m:sub>
                            </m:sSub>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m:t>
                            </m:r>
                          </m:num>
                          <m:den>
                            <m:rad>
                              <m:radPr>
                                <m:degHide m:val="on"/>
                                <m:ctrlPr>
                                  <a:rPr lang="en-US" sz="1100" b="0" i="1" spc="-30" smtClean="0">
                                    <a:latin typeface="Cambria Math" panose="02040503050406030204" pitchFamily="18" charset="0"/>
                                    <a:cs typeface="Arial"/>
                                  </a:rPr>
                                </m:ctrlPr>
                              </m:radPr>
                              <m:deg/>
                              <m:e>
                                <m:f>
                                  <m:fPr>
                                    <m:ctrlPr>
                                      <a:rPr lang="en-US" sz="1100" b="0" i="1" spc="-30" smtClean="0">
                                        <a:latin typeface="Cambria Math" panose="02040503050406030204" pitchFamily="18" charset="0"/>
                                        <a:cs typeface="Arial"/>
                                      </a:rPr>
                                    </m:ctrlPr>
                                  </m:fPr>
                                  <m:num>
                                    <m:sSubSup>
                                      <m:sSubSupPr>
                                        <m:ctrlPr>
                                          <a:rPr lang="en-US" sz="1100" b="0" i="1" spc="-30" smtClean="0">
                                            <a:latin typeface="Cambria Math" panose="02040503050406030204" pitchFamily="18" charset="0"/>
                                            <a:cs typeface="Arial"/>
                                          </a:rPr>
                                        </m:ctrlPr>
                                      </m:sSubSupPr>
                                      <m:e>
                                        <m:r>
                                          <a:rPr lang="en-US" sz="1100" b="0" i="1" spc="-30" smtClean="0">
                                            <a:latin typeface="Cambria Math" panose="02040503050406030204" pitchFamily="18" charset="0"/>
                                            <a:cs typeface="Arial"/>
                                          </a:rPr>
                                          <m:t>𝑠</m:t>
                                        </m:r>
                                      </m:e>
                                      <m:sub>
                                        <m:r>
                                          <a:rPr lang="en-US" sz="1100" b="0" i="1" spc="-30" smtClean="0">
                                            <a:latin typeface="Cambria Math" panose="02040503050406030204" pitchFamily="18" charset="0"/>
                                            <a:cs typeface="Arial"/>
                                          </a:rPr>
                                          <m:t>1</m:t>
                                        </m:r>
                                      </m:sub>
                                      <m:sup>
                                        <m:r>
                                          <a:rPr lang="en-US" sz="1100" b="0" i="1" spc="-30" smtClean="0">
                                            <a:latin typeface="Cambria Math" panose="02040503050406030204" pitchFamily="18" charset="0"/>
                                            <a:cs typeface="Arial"/>
                                          </a:rPr>
                                          <m:t>2</m:t>
                                        </m:r>
                                      </m:sup>
                                    </m:sSubSup>
                                  </m:num>
                                  <m:den>
                                    <m:r>
                                      <a:rPr lang="en-US" sz="1100" b="0" i="1" spc="-30" smtClean="0">
                                        <a:latin typeface="Cambria Math" panose="02040503050406030204" pitchFamily="18" charset="0"/>
                                        <a:cs typeface="Arial"/>
                                      </a:rPr>
                                      <m:t>100</m:t>
                                    </m:r>
                                  </m:den>
                                </m:f>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sSubSup>
                                      <m:sSubSupPr>
                                        <m:ctrlPr>
                                          <a:rPr lang="en-US" sz="1100" b="0" i="1" spc="-30" smtClean="0">
                                            <a:latin typeface="Cambria Math" panose="02040503050406030204" pitchFamily="18" charset="0"/>
                                            <a:cs typeface="Arial"/>
                                          </a:rPr>
                                        </m:ctrlPr>
                                      </m:sSubSupPr>
                                      <m:e>
                                        <m:r>
                                          <a:rPr lang="en-US" sz="1100" b="0" i="1" spc="-30" smtClean="0">
                                            <a:latin typeface="Cambria Math" panose="02040503050406030204" pitchFamily="18" charset="0"/>
                                            <a:cs typeface="Arial"/>
                                          </a:rPr>
                                          <m:t>𝑠</m:t>
                                        </m:r>
                                      </m:e>
                                      <m:sub>
                                        <m:r>
                                          <a:rPr lang="en-US" sz="1100" b="0" i="1" spc="-30" smtClean="0">
                                            <a:latin typeface="Cambria Math" panose="02040503050406030204" pitchFamily="18" charset="0"/>
                                            <a:cs typeface="Arial"/>
                                          </a:rPr>
                                          <m:t>2</m:t>
                                        </m:r>
                                      </m:sub>
                                      <m:sup>
                                        <m:r>
                                          <a:rPr lang="en-US" sz="1100" b="0" i="1" spc="-30" smtClean="0">
                                            <a:latin typeface="Cambria Math" panose="02040503050406030204" pitchFamily="18" charset="0"/>
                                            <a:cs typeface="Arial"/>
                                          </a:rPr>
                                          <m:t>2</m:t>
                                        </m:r>
                                      </m:sup>
                                    </m:sSubSup>
                                  </m:num>
                                  <m:den>
                                    <m:r>
                                      <a:rPr lang="en-US" sz="1100" b="0" i="1" spc="-30" smtClean="0">
                                        <a:latin typeface="Cambria Math" panose="02040503050406030204" pitchFamily="18" charset="0"/>
                                        <a:cs typeface="Arial"/>
                                      </a:rPr>
                                      <m:t>100</m:t>
                                    </m:r>
                                  </m:den>
                                </m:f>
                              </m:e>
                            </m:rad>
                          </m:den>
                        </m:f>
                      </m:e>
                    </m:d>
                  </m:oMath>
                </a14:m>
                <a:r>
                  <a:rPr lang="en-US" sz="1100" spc="-30" dirty="0" smtClean="0">
                    <a:latin typeface="Arial"/>
                    <a:cs typeface="Arial"/>
                  </a:rPr>
                  <a:t>, 	</a:t>
                </a:r>
                <a14:m>
                  <m:oMath xmlns:m="http://schemas.openxmlformats.org/officeDocument/2006/math">
                    <m:sSup>
                      <m:sSupPr>
                        <m:ctrlPr>
                          <a:rPr lang="en-US" sz="1100" i="1" spc="-30" smtClean="0">
                            <a:latin typeface="Cambria Math" panose="02040503050406030204" pitchFamily="18" charset="0"/>
                            <a:cs typeface="Arial"/>
                          </a:rPr>
                        </m:ctrlPr>
                      </m:sSupPr>
                      <m:e>
                        <m:r>
                          <a:rPr lang="en-US" sz="1100" i="1" spc="-30" smtClean="0">
                            <a:latin typeface="Cambria Math" panose="02040503050406030204" pitchFamily="18" charset="0"/>
                            <a:ea typeface="Cambria Math" panose="02040503050406030204" pitchFamily="18" charset="0"/>
                            <a:cs typeface="Arial"/>
                          </a:rPr>
                          <m:t>𝛼</m:t>
                        </m:r>
                      </m:e>
                      <m:sup>
                        <m:r>
                          <a:rPr lang="en-US" sz="1100" b="0" i="1" spc="-30" smtClean="0">
                            <a:latin typeface="Cambria Math" panose="02040503050406030204" pitchFamily="18" charset="0"/>
                            <a:cs typeface="Arial"/>
                          </a:rPr>
                          <m:t>∗</m:t>
                        </m:r>
                      </m:sup>
                    </m:sSup>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05</m:t>
                        </m:r>
                      </m:num>
                      <m:den>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1</m:t>
                            </m:r>
                            <m:r>
                              <a:rPr lang="en-US" sz="1100" b="0" i="1" spc="-30" smtClean="0">
                                <a:latin typeface="Cambria Math" panose="02040503050406030204" pitchFamily="18" charset="0"/>
                                <a:cs typeface="Arial"/>
                              </a:rPr>
                              <m:t>)</m:t>
                            </m:r>
                          </m:num>
                          <m:den>
                            <m:r>
                              <a:rPr lang="en-US" sz="1100" b="0" i="1" spc="-30" smtClean="0">
                                <a:latin typeface="Cambria Math" panose="02040503050406030204" pitchFamily="18" charset="0"/>
                                <a:cs typeface="Arial"/>
                              </a:rPr>
                              <m:t>2</m:t>
                            </m:r>
                          </m:den>
                        </m:f>
                      </m:den>
                    </m:f>
                  </m:oMath>
                </a14:m>
                <a:endParaRPr lang="en-US" sz="900" b="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100" b="0" i="1" spc="-30" smtClean="0">
                        <a:latin typeface="Cambria Math" panose="02040503050406030204" pitchFamily="18" charset="0"/>
                        <a:cs typeface="Arial"/>
                      </a:rPr>
                      <m:t>𝑝</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𝑣𝑎𝑙𝑢𝑒</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𝑃</m:t>
                    </m:r>
                    <m:d>
                      <m:dPr>
                        <m:ctrlPr>
                          <a:rPr lang="en-US" sz="1100" b="0" i="1" spc="-30" smtClean="0">
                            <a:latin typeface="Cambria Math" panose="02040503050406030204" pitchFamily="18" charset="0"/>
                            <a:cs typeface="Arial"/>
                          </a:rPr>
                        </m:ctrlPr>
                      </m:dPr>
                      <m:e>
                        <m:d>
                          <m:dPr>
                            <m:begChr m:val="|"/>
                            <m:endChr m:val="|"/>
                            <m:ctrlPr>
                              <a:rPr lang="en-US" sz="1100" b="0" i="1" spc="-30" smtClean="0">
                                <a:latin typeface="Cambria Math" panose="02040503050406030204" pitchFamily="18" charset="0"/>
                                <a:cs typeface="Arial"/>
                              </a:rPr>
                            </m:ctrlPr>
                          </m:dPr>
                          <m:e>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𝑡</m:t>
                                </m:r>
                              </m:e>
                              <m:sub>
                                <m:r>
                                  <a:rPr lang="en-US" sz="1100" b="0" i="1" spc="-30" smtClean="0">
                                    <a:latin typeface="Cambria Math" panose="02040503050406030204" pitchFamily="18" charset="0"/>
                                    <a:cs typeface="Arial"/>
                                  </a:rPr>
                                  <m:t>100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sub>
                            </m:sSub>
                          </m:e>
                        </m:d>
                        <m:r>
                          <a:rPr lang="en-US" sz="1100" b="0" i="1" spc="-30" smtClean="0">
                            <a:latin typeface="Cambria Math" panose="02040503050406030204" pitchFamily="18" charset="0"/>
                            <a:cs typeface="Arial"/>
                          </a:rPr>
                          <m:t>&gt;</m:t>
                        </m:r>
                        <m:f>
                          <m:fPr>
                            <m:ctrlPr>
                              <a:rPr lang="en-US" sz="1100" b="0" i="1" spc="-30" smtClean="0">
                                <a:latin typeface="Cambria Math" panose="02040503050406030204" pitchFamily="18" charset="0"/>
                                <a:cs typeface="Arial"/>
                              </a:rPr>
                            </m:ctrlPr>
                          </m:fPr>
                          <m:num>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m:t>
                                </m:r>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1</m:t>
                                </m:r>
                              </m:sub>
                            </m:sSub>
                            <m:r>
                              <a:rPr lang="en-US" sz="1100" b="0" i="1" spc="-30" smtClean="0">
                                <a:latin typeface="Cambria Math" panose="02040503050406030204" pitchFamily="18" charset="0"/>
                                <a:cs typeface="Arial"/>
                              </a:rPr>
                              <m:t>−</m:t>
                            </m:r>
                            <m:sSub>
                              <m:sSubPr>
                                <m:ctrlPr>
                                  <a:rPr lang="en-US" sz="1100" b="0" i="1" spc="-30" smtClean="0">
                                    <a:latin typeface="Cambria Math" panose="02040503050406030204" pitchFamily="18" charset="0"/>
                                    <a:cs typeface="Arial"/>
                                  </a:rPr>
                                </m:ctrlPr>
                              </m:sSubPr>
                              <m:e>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2</m:t>
                                </m:r>
                              </m:sub>
                            </m:sSub>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m:t>
                            </m:r>
                          </m:num>
                          <m:den>
                            <m:rad>
                              <m:radPr>
                                <m:degHide m:val="on"/>
                                <m:ctrlPr>
                                  <a:rPr lang="en-US" sz="1100" b="0" i="1" spc="-30" smtClean="0">
                                    <a:latin typeface="Cambria Math" panose="02040503050406030204" pitchFamily="18" charset="0"/>
                                    <a:cs typeface="Arial"/>
                                  </a:rPr>
                                </m:ctrlPr>
                              </m:radPr>
                              <m:deg/>
                              <m:e>
                                <m:f>
                                  <m:fPr>
                                    <m:ctrlPr>
                                      <a:rPr lang="en-US" sz="1100" b="0" i="1" spc="-30" smtClean="0">
                                        <a:latin typeface="Cambria Math" panose="02040503050406030204" pitchFamily="18" charset="0"/>
                                        <a:cs typeface="Arial"/>
                                      </a:rPr>
                                    </m:ctrlPr>
                                  </m:fPr>
                                  <m:num>
                                    <m:sSubSup>
                                      <m:sSubSupPr>
                                        <m:ctrlPr>
                                          <a:rPr lang="en-US" sz="1100" b="0" i="1" spc="-30" smtClean="0">
                                            <a:latin typeface="Cambria Math" panose="02040503050406030204" pitchFamily="18" charset="0"/>
                                            <a:cs typeface="Arial"/>
                                          </a:rPr>
                                        </m:ctrlPr>
                                      </m:sSubSupPr>
                                      <m:e>
                                        <m:r>
                                          <a:rPr lang="en-US" sz="1100" b="0" i="1" spc="-30" smtClean="0">
                                            <a:latin typeface="Cambria Math" panose="02040503050406030204" pitchFamily="18" charset="0"/>
                                            <a:cs typeface="Arial"/>
                                          </a:rPr>
                                          <m:t>𝑠</m:t>
                                        </m:r>
                                      </m:e>
                                      <m:sub>
                                        <m:r>
                                          <a:rPr lang="en-US" sz="1100" b="0" i="1" spc="-30" smtClean="0">
                                            <a:latin typeface="Cambria Math" panose="02040503050406030204" pitchFamily="18" charset="0"/>
                                            <a:cs typeface="Arial"/>
                                          </a:rPr>
                                          <m:t>1</m:t>
                                        </m:r>
                                      </m:sub>
                                      <m:sup>
                                        <m:r>
                                          <a:rPr lang="en-US" sz="1100" b="0" i="1" spc="-30" smtClean="0">
                                            <a:latin typeface="Cambria Math" panose="02040503050406030204" pitchFamily="18" charset="0"/>
                                            <a:cs typeface="Arial"/>
                                          </a:rPr>
                                          <m:t>2</m:t>
                                        </m:r>
                                      </m:sup>
                                    </m:sSubSup>
                                  </m:num>
                                  <m:den>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𝑛</m:t>
                                        </m:r>
                                      </m:e>
                                      <m:sub>
                                        <m:r>
                                          <a:rPr lang="en-US" sz="1100" b="0" i="1" spc="-30" smtClean="0">
                                            <a:latin typeface="Cambria Math" panose="02040503050406030204" pitchFamily="18" charset="0"/>
                                            <a:cs typeface="Arial"/>
                                          </a:rPr>
                                          <m:t>1</m:t>
                                        </m:r>
                                      </m:sub>
                                    </m:sSub>
                                  </m:den>
                                </m:f>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sSubSup>
                                      <m:sSubSupPr>
                                        <m:ctrlPr>
                                          <a:rPr lang="en-US" sz="1100" b="0" i="1" spc="-30" smtClean="0">
                                            <a:latin typeface="Cambria Math" panose="02040503050406030204" pitchFamily="18" charset="0"/>
                                            <a:cs typeface="Arial"/>
                                          </a:rPr>
                                        </m:ctrlPr>
                                      </m:sSubSupPr>
                                      <m:e>
                                        <m:r>
                                          <a:rPr lang="en-US" sz="1100" b="0" i="1" spc="-30" smtClean="0">
                                            <a:latin typeface="Cambria Math" panose="02040503050406030204" pitchFamily="18" charset="0"/>
                                            <a:cs typeface="Arial"/>
                                          </a:rPr>
                                          <m:t>𝑠</m:t>
                                        </m:r>
                                      </m:e>
                                      <m:sub>
                                        <m:r>
                                          <a:rPr lang="en-US" sz="1100" b="0" i="1" spc="-30" smtClean="0">
                                            <a:latin typeface="Cambria Math" panose="02040503050406030204" pitchFamily="18" charset="0"/>
                                            <a:cs typeface="Arial"/>
                                          </a:rPr>
                                          <m:t>2</m:t>
                                        </m:r>
                                      </m:sub>
                                      <m:sup>
                                        <m:r>
                                          <a:rPr lang="en-US" sz="1100" b="0" i="1" spc="-30" smtClean="0">
                                            <a:latin typeface="Cambria Math" panose="02040503050406030204" pitchFamily="18" charset="0"/>
                                            <a:cs typeface="Arial"/>
                                          </a:rPr>
                                          <m:t>2</m:t>
                                        </m:r>
                                      </m:sup>
                                    </m:sSubSup>
                                  </m:num>
                                  <m:den>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𝑛</m:t>
                                        </m:r>
                                      </m:e>
                                      <m:sub>
                                        <m:r>
                                          <a:rPr lang="en-US" sz="1100" b="0" i="1" spc="-30" smtClean="0">
                                            <a:latin typeface="Cambria Math" panose="02040503050406030204" pitchFamily="18" charset="0"/>
                                            <a:cs typeface="Arial"/>
                                          </a:rPr>
                                          <m:t>2</m:t>
                                        </m:r>
                                      </m:sub>
                                    </m:sSub>
                                  </m:den>
                                </m:f>
                              </m:e>
                            </m:rad>
                          </m:den>
                        </m:f>
                      </m:e>
                    </m:d>
                  </m:oMath>
                </a14:m>
                <a:r>
                  <a:rPr lang="en-US" sz="1100" spc="-30" dirty="0" smtClean="0">
                    <a:latin typeface="Arial"/>
                    <a:cs typeface="Arial"/>
                  </a:rPr>
                  <a:t>,	</a:t>
                </a:r>
                <a14:m>
                  <m:oMath xmlns:m="http://schemas.openxmlformats.org/officeDocument/2006/math">
                    <m:sSup>
                      <m:sSupPr>
                        <m:ctrlPr>
                          <a:rPr lang="en-US" sz="1100" i="1" spc="-30" smtClean="0">
                            <a:latin typeface="Cambria Math" panose="02040503050406030204" pitchFamily="18" charset="0"/>
                            <a:cs typeface="Arial"/>
                          </a:rPr>
                        </m:ctrlPr>
                      </m:sSupPr>
                      <m:e>
                        <m:r>
                          <a:rPr lang="en-US" sz="1100" i="1" spc="-30" smtClean="0">
                            <a:latin typeface="Cambria Math" panose="02040503050406030204" pitchFamily="18" charset="0"/>
                            <a:ea typeface="Cambria Math" panose="02040503050406030204" pitchFamily="18" charset="0"/>
                            <a:cs typeface="Arial"/>
                          </a:rPr>
                          <m:t>𝛼</m:t>
                        </m:r>
                      </m:e>
                      <m:sup>
                        <m:r>
                          <a:rPr lang="en-US" sz="1100" b="0" i="1" spc="-30" smtClean="0">
                            <a:latin typeface="Cambria Math" panose="02040503050406030204" pitchFamily="18" charset="0"/>
                            <a:cs typeface="Arial"/>
                          </a:rPr>
                          <m:t>∗</m:t>
                        </m:r>
                      </m:sup>
                    </m:sSup>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05</m:t>
                        </m:r>
                      </m:num>
                      <m:den>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1</m:t>
                            </m:r>
                            <m:r>
                              <a:rPr lang="en-US" sz="1100" b="0" i="1" spc="-30" smtClean="0">
                                <a:latin typeface="Cambria Math" panose="02040503050406030204" pitchFamily="18" charset="0"/>
                                <a:cs typeface="Arial"/>
                              </a:rPr>
                              <m:t>)</m:t>
                            </m:r>
                          </m:num>
                          <m:den>
                            <m:r>
                              <a:rPr lang="en-US" sz="1100" b="0" i="1" spc="-30" smtClean="0">
                                <a:latin typeface="Cambria Math" panose="02040503050406030204" pitchFamily="18" charset="0"/>
                                <a:cs typeface="Arial"/>
                              </a:rPr>
                              <m:t>2</m:t>
                            </m:r>
                          </m:den>
                        </m:f>
                      </m:den>
                    </m:f>
                  </m:oMath>
                </a14:m>
                <a:endParaRPr lang="en-US" sz="900" b="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100" b="0" i="1" spc="-30" smtClean="0">
                        <a:latin typeface="Cambria Math" panose="02040503050406030204" pitchFamily="18" charset="0"/>
                        <a:cs typeface="Arial"/>
                      </a:rPr>
                      <m:t>𝑝</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𝑣𝑎𝑙𝑢𝑒</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𝑃</m:t>
                    </m:r>
                    <m:d>
                      <m:dPr>
                        <m:ctrlPr>
                          <a:rPr lang="en-US" sz="1100" b="0" i="1" spc="-30" smtClean="0">
                            <a:latin typeface="Cambria Math" panose="02040503050406030204" pitchFamily="18" charset="0"/>
                            <a:cs typeface="Arial"/>
                          </a:rPr>
                        </m:ctrlPr>
                      </m:dPr>
                      <m:e>
                        <m:d>
                          <m:dPr>
                            <m:begChr m:val="|"/>
                            <m:endChr m:val="|"/>
                            <m:ctrlPr>
                              <a:rPr lang="en-US" sz="1100" b="0" i="1" spc="-30" smtClean="0">
                                <a:latin typeface="Cambria Math" panose="02040503050406030204" pitchFamily="18" charset="0"/>
                                <a:cs typeface="Arial"/>
                              </a:rPr>
                            </m:ctrlPr>
                          </m:dPr>
                          <m:e>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𝑡</m:t>
                                </m:r>
                              </m:e>
                              <m:sub>
                                <m:r>
                                  <a:rPr lang="en-US" sz="1100" b="0" i="1" spc="-30" smtClean="0">
                                    <a:latin typeface="Cambria Math" panose="02040503050406030204" pitchFamily="18" charset="0"/>
                                    <a:cs typeface="Arial"/>
                                  </a:rPr>
                                  <m:t>100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sub>
                            </m:sSub>
                          </m:e>
                        </m:d>
                        <m:r>
                          <a:rPr lang="en-US" sz="1100" b="0" i="1" spc="-30" smtClean="0">
                            <a:latin typeface="Cambria Math" panose="02040503050406030204" pitchFamily="18" charset="0"/>
                            <a:cs typeface="Arial"/>
                          </a:rPr>
                          <m:t>&gt;</m:t>
                        </m:r>
                        <m:f>
                          <m:fPr>
                            <m:ctrlPr>
                              <a:rPr lang="en-US" sz="1100" b="0" i="1" spc="-30" smtClean="0">
                                <a:latin typeface="Cambria Math" panose="02040503050406030204" pitchFamily="18" charset="0"/>
                                <a:cs typeface="Arial"/>
                              </a:rPr>
                            </m:ctrlPr>
                          </m:fPr>
                          <m:num>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m:t>
                                </m:r>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1</m:t>
                                </m:r>
                              </m:sub>
                            </m:sSub>
                            <m:r>
                              <a:rPr lang="en-US" sz="1100" b="0" i="1" spc="-30" smtClean="0">
                                <a:latin typeface="Cambria Math" panose="02040503050406030204" pitchFamily="18" charset="0"/>
                                <a:cs typeface="Arial"/>
                              </a:rPr>
                              <m:t>−</m:t>
                            </m:r>
                            <m:sSub>
                              <m:sSubPr>
                                <m:ctrlPr>
                                  <a:rPr lang="en-US" sz="1100" b="0" i="1" spc="-30" smtClean="0">
                                    <a:latin typeface="Cambria Math" panose="02040503050406030204" pitchFamily="18" charset="0"/>
                                    <a:cs typeface="Arial"/>
                                  </a:rPr>
                                </m:ctrlPr>
                              </m:sSubPr>
                              <m:e>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2</m:t>
                                </m:r>
                              </m:sub>
                            </m:sSub>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m:t>
                            </m:r>
                          </m:num>
                          <m:den>
                            <m:rad>
                              <m:radPr>
                                <m:degHide m:val="on"/>
                                <m:ctrlPr>
                                  <a:rPr lang="en-US" sz="1100" b="0" i="1" spc="-30" smtClean="0">
                                    <a:latin typeface="Cambria Math" panose="02040503050406030204" pitchFamily="18" charset="0"/>
                                    <a:cs typeface="Arial"/>
                                  </a:rPr>
                                </m:ctrlPr>
                              </m:radPr>
                              <m:deg/>
                              <m:e>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𝑀𝑆𝐸</m:t>
                                    </m:r>
                                  </m:num>
                                  <m:den>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𝑛</m:t>
                                        </m:r>
                                      </m:e>
                                      <m:sub>
                                        <m:r>
                                          <a:rPr lang="en-US" sz="1100" b="0" i="1" spc="-30" smtClean="0">
                                            <a:latin typeface="Cambria Math" panose="02040503050406030204" pitchFamily="18" charset="0"/>
                                            <a:cs typeface="Arial"/>
                                          </a:rPr>
                                          <m:t>1</m:t>
                                        </m:r>
                                      </m:sub>
                                    </m:sSub>
                                  </m:den>
                                </m:f>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𝑀𝑆𝐸</m:t>
                                    </m:r>
                                  </m:num>
                                  <m:den>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𝑛</m:t>
                                        </m:r>
                                      </m:e>
                                      <m:sub>
                                        <m:r>
                                          <a:rPr lang="en-US" sz="1100" b="0" i="1" spc="-30" smtClean="0">
                                            <a:latin typeface="Cambria Math" panose="02040503050406030204" pitchFamily="18" charset="0"/>
                                            <a:cs typeface="Arial"/>
                                          </a:rPr>
                                          <m:t>2</m:t>
                                        </m:r>
                                      </m:sub>
                                    </m:sSub>
                                  </m:den>
                                </m:f>
                              </m:e>
                            </m:rad>
                          </m:den>
                        </m:f>
                      </m:e>
                    </m:d>
                  </m:oMath>
                </a14:m>
                <a:r>
                  <a:rPr lang="en-US" sz="1100" spc="-30" dirty="0" smtClean="0">
                    <a:latin typeface="Arial"/>
                    <a:cs typeface="Arial"/>
                  </a:rPr>
                  <a:t>,	</a:t>
                </a:r>
                <a14:m>
                  <m:oMath xmlns:m="http://schemas.openxmlformats.org/officeDocument/2006/math">
                    <m:sSup>
                      <m:sSupPr>
                        <m:ctrlPr>
                          <a:rPr lang="en-US" sz="1100" i="1" spc="-30" smtClean="0">
                            <a:latin typeface="Cambria Math" panose="02040503050406030204" pitchFamily="18" charset="0"/>
                            <a:cs typeface="Arial"/>
                          </a:rPr>
                        </m:ctrlPr>
                      </m:sSupPr>
                      <m:e>
                        <m:r>
                          <a:rPr lang="en-US" sz="1100" i="1" spc="-30" smtClean="0">
                            <a:latin typeface="Cambria Math" panose="02040503050406030204" pitchFamily="18" charset="0"/>
                            <a:ea typeface="Cambria Math" panose="02040503050406030204" pitchFamily="18" charset="0"/>
                            <a:cs typeface="Arial"/>
                          </a:rPr>
                          <m:t>𝛼</m:t>
                        </m:r>
                      </m:e>
                      <m:sup>
                        <m:r>
                          <a:rPr lang="en-US" sz="1100" b="0" i="1" spc="-30" smtClean="0">
                            <a:latin typeface="Cambria Math" panose="02040503050406030204" pitchFamily="18" charset="0"/>
                            <a:cs typeface="Arial"/>
                          </a:rPr>
                          <m:t>∗</m:t>
                        </m:r>
                      </m:sup>
                    </m:sSup>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05</m:t>
                        </m:r>
                      </m:num>
                      <m:den>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1</m:t>
                            </m:r>
                            <m:r>
                              <a:rPr lang="en-US" sz="1100" b="0" i="1" spc="-30" smtClean="0">
                                <a:latin typeface="Cambria Math" panose="02040503050406030204" pitchFamily="18" charset="0"/>
                                <a:cs typeface="Arial"/>
                              </a:rPr>
                              <m:t>)</m:t>
                            </m:r>
                          </m:num>
                          <m:den>
                            <m:r>
                              <a:rPr lang="en-US" sz="1100" b="0" i="1" spc="-30" smtClean="0">
                                <a:latin typeface="Cambria Math" panose="02040503050406030204" pitchFamily="18" charset="0"/>
                                <a:cs typeface="Arial"/>
                              </a:rPr>
                              <m:t>2</m:t>
                            </m:r>
                          </m:den>
                        </m:f>
                      </m:den>
                    </m:f>
                  </m:oMath>
                </a14:m>
                <a:endParaRPr lang="en-US" sz="900" spc="-30" dirty="0" smtClean="0">
                  <a:latin typeface="Arial"/>
                  <a:cs typeface="Arial"/>
                </a:endParaRPr>
              </a:p>
            </p:txBody>
          </p:sp>
        </mc:Choice>
        <mc:Fallback xmlns="">
          <p:sp>
            <p:nvSpPr>
              <p:cNvPr id="6" name="object 36"/>
              <p:cNvSpPr txBox="1">
                <a:spLocks noRot="1" noChangeAspect="1" noMove="1" noResize="1" noEditPoints="1" noAdjustHandles="1" noChangeArrowheads="1" noChangeShapeType="1" noTextEdit="1"/>
              </p:cNvSpPr>
              <p:nvPr/>
            </p:nvSpPr>
            <p:spPr>
              <a:xfrm>
                <a:off x="178561" y="1201713"/>
                <a:ext cx="4112895" cy="2235677"/>
              </a:xfrm>
              <a:prstGeom prst="rect">
                <a:avLst/>
              </a:prstGeom>
              <a:blipFill>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175813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159018"/>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Is this an observational study or a random experiment?</a:t>
            </a:r>
            <a:endParaRPr sz="1000" b="1" dirty="0">
              <a:solidFill>
                <a:schemeClr val="accent2">
                  <a:lumMod val="75000"/>
                </a:schemeClr>
              </a:solidFill>
            </a:endParaRPr>
          </a:p>
        </p:txBody>
      </p:sp>
      <p:sp>
        <p:nvSpPr>
          <p:cNvPr id="3" name="object 3"/>
          <p:cNvSpPr txBox="1"/>
          <p:nvPr/>
        </p:nvSpPr>
        <p:spPr>
          <a:xfrm>
            <a:off x="101853" y="357251"/>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 80 students that attend the magnate school took the SAT at the testing facility one morning. They decide to assign the first 40 students that arrived at the testing facility to the “coffee group” and offer them coffee before the exam. They assigned the last 40 students to arrive at the testing facility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They used this to conclude </a:t>
            </a:r>
            <a:r>
              <a:rPr lang="en-US" sz="800" spc="-20" dirty="0" smtClean="0">
                <a:latin typeface="Arial"/>
                <a:cs typeface="Arial"/>
              </a:rPr>
              <a:t>that drinking coffee before the SAT causes high school students to score higher on the SAT.</a:t>
            </a:r>
            <a:endParaRPr sz="800" dirty="0">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4" name="TextBox 3"/>
          <p:cNvSpPr txBox="1"/>
          <p:nvPr/>
        </p:nvSpPr>
        <p:spPr>
          <a:xfrm>
            <a:off x="101853" y="1764021"/>
            <a:ext cx="1822197" cy="461665"/>
          </a:xfrm>
          <a:prstGeom prst="rect">
            <a:avLst/>
          </a:prstGeom>
          <a:noFill/>
        </p:spPr>
        <p:txBody>
          <a:bodyPr wrap="square" rtlCol="0">
            <a:spAutoFit/>
          </a:bodyPr>
          <a:lstStyle/>
          <a:p>
            <a:r>
              <a:rPr lang="en-US" sz="1200" i="1" dirty="0" smtClean="0">
                <a:solidFill>
                  <a:schemeClr val="accent2">
                    <a:lumMod val="75000"/>
                  </a:schemeClr>
                </a:solidFill>
              </a:rPr>
              <a:t>a.) observational study</a:t>
            </a:r>
          </a:p>
          <a:p>
            <a:r>
              <a:rPr lang="en-US" sz="1200" dirty="0" smtClean="0"/>
              <a:t>b.) random experiment</a:t>
            </a:r>
          </a:p>
        </p:txBody>
      </p:sp>
    </p:spTree>
    <p:extLst>
      <p:ext uri="{BB962C8B-B14F-4D97-AF65-F5344CB8AC3E}">
        <p14:creationId xmlns:p14="http://schemas.microsoft.com/office/powerpoint/2010/main" val="4271773925"/>
      </p:ext>
    </p:extLst>
  </p:cSld>
  <p:clrMapOvr>
    <a:masterClrMapping/>
  </p:clrMapOvr>
  <p:transition>
    <p:cu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844462"/>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We just conducted an ANOVA test comparing 4 means with a total sample size of n=100. The ANOVA hypothesis was found to be statistically significant at </a:t>
            </a:r>
            <a:r>
              <a:rPr lang="el-GR" sz="1000" b="1" i="1" spc="35" dirty="0" smtClean="0">
                <a:latin typeface="Palatino Linotype"/>
                <a:cs typeface="Palatino Linotype"/>
              </a:rPr>
              <a:t>α</a:t>
            </a:r>
            <a:r>
              <a:rPr lang="en-US" sz="1000" b="1" i="1" spc="35" dirty="0" smtClean="0">
                <a:latin typeface="Palatino Linotype"/>
                <a:cs typeface="Palatino Linotype"/>
              </a:rPr>
              <a:t>=0.05.</a:t>
            </a:r>
          </a:p>
          <a:p>
            <a:pPr marL="40005" marR="74930">
              <a:lnSpc>
                <a:spcPts val="950"/>
              </a:lnSpc>
              <a:spcBef>
                <a:spcPts val="185"/>
              </a:spcBef>
            </a:pPr>
            <a:endParaRPr lang="en-US" sz="1000" b="1" i="1" spc="35" dirty="0">
              <a:latin typeface="Palatino Linotype"/>
              <a:cs typeface="Palatino Linotype"/>
            </a:endParaRPr>
          </a:p>
          <a:p>
            <a:pPr marL="40005" marR="74930">
              <a:lnSpc>
                <a:spcPts val="950"/>
              </a:lnSpc>
              <a:spcBef>
                <a:spcPts val="185"/>
              </a:spcBef>
            </a:pPr>
            <a:r>
              <a:rPr lang="en-US" sz="1000" b="1" i="1" spc="35" dirty="0" smtClean="0">
                <a:latin typeface="Palatino Linotype"/>
                <a:cs typeface="Palatino Linotype"/>
              </a:rPr>
              <a:t> Which of the following are the appropriate p-value and significance level to use for a post-hoc pairwise comparison test?</a:t>
            </a:r>
            <a:endParaRPr lang="en-US" sz="900" dirty="0">
              <a:latin typeface="Arial"/>
              <a:cs typeface="Arial"/>
            </a:endParaRPr>
          </a:p>
        </p:txBody>
      </p:sp>
      <mc:AlternateContent xmlns:mc="http://schemas.openxmlformats.org/markup-compatibility/2006" xmlns:a14="http://schemas.microsoft.com/office/drawing/2010/main">
        <mc:Choice Requires="a14">
          <p:sp>
            <p:nvSpPr>
              <p:cNvPr id="6" name="object 36"/>
              <p:cNvSpPr txBox="1"/>
              <p:nvPr/>
            </p:nvSpPr>
            <p:spPr>
              <a:xfrm>
                <a:off x="178561" y="1201713"/>
                <a:ext cx="4112895" cy="2151038"/>
              </a:xfrm>
              <a:prstGeom prst="rect">
                <a:avLst/>
              </a:prstGeom>
            </p:spPr>
            <p:txBody>
              <a:bodyPr vert="horz" wrap="square" lIns="0" tIns="11430" rIns="0" bIns="0" rtlCol="0">
                <a:spAutoFit/>
              </a:bodyPr>
              <a:lstStyle/>
              <a:p>
                <a:pPr marL="227329" marR="5080" indent="-207645" algn="just">
                  <a:lnSpc>
                    <a:spcPct val="100000"/>
                  </a:lnSpc>
                  <a:spcBef>
                    <a:spcPts val="90"/>
                  </a:spcBef>
                  <a:buClr>
                    <a:srgbClr val="024F84"/>
                  </a:buClr>
                  <a:buAutoNum type="alphaLcParenBoth"/>
                  <a:tabLst>
                    <a:tab pos="227965" algn="l"/>
                  </a:tabLst>
                </a:pPr>
                <a14:m>
                  <m:oMath xmlns:m="http://schemas.openxmlformats.org/officeDocument/2006/math">
                    <m:r>
                      <a:rPr lang="en-US" sz="1100" b="0" i="1" spc="-30" smtClean="0">
                        <a:latin typeface="Cambria Math" panose="02040503050406030204" pitchFamily="18" charset="0"/>
                        <a:cs typeface="Arial"/>
                      </a:rPr>
                      <m:t>𝑝</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𝑣𝑎𝑙𝑢𝑒</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𝑃</m:t>
                    </m:r>
                    <m:d>
                      <m:dPr>
                        <m:ctrlPr>
                          <a:rPr lang="en-US" sz="1100" b="0" i="1" spc="-30" smtClean="0">
                            <a:latin typeface="Cambria Math" panose="02040503050406030204" pitchFamily="18" charset="0"/>
                            <a:cs typeface="Arial"/>
                          </a:rPr>
                        </m:ctrlPr>
                      </m:dPr>
                      <m:e>
                        <m:d>
                          <m:dPr>
                            <m:begChr m:val="|"/>
                            <m:endChr m:val="|"/>
                            <m:ctrlPr>
                              <a:rPr lang="en-US" sz="1100" b="0" i="1" spc="-30" smtClean="0">
                                <a:latin typeface="Cambria Math" panose="02040503050406030204" pitchFamily="18" charset="0"/>
                                <a:cs typeface="Arial"/>
                              </a:rPr>
                            </m:ctrlPr>
                          </m:dPr>
                          <m:e>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𝑡</m:t>
                                </m:r>
                              </m:e>
                              <m:sub>
                                <m:r>
                                  <a:rPr lang="en-US" sz="1100" b="0" i="1" spc="-30" smtClean="0">
                                    <a:latin typeface="Cambria Math" panose="02040503050406030204" pitchFamily="18" charset="0"/>
                                    <a:cs typeface="Arial"/>
                                  </a:rPr>
                                  <m:t>100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sub>
                            </m:sSub>
                          </m:e>
                        </m:d>
                        <m:r>
                          <a:rPr lang="en-US" sz="1100" b="0" i="1" spc="-30" smtClean="0">
                            <a:latin typeface="Cambria Math" panose="02040503050406030204" pitchFamily="18" charset="0"/>
                            <a:cs typeface="Arial"/>
                          </a:rPr>
                          <m:t>&gt;</m:t>
                        </m:r>
                        <m:f>
                          <m:fPr>
                            <m:ctrlPr>
                              <a:rPr lang="en-US" sz="1100" b="0" i="1" spc="-30" smtClean="0">
                                <a:latin typeface="Cambria Math" panose="02040503050406030204" pitchFamily="18" charset="0"/>
                                <a:cs typeface="Arial"/>
                              </a:rPr>
                            </m:ctrlPr>
                          </m:fPr>
                          <m:num>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m:t>
                                </m:r>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1</m:t>
                                </m:r>
                              </m:sub>
                            </m:sSub>
                            <m:r>
                              <a:rPr lang="en-US" sz="1100" b="0" i="1" spc="-30" smtClean="0">
                                <a:latin typeface="Cambria Math" panose="02040503050406030204" pitchFamily="18" charset="0"/>
                                <a:cs typeface="Arial"/>
                              </a:rPr>
                              <m:t>−</m:t>
                            </m:r>
                            <m:sSub>
                              <m:sSubPr>
                                <m:ctrlPr>
                                  <a:rPr lang="en-US" sz="1100" b="0" i="1" spc="-30" smtClean="0">
                                    <a:latin typeface="Cambria Math" panose="02040503050406030204" pitchFamily="18" charset="0"/>
                                    <a:cs typeface="Arial"/>
                                  </a:rPr>
                                </m:ctrlPr>
                              </m:sSubPr>
                              <m:e>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2</m:t>
                                </m:r>
                              </m:sub>
                            </m:sSub>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m:t>
                            </m:r>
                          </m:num>
                          <m:den>
                            <m:rad>
                              <m:radPr>
                                <m:degHide m:val="on"/>
                                <m:ctrlPr>
                                  <a:rPr lang="en-US" sz="1100" b="0" i="1" spc="-30" smtClean="0">
                                    <a:latin typeface="Cambria Math" panose="02040503050406030204" pitchFamily="18" charset="0"/>
                                    <a:cs typeface="Arial"/>
                                  </a:rPr>
                                </m:ctrlPr>
                              </m:radPr>
                              <m:deg/>
                              <m:e>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𝑀𝑆𝐸</m:t>
                                    </m:r>
                                  </m:num>
                                  <m:den>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𝑛</m:t>
                                        </m:r>
                                      </m:e>
                                      <m:sub>
                                        <m:r>
                                          <a:rPr lang="en-US" sz="1100" b="0" i="1" spc="-30" smtClean="0">
                                            <a:latin typeface="Cambria Math" panose="02040503050406030204" pitchFamily="18" charset="0"/>
                                            <a:cs typeface="Arial"/>
                                          </a:rPr>
                                          <m:t>1</m:t>
                                        </m:r>
                                      </m:sub>
                                    </m:sSub>
                                  </m:den>
                                </m:f>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𝑀𝑆𝐸</m:t>
                                    </m:r>
                                  </m:num>
                                  <m:den>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𝑛</m:t>
                                        </m:r>
                                      </m:e>
                                      <m:sub>
                                        <m:r>
                                          <a:rPr lang="en-US" sz="1100" b="0" i="1" spc="-30" smtClean="0">
                                            <a:latin typeface="Cambria Math" panose="02040503050406030204" pitchFamily="18" charset="0"/>
                                            <a:cs typeface="Arial"/>
                                          </a:rPr>
                                          <m:t>2</m:t>
                                        </m:r>
                                      </m:sub>
                                    </m:sSub>
                                  </m:den>
                                </m:f>
                              </m:e>
                            </m:rad>
                          </m:den>
                        </m:f>
                      </m:e>
                    </m:d>
                  </m:oMath>
                </a14:m>
                <a:r>
                  <a:rPr lang="en-US" sz="1100" spc="-30" dirty="0" smtClean="0">
                    <a:latin typeface="Arial"/>
                    <a:cs typeface="Arial"/>
                  </a:rPr>
                  <a:t>, 	</a:t>
                </a:r>
                <a14:m>
                  <m:oMath xmlns:m="http://schemas.openxmlformats.org/officeDocument/2006/math">
                    <m:sSup>
                      <m:sSupPr>
                        <m:ctrlPr>
                          <a:rPr lang="en-US" sz="1100" i="1" spc="-30" smtClean="0">
                            <a:latin typeface="Cambria Math" panose="02040503050406030204" pitchFamily="18" charset="0"/>
                            <a:cs typeface="Arial"/>
                          </a:rPr>
                        </m:ctrlPr>
                      </m:sSupPr>
                      <m:e>
                        <m:r>
                          <a:rPr lang="en-US" sz="1100" i="1" spc="-30" smtClean="0">
                            <a:latin typeface="Cambria Math" panose="02040503050406030204" pitchFamily="18" charset="0"/>
                            <a:ea typeface="Cambria Math" panose="02040503050406030204" pitchFamily="18" charset="0"/>
                            <a:cs typeface="Arial"/>
                          </a:rPr>
                          <m:t>𝛼</m:t>
                        </m:r>
                      </m:e>
                      <m:sup>
                        <m:r>
                          <a:rPr lang="en-US" sz="1100" b="0" i="1" spc="-30" smtClean="0">
                            <a:latin typeface="Cambria Math" panose="02040503050406030204" pitchFamily="18" charset="0"/>
                            <a:cs typeface="Arial"/>
                          </a:rPr>
                          <m:t>∗</m:t>
                        </m:r>
                      </m:sup>
                    </m:sSup>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05</m:t>
                    </m:r>
                  </m:oMath>
                </a14:m>
                <a:endParaRPr lang="en-US" sz="1100" b="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100" b="0" i="1" spc="-30" smtClean="0">
                        <a:latin typeface="Cambria Math" panose="02040503050406030204" pitchFamily="18" charset="0"/>
                        <a:cs typeface="Arial"/>
                      </a:rPr>
                      <m:t>𝑝</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𝑣𝑎𝑙𝑢𝑒</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𝑃</m:t>
                    </m:r>
                    <m:d>
                      <m:dPr>
                        <m:ctrlPr>
                          <a:rPr lang="en-US" sz="1100" b="0" i="1" spc="-30" smtClean="0">
                            <a:latin typeface="Cambria Math" panose="02040503050406030204" pitchFamily="18" charset="0"/>
                            <a:cs typeface="Arial"/>
                          </a:rPr>
                        </m:ctrlPr>
                      </m:dPr>
                      <m:e>
                        <m:d>
                          <m:dPr>
                            <m:begChr m:val="|"/>
                            <m:endChr m:val="|"/>
                            <m:ctrlPr>
                              <a:rPr lang="en-US" sz="1100" b="0" i="1" spc="-30" smtClean="0">
                                <a:latin typeface="Cambria Math" panose="02040503050406030204" pitchFamily="18" charset="0"/>
                                <a:cs typeface="Arial"/>
                              </a:rPr>
                            </m:ctrlPr>
                          </m:dPr>
                          <m:e>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𝑡</m:t>
                                </m:r>
                              </m:e>
                              <m:sub>
                                <m:r>
                                  <a:rPr lang="en-US" sz="1100" b="0" i="1" spc="-30" smtClean="0">
                                    <a:latin typeface="Cambria Math" panose="02040503050406030204" pitchFamily="18" charset="0"/>
                                    <a:cs typeface="Arial"/>
                                  </a:rPr>
                                  <m:t>100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1</m:t>
                                </m:r>
                              </m:sub>
                            </m:sSub>
                          </m:e>
                        </m:d>
                        <m:r>
                          <a:rPr lang="en-US" sz="1100" b="0" i="1" spc="-30" smtClean="0">
                            <a:latin typeface="Cambria Math" panose="02040503050406030204" pitchFamily="18" charset="0"/>
                            <a:cs typeface="Arial"/>
                          </a:rPr>
                          <m:t>&gt;</m:t>
                        </m:r>
                        <m:f>
                          <m:fPr>
                            <m:ctrlPr>
                              <a:rPr lang="en-US" sz="1100" b="0" i="1" spc="-30" smtClean="0">
                                <a:latin typeface="Cambria Math" panose="02040503050406030204" pitchFamily="18" charset="0"/>
                                <a:cs typeface="Arial"/>
                              </a:rPr>
                            </m:ctrlPr>
                          </m:fPr>
                          <m:num>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m:t>
                                </m:r>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1</m:t>
                                </m:r>
                              </m:sub>
                            </m:sSub>
                            <m:r>
                              <a:rPr lang="en-US" sz="1100" b="0" i="1" spc="-30" smtClean="0">
                                <a:latin typeface="Cambria Math" panose="02040503050406030204" pitchFamily="18" charset="0"/>
                                <a:cs typeface="Arial"/>
                              </a:rPr>
                              <m:t>−</m:t>
                            </m:r>
                            <m:sSub>
                              <m:sSubPr>
                                <m:ctrlPr>
                                  <a:rPr lang="en-US" sz="1100" b="0" i="1" spc="-30" smtClean="0">
                                    <a:latin typeface="Cambria Math" panose="02040503050406030204" pitchFamily="18" charset="0"/>
                                    <a:cs typeface="Arial"/>
                                  </a:rPr>
                                </m:ctrlPr>
                              </m:sSubPr>
                              <m:e>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2</m:t>
                                </m:r>
                              </m:sub>
                            </m:sSub>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m:t>
                            </m:r>
                          </m:num>
                          <m:den>
                            <m:rad>
                              <m:radPr>
                                <m:degHide m:val="on"/>
                                <m:ctrlPr>
                                  <a:rPr lang="en-US" sz="1100" b="0" i="1" spc="-30" smtClean="0">
                                    <a:latin typeface="Cambria Math" panose="02040503050406030204" pitchFamily="18" charset="0"/>
                                    <a:cs typeface="Arial"/>
                                  </a:rPr>
                                </m:ctrlPr>
                              </m:radPr>
                              <m:deg/>
                              <m:e>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𝑀𝑆𝐸</m:t>
                                    </m:r>
                                  </m:num>
                                  <m:den>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𝑛</m:t>
                                        </m:r>
                                      </m:e>
                                      <m:sub>
                                        <m:r>
                                          <a:rPr lang="en-US" sz="1100" b="0" i="1" spc="-30" smtClean="0">
                                            <a:latin typeface="Cambria Math" panose="02040503050406030204" pitchFamily="18" charset="0"/>
                                            <a:cs typeface="Arial"/>
                                          </a:rPr>
                                          <m:t>1</m:t>
                                        </m:r>
                                      </m:sub>
                                    </m:sSub>
                                  </m:den>
                                </m:f>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𝑀𝑆𝐸</m:t>
                                    </m:r>
                                  </m:num>
                                  <m:den>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𝑛</m:t>
                                        </m:r>
                                      </m:e>
                                      <m:sub>
                                        <m:r>
                                          <a:rPr lang="en-US" sz="1100" b="0" i="1" spc="-30" smtClean="0">
                                            <a:latin typeface="Cambria Math" panose="02040503050406030204" pitchFamily="18" charset="0"/>
                                            <a:cs typeface="Arial"/>
                                          </a:rPr>
                                          <m:t>2</m:t>
                                        </m:r>
                                      </m:sub>
                                    </m:sSub>
                                  </m:den>
                                </m:f>
                              </m:e>
                            </m:rad>
                          </m:den>
                        </m:f>
                      </m:e>
                    </m:d>
                  </m:oMath>
                </a14:m>
                <a:r>
                  <a:rPr lang="en-US" sz="1100" spc="-30" dirty="0" smtClean="0">
                    <a:latin typeface="Arial"/>
                    <a:cs typeface="Arial"/>
                  </a:rPr>
                  <a:t>,	</a:t>
                </a:r>
                <a14:m>
                  <m:oMath xmlns:m="http://schemas.openxmlformats.org/officeDocument/2006/math">
                    <m:sSup>
                      <m:sSupPr>
                        <m:ctrlPr>
                          <a:rPr lang="en-US" sz="1100" i="1" spc="-30" smtClean="0">
                            <a:latin typeface="Cambria Math" panose="02040503050406030204" pitchFamily="18" charset="0"/>
                            <a:cs typeface="Arial"/>
                          </a:rPr>
                        </m:ctrlPr>
                      </m:sSupPr>
                      <m:e>
                        <m:r>
                          <a:rPr lang="en-US" sz="1100" i="1" spc="-30" smtClean="0">
                            <a:latin typeface="Cambria Math" panose="02040503050406030204" pitchFamily="18" charset="0"/>
                            <a:ea typeface="Cambria Math" panose="02040503050406030204" pitchFamily="18" charset="0"/>
                            <a:cs typeface="Arial"/>
                          </a:rPr>
                          <m:t>𝛼</m:t>
                        </m:r>
                      </m:e>
                      <m:sup>
                        <m:r>
                          <a:rPr lang="en-US" sz="1100" b="0" i="1" spc="-30" smtClean="0">
                            <a:latin typeface="Cambria Math" panose="02040503050406030204" pitchFamily="18" charset="0"/>
                            <a:cs typeface="Arial"/>
                          </a:rPr>
                          <m:t>∗</m:t>
                        </m:r>
                      </m:sup>
                    </m:sSup>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05</m:t>
                        </m:r>
                      </m:num>
                      <m:den>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1</m:t>
                            </m:r>
                            <m:r>
                              <a:rPr lang="en-US" sz="1100" b="0" i="1" spc="-30" smtClean="0">
                                <a:latin typeface="Cambria Math" panose="02040503050406030204" pitchFamily="18" charset="0"/>
                                <a:cs typeface="Arial"/>
                              </a:rPr>
                              <m:t>)</m:t>
                            </m:r>
                          </m:num>
                          <m:den>
                            <m:r>
                              <a:rPr lang="en-US" sz="1100" b="0" i="1" spc="-30" smtClean="0">
                                <a:latin typeface="Cambria Math" panose="02040503050406030204" pitchFamily="18" charset="0"/>
                                <a:cs typeface="Arial"/>
                              </a:rPr>
                              <m:t>2</m:t>
                            </m:r>
                          </m:den>
                        </m:f>
                      </m:den>
                    </m:f>
                  </m:oMath>
                </a14:m>
                <a:endParaRPr lang="en-US" sz="1100" b="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100" b="0" i="1" spc="-30" smtClean="0">
                        <a:latin typeface="Cambria Math" panose="02040503050406030204" pitchFamily="18" charset="0"/>
                        <a:cs typeface="Arial"/>
                      </a:rPr>
                      <m:t>𝑝</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𝑣𝑎𝑙𝑢𝑒</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𝑃</m:t>
                    </m:r>
                    <m:d>
                      <m:dPr>
                        <m:ctrlPr>
                          <a:rPr lang="en-US" sz="1100" b="0" i="1" spc="-30" smtClean="0">
                            <a:latin typeface="Cambria Math" panose="02040503050406030204" pitchFamily="18" charset="0"/>
                            <a:cs typeface="Arial"/>
                          </a:rPr>
                        </m:ctrlPr>
                      </m:dPr>
                      <m:e>
                        <m:d>
                          <m:dPr>
                            <m:begChr m:val="|"/>
                            <m:endChr m:val="|"/>
                            <m:ctrlPr>
                              <a:rPr lang="en-US" sz="1100" b="0" i="1" spc="-30" smtClean="0">
                                <a:latin typeface="Cambria Math" panose="02040503050406030204" pitchFamily="18" charset="0"/>
                                <a:cs typeface="Arial"/>
                              </a:rPr>
                            </m:ctrlPr>
                          </m:dPr>
                          <m:e>
                            <m:r>
                              <a:rPr lang="en-US" sz="1100" b="0" i="1" spc="-30" smtClean="0">
                                <a:latin typeface="Cambria Math" panose="02040503050406030204" pitchFamily="18" charset="0"/>
                                <a:cs typeface="Arial"/>
                              </a:rPr>
                              <m:t>𝑧</m:t>
                            </m:r>
                          </m:e>
                        </m:d>
                        <m:r>
                          <a:rPr lang="en-US" sz="1100" b="0" i="1" spc="-30" smtClean="0">
                            <a:latin typeface="Cambria Math" panose="02040503050406030204" pitchFamily="18" charset="0"/>
                            <a:cs typeface="Arial"/>
                          </a:rPr>
                          <m:t>&gt;</m:t>
                        </m:r>
                        <m:f>
                          <m:fPr>
                            <m:ctrlPr>
                              <a:rPr lang="en-US" sz="1100" b="0" i="1" spc="-30" smtClean="0">
                                <a:latin typeface="Cambria Math" panose="02040503050406030204" pitchFamily="18" charset="0"/>
                                <a:cs typeface="Arial"/>
                              </a:rPr>
                            </m:ctrlPr>
                          </m:fPr>
                          <m:num>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m:t>
                                </m:r>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1</m:t>
                                </m:r>
                              </m:sub>
                            </m:sSub>
                            <m:r>
                              <a:rPr lang="en-US" sz="1100" b="0" i="1" spc="-30" smtClean="0">
                                <a:latin typeface="Cambria Math" panose="02040503050406030204" pitchFamily="18" charset="0"/>
                                <a:cs typeface="Arial"/>
                              </a:rPr>
                              <m:t>−</m:t>
                            </m:r>
                            <m:sSub>
                              <m:sSubPr>
                                <m:ctrlPr>
                                  <a:rPr lang="en-US" sz="1100" b="0" i="1" spc="-30" smtClean="0">
                                    <a:latin typeface="Cambria Math" panose="02040503050406030204" pitchFamily="18" charset="0"/>
                                    <a:cs typeface="Arial"/>
                                  </a:rPr>
                                </m:ctrlPr>
                              </m:sSubPr>
                              <m:e>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2</m:t>
                                </m:r>
                              </m:sub>
                            </m:sSub>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m:t>
                            </m:r>
                          </m:num>
                          <m:den>
                            <m:rad>
                              <m:radPr>
                                <m:degHide m:val="on"/>
                                <m:ctrlPr>
                                  <a:rPr lang="en-US" sz="1100" b="0" i="1" spc="-30" smtClean="0">
                                    <a:latin typeface="Cambria Math" panose="02040503050406030204" pitchFamily="18" charset="0"/>
                                    <a:cs typeface="Arial"/>
                                  </a:rPr>
                                </m:ctrlPr>
                              </m:radPr>
                              <m:deg/>
                              <m:e>
                                <m:f>
                                  <m:fPr>
                                    <m:ctrlPr>
                                      <a:rPr lang="en-US" sz="1100" b="0" i="1" spc="-30" smtClean="0">
                                        <a:latin typeface="Cambria Math" panose="02040503050406030204" pitchFamily="18" charset="0"/>
                                        <a:cs typeface="Arial"/>
                                      </a:rPr>
                                    </m:ctrlPr>
                                  </m:fPr>
                                  <m:num>
                                    <m:sSubSup>
                                      <m:sSubSupPr>
                                        <m:ctrlPr>
                                          <a:rPr lang="en-US" sz="1100" b="0" i="1" spc="-30" smtClean="0">
                                            <a:latin typeface="Cambria Math" panose="02040503050406030204" pitchFamily="18" charset="0"/>
                                            <a:cs typeface="Arial"/>
                                          </a:rPr>
                                        </m:ctrlPr>
                                      </m:sSubSupPr>
                                      <m:e>
                                        <m:r>
                                          <a:rPr lang="en-US" sz="1100" b="0" i="1" spc="-30" smtClean="0">
                                            <a:latin typeface="Cambria Math" panose="02040503050406030204" pitchFamily="18" charset="0"/>
                                            <a:cs typeface="Arial"/>
                                          </a:rPr>
                                          <m:t>𝑠</m:t>
                                        </m:r>
                                      </m:e>
                                      <m:sub>
                                        <m:r>
                                          <a:rPr lang="en-US" sz="1100" b="0" i="1" spc="-30" smtClean="0">
                                            <a:latin typeface="Cambria Math" panose="02040503050406030204" pitchFamily="18" charset="0"/>
                                            <a:cs typeface="Arial"/>
                                          </a:rPr>
                                          <m:t>1</m:t>
                                        </m:r>
                                      </m:sub>
                                      <m:sup>
                                        <m:r>
                                          <a:rPr lang="en-US" sz="1100" b="0" i="1" spc="-30" smtClean="0">
                                            <a:latin typeface="Cambria Math" panose="02040503050406030204" pitchFamily="18" charset="0"/>
                                            <a:cs typeface="Arial"/>
                                          </a:rPr>
                                          <m:t>2</m:t>
                                        </m:r>
                                      </m:sup>
                                    </m:sSubSup>
                                  </m:num>
                                  <m:den>
                                    <m:r>
                                      <a:rPr lang="en-US" sz="1100" b="0" i="1" spc="-30" smtClean="0">
                                        <a:latin typeface="Cambria Math" panose="02040503050406030204" pitchFamily="18" charset="0"/>
                                        <a:cs typeface="Arial"/>
                                      </a:rPr>
                                      <m:t>100</m:t>
                                    </m:r>
                                  </m:den>
                                </m:f>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sSubSup>
                                      <m:sSubSupPr>
                                        <m:ctrlPr>
                                          <a:rPr lang="en-US" sz="1100" b="0" i="1" spc="-30" smtClean="0">
                                            <a:latin typeface="Cambria Math" panose="02040503050406030204" pitchFamily="18" charset="0"/>
                                            <a:cs typeface="Arial"/>
                                          </a:rPr>
                                        </m:ctrlPr>
                                      </m:sSubSupPr>
                                      <m:e>
                                        <m:r>
                                          <a:rPr lang="en-US" sz="1100" b="0" i="1" spc="-30" smtClean="0">
                                            <a:latin typeface="Cambria Math" panose="02040503050406030204" pitchFamily="18" charset="0"/>
                                            <a:cs typeface="Arial"/>
                                          </a:rPr>
                                          <m:t>𝑠</m:t>
                                        </m:r>
                                      </m:e>
                                      <m:sub>
                                        <m:r>
                                          <a:rPr lang="en-US" sz="1100" b="0" i="1" spc="-30" smtClean="0">
                                            <a:latin typeface="Cambria Math" panose="02040503050406030204" pitchFamily="18" charset="0"/>
                                            <a:cs typeface="Arial"/>
                                          </a:rPr>
                                          <m:t>2</m:t>
                                        </m:r>
                                      </m:sub>
                                      <m:sup>
                                        <m:r>
                                          <a:rPr lang="en-US" sz="1100" b="0" i="1" spc="-30" smtClean="0">
                                            <a:latin typeface="Cambria Math" panose="02040503050406030204" pitchFamily="18" charset="0"/>
                                            <a:cs typeface="Arial"/>
                                          </a:rPr>
                                          <m:t>2</m:t>
                                        </m:r>
                                      </m:sup>
                                    </m:sSubSup>
                                  </m:num>
                                  <m:den>
                                    <m:r>
                                      <a:rPr lang="en-US" sz="1100" b="0" i="1" spc="-30" smtClean="0">
                                        <a:latin typeface="Cambria Math" panose="02040503050406030204" pitchFamily="18" charset="0"/>
                                        <a:cs typeface="Arial"/>
                                      </a:rPr>
                                      <m:t>100</m:t>
                                    </m:r>
                                  </m:den>
                                </m:f>
                              </m:e>
                            </m:rad>
                          </m:den>
                        </m:f>
                      </m:e>
                    </m:d>
                  </m:oMath>
                </a14:m>
                <a:r>
                  <a:rPr lang="en-US" sz="1100" spc="-30" dirty="0" smtClean="0">
                    <a:latin typeface="Arial"/>
                    <a:cs typeface="Arial"/>
                  </a:rPr>
                  <a:t>, 	</a:t>
                </a:r>
                <a14:m>
                  <m:oMath xmlns:m="http://schemas.openxmlformats.org/officeDocument/2006/math">
                    <m:sSup>
                      <m:sSupPr>
                        <m:ctrlPr>
                          <a:rPr lang="en-US" sz="1100" i="1" spc="-30" smtClean="0">
                            <a:latin typeface="Cambria Math" panose="02040503050406030204" pitchFamily="18" charset="0"/>
                            <a:cs typeface="Arial"/>
                          </a:rPr>
                        </m:ctrlPr>
                      </m:sSupPr>
                      <m:e>
                        <m:r>
                          <a:rPr lang="en-US" sz="1100" i="1" spc="-30" smtClean="0">
                            <a:latin typeface="Cambria Math" panose="02040503050406030204" pitchFamily="18" charset="0"/>
                            <a:ea typeface="Cambria Math" panose="02040503050406030204" pitchFamily="18" charset="0"/>
                            <a:cs typeface="Arial"/>
                          </a:rPr>
                          <m:t>𝛼</m:t>
                        </m:r>
                      </m:e>
                      <m:sup>
                        <m:r>
                          <a:rPr lang="en-US" sz="1100" b="0" i="1" spc="-30" smtClean="0">
                            <a:latin typeface="Cambria Math" panose="02040503050406030204" pitchFamily="18" charset="0"/>
                            <a:cs typeface="Arial"/>
                          </a:rPr>
                          <m:t>∗</m:t>
                        </m:r>
                      </m:sup>
                    </m:sSup>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05</m:t>
                        </m:r>
                      </m:num>
                      <m:den>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1</m:t>
                            </m:r>
                            <m:r>
                              <a:rPr lang="en-US" sz="1100" b="0" i="1" spc="-30" smtClean="0">
                                <a:latin typeface="Cambria Math" panose="02040503050406030204" pitchFamily="18" charset="0"/>
                                <a:cs typeface="Arial"/>
                              </a:rPr>
                              <m:t>)</m:t>
                            </m:r>
                          </m:num>
                          <m:den>
                            <m:r>
                              <a:rPr lang="en-US" sz="1100" b="0" i="1" spc="-30" smtClean="0">
                                <a:latin typeface="Cambria Math" panose="02040503050406030204" pitchFamily="18" charset="0"/>
                                <a:cs typeface="Arial"/>
                              </a:rPr>
                              <m:t>2</m:t>
                            </m:r>
                          </m:den>
                        </m:f>
                      </m:den>
                    </m:f>
                  </m:oMath>
                </a14:m>
                <a:endParaRPr lang="en-US" sz="900" b="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100" b="0" i="1" spc="-30" smtClean="0">
                        <a:latin typeface="Cambria Math" panose="02040503050406030204" pitchFamily="18" charset="0"/>
                        <a:cs typeface="Arial"/>
                      </a:rPr>
                      <m:t>𝑝</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𝑣𝑎𝑙𝑢𝑒</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𝑃</m:t>
                    </m:r>
                    <m:d>
                      <m:dPr>
                        <m:ctrlPr>
                          <a:rPr lang="en-US" sz="1100" b="0" i="1" spc="-30" smtClean="0">
                            <a:latin typeface="Cambria Math" panose="02040503050406030204" pitchFamily="18" charset="0"/>
                            <a:cs typeface="Arial"/>
                          </a:rPr>
                        </m:ctrlPr>
                      </m:dPr>
                      <m:e>
                        <m:d>
                          <m:dPr>
                            <m:begChr m:val="|"/>
                            <m:endChr m:val="|"/>
                            <m:ctrlPr>
                              <a:rPr lang="en-US" sz="1100" b="0" i="1" spc="-30" smtClean="0">
                                <a:latin typeface="Cambria Math" panose="02040503050406030204" pitchFamily="18" charset="0"/>
                                <a:cs typeface="Arial"/>
                              </a:rPr>
                            </m:ctrlPr>
                          </m:dPr>
                          <m:e>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𝑡</m:t>
                                </m:r>
                              </m:e>
                              <m:sub>
                                <m:r>
                                  <a:rPr lang="en-US" sz="1100" b="0" i="1" spc="-30" smtClean="0">
                                    <a:latin typeface="Cambria Math" panose="02040503050406030204" pitchFamily="18" charset="0"/>
                                    <a:cs typeface="Arial"/>
                                  </a:rPr>
                                  <m:t>100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sub>
                            </m:sSub>
                          </m:e>
                        </m:d>
                        <m:r>
                          <a:rPr lang="en-US" sz="1100" b="0" i="1" spc="-30" smtClean="0">
                            <a:latin typeface="Cambria Math" panose="02040503050406030204" pitchFamily="18" charset="0"/>
                            <a:cs typeface="Arial"/>
                          </a:rPr>
                          <m:t>&gt;</m:t>
                        </m:r>
                        <m:f>
                          <m:fPr>
                            <m:ctrlPr>
                              <a:rPr lang="en-US" sz="1100" b="0" i="1" spc="-30" smtClean="0">
                                <a:latin typeface="Cambria Math" panose="02040503050406030204" pitchFamily="18" charset="0"/>
                                <a:cs typeface="Arial"/>
                              </a:rPr>
                            </m:ctrlPr>
                          </m:fPr>
                          <m:num>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m:t>
                                </m:r>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1</m:t>
                                </m:r>
                              </m:sub>
                            </m:sSub>
                            <m:r>
                              <a:rPr lang="en-US" sz="1100" b="0" i="1" spc="-30" smtClean="0">
                                <a:latin typeface="Cambria Math" panose="02040503050406030204" pitchFamily="18" charset="0"/>
                                <a:cs typeface="Arial"/>
                              </a:rPr>
                              <m:t>−</m:t>
                            </m:r>
                            <m:sSub>
                              <m:sSubPr>
                                <m:ctrlPr>
                                  <a:rPr lang="en-US" sz="1100" b="0" i="1" spc="-30" smtClean="0">
                                    <a:latin typeface="Cambria Math" panose="02040503050406030204" pitchFamily="18" charset="0"/>
                                    <a:cs typeface="Arial"/>
                                  </a:rPr>
                                </m:ctrlPr>
                              </m:sSubPr>
                              <m:e>
                                <m:acc>
                                  <m:accPr>
                                    <m:chr m:val="̅"/>
                                    <m:ctrlPr>
                                      <a:rPr lang="en-US" sz="1100" b="0" i="1" spc="-30" smtClean="0">
                                        <a:latin typeface="Cambria Math" panose="02040503050406030204" pitchFamily="18" charset="0"/>
                                        <a:cs typeface="Arial"/>
                                      </a:rPr>
                                    </m:ctrlPr>
                                  </m:accPr>
                                  <m:e>
                                    <m:r>
                                      <a:rPr lang="en-US" sz="1100" b="0" i="1" spc="-30" smtClean="0">
                                        <a:latin typeface="Cambria Math" panose="02040503050406030204" pitchFamily="18" charset="0"/>
                                        <a:cs typeface="Arial"/>
                                      </a:rPr>
                                      <m:t>𝑥</m:t>
                                    </m:r>
                                  </m:e>
                                </m:acc>
                              </m:e>
                              <m:sub>
                                <m:r>
                                  <a:rPr lang="en-US" sz="1100" b="0" i="1" spc="-30" smtClean="0">
                                    <a:latin typeface="Cambria Math" panose="02040503050406030204" pitchFamily="18" charset="0"/>
                                    <a:cs typeface="Arial"/>
                                  </a:rPr>
                                  <m:t>2</m:t>
                                </m:r>
                              </m:sub>
                            </m:sSub>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m:t>
                            </m:r>
                          </m:num>
                          <m:den>
                            <m:rad>
                              <m:radPr>
                                <m:degHide m:val="on"/>
                                <m:ctrlPr>
                                  <a:rPr lang="en-US" sz="1100" b="0" i="1" spc="-30" smtClean="0">
                                    <a:latin typeface="Cambria Math" panose="02040503050406030204" pitchFamily="18" charset="0"/>
                                    <a:cs typeface="Arial"/>
                                  </a:rPr>
                                </m:ctrlPr>
                              </m:radPr>
                              <m:deg/>
                              <m:e>
                                <m:f>
                                  <m:fPr>
                                    <m:ctrlPr>
                                      <a:rPr lang="en-US" sz="1100" b="0" i="1" spc="-30" smtClean="0">
                                        <a:latin typeface="Cambria Math" panose="02040503050406030204" pitchFamily="18" charset="0"/>
                                        <a:cs typeface="Arial"/>
                                      </a:rPr>
                                    </m:ctrlPr>
                                  </m:fPr>
                                  <m:num>
                                    <m:sSubSup>
                                      <m:sSubSupPr>
                                        <m:ctrlPr>
                                          <a:rPr lang="en-US" sz="1100" b="0" i="1" spc="-30" smtClean="0">
                                            <a:latin typeface="Cambria Math" panose="02040503050406030204" pitchFamily="18" charset="0"/>
                                            <a:cs typeface="Arial"/>
                                          </a:rPr>
                                        </m:ctrlPr>
                                      </m:sSubSupPr>
                                      <m:e>
                                        <m:r>
                                          <a:rPr lang="en-US" sz="1100" b="0" i="1" spc="-30" smtClean="0">
                                            <a:latin typeface="Cambria Math" panose="02040503050406030204" pitchFamily="18" charset="0"/>
                                            <a:cs typeface="Arial"/>
                                          </a:rPr>
                                          <m:t>𝑠</m:t>
                                        </m:r>
                                      </m:e>
                                      <m:sub>
                                        <m:r>
                                          <a:rPr lang="en-US" sz="1100" b="0" i="1" spc="-30" smtClean="0">
                                            <a:latin typeface="Cambria Math" panose="02040503050406030204" pitchFamily="18" charset="0"/>
                                            <a:cs typeface="Arial"/>
                                          </a:rPr>
                                          <m:t>1</m:t>
                                        </m:r>
                                      </m:sub>
                                      <m:sup>
                                        <m:r>
                                          <a:rPr lang="en-US" sz="1100" b="0" i="1" spc="-30" smtClean="0">
                                            <a:latin typeface="Cambria Math" panose="02040503050406030204" pitchFamily="18" charset="0"/>
                                            <a:cs typeface="Arial"/>
                                          </a:rPr>
                                          <m:t>2</m:t>
                                        </m:r>
                                      </m:sup>
                                    </m:sSubSup>
                                  </m:num>
                                  <m:den>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𝑛</m:t>
                                        </m:r>
                                      </m:e>
                                      <m:sub>
                                        <m:r>
                                          <a:rPr lang="en-US" sz="1100" b="0" i="1" spc="-30" smtClean="0">
                                            <a:latin typeface="Cambria Math" panose="02040503050406030204" pitchFamily="18" charset="0"/>
                                            <a:cs typeface="Arial"/>
                                          </a:rPr>
                                          <m:t>1</m:t>
                                        </m:r>
                                      </m:sub>
                                    </m:sSub>
                                  </m:den>
                                </m:f>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sSubSup>
                                      <m:sSubSupPr>
                                        <m:ctrlPr>
                                          <a:rPr lang="en-US" sz="1100" b="0" i="1" spc="-30" smtClean="0">
                                            <a:latin typeface="Cambria Math" panose="02040503050406030204" pitchFamily="18" charset="0"/>
                                            <a:cs typeface="Arial"/>
                                          </a:rPr>
                                        </m:ctrlPr>
                                      </m:sSubSupPr>
                                      <m:e>
                                        <m:r>
                                          <a:rPr lang="en-US" sz="1100" b="0" i="1" spc="-30" smtClean="0">
                                            <a:latin typeface="Cambria Math" panose="02040503050406030204" pitchFamily="18" charset="0"/>
                                            <a:cs typeface="Arial"/>
                                          </a:rPr>
                                          <m:t>𝑠</m:t>
                                        </m:r>
                                      </m:e>
                                      <m:sub>
                                        <m:r>
                                          <a:rPr lang="en-US" sz="1100" b="0" i="1" spc="-30" smtClean="0">
                                            <a:latin typeface="Cambria Math" panose="02040503050406030204" pitchFamily="18" charset="0"/>
                                            <a:cs typeface="Arial"/>
                                          </a:rPr>
                                          <m:t>2</m:t>
                                        </m:r>
                                      </m:sub>
                                      <m:sup>
                                        <m:r>
                                          <a:rPr lang="en-US" sz="1100" b="0" i="1" spc="-30" smtClean="0">
                                            <a:latin typeface="Cambria Math" panose="02040503050406030204" pitchFamily="18" charset="0"/>
                                            <a:cs typeface="Arial"/>
                                          </a:rPr>
                                          <m:t>2</m:t>
                                        </m:r>
                                      </m:sup>
                                    </m:sSubSup>
                                  </m:num>
                                  <m:den>
                                    <m:sSub>
                                      <m:sSubPr>
                                        <m:ctrlPr>
                                          <a:rPr lang="en-US" sz="1100" b="0" i="1" spc="-30" smtClean="0">
                                            <a:latin typeface="Cambria Math" panose="02040503050406030204" pitchFamily="18" charset="0"/>
                                            <a:cs typeface="Arial"/>
                                          </a:rPr>
                                        </m:ctrlPr>
                                      </m:sSubPr>
                                      <m:e>
                                        <m:r>
                                          <a:rPr lang="en-US" sz="1100" b="0" i="1" spc="-30" smtClean="0">
                                            <a:latin typeface="Cambria Math" panose="02040503050406030204" pitchFamily="18" charset="0"/>
                                            <a:cs typeface="Arial"/>
                                          </a:rPr>
                                          <m:t>𝑛</m:t>
                                        </m:r>
                                      </m:e>
                                      <m:sub>
                                        <m:r>
                                          <a:rPr lang="en-US" sz="1100" b="0" i="1" spc="-30" smtClean="0">
                                            <a:latin typeface="Cambria Math" panose="02040503050406030204" pitchFamily="18" charset="0"/>
                                            <a:cs typeface="Arial"/>
                                          </a:rPr>
                                          <m:t>2</m:t>
                                        </m:r>
                                      </m:sub>
                                    </m:sSub>
                                  </m:den>
                                </m:f>
                              </m:e>
                            </m:rad>
                          </m:den>
                        </m:f>
                      </m:e>
                    </m:d>
                  </m:oMath>
                </a14:m>
                <a:r>
                  <a:rPr lang="en-US" sz="1100" spc="-30" dirty="0" smtClean="0">
                    <a:latin typeface="Arial"/>
                    <a:cs typeface="Arial"/>
                  </a:rPr>
                  <a:t>,	</a:t>
                </a:r>
                <a14:m>
                  <m:oMath xmlns:m="http://schemas.openxmlformats.org/officeDocument/2006/math">
                    <m:sSup>
                      <m:sSupPr>
                        <m:ctrlPr>
                          <a:rPr lang="en-US" sz="1100" i="1" spc="-30" smtClean="0">
                            <a:latin typeface="Cambria Math" panose="02040503050406030204" pitchFamily="18" charset="0"/>
                            <a:cs typeface="Arial"/>
                          </a:rPr>
                        </m:ctrlPr>
                      </m:sSupPr>
                      <m:e>
                        <m:r>
                          <a:rPr lang="en-US" sz="1100" i="1" spc="-30" smtClean="0">
                            <a:latin typeface="Cambria Math" panose="02040503050406030204" pitchFamily="18" charset="0"/>
                            <a:ea typeface="Cambria Math" panose="02040503050406030204" pitchFamily="18" charset="0"/>
                            <a:cs typeface="Arial"/>
                          </a:rPr>
                          <m:t>𝛼</m:t>
                        </m:r>
                      </m:e>
                      <m:sup>
                        <m:r>
                          <a:rPr lang="en-US" sz="1100" b="0" i="1" spc="-30" smtClean="0">
                            <a:latin typeface="Cambria Math" panose="02040503050406030204" pitchFamily="18" charset="0"/>
                            <a:cs typeface="Arial"/>
                          </a:rPr>
                          <m:t>∗</m:t>
                        </m:r>
                      </m:sup>
                    </m:sSup>
                    <m:r>
                      <a:rPr lang="en-US" sz="1100" b="0" i="1" spc="-30" smtClean="0">
                        <a:latin typeface="Cambria Math" panose="02040503050406030204" pitchFamily="18" charset="0"/>
                        <a:cs typeface="Arial"/>
                      </a:rPr>
                      <m:t>=</m:t>
                    </m:r>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0</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05</m:t>
                        </m:r>
                      </m:num>
                      <m:den>
                        <m:f>
                          <m:fPr>
                            <m:ctrlPr>
                              <a:rPr lang="en-US" sz="1100" b="0" i="1" spc="-30" smtClean="0">
                                <a:latin typeface="Cambria Math" panose="02040503050406030204" pitchFamily="18" charset="0"/>
                                <a:cs typeface="Arial"/>
                              </a:rPr>
                            </m:ctrlPr>
                          </m:fPr>
                          <m:num>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4</m:t>
                            </m:r>
                            <m:r>
                              <a:rPr lang="en-US" sz="1100" b="0" i="1" spc="-30" smtClean="0">
                                <a:latin typeface="Cambria Math" panose="02040503050406030204" pitchFamily="18" charset="0"/>
                                <a:cs typeface="Arial"/>
                              </a:rPr>
                              <m:t>−</m:t>
                            </m:r>
                            <m:r>
                              <a:rPr lang="en-US" sz="1100" b="0" i="1" spc="-30" smtClean="0">
                                <a:latin typeface="Cambria Math" panose="02040503050406030204" pitchFamily="18" charset="0"/>
                                <a:cs typeface="Arial"/>
                              </a:rPr>
                              <m:t>1</m:t>
                            </m:r>
                            <m:r>
                              <a:rPr lang="en-US" sz="1100" b="0" i="1" spc="-30" smtClean="0">
                                <a:latin typeface="Cambria Math" panose="02040503050406030204" pitchFamily="18" charset="0"/>
                                <a:cs typeface="Arial"/>
                              </a:rPr>
                              <m:t>)</m:t>
                            </m:r>
                          </m:num>
                          <m:den>
                            <m:r>
                              <a:rPr lang="en-US" sz="1100" b="0" i="1" spc="-30" smtClean="0">
                                <a:latin typeface="Cambria Math" panose="02040503050406030204" pitchFamily="18" charset="0"/>
                                <a:cs typeface="Arial"/>
                              </a:rPr>
                              <m:t>2</m:t>
                            </m:r>
                          </m:den>
                        </m:f>
                      </m:den>
                    </m:f>
                  </m:oMath>
                </a14:m>
                <a:endParaRPr lang="en-US" sz="900" b="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100" b="1" i="1" spc="-30" smtClean="0">
                        <a:solidFill>
                          <a:srgbClr val="C00000"/>
                        </a:solidFill>
                        <a:latin typeface="Cambria Math" panose="02040503050406030204" pitchFamily="18" charset="0"/>
                        <a:cs typeface="Arial"/>
                      </a:rPr>
                      <m:t>𝒑</m:t>
                    </m:r>
                    <m:r>
                      <a:rPr lang="en-US" sz="1100" b="1" i="1" spc="-30" smtClean="0">
                        <a:solidFill>
                          <a:srgbClr val="C00000"/>
                        </a:solidFill>
                        <a:latin typeface="Cambria Math" panose="02040503050406030204" pitchFamily="18" charset="0"/>
                        <a:cs typeface="Arial"/>
                      </a:rPr>
                      <m:t>−</m:t>
                    </m:r>
                    <m:r>
                      <a:rPr lang="en-US" sz="1100" b="1" i="1" spc="-30" smtClean="0">
                        <a:solidFill>
                          <a:srgbClr val="C00000"/>
                        </a:solidFill>
                        <a:latin typeface="Cambria Math" panose="02040503050406030204" pitchFamily="18" charset="0"/>
                        <a:cs typeface="Arial"/>
                      </a:rPr>
                      <m:t>𝒗𝒂𝒍𝒖𝒆</m:t>
                    </m:r>
                    <m:r>
                      <a:rPr lang="en-US" sz="1100" b="1" i="1" spc="-30" smtClean="0">
                        <a:solidFill>
                          <a:srgbClr val="C00000"/>
                        </a:solidFill>
                        <a:latin typeface="Cambria Math" panose="02040503050406030204" pitchFamily="18" charset="0"/>
                        <a:cs typeface="Arial"/>
                      </a:rPr>
                      <m:t>=</m:t>
                    </m:r>
                    <m:r>
                      <a:rPr lang="en-US" sz="1100" b="1" i="1" spc="-30" smtClean="0">
                        <a:solidFill>
                          <a:srgbClr val="C00000"/>
                        </a:solidFill>
                        <a:latin typeface="Cambria Math" panose="02040503050406030204" pitchFamily="18" charset="0"/>
                        <a:cs typeface="Arial"/>
                      </a:rPr>
                      <m:t>𝑷</m:t>
                    </m:r>
                    <m:d>
                      <m:dPr>
                        <m:ctrlPr>
                          <a:rPr lang="en-US" sz="1100" b="1" i="1" spc="-30" smtClean="0">
                            <a:solidFill>
                              <a:srgbClr val="C00000"/>
                            </a:solidFill>
                            <a:latin typeface="Cambria Math" panose="02040503050406030204" pitchFamily="18" charset="0"/>
                            <a:cs typeface="Arial"/>
                          </a:rPr>
                        </m:ctrlPr>
                      </m:dPr>
                      <m:e>
                        <m:d>
                          <m:dPr>
                            <m:begChr m:val="|"/>
                            <m:endChr m:val="|"/>
                            <m:ctrlPr>
                              <a:rPr lang="en-US" sz="1100" b="1" i="1" spc="-30" smtClean="0">
                                <a:solidFill>
                                  <a:srgbClr val="C00000"/>
                                </a:solidFill>
                                <a:latin typeface="Cambria Math" panose="02040503050406030204" pitchFamily="18" charset="0"/>
                                <a:cs typeface="Arial"/>
                              </a:rPr>
                            </m:ctrlPr>
                          </m:dPr>
                          <m:e>
                            <m:sSub>
                              <m:sSubPr>
                                <m:ctrlPr>
                                  <a:rPr lang="en-US" sz="1100" b="1" i="1" spc="-30" smtClean="0">
                                    <a:solidFill>
                                      <a:srgbClr val="C00000"/>
                                    </a:solidFill>
                                    <a:latin typeface="Cambria Math" panose="02040503050406030204" pitchFamily="18" charset="0"/>
                                    <a:cs typeface="Arial"/>
                                  </a:rPr>
                                </m:ctrlPr>
                              </m:sSubPr>
                              <m:e>
                                <m:r>
                                  <a:rPr lang="en-US" sz="1100" b="1" i="1" spc="-30" smtClean="0">
                                    <a:solidFill>
                                      <a:srgbClr val="C00000"/>
                                    </a:solidFill>
                                    <a:latin typeface="Cambria Math" panose="02040503050406030204" pitchFamily="18" charset="0"/>
                                    <a:cs typeface="Arial"/>
                                  </a:rPr>
                                  <m:t>𝒕</m:t>
                                </m:r>
                              </m:e>
                              <m:sub>
                                <m:r>
                                  <a:rPr lang="en-US" sz="1100" b="1" i="1" spc="-30" smtClean="0">
                                    <a:solidFill>
                                      <a:srgbClr val="C00000"/>
                                    </a:solidFill>
                                    <a:latin typeface="Cambria Math" panose="02040503050406030204" pitchFamily="18" charset="0"/>
                                    <a:cs typeface="Arial"/>
                                  </a:rPr>
                                  <m:t>𝟏𝟎𝟎</m:t>
                                </m:r>
                                <m:r>
                                  <a:rPr lang="en-US" sz="1100" b="1" i="1" spc="-30" smtClean="0">
                                    <a:solidFill>
                                      <a:srgbClr val="C00000"/>
                                    </a:solidFill>
                                    <a:latin typeface="Cambria Math" panose="02040503050406030204" pitchFamily="18" charset="0"/>
                                    <a:cs typeface="Arial"/>
                                  </a:rPr>
                                  <m:t>−</m:t>
                                </m:r>
                                <m:r>
                                  <a:rPr lang="en-US" sz="1100" b="1" i="1" spc="-30" smtClean="0">
                                    <a:solidFill>
                                      <a:srgbClr val="C00000"/>
                                    </a:solidFill>
                                    <a:latin typeface="Cambria Math" panose="02040503050406030204" pitchFamily="18" charset="0"/>
                                    <a:cs typeface="Arial"/>
                                  </a:rPr>
                                  <m:t>𝟒</m:t>
                                </m:r>
                              </m:sub>
                            </m:sSub>
                          </m:e>
                        </m:d>
                        <m:r>
                          <a:rPr lang="en-US" sz="1100" b="1" i="1" spc="-30" smtClean="0">
                            <a:solidFill>
                              <a:srgbClr val="C00000"/>
                            </a:solidFill>
                            <a:latin typeface="Cambria Math" panose="02040503050406030204" pitchFamily="18" charset="0"/>
                            <a:cs typeface="Arial"/>
                          </a:rPr>
                          <m:t>&gt;</m:t>
                        </m:r>
                        <m:f>
                          <m:fPr>
                            <m:ctrlPr>
                              <a:rPr lang="en-US" sz="1100" b="1" i="1" spc="-30" smtClean="0">
                                <a:solidFill>
                                  <a:srgbClr val="C00000"/>
                                </a:solidFill>
                                <a:latin typeface="Cambria Math" panose="02040503050406030204" pitchFamily="18" charset="0"/>
                                <a:cs typeface="Arial"/>
                              </a:rPr>
                            </m:ctrlPr>
                          </m:fPr>
                          <m:num>
                            <m:sSub>
                              <m:sSubPr>
                                <m:ctrlPr>
                                  <a:rPr lang="en-US" sz="1100" b="1" i="1" spc="-30" smtClean="0">
                                    <a:solidFill>
                                      <a:srgbClr val="C00000"/>
                                    </a:solidFill>
                                    <a:latin typeface="Cambria Math" panose="02040503050406030204" pitchFamily="18" charset="0"/>
                                    <a:cs typeface="Arial"/>
                                  </a:rPr>
                                </m:ctrlPr>
                              </m:sSubPr>
                              <m:e>
                                <m:r>
                                  <a:rPr lang="en-US" sz="1100" b="1" i="1" spc="-30" smtClean="0">
                                    <a:solidFill>
                                      <a:srgbClr val="C00000"/>
                                    </a:solidFill>
                                    <a:latin typeface="Cambria Math" panose="02040503050406030204" pitchFamily="18" charset="0"/>
                                    <a:cs typeface="Arial"/>
                                  </a:rPr>
                                  <m:t>(</m:t>
                                </m:r>
                                <m:acc>
                                  <m:accPr>
                                    <m:chr m:val="̅"/>
                                    <m:ctrlPr>
                                      <a:rPr lang="en-US" sz="1100" b="1" i="1" spc="-30" smtClean="0">
                                        <a:solidFill>
                                          <a:srgbClr val="C00000"/>
                                        </a:solidFill>
                                        <a:latin typeface="Cambria Math" panose="02040503050406030204" pitchFamily="18" charset="0"/>
                                        <a:cs typeface="Arial"/>
                                      </a:rPr>
                                    </m:ctrlPr>
                                  </m:accPr>
                                  <m:e>
                                    <m:r>
                                      <a:rPr lang="en-US" sz="1100" b="1" i="1" spc="-30" smtClean="0">
                                        <a:solidFill>
                                          <a:srgbClr val="C00000"/>
                                        </a:solidFill>
                                        <a:latin typeface="Cambria Math" panose="02040503050406030204" pitchFamily="18" charset="0"/>
                                        <a:cs typeface="Arial"/>
                                      </a:rPr>
                                      <m:t>𝒙</m:t>
                                    </m:r>
                                  </m:e>
                                </m:acc>
                              </m:e>
                              <m:sub>
                                <m:r>
                                  <a:rPr lang="en-US" sz="1100" b="1" i="1" spc="-30" smtClean="0">
                                    <a:solidFill>
                                      <a:srgbClr val="C00000"/>
                                    </a:solidFill>
                                    <a:latin typeface="Cambria Math" panose="02040503050406030204" pitchFamily="18" charset="0"/>
                                    <a:cs typeface="Arial"/>
                                  </a:rPr>
                                  <m:t>𝟏</m:t>
                                </m:r>
                              </m:sub>
                            </m:sSub>
                            <m:r>
                              <a:rPr lang="en-US" sz="1100" b="1" i="1" spc="-30" smtClean="0">
                                <a:solidFill>
                                  <a:srgbClr val="C00000"/>
                                </a:solidFill>
                                <a:latin typeface="Cambria Math" panose="02040503050406030204" pitchFamily="18" charset="0"/>
                                <a:cs typeface="Arial"/>
                              </a:rPr>
                              <m:t>−</m:t>
                            </m:r>
                            <m:sSub>
                              <m:sSubPr>
                                <m:ctrlPr>
                                  <a:rPr lang="en-US" sz="1100" b="1" i="1" spc="-30" smtClean="0">
                                    <a:solidFill>
                                      <a:srgbClr val="C00000"/>
                                    </a:solidFill>
                                    <a:latin typeface="Cambria Math" panose="02040503050406030204" pitchFamily="18" charset="0"/>
                                    <a:cs typeface="Arial"/>
                                  </a:rPr>
                                </m:ctrlPr>
                              </m:sSubPr>
                              <m:e>
                                <m:acc>
                                  <m:accPr>
                                    <m:chr m:val="̅"/>
                                    <m:ctrlPr>
                                      <a:rPr lang="en-US" sz="1100" b="1" i="1" spc="-30" smtClean="0">
                                        <a:solidFill>
                                          <a:srgbClr val="C00000"/>
                                        </a:solidFill>
                                        <a:latin typeface="Cambria Math" panose="02040503050406030204" pitchFamily="18" charset="0"/>
                                        <a:cs typeface="Arial"/>
                                      </a:rPr>
                                    </m:ctrlPr>
                                  </m:accPr>
                                  <m:e>
                                    <m:r>
                                      <a:rPr lang="en-US" sz="1100" b="1" i="1" spc="-30" smtClean="0">
                                        <a:solidFill>
                                          <a:srgbClr val="C00000"/>
                                        </a:solidFill>
                                        <a:latin typeface="Cambria Math" panose="02040503050406030204" pitchFamily="18" charset="0"/>
                                        <a:cs typeface="Arial"/>
                                      </a:rPr>
                                      <m:t>𝒙</m:t>
                                    </m:r>
                                  </m:e>
                                </m:acc>
                              </m:e>
                              <m:sub>
                                <m:r>
                                  <a:rPr lang="en-US" sz="1100" b="1" i="1" spc="-30" smtClean="0">
                                    <a:solidFill>
                                      <a:srgbClr val="C00000"/>
                                    </a:solidFill>
                                    <a:latin typeface="Cambria Math" panose="02040503050406030204" pitchFamily="18" charset="0"/>
                                    <a:cs typeface="Arial"/>
                                  </a:rPr>
                                  <m:t>𝟐</m:t>
                                </m:r>
                              </m:sub>
                            </m:sSub>
                            <m:r>
                              <a:rPr lang="en-US" sz="1100" b="1" i="1" spc="-30" smtClean="0">
                                <a:solidFill>
                                  <a:srgbClr val="C00000"/>
                                </a:solidFill>
                                <a:latin typeface="Cambria Math" panose="02040503050406030204" pitchFamily="18" charset="0"/>
                                <a:cs typeface="Arial"/>
                              </a:rPr>
                              <m:t>)−</m:t>
                            </m:r>
                            <m:r>
                              <a:rPr lang="en-US" sz="1100" b="1" i="1" spc="-30" smtClean="0">
                                <a:solidFill>
                                  <a:srgbClr val="C00000"/>
                                </a:solidFill>
                                <a:latin typeface="Cambria Math" panose="02040503050406030204" pitchFamily="18" charset="0"/>
                                <a:cs typeface="Arial"/>
                              </a:rPr>
                              <m:t>𝟎</m:t>
                            </m:r>
                          </m:num>
                          <m:den>
                            <m:rad>
                              <m:radPr>
                                <m:degHide m:val="on"/>
                                <m:ctrlPr>
                                  <a:rPr lang="en-US" sz="1100" b="1" i="1" spc="-30" smtClean="0">
                                    <a:solidFill>
                                      <a:srgbClr val="C00000"/>
                                    </a:solidFill>
                                    <a:latin typeface="Cambria Math" panose="02040503050406030204" pitchFamily="18" charset="0"/>
                                    <a:cs typeface="Arial"/>
                                  </a:rPr>
                                </m:ctrlPr>
                              </m:radPr>
                              <m:deg/>
                              <m:e>
                                <m:f>
                                  <m:fPr>
                                    <m:ctrlPr>
                                      <a:rPr lang="en-US" sz="1100" b="1" i="1" spc="-30" smtClean="0">
                                        <a:solidFill>
                                          <a:srgbClr val="C00000"/>
                                        </a:solidFill>
                                        <a:latin typeface="Cambria Math" panose="02040503050406030204" pitchFamily="18" charset="0"/>
                                        <a:cs typeface="Arial"/>
                                      </a:rPr>
                                    </m:ctrlPr>
                                  </m:fPr>
                                  <m:num>
                                    <m:r>
                                      <a:rPr lang="en-US" sz="1100" b="1" i="1" spc="-30" smtClean="0">
                                        <a:solidFill>
                                          <a:srgbClr val="C00000"/>
                                        </a:solidFill>
                                        <a:latin typeface="Cambria Math" panose="02040503050406030204" pitchFamily="18" charset="0"/>
                                        <a:cs typeface="Arial"/>
                                      </a:rPr>
                                      <m:t>𝑴𝑺𝑬</m:t>
                                    </m:r>
                                  </m:num>
                                  <m:den>
                                    <m:sSub>
                                      <m:sSubPr>
                                        <m:ctrlPr>
                                          <a:rPr lang="en-US" sz="1100" b="1" i="1" spc="-30" smtClean="0">
                                            <a:solidFill>
                                              <a:srgbClr val="C00000"/>
                                            </a:solidFill>
                                            <a:latin typeface="Cambria Math" panose="02040503050406030204" pitchFamily="18" charset="0"/>
                                            <a:cs typeface="Arial"/>
                                          </a:rPr>
                                        </m:ctrlPr>
                                      </m:sSubPr>
                                      <m:e>
                                        <m:r>
                                          <a:rPr lang="en-US" sz="1100" b="1" i="1" spc="-30" smtClean="0">
                                            <a:solidFill>
                                              <a:srgbClr val="C00000"/>
                                            </a:solidFill>
                                            <a:latin typeface="Cambria Math" panose="02040503050406030204" pitchFamily="18" charset="0"/>
                                            <a:cs typeface="Arial"/>
                                          </a:rPr>
                                          <m:t>𝒏</m:t>
                                        </m:r>
                                      </m:e>
                                      <m:sub>
                                        <m:r>
                                          <a:rPr lang="en-US" sz="1100" b="1" i="1" spc="-30" smtClean="0">
                                            <a:solidFill>
                                              <a:srgbClr val="C00000"/>
                                            </a:solidFill>
                                            <a:latin typeface="Cambria Math" panose="02040503050406030204" pitchFamily="18" charset="0"/>
                                            <a:cs typeface="Arial"/>
                                          </a:rPr>
                                          <m:t>𝟏</m:t>
                                        </m:r>
                                      </m:sub>
                                    </m:sSub>
                                  </m:den>
                                </m:f>
                                <m:r>
                                  <a:rPr lang="en-US" sz="1100" b="1" i="1" spc="-30" smtClean="0">
                                    <a:solidFill>
                                      <a:srgbClr val="C00000"/>
                                    </a:solidFill>
                                    <a:latin typeface="Cambria Math" panose="02040503050406030204" pitchFamily="18" charset="0"/>
                                    <a:cs typeface="Arial"/>
                                  </a:rPr>
                                  <m:t>+</m:t>
                                </m:r>
                                <m:f>
                                  <m:fPr>
                                    <m:ctrlPr>
                                      <a:rPr lang="en-US" sz="1100" b="1" i="1" spc="-30" smtClean="0">
                                        <a:solidFill>
                                          <a:srgbClr val="C00000"/>
                                        </a:solidFill>
                                        <a:latin typeface="Cambria Math" panose="02040503050406030204" pitchFamily="18" charset="0"/>
                                        <a:cs typeface="Arial"/>
                                      </a:rPr>
                                    </m:ctrlPr>
                                  </m:fPr>
                                  <m:num>
                                    <m:r>
                                      <a:rPr lang="en-US" sz="1100" b="1" i="1" spc="-30" smtClean="0">
                                        <a:solidFill>
                                          <a:srgbClr val="C00000"/>
                                        </a:solidFill>
                                        <a:latin typeface="Cambria Math" panose="02040503050406030204" pitchFamily="18" charset="0"/>
                                        <a:cs typeface="Arial"/>
                                      </a:rPr>
                                      <m:t>𝑴𝑺𝑬</m:t>
                                    </m:r>
                                  </m:num>
                                  <m:den>
                                    <m:sSub>
                                      <m:sSubPr>
                                        <m:ctrlPr>
                                          <a:rPr lang="en-US" sz="1100" b="1" i="1" spc="-30" smtClean="0">
                                            <a:solidFill>
                                              <a:srgbClr val="C00000"/>
                                            </a:solidFill>
                                            <a:latin typeface="Cambria Math" panose="02040503050406030204" pitchFamily="18" charset="0"/>
                                            <a:cs typeface="Arial"/>
                                          </a:rPr>
                                        </m:ctrlPr>
                                      </m:sSubPr>
                                      <m:e>
                                        <m:r>
                                          <a:rPr lang="en-US" sz="1100" b="1" i="1" spc="-30" smtClean="0">
                                            <a:solidFill>
                                              <a:srgbClr val="C00000"/>
                                            </a:solidFill>
                                            <a:latin typeface="Cambria Math" panose="02040503050406030204" pitchFamily="18" charset="0"/>
                                            <a:cs typeface="Arial"/>
                                          </a:rPr>
                                          <m:t>𝒏</m:t>
                                        </m:r>
                                      </m:e>
                                      <m:sub>
                                        <m:r>
                                          <a:rPr lang="en-US" sz="1100" b="1" i="1" spc="-30" smtClean="0">
                                            <a:solidFill>
                                              <a:srgbClr val="C00000"/>
                                            </a:solidFill>
                                            <a:latin typeface="Cambria Math" panose="02040503050406030204" pitchFamily="18" charset="0"/>
                                            <a:cs typeface="Arial"/>
                                          </a:rPr>
                                          <m:t>𝟐</m:t>
                                        </m:r>
                                      </m:sub>
                                    </m:sSub>
                                  </m:den>
                                </m:f>
                              </m:e>
                            </m:rad>
                          </m:den>
                        </m:f>
                      </m:e>
                    </m:d>
                  </m:oMath>
                </a14:m>
                <a:r>
                  <a:rPr lang="en-US" sz="1100" b="1" i="1" spc="-30" dirty="0" smtClean="0">
                    <a:solidFill>
                      <a:srgbClr val="C00000"/>
                    </a:solidFill>
                    <a:latin typeface="Arial"/>
                    <a:cs typeface="Arial"/>
                  </a:rPr>
                  <a:t>,	</a:t>
                </a:r>
                <a14:m>
                  <m:oMath xmlns:m="http://schemas.openxmlformats.org/officeDocument/2006/math">
                    <m:sSup>
                      <m:sSupPr>
                        <m:ctrlPr>
                          <a:rPr lang="en-US" sz="1100" b="1" i="1" spc="-30" smtClean="0">
                            <a:solidFill>
                              <a:srgbClr val="C00000"/>
                            </a:solidFill>
                            <a:latin typeface="Cambria Math" panose="02040503050406030204" pitchFamily="18" charset="0"/>
                            <a:cs typeface="Arial"/>
                          </a:rPr>
                        </m:ctrlPr>
                      </m:sSupPr>
                      <m:e>
                        <m:r>
                          <a:rPr lang="en-US" sz="1100" b="1" i="1" spc="-30" smtClean="0">
                            <a:solidFill>
                              <a:srgbClr val="C00000"/>
                            </a:solidFill>
                            <a:latin typeface="Cambria Math" panose="02040503050406030204" pitchFamily="18" charset="0"/>
                            <a:ea typeface="Cambria Math" panose="02040503050406030204" pitchFamily="18" charset="0"/>
                            <a:cs typeface="Arial"/>
                          </a:rPr>
                          <m:t>𝜶</m:t>
                        </m:r>
                      </m:e>
                      <m:sup>
                        <m:r>
                          <a:rPr lang="en-US" sz="1100" b="1" i="1" spc="-30" smtClean="0">
                            <a:solidFill>
                              <a:srgbClr val="C00000"/>
                            </a:solidFill>
                            <a:latin typeface="Cambria Math" panose="02040503050406030204" pitchFamily="18" charset="0"/>
                            <a:cs typeface="Arial"/>
                          </a:rPr>
                          <m:t>∗</m:t>
                        </m:r>
                      </m:sup>
                    </m:sSup>
                    <m:r>
                      <a:rPr lang="en-US" sz="1100" b="1" i="1" spc="-30" smtClean="0">
                        <a:solidFill>
                          <a:srgbClr val="C00000"/>
                        </a:solidFill>
                        <a:latin typeface="Cambria Math" panose="02040503050406030204" pitchFamily="18" charset="0"/>
                        <a:cs typeface="Arial"/>
                      </a:rPr>
                      <m:t>=</m:t>
                    </m:r>
                    <m:f>
                      <m:fPr>
                        <m:ctrlPr>
                          <a:rPr lang="en-US" sz="1100" b="1" i="1" spc="-30" smtClean="0">
                            <a:solidFill>
                              <a:srgbClr val="C00000"/>
                            </a:solidFill>
                            <a:latin typeface="Cambria Math" panose="02040503050406030204" pitchFamily="18" charset="0"/>
                            <a:cs typeface="Arial"/>
                          </a:rPr>
                        </m:ctrlPr>
                      </m:fPr>
                      <m:num>
                        <m:r>
                          <a:rPr lang="en-US" sz="1100" b="1" i="1" spc="-30" smtClean="0">
                            <a:solidFill>
                              <a:srgbClr val="C00000"/>
                            </a:solidFill>
                            <a:latin typeface="Cambria Math" panose="02040503050406030204" pitchFamily="18" charset="0"/>
                            <a:cs typeface="Arial"/>
                          </a:rPr>
                          <m:t>𝟎</m:t>
                        </m:r>
                        <m:r>
                          <a:rPr lang="en-US" sz="1100" b="1" i="1" spc="-30" smtClean="0">
                            <a:solidFill>
                              <a:srgbClr val="C00000"/>
                            </a:solidFill>
                            <a:latin typeface="Cambria Math" panose="02040503050406030204" pitchFamily="18" charset="0"/>
                            <a:cs typeface="Arial"/>
                          </a:rPr>
                          <m:t>.</m:t>
                        </m:r>
                        <m:r>
                          <a:rPr lang="en-US" sz="1100" b="1" i="1" spc="-30" smtClean="0">
                            <a:solidFill>
                              <a:srgbClr val="C00000"/>
                            </a:solidFill>
                            <a:latin typeface="Cambria Math" panose="02040503050406030204" pitchFamily="18" charset="0"/>
                            <a:cs typeface="Arial"/>
                          </a:rPr>
                          <m:t>𝟎𝟓</m:t>
                        </m:r>
                      </m:num>
                      <m:den>
                        <m:f>
                          <m:fPr>
                            <m:ctrlPr>
                              <a:rPr lang="en-US" sz="1100" b="1" i="1" spc="-30" smtClean="0">
                                <a:solidFill>
                                  <a:srgbClr val="C00000"/>
                                </a:solidFill>
                                <a:latin typeface="Cambria Math" panose="02040503050406030204" pitchFamily="18" charset="0"/>
                                <a:cs typeface="Arial"/>
                              </a:rPr>
                            </m:ctrlPr>
                          </m:fPr>
                          <m:num>
                            <m:r>
                              <a:rPr lang="en-US" sz="1100" b="1" i="1" spc="-30" smtClean="0">
                                <a:solidFill>
                                  <a:srgbClr val="C00000"/>
                                </a:solidFill>
                                <a:latin typeface="Cambria Math" panose="02040503050406030204" pitchFamily="18" charset="0"/>
                                <a:cs typeface="Arial"/>
                              </a:rPr>
                              <m:t>𝟒</m:t>
                            </m:r>
                            <m:r>
                              <a:rPr lang="en-US" sz="1100" b="1" i="1" spc="-30" smtClean="0">
                                <a:solidFill>
                                  <a:srgbClr val="C00000"/>
                                </a:solidFill>
                                <a:latin typeface="Cambria Math" panose="02040503050406030204" pitchFamily="18" charset="0"/>
                                <a:cs typeface="Arial"/>
                              </a:rPr>
                              <m:t>(</m:t>
                            </m:r>
                            <m:r>
                              <a:rPr lang="en-US" sz="1100" b="1" i="1" spc="-30" smtClean="0">
                                <a:solidFill>
                                  <a:srgbClr val="C00000"/>
                                </a:solidFill>
                                <a:latin typeface="Cambria Math" panose="02040503050406030204" pitchFamily="18" charset="0"/>
                                <a:cs typeface="Arial"/>
                              </a:rPr>
                              <m:t>𝟒</m:t>
                            </m:r>
                            <m:r>
                              <a:rPr lang="en-US" sz="1100" b="1" i="1" spc="-30" smtClean="0">
                                <a:solidFill>
                                  <a:srgbClr val="C00000"/>
                                </a:solidFill>
                                <a:latin typeface="Cambria Math" panose="02040503050406030204" pitchFamily="18" charset="0"/>
                                <a:cs typeface="Arial"/>
                              </a:rPr>
                              <m:t>−</m:t>
                            </m:r>
                            <m:r>
                              <a:rPr lang="en-US" sz="1100" b="1" i="1" spc="-30" smtClean="0">
                                <a:solidFill>
                                  <a:srgbClr val="C00000"/>
                                </a:solidFill>
                                <a:latin typeface="Cambria Math" panose="02040503050406030204" pitchFamily="18" charset="0"/>
                                <a:cs typeface="Arial"/>
                              </a:rPr>
                              <m:t>𝟏</m:t>
                            </m:r>
                            <m:r>
                              <a:rPr lang="en-US" sz="1100" b="1" i="1" spc="-30" smtClean="0">
                                <a:solidFill>
                                  <a:srgbClr val="C00000"/>
                                </a:solidFill>
                                <a:latin typeface="Cambria Math" panose="02040503050406030204" pitchFamily="18" charset="0"/>
                                <a:cs typeface="Arial"/>
                              </a:rPr>
                              <m:t>)</m:t>
                            </m:r>
                          </m:num>
                          <m:den>
                            <m:r>
                              <a:rPr lang="en-US" sz="1100" b="1" i="1" spc="-30" smtClean="0">
                                <a:solidFill>
                                  <a:srgbClr val="C00000"/>
                                </a:solidFill>
                                <a:latin typeface="Cambria Math" panose="02040503050406030204" pitchFamily="18" charset="0"/>
                                <a:cs typeface="Arial"/>
                              </a:rPr>
                              <m:t>𝟐</m:t>
                            </m:r>
                          </m:den>
                        </m:f>
                      </m:den>
                    </m:f>
                  </m:oMath>
                </a14:m>
                <a:endParaRPr lang="en-US" sz="900" b="1" i="1" spc="-30" dirty="0" smtClean="0">
                  <a:latin typeface="Arial"/>
                  <a:cs typeface="Arial"/>
                </a:endParaRPr>
              </a:p>
            </p:txBody>
          </p:sp>
        </mc:Choice>
        <mc:Fallback xmlns="">
          <p:sp>
            <p:nvSpPr>
              <p:cNvPr id="6" name="object 36"/>
              <p:cNvSpPr txBox="1">
                <a:spLocks noRot="1" noChangeAspect="1" noMove="1" noResize="1" noEditPoints="1" noAdjustHandles="1" noChangeArrowheads="1" noChangeShapeType="1" noTextEdit="1"/>
              </p:cNvSpPr>
              <p:nvPr/>
            </p:nvSpPr>
            <p:spPr>
              <a:xfrm>
                <a:off x="178561" y="1201713"/>
                <a:ext cx="4112895" cy="2151038"/>
              </a:xfrm>
              <a:prstGeom prst="rect">
                <a:avLst/>
              </a:prstGeom>
              <a:blipFill>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301722293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5" name="object 3"/>
              <p:cNvSpPr txBox="1"/>
              <p:nvPr/>
            </p:nvSpPr>
            <p:spPr>
              <a:xfrm>
                <a:off x="101854" y="206375"/>
                <a:ext cx="4266310" cy="1511439"/>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900" spc="35" dirty="0" smtClean="0">
                    <a:latin typeface="Arial" panose="020B0604020202020204" pitchFamily="34" charset="0"/>
                    <a:cs typeface="Arial" panose="020B0604020202020204" pitchFamily="34" charset="0"/>
                  </a:rPr>
                  <a:t>Suppose it is known that the distribution of all SUV car sales prices is skewed to the right with mean $50,000 and standard deviation $10,000.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randomly select an SUV and note it’s price of x=$25,000.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also randomly sample 100 SUVs from this population and note that their mean price is </a:t>
                </a:r>
                <a14:m>
                  <m:oMath xmlns:m="http://schemas.openxmlformats.org/officeDocument/2006/math">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=$60,000</m:t>
                    </m:r>
                  </m:oMath>
                </a14:m>
                <a:r>
                  <a:rPr lang="en-US" sz="900" dirty="0" smtClean="0">
                    <a:latin typeface="Arial" panose="020B0604020202020204" pitchFamily="34" charset="0"/>
                    <a:cs typeface="Arial" panose="020B0604020202020204" pitchFamily="34" charset="0"/>
                  </a:rPr>
                  <a:t>.</a:t>
                </a:r>
              </a:p>
              <a:p>
                <a:pPr marL="40005" marR="74930">
                  <a:lnSpc>
                    <a:spcPts val="950"/>
                  </a:lnSpc>
                  <a:spcBef>
                    <a:spcPts val="185"/>
                  </a:spcBef>
                </a:pPr>
                <a:r>
                  <a:rPr lang="en-US" sz="900" dirty="0" smtClean="0">
                    <a:latin typeface="Arial" panose="020B0604020202020204" pitchFamily="34" charset="0"/>
                    <a:cs typeface="Arial" panose="020B0604020202020204" pitchFamily="34" charset="0"/>
                  </a:rPr>
                  <a:t>_________________________________________________________________</a:t>
                </a:r>
                <a:endParaRPr lang="en-US" sz="900" dirty="0">
                  <a:latin typeface="Arial" panose="020B0604020202020204" pitchFamily="34" charset="0"/>
                  <a:cs typeface="Arial" panose="020B0604020202020204" pitchFamily="34" charset="0"/>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1: </a:t>
                </a:r>
                <a14:m>
                  <m:oMath xmlns:m="http://schemas.openxmlformats.org/officeDocument/2006/math">
                    <m:r>
                      <a:rPr lang="en-US" sz="900" b="0" i="1" spc="-30" smtClean="0">
                        <a:latin typeface="Cambria Math" panose="02040503050406030204" pitchFamily="18" charset="0"/>
                        <a:cs typeface="Arial"/>
                      </a:rPr>
                      <m:t>𝑃</m:t>
                    </m:r>
                    <m:d>
                      <m:dPr>
                        <m:ctrlPr>
                          <a:rPr lang="en-US" sz="900" i="1" spc="-30" smtClean="0">
                            <a:latin typeface="Cambria Math" panose="02040503050406030204" pitchFamily="18" charset="0"/>
                            <a:cs typeface="Arial"/>
                          </a:rPr>
                        </m:ctrlPr>
                      </m:dPr>
                      <m:e>
                        <m:r>
                          <a:rPr lang="en-US" sz="900" b="0" i="1" spc="-30" smtClean="0">
                            <a:latin typeface="Cambria Math" panose="02040503050406030204" pitchFamily="18" charset="0"/>
                            <a:cs typeface="Arial"/>
                          </a:rPr>
                          <m:t>𝑋</m:t>
                        </m:r>
                        <m:r>
                          <a:rPr lang="en-US" sz="900" b="0" i="1" spc="-30" smtClean="0">
                            <a:latin typeface="Cambria Math" panose="02040503050406030204" pitchFamily="18" charset="0"/>
                            <a:cs typeface="Arial"/>
                          </a:rPr>
                          <m:t>&gt;$20,000</m:t>
                        </m:r>
                      </m:e>
                    </m:d>
                    <m:r>
                      <a:rPr lang="en-US" sz="900" b="0" i="1" spc="-30" smtClean="0">
                        <a:latin typeface="Cambria Math" panose="02040503050406030204" pitchFamily="18" charset="0"/>
                        <a:cs typeface="Arial"/>
                      </a:rPr>
                      <m:t>=</m:t>
                    </m:r>
                    <m:r>
                      <m:rPr>
                        <m:sty m:val="p"/>
                      </m:rPr>
                      <a:rPr lang="en-US" sz="900" b="0" i="0" spc="-30" smtClean="0">
                        <a:latin typeface="Cambria Math" panose="02040503050406030204" pitchFamily="18" charset="0"/>
                        <a:cs typeface="Arial"/>
                      </a:rPr>
                      <m:t>P</m:t>
                    </m:r>
                    <m:d>
                      <m:dPr>
                        <m:ctrlPr>
                          <a:rPr lang="en-US" sz="900" b="0" i="1" spc="-30" smtClean="0">
                            <a:latin typeface="Cambria Math" panose="02040503050406030204" pitchFamily="18" charset="0"/>
                            <a:cs typeface="Arial"/>
                          </a:rPr>
                        </m:ctrlPr>
                      </m:dPr>
                      <m:e>
                        <m:r>
                          <m:rPr>
                            <m:sty m:val="p"/>
                          </m:rPr>
                          <a:rPr lang="en-US" sz="900" b="0" i="0" spc="-30" smtClean="0">
                            <a:latin typeface="Cambria Math" panose="02040503050406030204" pitchFamily="18" charset="0"/>
                            <a:cs typeface="Arial"/>
                          </a:rPr>
                          <m:t>Z</m:t>
                        </m:r>
                        <m:r>
                          <a:rPr lang="en-US" sz="900" b="0" i="0" spc="-30" smtClean="0">
                            <a:latin typeface="Cambria Math" panose="02040503050406030204" pitchFamily="18" charset="0"/>
                            <a:cs typeface="Arial"/>
                          </a:rPr>
                          <m:t>&gt;</m:t>
                        </m:r>
                        <m:f>
                          <m:fPr>
                            <m:ctrlPr>
                              <a:rPr lang="en-US" sz="900" b="0" i="1" spc="-30" smtClean="0">
                                <a:latin typeface="Cambria Math" panose="02040503050406030204" pitchFamily="18" charset="0"/>
                                <a:cs typeface="Arial"/>
                              </a:rPr>
                            </m:ctrlPr>
                          </m:fPr>
                          <m:num>
                            <m:r>
                              <a:rPr lang="en-US" sz="900" b="0" i="1" spc="-30" smtClean="0">
                                <a:latin typeface="Cambria Math" panose="02040503050406030204" pitchFamily="18" charset="0"/>
                                <a:cs typeface="Arial"/>
                              </a:rPr>
                              <m:t>$25,000−$50,000</m:t>
                            </m:r>
                          </m:num>
                          <m:den>
                            <m:r>
                              <a:rPr lang="en-US" sz="900" b="0" i="1" spc="-30" smtClean="0">
                                <a:latin typeface="Cambria Math" panose="02040503050406030204" pitchFamily="18" charset="0"/>
                                <a:cs typeface="Arial"/>
                              </a:rPr>
                              <m:t>$10,000</m:t>
                            </m:r>
                          </m:den>
                        </m:f>
                      </m:e>
                    </m:d>
                    <m:r>
                      <a:rPr lang="en-US" sz="900" b="0" i="0" spc="-30" smtClean="0">
                        <a:latin typeface="Cambria Math" panose="02040503050406030204" pitchFamily="18" charset="0"/>
                        <a:cs typeface="Arial"/>
                      </a:rPr>
                      <m:t>=</m:t>
                    </m:r>
                    <m:r>
                      <m:rPr>
                        <m:sty m:val="p"/>
                      </m:rPr>
                      <a:rPr lang="en-US" sz="900" b="0" i="0" spc="-30" smtClean="0">
                        <a:latin typeface="Cambria Math" panose="02040503050406030204" pitchFamily="18" charset="0"/>
                        <a:cs typeface="Arial"/>
                      </a:rPr>
                      <m:t>P</m:t>
                    </m:r>
                    <m:d>
                      <m:dPr>
                        <m:ctrlPr>
                          <a:rPr lang="en-US" sz="900" b="0" i="1" spc="-30" smtClean="0">
                            <a:latin typeface="Cambria Math" panose="02040503050406030204" pitchFamily="18" charset="0"/>
                            <a:cs typeface="Arial"/>
                          </a:rPr>
                        </m:ctrlPr>
                      </m:dPr>
                      <m:e>
                        <m:r>
                          <m:rPr>
                            <m:sty m:val="p"/>
                          </m:rPr>
                          <a:rPr lang="en-US" sz="900" b="0" i="0" spc="-30" smtClean="0">
                            <a:latin typeface="Cambria Math" panose="02040503050406030204" pitchFamily="18" charset="0"/>
                            <a:cs typeface="Arial"/>
                          </a:rPr>
                          <m:t>Z</m:t>
                        </m:r>
                        <m:r>
                          <a:rPr lang="en-US" sz="900" b="0" i="0" spc="-30" smtClean="0">
                            <a:latin typeface="Cambria Math" panose="02040503050406030204" pitchFamily="18" charset="0"/>
                            <a:cs typeface="Arial"/>
                          </a:rPr>
                          <m:t>≻−2.5</m:t>
                        </m:r>
                      </m:e>
                    </m:d>
                    <m:r>
                      <a:rPr lang="en-US" sz="900" b="0" i="0" spc="-30" smtClean="0">
                        <a:latin typeface="Cambria Math" panose="02040503050406030204" pitchFamily="18" charset="0"/>
                        <a:cs typeface="Arial"/>
                      </a:rPr>
                      <m:t>=</m:t>
                    </m:r>
                    <m:r>
                      <a:rPr lang="en-US" sz="900" b="0" i="1" spc="-30" smtClean="0">
                        <a:latin typeface="Cambria Math" panose="02040503050406030204" pitchFamily="18" charset="0"/>
                        <a:cs typeface="Arial"/>
                      </a:rPr>
                      <m:t>0.9938</m:t>
                    </m:r>
                  </m:oMath>
                </a14:m>
                <a:endParaRPr lang="en-US" sz="900" b="0" spc="-30" dirty="0" smtClean="0">
                  <a:latin typeface="Arial"/>
                  <a:cs typeface="Arial"/>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2: </a:t>
                </a:r>
                <a14:m>
                  <m:oMath xmlns:m="http://schemas.openxmlformats.org/officeDocument/2006/math">
                    <m:r>
                      <a:rPr lang="en-US" sz="900" i="1" spc="-30">
                        <a:latin typeface="Cambria Math" panose="02040503050406030204" pitchFamily="18" charset="0"/>
                        <a:cs typeface="Arial"/>
                      </a:rPr>
                      <m:t>𝑃</m:t>
                    </m:r>
                    <m:d>
                      <m:dPr>
                        <m:ctrlPr>
                          <a:rPr lang="en-US" sz="900" i="1" spc="-30">
                            <a:latin typeface="Cambria Math" panose="02040503050406030204" pitchFamily="18" charset="0"/>
                            <a:cs typeface="Arial"/>
                          </a:rPr>
                        </m:ctrlPr>
                      </m:dPr>
                      <m:e>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&gt;$60,000</m:t>
                        </m:r>
                      </m:e>
                    </m:d>
                    <m:r>
                      <a:rPr lang="en-US" sz="900" i="1" spc="-30">
                        <a:latin typeface="Cambria Math" panose="02040503050406030204" pitchFamily="18" charset="0"/>
                        <a:cs typeface="Arial"/>
                      </a:rPr>
                      <m:t>=</m:t>
                    </m:r>
                    <m:r>
                      <m:rPr>
                        <m:sty m:val="p"/>
                      </m:rPr>
                      <a:rPr lang="en-US" sz="900" spc="-30">
                        <a:latin typeface="Cambria Math" panose="02040503050406030204" pitchFamily="18" charset="0"/>
                        <a:cs typeface="Arial"/>
                      </a:rPr>
                      <m:t>P</m:t>
                    </m:r>
                    <m:d>
                      <m:dPr>
                        <m:ctrlPr>
                          <a:rPr lang="en-US" sz="900" i="1" spc="-30">
                            <a:latin typeface="Cambria Math" panose="02040503050406030204" pitchFamily="18" charset="0"/>
                            <a:cs typeface="Arial"/>
                          </a:rPr>
                        </m:ctrlPr>
                      </m:dPr>
                      <m:e>
                        <m:r>
                          <m:rPr>
                            <m:sty m:val="p"/>
                          </m:rPr>
                          <a:rPr lang="en-US" sz="900" spc="-30">
                            <a:latin typeface="Cambria Math" panose="02040503050406030204" pitchFamily="18" charset="0"/>
                            <a:cs typeface="Arial"/>
                          </a:rPr>
                          <m:t>Z</m:t>
                        </m:r>
                        <m:r>
                          <a:rPr lang="en-US" sz="900" spc="-30">
                            <a:latin typeface="Cambria Math" panose="02040503050406030204" pitchFamily="18" charset="0"/>
                            <a:cs typeface="Arial"/>
                          </a:rPr>
                          <m:t>&gt;</m:t>
                        </m:r>
                        <m:f>
                          <m:fPr>
                            <m:ctrlPr>
                              <a:rPr lang="en-US" sz="900" i="1" spc="-30">
                                <a:latin typeface="Cambria Math" panose="02040503050406030204" pitchFamily="18" charset="0"/>
                                <a:cs typeface="Arial"/>
                              </a:rPr>
                            </m:ctrlPr>
                          </m:fPr>
                          <m:num>
                            <m:r>
                              <a:rPr lang="en-US" sz="900" i="1" spc="-30">
                                <a:latin typeface="Cambria Math" panose="02040503050406030204" pitchFamily="18" charset="0"/>
                                <a:cs typeface="Arial"/>
                              </a:rPr>
                              <m:t>$60,000−$50,000</m:t>
                            </m:r>
                          </m:num>
                          <m:den>
                            <m:r>
                              <a:rPr lang="en-US" sz="900" i="1" spc="-30">
                                <a:latin typeface="Cambria Math" panose="02040503050406030204" pitchFamily="18" charset="0"/>
                                <a:cs typeface="Arial"/>
                              </a:rPr>
                              <m:t>$10,000</m:t>
                            </m:r>
                            <m:r>
                              <a:rPr lang="en-US" sz="900" b="0" i="1" spc="-30" smtClean="0">
                                <a:latin typeface="Cambria Math" panose="02040503050406030204" pitchFamily="18" charset="0"/>
                                <a:cs typeface="Arial"/>
                              </a:rPr>
                              <m:t>/</m:t>
                            </m:r>
                            <m:rad>
                              <m:radPr>
                                <m:degHide m:val="on"/>
                                <m:ctrlPr>
                                  <a:rPr lang="en-US" sz="900" b="0" i="1" spc="-30" smtClean="0">
                                    <a:latin typeface="Cambria Math" panose="02040503050406030204" pitchFamily="18" charset="0"/>
                                    <a:cs typeface="Arial"/>
                                  </a:rPr>
                                </m:ctrlPr>
                              </m:radPr>
                              <m:deg/>
                              <m:e>
                                <m:r>
                                  <a:rPr lang="en-US" sz="900" b="0" i="1" spc="-30" smtClean="0">
                                    <a:latin typeface="Cambria Math" panose="02040503050406030204" pitchFamily="18" charset="0"/>
                                    <a:cs typeface="Arial"/>
                                  </a:rPr>
                                  <m:t>100</m:t>
                                </m:r>
                              </m:e>
                            </m:rad>
                          </m:den>
                        </m:f>
                      </m:e>
                    </m:d>
                    <m:r>
                      <a:rPr lang="en-US" sz="900" spc="-30">
                        <a:latin typeface="Cambria Math" panose="02040503050406030204" pitchFamily="18" charset="0"/>
                        <a:cs typeface="Arial"/>
                      </a:rPr>
                      <m:t>=</m:t>
                    </m:r>
                    <m:r>
                      <m:rPr>
                        <m:sty m:val="p"/>
                      </m:rPr>
                      <a:rPr lang="en-US" sz="900" spc="-30">
                        <a:latin typeface="Cambria Math" panose="02040503050406030204" pitchFamily="18" charset="0"/>
                        <a:cs typeface="Arial"/>
                      </a:rPr>
                      <m:t>P</m:t>
                    </m:r>
                    <m:d>
                      <m:dPr>
                        <m:ctrlPr>
                          <a:rPr lang="en-US" sz="900" i="1" spc="-30">
                            <a:latin typeface="Cambria Math" panose="02040503050406030204" pitchFamily="18" charset="0"/>
                            <a:cs typeface="Arial"/>
                          </a:rPr>
                        </m:ctrlPr>
                      </m:dPr>
                      <m:e>
                        <m:r>
                          <m:rPr>
                            <m:sty m:val="p"/>
                          </m:rPr>
                          <a:rPr lang="en-US" sz="900" spc="-30">
                            <a:latin typeface="Cambria Math" panose="02040503050406030204" pitchFamily="18" charset="0"/>
                            <a:cs typeface="Arial"/>
                          </a:rPr>
                          <m:t>Z</m:t>
                        </m:r>
                        <m:r>
                          <a:rPr lang="en-US" sz="900" spc="-30">
                            <a:latin typeface="Cambria Math" panose="02040503050406030204" pitchFamily="18" charset="0"/>
                            <a:cs typeface="Arial"/>
                          </a:rPr>
                          <m:t>&gt;1</m:t>
                        </m:r>
                        <m:r>
                          <a:rPr lang="en-US" sz="900" b="0" i="1" spc="-30" smtClean="0">
                            <a:latin typeface="Cambria Math" panose="02040503050406030204" pitchFamily="18" charset="0"/>
                            <a:cs typeface="Arial"/>
                          </a:rPr>
                          <m:t>0</m:t>
                        </m:r>
                      </m:e>
                    </m:d>
                    <m:r>
                      <a:rPr lang="en-US" sz="900" b="0" i="0" spc="-30" smtClean="0">
                        <a:latin typeface="Cambria Math" panose="02040503050406030204" pitchFamily="18" charset="0"/>
                        <a:cs typeface="Arial"/>
                      </a:rPr>
                      <m:t>&lt;0.0002</m:t>
                    </m:r>
                  </m:oMath>
                </a14:m>
                <a:endParaRPr lang="en-US" sz="900" spc="-30" dirty="0">
                  <a:latin typeface="Arial"/>
                  <a:cs typeface="Arial"/>
                </a:endParaRPr>
              </a:p>
              <a:p>
                <a:pPr marL="40005" marR="74930">
                  <a:lnSpc>
                    <a:spcPts val="950"/>
                  </a:lnSpc>
                  <a:spcBef>
                    <a:spcPts val="185"/>
                  </a:spcBef>
                </a:pPr>
                <a:r>
                  <a:rPr lang="en-US" sz="900" b="1" spc="35" dirty="0" smtClean="0">
                    <a:latin typeface="Arial" panose="020B0604020202020204" pitchFamily="34" charset="0"/>
                    <a:cs typeface="Arial" panose="020B0604020202020204" pitchFamily="34" charset="0"/>
                  </a:rPr>
                  <a:t>Which of the following are true statements?</a:t>
                </a:r>
              </a:p>
            </p:txBody>
          </p:sp>
        </mc:Choice>
        <mc:Fallback xmlns="">
          <p:sp>
            <p:nvSpPr>
              <p:cNvPr id="5" name="object 3"/>
              <p:cNvSpPr txBox="1">
                <a:spLocks noRot="1" noChangeAspect="1" noMove="1" noResize="1" noEditPoints="1" noAdjustHandles="1" noChangeArrowheads="1" noChangeShapeType="1" noTextEdit="1"/>
              </p:cNvSpPr>
              <p:nvPr/>
            </p:nvSpPr>
            <p:spPr>
              <a:xfrm>
                <a:off x="101854" y="206375"/>
                <a:ext cx="4266310" cy="1511439"/>
              </a:xfrm>
              <a:prstGeom prst="rect">
                <a:avLst/>
              </a:prstGeom>
              <a:blipFill>
                <a:blip r:embed="rId2"/>
                <a:stretch>
                  <a:fillRect l="-1143" t="-2016" b="-3629"/>
                </a:stretch>
              </a:blipFill>
            </p:spPr>
            <p:txBody>
              <a:bodyPr/>
              <a:lstStyle/>
              <a:p>
                <a:r>
                  <a:rPr lang="en-US">
                    <a:noFill/>
                  </a:rPr>
                  <a:t> </a:t>
                </a:r>
              </a:p>
            </p:txBody>
          </p:sp>
        </mc:Fallback>
      </mc:AlternateContent>
      <p:sp>
        <p:nvSpPr>
          <p:cNvPr id="6" name="object 36"/>
          <p:cNvSpPr txBox="1"/>
          <p:nvPr/>
        </p:nvSpPr>
        <p:spPr>
          <a:xfrm>
            <a:off x="248638" y="1806575"/>
            <a:ext cx="4112895" cy="665567"/>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1 is TRUE and STATEMENT 2 is FALSE</a:t>
            </a:r>
          </a:p>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2 is TRUE and STATEMENT 1 is FALSE</a:t>
            </a:r>
          </a:p>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1 and 2 are BOTH TRUE</a:t>
            </a:r>
          </a:p>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1 and 2 are BOTH FALSE </a:t>
            </a:r>
          </a:p>
        </p:txBody>
      </p:sp>
    </p:spTree>
    <p:extLst>
      <p:ext uri="{BB962C8B-B14F-4D97-AF65-F5344CB8AC3E}">
        <p14:creationId xmlns:p14="http://schemas.microsoft.com/office/powerpoint/2010/main" val="330497061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5" name="object 3"/>
              <p:cNvSpPr txBox="1"/>
              <p:nvPr/>
            </p:nvSpPr>
            <p:spPr>
              <a:xfrm>
                <a:off x="101854" y="206375"/>
                <a:ext cx="4266310" cy="1511439"/>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900" spc="35" dirty="0" smtClean="0">
                    <a:latin typeface="Arial" panose="020B0604020202020204" pitchFamily="34" charset="0"/>
                    <a:cs typeface="Arial" panose="020B0604020202020204" pitchFamily="34" charset="0"/>
                  </a:rPr>
                  <a:t>Suppose it is known that the distribution of all SUV car sales prices is skewed to the right with mean $50,000 and standard deviation $10,000.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randomly select an SUV and note it’s price of x=$25,000.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also randomly sample 100 SUVs from this population and note that their mean price is </a:t>
                </a:r>
                <a14:m>
                  <m:oMath xmlns:m="http://schemas.openxmlformats.org/officeDocument/2006/math">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=$60,000</m:t>
                    </m:r>
                  </m:oMath>
                </a14:m>
                <a:r>
                  <a:rPr lang="en-US" sz="900" dirty="0" smtClean="0">
                    <a:latin typeface="Arial" panose="020B0604020202020204" pitchFamily="34" charset="0"/>
                    <a:cs typeface="Arial" panose="020B0604020202020204" pitchFamily="34" charset="0"/>
                  </a:rPr>
                  <a:t>.</a:t>
                </a:r>
              </a:p>
              <a:p>
                <a:pPr marL="40005" marR="74930">
                  <a:lnSpc>
                    <a:spcPts val="950"/>
                  </a:lnSpc>
                  <a:spcBef>
                    <a:spcPts val="185"/>
                  </a:spcBef>
                </a:pPr>
                <a:r>
                  <a:rPr lang="en-US" sz="900" dirty="0" smtClean="0">
                    <a:latin typeface="Arial" panose="020B0604020202020204" pitchFamily="34" charset="0"/>
                    <a:cs typeface="Arial" panose="020B0604020202020204" pitchFamily="34" charset="0"/>
                  </a:rPr>
                  <a:t>_________________________________________________________________</a:t>
                </a:r>
                <a:endParaRPr lang="en-US" sz="900" dirty="0">
                  <a:latin typeface="Arial" panose="020B0604020202020204" pitchFamily="34" charset="0"/>
                  <a:cs typeface="Arial" panose="020B0604020202020204" pitchFamily="34" charset="0"/>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1: </a:t>
                </a:r>
                <a14:m>
                  <m:oMath xmlns:m="http://schemas.openxmlformats.org/officeDocument/2006/math">
                    <m:r>
                      <a:rPr lang="en-US" sz="900" b="0" i="1" spc="-30" smtClean="0">
                        <a:latin typeface="Cambria Math" panose="02040503050406030204" pitchFamily="18" charset="0"/>
                        <a:cs typeface="Arial"/>
                      </a:rPr>
                      <m:t>𝑃</m:t>
                    </m:r>
                    <m:d>
                      <m:dPr>
                        <m:ctrlPr>
                          <a:rPr lang="en-US" sz="900" i="1" spc="-30" smtClean="0">
                            <a:latin typeface="Cambria Math" panose="02040503050406030204" pitchFamily="18" charset="0"/>
                            <a:cs typeface="Arial"/>
                          </a:rPr>
                        </m:ctrlPr>
                      </m:dPr>
                      <m:e>
                        <m:r>
                          <a:rPr lang="en-US" sz="900" b="0" i="1" spc="-30" smtClean="0">
                            <a:latin typeface="Cambria Math" panose="02040503050406030204" pitchFamily="18" charset="0"/>
                            <a:cs typeface="Arial"/>
                          </a:rPr>
                          <m:t>𝑋</m:t>
                        </m:r>
                        <m:r>
                          <a:rPr lang="en-US" sz="900" b="0" i="1" spc="-30" smtClean="0">
                            <a:latin typeface="Cambria Math" panose="02040503050406030204" pitchFamily="18" charset="0"/>
                            <a:cs typeface="Arial"/>
                          </a:rPr>
                          <m:t>&gt;$20,000</m:t>
                        </m:r>
                      </m:e>
                    </m:d>
                    <m:r>
                      <a:rPr lang="en-US" sz="900" b="0" i="1" spc="-30" smtClean="0">
                        <a:latin typeface="Cambria Math" panose="02040503050406030204" pitchFamily="18" charset="0"/>
                        <a:cs typeface="Arial"/>
                      </a:rPr>
                      <m:t>=</m:t>
                    </m:r>
                    <m:r>
                      <m:rPr>
                        <m:sty m:val="p"/>
                      </m:rPr>
                      <a:rPr lang="en-US" sz="900" b="0" i="0" spc="-30" smtClean="0">
                        <a:latin typeface="Cambria Math" panose="02040503050406030204" pitchFamily="18" charset="0"/>
                        <a:cs typeface="Arial"/>
                      </a:rPr>
                      <m:t>P</m:t>
                    </m:r>
                    <m:d>
                      <m:dPr>
                        <m:ctrlPr>
                          <a:rPr lang="en-US" sz="900" b="0" i="1" spc="-30" smtClean="0">
                            <a:latin typeface="Cambria Math" panose="02040503050406030204" pitchFamily="18" charset="0"/>
                            <a:cs typeface="Arial"/>
                          </a:rPr>
                        </m:ctrlPr>
                      </m:dPr>
                      <m:e>
                        <m:r>
                          <m:rPr>
                            <m:sty m:val="p"/>
                          </m:rPr>
                          <a:rPr lang="en-US" sz="900" b="0" i="0" spc="-30" smtClean="0">
                            <a:latin typeface="Cambria Math" panose="02040503050406030204" pitchFamily="18" charset="0"/>
                            <a:cs typeface="Arial"/>
                          </a:rPr>
                          <m:t>Z</m:t>
                        </m:r>
                        <m:r>
                          <a:rPr lang="en-US" sz="900" b="0" i="0" spc="-30" smtClean="0">
                            <a:latin typeface="Cambria Math" panose="02040503050406030204" pitchFamily="18" charset="0"/>
                            <a:cs typeface="Arial"/>
                          </a:rPr>
                          <m:t>&gt;</m:t>
                        </m:r>
                        <m:f>
                          <m:fPr>
                            <m:ctrlPr>
                              <a:rPr lang="en-US" sz="900" b="0" i="1" spc="-30" smtClean="0">
                                <a:latin typeface="Cambria Math" panose="02040503050406030204" pitchFamily="18" charset="0"/>
                                <a:cs typeface="Arial"/>
                              </a:rPr>
                            </m:ctrlPr>
                          </m:fPr>
                          <m:num>
                            <m:r>
                              <a:rPr lang="en-US" sz="900" b="0" i="1" spc="-30" smtClean="0">
                                <a:latin typeface="Cambria Math" panose="02040503050406030204" pitchFamily="18" charset="0"/>
                                <a:cs typeface="Arial"/>
                              </a:rPr>
                              <m:t>$25,000−$50,000</m:t>
                            </m:r>
                          </m:num>
                          <m:den>
                            <m:r>
                              <a:rPr lang="en-US" sz="900" b="0" i="1" spc="-30" smtClean="0">
                                <a:latin typeface="Cambria Math" panose="02040503050406030204" pitchFamily="18" charset="0"/>
                                <a:cs typeface="Arial"/>
                              </a:rPr>
                              <m:t>$10,000</m:t>
                            </m:r>
                          </m:den>
                        </m:f>
                      </m:e>
                    </m:d>
                    <m:r>
                      <a:rPr lang="en-US" sz="900" b="0" i="0" spc="-30" smtClean="0">
                        <a:latin typeface="Cambria Math" panose="02040503050406030204" pitchFamily="18" charset="0"/>
                        <a:cs typeface="Arial"/>
                      </a:rPr>
                      <m:t>=</m:t>
                    </m:r>
                    <m:r>
                      <m:rPr>
                        <m:sty m:val="p"/>
                      </m:rPr>
                      <a:rPr lang="en-US" sz="900" b="0" i="0" spc="-30" smtClean="0">
                        <a:latin typeface="Cambria Math" panose="02040503050406030204" pitchFamily="18" charset="0"/>
                        <a:cs typeface="Arial"/>
                      </a:rPr>
                      <m:t>P</m:t>
                    </m:r>
                    <m:d>
                      <m:dPr>
                        <m:ctrlPr>
                          <a:rPr lang="en-US" sz="900" b="0" i="1" spc="-30" smtClean="0">
                            <a:latin typeface="Cambria Math" panose="02040503050406030204" pitchFamily="18" charset="0"/>
                            <a:cs typeface="Arial"/>
                          </a:rPr>
                        </m:ctrlPr>
                      </m:dPr>
                      <m:e>
                        <m:r>
                          <m:rPr>
                            <m:sty m:val="p"/>
                          </m:rPr>
                          <a:rPr lang="en-US" sz="900" b="0" i="0" spc="-30" smtClean="0">
                            <a:latin typeface="Cambria Math" panose="02040503050406030204" pitchFamily="18" charset="0"/>
                            <a:cs typeface="Arial"/>
                          </a:rPr>
                          <m:t>Z</m:t>
                        </m:r>
                        <m:r>
                          <a:rPr lang="en-US" sz="900" b="0" i="0" spc="-30" smtClean="0">
                            <a:latin typeface="Cambria Math" panose="02040503050406030204" pitchFamily="18" charset="0"/>
                            <a:cs typeface="Arial"/>
                          </a:rPr>
                          <m:t>≻−2.5</m:t>
                        </m:r>
                      </m:e>
                    </m:d>
                    <m:r>
                      <a:rPr lang="en-US" sz="900" b="0" i="0" spc="-30" smtClean="0">
                        <a:latin typeface="Cambria Math" panose="02040503050406030204" pitchFamily="18" charset="0"/>
                        <a:cs typeface="Arial"/>
                      </a:rPr>
                      <m:t>=</m:t>
                    </m:r>
                    <m:r>
                      <a:rPr lang="en-US" sz="900" b="0" i="1" spc="-30" smtClean="0">
                        <a:latin typeface="Cambria Math" panose="02040503050406030204" pitchFamily="18" charset="0"/>
                        <a:cs typeface="Arial"/>
                      </a:rPr>
                      <m:t>0.9938</m:t>
                    </m:r>
                  </m:oMath>
                </a14:m>
                <a:endParaRPr lang="en-US" sz="900" b="0" spc="-30" dirty="0" smtClean="0">
                  <a:latin typeface="Arial"/>
                  <a:cs typeface="Arial"/>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2: </a:t>
                </a:r>
                <a14:m>
                  <m:oMath xmlns:m="http://schemas.openxmlformats.org/officeDocument/2006/math">
                    <m:r>
                      <a:rPr lang="en-US" sz="900" i="1" spc="-30">
                        <a:latin typeface="Cambria Math" panose="02040503050406030204" pitchFamily="18" charset="0"/>
                        <a:cs typeface="Arial"/>
                      </a:rPr>
                      <m:t>𝑃</m:t>
                    </m:r>
                    <m:d>
                      <m:dPr>
                        <m:ctrlPr>
                          <a:rPr lang="en-US" sz="900" i="1" spc="-30">
                            <a:latin typeface="Cambria Math" panose="02040503050406030204" pitchFamily="18" charset="0"/>
                            <a:cs typeface="Arial"/>
                          </a:rPr>
                        </m:ctrlPr>
                      </m:dPr>
                      <m:e>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&gt;$60,000</m:t>
                        </m:r>
                      </m:e>
                    </m:d>
                    <m:r>
                      <a:rPr lang="en-US" sz="900" i="1" spc="-30">
                        <a:latin typeface="Cambria Math" panose="02040503050406030204" pitchFamily="18" charset="0"/>
                        <a:cs typeface="Arial"/>
                      </a:rPr>
                      <m:t>=</m:t>
                    </m:r>
                    <m:r>
                      <m:rPr>
                        <m:sty m:val="p"/>
                      </m:rPr>
                      <a:rPr lang="en-US" sz="900" spc="-30">
                        <a:latin typeface="Cambria Math" panose="02040503050406030204" pitchFamily="18" charset="0"/>
                        <a:cs typeface="Arial"/>
                      </a:rPr>
                      <m:t>P</m:t>
                    </m:r>
                    <m:d>
                      <m:dPr>
                        <m:ctrlPr>
                          <a:rPr lang="en-US" sz="900" i="1" spc="-30">
                            <a:latin typeface="Cambria Math" panose="02040503050406030204" pitchFamily="18" charset="0"/>
                            <a:cs typeface="Arial"/>
                          </a:rPr>
                        </m:ctrlPr>
                      </m:dPr>
                      <m:e>
                        <m:r>
                          <m:rPr>
                            <m:sty m:val="p"/>
                          </m:rPr>
                          <a:rPr lang="en-US" sz="900" spc="-30">
                            <a:latin typeface="Cambria Math" panose="02040503050406030204" pitchFamily="18" charset="0"/>
                            <a:cs typeface="Arial"/>
                          </a:rPr>
                          <m:t>Z</m:t>
                        </m:r>
                        <m:r>
                          <a:rPr lang="en-US" sz="900" spc="-30">
                            <a:latin typeface="Cambria Math" panose="02040503050406030204" pitchFamily="18" charset="0"/>
                            <a:cs typeface="Arial"/>
                          </a:rPr>
                          <m:t>&gt;</m:t>
                        </m:r>
                        <m:f>
                          <m:fPr>
                            <m:ctrlPr>
                              <a:rPr lang="en-US" sz="900" i="1" spc="-30">
                                <a:latin typeface="Cambria Math" panose="02040503050406030204" pitchFamily="18" charset="0"/>
                                <a:cs typeface="Arial"/>
                              </a:rPr>
                            </m:ctrlPr>
                          </m:fPr>
                          <m:num>
                            <m:r>
                              <a:rPr lang="en-US" sz="900" i="1" spc="-30">
                                <a:latin typeface="Cambria Math" panose="02040503050406030204" pitchFamily="18" charset="0"/>
                                <a:cs typeface="Arial"/>
                              </a:rPr>
                              <m:t>$60,000−$50,000</m:t>
                            </m:r>
                          </m:num>
                          <m:den>
                            <m:r>
                              <a:rPr lang="en-US" sz="900" i="1" spc="-30">
                                <a:latin typeface="Cambria Math" panose="02040503050406030204" pitchFamily="18" charset="0"/>
                                <a:cs typeface="Arial"/>
                              </a:rPr>
                              <m:t>$10,000</m:t>
                            </m:r>
                            <m:r>
                              <a:rPr lang="en-US" sz="900" b="0" i="1" spc="-30" smtClean="0">
                                <a:latin typeface="Cambria Math" panose="02040503050406030204" pitchFamily="18" charset="0"/>
                                <a:cs typeface="Arial"/>
                              </a:rPr>
                              <m:t>/</m:t>
                            </m:r>
                            <m:rad>
                              <m:radPr>
                                <m:degHide m:val="on"/>
                                <m:ctrlPr>
                                  <a:rPr lang="en-US" sz="900" b="0" i="1" spc="-30" smtClean="0">
                                    <a:latin typeface="Cambria Math" panose="02040503050406030204" pitchFamily="18" charset="0"/>
                                    <a:cs typeface="Arial"/>
                                  </a:rPr>
                                </m:ctrlPr>
                              </m:radPr>
                              <m:deg/>
                              <m:e>
                                <m:r>
                                  <a:rPr lang="en-US" sz="900" b="0" i="1" spc="-30" smtClean="0">
                                    <a:latin typeface="Cambria Math" panose="02040503050406030204" pitchFamily="18" charset="0"/>
                                    <a:cs typeface="Arial"/>
                                  </a:rPr>
                                  <m:t>100</m:t>
                                </m:r>
                              </m:e>
                            </m:rad>
                          </m:den>
                        </m:f>
                      </m:e>
                    </m:d>
                    <m:r>
                      <a:rPr lang="en-US" sz="900" spc="-30">
                        <a:latin typeface="Cambria Math" panose="02040503050406030204" pitchFamily="18" charset="0"/>
                        <a:cs typeface="Arial"/>
                      </a:rPr>
                      <m:t>=</m:t>
                    </m:r>
                    <m:r>
                      <m:rPr>
                        <m:sty m:val="p"/>
                      </m:rPr>
                      <a:rPr lang="en-US" sz="900" spc="-30">
                        <a:latin typeface="Cambria Math" panose="02040503050406030204" pitchFamily="18" charset="0"/>
                        <a:cs typeface="Arial"/>
                      </a:rPr>
                      <m:t>P</m:t>
                    </m:r>
                    <m:d>
                      <m:dPr>
                        <m:ctrlPr>
                          <a:rPr lang="en-US" sz="900" i="1" spc="-30">
                            <a:latin typeface="Cambria Math" panose="02040503050406030204" pitchFamily="18" charset="0"/>
                            <a:cs typeface="Arial"/>
                          </a:rPr>
                        </m:ctrlPr>
                      </m:dPr>
                      <m:e>
                        <m:r>
                          <m:rPr>
                            <m:sty m:val="p"/>
                          </m:rPr>
                          <a:rPr lang="en-US" sz="900" spc="-30">
                            <a:latin typeface="Cambria Math" panose="02040503050406030204" pitchFamily="18" charset="0"/>
                            <a:cs typeface="Arial"/>
                          </a:rPr>
                          <m:t>Z</m:t>
                        </m:r>
                        <m:r>
                          <a:rPr lang="en-US" sz="900" spc="-30">
                            <a:latin typeface="Cambria Math" panose="02040503050406030204" pitchFamily="18" charset="0"/>
                            <a:cs typeface="Arial"/>
                          </a:rPr>
                          <m:t>&gt;1</m:t>
                        </m:r>
                        <m:r>
                          <a:rPr lang="en-US" sz="900" b="0" i="1" spc="-30" smtClean="0">
                            <a:latin typeface="Cambria Math" panose="02040503050406030204" pitchFamily="18" charset="0"/>
                            <a:cs typeface="Arial"/>
                          </a:rPr>
                          <m:t>0</m:t>
                        </m:r>
                      </m:e>
                    </m:d>
                    <m:r>
                      <a:rPr lang="en-US" sz="900" b="0" i="0" spc="-30" smtClean="0">
                        <a:latin typeface="Cambria Math" panose="02040503050406030204" pitchFamily="18" charset="0"/>
                        <a:cs typeface="Arial"/>
                      </a:rPr>
                      <m:t>&lt;0.0002</m:t>
                    </m:r>
                  </m:oMath>
                </a14:m>
                <a:endParaRPr lang="en-US" sz="900" spc="-30" dirty="0">
                  <a:latin typeface="Arial"/>
                  <a:cs typeface="Arial"/>
                </a:endParaRPr>
              </a:p>
              <a:p>
                <a:pPr marL="40005" marR="74930">
                  <a:lnSpc>
                    <a:spcPts val="950"/>
                  </a:lnSpc>
                  <a:spcBef>
                    <a:spcPts val="185"/>
                  </a:spcBef>
                </a:pPr>
                <a:r>
                  <a:rPr lang="en-US" sz="900" b="1" spc="35" dirty="0" smtClean="0">
                    <a:latin typeface="Arial" panose="020B0604020202020204" pitchFamily="34" charset="0"/>
                    <a:cs typeface="Arial" panose="020B0604020202020204" pitchFamily="34" charset="0"/>
                  </a:rPr>
                  <a:t>Which of the following are true statements?</a:t>
                </a:r>
              </a:p>
            </p:txBody>
          </p:sp>
        </mc:Choice>
        <mc:Fallback xmlns="">
          <p:sp>
            <p:nvSpPr>
              <p:cNvPr id="5" name="object 3"/>
              <p:cNvSpPr txBox="1">
                <a:spLocks noRot="1" noChangeAspect="1" noMove="1" noResize="1" noEditPoints="1" noAdjustHandles="1" noChangeArrowheads="1" noChangeShapeType="1" noTextEdit="1"/>
              </p:cNvSpPr>
              <p:nvPr/>
            </p:nvSpPr>
            <p:spPr>
              <a:xfrm>
                <a:off x="101854" y="206375"/>
                <a:ext cx="4266310" cy="1511439"/>
              </a:xfrm>
              <a:prstGeom prst="rect">
                <a:avLst/>
              </a:prstGeom>
              <a:blipFill>
                <a:blip r:embed="rId2"/>
                <a:stretch>
                  <a:fillRect l="-1143" t="-2016" b="-3629"/>
                </a:stretch>
              </a:blipFill>
            </p:spPr>
            <p:txBody>
              <a:bodyPr/>
              <a:lstStyle/>
              <a:p>
                <a:r>
                  <a:rPr lang="en-US">
                    <a:noFill/>
                  </a:rPr>
                  <a:t> </a:t>
                </a:r>
              </a:p>
            </p:txBody>
          </p:sp>
        </mc:Fallback>
      </mc:AlternateContent>
      <p:sp>
        <p:nvSpPr>
          <p:cNvPr id="6" name="object 36"/>
          <p:cNvSpPr txBox="1"/>
          <p:nvPr/>
        </p:nvSpPr>
        <p:spPr>
          <a:xfrm>
            <a:off x="248638" y="1806575"/>
            <a:ext cx="4112895" cy="665567"/>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1 is TRUE and STATEMENT 2 is FALSE</a:t>
            </a:r>
          </a:p>
          <a:p>
            <a:pPr marL="227329" marR="5080" indent="-207645" algn="just">
              <a:spcBef>
                <a:spcPts val="90"/>
              </a:spcBef>
              <a:buClr>
                <a:srgbClr val="024F84"/>
              </a:buClr>
              <a:buFontTx/>
              <a:buAutoNum type="alphaLcParenBoth"/>
              <a:tabLst>
                <a:tab pos="227965" algn="l"/>
              </a:tabLst>
            </a:pPr>
            <a:r>
              <a:rPr lang="en-US" sz="1000" b="1" i="1" spc="-30" dirty="0" smtClean="0">
                <a:solidFill>
                  <a:srgbClr val="C00000"/>
                </a:solidFill>
                <a:latin typeface="Arial"/>
                <a:cs typeface="Arial"/>
              </a:rPr>
              <a:t>STATEMENT 2 is TRUE and STATEMENT 1 is FALSE</a:t>
            </a:r>
          </a:p>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1 and 2 are BOTH TRUE</a:t>
            </a:r>
          </a:p>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1 and 2 are BOTH FALSE </a:t>
            </a:r>
          </a:p>
        </p:txBody>
      </p:sp>
    </p:spTree>
    <p:extLst>
      <p:ext uri="{BB962C8B-B14F-4D97-AF65-F5344CB8AC3E}">
        <p14:creationId xmlns:p14="http://schemas.microsoft.com/office/powerpoint/2010/main" val="142451224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5" name="object 3"/>
              <p:cNvSpPr txBox="1"/>
              <p:nvPr/>
            </p:nvSpPr>
            <p:spPr>
              <a:xfrm>
                <a:off x="101854" y="206375"/>
                <a:ext cx="4266310" cy="1511439"/>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900" spc="35" dirty="0" smtClean="0">
                    <a:latin typeface="Arial" panose="020B0604020202020204" pitchFamily="34" charset="0"/>
                    <a:cs typeface="Arial" panose="020B0604020202020204" pitchFamily="34" charset="0"/>
                  </a:rPr>
                  <a:t>Suppose it is known that the distribution of all SUV car sales prices is skewed to the right with mean $50,000 and standard deviation $10,000.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randomly select an SUV and note it’s price of x=$25,000.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also randomly sample 100 SUVs from this population and note that their mean price is </a:t>
                </a:r>
                <a14:m>
                  <m:oMath xmlns:m="http://schemas.openxmlformats.org/officeDocument/2006/math">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=$60,000</m:t>
                    </m:r>
                  </m:oMath>
                </a14:m>
                <a:r>
                  <a:rPr lang="en-US" sz="900" dirty="0" smtClean="0">
                    <a:latin typeface="Arial" panose="020B0604020202020204" pitchFamily="34" charset="0"/>
                    <a:cs typeface="Arial" panose="020B0604020202020204" pitchFamily="34" charset="0"/>
                  </a:rPr>
                  <a:t>.</a:t>
                </a:r>
              </a:p>
              <a:p>
                <a:pPr marL="40005" marR="74930">
                  <a:lnSpc>
                    <a:spcPts val="950"/>
                  </a:lnSpc>
                  <a:spcBef>
                    <a:spcPts val="185"/>
                  </a:spcBef>
                </a:pPr>
                <a:r>
                  <a:rPr lang="en-US" sz="900" dirty="0" smtClean="0">
                    <a:latin typeface="Arial" panose="020B0604020202020204" pitchFamily="34" charset="0"/>
                    <a:cs typeface="Arial" panose="020B0604020202020204" pitchFamily="34" charset="0"/>
                  </a:rPr>
                  <a:t>_________________________________________________________________</a:t>
                </a:r>
                <a:endParaRPr lang="en-US" sz="900" dirty="0">
                  <a:latin typeface="Arial" panose="020B0604020202020204" pitchFamily="34" charset="0"/>
                  <a:cs typeface="Arial" panose="020B0604020202020204" pitchFamily="34" charset="0"/>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1: </a:t>
                </a:r>
                <a14:m>
                  <m:oMath xmlns:m="http://schemas.openxmlformats.org/officeDocument/2006/math">
                    <m:r>
                      <a:rPr lang="en-US" sz="900" b="0" i="1" spc="-30" smtClean="0">
                        <a:latin typeface="Cambria Math" panose="02040503050406030204" pitchFamily="18" charset="0"/>
                        <a:cs typeface="Arial"/>
                      </a:rPr>
                      <m:t>𝑃</m:t>
                    </m:r>
                    <m:d>
                      <m:dPr>
                        <m:ctrlPr>
                          <a:rPr lang="en-US" sz="900" i="1" spc="-30" smtClean="0">
                            <a:latin typeface="Cambria Math" panose="02040503050406030204" pitchFamily="18" charset="0"/>
                            <a:cs typeface="Arial"/>
                          </a:rPr>
                        </m:ctrlPr>
                      </m:dPr>
                      <m:e>
                        <m:r>
                          <a:rPr lang="en-US" sz="900" b="0" i="1" spc="-30" smtClean="0">
                            <a:latin typeface="Cambria Math" panose="02040503050406030204" pitchFamily="18" charset="0"/>
                            <a:cs typeface="Arial"/>
                          </a:rPr>
                          <m:t>𝑋</m:t>
                        </m:r>
                        <m:r>
                          <a:rPr lang="en-US" sz="900" b="0" i="1" spc="-30" smtClean="0">
                            <a:latin typeface="Cambria Math" panose="02040503050406030204" pitchFamily="18" charset="0"/>
                            <a:cs typeface="Arial"/>
                          </a:rPr>
                          <m:t>&gt;$20,000</m:t>
                        </m:r>
                      </m:e>
                    </m:d>
                    <m:r>
                      <a:rPr lang="en-US" sz="900" b="0" i="1" spc="-30" smtClean="0">
                        <a:latin typeface="Cambria Math" panose="02040503050406030204" pitchFamily="18" charset="0"/>
                        <a:cs typeface="Arial"/>
                      </a:rPr>
                      <m:t>=</m:t>
                    </m:r>
                    <m:r>
                      <m:rPr>
                        <m:sty m:val="p"/>
                      </m:rPr>
                      <a:rPr lang="en-US" sz="900" b="0" i="0" spc="-30" smtClean="0">
                        <a:latin typeface="Cambria Math" panose="02040503050406030204" pitchFamily="18" charset="0"/>
                        <a:cs typeface="Arial"/>
                      </a:rPr>
                      <m:t>P</m:t>
                    </m:r>
                    <m:d>
                      <m:dPr>
                        <m:ctrlPr>
                          <a:rPr lang="en-US" sz="900" b="0" i="1" spc="-30" smtClean="0">
                            <a:latin typeface="Cambria Math" panose="02040503050406030204" pitchFamily="18" charset="0"/>
                            <a:cs typeface="Arial"/>
                          </a:rPr>
                        </m:ctrlPr>
                      </m:dPr>
                      <m:e>
                        <m:r>
                          <m:rPr>
                            <m:sty m:val="p"/>
                          </m:rPr>
                          <a:rPr lang="en-US" sz="900" b="0" i="0" spc="-30" smtClean="0">
                            <a:latin typeface="Cambria Math" panose="02040503050406030204" pitchFamily="18" charset="0"/>
                            <a:cs typeface="Arial"/>
                          </a:rPr>
                          <m:t>Z</m:t>
                        </m:r>
                        <m:r>
                          <a:rPr lang="en-US" sz="900" b="0" i="0" spc="-30" smtClean="0">
                            <a:latin typeface="Cambria Math" panose="02040503050406030204" pitchFamily="18" charset="0"/>
                            <a:cs typeface="Arial"/>
                          </a:rPr>
                          <m:t>&gt;</m:t>
                        </m:r>
                        <m:f>
                          <m:fPr>
                            <m:ctrlPr>
                              <a:rPr lang="en-US" sz="900" b="0" i="1" spc="-30" smtClean="0">
                                <a:latin typeface="Cambria Math" panose="02040503050406030204" pitchFamily="18" charset="0"/>
                                <a:cs typeface="Arial"/>
                              </a:rPr>
                            </m:ctrlPr>
                          </m:fPr>
                          <m:num>
                            <m:r>
                              <a:rPr lang="en-US" sz="900" b="0" i="1" spc="-30" smtClean="0">
                                <a:latin typeface="Cambria Math" panose="02040503050406030204" pitchFamily="18" charset="0"/>
                                <a:cs typeface="Arial"/>
                              </a:rPr>
                              <m:t>$25,000−$50,000</m:t>
                            </m:r>
                          </m:num>
                          <m:den>
                            <m:r>
                              <a:rPr lang="en-US" sz="900" b="0" i="1" spc="-30" smtClean="0">
                                <a:latin typeface="Cambria Math" panose="02040503050406030204" pitchFamily="18" charset="0"/>
                                <a:cs typeface="Arial"/>
                              </a:rPr>
                              <m:t>$10,000</m:t>
                            </m:r>
                          </m:den>
                        </m:f>
                      </m:e>
                    </m:d>
                    <m:r>
                      <a:rPr lang="en-US" sz="900" b="0" i="0" spc="-30" smtClean="0">
                        <a:latin typeface="Cambria Math" panose="02040503050406030204" pitchFamily="18" charset="0"/>
                        <a:cs typeface="Arial"/>
                      </a:rPr>
                      <m:t>=</m:t>
                    </m:r>
                    <m:r>
                      <m:rPr>
                        <m:sty m:val="p"/>
                      </m:rPr>
                      <a:rPr lang="en-US" sz="900" b="0" i="0" spc="-30" smtClean="0">
                        <a:latin typeface="Cambria Math" panose="02040503050406030204" pitchFamily="18" charset="0"/>
                        <a:cs typeface="Arial"/>
                      </a:rPr>
                      <m:t>P</m:t>
                    </m:r>
                    <m:d>
                      <m:dPr>
                        <m:ctrlPr>
                          <a:rPr lang="en-US" sz="900" b="0" i="1" spc="-30" smtClean="0">
                            <a:latin typeface="Cambria Math" panose="02040503050406030204" pitchFamily="18" charset="0"/>
                            <a:cs typeface="Arial"/>
                          </a:rPr>
                        </m:ctrlPr>
                      </m:dPr>
                      <m:e>
                        <m:r>
                          <m:rPr>
                            <m:sty m:val="p"/>
                          </m:rPr>
                          <a:rPr lang="en-US" sz="900" b="0" i="0" spc="-30" smtClean="0">
                            <a:latin typeface="Cambria Math" panose="02040503050406030204" pitchFamily="18" charset="0"/>
                            <a:cs typeface="Arial"/>
                          </a:rPr>
                          <m:t>Z</m:t>
                        </m:r>
                        <m:r>
                          <a:rPr lang="en-US" sz="900" b="0" i="0" spc="-30" smtClean="0">
                            <a:latin typeface="Cambria Math" panose="02040503050406030204" pitchFamily="18" charset="0"/>
                            <a:cs typeface="Arial"/>
                          </a:rPr>
                          <m:t>≻−2.5</m:t>
                        </m:r>
                      </m:e>
                    </m:d>
                    <m:r>
                      <a:rPr lang="en-US" sz="900" b="0" i="0" spc="-30" smtClean="0">
                        <a:latin typeface="Cambria Math" panose="02040503050406030204" pitchFamily="18" charset="0"/>
                        <a:cs typeface="Arial"/>
                      </a:rPr>
                      <m:t>=</m:t>
                    </m:r>
                    <m:r>
                      <a:rPr lang="en-US" sz="900" b="0" i="1" spc="-30" smtClean="0">
                        <a:latin typeface="Cambria Math" panose="02040503050406030204" pitchFamily="18" charset="0"/>
                        <a:cs typeface="Arial"/>
                      </a:rPr>
                      <m:t>0.9938</m:t>
                    </m:r>
                  </m:oMath>
                </a14:m>
                <a:endParaRPr lang="en-US" sz="900" b="0" spc="-30" dirty="0" smtClean="0">
                  <a:latin typeface="Arial"/>
                  <a:cs typeface="Arial"/>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2: </a:t>
                </a:r>
                <a14:m>
                  <m:oMath xmlns:m="http://schemas.openxmlformats.org/officeDocument/2006/math">
                    <m:r>
                      <a:rPr lang="en-US" sz="900" i="1" spc="-30">
                        <a:latin typeface="Cambria Math" panose="02040503050406030204" pitchFamily="18" charset="0"/>
                        <a:cs typeface="Arial"/>
                      </a:rPr>
                      <m:t>𝑃</m:t>
                    </m:r>
                    <m:d>
                      <m:dPr>
                        <m:ctrlPr>
                          <a:rPr lang="en-US" sz="900" i="1" spc="-30">
                            <a:latin typeface="Cambria Math" panose="02040503050406030204" pitchFamily="18" charset="0"/>
                            <a:cs typeface="Arial"/>
                          </a:rPr>
                        </m:ctrlPr>
                      </m:dPr>
                      <m:e>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&gt;$60,000</m:t>
                        </m:r>
                      </m:e>
                    </m:d>
                    <m:r>
                      <a:rPr lang="en-US" sz="900" i="1" spc="-30">
                        <a:latin typeface="Cambria Math" panose="02040503050406030204" pitchFamily="18" charset="0"/>
                        <a:cs typeface="Arial"/>
                      </a:rPr>
                      <m:t>=</m:t>
                    </m:r>
                    <m:r>
                      <m:rPr>
                        <m:sty m:val="p"/>
                      </m:rPr>
                      <a:rPr lang="en-US" sz="900" spc="-30">
                        <a:latin typeface="Cambria Math" panose="02040503050406030204" pitchFamily="18" charset="0"/>
                        <a:cs typeface="Arial"/>
                      </a:rPr>
                      <m:t>P</m:t>
                    </m:r>
                    <m:d>
                      <m:dPr>
                        <m:ctrlPr>
                          <a:rPr lang="en-US" sz="900" i="1" spc="-30">
                            <a:latin typeface="Cambria Math" panose="02040503050406030204" pitchFamily="18" charset="0"/>
                            <a:cs typeface="Arial"/>
                          </a:rPr>
                        </m:ctrlPr>
                      </m:dPr>
                      <m:e>
                        <m:r>
                          <m:rPr>
                            <m:sty m:val="p"/>
                          </m:rPr>
                          <a:rPr lang="en-US" sz="900" spc="-30">
                            <a:latin typeface="Cambria Math" panose="02040503050406030204" pitchFamily="18" charset="0"/>
                            <a:cs typeface="Arial"/>
                          </a:rPr>
                          <m:t>Z</m:t>
                        </m:r>
                        <m:r>
                          <a:rPr lang="en-US" sz="900" spc="-30">
                            <a:latin typeface="Cambria Math" panose="02040503050406030204" pitchFamily="18" charset="0"/>
                            <a:cs typeface="Arial"/>
                          </a:rPr>
                          <m:t>&gt;</m:t>
                        </m:r>
                        <m:f>
                          <m:fPr>
                            <m:ctrlPr>
                              <a:rPr lang="en-US" sz="900" i="1" spc="-30">
                                <a:latin typeface="Cambria Math" panose="02040503050406030204" pitchFamily="18" charset="0"/>
                                <a:cs typeface="Arial"/>
                              </a:rPr>
                            </m:ctrlPr>
                          </m:fPr>
                          <m:num>
                            <m:r>
                              <a:rPr lang="en-US" sz="900" i="1" spc="-30">
                                <a:latin typeface="Cambria Math" panose="02040503050406030204" pitchFamily="18" charset="0"/>
                                <a:cs typeface="Arial"/>
                              </a:rPr>
                              <m:t>$60,000−$50,000</m:t>
                            </m:r>
                          </m:num>
                          <m:den>
                            <m:r>
                              <a:rPr lang="en-US" sz="900" i="1" spc="-30">
                                <a:latin typeface="Cambria Math" panose="02040503050406030204" pitchFamily="18" charset="0"/>
                                <a:cs typeface="Arial"/>
                              </a:rPr>
                              <m:t>$10,000</m:t>
                            </m:r>
                            <m:r>
                              <a:rPr lang="en-US" sz="900" b="0" i="1" spc="-30" smtClean="0">
                                <a:latin typeface="Cambria Math" panose="02040503050406030204" pitchFamily="18" charset="0"/>
                                <a:cs typeface="Arial"/>
                              </a:rPr>
                              <m:t>/</m:t>
                            </m:r>
                            <m:rad>
                              <m:radPr>
                                <m:degHide m:val="on"/>
                                <m:ctrlPr>
                                  <a:rPr lang="en-US" sz="900" b="0" i="1" spc="-30" smtClean="0">
                                    <a:latin typeface="Cambria Math" panose="02040503050406030204" pitchFamily="18" charset="0"/>
                                    <a:cs typeface="Arial"/>
                                  </a:rPr>
                                </m:ctrlPr>
                              </m:radPr>
                              <m:deg/>
                              <m:e>
                                <m:r>
                                  <a:rPr lang="en-US" sz="900" b="0" i="1" spc="-30" smtClean="0">
                                    <a:latin typeface="Cambria Math" panose="02040503050406030204" pitchFamily="18" charset="0"/>
                                    <a:cs typeface="Arial"/>
                                  </a:rPr>
                                  <m:t>100</m:t>
                                </m:r>
                              </m:e>
                            </m:rad>
                          </m:den>
                        </m:f>
                      </m:e>
                    </m:d>
                    <m:r>
                      <a:rPr lang="en-US" sz="900" spc="-30">
                        <a:latin typeface="Cambria Math" panose="02040503050406030204" pitchFamily="18" charset="0"/>
                        <a:cs typeface="Arial"/>
                      </a:rPr>
                      <m:t>=</m:t>
                    </m:r>
                    <m:r>
                      <m:rPr>
                        <m:sty m:val="p"/>
                      </m:rPr>
                      <a:rPr lang="en-US" sz="900" spc="-30">
                        <a:latin typeface="Cambria Math" panose="02040503050406030204" pitchFamily="18" charset="0"/>
                        <a:cs typeface="Arial"/>
                      </a:rPr>
                      <m:t>P</m:t>
                    </m:r>
                    <m:d>
                      <m:dPr>
                        <m:ctrlPr>
                          <a:rPr lang="en-US" sz="900" i="1" spc="-30">
                            <a:latin typeface="Cambria Math" panose="02040503050406030204" pitchFamily="18" charset="0"/>
                            <a:cs typeface="Arial"/>
                          </a:rPr>
                        </m:ctrlPr>
                      </m:dPr>
                      <m:e>
                        <m:r>
                          <m:rPr>
                            <m:sty m:val="p"/>
                          </m:rPr>
                          <a:rPr lang="en-US" sz="900" spc="-30">
                            <a:latin typeface="Cambria Math" panose="02040503050406030204" pitchFamily="18" charset="0"/>
                            <a:cs typeface="Arial"/>
                          </a:rPr>
                          <m:t>Z</m:t>
                        </m:r>
                        <m:r>
                          <a:rPr lang="en-US" sz="900" spc="-30">
                            <a:latin typeface="Cambria Math" panose="02040503050406030204" pitchFamily="18" charset="0"/>
                            <a:cs typeface="Arial"/>
                          </a:rPr>
                          <m:t>&gt;1</m:t>
                        </m:r>
                        <m:r>
                          <a:rPr lang="en-US" sz="900" b="0" i="1" spc="-30" smtClean="0">
                            <a:latin typeface="Cambria Math" panose="02040503050406030204" pitchFamily="18" charset="0"/>
                            <a:cs typeface="Arial"/>
                          </a:rPr>
                          <m:t>0</m:t>
                        </m:r>
                      </m:e>
                    </m:d>
                    <m:r>
                      <a:rPr lang="en-US" sz="900" b="0" i="0" spc="-30" smtClean="0">
                        <a:latin typeface="Cambria Math" panose="02040503050406030204" pitchFamily="18" charset="0"/>
                        <a:cs typeface="Arial"/>
                      </a:rPr>
                      <m:t>&lt;0.0002</m:t>
                    </m:r>
                  </m:oMath>
                </a14:m>
                <a:endParaRPr lang="en-US" sz="900" spc="-30" dirty="0">
                  <a:latin typeface="Arial"/>
                  <a:cs typeface="Arial"/>
                </a:endParaRPr>
              </a:p>
              <a:p>
                <a:pPr marL="40005" marR="74930">
                  <a:lnSpc>
                    <a:spcPts val="950"/>
                  </a:lnSpc>
                  <a:spcBef>
                    <a:spcPts val="185"/>
                  </a:spcBef>
                </a:pPr>
                <a:r>
                  <a:rPr lang="en-US" sz="900" b="1" spc="35" dirty="0" smtClean="0">
                    <a:latin typeface="Arial" panose="020B0604020202020204" pitchFamily="34" charset="0"/>
                    <a:cs typeface="Arial" panose="020B0604020202020204" pitchFamily="34" charset="0"/>
                  </a:rPr>
                  <a:t>Which of the following are true statements?</a:t>
                </a:r>
              </a:p>
            </p:txBody>
          </p:sp>
        </mc:Choice>
        <mc:Fallback xmlns="">
          <p:sp>
            <p:nvSpPr>
              <p:cNvPr id="5" name="object 3"/>
              <p:cNvSpPr txBox="1">
                <a:spLocks noRot="1" noChangeAspect="1" noMove="1" noResize="1" noEditPoints="1" noAdjustHandles="1" noChangeArrowheads="1" noChangeShapeType="1" noTextEdit="1"/>
              </p:cNvSpPr>
              <p:nvPr/>
            </p:nvSpPr>
            <p:spPr>
              <a:xfrm>
                <a:off x="101854" y="206375"/>
                <a:ext cx="4266310" cy="1511439"/>
              </a:xfrm>
              <a:prstGeom prst="rect">
                <a:avLst/>
              </a:prstGeom>
              <a:blipFill>
                <a:blip r:embed="rId2"/>
                <a:stretch>
                  <a:fillRect l="-1143" t="-2016" b="-3629"/>
                </a:stretch>
              </a:blipFill>
            </p:spPr>
            <p:txBody>
              <a:bodyPr/>
              <a:lstStyle/>
              <a:p>
                <a:r>
                  <a:rPr lang="en-US">
                    <a:noFill/>
                  </a:rPr>
                  <a:t> </a:t>
                </a:r>
              </a:p>
            </p:txBody>
          </p:sp>
        </mc:Fallback>
      </mc:AlternateContent>
      <p:sp>
        <p:nvSpPr>
          <p:cNvPr id="2" name="TextBox 1"/>
          <p:cNvSpPr txBox="1"/>
          <p:nvPr/>
        </p:nvSpPr>
        <p:spPr>
          <a:xfrm>
            <a:off x="247650" y="1806575"/>
            <a:ext cx="3656612" cy="769441"/>
          </a:xfrm>
          <a:prstGeom prst="rect">
            <a:avLst/>
          </a:prstGeom>
          <a:noFill/>
        </p:spPr>
        <p:txBody>
          <a:bodyPr wrap="square" rtlCol="0">
            <a:spAutoFit/>
          </a:bodyPr>
          <a:lstStyle/>
          <a:p>
            <a:r>
              <a:rPr lang="en-US" sz="1100" u="sng" dirty="0" smtClean="0">
                <a:solidFill>
                  <a:srgbClr val="C00000"/>
                </a:solidFill>
              </a:rPr>
              <a:t>Statement 1 not true</a:t>
            </a:r>
            <a:r>
              <a:rPr lang="en-US" sz="1100" dirty="0" smtClean="0">
                <a:solidFill>
                  <a:srgbClr val="C00000"/>
                </a:solidFill>
              </a:rPr>
              <a:t>:</a:t>
            </a:r>
          </a:p>
          <a:p>
            <a:pPr marL="285750" indent="-285750">
              <a:buFont typeface="Arial" panose="020B0604020202020204" pitchFamily="34" charset="0"/>
              <a:buChar char="•"/>
            </a:pPr>
            <a:r>
              <a:rPr lang="en-US" sz="1100" dirty="0" smtClean="0">
                <a:solidFill>
                  <a:srgbClr val="C00000"/>
                </a:solidFill>
              </a:rPr>
              <a:t>X is not normal.</a:t>
            </a:r>
          </a:p>
          <a:p>
            <a:pPr marL="285750" indent="-285750">
              <a:buFont typeface="Arial" panose="020B0604020202020204" pitchFamily="34" charset="0"/>
              <a:buChar char="•"/>
            </a:pPr>
            <a:r>
              <a:rPr lang="en-US" sz="1100" dirty="0" smtClean="0">
                <a:solidFill>
                  <a:srgbClr val="C00000"/>
                </a:solidFill>
              </a:rPr>
              <a:t>Cannot use z-score/z-tables to find probability as shown above. </a:t>
            </a:r>
            <a:endParaRPr lang="en-US" sz="1100" dirty="0">
              <a:solidFill>
                <a:srgbClr val="C00000"/>
              </a:solidFill>
            </a:endParaRPr>
          </a:p>
        </p:txBody>
      </p:sp>
    </p:spTree>
    <p:extLst>
      <p:ext uri="{BB962C8B-B14F-4D97-AF65-F5344CB8AC3E}">
        <p14:creationId xmlns:p14="http://schemas.microsoft.com/office/powerpoint/2010/main" val="13955004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5" name="object 3"/>
              <p:cNvSpPr txBox="1"/>
              <p:nvPr/>
            </p:nvSpPr>
            <p:spPr>
              <a:xfrm>
                <a:off x="101854" y="206375"/>
                <a:ext cx="4266310" cy="1511439"/>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900" spc="35" dirty="0" smtClean="0">
                    <a:latin typeface="Arial" panose="020B0604020202020204" pitchFamily="34" charset="0"/>
                    <a:cs typeface="Arial" panose="020B0604020202020204" pitchFamily="34" charset="0"/>
                  </a:rPr>
                  <a:t>Suppose it is known that the distribution of all SUV car sales prices is skewed to the right with mean $50,000 and standard deviation $10,000.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randomly select an SUV and note it’s price of x=$25,000.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also randomly sample 100 SUVs from this population and note that their mean price is </a:t>
                </a:r>
                <a14:m>
                  <m:oMath xmlns:m="http://schemas.openxmlformats.org/officeDocument/2006/math">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m:t>
                    </m:r>
                    <m:r>
                      <a:rPr lang="en-US" sz="900" i="1" spc="-30">
                        <a:latin typeface="Cambria Math" panose="02040503050406030204" pitchFamily="18" charset="0"/>
                        <a:cs typeface="Arial"/>
                      </a:rPr>
                      <m:t>60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oMath>
                </a14:m>
                <a:r>
                  <a:rPr lang="en-US" sz="900" dirty="0" smtClean="0">
                    <a:latin typeface="Arial" panose="020B0604020202020204" pitchFamily="34" charset="0"/>
                    <a:cs typeface="Arial" panose="020B0604020202020204" pitchFamily="34" charset="0"/>
                  </a:rPr>
                  <a:t>.</a:t>
                </a:r>
              </a:p>
              <a:p>
                <a:pPr marL="40005" marR="74930">
                  <a:lnSpc>
                    <a:spcPts val="950"/>
                  </a:lnSpc>
                  <a:spcBef>
                    <a:spcPts val="185"/>
                  </a:spcBef>
                </a:pPr>
                <a:r>
                  <a:rPr lang="en-US" sz="900" dirty="0" smtClean="0">
                    <a:latin typeface="Arial" panose="020B0604020202020204" pitchFamily="34" charset="0"/>
                    <a:cs typeface="Arial" panose="020B0604020202020204" pitchFamily="34" charset="0"/>
                  </a:rPr>
                  <a:t>_________________________________________________________________</a:t>
                </a:r>
                <a:endParaRPr lang="en-US" sz="900" dirty="0">
                  <a:latin typeface="Arial" panose="020B0604020202020204" pitchFamily="34" charset="0"/>
                  <a:cs typeface="Arial" panose="020B0604020202020204" pitchFamily="34" charset="0"/>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1: </a:t>
                </a:r>
                <a14:m>
                  <m:oMath xmlns:m="http://schemas.openxmlformats.org/officeDocument/2006/math">
                    <m:r>
                      <a:rPr lang="en-US" sz="900" b="0" i="1" spc="-30" smtClean="0">
                        <a:latin typeface="Cambria Math" panose="02040503050406030204" pitchFamily="18" charset="0"/>
                        <a:cs typeface="Arial"/>
                      </a:rPr>
                      <m:t>𝑃</m:t>
                    </m:r>
                    <m:d>
                      <m:dPr>
                        <m:ctrlPr>
                          <a:rPr lang="en-US" sz="900" i="1" spc="-30" smtClean="0">
                            <a:latin typeface="Cambria Math" panose="02040503050406030204" pitchFamily="18" charset="0"/>
                            <a:cs typeface="Arial"/>
                          </a:rPr>
                        </m:ctrlPr>
                      </m:dPr>
                      <m:e>
                        <m:r>
                          <a:rPr lang="en-US" sz="900" b="0" i="1" spc="-30" smtClean="0">
                            <a:latin typeface="Cambria Math" panose="02040503050406030204" pitchFamily="18" charset="0"/>
                            <a:cs typeface="Arial"/>
                          </a:rPr>
                          <m:t>𝑋</m:t>
                        </m:r>
                        <m:r>
                          <a:rPr lang="en-US" sz="900" b="0" i="1" spc="-30" smtClean="0">
                            <a:latin typeface="Cambria Math" panose="02040503050406030204" pitchFamily="18" charset="0"/>
                            <a:cs typeface="Arial"/>
                          </a:rPr>
                          <m:t>&gt;$</m:t>
                        </m:r>
                        <m:r>
                          <a:rPr lang="en-US" sz="900" b="0" i="1" spc="-30" smtClean="0">
                            <a:latin typeface="Cambria Math" panose="02040503050406030204" pitchFamily="18" charset="0"/>
                            <a:cs typeface="Arial"/>
                          </a:rPr>
                          <m:t>20</m:t>
                        </m:r>
                        <m:r>
                          <a:rPr lang="en-US" sz="900" b="0" i="1" spc="-30" smtClean="0">
                            <a:latin typeface="Cambria Math" panose="02040503050406030204" pitchFamily="18" charset="0"/>
                            <a:cs typeface="Arial"/>
                          </a:rPr>
                          <m:t>,</m:t>
                        </m:r>
                        <m:r>
                          <a:rPr lang="en-US" sz="900" b="0" i="1" spc="-30" smtClean="0">
                            <a:latin typeface="Cambria Math" panose="02040503050406030204" pitchFamily="18" charset="0"/>
                            <a:cs typeface="Arial"/>
                          </a:rPr>
                          <m:t>000</m:t>
                        </m:r>
                      </m:e>
                    </m:d>
                    <m:r>
                      <a:rPr lang="en-US" sz="900" b="0" i="1" spc="-30" smtClean="0">
                        <a:latin typeface="Cambria Math" panose="02040503050406030204" pitchFamily="18" charset="0"/>
                        <a:cs typeface="Arial"/>
                      </a:rPr>
                      <m:t>=</m:t>
                    </m:r>
                    <m:r>
                      <m:rPr>
                        <m:sty m:val="p"/>
                      </m:rPr>
                      <a:rPr lang="en-US" sz="900" b="0" i="0" spc="-30" smtClean="0">
                        <a:latin typeface="Cambria Math" panose="02040503050406030204" pitchFamily="18" charset="0"/>
                        <a:cs typeface="Arial"/>
                      </a:rPr>
                      <m:t>P</m:t>
                    </m:r>
                    <m:d>
                      <m:dPr>
                        <m:ctrlPr>
                          <a:rPr lang="en-US" sz="900" b="0" i="1" spc="-30" smtClean="0">
                            <a:latin typeface="Cambria Math" panose="02040503050406030204" pitchFamily="18" charset="0"/>
                            <a:cs typeface="Arial"/>
                          </a:rPr>
                        </m:ctrlPr>
                      </m:dPr>
                      <m:e>
                        <m:r>
                          <m:rPr>
                            <m:sty m:val="p"/>
                          </m:rPr>
                          <a:rPr lang="en-US" sz="900" b="0" i="0" spc="-30" smtClean="0">
                            <a:latin typeface="Cambria Math" panose="02040503050406030204" pitchFamily="18" charset="0"/>
                            <a:cs typeface="Arial"/>
                          </a:rPr>
                          <m:t>Z</m:t>
                        </m:r>
                        <m:r>
                          <a:rPr lang="en-US" sz="900" b="0" i="0" spc="-30" smtClean="0">
                            <a:latin typeface="Cambria Math" panose="02040503050406030204" pitchFamily="18" charset="0"/>
                            <a:cs typeface="Arial"/>
                          </a:rPr>
                          <m:t>&gt;</m:t>
                        </m:r>
                        <m:f>
                          <m:fPr>
                            <m:ctrlPr>
                              <a:rPr lang="en-US" sz="900" b="0" i="1" spc="-30" smtClean="0">
                                <a:latin typeface="Cambria Math" panose="02040503050406030204" pitchFamily="18" charset="0"/>
                                <a:cs typeface="Arial"/>
                              </a:rPr>
                            </m:ctrlPr>
                          </m:fPr>
                          <m:num>
                            <m:r>
                              <a:rPr lang="en-US" sz="900" b="0" i="1" spc="-30" smtClean="0">
                                <a:latin typeface="Cambria Math" panose="02040503050406030204" pitchFamily="18" charset="0"/>
                                <a:cs typeface="Arial"/>
                              </a:rPr>
                              <m:t>$</m:t>
                            </m:r>
                            <m:r>
                              <a:rPr lang="en-US" sz="900" b="0" i="1" spc="-30" smtClean="0">
                                <a:latin typeface="Cambria Math" panose="02040503050406030204" pitchFamily="18" charset="0"/>
                                <a:cs typeface="Arial"/>
                              </a:rPr>
                              <m:t>25</m:t>
                            </m:r>
                            <m:r>
                              <a:rPr lang="en-US" sz="900" b="0" i="1" spc="-30" smtClean="0">
                                <a:latin typeface="Cambria Math" panose="02040503050406030204" pitchFamily="18" charset="0"/>
                                <a:cs typeface="Arial"/>
                              </a:rPr>
                              <m:t>,</m:t>
                            </m:r>
                            <m:r>
                              <a:rPr lang="en-US" sz="900" b="0" i="1" spc="-30" smtClean="0">
                                <a:latin typeface="Cambria Math" panose="02040503050406030204" pitchFamily="18" charset="0"/>
                                <a:cs typeface="Arial"/>
                              </a:rPr>
                              <m:t>000</m:t>
                            </m:r>
                            <m:r>
                              <a:rPr lang="en-US" sz="900" b="0" i="1" spc="-30" smtClean="0">
                                <a:latin typeface="Cambria Math" panose="02040503050406030204" pitchFamily="18" charset="0"/>
                                <a:cs typeface="Arial"/>
                              </a:rPr>
                              <m:t>−$</m:t>
                            </m:r>
                            <m:r>
                              <a:rPr lang="en-US" sz="900" b="0" i="1" spc="-30" smtClean="0">
                                <a:latin typeface="Cambria Math" panose="02040503050406030204" pitchFamily="18" charset="0"/>
                                <a:cs typeface="Arial"/>
                              </a:rPr>
                              <m:t>50</m:t>
                            </m:r>
                            <m:r>
                              <a:rPr lang="en-US" sz="900" b="0" i="1" spc="-30" smtClean="0">
                                <a:latin typeface="Cambria Math" panose="02040503050406030204" pitchFamily="18" charset="0"/>
                                <a:cs typeface="Arial"/>
                              </a:rPr>
                              <m:t>,</m:t>
                            </m:r>
                            <m:r>
                              <a:rPr lang="en-US" sz="900" b="0" i="1" spc="-30" smtClean="0">
                                <a:latin typeface="Cambria Math" panose="02040503050406030204" pitchFamily="18" charset="0"/>
                                <a:cs typeface="Arial"/>
                              </a:rPr>
                              <m:t>000</m:t>
                            </m:r>
                          </m:num>
                          <m:den>
                            <m:r>
                              <a:rPr lang="en-US" sz="900" b="0" i="1" spc="-30" smtClean="0">
                                <a:latin typeface="Cambria Math" panose="02040503050406030204" pitchFamily="18" charset="0"/>
                                <a:cs typeface="Arial"/>
                              </a:rPr>
                              <m:t>$</m:t>
                            </m:r>
                            <m:r>
                              <a:rPr lang="en-US" sz="900" b="0" i="1" spc="-30" smtClean="0">
                                <a:latin typeface="Cambria Math" panose="02040503050406030204" pitchFamily="18" charset="0"/>
                                <a:cs typeface="Arial"/>
                              </a:rPr>
                              <m:t>10</m:t>
                            </m:r>
                            <m:r>
                              <a:rPr lang="en-US" sz="900" b="0" i="1" spc="-30" smtClean="0">
                                <a:latin typeface="Cambria Math" panose="02040503050406030204" pitchFamily="18" charset="0"/>
                                <a:cs typeface="Arial"/>
                              </a:rPr>
                              <m:t>,</m:t>
                            </m:r>
                            <m:r>
                              <a:rPr lang="en-US" sz="900" b="0" i="1" spc="-30" smtClean="0">
                                <a:latin typeface="Cambria Math" panose="02040503050406030204" pitchFamily="18" charset="0"/>
                                <a:cs typeface="Arial"/>
                              </a:rPr>
                              <m:t>000</m:t>
                            </m:r>
                          </m:den>
                        </m:f>
                      </m:e>
                    </m:d>
                    <m:r>
                      <a:rPr lang="en-US" sz="900" b="0" i="0" spc="-30" smtClean="0">
                        <a:latin typeface="Cambria Math" panose="02040503050406030204" pitchFamily="18" charset="0"/>
                        <a:cs typeface="Arial"/>
                      </a:rPr>
                      <m:t>=</m:t>
                    </m:r>
                    <m:r>
                      <m:rPr>
                        <m:sty m:val="p"/>
                      </m:rPr>
                      <a:rPr lang="en-US" sz="900" b="0" i="0" spc="-30" smtClean="0">
                        <a:latin typeface="Cambria Math" panose="02040503050406030204" pitchFamily="18" charset="0"/>
                        <a:cs typeface="Arial"/>
                      </a:rPr>
                      <m:t>P</m:t>
                    </m:r>
                    <m:d>
                      <m:dPr>
                        <m:ctrlPr>
                          <a:rPr lang="en-US" sz="900" b="0" i="1" spc="-30" smtClean="0">
                            <a:latin typeface="Cambria Math" panose="02040503050406030204" pitchFamily="18" charset="0"/>
                            <a:cs typeface="Arial"/>
                          </a:rPr>
                        </m:ctrlPr>
                      </m:dPr>
                      <m:e>
                        <m:r>
                          <m:rPr>
                            <m:sty m:val="p"/>
                          </m:rPr>
                          <a:rPr lang="en-US" sz="900" b="0" i="0" spc="-30" smtClean="0">
                            <a:latin typeface="Cambria Math" panose="02040503050406030204" pitchFamily="18" charset="0"/>
                            <a:cs typeface="Arial"/>
                          </a:rPr>
                          <m:t>Z</m:t>
                        </m:r>
                        <m:r>
                          <a:rPr lang="en-US" sz="900" b="0" i="0" spc="-30" smtClean="0">
                            <a:latin typeface="Cambria Math" panose="02040503050406030204" pitchFamily="18" charset="0"/>
                            <a:cs typeface="Arial"/>
                          </a:rPr>
                          <m:t>≻−</m:t>
                        </m:r>
                        <m:r>
                          <a:rPr lang="en-US" sz="900" b="0" i="0" spc="-30" smtClean="0">
                            <a:latin typeface="Cambria Math" panose="02040503050406030204" pitchFamily="18" charset="0"/>
                            <a:cs typeface="Arial"/>
                          </a:rPr>
                          <m:t>2</m:t>
                        </m:r>
                        <m:r>
                          <a:rPr lang="en-US" sz="900" b="0" i="0" spc="-30" smtClean="0">
                            <a:latin typeface="Cambria Math" panose="02040503050406030204" pitchFamily="18" charset="0"/>
                            <a:cs typeface="Arial"/>
                          </a:rPr>
                          <m:t>.</m:t>
                        </m:r>
                        <m:r>
                          <a:rPr lang="en-US" sz="900" b="0" i="0" spc="-30" smtClean="0">
                            <a:latin typeface="Cambria Math" panose="02040503050406030204" pitchFamily="18" charset="0"/>
                            <a:cs typeface="Arial"/>
                          </a:rPr>
                          <m:t>5</m:t>
                        </m:r>
                      </m:e>
                    </m:d>
                    <m:r>
                      <a:rPr lang="en-US" sz="900" b="0" i="0" spc="-30" smtClean="0">
                        <a:latin typeface="Cambria Math" panose="02040503050406030204" pitchFamily="18" charset="0"/>
                        <a:cs typeface="Arial"/>
                      </a:rPr>
                      <m:t>=</m:t>
                    </m:r>
                    <m:r>
                      <a:rPr lang="en-US" sz="900" b="0" i="1" spc="-30" smtClean="0">
                        <a:latin typeface="Cambria Math" panose="02040503050406030204" pitchFamily="18" charset="0"/>
                        <a:cs typeface="Arial"/>
                      </a:rPr>
                      <m:t>0</m:t>
                    </m:r>
                    <m:r>
                      <a:rPr lang="en-US" sz="900" b="0" i="1" spc="-30" smtClean="0">
                        <a:latin typeface="Cambria Math" panose="02040503050406030204" pitchFamily="18" charset="0"/>
                        <a:cs typeface="Arial"/>
                      </a:rPr>
                      <m:t>.</m:t>
                    </m:r>
                    <m:r>
                      <a:rPr lang="en-US" sz="900" b="0" i="1" spc="-30" smtClean="0">
                        <a:latin typeface="Cambria Math" panose="02040503050406030204" pitchFamily="18" charset="0"/>
                        <a:cs typeface="Arial"/>
                      </a:rPr>
                      <m:t>9938</m:t>
                    </m:r>
                  </m:oMath>
                </a14:m>
                <a:endParaRPr lang="en-US" sz="900" b="0" spc="-30" dirty="0" smtClean="0">
                  <a:latin typeface="Arial"/>
                  <a:cs typeface="Arial"/>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2: </a:t>
                </a:r>
                <a14:m>
                  <m:oMath xmlns:m="http://schemas.openxmlformats.org/officeDocument/2006/math">
                    <m:r>
                      <a:rPr lang="en-US" sz="900" i="1" spc="-30">
                        <a:latin typeface="Cambria Math" panose="02040503050406030204" pitchFamily="18" charset="0"/>
                        <a:cs typeface="Arial"/>
                      </a:rPr>
                      <m:t>𝑃</m:t>
                    </m:r>
                    <m:d>
                      <m:dPr>
                        <m:ctrlPr>
                          <a:rPr lang="en-US" sz="900" i="1" spc="-30">
                            <a:latin typeface="Cambria Math" panose="02040503050406030204" pitchFamily="18" charset="0"/>
                            <a:cs typeface="Arial"/>
                          </a:rPr>
                        </m:ctrlPr>
                      </m:dPr>
                      <m:e>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&gt;$</m:t>
                        </m:r>
                        <m:r>
                          <a:rPr lang="en-US" sz="900" i="1" spc="-30">
                            <a:latin typeface="Cambria Math" panose="02040503050406030204" pitchFamily="18" charset="0"/>
                            <a:cs typeface="Arial"/>
                          </a:rPr>
                          <m:t>60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e>
                    </m:d>
                    <m:r>
                      <a:rPr lang="en-US" sz="900" i="1" spc="-30">
                        <a:latin typeface="Cambria Math" panose="02040503050406030204" pitchFamily="18" charset="0"/>
                        <a:cs typeface="Arial"/>
                      </a:rPr>
                      <m:t>=</m:t>
                    </m:r>
                    <m:r>
                      <m:rPr>
                        <m:sty m:val="p"/>
                      </m:rPr>
                      <a:rPr lang="en-US" sz="900" spc="-30">
                        <a:latin typeface="Cambria Math" panose="02040503050406030204" pitchFamily="18" charset="0"/>
                        <a:cs typeface="Arial"/>
                      </a:rPr>
                      <m:t>P</m:t>
                    </m:r>
                    <m:d>
                      <m:dPr>
                        <m:ctrlPr>
                          <a:rPr lang="en-US" sz="900" i="1" spc="-30">
                            <a:latin typeface="Cambria Math" panose="02040503050406030204" pitchFamily="18" charset="0"/>
                            <a:cs typeface="Arial"/>
                          </a:rPr>
                        </m:ctrlPr>
                      </m:dPr>
                      <m:e>
                        <m:r>
                          <m:rPr>
                            <m:sty m:val="p"/>
                          </m:rPr>
                          <a:rPr lang="en-US" sz="900" spc="-30">
                            <a:latin typeface="Cambria Math" panose="02040503050406030204" pitchFamily="18" charset="0"/>
                            <a:cs typeface="Arial"/>
                          </a:rPr>
                          <m:t>Z</m:t>
                        </m:r>
                        <m:r>
                          <a:rPr lang="en-US" sz="900" spc="-30">
                            <a:latin typeface="Cambria Math" panose="02040503050406030204" pitchFamily="18" charset="0"/>
                            <a:cs typeface="Arial"/>
                          </a:rPr>
                          <m:t>&gt;</m:t>
                        </m:r>
                        <m:f>
                          <m:fPr>
                            <m:ctrlPr>
                              <a:rPr lang="en-US" sz="900" i="1" spc="-30">
                                <a:latin typeface="Cambria Math" panose="02040503050406030204" pitchFamily="18" charset="0"/>
                                <a:cs typeface="Arial"/>
                              </a:rPr>
                            </m:ctrlPr>
                          </m:fPr>
                          <m:num>
                            <m:r>
                              <a:rPr lang="en-US" sz="900" i="1" spc="-30">
                                <a:latin typeface="Cambria Math" panose="02040503050406030204" pitchFamily="18" charset="0"/>
                                <a:cs typeface="Arial"/>
                              </a:rPr>
                              <m:t>$</m:t>
                            </m:r>
                            <m:r>
                              <a:rPr lang="en-US" sz="900" i="1" spc="-30">
                                <a:latin typeface="Cambria Math" panose="02040503050406030204" pitchFamily="18" charset="0"/>
                                <a:cs typeface="Arial"/>
                              </a:rPr>
                              <m:t>60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50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num>
                          <m:den>
                            <m:r>
                              <a:rPr lang="en-US" sz="900" i="1" spc="-30">
                                <a:latin typeface="Cambria Math" panose="02040503050406030204" pitchFamily="18" charset="0"/>
                                <a:cs typeface="Arial"/>
                              </a:rPr>
                              <m:t>$</m:t>
                            </m:r>
                            <m:r>
                              <a:rPr lang="en-US" sz="900" i="1" spc="-30">
                                <a:latin typeface="Cambria Math" panose="02040503050406030204" pitchFamily="18" charset="0"/>
                                <a:cs typeface="Arial"/>
                              </a:rPr>
                              <m:t>10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r>
                              <a:rPr lang="en-US" sz="900" b="0" i="1" spc="-30" smtClean="0">
                                <a:latin typeface="Cambria Math" panose="02040503050406030204" pitchFamily="18" charset="0"/>
                                <a:cs typeface="Arial"/>
                              </a:rPr>
                              <m:t>/</m:t>
                            </m:r>
                            <m:rad>
                              <m:radPr>
                                <m:degHide m:val="on"/>
                                <m:ctrlPr>
                                  <a:rPr lang="en-US" sz="900" b="0" i="1" spc="-30" smtClean="0">
                                    <a:latin typeface="Cambria Math" panose="02040503050406030204" pitchFamily="18" charset="0"/>
                                    <a:cs typeface="Arial"/>
                                  </a:rPr>
                                </m:ctrlPr>
                              </m:radPr>
                              <m:deg/>
                              <m:e>
                                <m:r>
                                  <a:rPr lang="en-US" sz="900" b="0" i="1" spc="-30" smtClean="0">
                                    <a:latin typeface="Cambria Math" panose="02040503050406030204" pitchFamily="18" charset="0"/>
                                    <a:cs typeface="Arial"/>
                                  </a:rPr>
                                  <m:t>100</m:t>
                                </m:r>
                              </m:e>
                            </m:rad>
                          </m:den>
                        </m:f>
                      </m:e>
                    </m:d>
                    <m:r>
                      <a:rPr lang="en-US" sz="900" spc="-30">
                        <a:latin typeface="Cambria Math" panose="02040503050406030204" pitchFamily="18" charset="0"/>
                        <a:cs typeface="Arial"/>
                      </a:rPr>
                      <m:t>=</m:t>
                    </m:r>
                    <m:r>
                      <m:rPr>
                        <m:sty m:val="p"/>
                      </m:rPr>
                      <a:rPr lang="en-US" sz="900" spc="-30">
                        <a:latin typeface="Cambria Math" panose="02040503050406030204" pitchFamily="18" charset="0"/>
                        <a:cs typeface="Arial"/>
                      </a:rPr>
                      <m:t>P</m:t>
                    </m:r>
                    <m:d>
                      <m:dPr>
                        <m:ctrlPr>
                          <a:rPr lang="en-US" sz="900" i="1" spc="-30">
                            <a:latin typeface="Cambria Math" panose="02040503050406030204" pitchFamily="18" charset="0"/>
                            <a:cs typeface="Arial"/>
                          </a:rPr>
                        </m:ctrlPr>
                      </m:dPr>
                      <m:e>
                        <m:r>
                          <m:rPr>
                            <m:sty m:val="p"/>
                          </m:rPr>
                          <a:rPr lang="en-US" sz="900" spc="-30">
                            <a:latin typeface="Cambria Math" panose="02040503050406030204" pitchFamily="18" charset="0"/>
                            <a:cs typeface="Arial"/>
                          </a:rPr>
                          <m:t>Z</m:t>
                        </m:r>
                        <m:r>
                          <a:rPr lang="en-US" sz="900" spc="-30">
                            <a:latin typeface="Cambria Math" panose="02040503050406030204" pitchFamily="18" charset="0"/>
                            <a:cs typeface="Arial"/>
                          </a:rPr>
                          <m:t>&gt;</m:t>
                        </m:r>
                        <m:r>
                          <a:rPr lang="en-US" sz="900" spc="-30">
                            <a:latin typeface="Cambria Math" panose="02040503050406030204" pitchFamily="18" charset="0"/>
                            <a:cs typeface="Arial"/>
                          </a:rPr>
                          <m:t>1</m:t>
                        </m:r>
                        <m:r>
                          <a:rPr lang="en-US" sz="900" b="0" i="1" spc="-30" smtClean="0">
                            <a:latin typeface="Cambria Math" panose="02040503050406030204" pitchFamily="18" charset="0"/>
                            <a:cs typeface="Arial"/>
                          </a:rPr>
                          <m:t>0</m:t>
                        </m:r>
                      </m:e>
                    </m:d>
                    <m:r>
                      <a:rPr lang="en-US" sz="900" b="0" i="0" spc="-30" smtClean="0">
                        <a:latin typeface="Cambria Math" panose="02040503050406030204" pitchFamily="18" charset="0"/>
                        <a:cs typeface="Arial"/>
                      </a:rPr>
                      <m:t>&lt;</m:t>
                    </m:r>
                    <m:r>
                      <a:rPr lang="en-US" sz="900" b="0" i="0" spc="-30" smtClean="0">
                        <a:latin typeface="Cambria Math" panose="02040503050406030204" pitchFamily="18" charset="0"/>
                        <a:cs typeface="Arial"/>
                      </a:rPr>
                      <m:t>0</m:t>
                    </m:r>
                    <m:r>
                      <a:rPr lang="en-US" sz="900" b="0" i="0" spc="-30" smtClean="0">
                        <a:latin typeface="Cambria Math" panose="02040503050406030204" pitchFamily="18" charset="0"/>
                        <a:cs typeface="Arial"/>
                      </a:rPr>
                      <m:t>.</m:t>
                    </m:r>
                    <m:r>
                      <a:rPr lang="en-US" sz="900" b="0" i="0" spc="-30" smtClean="0">
                        <a:latin typeface="Cambria Math" panose="02040503050406030204" pitchFamily="18" charset="0"/>
                        <a:cs typeface="Arial"/>
                      </a:rPr>
                      <m:t>0002</m:t>
                    </m:r>
                  </m:oMath>
                </a14:m>
                <a:endParaRPr lang="en-US" sz="900" spc="-30" dirty="0">
                  <a:latin typeface="Arial"/>
                  <a:cs typeface="Arial"/>
                </a:endParaRPr>
              </a:p>
              <a:p>
                <a:pPr marL="40005" marR="74930">
                  <a:lnSpc>
                    <a:spcPts val="950"/>
                  </a:lnSpc>
                  <a:spcBef>
                    <a:spcPts val="185"/>
                  </a:spcBef>
                </a:pPr>
                <a:r>
                  <a:rPr lang="en-US" sz="900" b="1" spc="35" dirty="0" smtClean="0">
                    <a:latin typeface="Arial" panose="020B0604020202020204" pitchFamily="34" charset="0"/>
                    <a:cs typeface="Arial" panose="020B0604020202020204" pitchFamily="34" charset="0"/>
                  </a:rPr>
                  <a:t>Which of the following are true statements?</a:t>
                </a:r>
              </a:p>
            </p:txBody>
          </p:sp>
        </mc:Choice>
        <mc:Fallback xmlns="">
          <p:sp>
            <p:nvSpPr>
              <p:cNvPr id="5" name="object 3"/>
              <p:cNvSpPr txBox="1">
                <a:spLocks noRot="1" noChangeAspect="1" noMove="1" noResize="1" noEditPoints="1" noAdjustHandles="1" noChangeArrowheads="1" noChangeShapeType="1" noTextEdit="1"/>
              </p:cNvSpPr>
              <p:nvPr/>
            </p:nvSpPr>
            <p:spPr>
              <a:xfrm>
                <a:off x="101854" y="206375"/>
                <a:ext cx="4266310" cy="1511439"/>
              </a:xfrm>
              <a:prstGeom prst="rect">
                <a:avLst/>
              </a:prstGeom>
              <a:blipFill>
                <a:blip r:embed="rId2"/>
                <a:stretch>
                  <a:fillRect l="-1143" t="-2016" b="-36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36534" y="1806575"/>
                <a:ext cx="4266212" cy="669094"/>
              </a:xfrm>
              <a:prstGeom prst="rect">
                <a:avLst/>
              </a:prstGeom>
              <a:noFill/>
            </p:spPr>
            <p:txBody>
              <a:bodyPr wrap="square" rtlCol="0">
                <a:spAutoFit/>
              </a:bodyPr>
              <a:lstStyle/>
              <a:p>
                <a:r>
                  <a:rPr lang="en-US" sz="1100" u="sng" dirty="0" smtClean="0">
                    <a:solidFill>
                      <a:srgbClr val="C00000"/>
                    </a:solidFill>
                  </a:rPr>
                  <a:t>Statement 2 is true</a:t>
                </a:r>
                <a:r>
                  <a:rPr lang="en-US" sz="1100" dirty="0" smtClean="0">
                    <a:solidFill>
                      <a:srgbClr val="C00000"/>
                    </a:solidFill>
                  </a:rPr>
                  <a:t>:</a:t>
                </a:r>
              </a:p>
              <a:p>
                <a:pPr marL="285750" indent="-285750">
                  <a:buFont typeface="Arial" panose="020B0604020202020204" pitchFamily="34" charset="0"/>
                  <a:buChar char="•"/>
                </a:pPr>
                <a14:m>
                  <m:oMath xmlns:m="http://schemas.openxmlformats.org/officeDocument/2006/math">
                    <m:r>
                      <a:rPr lang="en-US" sz="1000" b="0" i="1" spc="-30" smtClean="0">
                        <a:solidFill>
                          <a:srgbClr val="C00000"/>
                        </a:solidFill>
                        <a:latin typeface="Cambria Math" panose="02040503050406030204" pitchFamily="18" charset="0"/>
                        <a:cs typeface="Arial"/>
                      </a:rPr>
                      <m:t>𝐵𝑒𝑐𝑎𝑢𝑠𝑒</m:t>
                    </m:r>
                    <m:r>
                      <a:rPr lang="en-US" sz="1000" b="0" i="1" spc="-30" smtClean="0">
                        <a:solidFill>
                          <a:srgbClr val="C00000"/>
                        </a:solidFill>
                        <a:latin typeface="Cambria Math" panose="02040503050406030204" pitchFamily="18" charset="0"/>
                        <a:cs typeface="Arial"/>
                      </a:rPr>
                      <m:t> </m:t>
                    </m:r>
                    <m:r>
                      <a:rPr lang="en-US" sz="1000" b="0" i="1" spc="-30" smtClean="0">
                        <a:solidFill>
                          <a:srgbClr val="C00000"/>
                        </a:solidFill>
                        <a:latin typeface="Cambria Math" panose="02040503050406030204" pitchFamily="18" charset="0"/>
                        <a:cs typeface="Arial"/>
                      </a:rPr>
                      <m:t>𝐶𝐿𝑇</m:t>
                    </m:r>
                    <m:r>
                      <a:rPr lang="en-US" sz="1000" b="0" i="1" spc="-30" smtClean="0">
                        <a:solidFill>
                          <a:srgbClr val="C00000"/>
                        </a:solidFill>
                        <a:latin typeface="Cambria Math" panose="02040503050406030204" pitchFamily="18" charset="0"/>
                        <a:cs typeface="Arial"/>
                      </a:rPr>
                      <m:t> </m:t>
                    </m:r>
                    <m:r>
                      <a:rPr lang="en-US" sz="1000" b="0" i="1" spc="-30" smtClean="0">
                        <a:solidFill>
                          <a:srgbClr val="C00000"/>
                        </a:solidFill>
                        <a:latin typeface="Cambria Math" panose="02040503050406030204" pitchFamily="18" charset="0"/>
                        <a:cs typeface="Arial"/>
                      </a:rPr>
                      <m:t>𝑐𝑜𝑛𝑑𝑖𝑡𝑖𝑜𝑛𝑠</m:t>
                    </m:r>
                    <m:r>
                      <a:rPr lang="en-US" sz="1000" b="0" i="1" spc="-30" smtClean="0">
                        <a:solidFill>
                          <a:srgbClr val="C00000"/>
                        </a:solidFill>
                        <a:latin typeface="Cambria Math" panose="02040503050406030204" pitchFamily="18" charset="0"/>
                        <a:cs typeface="Arial"/>
                      </a:rPr>
                      <m:t> </m:t>
                    </m:r>
                    <m:r>
                      <a:rPr lang="en-US" sz="1000" b="0" i="1" spc="-30" smtClean="0">
                        <a:solidFill>
                          <a:srgbClr val="C00000"/>
                        </a:solidFill>
                        <a:latin typeface="Cambria Math" panose="02040503050406030204" pitchFamily="18" charset="0"/>
                        <a:cs typeface="Arial"/>
                      </a:rPr>
                      <m:t>h</m:t>
                    </m:r>
                    <m:r>
                      <a:rPr lang="en-US" sz="1000" b="0" i="1" spc="-30" smtClean="0">
                        <a:solidFill>
                          <a:srgbClr val="C00000"/>
                        </a:solidFill>
                        <a:latin typeface="Cambria Math" panose="02040503050406030204" pitchFamily="18" charset="0"/>
                        <a:cs typeface="Arial"/>
                      </a:rPr>
                      <m:t>𝑜𝑙𝑑</m:t>
                    </m:r>
                    <m:r>
                      <a:rPr lang="en-US" sz="1000" b="0" i="1" spc="-30" smtClean="0">
                        <a:solidFill>
                          <a:srgbClr val="C00000"/>
                        </a:solidFill>
                        <a:latin typeface="Cambria Math" panose="02040503050406030204" pitchFamily="18" charset="0"/>
                        <a:cs typeface="Arial"/>
                      </a:rPr>
                      <m:t>,  </m:t>
                    </m:r>
                    <m:acc>
                      <m:accPr>
                        <m:chr m:val="̅"/>
                        <m:ctrlPr>
                          <a:rPr lang="en-US" sz="1000" i="1" spc="-30">
                            <a:solidFill>
                              <a:srgbClr val="C00000"/>
                            </a:solidFill>
                            <a:latin typeface="Cambria Math" panose="02040503050406030204" pitchFamily="18" charset="0"/>
                            <a:cs typeface="Arial"/>
                          </a:rPr>
                        </m:ctrlPr>
                      </m:accPr>
                      <m:e>
                        <m:r>
                          <a:rPr lang="en-US" sz="1000" i="1" spc="-30">
                            <a:solidFill>
                              <a:srgbClr val="C00000"/>
                            </a:solidFill>
                            <a:latin typeface="Cambria Math" panose="02040503050406030204" pitchFamily="18" charset="0"/>
                            <a:cs typeface="Arial"/>
                          </a:rPr>
                          <m:t>𝑥</m:t>
                        </m:r>
                      </m:e>
                    </m:acc>
                    <m:r>
                      <a:rPr lang="en-US" sz="1000" b="0" i="1" spc="-30" smtClean="0">
                        <a:solidFill>
                          <a:srgbClr val="C00000"/>
                        </a:solidFill>
                        <a:latin typeface="Cambria Math" panose="02040503050406030204" pitchFamily="18" charset="0"/>
                        <a:cs typeface="Arial"/>
                      </a:rPr>
                      <m:t>~</m:t>
                    </m:r>
                    <m:r>
                      <a:rPr lang="en-US" sz="1000" b="0" i="1" spc="-30" smtClean="0">
                        <a:solidFill>
                          <a:srgbClr val="C00000"/>
                        </a:solidFill>
                        <a:latin typeface="Cambria Math" panose="02040503050406030204" pitchFamily="18" charset="0"/>
                        <a:cs typeface="Arial"/>
                      </a:rPr>
                      <m:t>𝑁</m:t>
                    </m:r>
                    <m:d>
                      <m:dPr>
                        <m:ctrlPr>
                          <a:rPr lang="en-US" sz="1000" b="0" i="1" spc="-30" smtClean="0">
                            <a:solidFill>
                              <a:srgbClr val="C00000"/>
                            </a:solidFill>
                            <a:latin typeface="Cambria Math" panose="02040503050406030204" pitchFamily="18" charset="0"/>
                            <a:cs typeface="Arial"/>
                          </a:rPr>
                        </m:ctrlPr>
                      </m:dPr>
                      <m:e>
                        <m:r>
                          <a:rPr lang="en-US" sz="1000" b="0" i="1" spc="-30" smtClean="0">
                            <a:solidFill>
                              <a:srgbClr val="C00000"/>
                            </a:solidFill>
                            <a:latin typeface="Cambria Math" panose="02040503050406030204" pitchFamily="18" charset="0"/>
                            <a:ea typeface="Cambria Math" panose="02040503050406030204" pitchFamily="18" charset="0"/>
                            <a:cs typeface="Arial"/>
                          </a:rPr>
                          <m:t>𝜇</m:t>
                        </m:r>
                        <m:r>
                          <a:rPr lang="en-US" sz="1000" b="0" i="1" spc="-30" smtClean="0">
                            <a:solidFill>
                              <a:srgbClr val="C00000"/>
                            </a:solidFill>
                            <a:latin typeface="Cambria Math" panose="02040503050406030204" pitchFamily="18" charset="0"/>
                            <a:ea typeface="Cambria Math" panose="02040503050406030204" pitchFamily="18" charset="0"/>
                            <a:cs typeface="Arial"/>
                          </a:rPr>
                          <m:t>=$</m:t>
                        </m:r>
                        <m:r>
                          <a:rPr lang="en-US" sz="1000" b="0" i="1" spc="-30" smtClean="0">
                            <a:solidFill>
                              <a:srgbClr val="C00000"/>
                            </a:solidFill>
                            <a:latin typeface="Cambria Math" panose="02040503050406030204" pitchFamily="18" charset="0"/>
                            <a:ea typeface="Cambria Math" panose="02040503050406030204" pitchFamily="18" charset="0"/>
                            <a:cs typeface="Arial"/>
                          </a:rPr>
                          <m:t>50</m:t>
                        </m:r>
                        <m:r>
                          <a:rPr lang="en-US" sz="1000" b="0" i="1" spc="-30" smtClean="0">
                            <a:solidFill>
                              <a:srgbClr val="C00000"/>
                            </a:solidFill>
                            <a:latin typeface="Cambria Math" panose="02040503050406030204" pitchFamily="18" charset="0"/>
                            <a:ea typeface="Cambria Math" panose="02040503050406030204" pitchFamily="18" charset="0"/>
                            <a:cs typeface="Arial"/>
                          </a:rPr>
                          <m:t>,</m:t>
                        </m:r>
                        <m:r>
                          <a:rPr lang="en-US" sz="1000" b="0" i="1" spc="-30" smtClean="0">
                            <a:solidFill>
                              <a:srgbClr val="C00000"/>
                            </a:solidFill>
                            <a:latin typeface="Cambria Math" panose="02040503050406030204" pitchFamily="18" charset="0"/>
                            <a:ea typeface="Cambria Math" panose="02040503050406030204" pitchFamily="18" charset="0"/>
                            <a:cs typeface="Arial"/>
                          </a:rPr>
                          <m:t>000</m:t>
                        </m:r>
                        <m:r>
                          <a:rPr lang="en-US" sz="1000" b="0" i="1" spc="-30" smtClean="0">
                            <a:solidFill>
                              <a:srgbClr val="C00000"/>
                            </a:solidFill>
                            <a:latin typeface="Cambria Math" panose="02040503050406030204" pitchFamily="18" charset="0"/>
                            <a:ea typeface="Cambria Math" panose="02040503050406030204" pitchFamily="18" charset="0"/>
                            <a:cs typeface="Arial"/>
                          </a:rPr>
                          <m:t>,</m:t>
                        </m:r>
                        <m:r>
                          <a:rPr lang="en-US" sz="1000" b="0" i="1" spc="-30" smtClean="0">
                            <a:solidFill>
                              <a:srgbClr val="C00000"/>
                            </a:solidFill>
                            <a:latin typeface="Cambria Math" panose="02040503050406030204" pitchFamily="18" charset="0"/>
                            <a:ea typeface="Cambria Math" panose="02040503050406030204" pitchFamily="18" charset="0"/>
                            <a:cs typeface="Arial"/>
                          </a:rPr>
                          <m:t>𝑠𝑡𝑑</m:t>
                        </m:r>
                        <m:r>
                          <a:rPr lang="en-US" sz="1000" b="0" i="1" spc="-30" smtClean="0">
                            <a:solidFill>
                              <a:srgbClr val="C00000"/>
                            </a:solidFill>
                            <a:latin typeface="Cambria Math" panose="02040503050406030204" pitchFamily="18" charset="0"/>
                            <a:ea typeface="Cambria Math" panose="02040503050406030204" pitchFamily="18" charset="0"/>
                            <a:cs typeface="Arial"/>
                          </a:rPr>
                          <m:t>.</m:t>
                        </m:r>
                        <m:r>
                          <a:rPr lang="en-US" sz="1000" b="0" i="1" spc="-30" smtClean="0">
                            <a:solidFill>
                              <a:srgbClr val="C00000"/>
                            </a:solidFill>
                            <a:latin typeface="Cambria Math" panose="02040503050406030204" pitchFamily="18" charset="0"/>
                            <a:ea typeface="Cambria Math" panose="02040503050406030204" pitchFamily="18" charset="0"/>
                            <a:cs typeface="Arial"/>
                          </a:rPr>
                          <m:t>𝑑𝑒𝑣</m:t>
                        </m:r>
                        <m:r>
                          <a:rPr lang="en-US" sz="1000" b="0" i="1" spc="-30" smtClean="0">
                            <a:solidFill>
                              <a:srgbClr val="C00000"/>
                            </a:solidFill>
                            <a:latin typeface="Cambria Math" panose="02040503050406030204" pitchFamily="18" charset="0"/>
                            <a:ea typeface="Cambria Math" panose="02040503050406030204" pitchFamily="18" charset="0"/>
                            <a:cs typeface="Arial"/>
                          </a:rPr>
                          <m:t>=</m:t>
                        </m:r>
                        <m:f>
                          <m:fPr>
                            <m:ctrlPr>
                              <a:rPr lang="en-US" sz="1000" b="0" i="1" spc="-30" smtClean="0">
                                <a:solidFill>
                                  <a:srgbClr val="C00000"/>
                                </a:solidFill>
                                <a:latin typeface="Cambria Math" panose="02040503050406030204" pitchFamily="18" charset="0"/>
                                <a:ea typeface="Cambria Math" panose="02040503050406030204" pitchFamily="18" charset="0"/>
                                <a:cs typeface="Arial"/>
                              </a:rPr>
                            </m:ctrlPr>
                          </m:fPr>
                          <m:num>
                            <m:r>
                              <a:rPr lang="en-US" sz="1000" b="0" i="1" spc="-30" smtClean="0">
                                <a:solidFill>
                                  <a:srgbClr val="C00000"/>
                                </a:solidFill>
                                <a:latin typeface="Cambria Math" panose="02040503050406030204" pitchFamily="18" charset="0"/>
                                <a:ea typeface="Cambria Math" panose="02040503050406030204" pitchFamily="18" charset="0"/>
                                <a:cs typeface="Arial"/>
                              </a:rPr>
                              <m:t>$</m:t>
                            </m:r>
                            <m:r>
                              <a:rPr lang="en-US" sz="1000" b="0" i="1" spc="-30" smtClean="0">
                                <a:solidFill>
                                  <a:srgbClr val="C00000"/>
                                </a:solidFill>
                                <a:latin typeface="Cambria Math" panose="02040503050406030204" pitchFamily="18" charset="0"/>
                                <a:ea typeface="Cambria Math" panose="02040503050406030204" pitchFamily="18" charset="0"/>
                                <a:cs typeface="Arial"/>
                              </a:rPr>
                              <m:t>10</m:t>
                            </m:r>
                            <m:r>
                              <a:rPr lang="en-US" sz="1000" b="0" i="1" spc="-30" smtClean="0">
                                <a:solidFill>
                                  <a:srgbClr val="C00000"/>
                                </a:solidFill>
                                <a:latin typeface="Cambria Math" panose="02040503050406030204" pitchFamily="18" charset="0"/>
                                <a:ea typeface="Cambria Math" panose="02040503050406030204" pitchFamily="18" charset="0"/>
                                <a:cs typeface="Arial"/>
                              </a:rPr>
                              <m:t>,</m:t>
                            </m:r>
                            <m:r>
                              <a:rPr lang="en-US" sz="1000" b="0" i="1" spc="-30" smtClean="0">
                                <a:solidFill>
                                  <a:srgbClr val="C00000"/>
                                </a:solidFill>
                                <a:latin typeface="Cambria Math" panose="02040503050406030204" pitchFamily="18" charset="0"/>
                                <a:ea typeface="Cambria Math" panose="02040503050406030204" pitchFamily="18" charset="0"/>
                                <a:cs typeface="Arial"/>
                              </a:rPr>
                              <m:t>000</m:t>
                            </m:r>
                          </m:num>
                          <m:den>
                            <m:rad>
                              <m:radPr>
                                <m:degHide m:val="on"/>
                                <m:ctrlPr>
                                  <a:rPr lang="en-US" sz="1000" b="0" i="1" spc="-30" smtClean="0">
                                    <a:solidFill>
                                      <a:srgbClr val="C00000"/>
                                    </a:solidFill>
                                    <a:latin typeface="Cambria Math" panose="02040503050406030204" pitchFamily="18" charset="0"/>
                                    <a:ea typeface="Cambria Math" panose="02040503050406030204" pitchFamily="18" charset="0"/>
                                    <a:cs typeface="Arial"/>
                                  </a:rPr>
                                </m:ctrlPr>
                              </m:radPr>
                              <m:deg/>
                              <m:e>
                                <m:r>
                                  <a:rPr lang="en-US" sz="1000" b="0" i="1" spc="-30" smtClean="0">
                                    <a:solidFill>
                                      <a:srgbClr val="C00000"/>
                                    </a:solidFill>
                                    <a:latin typeface="Cambria Math" panose="02040503050406030204" pitchFamily="18" charset="0"/>
                                    <a:ea typeface="Cambria Math" panose="02040503050406030204" pitchFamily="18" charset="0"/>
                                    <a:cs typeface="Arial"/>
                                  </a:rPr>
                                  <m:t>100</m:t>
                                </m:r>
                              </m:e>
                            </m:rad>
                          </m:den>
                        </m:f>
                      </m:e>
                    </m:d>
                  </m:oMath>
                </a14:m>
                <a:endParaRPr lang="en-US" sz="1100" b="0" spc="-30" dirty="0" smtClean="0">
                  <a:solidFill>
                    <a:srgbClr val="C00000"/>
                  </a:solidFill>
                  <a:ea typeface="Cambria Math" panose="02040503050406030204" pitchFamily="18" charset="0"/>
                  <a:cs typeface="Arial"/>
                </a:endParaRPr>
              </a:p>
              <a:p>
                <a:pPr marL="285750" indent="-285750">
                  <a:buFont typeface="Arial" panose="020B0604020202020204" pitchFamily="34" charset="0"/>
                  <a:buChar char="•"/>
                </a:pPr>
                <a:r>
                  <a:rPr lang="en-US" sz="1100" i="1" spc="-30" dirty="0" smtClean="0">
                    <a:solidFill>
                      <a:srgbClr val="C00000"/>
                    </a:solidFill>
                    <a:ea typeface="Cambria Math" panose="02040503050406030204" pitchFamily="18" charset="0"/>
                    <a:cs typeface="Arial"/>
                  </a:rPr>
                  <a:t>Thus we can use z-score/z-tables to find probability.</a:t>
                </a:r>
                <a:endParaRPr lang="en-US" sz="1100" b="0" i="1" spc="-30" dirty="0" smtClean="0">
                  <a:solidFill>
                    <a:srgbClr val="C00000"/>
                  </a:solidFill>
                  <a:ea typeface="Cambria Math" panose="02040503050406030204" pitchFamily="18" charset="0"/>
                  <a:cs typeface="Aria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36534" y="1806575"/>
                <a:ext cx="4266212" cy="669094"/>
              </a:xfrm>
              <a:prstGeom prst="rect">
                <a:avLst/>
              </a:prstGeom>
              <a:blipFill>
                <a:blip r:embed="rId3"/>
                <a:stretch>
                  <a:fillRect t="-909" b="-5455"/>
                </a:stretch>
              </a:blipFill>
            </p:spPr>
            <p:txBody>
              <a:bodyPr/>
              <a:lstStyle/>
              <a:p>
                <a:r>
                  <a:rPr lang="en-US">
                    <a:noFill/>
                  </a:rPr>
                  <a:t> </a:t>
                </a:r>
              </a:p>
            </p:txBody>
          </p:sp>
        </mc:Fallback>
      </mc:AlternateContent>
      <p:sp>
        <p:nvSpPr>
          <p:cNvPr id="7" name="TextBox 6"/>
          <p:cNvSpPr txBox="1"/>
          <p:nvPr/>
        </p:nvSpPr>
        <p:spPr>
          <a:xfrm>
            <a:off x="1924050" y="2416175"/>
            <a:ext cx="2906716" cy="1223412"/>
          </a:xfrm>
          <a:prstGeom prst="rect">
            <a:avLst/>
          </a:prstGeom>
          <a:noFill/>
        </p:spPr>
        <p:txBody>
          <a:bodyPr wrap="square" rtlCol="0">
            <a:spAutoFit/>
          </a:bodyPr>
          <a:lstStyle/>
          <a:p>
            <a:r>
              <a:rPr lang="en-US" sz="1050" b="1" dirty="0" smtClean="0"/>
              <a:t>CLT Conditions</a:t>
            </a:r>
          </a:p>
          <a:p>
            <a:r>
              <a:rPr lang="en-US" sz="1050" b="1" dirty="0" smtClean="0"/>
              <a:t>Independence</a:t>
            </a:r>
            <a:r>
              <a:rPr lang="en-US" sz="1050" dirty="0" smtClean="0"/>
              <a:t>:</a:t>
            </a:r>
          </a:p>
          <a:p>
            <a:pPr marL="285750" indent="-285750">
              <a:buFont typeface="Arial" panose="020B0604020202020204" pitchFamily="34" charset="0"/>
              <a:buChar char="•"/>
            </a:pPr>
            <a:r>
              <a:rPr lang="en-US" sz="1050" dirty="0" smtClean="0"/>
              <a:t>Random sampling/assignment AND</a:t>
            </a:r>
          </a:p>
          <a:p>
            <a:pPr marL="285750" indent="-285750">
              <a:buFont typeface="Arial" panose="020B0604020202020204" pitchFamily="34" charset="0"/>
              <a:buChar char="•"/>
            </a:pPr>
            <a:r>
              <a:rPr lang="en-US" sz="1050" dirty="0" smtClean="0"/>
              <a:t>n&lt;10% of population</a:t>
            </a:r>
          </a:p>
          <a:p>
            <a:r>
              <a:rPr lang="en-US" sz="1050" b="1" dirty="0" smtClean="0"/>
              <a:t>Sample Size/Skew</a:t>
            </a:r>
            <a:r>
              <a:rPr lang="en-US" sz="1050" dirty="0" smtClean="0"/>
              <a:t>:</a:t>
            </a:r>
          </a:p>
          <a:p>
            <a:pPr marL="171450" indent="-171450">
              <a:buFont typeface="Arial" panose="020B0604020202020204" pitchFamily="34" charset="0"/>
              <a:buChar char="•"/>
            </a:pPr>
            <a:r>
              <a:rPr lang="en-US" sz="1050" dirty="0" smtClean="0"/>
              <a:t>n&gt;30 OR population distribution is normal</a:t>
            </a:r>
          </a:p>
          <a:p>
            <a:endParaRPr lang="en-US" sz="1050" dirty="0"/>
          </a:p>
        </p:txBody>
      </p:sp>
    </p:spTree>
    <p:extLst>
      <p:ext uri="{BB962C8B-B14F-4D97-AF65-F5344CB8AC3E}">
        <p14:creationId xmlns:p14="http://schemas.microsoft.com/office/powerpoint/2010/main" val="373930290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5" name="object 3"/>
              <p:cNvSpPr txBox="1"/>
              <p:nvPr/>
            </p:nvSpPr>
            <p:spPr>
              <a:xfrm>
                <a:off x="101854" y="206375"/>
                <a:ext cx="4266310" cy="2259208"/>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900" spc="35" dirty="0" smtClean="0">
                    <a:latin typeface="Arial" panose="020B0604020202020204" pitchFamily="34" charset="0"/>
                    <a:cs typeface="Arial" panose="020B0604020202020204" pitchFamily="34" charset="0"/>
                  </a:rPr>
                  <a:t>Suppose it is known that the distribution of all SUV car sales prices is skewed to the right with mean $50,000 and standard deviation $10,000.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randomly select an SUV and note it’s price of x=$25,000.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also randomly sample 100 SUVs from this population and note that their mean price is </a:t>
                </a:r>
                <a14:m>
                  <m:oMath xmlns:m="http://schemas.openxmlformats.org/officeDocument/2006/math">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=$60,000</m:t>
                    </m:r>
                  </m:oMath>
                </a14:m>
                <a:r>
                  <a:rPr lang="en-US" sz="900" dirty="0" smtClean="0">
                    <a:latin typeface="Arial" panose="020B0604020202020204" pitchFamily="34" charset="0"/>
                    <a:cs typeface="Arial" panose="020B0604020202020204" pitchFamily="34" charset="0"/>
                  </a:rPr>
                  <a:t>.</a:t>
                </a:r>
              </a:p>
              <a:p>
                <a:pPr marL="40005" marR="74930">
                  <a:lnSpc>
                    <a:spcPts val="950"/>
                  </a:lnSpc>
                  <a:spcBef>
                    <a:spcPts val="185"/>
                  </a:spcBef>
                </a:pPr>
                <a:r>
                  <a:rPr lang="en-US" sz="900" dirty="0" smtClean="0">
                    <a:latin typeface="Arial" panose="020B0604020202020204" pitchFamily="34" charset="0"/>
                    <a:cs typeface="Arial" panose="020B0604020202020204" pitchFamily="34" charset="0"/>
                  </a:rPr>
                  <a:t>_________________________________________________________________</a:t>
                </a:r>
                <a:endParaRPr lang="en-US" sz="900" dirty="0">
                  <a:latin typeface="Arial" panose="020B0604020202020204" pitchFamily="34" charset="0"/>
                  <a:cs typeface="Arial" panose="020B0604020202020204" pitchFamily="34" charset="0"/>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1: </a:t>
                </a:r>
                <a:r>
                  <a:rPr lang="en-US" sz="900" spc="-30" dirty="0" smtClean="0">
                    <a:latin typeface="Arial"/>
                    <a:cs typeface="Arial"/>
                  </a:rPr>
                  <a:t>We can say that the price of our one randomly selected SUV (x=$25,000) is unusual, because x=$25,000 is lower than two standard deviations away from the population mean.</a:t>
                </a:r>
              </a:p>
              <a:p>
                <a:pPr marL="684529" marR="5080" lvl="1" indent="-207645" algn="just">
                  <a:spcBef>
                    <a:spcPts val="90"/>
                  </a:spcBef>
                  <a:buClr>
                    <a:srgbClr val="024F84"/>
                  </a:buClr>
                  <a:buFont typeface="Arial" panose="020B0604020202020204" pitchFamily="34" charset="0"/>
                  <a:buChar char="•"/>
                  <a:tabLst>
                    <a:tab pos="227965" algn="l"/>
                  </a:tabLst>
                </a:pPr>
                <a:r>
                  <a:rPr lang="en-US" sz="900" spc="-30" dirty="0" smtClean="0">
                    <a:latin typeface="Arial"/>
                    <a:cs typeface="Arial"/>
                  </a:rPr>
                  <a:t>(</a:t>
                </a:r>
                <a:r>
                  <a:rPr lang="en-US" sz="900" spc="-30" dirty="0" err="1">
                    <a:latin typeface="Arial"/>
                    <a:cs typeface="Arial"/>
                  </a:rPr>
                  <a:t>ie</a:t>
                </a:r>
                <a:r>
                  <a:rPr lang="en-US" sz="900" spc="-30" dirty="0">
                    <a:latin typeface="Arial"/>
                    <a:cs typeface="Arial"/>
                  </a:rPr>
                  <a:t> $</a:t>
                </a:r>
                <a:r>
                  <a:rPr lang="en-US" sz="900" spc="-30" dirty="0" smtClean="0">
                    <a:latin typeface="Arial"/>
                    <a:cs typeface="Arial"/>
                  </a:rPr>
                  <a:t>50,000-2</a:t>
                </a:r>
                <a:r>
                  <a:rPr lang="en-US" sz="900" spc="-30" dirty="0">
                    <a:latin typeface="Arial"/>
                    <a:cs typeface="Arial"/>
                  </a:rPr>
                  <a:t>($10,000</a:t>
                </a:r>
                <a:r>
                  <a:rPr lang="en-US" sz="900" spc="-30" dirty="0" smtClean="0">
                    <a:latin typeface="Arial"/>
                    <a:cs typeface="Arial"/>
                  </a:rPr>
                  <a:t>)=$30,000</a:t>
                </a:r>
                <a:r>
                  <a:rPr lang="en-US" sz="900" spc="-30" dirty="0">
                    <a:latin typeface="Arial"/>
                    <a:cs typeface="Arial"/>
                  </a:rPr>
                  <a:t>)</a:t>
                </a:r>
              </a:p>
              <a:p>
                <a:pPr marL="227329" marR="5080" indent="-207645" algn="just">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2: </a:t>
                </a:r>
                <a:r>
                  <a:rPr lang="en-US" sz="900" spc="-30" dirty="0" smtClean="0">
                    <a:latin typeface="Arial"/>
                    <a:cs typeface="Arial"/>
                  </a:rPr>
                  <a:t>We </a:t>
                </a:r>
                <a:r>
                  <a:rPr lang="en-US" sz="900" spc="-30" dirty="0">
                    <a:latin typeface="Arial"/>
                    <a:cs typeface="Arial"/>
                  </a:rPr>
                  <a:t>can say that the average price of our 100 randomly selected SUVs (</a:t>
                </a:r>
                <a14:m>
                  <m:oMath xmlns:m="http://schemas.openxmlformats.org/officeDocument/2006/math">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=$60,000</m:t>
                    </m:r>
                  </m:oMath>
                </a14:m>
                <a:r>
                  <a:rPr lang="en-US" sz="900" spc="-30" dirty="0">
                    <a:latin typeface="Arial"/>
                    <a:cs typeface="Arial"/>
                  </a:rPr>
                  <a:t>) is unusual, because </a:t>
                </a:r>
                <a14:m>
                  <m:oMath xmlns:m="http://schemas.openxmlformats.org/officeDocument/2006/math">
                    <m:r>
                      <a:rPr lang="en-US" sz="900" i="1" spc="-30">
                        <a:latin typeface="Cambria Math" panose="02040503050406030204" pitchFamily="18" charset="0"/>
                        <a:cs typeface="Arial"/>
                      </a:rPr>
                      <m:t>$60,000</m:t>
                    </m:r>
                  </m:oMath>
                </a14:m>
                <a:r>
                  <a:rPr lang="en-US" sz="900" spc="-30" dirty="0">
                    <a:latin typeface="Arial"/>
                    <a:cs typeface="Arial"/>
                  </a:rPr>
                  <a:t> is higher than two standard errors away from the population </a:t>
                </a:r>
                <a:r>
                  <a:rPr lang="en-US" sz="900" spc="-30" dirty="0" smtClean="0">
                    <a:latin typeface="Arial"/>
                    <a:cs typeface="Arial"/>
                  </a:rPr>
                  <a:t>mean.</a:t>
                </a:r>
              </a:p>
              <a:p>
                <a:pPr marL="684529" marR="5080" lvl="1" indent="-207645" algn="just">
                  <a:spcBef>
                    <a:spcPts val="90"/>
                  </a:spcBef>
                  <a:buClr>
                    <a:srgbClr val="024F84"/>
                  </a:buClr>
                  <a:buFont typeface="Arial" panose="020B0604020202020204" pitchFamily="34" charset="0"/>
                  <a:buChar char="•"/>
                  <a:tabLst>
                    <a:tab pos="227965" algn="l"/>
                  </a:tabLst>
                </a:pPr>
                <a:r>
                  <a:rPr lang="en-US" sz="900" spc="-30" dirty="0" smtClean="0">
                    <a:latin typeface="Arial"/>
                    <a:cs typeface="Arial"/>
                  </a:rPr>
                  <a:t>(</a:t>
                </a:r>
                <a:r>
                  <a:rPr lang="en-US" sz="900" spc="-30" dirty="0" err="1">
                    <a:latin typeface="Arial"/>
                    <a:cs typeface="Arial"/>
                  </a:rPr>
                  <a:t>ie</a:t>
                </a:r>
                <a:r>
                  <a:rPr lang="en-US" sz="900" spc="-30" dirty="0">
                    <a:latin typeface="Arial"/>
                    <a:cs typeface="Arial"/>
                  </a:rPr>
                  <a:t> (</a:t>
                </a:r>
                <a14:m>
                  <m:oMath xmlns:m="http://schemas.openxmlformats.org/officeDocument/2006/math">
                    <m:r>
                      <a:rPr lang="en-US" sz="900" i="1" spc="-30">
                        <a:latin typeface="Cambria Math" panose="02040503050406030204" pitchFamily="18" charset="0"/>
                        <a:cs typeface="Arial"/>
                      </a:rPr>
                      <m:t>$50,000+2</m:t>
                    </m:r>
                    <m:f>
                      <m:fPr>
                        <m:ctrlPr>
                          <a:rPr lang="en-US" sz="900" i="1" spc="-30">
                            <a:latin typeface="Cambria Math" panose="02040503050406030204" pitchFamily="18" charset="0"/>
                            <a:cs typeface="Arial"/>
                          </a:rPr>
                        </m:ctrlPr>
                      </m:fPr>
                      <m:num>
                        <m:r>
                          <a:rPr lang="en-US" sz="900" i="1" spc="-30">
                            <a:latin typeface="Cambria Math" panose="02040503050406030204" pitchFamily="18" charset="0"/>
                            <a:cs typeface="Arial"/>
                          </a:rPr>
                          <m:t>$10,000</m:t>
                        </m:r>
                      </m:num>
                      <m:den>
                        <m:rad>
                          <m:radPr>
                            <m:degHide m:val="on"/>
                            <m:ctrlPr>
                              <a:rPr lang="en-US" sz="900" i="1" spc="-30">
                                <a:latin typeface="Cambria Math" panose="02040503050406030204" pitchFamily="18" charset="0"/>
                                <a:cs typeface="Arial"/>
                              </a:rPr>
                            </m:ctrlPr>
                          </m:radPr>
                          <m:deg/>
                          <m:e>
                            <m:r>
                              <a:rPr lang="en-US" sz="900" i="1" spc="-30">
                                <a:latin typeface="Cambria Math" panose="02040503050406030204" pitchFamily="18" charset="0"/>
                                <a:cs typeface="Arial"/>
                              </a:rPr>
                              <m:t>100</m:t>
                            </m:r>
                          </m:e>
                        </m:rad>
                      </m:den>
                    </m:f>
                    <m:r>
                      <a:rPr lang="en-US" sz="900" i="1" spc="-30">
                        <a:latin typeface="Cambria Math" panose="02040503050406030204" pitchFamily="18" charset="0"/>
                        <a:cs typeface="Arial"/>
                      </a:rPr>
                      <m:t>=$52,000</m:t>
                    </m:r>
                  </m:oMath>
                </a14:m>
                <a:r>
                  <a:rPr lang="en-US" sz="900" spc="-30" dirty="0" smtClean="0">
                    <a:latin typeface="Arial"/>
                    <a:cs typeface="Arial"/>
                  </a:rPr>
                  <a:t>)</a:t>
                </a:r>
                <a:endParaRPr lang="en-US" sz="900" dirty="0" smtClean="0">
                  <a:latin typeface="Arial" panose="020B0604020202020204" pitchFamily="34" charset="0"/>
                  <a:cs typeface="Arial" panose="020B0604020202020204" pitchFamily="34" charset="0"/>
                </a:endParaRPr>
              </a:p>
              <a:p>
                <a:pPr marL="40005" marR="74930">
                  <a:lnSpc>
                    <a:spcPts val="950"/>
                  </a:lnSpc>
                  <a:spcBef>
                    <a:spcPts val="185"/>
                  </a:spcBef>
                </a:pPr>
                <a:r>
                  <a:rPr lang="en-US" sz="900" b="1" spc="35" dirty="0" smtClean="0">
                    <a:latin typeface="Arial" panose="020B0604020202020204" pitchFamily="34" charset="0"/>
                    <a:cs typeface="Arial" panose="020B0604020202020204" pitchFamily="34" charset="0"/>
                  </a:rPr>
                  <a:t>Which of the following are true statements?</a:t>
                </a:r>
              </a:p>
            </p:txBody>
          </p:sp>
        </mc:Choice>
        <mc:Fallback xmlns="">
          <p:sp>
            <p:nvSpPr>
              <p:cNvPr id="5" name="object 3"/>
              <p:cNvSpPr txBox="1">
                <a:spLocks noRot="1" noChangeAspect="1" noMove="1" noResize="1" noEditPoints="1" noAdjustHandles="1" noChangeArrowheads="1" noChangeShapeType="1" noTextEdit="1"/>
              </p:cNvSpPr>
              <p:nvPr/>
            </p:nvSpPr>
            <p:spPr>
              <a:xfrm>
                <a:off x="101854" y="206375"/>
                <a:ext cx="4266310" cy="2259208"/>
              </a:xfrm>
              <a:prstGeom prst="rect">
                <a:avLst/>
              </a:prstGeom>
              <a:blipFill>
                <a:blip r:embed="rId2"/>
                <a:stretch>
                  <a:fillRect l="-1143" t="-1351" r="-1571" b="-2432"/>
                </a:stretch>
              </a:blipFill>
            </p:spPr>
            <p:txBody>
              <a:bodyPr/>
              <a:lstStyle/>
              <a:p>
                <a:r>
                  <a:rPr lang="en-US">
                    <a:noFill/>
                  </a:rPr>
                  <a:t> </a:t>
                </a:r>
              </a:p>
            </p:txBody>
          </p:sp>
        </mc:Fallback>
      </mc:AlternateContent>
      <p:sp>
        <p:nvSpPr>
          <p:cNvPr id="6" name="object 36"/>
          <p:cNvSpPr txBox="1"/>
          <p:nvPr/>
        </p:nvSpPr>
        <p:spPr>
          <a:xfrm>
            <a:off x="255269" y="2602406"/>
            <a:ext cx="4112895" cy="665567"/>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1 is TRUE and STATEMENT 2 is FALSE</a:t>
            </a:r>
          </a:p>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2 is TRUE and STATEMENT 1 is FALSE</a:t>
            </a:r>
          </a:p>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1 and 2 are BOTH TRUE</a:t>
            </a:r>
          </a:p>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1 and 2 are BOTH FALSE </a:t>
            </a:r>
          </a:p>
        </p:txBody>
      </p:sp>
    </p:spTree>
    <p:extLst>
      <p:ext uri="{BB962C8B-B14F-4D97-AF65-F5344CB8AC3E}">
        <p14:creationId xmlns:p14="http://schemas.microsoft.com/office/powerpoint/2010/main" val="193704319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5" name="object 3"/>
              <p:cNvSpPr txBox="1"/>
              <p:nvPr/>
            </p:nvSpPr>
            <p:spPr>
              <a:xfrm>
                <a:off x="101854" y="206375"/>
                <a:ext cx="4266310" cy="2259208"/>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900" spc="35" dirty="0" smtClean="0">
                    <a:latin typeface="Arial" panose="020B0604020202020204" pitchFamily="34" charset="0"/>
                    <a:cs typeface="Arial" panose="020B0604020202020204" pitchFamily="34" charset="0"/>
                  </a:rPr>
                  <a:t>Suppose it is known that the distribution of all SUV car sales prices is skewed to the right with mean $50,000 and standard deviation $10,000.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randomly select an SUV and note it’s price of x=$25,000.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also randomly sample 100 SUVs from this population and note that their mean price is </a:t>
                </a:r>
                <a14:m>
                  <m:oMath xmlns:m="http://schemas.openxmlformats.org/officeDocument/2006/math">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m:t>
                    </m:r>
                    <m:r>
                      <a:rPr lang="en-US" sz="900" i="1" spc="-30">
                        <a:latin typeface="Cambria Math" panose="02040503050406030204" pitchFamily="18" charset="0"/>
                        <a:cs typeface="Arial"/>
                      </a:rPr>
                      <m:t>60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oMath>
                </a14:m>
                <a:r>
                  <a:rPr lang="en-US" sz="900" dirty="0" smtClean="0">
                    <a:latin typeface="Arial" panose="020B0604020202020204" pitchFamily="34" charset="0"/>
                    <a:cs typeface="Arial" panose="020B0604020202020204" pitchFamily="34" charset="0"/>
                  </a:rPr>
                  <a:t>.</a:t>
                </a:r>
              </a:p>
              <a:p>
                <a:pPr marL="40005" marR="74930">
                  <a:lnSpc>
                    <a:spcPts val="950"/>
                  </a:lnSpc>
                  <a:spcBef>
                    <a:spcPts val="185"/>
                  </a:spcBef>
                </a:pPr>
                <a:r>
                  <a:rPr lang="en-US" sz="900" dirty="0" smtClean="0">
                    <a:latin typeface="Arial" panose="020B0604020202020204" pitchFamily="34" charset="0"/>
                    <a:cs typeface="Arial" panose="020B0604020202020204" pitchFamily="34" charset="0"/>
                  </a:rPr>
                  <a:t>_________________________________________________________________</a:t>
                </a:r>
                <a:endParaRPr lang="en-US" sz="900" dirty="0">
                  <a:latin typeface="Arial" panose="020B0604020202020204" pitchFamily="34" charset="0"/>
                  <a:cs typeface="Arial" panose="020B0604020202020204" pitchFamily="34" charset="0"/>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1: </a:t>
                </a:r>
                <a:r>
                  <a:rPr lang="en-US" sz="900" spc="-30" dirty="0" smtClean="0">
                    <a:latin typeface="Arial"/>
                    <a:cs typeface="Arial"/>
                  </a:rPr>
                  <a:t>We can say that the price of our one randomly selected SUV (x=$25,000) is unusual, because x=$25,000 is lower than two standard deviations away from the population mean.</a:t>
                </a:r>
              </a:p>
              <a:p>
                <a:pPr marL="684529" marR="5080" lvl="1" indent="-207645" algn="just">
                  <a:spcBef>
                    <a:spcPts val="90"/>
                  </a:spcBef>
                  <a:buClr>
                    <a:srgbClr val="024F84"/>
                  </a:buClr>
                  <a:buFont typeface="Arial" panose="020B0604020202020204" pitchFamily="34" charset="0"/>
                  <a:buChar char="•"/>
                  <a:tabLst>
                    <a:tab pos="227965" algn="l"/>
                  </a:tabLst>
                </a:pPr>
                <a:r>
                  <a:rPr lang="en-US" sz="900" spc="-30" dirty="0" smtClean="0">
                    <a:latin typeface="Arial"/>
                    <a:cs typeface="Arial"/>
                  </a:rPr>
                  <a:t>(</a:t>
                </a:r>
                <a:r>
                  <a:rPr lang="en-US" sz="900" spc="-30" dirty="0" err="1">
                    <a:latin typeface="Arial"/>
                    <a:cs typeface="Arial"/>
                  </a:rPr>
                  <a:t>ie</a:t>
                </a:r>
                <a:r>
                  <a:rPr lang="en-US" sz="900" spc="-30" dirty="0">
                    <a:latin typeface="Arial"/>
                    <a:cs typeface="Arial"/>
                  </a:rPr>
                  <a:t> $</a:t>
                </a:r>
                <a:r>
                  <a:rPr lang="en-US" sz="900" spc="-30" dirty="0" smtClean="0">
                    <a:latin typeface="Arial"/>
                    <a:cs typeface="Arial"/>
                  </a:rPr>
                  <a:t>50,000-2</a:t>
                </a:r>
                <a:r>
                  <a:rPr lang="en-US" sz="900" spc="-30" dirty="0">
                    <a:latin typeface="Arial"/>
                    <a:cs typeface="Arial"/>
                  </a:rPr>
                  <a:t>($10,000</a:t>
                </a:r>
                <a:r>
                  <a:rPr lang="en-US" sz="900" spc="-30" dirty="0" smtClean="0">
                    <a:latin typeface="Arial"/>
                    <a:cs typeface="Arial"/>
                  </a:rPr>
                  <a:t>)=$30,000</a:t>
                </a:r>
                <a:r>
                  <a:rPr lang="en-US" sz="900" spc="-30" dirty="0">
                    <a:latin typeface="Arial"/>
                    <a:cs typeface="Arial"/>
                  </a:rPr>
                  <a:t>)</a:t>
                </a:r>
              </a:p>
              <a:p>
                <a:pPr marL="227329" marR="5080" indent="-207645" algn="just">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2: </a:t>
                </a:r>
                <a:r>
                  <a:rPr lang="en-US" sz="900" spc="-30" dirty="0" smtClean="0">
                    <a:latin typeface="Arial"/>
                    <a:cs typeface="Arial"/>
                  </a:rPr>
                  <a:t>We </a:t>
                </a:r>
                <a:r>
                  <a:rPr lang="en-US" sz="900" spc="-30" dirty="0">
                    <a:latin typeface="Arial"/>
                    <a:cs typeface="Arial"/>
                  </a:rPr>
                  <a:t>can say that the average price of our 100 randomly selected SUVs (</a:t>
                </a:r>
                <a14:m>
                  <m:oMath xmlns:m="http://schemas.openxmlformats.org/officeDocument/2006/math">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m:t>
                    </m:r>
                    <m:r>
                      <a:rPr lang="en-US" sz="900" i="1" spc="-30">
                        <a:latin typeface="Cambria Math" panose="02040503050406030204" pitchFamily="18" charset="0"/>
                        <a:cs typeface="Arial"/>
                      </a:rPr>
                      <m:t>60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oMath>
                </a14:m>
                <a:r>
                  <a:rPr lang="en-US" sz="900" spc="-30" dirty="0">
                    <a:latin typeface="Arial"/>
                    <a:cs typeface="Arial"/>
                  </a:rPr>
                  <a:t>) is unusual, because </a:t>
                </a:r>
                <a14:m>
                  <m:oMath xmlns:m="http://schemas.openxmlformats.org/officeDocument/2006/math">
                    <m:r>
                      <a:rPr lang="en-US" sz="900" i="1" spc="-30">
                        <a:latin typeface="Cambria Math" panose="02040503050406030204" pitchFamily="18" charset="0"/>
                        <a:cs typeface="Arial"/>
                      </a:rPr>
                      <m:t>$</m:t>
                    </m:r>
                    <m:r>
                      <a:rPr lang="en-US" sz="900" i="1" spc="-30">
                        <a:latin typeface="Cambria Math" panose="02040503050406030204" pitchFamily="18" charset="0"/>
                        <a:cs typeface="Arial"/>
                      </a:rPr>
                      <m:t>60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oMath>
                </a14:m>
                <a:r>
                  <a:rPr lang="en-US" sz="900" spc="-30" dirty="0">
                    <a:latin typeface="Arial"/>
                    <a:cs typeface="Arial"/>
                  </a:rPr>
                  <a:t> is higher than two standard errors away from the population </a:t>
                </a:r>
                <a:r>
                  <a:rPr lang="en-US" sz="900" spc="-30" dirty="0" smtClean="0">
                    <a:latin typeface="Arial"/>
                    <a:cs typeface="Arial"/>
                  </a:rPr>
                  <a:t>mean.</a:t>
                </a:r>
              </a:p>
              <a:p>
                <a:pPr marL="684529" marR="5080" lvl="1" indent="-207645" algn="just">
                  <a:spcBef>
                    <a:spcPts val="90"/>
                  </a:spcBef>
                  <a:buClr>
                    <a:srgbClr val="024F84"/>
                  </a:buClr>
                  <a:buFont typeface="Arial" panose="020B0604020202020204" pitchFamily="34" charset="0"/>
                  <a:buChar char="•"/>
                  <a:tabLst>
                    <a:tab pos="227965" algn="l"/>
                  </a:tabLst>
                </a:pPr>
                <a:r>
                  <a:rPr lang="en-US" sz="900" spc="-30" dirty="0" smtClean="0">
                    <a:latin typeface="Arial"/>
                    <a:cs typeface="Arial"/>
                  </a:rPr>
                  <a:t>(</a:t>
                </a:r>
                <a:r>
                  <a:rPr lang="en-US" sz="900" spc="-30" dirty="0" err="1">
                    <a:latin typeface="Arial"/>
                    <a:cs typeface="Arial"/>
                  </a:rPr>
                  <a:t>ie</a:t>
                </a:r>
                <a:r>
                  <a:rPr lang="en-US" sz="900" spc="-30" dirty="0">
                    <a:latin typeface="Arial"/>
                    <a:cs typeface="Arial"/>
                  </a:rPr>
                  <a:t> (</a:t>
                </a:r>
                <a14:m>
                  <m:oMath xmlns:m="http://schemas.openxmlformats.org/officeDocument/2006/math">
                    <m:r>
                      <a:rPr lang="en-US" sz="900" i="1" spc="-30">
                        <a:latin typeface="Cambria Math" panose="02040503050406030204" pitchFamily="18" charset="0"/>
                        <a:cs typeface="Arial"/>
                      </a:rPr>
                      <m:t>$</m:t>
                    </m:r>
                    <m:r>
                      <a:rPr lang="en-US" sz="900" i="1" spc="-30">
                        <a:latin typeface="Cambria Math" panose="02040503050406030204" pitchFamily="18" charset="0"/>
                        <a:cs typeface="Arial"/>
                      </a:rPr>
                      <m:t>50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2</m:t>
                    </m:r>
                    <m:f>
                      <m:fPr>
                        <m:ctrlPr>
                          <a:rPr lang="en-US" sz="900" i="1" spc="-30">
                            <a:latin typeface="Cambria Math" panose="02040503050406030204" pitchFamily="18" charset="0"/>
                            <a:cs typeface="Arial"/>
                          </a:rPr>
                        </m:ctrlPr>
                      </m:fPr>
                      <m:num>
                        <m:r>
                          <a:rPr lang="en-US" sz="900" i="1" spc="-30">
                            <a:latin typeface="Cambria Math" panose="02040503050406030204" pitchFamily="18" charset="0"/>
                            <a:cs typeface="Arial"/>
                          </a:rPr>
                          <m:t>$</m:t>
                        </m:r>
                        <m:r>
                          <a:rPr lang="en-US" sz="900" i="1" spc="-30">
                            <a:latin typeface="Cambria Math" panose="02040503050406030204" pitchFamily="18" charset="0"/>
                            <a:cs typeface="Arial"/>
                          </a:rPr>
                          <m:t>10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num>
                      <m:den>
                        <m:rad>
                          <m:radPr>
                            <m:degHide m:val="on"/>
                            <m:ctrlPr>
                              <a:rPr lang="en-US" sz="900" i="1" spc="-30">
                                <a:latin typeface="Cambria Math" panose="02040503050406030204" pitchFamily="18" charset="0"/>
                                <a:cs typeface="Arial"/>
                              </a:rPr>
                            </m:ctrlPr>
                          </m:radPr>
                          <m:deg/>
                          <m:e>
                            <m:r>
                              <a:rPr lang="en-US" sz="900" i="1" spc="-30">
                                <a:latin typeface="Cambria Math" panose="02040503050406030204" pitchFamily="18" charset="0"/>
                                <a:cs typeface="Arial"/>
                              </a:rPr>
                              <m:t>100</m:t>
                            </m:r>
                          </m:e>
                        </m:rad>
                      </m:den>
                    </m:f>
                    <m:r>
                      <a:rPr lang="en-US" sz="900" i="1" spc="-30">
                        <a:latin typeface="Cambria Math" panose="02040503050406030204" pitchFamily="18" charset="0"/>
                        <a:cs typeface="Arial"/>
                      </a:rPr>
                      <m:t>=$</m:t>
                    </m:r>
                    <m:r>
                      <a:rPr lang="en-US" sz="900" i="1" spc="-30">
                        <a:latin typeface="Cambria Math" panose="02040503050406030204" pitchFamily="18" charset="0"/>
                        <a:cs typeface="Arial"/>
                      </a:rPr>
                      <m:t>52</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oMath>
                </a14:m>
                <a:r>
                  <a:rPr lang="en-US" sz="900" spc="-30" dirty="0" smtClean="0">
                    <a:latin typeface="Arial"/>
                    <a:cs typeface="Arial"/>
                  </a:rPr>
                  <a:t>)</a:t>
                </a:r>
                <a:endParaRPr lang="en-US" sz="900" dirty="0" smtClean="0">
                  <a:latin typeface="Arial" panose="020B0604020202020204" pitchFamily="34" charset="0"/>
                  <a:cs typeface="Arial" panose="020B0604020202020204" pitchFamily="34" charset="0"/>
                </a:endParaRPr>
              </a:p>
              <a:p>
                <a:pPr marL="40005" marR="74930">
                  <a:lnSpc>
                    <a:spcPts val="950"/>
                  </a:lnSpc>
                  <a:spcBef>
                    <a:spcPts val="185"/>
                  </a:spcBef>
                </a:pPr>
                <a:r>
                  <a:rPr lang="en-US" sz="900" b="1" spc="35" dirty="0" smtClean="0">
                    <a:latin typeface="Arial" panose="020B0604020202020204" pitchFamily="34" charset="0"/>
                    <a:cs typeface="Arial" panose="020B0604020202020204" pitchFamily="34" charset="0"/>
                  </a:rPr>
                  <a:t>Which of the following are true statements?</a:t>
                </a:r>
              </a:p>
            </p:txBody>
          </p:sp>
        </mc:Choice>
        <mc:Fallback xmlns="">
          <p:sp>
            <p:nvSpPr>
              <p:cNvPr id="5" name="object 3"/>
              <p:cNvSpPr txBox="1">
                <a:spLocks noRot="1" noChangeAspect="1" noMove="1" noResize="1" noEditPoints="1" noAdjustHandles="1" noChangeArrowheads="1" noChangeShapeType="1" noTextEdit="1"/>
              </p:cNvSpPr>
              <p:nvPr/>
            </p:nvSpPr>
            <p:spPr>
              <a:xfrm>
                <a:off x="101854" y="206375"/>
                <a:ext cx="4266310" cy="2259208"/>
              </a:xfrm>
              <a:prstGeom prst="rect">
                <a:avLst/>
              </a:prstGeom>
              <a:blipFill>
                <a:blip r:embed="rId2"/>
                <a:stretch>
                  <a:fillRect l="-1143" t="-1351" r="-1571" b="-2432"/>
                </a:stretch>
              </a:blipFill>
            </p:spPr>
            <p:txBody>
              <a:bodyPr/>
              <a:lstStyle/>
              <a:p>
                <a:r>
                  <a:rPr lang="en-US">
                    <a:noFill/>
                  </a:rPr>
                  <a:t> </a:t>
                </a:r>
              </a:p>
            </p:txBody>
          </p:sp>
        </mc:Fallback>
      </mc:AlternateContent>
      <p:sp>
        <p:nvSpPr>
          <p:cNvPr id="6" name="object 36"/>
          <p:cNvSpPr txBox="1"/>
          <p:nvPr/>
        </p:nvSpPr>
        <p:spPr>
          <a:xfrm>
            <a:off x="255269" y="2602406"/>
            <a:ext cx="4112895" cy="665567"/>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1 is TRUE and STATEMENT 2 is FALSE</a:t>
            </a:r>
          </a:p>
          <a:p>
            <a:pPr marL="227329" marR="5080" indent="-207645" algn="just">
              <a:spcBef>
                <a:spcPts val="90"/>
              </a:spcBef>
              <a:buClr>
                <a:srgbClr val="024F84"/>
              </a:buClr>
              <a:buFontTx/>
              <a:buAutoNum type="alphaLcParenBoth"/>
              <a:tabLst>
                <a:tab pos="227965" algn="l"/>
              </a:tabLst>
            </a:pPr>
            <a:r>
              <a:rPr lang="en-US" sz="1000" b="1" i="1" spc="-30" dirty="0" smtClean="0">
                <a:solidFill>
                  <a:srgbClr val="C00000"/>
                </a:solidFill>
                <a:latin typeface="Arial"/>
                <a:cs typeface="Arial"/>
              </a:rPr>
              <a:t>STATEMENT 2 is TRUE and STATEMENT 1 is FALSE</a:t>
            </a:r>
          </a:p>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1 and 2 are BOTH TRUE</a:t>
            </a:r>
          </a:p>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STATEMENT 1 and 2 are BOTH FALSE </a:t>
            </a:r>
          </a:p>
        </p:txBody>
      </p:sp>
    </p:spTree>
    <p:extLst>
      <p:ext uri="{BB962C8B-B14F-4D97-AF65-F5344CB8AC3E}">
        <p14:creationId xmlns:p14="http://schemas.microsoft.com/office/powerpoint/2010/main" val="25304173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5" name="object 3"/>
              <p:cNvSpPr txBox="1"/>
              <p:nvPr/>
            </p:nvSpPr>
            <p:spPr>
              <a:xfrm>
                <a:off x="101854" y="206375"/>
                <a:ext cx="4266310" cy="2259208"/>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900" spc="35" dirty="0" smtClean="0">
                    <a:latin typeface="Arial" panose="020B0604020202020204" pitchFamily="34" charset="0"/>
                    <a:cs typeface="Arial" panose="020B0604020202020204" pitchFamily="34" charset="0"/>
                  </a:rPr>
                  <a:t>Suppose it is known that the distribution of all SUV car sales prices is skewed to the right with mean $50,000 and standard deviation $10,000.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randomly select an SUV and note it’s price of x=$25,000.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also randomly sample 100 SUVs from this population and note that their mean price is </a:t>
                </a:r>
                <a14:m>
                  <m:oMath xmlns:m="http://schemas.openxmlformats.org/officeDocument/2006/math">
                    <m:r>
                      <a:rPr lang="en-US" sz="900" b="0" i="0" spc="35" smtClean="0">
                        <a:latin typeface="Cambria Math" panose="02040503050406030204" pitchFamily="18" charset="0"/>
                      </a:rPr>
                      <m:t>$</m:t>
                    </m:r>
                    <m:r>
                      <a:rPr lang="en-US" sz="900" b="0" i="0" spc="35" smtClean="0">
                        <a:latin typeface="Cambria Math" panose="02040503050406030204" pitchFamily="18" charset="0"/>
                      </a:rPr>
                      <m:t>60</m:t>
                    </m:r>
                    <m:r>
                      <a:rPr lang="en-US" sz="900" b="0" i="0" spc="35" smtClean="0">
                        <a:latin typeface="Cambria Math" panose="02040503050406030204" pitchFamily="18" charset="0"/>
                      </a:rPr>
                      <m:t>,</m:t>
                    </m:r>
                    <m:r>
                      <a:rPr lang="en-US" sz="900" b="0" i="0" spc="35" smtClean="0">
                        <a:latin typeface="Cambria Math" panose="02040503050406030204" pitchFamily="18" charset="0"/>
                      </a:rPr>
                      <m:t>000</m:t>
                    </m:r>
                  </m:oMath>
                </a14:m>
                <a:r>
                  <a:rPr lang="en-US" sz="900" dirty="0" smtClean="0">
                    <a:latin typeface="Arial" panose="020B0604020202020204" pitchFamily="34" charset="0"/>
                    <a:cs typeface="Arial" panose="020B0604020202020204" pitchFamily="34" charset="0"/>
                  </a:rPr>
                  <a:t>.</a:t>
                </a:r>
              </a:p>
              <a:p>
                <a:pPr marL="40005" marR="74930">
                  <a:lnSpc>
                    <a:spcPts val="950"/>
                  </a:lnSpc>
                  <a:spcBef>
                    <a:spcPts val="185"/>
                  </a:spcBef>
                </a:pPr>
                <a:r>
                  <a:rPr lang="en-US" sz="900" dirty="0" smtClean="0">
                    <a:latin typeface="Arial" panose="020B0604020202020204" pitchFamily="34" charset="0"/>
                    <a:cs typeface="Arial" panose="020B0604020202020204" pitchFamily="34" charset="0"/>
                  </a:rPr>
                  <a:t>_________________________________________________________________</a:t>
                </a:r>
                <a:endParaRPr lang="en-US" sz="900" dirty="0">
                  <a:latin typeface="Arial" panose="020B0604020202020204" pitchFamily="34" charset="0"/>
                  <a:cs typeface="Arial" panose="020B0604020202020204" pitchFamily="34" charset="0"/>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1: </a:t>
                </a:r>
                <a:r>
                  <a:rPr lang="en-US" sz="900" spc="-30" dirty="0" smtClean="0">
                    <a:latin typeface="Arial"/>
                    <a:cs typeface="Arial"/>
                  </a:rPr>
                  <a:t>We can say that the price of our one randomly selected SUV (x=$25,000) is unusual, because x=$25,000 is lower than two standard deviations away from the population mean .</a:t>
                </a:r>
              </a:p>
              <a:p>
                <a:pPr marL="684529" marR="5080" lvl="1" indent="-207645" algn="just">
                  <a:spcBef>
                    <a:spcPts val="90"/>
                  </a:spcBef>
                  <a:buClr>
                    <a:srgbClr val="024F84"/>
                  </a:buClr>
                  <a:buFont typeface="Arial" panose="020B0604020202020204" pitchFamily="34" charset="0"/>
                  <a:buChar char="•"/>
                  <a:tabLst>
                    <a:tab pos="227965" algn="l"/>
                  </a:tabLst>
                </a:pPr>
                <a:r>
                  <a:rPr lang="en-US" sz="900" spc="-30" dirty="0" smtClean="0">
                    <a:latin typeface="Arial"/>
                    <a:cs typeface="Arial"/>
                  </a:rPr>
                  <a:t>(</a:t>
                </a:r>
                <a:r>
                  <a:rPr lang="en-US" sz="900" spc="-30" dirty="0" err="1">
                    <a:latin typeface="Arial"/>
                    <a:cs typeface="Arial"/>
                  </a:rPr>
                  <a:t>ie</a:t>
                </a:r>
                <a:r>
                  <a:rPr lang="en-US" sz="900" spc="-30" dirty="0">
                    <a:latin typeface="Arial"/>
                    <a:cs typeface="Arial"/>
                  </a:rPr>
                  <a:t> $</a:t>
                </a:r>
                <a:r>
                  <a:rPr lang="en-US" sz="900" spc="-30" dirty="0" smtClean="0">
                    <a:latin typeface="Arial"/>
                    <a:cs typeface="Arial"/>
                  </a:rPr>
                  <a:t>50,000-2</a:t>
                </a:r>
                <a:r>
                  <a:rPr lang="en-US" sz="900" spc="-30" dirty="0">
                    <a:latin typeface="Arial"/>
                    <a:cs typeface="Arial"/>
                  </a:rPr>
                  <a:t>($10,000</a:t>
                </a:r>
                <a:r>
                  <a:rPr lang="en-US" sz="900" spc="-30" dirty="0" smtClean="0">
                    <a:latin typeface="Arial"/>
                    <a:cs typeface="Arial"/>
                  </a:rPr>
                  <a:t>)=$30,000</a:t>
                </a:r>
                <a:r>
                  <a:rPr lang="en-US" sz="900" spc="-30" dirty="0">
                    <a:latin typeface="Arial"/>
                    <a:cs typeface="Arial"/>
                  </a:rPr>
                  <a:t>)</a:t>
                </a:r>
              </a:p>
              <a:p>
                <a:pPr marL="227329" marR="5080" indent="-207645" algn="just">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2: </a:t>
                </a:r>
                <a:r>
                  <a:rPr lang="en-US" sz="900" spc="-30" dirty="0" smtClean="0">
                    <a:latin typeface="Arial"/>
                    <a:cs typeface="Arial"/>
                  </a:rPr>
                  <a:t>We </a:t>
                </a:r>
                <a:r>
                  <a:rPr lang="en-US" sz="900" spc="-30" dirty="0">
                    <a:latin typeface="Arial"/>
                    <a:cs typeface="Arial"/>
                  </a:rPr>
                  <a:t>can say that the average price of our 100 randomly selected SUVs (</a:t>
                </a:r>
                <a14:m>
                  <m:oMath xmlns:m="http://schemas.openxmlformats.org/officeDocument/2006/math">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m:t>
                    </m:r>
                    <m:r>
                      <a:rPr lang="en-US" sz="900" i="1" spc="-30">
                        <a:latin typeface="Cambria Math" panose="02040503050406030204" pitchFamily="18" charset="0"/>
                        <a:cs typeface="Arial"/>
                      </a:rPr>
                      <m:t>60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oMath>
                </a14:m>
                <a:r>
                  <a:rPr lang="en-US" sz="900" spc="-30" dirty="0">
                    <a:latin typeface="Arial"/>
                    <a:cs typeface="Arial"/>
                  </a:rPr>
                  <a:t>) is unusual, because </a:t>
                </a:r>
                <a14:m>
                  <m:oMath xmlns:m="http://schemas.openxmlformats.org/officeDocument/2006/math">
                    <m:r>
                      <a:rPr lang="en-US" sz="900" i="1" spc="-30">
                        <a:latin typeface="Cambria Math" panose="02040503050406030204" pitchFamily="18" charset="0"/>
                        <a:cs typeface="Arial"/>
                      </a:rPr>
                      <m:t>$</m:t>
                    </m:r>
                    <m:r>
                      <a:rPr lang="en-US" sz="900" i="1" spc="-30">
                        <a:latin typeface="Cambria Math" panose="02040503050406030204" pitchFamily="18" charset="0"/>
                        <a:cs typeface="Arial"/>
                      </a:rPr>
                      <m:t>60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oMath>
                </a14:m>
                <a:r>
                  <a:rPr lang="en-US" sz="900" spc="-30" dirty="0">
                    <a:latin typeface="Arial"/>
                    <a:cs typeface="Arial"/>
                  </a:rPr>
                  <a:t> is higher than two standard errors away from the population mean </a:t>
                </a:r>
                <a:r>
                  <a:rPr lang="en-US" sz="900" spc="-30" dirty="0" smtClean="0">
                    <a:latin typeface="Arial"/>
                    <a:cs typeface="Arial"/>
                  </a:rPr>
                  <a:t>.</a:t>
                </a:r>
              </a:p>
              <a:p>
                <a:pPr marL="684529" marR="5080" lvl="1" indent="-207645" algn="just">
                  <a:spcBef>
                    <a:spcPts val="90"/>
                  </a:spcBef>
                  <a:buClr>
                    <a:srgbClr val="024F84"/>
                  </a:buClr>
                  <a:buFont typeface="Arial" panose="020B0604020202020204" pitchFamily="34" charset="0"/>
                  <a:buChar char="•"/>
                  <a:tabLst>
                    <a:tab pos="227965" algn="l"/>
                  </a:tabLst>
                </a:pPr>
                <a:r>
                  <a:rPr lang="en-US" sz="900" spc="-30" dirty="0" smtClean="0">
                    <a:latin typeface="Arial"/>
                    <a:cs typeface="Arial"/>
                  </a:rPr>
                  <a:t>(</a:t>
                </a:r>
                <a:r>
                  <a:rPr lang="en-US" sz="900" spc="-30" dirty="0" err="1">
                    <a:latin typeface="Arial"/>
                    <a:cs typeface="Arial"/>
                  </a:rPr>
                  <a:t>ie</a:t>
                </a:r>
                <a:r>
                  <a:rPr lang="en-US" sz="900" spc="-30" dirty="0">
                    <a:latin typeface="Arial"/>
                    <a:cs typeface="Arial"/>
                  </a:rPr>
                  <a:t> (</a:t>
                </a:r>
                <a14:m>
                  <m:oMath xmlns:m="http://schemas.openxmlformats.org/officeDocument/2006/math">
                    <m:r>
                      <a:rPr lang="en-US" sz="900" i="1" spc="-30">
                        <a:latin typeface="Cambria Math" panose="02040503050406030204" pitchFamily="18" charset="0"/>
                        <a:cs typeface="Arial"/>
                      </a:rPr>
                      <m:t>$</m:t>
                    </m:r>
                    <m:r>
                      <a:rPr lang="en-US" sz="900" i="1" spc="-30">
                        <a:latin typeface="Cambria Math" panose="02040503050406030204" pitchFamily="18" charset="0"/>
                        <a:cs typeface="Arial"/>
                      </a:rPr>
                      <m:t>50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2</m:t>
                    </m:r>
                    <m:f>
                      <m:fPr>
                        <m:ctrlPr>
                          <a:rPr lang="en-US" sz="900" i="1" spc="-30">
                            <a:latin typeface="Cambria Math" panose="02040503050406030204" pitchFamily="18" charset="0"/>
                            <a:cs typeface="Arial"/>
                          </a:rPr>
                        </m:ctrlPr>
                      </m:fPr>
                      <m:num>
                        <m:r>
                          <a:rPr lang="en-US" sz="900" i="1" spc="-30">
                            <a:latin typeface="Cambria Math" panose="02040503050406030204" pitchFamily="18" charset="0"/>
                            <a:cs typeface="Arial"/>
                          </a:rPr>
                          <m:t>$</m:t>
                        </m:r>
                        <m:r>
                          <a:rPr lang="en-US" sz="900" i="1" spc="-30">
                            <a:latin typeface="Cambria Math" panose="02040503050406030204" pitchFamily="18" charset="0"/>
                            <a:cs typeface="Arial"/>
                          </a:rPr>
                          <m:t>10</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num>
                      <m:den>
                        <m:rad>
                          <m:radPr>
                            <m:degHide m:val="on"/>
                            <m:ctrlPr>
                              <a:rPr lang="en-US" sz="900" i="1" spc="-30">
                                <a:latin typeface="Cambria Math" panose="02040503050406030204" pitchFamily="18" charset="0"/>
                                <a:cs typeface="Arial"/>
                              </a:rPr>
                            </m:ctrlPr>
                          </m:radPr>
                          <m:deg/>
                          <m:e>
                            <m:r>
                              <a:rPr lang="en-US" sz="900" i="1" spc="-30">
                                <a:latin typeface="Cambria Math" panose="02040503050406030204" pitchFamily="18" charset="0"/>
                                <a:cs typeface="Arial"/>
                              </a:rPr>
                              <m:t>100</m:t>
                            </m:r>
                          </m:e>
                        </m:rad>
                      </m:den>
                    </m:f>
                    <m:r>
                      <a:rPr lang="en-US" sz="900" i="1" spc="-30">
                        <a:latin typeface="Cambria Math" panose="02040503050406030204" pitchFamily="18" charset="0"/>
                        <a:cs typeface="Arial"/>
                      </a:rPr>
                      <m:t>=$</m:t>
                    </m:r>
                    <m:r>
                      <a:rPr lang="en-US" sz="900" i="1" spc="-30">
                        <a:latin typeface="Cambria Math" panose="02040503050406030204" pitchFamily="18" charset="0"/>
                        <a:cs typeface="Arial"/>
                      </a:rPr>
                      <m:t>52</m:t>
                    </m:r>
                    <m:r>
                      <a:rPr lang="en-US" sz="900" i="1" spc="-30">
                        <a:latin typeface="Cambria Math" panose="02040503050406030204" pitchFamily="18" charset="0"/>
                        <a:cs typeface="Arial"/>
                      </a:rPr>
                      <m:t>,</m:t>
                    </m:r>
                    <m:r>
                      <a:rPr lang="en-US" sz="900" i="1" spc="-30">
                        <a:latin typeface="Cambria Math" panose="02040503050406030204" pitchFamily="18" charset="0"/>
                        <a:cs typeface="Arial"/>
                      </a:rPr>
                      <m:t>000</m:t>
                    </m:r>
                  </m:oMath>
                </a14:m>
                <a:r>
                  <a:rPr lang="en-US" sz="900" spc="-30" dirty="0" smtClean="0">
                    <a:latin typeface="Arial"/>
                    <a:cs typeface="Arial"/>
                  </a:rPr>
                  <a:t>)</a:t>
                </a:r>
                <a:endParaRPr lang="en-US" sz="900" dirty="0" smtClean="0">
                  <a:latin typeface="Arial" panose="020B0604020202020204" pitchFamily="34" charset="0"/>
                  <a:cs typeface="Arial" panose="020B0604020202020204" pitchFamily="34" charset="0"/>
                </a:endParaRPr>
              </a:p>
              <a:p>
                <a:pPr marL="40005" marR="74930">
                  <a:lnSpc>
                    <a:spcPts val="950"/>
                  </a:lnSpc>
                  <a:spcBef>
                    <a:spcPts val="185"/>
                  </a:spcBef>
                </a:pPr>
                <a:r>
                  <a:rPr lang="en-US" sz="900" b="1" spc="35" dirty="0" smtClean="0">
                    <a:latin typeface="Arial" panose="020B0604020202020204" pitchFamily="34" charset="0"/>
                    <a:cs typeface="Arial" panose="020B0604020202020204" pitchFamily="34" charset="0"/>
                  </a:rPr>
                  <a:t>Which of the following are true statements?</a:t>
                </a:r>
              </a:p>
            </p:txBody>
          </p:sp>
        </mc:Choice>
        <mc:Fallback xmlns="">
          <p:sp>
            <p:nvSpPr>
              <p:cNvPr id="5" name="object 3"/>
              <p:cNvSpPr txBox="1">
                <a:spLocks noRot="1" noChangeAspect="1" noMove="1" noResize="1" noEditPoints="1" noAdjustHandles="1" noChangeArrowheads="1" noChangeShapeType="1" noTextEdit="1"/>
              </p:cNvSpPr>
              <p:nvPr/>
            </p:nvSpPr>
            <p:spPr>
              <a:xfrm>
                <a:off x="101854" y="206375"/>
                <a:ext cx="4266310" cy="2259208"/>
              </a:xfrm>
              <a:prstGeom prst="rect">
                <a:avLst/>
              </a:prstGeom>
              <a:blipFill>
                <a:blip r:embed="rId2"/>
                <a:stretch>
                  <a:fillRect l="-1143" t="-1351" r="-1571" b="-2432"/>
                </a:stretch>
              </a:blipFill>
            </p:spPr>
            <p:txBody>
              <a:bodyPr/>
              <a:lstStyle/>
              <a:p>
                <a:r>
                  <a:rPr lang="en-US">
                    <a:noFill/>
                  </a:rPr>
                  <a:t> </a:t>
                </a:r>
              </a:p>
            </p:txBody>
          </p:sp>
        </mc:Fallback>
      </mc:AlternateContent>
      <p:sp>
        <p:nvSpPr>
          <p:cNvPr id="2" name="TextBox 1"/>
          <p:cNvSpPr txBox="1"/>
          <p:nvPr/>
        </p:nvSpPr>
        <p:spPr>
          <a:xfrm>
            <a:off x="120904" y="2465583"/>
            <a:ext cx="3860546" cy="600164"/>
          </a:xfrm>
          <a:prstGeom prst="rect">
            <a:avLst/>
          </a:prstGeom>
          <a:noFill/>
        </p:spPr>
        <p:txBody>
          <a:bodyPr wrap="square" rtlCol="0">
            <a:spAutoFit/>
          </a:bodyPr>
          <a:lstStyle/>
          <a:p>
            <a:r>
              <a:rPr lang="en-US" sz="1100" b="1" dirty="0" smtClean="0">
                <a:solidFill>
                  <a:srgbClr val="C00000"/>
                </a:solidFill>
              </a:rPr>
              <a:t>Rule: </a:t>
            </a:r>
            <a:r>
              <a:rPr lang="en-US" sz="1100" dirty="0" smtClean="0">
                <a:solidFill>
                  <a:srgbClr val="C00000"/>
                </a:solidFill>
              </a:rPr>
              <a:t>Unusual “observation” = “observations” that are 2 standard deviations away from the mean (or z-score &gt;2 or &lt;-2)</a:t>
            </a:r>
          </a:p>
          <a:p>
            <a:endParaRPr lang="en-US" sz="1100" dirty="0">
              <a:solidFill>
                <a:srgbClr val="C00000"/>
              </a:solidFill>
            </a:endParaRPr>
          </a:p>
        </p:txBody>
      </p:sp>
    </p:spTree>
    <p:extLst>
      <p:ext uri="{BB962C8B-B14F-4D97-AF65-F5344CB8AC3E}">
        <p14:creationId xmlns:p14="http://schemas.microsoft.com/office/powerpoint/2010/main" val="34107971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5" name="object 3"/>
              <p:cNvSpPr txBox="1"/>
              <p:nvPr/>
            </p:nvSpPr>
            <p:spPr>
              <a:xfrm>
                <a:off x="101854" y="206375"/>
                <a:ext cx="4266310" cy="2259208"/>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900" spc="35" dirty="0" smtClean="0">
                    <a:latin typeface="Arial" panose="020B0604020202020204" pitchFamily="34" charset="0"/>
                    <a:cs typeface="Arial" panose="020B0604020202020204" pitchFamily="34" charset="0"/>
                  </a:rPr>
                  <a:t>Suppose it is known that the distribution of all SUV car sales prices is skewed to the right with mean $50,000 and standard deviation $10,000.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randomly select an SUV and note it’s price of x=$25,000.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also randomly sample 100 SUVs from this population and note that their mean price is </a:t>
                </a:r>
                <a14:m>
                  <m:oMath xmlns:m="http://schemas.openxmlformats.org/officeDocument/2006/math">
                    <m:r>
                      <a:rPr lang="en-US" sz="900" b="0" i="0" spc="35" smtClean="0">
                        <a:latin typeface="Cambria Math" panose="02040503050406030204" pitchFamily="18" charset="0"/>
                      </a:rPr>
                      <m:t>$60,000</m:t>
                    </m:r>
                  </m:oMath>
                </a14:m>
                <a:r>
                  <a:rPr lang="en-US" sz="900" dirty="0" smtClean="0">
                    <a:latin typeface="Arial" panose="020B0604020202020204" pitchFamily="34" charset="0"/>
                    <a:cs typeface="Arial" panose="020B0604020202020204" pitchFamily="34" charset="0"/>
                  </a:rPr>
                  <a:t>.</a:t>
                </a:r>
              </a:p>
              <a:p>
                <a:pPr marL="40005" marR="74930">
                  <a:lnSpc>
                    <a:spcPts val="950"/>
                  </a:lnSpc>
                  <a:spcBef>
                    <a:spcPts val="185"/>
                  </a:spcBef>
                </a:pPr>
                <a:r>
                  <a:rPr lang="en-US" sz="900" dirty="0" smtClean="0">
                    <a:latin typeface="Arial" panose="020B0604020202020204" pitchFamily="34" charset="0"/>
                    <a:cs typeface="Arial" panose="020B0604020202020204" pitchFamily="34" charset="0"/>
                  </a:rPr>
                  <a:t>_________________________________________________________________</a:t>
                </a:r>
                <a:endParaRPr lang="en-US" sz="900" dirty="0">
                  <a:latin typeface="Arial" panose="020B0604020202020204" pitchFamily="34" charset="0"/>
                  <a:cs typeface="Arial" panose="020B0604020202020204" pitchFamily="34" charset="0"/>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1: </a:t>
                </a:r>
                <a:r>
                  <a:rPr lang="en-US" sz="900" spc="-30" dirty="0" smtClean="0">
                    <a:latin typeface="Arial"/>
                    <a:cs typeface="Arial"/>
                  </a:rPr>
                  <a:t>We can say that the price of our one randomly selected SUV (x=$25,000) is unusual, because x=$25,000 is lower than two standard deviations away from the population mean .</a:t>
                </a:r>
              </a:p>
              <a:p>
                <a:pPr marL="684529" marR="5080" lvl="1" indent="-207645" algn="just">
                  <a:spcBef>
                    <a:spcPts val="90"/>
                  </a:spcBef>
                  <a:buClr>
                    <a:srgbClr val="024F84"/>
                  </a:buClr>
                  <a:buFont typeface="Arial" panose="020B0604020202020204" pitchFamily="34" charset="0"/>
                  <a:buChar char="•"/>
                  <a:tabLst>
                    <a:tab pos="227965" algn="l"/>
                  </a:tabLst>
                </a:pPr>
                <a:r>
                  <a:rPr lang="en-US" sz="900" spc="-30" dirty="0" smtClean="0">
                    <a:latin typeface="Arial"/>
                    <a:cs typeface="Arial"/>
                  </a:rPr>
                  <a:t>(</a:t>
                </a:r>
                <a:r>
                  <a:rPr lang="en-US" sz="900" spc="-30" dirty="0" err="1">
                    <a:latin typeface="Arial"/>
                    <a:cs typeface="Arial"/>
                  </a:rPr>
                  <a:t>ie</a:t>
                </a:r>
                <a:r>
                  <a:rPr lang="en-US" sz="900" spc="-30" dirty="0">
                    <a:latin typeface="Arial"/>
                    <a:cs typeface="Arial"/>
                  </a:rPr>
                  <a:t> $</a:t>
                </a:r>
                <a:r>
                  <a:rPr lang="en-US" sz="900" spc="-30" dirty="0" smtClean="0">
                    <a:latin typeface="Arial"/>
                    <a:cs typeface="Arial"/>
                  </a:rPr>
                  <a:t>50,000-2</a:t>
                </a:r>
                <a:r>
                  <a:rPr lang="en-US" sz="900" spc="-30" dirty="0">
                    <a:latin typeface="Arial"/>
                    <a:cs typeface="Arial"/>
                  </a:rPr>
                  <a:t>($10,000</a:t>
                </a:r>
                <a:r>
                  <a:rPr lang="en-US" sz="900" spc="-30" dirty="0" smtClean="0">
                    <a:latin typeface="Arial"/>
                    <a:cs typeface="Arial"/>
                  </a:rPr>
                  <a:t>)=$30,000</a:t>
                </a:r>
                <a:r>
                  <a:rPr lang="en-US" sz="900" spc="-30" dirty="0">
                    <a:latin typeface="Arial"/>
                    <a:cs typeface="Arial"/>
                  </a:rPr>
                  <a:t>)</a:t>
                </a:r>
              </a:p>
              <a:p>
                <a:pPr marL="227329" marR="5080" indent="-207645" algn="just">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2: </a:t>
                </a:r>
                <a:r>
                  <a:rPr lang="en-US" sz="900" spc="-30" dirty="0" smtClean="0">
                    <a:latin typeface="Arial"/>
                    <a:cs typeface="Arial"/>
                  </a:rPr>
                  <a:t>We </a:t>
                </a:r>
                <a:r>
                  <a:rPr lang="en-US" sz="900" spc="-30" dirty="0">
                    <a:latin typeface="Arial"/>
                    <a:cs typeface="Arial"/>
                  </a:rPr>
                  <a:t>can say that the average price of our 100 randomly selected SUVs (</a:t>
                </a:r>
                <a14:m>
                  <m:oMath xmlns:m="http://schemas.openxmlformats.org/officeDocument/2006/math">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=$60,000</m:t>
                    </m:r>
                  </m:oMath>
                </a14:m>
                <a:r>
                  <a:rPr lang="en-US" sz="900" spc="-30" dirty="0">
                    <a:latin typeface="Arial"/>
                    <a:cs typeface="Arial"/>
                  </a:rPr>
                  <a:t>) is unusual, because </a:t>
                </a:r>
                <a14:m>
                  <m:oMath xmlns:m="http://schemas.openxmlformats.org/officeDocument/2006/math">
                    <m:r>
                      <a:rPr lang="en-US" sz="900" i="1" spc="-30">
                        <a:latin typeface="Cambria Math" panose="02040503050406030204" pitchFamily="18" charset="0"/>
                        <a:cs typeface="Arial"/>
                      </a:rPr>
                      <m:t>$60,000</m:t>
                    </m:r>
                  </m:oMath>
                </a14:m>
                <a:r>
                  <a:rPr lang="en-US" sz="900" spc="-30" dirty="0">
                    <a:latin typeface="Arial"/>
                    <a:cs typeface="Arial"/>
                  </a:rPr>
                  <a:t> is higher than two standard errors away from the population mean </a:t>
                </a:r>
                <a:r>
                  <a:rPr lang="en-US" sz="900" spc="-30" dirty="0" smtClean="0">
                    <a:latin typeface="Arial"/>
                    <a:cs typeface="Arial"/>
                  </a:rPr>
                  <a:t>.</a:t>
                </a:r>
              </a:p>
              <a:p>
                <a:pPr marL="684529" marR="5080" lvl="1" indent="-207645" algn="just">
                  <a:spcBef>
                    <a:spcPts val="90"/>
                  </a:spcBef>
                  <a:buClr>
                    <a:srgbClr val="024F84"/>
                  </a:buClr>
                  <a:buFont typeface="Arial" panose="020B0604020202020204" pitchFamily="34" charset="0"/>
                  <a:buChar char="•"/>
                  <a:tabLst>
                    <a:tab pos="227965" algn="l"/>
                  </a:tabLst>
                </a:pPr>
                <a:r>
                  <a:rPr lang="en-US" sz="900" spc="-30" dirty="0" smtClean="0">
                    <a:latin typeface="Arial"/>
                    <a:cs typeface="Arial"/>
                  </a:rPr>
                  <a:t>(</a:t>
                </a:r>
                <a:r>
                  <a:rPr lang="en-US" sz="900" spc="-30" dirty="0" err="1">
                    <a:latin typeface="Arial"/>
                    <a:cs typeface="Arial"/>
                  </a:rPr>
                  <a:t>ie</a:t>
                </a:r>
                <a:r>
                  <a:rPr lang="en-US" sz="900" spc="-30" dirty="0">
                    <a:latin typeface="Arial"/>
                    <a:cs typeface="Arial"/>
                  </a:rPr>
                  <a:t> (</a:t>
                </a:r>
                <a14:m>
                  <m:oMath xmlns:m="http://schemas.openxmlformats.org/officeDocument/2006/math">
                    <m:r>
                      <a:rPr lang="en-US" sz="900" i="1" spc="-30">
                        <a:latin typeface="Cambria Math" panose="02040503050406030204" pitchFamily="18" charset="0"/>
                        <a:cs typeface="Arial"/>
                      </a:rPr>
                      <m:t>$50,000+2</m:t>
                    </m:r>
                    <m:f>
                      <m:fPr>
                        <m:ctrlPr>
                          <a:rPr lang="en-US" sz="900" i="1" spc="-30">
                            <a:latin typeface="Cambria Math" panose="02040503050406030204" pitchFamily="18" charset="0"/>
                            <a:cs typeface="Arial"/>
                          </a:rPr>
                        </m:ctrlPr>
                      </m:fPr>
                      <m:num>
                        <m:r>
                          <a:rPr lang="en-US" sz="900" i="1" spc="-30">
                            <a:latin typeface="Cambria Math" panose="02040503050406030204" pitchFamily="18" charset="0"/>
                            <a:cs typeface="Arial"/>
                          </a:rPr>
                          <m:t>$10,000</m:t>
                        </m:r>
                      </m:num>
                      <m:den>
                        <m:rad>
                          <m:radPr>
                            <m:degHide m:val="on"/>
                            <m:ctrlPr>
                              <a:rPr lang="en-US" sz="900" i="1" spc="-30">
                                <a:latin typeface="Cambria Math" panose="02040503050406030204" pitchFamily="18" charset="0"/>
                                <a:cs typeface="Arial"/>
                              </a:rPr>
                            </m:ctrlPr>
                          </m:radPr>
                          <m:deg/>
                          <m:e>
                            <m:r>
                              <a:rPr lang="en-US" sz="900" i="1" spc="-30">
                                <a:latin typeface="Cambria Math" panose="02040503050406030204" pitchFamily="18" charset="0"/>
                                <a:cs typeface="Arial"/>
                              </a:rPr>
                              <m:t>100</m:t>
                            </m:r>
                          </m:e>
                        </m:rad>
                      </m:den>
                    </m:f>
                    <m:r>
                      <a:rPr lang="en-US" sz="900" i="1" spc="-30">
                        <a:latin typeface="Cambria Math" panose="02040503050406030204" pitchFamily="18" charset="0"/>
                        <a:cs typeface="Arial"/>
                      </a:rPr>
                      <m:t>=$52,000</m:t>
                    </m:r>
                  </m:oMath>
                </a14:m>
                <a:r>
                  <a:rPr lang="en-US" sz="900" spc="-30" dirty="0" smtClean="0">
                    <a:latin typeface="Arial"/>
                    <a:cs typeface="Arial"/>
                  </a:rPr>
                  <a:t>)</a:t>
                </a:r>
                <a:endParaRPr lang="en-US" sz="900" dirty="0" smtClean="0">
                  <a:latin typeface="Arial" panose="020B0604020202020204" pitchFamily="34" charset="0"/>
                  <a:cs typeface="Arial" panose="020B0604020202020204" pitchFamily="34" charset="0"/>
                </a:endParaRPr>
              </a:p>
              <a:p>
                <a:pPr marL="40005" marR="74930">
                  <a:lnSpc>
                    <a:spcPts val="950"/>
                  </a:lnSpc>
                  <a:spcBef>
                    <a:spcPts val="185"/>
                  </a:spcBef>
                </a:pPr>
                <a:r>
                  <a:rPr lang="en-US" sz="900" b="1" spc="35" dirty="0" smtClean="0">
                    <a:latin typeface="Arial" panose="020B0604020202020204" pitchFamily="34" charset="0"/>
                    <a:cs typeface="Arial" panose="020B0604020202020204" pitchFamily="34" charset="0"/>
                  </a:rPr>
                  <a:t>Which of the following are true statements?</a:t>
                </a:r>
              </a:p>
            </p:txBody>
          </p:sp>
        </mc:Choice>
        <mc:Fallback xmlns="">
          <p:sp>
            <p:nvSpPr>
              <p:cNvPr id="5" name="object 3"/>
              <p:cNvSpPr txBox="1">
                <a:spLocks noRot="1" noChangeAspect="1" noMove="1" noResize="1" noEditPoints="1" noAdjustHandles="1" noChangeArrowheads="1" noChangeShapeType="1" noTextEdit="1"/>
              </p:cNvSpPr>
              <p:nvPr/>
            </p:nvSpPr>
            <p:spPr>
              <a:xfrm>
                <a:off x="101854" y="206375"/>
                <a:ext cx="4266310" cy="2259208"/>
              </a:xfrm>
              <a:prstGeom prst="rect">
                <a:avLst/>
              </a:prstGeom>
              <a:blipFill>
                <a:blip r:embed="rId2"/>
                <a:stretch>
                  <a:fillRect l="-1143" t="-1351" r="-1571" b="-2432"/>
                </a:stretch>
              </a:blipFill>
            </p:spPr>
            <p:txBody>
              <a:bodyPr/>
              <a:lstStyle/>
              <a:p>
                <a:r>
                  <a:rPr lang="en-US">
                    <a:noFill/>
                  </a:rPr>
                  <a:t> </a:t>
                </a:r>
              </a:p>
            </p:txBody>
          </p:sp>
        </mc:Fallback>
      </mc:AlternateContent>
      <p:sp>
        <p:nvSpPr>
          <p:cNvPr id="2" name="TextBox 1"/>
          <p:cNvSpPr txBox="1"/>
          <p:nvPr/>
        </p:nvSpPr>
        <p:spPr>
          <a:xfrm>
            <a:off x="101854" y="2465583"/>
            <a:ext cx="3882898" cy="769441"/>
          </a:xfrm>
          <a:prstGeom prst="rect">
            <a:avLst/>
          </a:prstGeom>
          <a:noFill/>
        </p:spPr>
        <p:txBody>
          <a:bodyPr wrap="square" rtlCol="0">
            <a:spAutoFit/>
          </a:bodyPr>
          <a:lstStyle/>
          <a:p>
            <a:r>
              <a:rPr lang="en-US" sz="1100" b="1" dirty="0" smtClean="0">
                <a:solidFill>
                  <a:srgbClr val="C00000"/>
                </a:solidFill>
              </a:rPr>
              <a:t>Rule: </a:t>
            </a:r>
            <a:r>
              <a:rPr lang="en-US" sz="1100" dirty="0" smtClean="0">
                <a:solidFill>
                  <a:srgbClr val="C00000"/>
                </a:solidFill>
              </a:rPr>
              <a:t>Unusual “observation” = “observation” that are 2 standard deviations away from the </a:t>
            </a:r>
            <a:r>
              <a:rPr lang="en-US" sz="1100" dirty="0">
                <a:solidFill>
                  <a:srgbClr val="C00000"/>
                </a:solidFill>
              </a:rPr>
              <a:t>mean (or z-score &gt;2 or &lt;-2)</a:t>
            </a:r>
          </a:p>
          <a:p>
            <a:endParaRPr lang="en-US" sz="1100" dirty="0" smtClean="0">
              <a:solidFill>
                <a:srgbClr val="C00000"/>
              </a:solidFill>
            </a:endParaRPr>
          </a:p>
          <a:p>
            <a:endParaRPr lang="en-US" sz="1100" dirty="0">
              <a:solidFill>
                <a:srgbClr val="C00000"/>
              </a:solidFill>
            </a:endParaRPr>
          </a:p>
        </p:txBody>
      </p:sp>
      <p:cxnSp>
        <p:nvCxnSpPr>
          <p:cNvPr id="7" name="Elbow Connector 6"/>
          <p:cNvCxnSpPr/>
          <p:nvPr/>
        </p:nvCxnSpPr>
        <p:spPr>
          <a:xfrm>
            <a:off x="174752" y="2765665"/>
            <a:ext cx="304800" cy="152400"/>
          </a:xfrm>
          <a:prstGeom prst="bentConnector3">
            <a:avLst>
              <a:gd name="adj1" fmla="val -32500"/>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479552" y="2806548"/>
            <a:ext cx="3505200" cy="430887"/>
          </a:xfrm>
          <a:prstGeom prst="rect">
            <a:avLst/>
          </a:prstGeom>
          <a:noFill/>
        </p:spPr>
        <p:txBody>
          <a:bodyPr wrap="square" rtlCol="0">
            <a:spAutoFit/>
          </a:bodyPr>
          <a:lstStyle/>
          <a:p>
            <a:r>
              <a:rPr lang="en-US" sz="1100" dirty="0" smtClean="0">
                <a:solidFill>
                  <a:srgbClr val="C00000"/>
                </a:solidFill>
              </a:rPr>
              <a:t>Only works when the </a:t>
            </a:r>
            <a:r>
              <a:rPr lang="en-US" sz="1100" u="sng" dirty="0" smtClean="0">
                <a:solidFill>
                  <a:srgbClr val="C00000"/>
                </a:solidFill>
              </a:rPr>
              <a:t>distribution of “observations” are normal</a:t>
            </a:r>
            <a:r>
              <a:rPr lang="en-US" sz="1100" dirty="0" smtClean="0">
                <a:solidFill>
                  <a:srgbClr val="C00000"/>
                </a:solidFill>
              </a:rPr>
              <a:t>.</a:t>
            </a:r>
            <a:endParaRPr lang="en-US" sz="1100" dirty="0">
              <a:solidFill>
                <a:srgbClr val="C00000"/>
              </a:solidFill>
            </a:endParaRPr>
          </a:p>
        </p:txBody>
      </p:sp>
    </p:spTree>
    <p:extLst>
      <p:ext uri="{BB962C8B-B14F-4D97-AF65-F5344CB8AC3E}">
        <p14:creationId xmlns:p14="http://schemas.microsoft.com/office/powerpoint/2010/main" val="9013595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5" name="object 3"/>
              <p:cNvSpPr txBox="1"/>
              <p:nvPr/>
            </p:nvSpPr>
            <p:spPr>
              <a:xfrm>
                <a:off x="101854" y="206375"/>
                <a:ext cx="4266310" cy="2259208"/>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900" spc="35" dirty="0" smtClean="0">
                    <a:latin typeface="Arial" panose="020B0604020202020204" pitchFamily="34" charset="0"/>
                    <a:cs typeface="Arial" panose="020B0604020202020204" pitchFamily="34" charset="0"/>
                  </a:rPr>
                  <a:t>Suppose it is known that the </a:t>
                </a:r>
                <a:r>
                  <a:rPr lang="en-US" sz="900" b="1" spc="35" dirty="0" smtClean="0">
                    <a:solidFill>
                      <a:srgbClr val="00B050"/>
                    </a:solidFill>
                    <a:latin typeface="Arial" panose="020B0604020202020204" pitchFamily="34" charset="0"/>
                    <a:cs typeface="Arial" panose="020B0604020202020204" pitchFamily="34" charset="0"/>
                  </a:rPr>
                  <a:t>distribution of SUV car sales prices is skewed to the right</a:t>
                </a:r>
                <a:r>
                  <a:rPr lang="en-US" sz="900" b="1" spc="35" dirty="0" smtClean="0">
                    <a:latin typeface="Arial" panose="020B0604020202020204" pitchFamily="34" charset="0"/>
                    <a:cs typeface="Arial" panose="020B0604020202020204" pitchFamily="34" charset="0"/>
                  </a:rPr>
                  <a:t> </a:t>
                </a:r>
                <a:r>
                  <a:rPr lang="en-US" sz="900" spc="35" dirty="0" smtClean="0">
                    <a:latin typeface="Arial" panose="020B0604020202020204" pitchFamily="34" charset="0"/>
                    <a:cs typeface="Arial" panose="020B0604020202020204" pitchFamily="34" charset="0"/>
                  </a:rPr>
                  <a:t>with mean $50,000 and standard deviation $10,000.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randomly select an SUV and note it’s price of x=$25,000.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also randomly sample 100 SUVs from this population and note that their mean price is </a:t>
                </a:r>
                <a14:m>
                  <m:oMath xmlns:m="http://schemas.openxmlformats.org/officeDocument/2006/math">
                    <m:r>
                      <a:rPr lang="en-US" sz="900" b="0" i="0" spc="35" smtClean="0">
                        <a:latin typeface="Cambria Math" panose="02040503050406030204" pitchFamily="18" charset="0"/>
                      </a:rPr>
                      <m:t>$60,000</m:t>
                    </m:r>
                  </m:oMath>
                </a14:m>
                <a:r>
                  <a:rPr lang="en-US" sz="900" dirty="0" smtClean="0">
                    <a:latin typeface="Arial" panose="020B0604020202020204" pitchFamily="34" charset="0"/>
                    <a:cs typeface="Arial" panose="020B0604020202020204" pitchFamily="34" charset="0"/>
                  </a:rPr>
                  <a:t>.</a:t>
                </a:r>
              </a:p>
              <a:p>
                <a:pPr marL="40005" marR="74930">
                  <a:lnSpc>
                    <a:spcPts val="950"/>
                  </a:lnSpc>
                  <a:spcBef>
                    <a:spcPts val="185"/>
                  </a:spcBef>
                </a:pPr>
                <a:r>
                  <a:rPr lang="en-US" sz="900" dirty="0" smtClean="0">
                    <a:latin typeface="Arial" panose="020B0604020202020204" pitchFamily="34" charset="0"/>
                    <a:cs typeface="Arial" panose="020B0604020202020204" pitchFamily="34" charset="0"/>
                  </a:rPr>
                  <a:t>_________________________________________________________________</a:t>
                </a:r>
                <a:endParaRPr lang="en-US" sz="900" dirty="0">
                  <a:latin typeface="Arial" panose="020B0604020202020204" pitchFamily="34" charset="0"/>
                  <a:cs typeface="Arial" panose="020B0604020202020204" pitchFamily="34" charset="0"/>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solidFill>
                      <a:srgbClr val="00B050"/>
                    </a:solidFill>
                    <a:latin typeface="Arial"/>
                    <a:cs typeface="Arial"/>
                  </a:rPr>
                  <a:t>STATEMENT 1: </a:t>
                </a:r>
                <a:r>
                  <a:rPr lang="en-US" sz="900" spc="-30" dirty="0" smtClean="0">
                    <a:latin typeface="Arial"/>
                    <a:cs typeface="Arial"/>
                  </a:rPr>
                  <a:t>We can say that the </a:t>
                </a:r>
                <a:r>
                  <a:rPr lang="en-US" sz="900" u="sng" spc="-30" dirty="0" smtClean="0">
                    <a:solidFill>
                      <a:srgbClr val="00B050"/>
                    </a:solidFill>
                    <a:latin typeface="Arial"/>
                    <a:cs typeface="Arial"/>
                  </a:rPr>
                  <a:t>price of our one randomly selected SU</a:t>
                </a:r>
                <a:r>
                  <a:rPr lang="en-US" sz="900" spc="-30" dirty="0" smtClean="0">
                    <a:solidFill>
                      <a:srgbClr val="00B050"/>
                    </a:solidFill>
                    <a:latin typeface="Arial"/>
                    <a:cs typeface="Arial"/>
                  </a:rPr>
                  <a:t>V (x=$25,000) </a:t>
                </a:r>
                <a:r>
                  <a:rPr lang="en-US" sz="900" spc="-30" dirty="0" smtClean="0">
                    <a:latin typeface="Arial"/>
                    <a:cs typeface="Arial"/>
                  </a:rPr>
                  <a:t>is unusual, because x=$25,000 is lower than two standard deviations away from the population mean .</a:t>
                </a:r>
              </a:p>
              <a:p>
                <a:pPr marL="684529" marR="5080" lvl="1" indent="-207645" algn="just">
                  <a:spcBef>
                    <a:spcPts val="90"/>
                  </a:spcBef>
                  <a:buClr>
                    <a:srgbClr val="024F84"/>
                  </a:buClr>
                  <a:buFont typeface="Arial" panose="020B0604020202020204" pitchFamily="34" charset="0"/>
                  <a:buChar char="•"/>
                  <a:tabLst>
                    <a:tab pos="227965" algn="l"/>
                  </a:tabLst>
                </a:pPr>
                <a:r>
                  <a:rPr lang="en-US" sz="900" spc="-30" dirty="0" smtClean="0">
                    <a:latin typeface="Arial"/>
                    <a:cs typeface="Arial"/>
                  </a:rPr>
                  <a:t>(</a:t>
                </a:r>
                <a:r>
                  <a:rPr lang="en-US" sz="900" spc="-30" dirty="0" err="1">
                    <a:latin typeface="Arial"/>
                    <a:cs typeface="Arial"/>
                  </a:rPr>
                  <a:t>ie</a:t>
                </a:r>
                <a:r>
                  <a:rPr lang="en-US" sz="900" spc="-30" dirty="0">
                    <a:latin typeface="Arial"/>
                    <a:cs typeface="Arial"/>
                  </a:rPr>
                  <a:t> $</a:t>
                </a:r>
                <a:r>
                  <a:rPr lang="en-US" sz="900" spc="-30" dirty="0" smtClean="0">
                    <a:latin typeface="Arial"/>
                    <a:cs typeface="Arial"/>
                  </a:rPr>
                  <a:t>50,000-2</a:t>
                </a:r>
                <a:r>
                  <a:rPr lang="en-US" sz="900" spc="-30" dirty="0">
                    <a:latin typeface="Arial"/>
                    <a:cs typeface="Arial"/>
                  </a:rPr>
                  <a:t>($10,000</a:t>
                </a:r>
                <a:r>
                  <a:rPr lang="en-US" sz="900" spc="-30" dirty="0" smtClean="0">
                    <a:latin typeface="Arial"/>
                    <a:cs typeface="Arial"/>
                  </a:rPr>
                  <a:t>)=$30,000</a:t>
                </a:r>
                <a:r>
                  <a:rPr lang="en-US" sz="900" spc="-30" dirty="0">
                    <a:latin typeface="Arial"/>
                    <a:cs typeface="Arial"/>
                  </a:rPr>
                  <a:t>)</a:t>
                </a:r>
              </a:p>
              <a:p>
                <a:pPr marL="227329" marR="5080" indent="-207645" algn="just">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2: </a:t>
                </a:r>
                <a:r>
                  <a:rPr lang="en-US" sz="900" spc="-30" dirty="0" smtClean="0">
                    <a:latin typeface="Arial"/>
                    <a:cs typeface="Arial"/>
                  </a:rPr>
                  <a:t>We </a:t>
                </a:r>
                <a:r>
                  <a:rPr lang="en-US" sz="900" spc="-30" dirty="0">
                    <a:latin typeface="Arial"/>
                    <a:cs typeface="Arial"/>
                  </a:rPr>
                  <a:t>can say that the average price of our 100 randomly selected SUVs (</a:t>
                </a:r>
                <a14:m>
                  <m:oMath xmlns:m="http://schemas.openxmlformats.org/officeDocument/2006/math">
                    <m:acc>
                      <m:accPr>
                        <m:chr m:val="̅"/>
                        <m:ctrlPr>
                          <a:rPr lang="en-US" sz="900" i="1" spc="-30">
                            <a:latin typeface="Cambria Math" panose="02040503050406030204" pitchFamily="18" charset="0"/>
                            <a:cs typeface="Arial"/>
                          </a:rPr>
                        </m:ctrlPr>
                      </m:accPr>
                      <m:e>
                        <m:r>
                          <a:rPr lang="en-US" sz="900" i="1" spc="-30">
                            <a:latin typeface="Cambria Math" panose="02040503050406030204" pitchFamily="18" charset="0"/>
                            <a:cs typeface="Arial"/>
                          </a:rPr>
                          <m:t>𝑥</m:t>
                        </m:r>
                      </m:e>
                    </m:acc>
                    <m:r>
                      <a:rPr lang="en-US" sz="900" i="1" spc="-30">
                        <a:latin typeface="Cambria Math" panose="02040503050406030204" pitchFamily="18" charset="0"/>
                        <a:cs typeface="Arial"/>
                      </a:rPr>
                      <m:t>=$60,000</m:t>
                    </m:r>
                  </m:oMath>
                </a14:m>
                <a:r>
                  <a:rPr lang="en-US" sz="900" spc="-30" dirty="0">
                    <a:latin typeface="Arial"/>
                    <a:cs typeface="Arial"/>
                  </a:rPr>
                  <a:t>) is unusual, because </a:t>
                </a:r>
                <a14:m>
                  <m:oMath xmlns:m="http://schemas.openxmlformats.org/officeDocument/2006/math">
                    <m:r>
                      <a:rPr lang="en-US" sz="900" i="1" spc="-30">
                        <a:latin typeface="Cambria Math" panose="02040503050406030204" pitchFamily="18" charset="0"/>
                        <a:cs typeface="Arial"/>
                      </a:rPr>
                      <m:t>$60,000</m:t>
                    </m:r>
                  </m:oMath>
                </a14:m>
                <a:r>
                  <a:rPr lang="en-US" sz="900" spc="-30" dirty="0">
                    <a:latin typeface="Arial"/>
                    <a:cs typeface="Arial"/>
                  </a:rPr>
                  <a:t> is higher than two standard errors away from the population mean </a:t>
                </a:r>
                <a:r>
                  <a:rPr lang="en-US" sz="900" spc="-30" dirty="0" smtClean="0">
                    <a:latin typeface="Arial"/>
                    <a:cs typeface="Arial"/>
                  </a:rPr>
                  <a:t>.</a:t>
                </a:r>
              </a:p>
              <a:p>
                <a:pPr marL="684529" marR="5080" lvl="1" indent="-207645" algn="just">
                  <a:spcBef>
                    <a:spcPts val="90"/>
                  </a:spcBef>
                  <a:buClr>
                    <a:srgbClr val="024F84"/>
                  </a:buClr>
                  <a:buFont typeface="Arial" panose="020B0604020202020204" pitchFamily="34" charset="0"/>
                  <a:buChar char="•"/>
                  <a:tabLst>
                    <a:tab pos="227965" algn="l"/>
                  </a:tabLst>
                </a:pPr>
                <a:r>
                  <a:rPr lang="en-US" sz="900" spc="-30" dirty="0" smtClean="0">
                    <a:latin typeface="Arial"/>
                    <a:cs typeface="Arial"/>
                  </a:rPr>
                  <a:t>(</a:t>
                </a:r>
                <a:r>
                  <a:rPr lang="en-US" sz="900" spc="-30" dirty="0" err="1">
                    <a:latin typeface="Arial"/>
                    <a:cs typeface="Arial"/>
                  </a:rPr>
                  <a:t>ie</a:t>
                </a:r>
                <a:r>
                  <a:rPr lang="en-US" sz="900" spc="-30" dirty="0">
                    <a:latin typeface="Arial"/>
                    <a:cs typeface="Arial"/>
                  </a:rPr>
                  <a:t> (</a:t>
                </a:r>
                <a14:m>
                  <m:oMath xmlns:m="http://schemas.openxmlformats.org/officeDocument/2006/math">
                    <m:r>
                      <a:rPr lang="en-US" sz="900" i="1" spc="-30">
                        <a:latin typeface="Cambria Math" panose="02040503050406030204" pitchFamily="18" charset="0"/>
                        <a:cs typeface="Arial"/>
                      </a:rPr>
                      <m:t>$50,000+2</m:t>
                    </m:r>
                    <m:f>
                      <m:fPr>
                        <m:ctrlPr>
                          <a:rPr lang="en-US" sz="900" i="1" spc="-30">
                            <a:latin typeface="Cambria Math" panose="02040503050406030204" pitchFamily="18" charset="0"/>
                            <a:cs typeface="Arial"/>
                          </a:rPr>
                        </m:ctrlPr>
                      </m:fPr>
                      <m:num>
                        <m:r>
                          <a:rPr lang="en-US" sz="900" i="1" spc="-30">
                            <a:latin typeface="Cambria Math" panose="02040503050406030204" pitchFamily="18" charset="0"/>
                            <a:cs typeface="Arial"/>
                          </a:rPr>
                          <m:t>$10,000</m:t>
                        </m:r>
                      </m:num>
                      <m:den>
                        <m:rad>
                          <m:radPr>
                            <m:degHide m:val="on"/>
                            <m:ctrlPr>
                              <a:rPr lang="en-US" sz="900" i="1" spc="-30">
                                <a:latin typeface="Cambria Math" panose="02040503050406030204" pitchFamily="18" charset="0"/>
                                <a:cs typeface="Arial"/>
                              </a:rPr>
                            </m:ctrlPr>
                          </m:radPr>
                          <m:deg/>
                          <m:e>
                            <m:r>
                              <a:rPr lang="en-US" sz="900" i="1" spc="-30">
                                <a:latin typeface="Cambria Math" panose="02040503050406030204" pitchFamily="18" charset="0"/>
                                <a:cs typeface="Arial"/>
                              </a:rPr>
                              <m:t>100</m:t>
                            </m:r>
                          </m:e>
                        </m:rad>
                      </m:den>
                    </m:f>
                    <m:r>
                      <a:rPr lang="en-US" sz="900" i="1" spc="-30">
                        <a:latin typeface="Cambria Math" panose="02040503050406030204" pitchFamily="18" charset="0"/>
                        <a:cs typeface="Arial"/>
                      </a:rPr>
                      <m:t>=$52,000</m:t>
                    </m:r>
                  </m:oMath>
                </a14:m>
                <a:r>
                  <a:rPr lang="en-US" sz="900" spc="-30" dirty="0" smtClean="0">
                    <a:latin typeface="Arial"/>
                    <a:cs typeface="Arial"/>
                  </a:rPr>
                  <a:t>)</a:t>
                </a:r>
                <a:endParaRPr lang="en-US" sz="900" dirty="0" smtClean="0">
                  <a:latin typeface="Arial" panose="020B0604020202020204" pitchFamily="34" charset="0"/>
                  <a:cs typeface="Arial" panose="020B0604020202020204" pitchFamily="34" charset="0"/>
                </a:endParaRPr>
              </a:p>
              <a:p>
                <a:pPr marL="40005" marR="74930">
                  <a:lnSpc>
                    <a:spcPts val="950"/>
                  </a:lnSpc>
                  <a:spcBef>
                    <a:spcPts val="185"/>
                  </a:spcBef>
                </a:pPr>
                <a:r>
                  <a:rPr lang="en-US" sz="900" b="1" spc="35" dirty="0" smtClean="0">
                    <a:latin typeface="Arial" panose="020B0604020202020204" pitchFamily="34" charset="0"/>
                    <a:cs typeface="Arial" panose="020B0604020202020204" pitchFamily="34" charset="0"/>
                  </a:rPr>
                  <a:t>Which of the following are true statements?</a:t>
                </a:r>
              </a:p>
            </p:txBody>
          </p:sp>
        </mc:Choice>
        <mc:Fallback xmlns="">
          <p:sp>
            <p:nvSpPr>
              <p:cNvPr id="5" name="object 3"/>
              <p:cNvSpPr txBox="1">
                <a:spLocks noRot="1" noChangeAspect="1" noMove="1" noResize="1" noEditPoints="1" noAdjustHandles="1" noChangeArrowheads="1" noChangeShapeType="1" noTextEdit="1"/>
              </p:cNvSpPr>
              <p:nvPr/>
            </p:nvSpPr>
            <p:spPr>
              <a:xfrm>
                <a:off x="101854" y="206375"/>
                <a:ext cx="4266310" cy="2259208"/>
              </a:xfrm>
              <a:prstGeom prst="rect">
                <a:avLst/>
              </a:prstGeom>
              <a:blipFill>
                <a:blip r:embed="rId2"/>
                <a:stretch>
                  <a:fillRect l="-1143" t="-1351" r="-1571" b="-2432"/>
                </a:stretch>
              </a:blipFill>
            </p:spPr>
            <p:txBody>
              <a:bodyPr/>
              <a:lstStyle/>
              <a:p>
                <a:r>
                  <a:rPr lang="en-US">
                    <a:noFill/>
                  </a:rPr>
                  <a:t> </a:t>
                </a:r>
              </a:p>
            </p:txBody>
          </p:sp>
        </mc:Fallback>
      </mc:AlternateContent>
      <p:sp>
        <p:nvSpPr>
          <p:cNvPr id="2" name="TextBox 1"/>
          <p:cNvSpPr txBox="1"/>
          <p:nvPr/>
        </p:nvSpPr>
        <p:spPr>
          <a:xfrm>
            <a:off x="101854" y="2465583"/>
            <a:ext cx="3955796" cy="769441"/>
          </a:xfrm>
          <a:prstGeom prst="rect">
            <a:avLst/>
          </a:prstGeom>
          <a:noFill/>
        </p:spPr>
        <p:txBody>
          <a:bodyPr wrap="square" rtlCol="0">
            <a:spAutoFit/>
          </a:bodyPr>
          <a:lstStyle/>
          <a:p>
            <a:r>
              <a:rPr lang="en-US" sz="1100" b="1" dirty="0" smtClean="0">
                <a:solidFill>
                  <a:srgbClr val="C00000"/>
                </a:solidFill>
              </a:rPr>
              <a:t>Rule: </a:t>
            </a:r>
            <a:r>
              <a:rPr lang="en-US" sz="1100" dirty="0" smtClean="0">
                <a:solidFill>
                  <a:srgbClr val="C00000"/>
                </a:solidFill>
              </a:rPr>
              <a:t>Unusual “observation” = “observation” that are 2 standard deviations away from the </a:t>
            </a:r>
            <a:r>
              <a:rPr lang="en-US" sz="1100" dirty="0">
                <a:solidFill>
                  <a:srgbClr val="C00000"/>
                </a:solidFill>
              </a:rPr>
              <a:t>mean (or z-score &gt;2 or &lt;-2)</a:t>
            </a:r>
          </a:p>
          <a:p>
            <a:endParaRPr lang="en-US" sz="1100" dirty="0" smtClean="0">
              <a:solidFill>
                <a:srgbClr val="C00000"/>
              </a:solidFill>
            </a:endParaRPr>
          </a:p>
          <a:p>
            <a:endParaRPr lang="en-US" sz="1100" dirty="0">
              <a:solidFill>
                <a:srgbClr val="C00000"/>
              </a:solidFill>
            </a:endParaRPr>
          </a:p>
        </p:txBody>
      </p:sp>
      <p:cxnSp>
        <p:nvCxnSpPr>
          <p:cNvPr id="7" name="Elbow Connector 6"/>
          <p:cNvCxnSpPr/>
          <p:nvPr/>
        </p:nvCxnSpPr>
        <p:spPr>
          <a:xfrm>
            <a:off x="174752" y="2765665"/>
            <a:ext cx="304800" cy="152400"/>
          </a:xfrm>
          <a:prstGeom prst="bentConnector3">
            <a:avLst>
              <a:gd name="adj1" fmla="val -32500"/>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479552" y="2806548"/>
            <a:ext cx="3505200" cy="430887"/>
          </a:xfrm>
          <a:prstGeom prst="rect">
            <a:avLst/>
          </a:prstGeom>
          <a:noFill/>
        </p:spPr>
        <p:txBody>
          <a:bodyPr wrap="square" rtlCol="0">
            <a:spAutoFit/>
          </a:bodyPr>
          <a:lstStyle/>
          <a:p>
            <a:r>
              <a:rPr lang="en-US" sz="1100" dirty="0" smtClean="0">
                <a:solidFill>
                  <a:srgbClr val="C00000"/>
                </a:solidFill>
              </a:rPr>
              <a:t>Only works when the </a:t>
            </a:r>
            <a:r>
              <a:rPr lang="en-US" sz="1100" u="sng" dirty="0" smtClean="0">
                <a:solidFill>
                  <a:srgbClr val="C00000"/>
                </a:solidFill>
              </a:rPr>
              <a:t>distribution of “observations” are normal</a:t>
            </a:r>
            <a:r>
              <a:rPr lang="en-US" sz="1100" dirty="0" smtClean="0">
                <a:solidFill>
                  <a:srgbClr val="C00000"/>
                </a:solidFill>
              </a:rPr>
              <a:t>.</a:t>
            </a:r>
            <a:endParaRPr lang="en-US" sz="1100" dirty="0">
              <a:solidFill>
                <a:srgbClr val="C00000"/>
              </a:solidFill>
            </a:endParaRPr>
          </a:p>
        </p:txBody>
      </p:sp>
      <p:sp>
        <p:nvSpPr>
          <p:cNvPr id="3" name="TextBox 2"/>
          <p:cNvSpPr txBox="1"/>
          <p:nvPr/>
        </p:nvSpPr>
        <p:spPr>
          <a:xfrm>
            <a:off x="-19050" y="3177940"/>
            <a:ext cx="4732020" cy="276999"/>
          </a:xfrm>
          <a:prstGeom prst="rect">
            <a:avLst/>
          </a:prstGeom>
          <a:noFill/>
        </p:spPr>
        <p:txBody>
          <a:bodyPr wrap="square" rtlCol="0">
            <a:spAutoFit/>
          </a:bodyPr>
          <a:lstStyle/>
          <a:p>
            <a:r>
              <a:rPr lang="en-US" sz="1200" dirty="0" smtClean="0">
                <a:solidFill>
                  <a:srgbClr val="00B050"/>
                </a:solidFill>
              </a:rPr>
              <a:t>Distribution of a </a:t>
            </a:r>
            <a:r>
              <a:rPr lang="en-US" sz="1200" u="sng" dirty="0" smtClean="0">
                <a:solidFill>
                  <a:srgbClr val="00B050"/>
                </a:solidFill>
              </a:rPr>
              <a:t>single</a:t>
            </a:r>
            <a:r>
              <a:rPr lang="en-US" sz="1200" dirty="0" smtClean="0">
                <a:solidFill>
                  <a:srgbClr val="00B050"/>
                </a:solidFill>
              </a:rPr>
              <a:t> SUV sales price is </a:t>
            </a:r>
            <a:r>
              <a:rPr lang="en-US" sz="1200" u="sng" dirty="0" smtClean="0">
                <a:solidFill>
                  <a:srgbClr val="00B050"/>
                </a:solidFill>
              </a:rPr>
              <a:t>not normal</a:t>
            </a:r>
            <a:r>
              <a:rPr lang="en-US" sz="1200" dirty="0" smtClean="0">
                <a:solidFill>
                  <a:srgbClr val="00B050"/>
                </a:solidFill>
              </a:rPr>
              <a:t>… can’t use this rule. </a:t>
            </a:r>
            <a:endParaRPr lang="en-US" sz="1200" dirty="0">
              <a:solidFill>
                <a:srgbClr val="00B050"/>
              </a:solidFill>
            </a:endParaRPr>
          </a:p>
        </p:txBody>
      </p:sp>
    </p:spTree>
    <p:extLst>
      <p:ext uri="{BB962C8B-B14F-4D97-AF65-F5344CB8AC3E}">
        <p14:creationId xmlns:p14="http://schemas.microsoft.com/office/powerpoint/2010/main" val="118355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159018"/>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Is this an observational study or a random experiment?</a:t>
            </a:r>
            <a:endParaRPr sz="1000" b="1" dirty="0">
              <a:solidFill>
                <a:schemeClr val="accent2">
                  <a:lumMod val="75000"/>
                </a:schemeClr>
              </a:solidFill>
            </a:endParaRPr>
          </a:p>
        </p:txBody>
      </p:sp>
      <p:sp>
        <p:nvSpPr>
          <p:cNvPr id="3" name="object 3"/>
          <p:cNvSpPr txBox="1"/>
          <p:nvPr/>
        </p:nvSpPr>
        <p:spPr>
          <a:xfrm>
            <a:off x="101853" y="357251"/>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 80 students that attend the magnate school took the SAT at the testing facility one morning. </a:t>
            </a:r>
            <a:r>
              <a:rPr lang="en-US" sz="800" spc="-20" dirty="0" smtClean="0">
                <a:solidFill>
                  <a:schemeClr val="accent2">
                    <a:lumMod val="75000"/>
                  </a:schemeClr>
                </a:solidFill>
                <a:latin typeface="Arial"/>
                <a:cs typeface="Arial"/>
              </a:rPr>
              <a:t>They decide to </a:t>
            </a:r>
            <a:r>
              <a:rPr lang="en-US" sz="800" b="1" spc="-20" dirty="0" smtClean="0">
                <a:solidFill>
                  <a:schemeClr val="accent2">
                    <a:lumMod val="75000"/>
                  </a:schemeClr>
                </a:solidFill>
                <a:latin typeface="Arial"/>
                <a:cs typeface="Arial"/>
              </a:rPr>
              <a:t>assign</a:t>
            </a:r>
            <a:r>
              <a:rPr lang="en-US" sz="800" spc="-20" dirty="0" smtClean="0">
                <a:solidFill>
                  <a:schemeClr val="accent2">
                    <a:lumMod val="75000"/>
                  </a:schemeClr>
                </a:solidFill>
                <a:latin typeface="Arial"/>
                <a:cs typeface="Arial"/>
              </a:rPr>
              <a:t> the first 40 students that arrived at the testing facility to the “coffee group” and offer them coffee before the exam. They assigned the last 40 students to arrive at the testing facility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They used this to conclude </a:t>
            </a:r>
            <a:r>
              <a:rPr lang="en-US" sz="800" spc="-20" dirty="0" smtClean="0">
                <a:latin typeface="Arial"/>
                <a:cs typeface="Arial"/>
              </a:rPr>
              <a:t>that drinking coffee before the SAT causes high school students to score higher on the SAT.</a:t>
            </a:r>
            <a:endParaRPr sz="800" dirty="0">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4" name="TextBox 3"/>
          <p:cNvSpPr txBox="1"/>
          <p:nvPr/>
        </p:nvSpPr>
        <p:spPr>
          <a:xfrm>
            <a:off x="101853" y="1764021"/>
            <a:ext cx="1822197" cy="461665"/>
          </a:xfrm>
          <a:prstGeom prst="rect">
            <a:avLst/>
          </a:prstGeom>
          <a:noFill/>
        </p:spPr>
        <p:txBody>
          <a:bodyPr wrap="square" rtlCol="0">
            <a:spAutoFit/>
          </a:bodyPr>
          <a:lstStyle/>
          <a:p>
            <a:r>
              <a:rPr lang="en-US" sz="1200" i="1" dirty="0" smtClean="0">
                <a:solidFill>
                  <a:schemeClr val="accent2">
                    <a:lumMod val="75000"/>
                  </a:schemeClr>
                </a:solidFill>
              </a:rPr>
              <a:t>a.) observational study</a:t>
            </a:r>
          </a:p>
          <a:p>
            <a:r>
              <a:rPr lang="en-US" sz="1200" dirty="0" smtClean="0"/>
              <a:t>b.) random experiment</a:t>
            </a:r>
          </a:p>
        </p:txBody>
      </p:sp>
      <p:sp>
        <p:nvSpPr>
          <p:cNvPr id="5" name="TextBox 4"/>
          <p:cNvSpPr txBox="1"/>
          <p:nvPr/>
        </p:nvSpPr>
        <p:spPr>
          <a:xfrm>
            <a:off x="1847850" y="1705149"/>
            <a:ext cx="2190750" cy="1000274"/>
          </a:xfrm>
          <a:prstGeom prst="rect">
            <a:avLst/>
          </a:prstGeom>
          <a:noFill/>
        </p:spPr>
        <p:txBody>
          <a:bodyPr wrap="square" rtlCol="0">
            <a:spAutoFit/>
          </a:bodyPr>
          <a:lstStyle/>
          <a:p>
            <a:r>
              <a:rPr lang="en-US" sz="1100" b="1" dirty="0" smtClean="0">
                <a:solidFill>
                  <a:schemeClr val="accent2">
                    <a:lumMod val="75000"/>
                  </a:schemeClr>
                </a:solidFill>
              </a:rPr>
              <a:t>Why?</a:t>
            </a:r>
          </a:p>
          <a:p>
            <a:pPr marL="285750" indent="-285750">
              <a:buFont typeface="Arial" panose="020B0604020202020204" pitchFamily="34" charset="0"/>
              <a:buChar char="•"/>
            </a:pPr>
            <a:r>
              <a:rPr lang="en-US" sz="800" dirty="0" smtClean="0">
                <a:solidFill>
                  <a:schemeClr val="accent2">
                    <a:lumMod val="75000"/>
                  </a:schemeClr>
                </a:solidFill>
              </a:rPr>
              <a:t>They use </a:t>
            </a:r>
            <a:r>
              <a:rPr lang="en-US" sz="800" b="1" dirty="0" smtClean="0">
                <a:solidFill>
                  <a:schemeClr val="accent2">
                    <a:lumMod val="75000"/>
                  </a:schemeClr>
                </a:solidFill>
              </a:rPr>
              <a:t>assignment</a:t>
            </a:r>
            <a:r>
              <a:rPr lang="en-US" sz="800" dirty="0" smtClean="0">
                <a:solidFill>
                  <a:schemeClr val="accent2">
                    <a:lumMod val="75000"/>
                  </a:schemeClr>
                </a:solidFill>
              </a:rPr>
              <a:t> to groups, but the assignment is </a:t>
            </a:r>
            <a:r>
              <a:rPr lang="en-US" sz="800" i="1" dirty="0" smtClean="0">
                <a:solidFill>
                  <a:schemeClr val="accent2">
                    <a:lumMod val="75000"/>
                  </a:schemeClr>
                </a:solidFill>
              </a:rPr>
              <a:t>not RANDOM</a:t>
            </a:r>
            <a:r>
              <a:rPr lang="en-US" sz="800" dirty="0" smtClean="0">
                <a:solidFill>
                  <a:schemeClr val="accent2">
                    <a:lumMod val="75000"/>
                  </a:schemeClr>
                </a:solidFill>
              </a:rPr>
              <a:t>!</a:t>
            </a:r>
          </a:p>
          <a:p>
            <a:pPr marL="285750" indent="-285750">
              <a:buFont typeface="Arial" panose="020B0604020202020204" pitchFamily="34" charset="0"/>
              <a:buChar char="•"/>
            </a:pPr>
            <a:r>
              <a:rPr lang="en-US" sz="800" dirty="0" smtClean="0">
                <a:solidFill>
                  <a:schemeClr val="accent2">
                    <a:lumMod val="75000"/>
                  </a:schemeClr>
                </a:solidFill>
              </a:rPr>
              <a:t>A </a:t>
            </a:r>
            <a:r>
              <a:rPr lang="en-US" sz="800" u="sng" dirty="0" smtClean="0">
                <a:solidFill>
                  <a:schemeClr val="accent2">
                    <a:lumMod val="75000"/>
                  </a:schemeClr>
                </a:solidFill>
              </a:rPr>
              <a:t>random experiment</a:t>
            </a:r>
            <a:r>
              <a:rPr lang="en-US" sz="800" dirty="0" smtClean="0">
                <a:solidFill>
                  <a:schemeClr val="accent2">
                    <a:lumMod val="75000"/>
                  </a:schemeClr>
                </a:solidFill>
              </a:rPr>
              <a:t>, must have </a:t>
            </a:r>
            <a:r>
              <a:rPr lang="en-US" sz="800" b="1" u="sng" dirty="0" smtClean="0">
                <a:solidFill>
                  <a:schemeClr val="accent2">
                    <a:lumMod val="75000"/>
                  </a:schemeClr>
                </a:solidFill>
              </a:rPr>
              <a:t>random</a:t>
            </a:r>
            <a:r>
              <a:rPr lang="en-US" sz="800" b="1" dirty="0" smtClean="0">
                <a:solidFill>
                  <a:schemeClr val="accent2">
                    <a:lumMod val="75000"/>
                  </a:schemeClr>
                </a:solidFill>
              </a:rPr>
              <a:t> assignment </a:t>
            </a:r>
            <a:r>
              <a:rPr lang="en-US" sz="800" dirty="0" smtClean="0">
                <a:solidFill>
                  <a:schemeClr val="accent2">
                    <a:lumMod val="75000"/>
                  </a:schemeClr>
                </a:solidFill>
              </a:rPr>
              <a:t>of subjects to groups.</a:t>
            </a:r>
          </a:p>
          <a:p>
            <a:endParaRPr lang="en-US" sz="800" dirty="0"/>
          </a:p>
        </p:txBody>
      </p:sp>
    </p:spTree>
    <p:extLst>
      <p:ext uri="{BB962C8B-B14F-4D97-AF65-F5344CB8AC3E}">
        <p14:creationId xmlns:p14="http://schemas.microsoft.com/office/powerpoint/2010/main" val="1981267729"/>
      </p:ext>
    </p:extLst>
  </p:cSld>
  <p:clrMapOvr>
    <a:masterClrMapping/>
  </p:clrMapOvr>
  <p:transition>
    <p:cut/>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5" name="object 3"/>
              <p:cNvSpPr txBox="1"/>
              <p:nvPr/>
            </p:nvSpPr>
            <p:spPr>
              <a:xfrm>
                <a:off x="101854" y="206375"/>
                <a:ext cx="4266310" cy="2282291"/>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900" spc="35" dirty="0" smtClean="0">
                    <a:latin typeface="Arial" panose="020B0604020202020204" pitchFamily="34" charset="0"/>
                    <a:cs typeface="Arial" panose="020B0604020202020204" pitchFamily="34" charset="0"/>
                  </a:rPr>
                  <a:t>Suppose it is known that the distribution of all SUV car sales prices is skewed to the right with mean $50,000 and standard deviation $10,000.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randomly select an SUV and note it’s price of x=$25,000. </a:t>
                </a:r>
              </a:p>
              <a:p>
                <a:pPr marL="211455" marR="74930" indent="-171450">
                  <a:lnSpc>
                    <a:spcPts val="950"/>
                  </a:lnSpc>
                  <a:spcBef>
                    <a:spcPts val="185"/>
                  </a:spcBef>
                  <a:buFont typeface="Arial" panose="020B0604020202020204" pitchFamily="34" charset="0"/>
                  <a:buChar char="•"/>
                </a:pPr>
                <a:r>
                  <a:rPr lang="en-US" sz="900" spc="35" dirty="0" smtClean="0">
                    <a:latin typeface="Arial" panose="020B0604020202020204" pitchFamily="34" charset="0"/>
                    <a:cs typeface="Arial" panose="020B0604020202020204" pitchFamily="34" charset="0"/>
                  </a:rPr>
                  <a:t>We also randomly sample 100 SUVs from this population and note that their mean price is </a:t>
                </a:r>
                <a14:m>
                  <m:oMath xmlns:m="http://schemas.openxmlformats.org/officeDocument/2006/math">
                    <m:r>
                      <a:rPr lang="en-US" sz="900" b="0" i="0" spc="35" smtClean="0">
                        <a:latin typeface="Cambria Math" panose="02040503050406030204" pitchFamily="18" charset="0"/>
                      </a:rPr>
                      <m:t>$60,000</m:t>
                    </m:r>
                  </m:oMath>
                </a14:m>
                <a:r>
                  <a:rPr lang="en-US" sz="900" dirty="0" smtClean="0">
                    <a:latin typeface="Arial" panose="020B0604020202020204" pitchFamily="34" charset="0"/>
                    <a:cs typeface="Arial" panose="020B0604020202020204" pitchFamily="34" charset="0"/>
                  </a:rPr>
                  <a:t>.</a:t>
                </a:r>
              </a:p>
              <a:p>
                <a:pPr marL="40005" marR="74930">
                  <a:lnSpc>
                    <a:spcPts val="950"/>
                  </a:lnSpc>
                  <a:spcBef>
                    <a:spcPts val="185"/>
                  </a:spcBef>
                </a:pPr>
                <a:r>
                  <a:rPr lang="en-US" sz="900" dirty="0" smtClean="0">
                    <a:latin typeface="Arial" panose="020B0604020202020204" pitchFamily="34" charset="0"/>
                    <a:cs typeface="Arial" panose="020B0604020202020204" pitchFamily="34" charset="0"/>
                  </a:rPr>
                  <a:t>_________________________________________________________________</a:t>
                </a:r>
                <a:endParaRPr lang="en-US" sz="900" dirty="0">
                  <a:latin typeface="Arial" panose="020B0604020202020204" pitchFamily="34" charset="0"/>
                  <a:cs typeface="Arial" panose="020B0604020202020204" pitchFamily="34" charset="0"/>
                </a:endParaRPr>
              </a:p>
              <a:p>
                <a:pPr marL="227329" marR="5080" indent="-207645" algn="just">
                  <a:lnSpc>
                    <a:spcPct val="100000"/>
                  </a:lnSpc>
                  <a:spcBef>
                    <a:spcPts val="90"/>
                  </a:spcBef>
                  <a:buClr>
                    <a:srgbClr val="024F84"/>
                  </a:buClr>
                  <a:buFont typeface="Arial" panose="020B0604020202020204" pitchFamily="34" charset="0"/>
                  <a:buChar char="•"/>
                  <a:tabLst>
                    <a:tab pos="227965" algn="l"/>
                  </a:tabLst>
                </a:pPr>
                <a:r>
                  <a:rPr lang="en-US" sz="900" b="1" spc="-30" dirty="0" smtClean="0">
                    <a:latin typeface="Arial"/>
                    <a:cs typeface="Arial"/>
                  </a:rPr>
                  <a:t>STATEMENT 1: </a:t>
                </a:r>
                <a:r>
                  <a:rPr lang="en-US" sz="900" spc="-30" dirty="0" smtClean="0">
                    <a:latin typeface="Arial"/>
                    <a:cs typeface="Arial"/>
                  </a:rPr>
                  <a:t>We can say that the price of our one randomly selected SUV (x=$25,000) is unusual, because x=$25,000 is lower than two standard deviations away from the population mean .</a:t>
                </a:r>
              </a:p>
              <a:p>
                <a:pPr marL="684529" marR="5080" lvl="1" indent="-207645" algn="just">
                  <a:spcBef>
                    <a:spcPts val="90"/>
                  </a:spcBef>
                  <a:buClr>
                    <a:srgbClr val="024F84"/>
                  </a:buClr>
                  <a:buFont typeface="Arial" panose="020B0604020202020204" pitchFamily="34" charset="0"/>
                  <a:buChar char="•"/>
                  <a:tabLst>
                    <a:tab pos="227965" algn="l"/>
                  </a:tabLst>
                </a:pPr>
                <a:r>
                  <a:rPr lang="en-US" sz="900" spc="-30" dirty="0" smtClean="0">
                    <a:latin typeface="Arial"/>
                    <a:cs typeface="Arial"/>
                  </a:rPr>
                  <a:t>(</a:t>
                </a:r>
                <a:r>
                  <a:rPr lang="en-US" sz="900" spc="-30" dirty="0" err="1">
                    <a:latin typeface="Arial"/>
                    <a:cs typeface="Arial"/>
                  </a:rPr>
                  <a:t>ie</a:t>
                </a:r>
                <a:r>
                  <a:rPr lang="en-US" sz="900" spc="-30" dirty="0">
                    <a:latin typeface="Arial"/>
                    <a:cs typeface="Arial"/>
                  </a:rPr>
                  <a:t> $</a:t>
                </a:r>
                <a:r>
                  <a:rPr lang="en-US" sz="900" spc="-30" dirty="0" smtClean="0">
                    <a:latin typeface="Arial"/>
                    <a:cs typeface="Arial"/>
                  </a:rPr>
                  <a:t>50,000-2</a:t>
                </a:r>
                <a:r>
                  <a:rPr lang="en-US" sz="900" spc="-30" dirty="0">
                    <a:latin typeface="Arial"/>
                    <a:cs typeface="Arial"/>
                  </a:rPr>
                  <a:t>($10,000</a:t>
                </a:r>
                <a:r>
                  <a:rPr lang="en-US" sz="900" spc="-30" dirty="0" smtClean="0">
                    <a:latin typeface="Arial"/>
                    <a:cs typeface="Arial"/>
                  </a:rPr>
                  <a:t>)=$30,000</a:t>
                </a:r>
                <a:r>
                  <a:rPr lang="en-US" sz="900" spc="-30" dirty="0">
                    <a:latin typeface="Arial"/>
                    <a:cs typeface="Arial"/>
                  </a:rPr>
                  <a:t>)</a:t>
                </a:r>
              </a:p>
              <a:p>
                <a:pPr marL="227329" marR="5080" indent="-207645" algn="just">
                  <a:spcBef>
                    <a:spcPts val="90"/>
                  </a:spcBef>
                  <a:buClr>
                    <a:srgbClr val="024F84"/>
                  </a:buClr>
                  <a:buFont typeface="Arial" panose="020B0604020202020204" pitchFamily="34" charset="0"/>
                  <a:buChar char="•"/>
                  <a:tabLst>
                    <a:tab pos="227965" algn="l"/>
                  </a:tabLst>
                </a:pPr>
                <a:r>
                  <a:rPr lang="en-US" sz="900" b="1" spc="-30" dirty="0" smtClean="0">
                    <a:solidFill>
                      <a:srgbClr val="00B0F0"/>
                    </a:solidFill>
                    <a:latin typeface="Arial"/>
                    <a:cs typeface="Arial"/>
                  </a:rPr>
                  <a:t>STATEMENT 2: </a:t>
                </a:r>
                <a:r>
                  <a:rPr lang="en-US" sz="900" spc="-30" dirty="0" smtClean="0">
                    <a:latin typeface="Arial"/>
                    <a:cs typeface="Arial"/>
                  </a:rPr>
                  <a:t>We </a:t>
                </a:r>
                <a:r>
                  <a:rPr lang="en-US" sz="900" spc="-30" dirty="0">
                    <a:latin typeface="Arial"/>
                    <a:cs typeface="Arial"/>
                  </a:rPr>
                  <a:t>can say that the </a:t>
                </a:r>
                <a:r>
                  <a:rPr lang="en-US" sz="900" spc="-30" dirty="0" smtClean="0">
                    <a:solidFill>
                      <a:srgbClr val="00B0F0"/>
                    </a:solidFill>
                    <a:latin typeface="Arial"/>
                    <a:cs typeface="Arial"/>
                  </a:rPr>
                  <a:t>average price of our </a:t>
                </a:r>
                <a:r>
                  <a:rPr lang="en-US" sz="1050" b="1" spc="-30" dirty="0" smtClean="0">
                    <a:solidFill>
                      <a:srgbClr val="7030A0"/>
                    </a:solidFill>
                    <a:latin typeface="Arial"/>
                    <a:cs typeface="Arial"/>
                  </a:rPr>
                  <a:t>n=100</a:t>
                </a:r>
                <a:r>
                  <a:rPr lang="en-US" sz="900" spc="-30" dirty="0" smtClean="0">
                    <a:solidFill>
                      <a:srgbClr val="00B0F0"/>
                    </a:solidFill>
                    <a:latin typeface="Arial"/>
                    <a:cs typeface="Arial"/>
                  </a:rPr>
                  <a:t> randomly selected SUVs (</a:t>
                </a:r>
                <a14:m>
                  <m:oMath xmlns:m="http://schemas.openxmlformats.org/officeDocument/2006/math">
                    <m:acc>
                      <m:accPr>
                        <m:chr m:val="̅"/>
                        <m:ctrlPr>
                          <a:rPr lang="en-US" sz="900" i="1" spc="-30">
                            <a:solidFill>
                              <a:srgbClr val="00B0F0"/>
                            </a:solidFill>
                            <a:latin typeface="Cambria Math" panose="02040503050406030204" pitchFamily="18" charset="0"/>
                            <a:cs typeface="Arial"/>
                          </a:rPr>
                        </m:ctrlPr>
                      </m:accPr>
                      <m:e>
                        <m:r>
                          <a:rPr lang="en-US" sz="900" i="1" spc="-30">
                            <a:solidFill>
                              <a:srgbClr val="00B0F0"/>
                            </a:solidFill>
                            <a:latin typeface="Cambria Math" panose="02040503050406030204" pitchFamily="18" charset="0"/>
                            <a:cs typeface="Arial"/>
                          </a:rPr>
                          <m:t>𝑥</m:t>
                        </m:r>
                      </m:e>
                    </m:acc>
                    <m:r>
                      <a:rPr lang="en-US" sz="900" i="1" spc="-30">
                        <a:solidFill>
                          <a:srgbClr val="00B0F0"/>
                        </a:solidFill>
                        <a:latin typeface="Cambria Math" panose="02040503050406030204" pitchFamily="18" charset="0"/>
                        <a:cs typeface="Arial"/>
                      </a:rPr>
                      <m:t>=$60,000</m:t>
                    </m:r>
                  </m:oMath>
                </a14:m>
                <a:r>
                  <a:rPr lang="en-US" sz="900" spc="-30" dirty="0">
                    <a:solidFill>
                      <a:srgbClr val="00B0F0"/>
                    </a:solidFill>
                    <a:latin typeface="Arial"/>
                    <a:cs typeface="Arial"/>
                  </a:rPr>
                  <a:t>) </a:t>
                </a:r>
                <a:r>
                  <a:rPr lang="en-US" sz="900" spc="-30" dirty="0">
                    <a:latin typeface="Arial"/>
                    <a:cs typeface="Arial"/>
                  </a:rPr>
                  <a:t>is unusual, because </a:t>
                </a:r>
                <a14:m>
                  <m:oMath xmlns:m="http://schemas.openxmlformats.org/officeDocument/2006/math">
                    <m:r>
                      <a:rPr lang="en-US" sz="900" i="1" spc="-30">
                        <a:latin typeface="Cambria Math" panose="02040503050406030204" pitchFamily="18" charset="0"/>
                        <a:cs typeface="Arial"/>
                      </a:rPr>
                      <m:t>$60,000</m:t>
                    </m:r>
                  </m:oMath>
                </a14:m>
                <a:r>
                  <a:rPr lang="en-US" sz="900" spc="-30" dirty="0">
                    <a:latin typeface="Arial"/>
                    <a:cs typeface="Arial"/>
                  </a:rPr>
                  <a:t> is higher than two standard errors away from the population mean </a:t>
                </a:r>
                <a:r>
                  <a:rPr lang="en-US" sz="900" spc="-30" dirty="0" smtClean="0">
                    <a:latin typeface="Arial"/>
                    <a:cs typeface="Arial"/>
                  </a:rPr>
                  <a:t>.</a:t>
                </a:r>
              </a:p>
              <a:p>
                <a:pPr marL="684529" marR="5080" lvl="1" indent="-207645" algn="just">
                  <a:spcBef>
                    <a:spcPts val="90"/>
                  </a:spcBef>
                  <a:buClr>
                    <a:srgbClr val="024F84"/>
                  </a:buClr>
                  <a:buFont typeface="Arial" panose="020B0604020202020204" pitchFamily="34" charset="0"/>
                  <a:buChar char="•"/>
                  <a:tabLst>
                    <a:tab pos="227965" algn="l"/>
                  </a:tabLst>
                </a:pPr>
                <a:r>
                  <a:rPr lang="en-US" sz="900" spc="-30" dirty="0" smtClean="0">
                    <a:latin typeface="Arial"/>
                    <a:cs typeface="Arial"/>
                  </a:rPr>
                  <a:t>(</a:t>
                </a:r>
                <a:r>
                  <a:rPr lang="en-US" sz="900" spc="-30" dirty="0" err="1">
                    <a:latin typeface="Arial"/>
                    <a:cs typeface="Arial"/>
                  </a:rPr>
                  <a:t>ie</a:t>
                </a:r>
                <a:r>
                  <a:rPr lang="en-US" sz="900" spc="-30" dirty="0">
                    <a:latin typeface="Arial"/>
                    <a:cs typeface="Arial"/>
                  </a:rPr>
                  <a:t> (</a:t>
                </a:r>
                <a14:m>
                  <m:oMath xmlns:m="http://schemas.openxmlformats.org/officeDocument/2006/math">
                    <m:r>
                      <a:rPr lang="en-US" sz="900" i="1" spc="-30">
                        <a:latin typeface="Cambria Math" panose="02040503050406030204" pitchFamily="18" charset="0"/>
                        <a:cs typeface="Arial"/>
                      </a:rPr>
                      <m:t>$50,000+2</m:t>
                    </m:r>
                    <m:f>
                      <m:fPr>
                        <m:ctrlPr>
                          <a:rPr lang="en-US" sz="900" i="1" spc="-30">
                            <a:latin typeface="Cambria Math" panose="02040503050406030204" pitchFamily="18" charset="0"/>
                            <a:cs typeface="Arial"/>
                          </a:rPr>
                        </m:ctrlPr>
                      </m:fPr>
                      <m:num>
                        <m:r>
                          <a:rPr lang="en-US" sz="900" i="1" spc="-30">
                            <a:latin typeface="Cambria Math" panose="02040503050406030204" pitchFamily="18" charset="0"/>
                            <a:cs typeface="Arial"/>
                          </a:rPr>
                          <m:t>$10,000</m:t>
                        </m:r>
                      </m:num>
                      <m:den>
                        <m:rad>
                          <m:radPr>
                            <m:degHide m:val="on"/>
                            <m:ctrlPr>
                              <a:rPr lang="en-US" sz="900" i="1" spc="-30">
                                <a:latin typeface="Cambria Math" panose="02040503050406030204" pitchFamily="18" charset="0"/>
                                <a:cs typeface="Arial"/>
                              </a:rPr>
                            </m:ctrlPr>
                          </m:radPr>
                          <m:deg/>
                          <m:e>
                            <m:r>
                              <a:rPr lang="en-US" sz="900" i="1" spc="-30">
                                <a:latin typeface="Cambria Math" panose="02040503050406030204" pitchFamily="18" charset="0"/>
                                <a:cs typeface="Arial"/>
                              </a:rPr>
                              <m:t>100</m:t>
                            </m:r>
                          </m:e>
                        </m:rad>
                      </m:den>
                    </m:f>
                    <m:r>
                      <a:rPr lang="en-US" sz="900" i="1" spc="-30">
                        <a:latin typeface="Cambria Math" panose="02040503050406030204" pitchFamily="18" charset="0"/>
                        <a:cs typeface="Arial"/>
                      </a:rPr>
                      <m:t>=$52,000</m:t>
                    </m:r>
                  </m:oMath>
                </a14:m>
                <a:r>
                  <a:rPr lang="en-US" sz="900" spc="-30" dirty="0" smtClean="0">
                    <a:latin typeface="Arial"/>
                    <a:cs typeface="Arial"/>
                  </a:rPr>
                  <a:t>)</a:t>
                </a:r>
                <a:endParaRPr lang="en-US" sz="900" dirty="0" smtClean="0">
                  <a:latin typeface="Arial" panose="020B0604020202020204" pitchFamily="34" charset="0"/>
                  <a:cs typeface="Arial" panose="020B0604020202020204" pitchFamily="34" charset="0"/>
                </a:endParaRPr>
              </a:p>
              <a:p>
                <a:pPr marL="40005" marR="74930">
                  <a:lnSpc>
                    <a:spcPts val="950"/>
                  </a:lnSpc>
                  <a:spcBef>
                    <a:spcPts val="185"/>
                  </a:spcBef>
                </a:pPr>
                <a:r>
                  <a:rPr lang="en-US" sz="900" b="1" spc="35" dirty="0" smtClean="0">
                    <a:latin typeface="Arial" panose="020B0604020202020204" pitchFamily="34" charset="0"/>
                    <a:cs typeface="Arial" panose="020B0604020202020204" pitchFamily="34" charset="0"/>
                  </a:rPr>
                  <a:t>Which of the following are true statements?</a:t>
                </a:r>
              </a:p>
            </p:txBody>
          </p:sp>
        </mc:Choice>
        <mc:Fallback xmlns="">
          <p:sp>
            <p:nvSpPr>
              <p:cNvPr id="5" name="object 3"/>
              <p:cNvSpPr txBox="1">
                <a:spLocks noRot="1" noChangeAspect="1" noMove="1" noResize="1" noEditPoints="1" noAdjustHandles="1" noChangeArrowheads="1" noChangeShapeType="1" noTextEdit="1"/>
              </p:cNvSpPr>
              <p:nvPr/>
            </p:nvSpPr>
            <p:spPr>
              <a:xfrm>
                <a:off x="101854" y="206375"/>
                <a:ext cx="4266310" cy="2282291"/>
              </a:xfrm>
              <a:prstGeom prst="rect">
                <a:avLst/>
              </a:prstGeom>
              <a:blipFill>
                <a:blip r:embed="rId2"/>
                <a:stretch>
                  <a:fillRect l="-1143" t="-1337" r="-1571" b="-2406"/>
                </a:stretch>
              </a:blipFill>
            </p:spPr>
            <p:txBody>
              <a:bodyPr/>
              <a:lstStyle/>
              <a:p>
                <a:r>
                  <a:rPr lang="en-US">
                    <a:noFill/>
                  </a:rPr>
                  <a:t> </a:t>
                </a:r>
              </a:p>
            </p:txBody>
          </p:sp>
        </mc:Fallback>
      </mc:AlternateContent>
      <p:sp>
        <p:nvSpPr>
          <p:cNvPr id="2" name="TextBox 1"/>
          <p:cNvSpPr txBox="1"/>
          <p:nvPr/>
        </p:nvSpPr>
        <p:spPr>
          <a:xfrm>
            <a:off x="101854" y="2465583"/>
            <a:ext cx="3657600" cy="600164"/>
          </a:xfrm>
          <a:prstGeom prst="rect">
            <a:avLst/>
          </a:prstGeom>
          <a:noFill/>
        </p:spPr>
        <p:txBody>
          <a:bodyPr wrap="square" rtlCol="0">
            <a:spAutoFit/>
          </a:bodyPr>
          <a:lstStyle/>
          <a:p>
            <a:r>
              <a:rPr lang="en-US" sz="1100" b="1" dirty="0" smtClean="0">
                <a:solidFill>
                  <a:srgbClr val="C00000"/>
                </a:solidFill>
              </a:rPr>
              <a:t>Rule: </a:t>
            </a:r>
            <a:r>
              <a:rPr lang="en-US" sz="1100" dirty="0" smtClean="0">
                <a:solidFill>
                  <a:srgbClr val="C00000"/>
                </a:solidFill>
              </a:rPr>
              <a:t>Unusual “observation” = “observation” that are 2 standard deviations away from the mean</a:t>
            </a:r>
          </a:p>
          <a:p>
            <a:endParaRPr lang="en-US" sz="1100" dirty="0">
              <a:solidFill>
                <a:srgbClr val="C00000"/>
              </a:solidFill>
            </a:endParaRPr>
          </a:p>
        </p:txBody>
      </p:sp>
      <p:cxnSp>
        <p:nvCxnSpPr>
          <p:cNvPr id="7" name="Elbow Connector 6"/>
          <p:cNvCxnSpPr/>
          <p:nvPr/>
        </p:nvCxnSpPr>
        <p:spPr>
          <a:xfrm>
            <a:off x="174752" y="2765665"/>
            <a:ext cx="304800" cy="152400"/>
          </a:xfrm>
          <a:prstGeom prst="bentConnector3">
            <a:avLst>
              <a:gd name="adj1" fmla="val -32500"/>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479552" y="2806548"/>
            <a:ext cx="3505200" cy="430887"/>
          </a:xfrm>
          <a:prstGeom prst="rect">
            <a:avLst/>
          </a:prstGeom>
          <a:noFill/>
        </p:spPr>
        <p:txBody>
          <a:bodyPr wrap="square" rtlCol="0">
            <a:spAutoFit/>
          </a:bodyPr>
          <a:lstStyle/>
          <a:p>
            <a:r>
              <a:rPr lang="en-US" sz="1100" dirty="0" smtClean="0">
                <a:solidFill>
                  <a:srgbClr val="C00000"/>
                </a:solidFill>
              </a:rPr>
              <a:t>Only works when the </a:t>
            </a:r>
            <a:r>
              <a:rPr lang="en-US" sz="1100" u="sng" dirty="0" smtClean="0">
                <a:solidFill>
                  <a:srgbClr val="C00000"/>
                </a:solidFill>
              </a:rPr>
              <a:t>distribution of “observations” are normal</a:t>
            </a:r>
            <a:r>
              <a:rPr lang="en-US" sz="1100" dirty="0" smtClean="0">
                <a:solidFill>
                  <a:srgbClr val="C00000"/>
                </a:solidFill>
              </a:rPr>
              <a:t>.</a:t>
            </a:r>
            <a:endParaRPr lang="en-US" sz="1100" dirty="0">
              <a:solidFill>
                <a:srgbClr val="C00000"/>
              </a:solidFill>
            </a:endParaRPr>
          </a:p>
        </p:txBody>
      </p:sp>
      <p:sp>
        <p:nvSpPr>
          <p:cNvPr id="8" name="TextBox 7"/>
          <p:cNvSpPr txBox="1"/>
          <p:nvPr/>
        </p:nvSpPr>
        <p:spPr>
          <a:xfrm>
            <a:off x="11430" y="3078657"/>
            <a:ext cx="4655820" cy="446276"/>
          </a:xfrm>
          <a:prstGeom prst="rect">
            <a:avLst/>
          </a:prstGeom>
          <a:noFill/>
        </p:spPr>
        <p:txBody>
          <a:bodyPr wrap="square" rtlCol="0">
            <a:spAutoFit/>
          </a:bodyPr>
          <a:lstStyle/>
          <a:p>
            <a:r>
              <a:rPr lang="en-US" sz="1100" dirty="0" smtClean="0">
                <a:solidFill>
                  <a:srgbClr val="00B0F0"/>
                </a:solidFill>
              </a:rPr>
              <a:t>Distribution of sample SUV means (sample size 100) </a:t>
            </a:r>
            <a:r>
              <a:rPr lang="en-US" sz="1100" u="sng" dirty="0" smtClean="0">
                <a:solidFill>
                  <a:srgbClr val="00B0F0"/>
                </a:solidFill>
              </a:rPr>
              <a:t>IS normal because CLT conditions met</a:t>
            </a:r>
            <a:r>
              <a:rPr lang="en-US" sz="1100" dirty="0" smtClean="0">
                <a:solidFill>
                  <a:srgbClr val="00B0F0"/>
                </a:solidFill>
              </a:rPr>
              <a:t>… CAN use this rule!</a:t>
            </a:r>
            <a:endParaRPr lang="en-US" sz="1100" dirty="0">
              <a:solidFill>
                <a:srgbClr val="00B0F0"/>
              </a:solidFill>
            </a:endParaRPr>
          </a:p>
        </p:txBody>
      </p:sp>
    </p:spTree>
    <p:extLst>
      <p:ext uri="{BB962C8B-B14F-4D97-AF65-F5344CB8AC3E}">
        <p14:creationId xmlns:p14="http://schemas.microsoft.com/office/powerpoint/2010/main" val="40898235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434975"/>
            <a:ext cx="4011929" cy="615553"/>
          </a:xfrm>
        </p:spPr>
        <p:txBody>
          <a:bodyPr/>
          <a:lstStyle/>
          <a:p>
            <a:r>
              <a:rPr lang="en-US" sz="4000" dirty="0" smtClean="0"/>
              <a:t>Power Review</a:t>
            </a:r>
            <a:endParaRPr lang="en-US" sz="4000" dirty="0"/>
          </a:p>
        </p:txBody>
      </p:sp>
    </p:spTree>
    <p:extLst>
      <p:ext uri="{BB962C8B-B14F-4D97-AF65-F5344CB8AC3E}">
        <p14:creationId xmlns:p14="http://schemas.microsoft.com/office/powerpoint/2010/main" val="17687219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45376"/>
            <a:ext cx="4011929" cy="430887"/>
          </a:xfrm>
        </p:spPr>
        <p:txBody>
          <a:bodyPr/>
          <a:lstStyle/>
          <a:p>
            <a:r>
              <a:rPr lang="en-US" sz="2800" b="1" dirty="0" smtClean="0"/>
              <a:t>Are you here today?</a:t>
            </a:r>
            <a:endParaRPr lang="en-US" sz="2800" b="1" dirty="0"/>
          </a:p>
        </p:txBody>
      </p:sp>
      <p:sp>
        <p:nvSpPr>
          <p:cNvPr id="3" name="Text Placeholder 2"/>
          <p:cNvSpPr>
            <a:spLocks noGrp="1"/>
          </p:cNvSpPr>
          <p:nvPr>
            <p:ph type="body" idx="1"/>
          </p:nvPr>
        </p:nvSpPr>
        <p:spPr>
          <a:xfrm>
            <a:off x="241935" y="843521"/>
            <a:ext cx="4126229" cy="430887"/>
          </a:xfrm>
        </p:spPr>
        <p:txBody>
          <a:bodyPr/>
          <a:lstStyle/>
          <a:p>
            <a:r>
              <a:rPr lang="en-US" sz="2800" dirty="0" smtClean="0"/>
              <a:t>a.) yes!</a:t>
            </a:r>
            <a:endParaRPr lang="en-US" sz="2800" dirty="0"/>
          </a:p>
        </p:txBody>
      </p:sp>
    </p:spTree>
    <p:extLst>
      <p:ext uri="{BB962C8B-B14F-4D97-AF65-F5344CB8AC3E}">
        <p14:creationId xmlns:p14="http://schemas.microsoft.com/office/powerpoint/2010/main" val="40522116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362279"/>
          </a:xfrm>
          <a:prstGeom prst="rect">
            <a:avLst/>
          </a:prstGeom>
          <a:solidFill>
            <a:srgbClr val="D6E2EB"/>
          </a:solidFill>
        </p:spPr>
        <p:txBody>
          <a:bodyPr vert="horz" wrap="square" lIns="0" tIns="23495" rIns="0" bIns="0" rtlCol="0">
            <a:spAutoFit/>
          </a:bodyPr>
          <a:lstStyle/>
          <a:p>
            <a:pPr marL="40005">
              <a:spcBef>
                <a:spcPts val="40"/>
              </a:spcBef>
            </a:pPr>
            <a:r>
              <a:rPr lang="en-US" sz="1100" kern="0" dirty="0" smtClean="0">
                <a:solidFill>
                  <a:srgbClr val="1A2E3D"/>
                </a:solidFill>
              </a:rPr>
              <a:t>For a hypothesis test, all but one of these probabilities have been given a name in this class. Which one is it?</a:t>
            </a:r>
            <a:endParaRPr lang="en-US" sz="1100" kern="0" dirty="0"/>
          </a:p>
        </p:txBody>
      </p:sp>
      <p:sp>
        <p:nvSpPr>
          <p:cNvPr id="5" name="object 2"/>
          <p:cNvSpPr txBox="1">
            <a:spLocks/>
          </p:cNvSpPr>
          <p:nvPr/>
        </p:nvSpPr>
        <p:spPr>
          <a:xfrm>
            <a:off x="101219" y="147894"/>
            <a:ext cx="4266310" cy="174407"/>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100" kern="0" dirty="0" smtClean="0">
                <a:solidFill>
                  <a:srgbClr val="1A2E3D"/>
                </a:solidFill>
              </a:rPr>
              <a:t>Clicker</a:t>
            </a:r>
            <a:r>
              <a:rPr lang="en-US" sz="1100" kern="0" spc="-5" dirty="0" smtClean="0">
                <a:solidFill>
                  <a:srgbClr val="1A2E3D"/>
                </a:solidFill>
              </a:rPr>
              <a:t> </a:t>
            </a:r>
            <a:r>
              <a:rPr lang="en-US" sz="1100" kern="0" spc="5" dirty="0" smtClean="0">
                <a:solidFill>
                  <a:srgbClr val="1A2E3D"/>
                </a:solidFill>
              </a:rPr>
              <a:t>question</a:t>
            </a:r>
            <a:endParaRPr lang="en-US" sz="1100" kern="0" dirty="0"/>
          </a:p>
        </p:txBody>
      </p:sp>
      <p:sp>
        <p:nvSpPr>
          <p:cNvPr id="6" name="object 36"/>
          <p:cNvSpPr txBox="1"/>
          <p:nvPr/>
        </p:nvSpPr>
        <p:spPr>
          <a:xfrm>
            <a:off x="217271" y="892175"/>
            <a:ext cx="4112895" cy="1973617"/>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200" spc="-30" dirty="0" smtClean="0">
                <a:latin typeface="Arial"/>
                <a:cs typeface="Arial"/>
              </a:rPr>
              <a:t>P(reject Ho | Ho is true)</a:t>
            </a:r>
          </a:p>
          <a:p>
            <a:pPr marL="227329" marR="5080" indent="-207645" algn="just">
              <a:spcBef>
                <a:spcPts val="90"/>
              </a:spcBef>
              <a:buClr>
                <a:srgbClr val="024F84"/>
              </a:buClr>
              <a:buFontTx/>
              <a:buAutoNum type="alphaLcParenBoth"/>
              <a:tabLst>
                <a:tab pos="227965" algn="l"/>
              </a:tabLst>
            </a:pPr>
            <a:endParaRPr lang="en-US" sz="1200" spc="-30" dirty="0">
              <a:latin typeface="Arial"/>
              <a:cs typeface="Arial"/>
            </a:endParaRPr>
          </a:p>
          <a:p>
            <a:pPr marL="227329" marR="5080" indent="-207645" algn="just">
              <a:spcBef>
                <a:spcPts val="90"/>
              </a:spcBef>
              <a:buClr>
                <a:srgbClr val="024F84"/>
              </a:buClr>
              <a:buFontTx/>
              <a:buAutoNum type="alphaLcParenBoth"/>
              <a:tabLst>
                <a:tab pos="227965" algn="l"/>
              </a:tabLst>
            </a:pPr>
            <a:endParaRPr lang="en-US" sz="1200" spc="-30" dirty="0" smtClean="0">
              <a:latin typeface="Arial"/>
              <a:cs typeface="Arial"/>
            </a:endParaRPr>
          </a:p>
          <a:p>
            <a:pPr marL="227329" marR="5080" indent="-207645" algn="just">
              <a:spcBef>
                <a:spcPts val="90"/>
              </a:spcBef>
              <a:buClr>
                <a:srgbClr val="024F84"/>
              </a:buClr>
              <a:buFontTx/>
              <a:buAutoNum type="alphaLcParenBoth"/>
              <a:tabLst>
                <a:tab pos="227965" algn="l"/>
              </a:tabLst>
            </a:pPr>
            <a:r>
              <a:rPr lang="en-US" sz="1200" spc="-30" dirty="0" smtClean="0">
                <a:latin typeface="Arial"/>
                <a:cs typeface="Arial"/>
              </a:rPr>
              <a:t>P(fail to reject Ho | Ho is true)</a:t>
            </a:r>
          </a:p>
          <a:p>
            <a:pPr marL="227329" marR="5080" indent="-207645" algn="just">
              <a:spcBef>
                <a:spcPts val="90"/>
              </a:spcBef>
              <a:buClr>
                <a:srgbClr val="024F84"/>
              </a:buClr>
              <a:buFontTx/>
              <a:buAutoNum type="alphaLcParenBoth"/>
              <a:tabLst>
                <a:tab pos="227965" algn="l"/>
              </a:tabLst>
            </a:pPr>
            <a:endParaRPr lang="en-US" sz="1200" spc="-30" dirty="0">
              <a:latin typeface="Arial"/>
              <a:cs typeface="Arial"/>
            </a:endParaRPr>
          </a:p>
          <a:p>
            <a:pPr marL="227329" marR="5080" indent="-207645" algn="just">
              <a:spcBef>
                <a:spcPts val="90"/>
              </a:spcBef>
              <a:buClr>
                <a:srgbClr val="024F84"/>
              </a:buClr>
              <a:buFontTx/>
              <a:buAutoNum type="alphaLcParenBoth"/>
              <a:tabLst>
                <a:tab pos="227965" algn="l"/>
              </a:tabLst>
            </a:pPr>
            <a:endParaRPr lang="en-US" sz="1200" spc="-30" dirty="0" smtClean="0">
              <a:latin typeface="Arial"/>
              <a:cs typeface="Arial"/>
            </a:endParaRPr>
          </a:p>
          <a:p>
            <a:pPr marL="227329" marR="5080" indent="-207645" algn="just">
              <a:spcBef>
                <a:spcPts val="90"/>
              </a:spcBef>
              <a:buClr>
                <a:srgbClr val="024F84"/>
              </a:buClr>
              <a:buFontTx/>
              <a:buAutoNum type="alphaLcParenBoth"/>
              <a:tabLst>
                <a:tab pos="227965" algn="l"/>
              </a:tabLst>
            </a:pPr>
            <a:r>
              <a:rPr lang="en-US" sz="1200" spc="-30" dirty="0" smtClean="0">
                <a:latin typeface="Arial"/>
                <a:cs typeface="Arial"/>
              </a:rPr>
              <a:t>P(reject Ho | Ha is true)</a:t>
            </a:r>
          </a:p>
          <a:p>
            <a:pPr marL="227329" marR="5080" indent="-207645" algn="just">
              <a:spcBef>
                <a:spcPts val="90"/>
              </a:spcBef>
              <a:buClr>
                <a:srgbClr val="024F84"/>
              </a:buClr>
              <a:buFontTx/>
              <a:buAutoNum type="alphaLcParenBoth"/>
              <a:tabLst>
                <a:tab pos="227965" algn="l"/>
              </a:tabLst>
            </a:pPr>
            <a:endParaRPr lang="en-US" sz="1200" spc="-30" dirty="0">
              <a:latin typeface="Arial"/>
              <a:cs typeface="Arial"/>
            </a:endParaRPr>
          </a:p>
          <a:p>
            <a:pPr marL="227329" marR="5080" indent="-207645" algn="just">
              <a:spcBef>
                <a:spcPts val="90"/>
              </a:spcBef>
              <a:buClr>
                <a:srgbClr val="024F84"/>
              </a:buClr>
              <a:buFontTx/>
              <a:buAutoNum type="alphaLcParenBoth"/>
              <a:tabLst>
                <a:tab pos="227965" algn="l"/>
              </a:tabLst>
            </a:pPr>
            <a:endParaRPr lang="en-US" sz="1200" spc="-30" dirty="0" smtClean="0">
              <a:latin typeface="Arial"/>
              <a:cs typeface="Arial"/>
            </a:endParaRPr>
          </a:p>
          <a:p>
            <a:pPr marL="227329" marR="5080" indent="-207645" algn="just">
              <a:spcBef>
                <a:spcPts val="90"/>
              </a:spcBef>
              <a:buClr>
                <a:srgbClr val="024F84"/>
              </a:buClr>
              <a:buFontTx/>
              <a:buAutoNum type="alphaLcParenBoth"/>
              <a:tabLst>
                <a:tab pos="227965" algn="l"/>
              </a:tabLst>
            </a:pPr>
            <a:r>
              <a:rPr lang="en-US" sz="1200" spc="-30" dirty="0" smtClean="0">
                <a:latin typeface="Arial"/>
                <a:cs typeface="Arial"/>
              </a:rPr>
              <a:t>P(fail to reject Ho | Ha is true)</a:t>
            </a:r>
          </a:p>
        </p:txBody>
      </p:sp>
      <p:pic>
        <p:nvPicPr>
          <p:cNvPr id="6146" name="Picture 2" descr="Image result for girl has no name me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8050" y="2111375"/>
            <a:ext cx="1005445" cy="114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37865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362279"/>
          </a:xfrm>
          <a:prstGeom prst="rect">
            <a:avLst/>
          </a:prstGeom>
          <a:solidFill>
            <a:srgbClr val="D6E2EB"/>
          </a:solidFill>
        </p:spPr>
        <p:txBody>
          <a:bodyPr vert="horz" wrap="square" lIns="0" tIns="23495" rIns="0" bIns="0" rtlCol="0">
            <a:spAutoFit/>
          </a:bodyPr>
          <a:lstStyle/>
          <a:p>
            <a:pPr marL="40005">
              <a:spcBef>
                <a:spcPts val="40"/>
              </a:spcBef>
            </a:pPr>
            <a:r>
              <a:rPr lang="en-US" sz="1100" kern="0" dirty="0" smtClean="0">
                <a:solidFill>
                  <a:srgbClr val="1A2E3D"/>
                </a:solidFill>
              </a:rPr>
              <a:t>For a hypothesis test, all but one of these probabilities have been given a name in this class. Which one is it?</a:t>
            </a:r>
            <a:endParaRPr lang="en-US" sz="1100" kern="0" dirty="0"/>
          </a:p>
        </p:txBody>
      </p:sp>
      <p:sp>
        <p:nvSpPr>
          <p:cNvPr id="5" name="object 2"/>
          <p:cNvSpPr txBox="1">
            <a:spLocks/>
          </p:cNvSpPr>
          <p:nvPr/>
        </p:nvSpPr>
        <p:spPr>
          <a:xfrm>
            <a:off x="101219" y="147894"/>
            <a:ext cx="4266310" cy="174407"/>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100" kern="0" dirty="0" smtClean="0">
                <a:solidFill>
                  <a:srgbClr val="1A2E3D"/>
                </a:solidFill>
              </a:rPr>
              <a:t>Clicker</a:t>
            </a:r>
            <a:r>
              <a:rPr lang="en-US" sz="1100" kern="0" spc="-5" dirty="0" smtClean="0">
                <a:solidFill>
                  <a:srgbClr val="1A2E3D"/>
                </a:solidFill>
              </a:rPr>
              <a:t> </a:t>
            </a:r>
            <a:r>
              <a:rPr lang="en-US" sz="1100" kern="0" spc="5" dirty="0" smtClean="0">
                <a:solidFill>
                  <a:srgbClr val="1A2E3D"/>
                </a:solidFill>
              </a:rPr>
              <a:t>question</a:t>
            </a:r>
            <a:endParaRPr lang="en-US" sz="1100" kern="0" dirty="0"/>
          </a:p>
        </p:txBody>
      </p:sp>
      <p:sp>
        <p:nvSpPr>
          <p:cNvPr id="6" name="object 36"/>
          <p:cNvSpPr txBox="1"/>
          <p:nvPr/>
        </p:nvSpPr>
        <p:spPr>
          <a:xfrm>
            <a:off x="101219" y="892175"/>
            <a:ext cx="4508881" cy="1973617"/>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200" b="1" spc="-30" dirty="0" smtClean="0">
                <a:latin typeface="Arial"/>
                <a:cs typeface="Arial"/>
              </a:rPr>
              <a:t>P(reject Ho | Ho is true) = P(Type 1 Error) = </a:t>
            </a:r>
            <a:r>
              <a:rPr lang="el-GR" sz="1200" b="1" spc="-30" dirty="0" smtClean="0">
                <a:latin typeface="Arial"/>
                <a:cs typeface="Arial"/>
              </a:rPr>
              <a:t>α</a:t>
            </a:r>
            <a:endParaRPr lang="en-US" sz="1200" b="1" spc="-30" dirty="0" smtClean="0">
              <a:latin typeface="Arial"/>
              <a:cs typeface="Arial"/>
            </a:endParaRPr>
          </a:p>
          <a:p>
            <a:pPr marL="227329" marR="5080" indent="-207645" algn="just">
              <a:spcBef>
                <a:spcPts val="90"/>
              </a:spcBef>
              <a:buClr>
                <a:srgbClr val="024F84"/>
              </a:buClr>
              <a:buFontTx/>
              <a:buAutoNum type="alphaLcParenBoth"/>
              <a:tabLst>
                <a:tab pos="227965" algn="l"/>
              </a:tabLst>
            </a:pPr>
            <a:endParaRPr lang="en-US" sz="1200" spc="-30" dirty="0">
              <a:latin typeface="Arial"/>
              <a:cs typeface="Arial"/>
            </a:endParaRPr>
          </a:p>
          <a:p>
            <a:pPr marL="227329" marR="5080" indent="-207645" algn="just">
              <a:spcBef>
                <a:spcPts val="90"/>
              </a:spcBef>
              <a:buClr>
                <a:srgbClr val="024F84"/>
              </a:buClr>
              <a:buFontTx/>
              <a:buAutoNum type="alphaLcParenBoth"/>
              <a:tabLst>
                <a:tab pos="227965" algn="l"/>
              </a:tabLst>
            </a:pPr>
            <a:endParaRPr lang="en-US" sz="1200" spc="-30" dirty="0" smtClean="0">
              <a:latin typeface="Arial"/>
              <a:cs typeface="Arial"/>
            </a:endParaRPr>
          </a:p>
          <a:p>
            <a:pPr marL="227329" marR="5080" indent="-207645" algn="just">
              <a:spcBef>
                <a:spcPts val="90"/>
              </a:spcBef>
              <a:buClr>
                <a:srgbClr val="024F84"/>
              </a:buClr>
              <a:buFontTx/>
              <a:buAutoNum type="alphaLcParenBoth"/>
              <a:tabLst>
                <a:tab pos="227965" algn="l"/>
              </a:tabLst>
            </a:pPr>
            <a:r>
              <a:rPr lang="en-US" sz="1200" b="1" i="1" spc="-30" dirty="0" smtClean="0">
                <a:solidFill>
                  <a:schemeClr val="accent2">
                    <a:lumMod val="75000"/>
                  </a:schemeClr>
                </a:solidFill>
                <a:latin typeface="Arial"/>
                <a:cs typeface="Arial"/>
              </a:rPr>
              <a:t>P(fail to reject Ho | Ho is true)</a:t>
            </a:r>
          </a:p>
          <a:p>
            <a:pPr marL="227329" marR="5080" indent="-207645" algn="just">
              <a:spcBef>
                <a:spcPts val="90"/>
              </a:spcBef>
              <a:buClr>
                <a:srgbClr val="024F84"/>
              </a:buClr>
              <a:buFontTx/>
              <a:buAutoNum type="alphaLcParenBoth"/>
              <a:tabLst>
                <a:tab pos="227965" algn="l"/>
              </a:tabLst>
            </a:pPr>
            <a:endParaRPr lang="en-US" sz="1200" spc="-30" dirty="0">
              <a:latin typeface="Arial"/>
              <a:cs typeface="Arial"/>
            </a:endParaRPr>
          </a:p>
          <a:p>
            <a:pPr marL="227329" marR="5080" indent="-207645" algn="just">
              <a:spcBef>
                <a:spcPts val="90"/>
              </a:spcBef>
              <a:buClr>
                <a:srgbClr val="024F84"/>
              </a:buClr>
              <a:buFontTx/>
              <a:buAutoNum type="alphaLcParenBoth"/>
              <a:tabLst>
                <a:tab pos="227965" algn="l"/>
              </a:tabLst>
            </a:pPr>
            <a:endParaRPr lang="en-US" sz="1200" spc="-30" dirty="0" smtClean="0">
              <a:latin typeface="Arial"/>
              <a:cs typeface="Arial"/>
            </a:endParaRPr>
          </a:p>
          <a:p>
            <a:pPr marL="227329" marR="5080" indent="-207645" algn="just">
              <a:spcBef>
                <a:spcPts val="90"/>
              </a:spcBef>
              <a:buClr>
                <a:srgbClr val="024F84"/>
              </a:buClr>
              <a:buFontTx/>
              <a:buAutoNum type="alphaLcParenBoth"/>
              <a:tabLst>
                <a:tab pos="227965" algn="l"/>
              </a:tabLst>
            </a:pPr>
            <a:r>
              <a:rPr lang="en-US" sz="1200" b="1" spc="-30" dirty="0" smtClean="0">
                <a:latin typeface="Arial"/>
                <a:cs typeface="Arial"/>
              </a:rPr>
              <a:t>P(reject Ho | Ha is true</a:t>
            </a:r>
            <a:r>
              <a:rPr lang="en-US" sz="1200" b="1" spc="-30" dirty="0">
                <a:latin typeface="Arial"/>
                <a:cs typeface="Arial"/>
              </a:rPr>
              <a:t>) = </a:t>
            </a:r>
            <a:r>
              <a:rPr lang="en-US" sz="1200" b="1" spc="-30" dirty="0" smtClean="0">
                <a:latin typeface="Arial"/>
                <a:cs typeface="Arial"/>
              </a:rPr>
              <a:t>Power </a:t>
            </a:r>
            <a:r>
              <a:rPr lang="en-US" sz="1200" spc="-30" dirty="0">
                <a:latin typeface="Arial"/>
                <a:cs typeface="Arial"/>
              </a:rPr>
              <a:t>= </a:t>
            </a:r>
            <a:r>
              <a:rPr lang="en-US" sz="1200" spc="-30" dirty="0" smtClean="0">
                <a:latin typeface="Arial"/>
                <a:cs typeface="Arial"/>
              </a:rPr>
              <a:t>1- </a:t>
            </a:r>
            <a:r>
              <a:rPr lang="el-GR" sz="1200" spc="-30" dirty="0" smtClean="0">
                <a:latin typeface="Arial"/>
                <a:cs typeface="Arial"/>
              </a:rPr>
              <a:t>β</a:t>
            </a:r>
            <a:r>
              <a:rPr lang="en-US" sz="1200" spc="-30" dirty="0" smtClean="0">
                <a:latin typeface="Arial"/>
                <a:cs typeface="Arial"/>
              </a:rPr>
              <a:t> </a:t>
            </a:r>
          </a:p>
          <a:p>
            <a:pPr marL="227329" marR="5080" indent="-207645" algn="just">
              <a:spcBef>
                <a:spcPts val="90"/>
              </a:spcBef>
              <a:buClr>
                <a:srgbClr val="024F84"/>
              </a:buClr>
              <a:buFontTx/>
              <a:buAutoNum type="alphaLcParenBoth"/>
              <a:tabLst>
                <a:tab pos="227965" algn="l"/>
              </a:tabLst>
            </a:pPr>
            <a:endParaRPr lang="en-US" sz="1200" spc="-30" dirty="0">
              <a:latin typeface="Arial"/>
              <a:cs typeface="Arial"/>
            </a:endParaRPr>
          </a:p>
          <a:p>
            <a:pPr marL="227329" marR="5080" indent="-207645" algn="just">
              <a:spcBef>
                <a:spcPts val="90"/>
              </a:spcBef>
              <a:buClr>
                <a:srgbClr val="024F84"/>
              </a:buClr>
              <a:buFontTx/>
              <a:buAutoNum type="alphaLcParenBoth"/>
              <a:tabLst>
                <a:tab pos="227965" algn="l"/>
              </a:tabLst>
            </a:pPr>
            <a:endParaRPr lang="en-US" sz="1200" spc="-30" dirty="0" smtClean="0">
              <a:latin typeface="Arial"/>
              <a:cs typeface="Arial"/>
            </a:endParaRPr>
          </a:p>
          <a:p>
            <a:pPr marL="227329" marR="5080" indent="-207645" algn="just">
              <a:spcBef>
                <a:spcPts val="90"/>
              </a:spcBef>
              <a:buClr>
                <a:srgbClr val="024F84"/>
              </a:buClr>
              <a:buFontTx/>
              <a:buAutoNum type="alphaLcParenBoth"/>
              <a:tabLst>
                <a:tab pos="227965" algn="l"/>
              </a:tabLst>
            </a:pPr>
            <a:r>
              <a:rPr lang="en-US" sz="1200" b="1" spc="-30" dirty="0" smtClean="0">
                <a:latin typeface="Arial"/>
                <a:cs typeface="Arial"/>
              </a:rPr>
              <a:t>P(fail to reject Ho | Ha is true) </a:t>
            </a:r>
            <a:r>
              <a:rPr lang="en-US" sz="1200" b="1" spc="-30" dirty="0">
                <a:latin typeface="Arial"/>
                <a:cs typeface="Arial"/>
              </a:rPr>
              <a:t>= P(Type </a:t>
            </a:r>
            <a:r>
              <a:rPr lang="en-US" sz="1200" b="1" spc="-30" dirty="0" smtClean="0">
                <a:latin typeface="Arial"/>
                <a:cs typeface="Arial"/>
              </a:rPr>
              <a:t>2 </a:t>
            </a:r>
            <a:r>
              <a:rPr lang="en-US" sz="1200" b="1" spc="-30" dirty="0">
                <a:latin typeface="Arial"/>
                <a:cs typeface="Arial"/>
              </a:rPr>
              <a:t>Error) = </a:t>
            </a:r>
            <a:r>
              <a:rPr lang="el-GR" sz="1200" b="1" spc="-30" dirty="0" smtClean="0">
                <a:latin typeface="Arial"/>
                <a:cs typeface="Arial"/>
              </a:rPr>
              <a:t>β</a:t>
            </a:r>
            <a:r>
              <a:rPr lang="en-US" sz="1200" b="1" spc="-30" dirty="0" smtClean="0">
                <a:latin typeface="Arial"/>
                <a:cs typeface="Arial"/>
              </a:rPr>
              <a:t> </a:t>
            </a:r>
            <a:r>
              <a:rPr lang="en-US" sz="1200" spc="-30" dirty="0" smtClean="0">
                <a:latin typeface="Arial"/>
                <a:cs typeface="Arial"/>
              </a:rPr>
              <a:t>= 1 - Power</a:t>
            </a:r>
          </a:p>
        </p:txBody>
      </p:sp>
    </p:spTree>
    <p:extLst>
      <p:ext uri="{BB962C8B-B14F-4D97-AF65-F5344CB8AC3E}">
        <p14:creationId xmlns:p14="http://schemas.microsoft.com/office/powerpoint/2010/main" val="19636057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3938" y="57937"/>
            <a:ext cx="296862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Arial"/>
                <a:cs typeface="Arial"/>
              </a:rPr>
              <a:t>4. </a:t>
            </a:r>
            <a:r>
              <a:rPr sz="1050" spc="25" dirty="0">
                <a:solidFill>
                  <a:srgbClr val="FFFFFF"/>
                </a:solidFill>
                <a:latin typeface="Arial"/>
                <a:cs typeface="Arial"/>
              </a:rPr>
              <a:t>Hypothesis tests </a:t>
            </a:r>
            <a:r>
              <a:rPr sz="1050" spc="-5" dirty="0">
                <a:solidFill>
                  <a:srgbClr val="FFFFFF"/>
                </a:solidFill>
                <a:latin typeface="Arial"/>
                <a:cs typeface="Arial"/>
              </a:rPr>
              <a:t>are </a:t>
            </a:r>
            <a:r>
              <a:rPr sz="1050" spc="20" dirty="0">
                <a:solidFill>
                  <a:srgbClr val="FFFFFF"/>
                </a:solidFill>
                <a:latin typeface="Arial"/>
                <a:cs typeface="Arial"/>
              </a:rPr>
              <a:t>prone </a:t>
            </a:r>
            <a:r>
              <a:rPr sz="1050" spc="45" dirty="0">
                <a:solidFill>
                  <a:srgbClr val="FFFFFF"/>
                </a:solidFill>
                <a:latin typeface="Arial"/>
                <a:cs typeface="Arial"/>
              </a:rPr>
              <a:t>to </a:t>
            </a:r>
            <a:r>
              <a:rPr sz="1050" spc="25" dirty="0">
                <a:solidFill>
                  <a:srgbClr val="FFFFFF"/>
                </a:solidFill>
                <a:latin typeface="Arial"/>
                <a:cs typeface="Arial"/>
              </a:rPr>
              <a:t>decision</a:t>
            </a:r>
            <a:r>
              <a:rPr sz="1050" spc="15" dirty="0">
                <a:solidFill>
                  <a:srgbClr val="FFFFFF"/>
                </a:solidFill>
                <a:latin typeface="Arial"/>
                <a:cs typeface="Arial"/>
              </a:rPr>
              <a:t> </a:t>
            </a:r>
            <a:r>
              <a:rPr sz="1050" spc="10" dirty="0">
                <a:solidFill>
                  <a:srgbClr val="FFFFFF"/>
                </a:solidFill>
                <a:latin typeface="Arial"/>
                <a:cs typeface="Arial"/>
              </a:rPr>
              <a:t>errors</a:t>
            </a:r>
            <a:endParaRPr sz="1050">
              <a:latin typeface="Arial"/>
              <a:cs typeface="Arial"/>
            </a:endParaRPr>
          </a:p>
        </p:txBody>
      </p:sp>
      <p:sp>
        <p:nvSpPr>
          <p:cNvPr id="5" name="object 5"/>
          <p:cNvSpPr txBox="1"/>
          <p:nvPr/>
        </p:nvSpPr>
        <p:spPr>
          <a:xfrm>
            <a:off x="95250" y="333256"/>
            <a:ext cx="4191000" cy="2473754"/>
          </a:xfrm>
          <a:prstGeom prst="rect">
            <a:avLst/>
          </a:prstGeom>
        </p:spPr>
        <p:txBody>
          <a:bodyPr vert="horz" wrap="square" lIns="0" tIns="11430" rIns="0" bIns="0" rtlCol="0">
            <a:spAutoFit/>
          </a:bodyPr>
          <a:lstStyle/>
          <a:p>
            <a:pPr marL="194310" marR="79375" indent="-182245">
              <a:lnSpc>
                <a:spcPts val="1200"/>
              </a:lnSpc>
            </a:pPr>
            <a:r>
              <a:rPr lang="en-US" sz="1200" dirty="0" smtClean="0">
                <a:solidFill>
                  <a:srgbClr val="024F84"/>
                </a:solidFill>
                <a:latin typeface="DejaVu Sans"/>
                <a:cs typeface="DejaVu Sans"/>
              </a:rPr>
              <a:t>▶ </a:t>
            </a:r>
            <a:r>
              <a:rPr lang="en-US" sz="1400" spc="-50" dirty="0" smtClean="0">
                <a:latin typeface="Arial"/>
                <a:cs typeface="Arial"/>
              </a:rPr>
              <a:t>A </a:t>
            </a:r>
            <a:r>
              <a:rPr lang="en-US" sz="1400" i="1" spc="-75" dirty="0" smtClean="0">
                <a:solidFill>
                  <a:srgbClr val="024F84"/>
                </a:solidFill>
                <a:latin typeface="Arial"/>
                <a:cs typeface="Arial"/>
              </a:rPr>
              <a:t>Type </a:t>
            </a:r>
            <a:r>
              <a:rPr lang="en-US" sz="1400" i="1" spc="-10" dirty="0" smtClean="0">
                <a:solidFill>
                  <a:srgbClr val="024F84"/>
                </a:solidFill>
                <a:latin typeface="Arial"/>
                <a:cs typeface="Arial"/>
              </a:rPr>
              <a:t>1 </a:t>
            </a:r>
            <a:r>
              <a:rPr lang="en-US" sz="1400" i="1" spc="-45" dirty="0" smtClean="0">
                <a:solidFill>
                  <a:srgbClr val="024F84"/>
                </a:solidFill>
                <a:latin typeface="Arial"/>
                <a:cs typeface="Arial"/>
              </a:rPr>
              <a:t>Error </a:t>
            </a:r>
            <a:r>
              <a:rPr lang="en-US" sz="1400" spc="-40" dirty="0" smtClean="0">
                <a:latin typeface="Arial"/>
                <a:cs typeface="Arial"/>
              </a:rPr>
              <a:t>is </a:t>
            </a:r>
            <a:r>
              <a:rPr lang="en-US" sz="1400" spc="-30" dirty="0" smtClean="0">
                <a:latin typeface="Arial"/>
                <a:cs typeface="Arial"/>
              </a:rPr>
              <a:t>rejecting </a:t>
            </a:r>
            <a:r>
              <a:rPr lang="en-US" sz="1400" spc="-20" dirty="0" smtClean="0">
                <a:latin typeface="Arial"/>
                <a:cs typeface="Arial"/>
              </a:rPr>
              <a:t>the </a:t>
            </a:r>
            <a:r>
              <a:rPr lang="en-US" sz="1400" spc="-40" dirty="0" smtClean="0">
                <a:latin typeface="Arial"/>
                <a:cs typeface="Arial"/>
              </a:rPr>
              <a:t>null </a:t>
            </a:r>
            <a:r>
              <a:rPr lang="en-US" sz="1400" spc="-25" dirty="0" smtClean="0">
                <a:latin typeface="Arial"/>
                <a:cs typeface="Arial"/>
              </a:rPr>
              <a:t>hypothesis when </a:t>
            </a:r>
            <a:r>
              <a:rPr lang="en-US" sz="1400" i="1" spc="10" dirty="0" smtClean="0">
                <a:latin typeface="Times New Roman"/>
                <a:cs typeface="Times New Roman"/>
              </a:rPr>
              <a:t>H</a:t>
            </a:r>
            <a:r>
              <a:rPr lang="en-US" sz="1400" spc="15" baseline="-13888" dirty="0" smtClean="0">
                <a:latin typeface="Times New Roman"/>
                <a:cs typeface="Times New Roman"/>
              </a:rPr>
              <a:t>0 </a:t>
            </a:r>
            <a:r>
              <a:rPr lang="en-US" sz="1400" spc="-40" dirty="0" smtClean="0">
                <a:latin typeface="Arial"/>
                <a:cs typeface="Arial"/>
              </a:rPr>
              <a:t>is  </a:t>
            </a:r>
            <a:r>
              <a:rPr lang="en-US" sz="1400" spc="-20" dirty="0" smtClean="0">
                <a:latin typeface="Arial"/>
                <a:cs typeface="Arial"/>
              </a:rPr>
              <a:t>true.</a:t>
            </a:r>
            <a:endParaRPr lang="en-US" sz="1400" dirty="0" smtClean="0">
              <a:latin typeface="Times New Roman"/>
              <a:cs typeface="Times New Roman"/>
            </a:endParaRPr>
          </a:p>
          <a:p>
            <a:pPr marL="492125" marR="154305" indent="-137795">
              <a:lnSpc>
                <a:spcPts val="1190"/>
              </a:lnSpc>
              <a:spcBef>
                <a:spcPts val="10"/>
              </a:spcBef>
              <a:buClr>
                <a:srgbClr val="024F84"/>
              </a:buClr>
              <a:buChar char="–"/>
              <a:tabLst>
                <a:tab pos="492125" algn="l"/>
              </a:tabLst>
            </a:pPr>
            <a:r>
              <a:rPr lang="en-US" sz="1050" b="1" spc="-35" dirty="0" smtClean="0">
                <a:solidFill>
                  <a:schemeClr val="tx2"/>
                </a:solidFill>
                <a:latin typeface="Arial"/>
                <a:cs typeface="Arial"/>
              </a:rPr>
              <a:t>P(Type 1 Error) </a:t>
            </a:r>
            <a:r>
              <a:rPr lang="en-US" sz="1050" spc="-35" dirty="0" smtClean="0">
                <a:solidFill>
                  <a:schemeClr val="tx2"/>
                </a:solidFill>
                <a:latin typeface="Arial"/>
                <a:cs typeface="Arial"/>
              </a:rPr>
              <a:t>= </a:t>
            </a:r>
            <a:r>
              <a:rPr lang="en-US" sz="1050" b="1" spc="-35" dirty="0" smtClean="0">
                <a:solidFill>
                  <a:schemeClr val="tx2"/>
                </a:solidFill>
                <a:latin typeface="Arial"/>
                <a:cs typeface="Arial"/>
              </a:rPr>
              <a:t>α</a:t>
            </a:r>
            <a:r>
              <a:rPr lang="en-US" sz="1050" spc="-35" dirty="0" smtClean="0">
                <a:solidFill>
                  <a:schemeClr val="tx2"/>
                </a:solidFill>
                <a:latin typeface="Arial"/>
                <a:cs typeface="Arial"/>
              </a:rPr>
              <a:t> = P(reject </a:t>
            </a:r>
            <a:r>
              <a:rPr lang="en-US" sz="1050" spc="-35" dirty="0" err="1" smtClean="0">
                <a:solidFill>
                  <a:schemeClr val="tx2"/>
                </a:solidFill>
                <a:latin typeface="Arial"/>
                <a:cs typeface="Arial"/>
              </a:rPr>
              <a:t>Ho|Ho</a:t>
            </a:r>
            <a:r>
              <a:rPr lang="en-US" sz="1050" spc="-35" dirty="0" smtClean="0">
                <a:solidFill>
                  <a:schemeClr val="tx2"/>
                </a:solidFill>
                <a:latin typeface="Arial"/>
                <a:cs typeface="Arial"/>
              </a:rPr>
              <a:t> is true)</a:t>
            </a:r>
          </a:p>
          <a:p>
            <a:pPr marL="492125" marR="154305" indent="-137795">
              <a:lnSpc>
                <a:spcPts val="1190"/>
              </a:lnSpc>
              <a:spcBef>
                <a:spcPts val="10"/>
              </a:spcBef>
              <a:buClr>
                <a:srgbClr val="024F84"/>
              </a:buClr>
              <a:buChar char="–"/>
              <a:tabLst>
                <a:tab pos="492125" algn="l"/>
              </a:tabLst>
            </a:pPr>
            <a:endParaRPr lang="en-US" sz="1050" spc="-35" dirty="0">
              <a:solidFill>
                <a:schemeClr val="tx2"/>
              </a:solidFill>
              <a:latin typeface="Arial"/>
              <a:cs typeface="Arial"/>
            </a:endParaRPr>
          </a:p>
          <a:p>
            <a:pPr marL="492125" marR="154305" indent="-137795">
              <a:lnSpc>
                <a:spcPts val="1190"/>
              </a:lnSpc>
              <a:spcBef>
                <a:spcPts val="10"/>
              </a:spcBef>
              <a:buClr>
                <a:srgbClr val="024F84"/>
              </a:buClr>
              <a:buChar char="–"/>
              <a:tabLst>
                <a:tab pos="492125" algn="l"/>
              </a:tabLst>
            </a:pPr>
            <a:endParaRPr lang="en-US" sz="1050" spc="-35" dirty="0" smtClean="0">
              <a:solidFill>
                <a:schemeClr val="tx2"/>
              </a:solidFill>
              <a:latin typeface="Arial"/>
              <a:cs typeface="Arial"/>
            </a:endParaRPr>
          </a:p>
          <a:p>
            <a:pPr marL="12700">
              <a:lnSpc>
                <a:spcPct val="100000"/>
              </a:lnSpc>
              <a:spcBef>
                <a:spcPts val="30"/>
              </a:spcBef>
            </a:pPr>
            <a:r>
              <a:rPr lang="en-US" sz="1200" dirty="0" smtClean="0">
                <a:solidFill>
                  <a:srgbClr val="024F84"/>
                </a:solidFill>
                <a:latin typeface="DejaVu Sans"/>
                <a:cs typeface="DejaVu Sans"/>
              </a:rPr>
              <a:t>▶ </a:t>
            </a:r>
            <a:r>
              <a:rPr lang="en-US" sz="1400" spc="-50" dirty="0" smtClean="0">
                <a:latin typeface="Arial"/>
                <a:cs typeface="Arial"/>
              </a:rPr>
              <a:t>A </a:t>
            </a:r>
            <a:r>
              <a:rPr lang="en-US" sz="1400" i="1" spc="-75" dirty="0" smtClean="0">
                <a:solidFill>
                  <a:srgbClr val="024F84"/>
                </a:solidFill>
                <a:latin typeface="Arial"/>
                <a:cs typeface="Arial"/>
              </a:rPr>
              <a:t>Type </a:t>
            </a:r>
            <a:r>
              <a:rPr lang="en-US" sz="1400" i="1" spc="-10" dirty="0" smtClean="0">
                <a:solidFill>
                  <a:srgbClr val="024F84"/>
                </a:solidFill>
                <a:latin typeface="Arial"/>
                <a:cs typeface="Arial"/>
              </a:rPr>
              <a:t>2 </a:t>
            </a:r>
            <a:r>
              <a:rPr lang="en-US" sz="1400" i="1" spc="-45" dirty="0" smtClean="0">
                <a:solidFill>
                  <a:srgbClr val="024F84"/>
                </a:solidFill>
                <a:latin typeface="Arial"/>
                <a:cs typeface="Arial"/>
              </a:rPr>
              <a:t>Error </a:t>
            </a:r>
            <a:r>
              <a:rPr lang="en-US" sz="1400" spc="-40" dirty="0" smtClean="0">
                <a:latin typeface="Arial"/>
                <a:cs typeface="Arial"/>
              </a:rPr>
              <a:t>is failing </a:t>
            </a:r>
            <a:r>
              <a:rPr lang="en-US" sz="1400" spc="5" dirty="0" smtClean="0">
                <a:latin typeface="Arial"/>
                <a:cs typeface="Arial"/>
              </a:rPr>
              <a:t>to </a:t>
            </a:r>
            <a:r>
              <a:rPr lang="en-US" sz="1400" spc="-30" dirty="0" smtClean="0">
                <a:latin typeface="Arial"/>
                <a:cs typeface="Arial"/>
              </a:rPr>
              <a:t>reject </a:t>
            </a:r>
            <a:r>
              <a:rPr lang="en-US" sz="1400" spc="-20" dirty="0" smtClean="0">
                <a:latin typeface="Arial"/>
                <a:cs typeface="Arial"/>
              </a:rPr>
              <a:t>the </a:t>
            </a:r>
            <a:r>
              <a:rPr lang="en-US" sz="1400" spc="-40" dirty="0" smtClean="0">
                <a:latin typeface="Arial"/>
                <a:cs typeface="Arial"/>
              </a:rPr>
              <a:t>null </a:t>
            </a:r>
            <a:r>
              <a:rPr lang="en-US" sz="1400" spc="-25" dirty="0" smtClean="0">
                <a:latin typeface="Arial"/>
                <a:cs typeface="Arial"/>
              </a:rPr>
              <a:t>hypothesis</a:t>
            </a:r>
            <a:r>
              <a:rPr lang="en-US" sz="1400" spc="20" dirty="0" smtClean="0">
                <a:latin typeface="Arial"/>
                <a:cs typeface="Arial"/>
              </a:rPr>
              <a:t> </a:t>
            </a:r>
            <a:r>
              <a:rPr lang="en-US" sz="1400" spc="-25" dirty="0" smtClean="0">
                <a:latin typeface="Arial"/>
                <a:cs typeface="Arial"/>
              </a:rPr>
              <a:t>when</a:t>
            </a:r>
            <a:r>
              <a:rPr lang="en-US" sz="1400" dirty="0">
                <a:latin typeface="Arial"/>
                <a:cs typeface="Arial"/>
              </a:rPr>
              <a:t> </a:t>
            </a:r>
            <a:r>
              <a:rPr lang="en-US" sz="1400" i="1" spc="45" dirty="0" smtClean="0">
                <a:latin typeface="Times New Roman"/>
                <a:cs typeface="Times New Roman"/>
              </a:rPr>
              <a:t>H</a:t>
            </a:r>
            <a:r>
              <a:rPr lang="en-US" sz="1400" i="1" spc="67" baseline="-13888" dirty="0" smtClean="0">
                <a:latin typeface="Georgia"/>
                <a:cs typeface="Georgia"/>
              </a:rPr>
              <a:t>A </a:t>
            </a:r>
            <a:r>
              <a:rPr lang="en-US" sz="1400" spc="-40" dirty="0" smtClean="0">
                <a:latin typeface="Arial"/>
                <a:cs typeface="Arial"/>
              </a:rPr>
              <a:t>is </a:t>
            </a:r>
            <a:r>
              <a:rPr lang="en-US" sz="1400" spc="-20" dirty="0" smtClean="0">
                <a:latin typeface="Arial"/>
                <a:cs typeface="Arial"/>
              </a:rPr>
              <a:t>true.</a:t>
            </a:r>
          </a:p>
          <a:p>
            <a:pPr marL="492125" marR="154305" indent="-137795">
              <a:lnSpc>
                <a:spcPts val="1190"/>
              </a:lnSpc>
              <a:spcBef>
                <a:spcPts val="10"/>
              </a:spcBef>
              <a:buClr>
                <a:srgbClr val="024F84"/>
              </a:buClr>
              <a:buFontTx/>
              <a:buChar char="–"/>
              <a:tabLst>
                <a:tab pos="492125" algn="l"/>
              </a:tabLst>
            </a:pPr>
            <a:r>
              <a:rPr lang="en-US" sz="1050" spc="50" dirty="0" smtClean="0">
                <a:latin typeface="Arial"/>
                <a:cs typeface="Arial"/>
              </a:rPr>
              <a:t> </a:t>
            </a:r>
            <a:r>
              <a:rPr lang="en-US" sz="1050" b="1" spc="-35" dirty="0" smtClean="0">
                <a:solidFill>
                  <a:schemeClr val="tx2"/>
                </a:solidFill>
                <a:latin typeface="Arial"/>
                <a:cs typeface="Arial"/>
              </a:rPr>
              <a:t>P(Type 2 Error) </a:t>
            </a:r>
            <a:r>
              <a:rPr lang="en-US" sz="1050" spc="-35" dirty="0" smtClean="0">
                <a:solidFill>
                  <a:schemeClr val="tx2"/>
                </a:solidFill>
                <a:latin typeface="Arial"/>
                <a:cs typeface="Arial"/>
              </a:rPr>
              <a:t>= </a:t>
            </a:r>
            <a:r>
              <a:rPr lang="en-US" sz="1050" b="1" spc="-35" dirty="0" smtClean="0">
                <a:solidFill>
                  <a:schemeClr val="tx2"/>
                </a:solidFill>
                <a:latin typeface="Arial"/>
                <a:cs typeface="Arial"/>
              </a:rPr>
              <a:t>β</a:t>
            </a:r>
            <a:r>
              <a:rPr lang="en-US" sz="1050" spc="-35" dirty="0" smtClean="0">
                <a:solidFill>
                  <a:schemeClr val="tx2"/>
                </a:solidFill>
                <a:latin typeface="Arial"/>
                <a:cs typeface="Arial"/>
              </a:rPr>
              <a:t> </a:t>
            </a:r>
            <a:r>
              <a:rPr lang="en-US" sz="1050" spc="-35" dirty="0">
                <a:solidFill>
                  <a:schemeClr val="tx2"/>
                </a:solidFill>
                <a:latin typeface="Arial"/>
                <a:cs typeface="Arial"/>
              </a:rPr>
              <a:t>= </a:t>
            </a:r>
            <a:r>
              <a:rPr lang="en-US" sz="1050" spc="-35" dirty="0" smtClean="0">
                <a:solidFill>
                  <a:schemeClr val="tx2"/>
                </a:solidFill>
                <a:latin typeface="Arial"/>
                <a:cs typeface="Arial"/>
              </a:rPr>
              <a:t>P(fail to reject </a:t>
            </a:r>
            <a:r>
              <a:rPr lang="en-US" sz="1050" spc="-35" dirty="0" err="1" smtClean="0">
                <a:solidFill>
                  <a:schemeClr val="tx2"/>
                </a:solidFill>
                <a:latin typeface="Arial"/>
                <a:cs typeface="Arial"/>
              </a:rPr>
              <a:t>Ho|Ha</a:t>
            </a:r>
            <a:r>
              <a:rPr lang="en-US" sz="1050" spc="-35" dirty="0" smtClean="0">
                <a:solidFill>
                  <a:schemeClr val="tx2"/>
                </a:solidFill>
                <a:latin typeface="Arial"/>
                <a:cs typeface="Arial"/>
              </a:rPr>
              <a:t> </a:t>
            </a:r>
            <a:r>
              <a:rPr lang="en-US" sz="1050" spc="-35" dirty="0">
                <a:solidFill>
                  <a:schemeClr val="tx2"/>
                </a:solidFill>
                <a:latin typeface="Arial"/>
                <a:cs typeface="Arial"/>
              </a:rPr>
              <a:t>is true)</a:t>
            </a:r>
          </a:p>
          <a:p>
            <a:pPr marL="354330" marR="154305">
              <a:lnSpc>
                <a:spcPts val="1190"/>
              </a:lnSpc>
              <a:spcBef>
                <a:spcPts val="10"/>
              </a:spcBef>
              <a:buClr>
                <a:srgbClr val="024F84"/>
              </a:buClr>
              <a:tabLst>
                <a:tab pos="492125" algn="l"/>
              </a:tabLst>
            </a:pPr>
            <a:endParaRPr lang="en-US" sz="1400" dirty="0">
              <a:solidFill>
                <a:srgbClr val="024F84"/>
              </a:solidFill>
              <a:latin typeface="DejaVu Sans"/>
              <a:cs typeface="DejaVu Sans"/>
            </a:endParaRPr>
          </a:p>
          <a:p>
            <a:pPr marL="492125" marR="154305" indent="-137795">
              <a:lnSpc>
                <a:spcPts val="1190"/>
              </a:lnSpc>
              <a:spcBef>
                <a:spcPts val="10"/>
              </a:spcBef>
              <a:buClr>
                <a:srgbClr val="024F84"/>
              </a:buClr>
              <a:buChar char="–"/>
              <a:tabLst>
                <a:tab pos="492125" algn="l"/>
              </a:tabLst>
            </a:pPr>
            <a:endParaRPr lang="en-US" sz="1400" dirty="0" smtClean="0">
              <a:solidFill>
                <a:srgbClr val="024F84"/>
              </a:solidFill>
              <a:latin typeface="DejaVu Sans"/>
              <a:cs typeface="DejaVu Sans"/>
            </a:endParaRPr>
          </a:p>
          <a:p>
            <a:pPr marL="194310" marR="5080" indent="-182245">
              <a:lnSpc>
                <a:spcPct val="100000"/>
              </a:lnSpc>
              <a:spcBef>
                <a:spcPts val="20"/>
              </a:spcBef>
            </a:pPr>
            <a:r>
              <a:rPr sz="1200" dirty="0" smtClean="0">
                <a:solidFill>
                  <a:srgbClr val="024F84"/>
                </a:solidFill>
                <a:latin typeface="DejaVu Sans"/>
                <a:cs typeface="DejaVu Sans"/>
              </a:rPr>
              <a:t>▶ </a:t>
            </a:r>
            <a:r>
              <a:rPr sz="1400" i="1" spc="-25" dirty="0" smtClean="0">
                <a:solidFill>
                  <a:srgbClr val="024F84"/>
                </a:solidFill>
                <a:latin typeface="Arial"/>
                <a:cs typeface="Arial"/>
              </a:rPr>
              <a:t>Power </a:t>
            </a:r>
            <a:r>
              <a:rPr sz="1400" spc="-40" dirty="0" smtClean="0">
                <a:latin typeface="Arial"/>
                <a:cs typeface="Arial"/>
              </a:rPr>
              <a:t>is </a:t>
            </a:r>
            <a:r>
              <a:rPr sz="1400" spc="-20" dirty="0" smtClean="0">
                <a:latin typeface="Arial"/>
                <a:cs typeface="Arial"/>
              </a:rPr>
              <a:t>the probability </a:t>
            </a:r>
            <a:r>
              <a:rPr sz="1400" spc="-15" dirty="0" smtClean="0">
                <a:latin typeface="Arial"/>
                <a:cs typeface="Arial"/>
              </a:rPr>
              <a:t>of </a:t>
            </a:r>
            <a:r>
              <a:rPr sz="1400" i="1" spc="-20" dirty="0" smtClean="0">
                <a:latin typeface="Arial"/>
                <a:cs typeface="Arial"/>
              </a:rPr>
              <a:t>correctly</a:t>
            </a:r>
            <a:r>
              <a:rPr sz="1400" spc="-20" dirty="0" smtClean="0">
                <a:latin typeface="Arial"/>
                <a:cs typeface="Arial"/>
              </a:rPr>
              <a:t> </a:t>
            </a:r>
            <a:r>
              <a:rPr sz="1400" spc="-30" dirty="0" smtClean="0">
                <a:latin typeface="Arial"/>
                <a:cs typeface="Arial"/>
              </a:rPr>
              <a:t>rejecting </a:t>
            </a:r>
            <a:r>
              <a:rPr sz="1400" i="1" spc="20" dirty="0" smtClean="0">
                <a:latin typeface="Times New Roman"/>
                <a:cs typeface="Times New Roman"/>
              </a:rPr>
              <a:t>H</a:t>
            </a:r>
            <a:r>
              <a:rPr sz="1400" spc="30" baseline="-13888" dirty="0" smtClean="0">
                <a:latin typeface="Times New Roman"/>
                <a:cs typeface="Times New Roman"/>
              </a:rPr>
              <a:t>0</a:t>
            </a:r>
            <a:r>
              <a:rPr sz="1400" spc="20" dirty="0" smtClean="0">
                <a:latin typeface="Arial"/>
                <a:cs typeface="Arial"/>
              </a:rPr>
              <a:t>, </a:t>
            </a:r>
            <a:r>
              <a:rPr sz="1400" spc="-25" dirty="0" smtClean="0">
                <a:latin typeface="Arial"/>
                <a:cs typeface="Arial"/>
              </a:rPr>
              <a:t>and  </a:t>
            </a:r>
            <a:r>
              <a:rPr sz="1400" spc="-30" dirty="0" smtClean="0">
                <a:latin typeface="Arial"/>
                <a:cs typeface="Arial"/>
              </a:rPr>
              <a:t>hence </a:t>
            </a:r>
            <a:r>
              <a:rPr sz="1400" spc="-20" dirty="0" smtClean="0">
                <a:latin typeface="Arial"/>
                <a:cs typeface="Arial"/>
              </a:rPr>
              <a:t>the </a:t>
            </a:r>
            <a:r>
              <a:rPr sz="1400" spc="-15" dirty="0" smtClean="0">
                <a:latin typeface="Arial"/>
                <a:cs typeface="Arial"/>
              </a:rPr>
              <a:t>complement of </a:t>
            </a:r>
            <a:r>
              <a:rPr lang="en-US" sz="1400" spc="-15" dirty="0" smtClean="0">
                <a:latin typeface="Arial"/>
                <a:cs typeface="Arial"/>
              </a:rPr>
              <a:t>P(</a:t>
            </a:r>
            <a:r>
              <a:rPr sz="1400" spc="-75" dirty="0" smtClean="0">
                <a:latin typeface="Arial"/>
                <a:cs typeface="Arial"/>
              </a:rPr>
              <a:t>Type </a:t>
            </a:r>
            <a:r>
              <a:rPr sz="1400" spc="-10" dirty="0" smtClean="0">
                <a:latin typeface="Arial"/>
                <a:cs typeface="Arial"/>
              </a:rPr>
              <a:t>2 </a:t>
            </a:r>
            <a:r>
              <a:rPr sz="1400" spc="-35" dirty="0" smtClean="0">
                <a:latin typeface="Arial"/>
                <a:cs typeface="Arial"/>
              </a:rPr>
              <a:t>Error</a:t>
            </a:r>
            <a:r>
              <a:rPr lang="en-US" sz="1400" spc="-35" dirty="0" smtClean="0">
                <a:latin typeface="Arial"/>
                <a:cs typeface="Arial"/>
              </a:rPr>
              <a:t>).</a:t>
            </a:r>
          </a:p>
          <a:p>
            <a:pPr marL="492125" marR="154305" indent="-137795">
              <a:lnSpc>
                <a:spcPts val="1190"/>
              </a:lnSpc>
              <a:spcBef>
                <a:spcPts val="10"/>
              </a:spcBef>
              <a:buClr>
                <a:srgbClr val="024F84"/>
              </a:buClr>
              <a:buChar char="–"/>
              <a:tabLst>
                <a:tab pos="492125" algn="l"/>
              </a:tabLst>
            </a:pPr>
            <a:r>
              <a:rPr sz="1400" spc="-35" dirty="0" smtClean="0">
                <a:latin typeface="Arial"/>
                <a:cs typeface="Arial"/>
              </a:rPr>
              <a:t>  </a:t>
            </a:r>
            <a:r>
              <a:rPr lang="en-US" sz="1400" spc="50" dirty="0">
                <a:latin typeface="Arial"/>
                <a:cs typeface="Arial"/>
              </a:rPr>
              <a:t> </a:t>
            </a:r>
            <a:r>
              <a:rPr lang="en-US" sz="1050" b="1" spc="-35" dirty="0" smtClean="0">
                <a:solidFill>
                  <a:schemeClr val="tx2"/>
                </a:solidFill>
                <a:latin typeface="Arial"/>
                <a:cs typeface="Arial"/>
              </a:rPr>
              <a:t>Power = 1 – β </a:t>
            </a:r>
            <a:r>
              <a:rPr lang="en-US" sz="1050" spc="-35" dirty="0" smtClean="0">
                <a:solidFill>
                  <a:schemeClr val="tx2"/>
                </a:solidFill>
                <a:latin typeface="Arial"/>
                <a:cs typeface="Arial"/>
              </a:rPr>
              <a:t>= P(reject </a:t>
            </a:r>
            <a:r>
              <a:rPr lang="en-US" sz="1050" spc="-35" dirty="0" err="1" smtClean="0">
                <a:solidFill>
                  <a:schemeClr val="tx2"/>
                </a:solidFill>
                <a:latin typeface="Arial"/>
                <a:cs typeface="Arial"/>
              </a:rPr>
              <a:t>Ho|Ha</a:t>
            </a:r>
            <a:r>
              <a:rPr lang="en-US" sz="1050" spc="-35" dirty="0" smtClean="0">
                <a:solidFill>
                  <a:schemeClr val="tx2"/>
                </a:solidFill>
                <a:latin typeface="Arial"/>
                <a:cs typeface="Arial"/>
              </a:rPr>
              <a:t> is true)</a:t>
            </a:r>
            <a:endParaRPr lang="en-US" sz="1400" dirty="0">
              <a:solidFill>
                <a:schemeClr val="tx2"/>
              </a:solidFill>
              <a:latin typeface="DejaVu Sans"/>
              <a:cs typeface="DejaVu Sans"/>
            </a:endParaRPr>
          </a:p>
          <a:p>
            <a:pPr marL="194310" marR="5080" indent="-182245">
              <a:lnSpc>
                <a:spcPct val="100000"/>
              </a:lnSpc>
              <a:spcBef>
                <a:spcPts val="20"/>
              </a:spcBef>
            </a:pPr>
            <a:endParaRPr sz="1400" dirty="0">
              <a:latin typeface="Times New Roman"/>
              <a:cs typeface="Times New Roman"/>
            </a:endParaRPr>
          </a:p>
        </p:txBody>
      </p:sp>
      <p:sp>
        <p:nvSpPr>
          <p:cNvPr id="7" name="Rectangle 6"/>
          <p:cNvSpPr/>
          <p:nvPr/>
        </p:nvSpPr>
        <p:spPr>
          <a:xfrm>
            <a:off x="148722" y="-36076"/>
            <a:ext cx="415498" cy="369332"/>
          </a:xfrm>
          <a:prstGeom prst="rect">
            <a:avLst/>
          </a:prstGeom>
        </p:spPr>
        <p:txBody>
          <a:bodyPr wrap="none">
            <a:spAutoFit/>
          </a:bodyPr>
          <a:lstStyle/>
          <a:p>
            <a:r>
              <a:rPr lang="en-US" dirty="0"/>
              <a:t>🔍</a:t>
            </a:r>
          </a:p>
        </p:txBody>
      </p:sp>
      <p:sp>
        <p:nvSpPr>
          <p:cNvPr id="6" name="TextBox 5"/>
          <p:cNvSpPr txBox="1"/>
          <p:nvPr/>
        </p:nvSpPr>
        <p:spPr>
          <a:xfrm>
            <a:off x="1921763" y="2628999"/>
            <a:ext cx="2590800" cy="830997"/>
          </a:xfrm>
          <a:prstGeom prst="rect">
            <a:avLst/>
          </a:prstGeom>
          <a:noFill/>
          <a:ln>
            <a:solidFill>
              <a:schemeClr val="tx1"/>
            </a:solidFill>
          </a:ln>
        </p:spPr>
        <p:txBody>
          <a:bodyPr wrap="square" rtlCol="0">
            <a:spAutoFit/>
          </a:bodyPr>
          <a:lstStyle/>
          <a:p>
            <a:r>
              <a:rPr lang="en-US" sz="1200" b="1" u="sng" dirty="0" smtClean="0"/>
              <a:t>To ↑ power/↓ </a:t>
            </a:r>
            <a:r>
              <a:rPr lang="el-GR" sz="1200" b="1" u="sng" dirty="0" smtClean="0"/>
              <a:t>β</a:t>
            </a:r>
            <a:r>
              <a:rPr lang="en-US" sz="1200" b="1" u="sng" dirty="0" smtClean="0"/>
              <a:t> you can:</a:t>
            </a:r>
          </a:p>
          <a:p>
            <a:pPr marL="285750" indent="-285750">
              <a:buFont typeface="Arial" panose="020B0604020202020204" pitchFamily="34" charset="0"/>
              <a:buChar char="•"/>
            </a:pPr>
            <a:r>
              <a:rPr lang="en-US" sz="1200" dirty="0" smtClean="0"/>
              <a:t>↑ n</a:t>
            </a:r>
          </a:p>
          <a:p>
            <a:pPr marL="285750" indent="-285750">
              <a:buFont typeface="Arial" panose="020B0604020202020204" pitchFamily="34" charset="0"/>
              <a:buChar char="•"/>
            </a:pPr>
            <a:r>
              <a:rPr lang="en-US" sz="1200" dirty="0" smtClean="0"/>
              <a:t>↑ </a:t>
            </a:r>
            <a:r>
              <a:rPr lang="el-GR" sz="1200" dirty="0" smtClean="0"/>
              <a:t>δ</a:t>
            </a:r>
            <a:endParaRPr lang="en-US" sz="1200" dirty="0" smtClean="0"/>
          </a:p>
          <a:p>
            <a:pPr marL="285750" indent="-285750">
              <a:buFont typeface="Arial" panose="020B0604020202020204" pitchFamily="34" charset="0"/>
              <a:buChar char="•"/>
            </a:pPr>
            <a:r>
              <a:rPr lang="en-US" sz="1200" dirty="0" smtClean="0"/>
              <a:t>↑ </a:t>
            </a:r>
            <a:r>
              <a:rPr lang="el-GR" sz="1200" dirty="0" smtClean="0"/>
              <a:t>α</a:t>
            </a:r>
            <a:endParaRPr lang="en-US" sz="1200" dirty="0"/>
          </a:p>
        </p:txBody>
      </p:sp>
    </p:spTree>
    <p:extLst>
      <p:ext uri="{BB962C8B-B14F-4D97-AF65-F5344CB8AC3E}">
        <p14:creationId xmlns:p14="http://schemas.microsoft.com/office/powerpoint/2010/main" val="3566389125"/>
      </p:ext>
    </p:extLst>
  </p:cSld>
  <p:clrMapOvr>
    <a:masterClrMapping/>
  </p:clrMapOvr>
  <p:transition>
    <p:cut/>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434975"/>
            <a:ext cx="4011929" cy="1231106"/>
          </a:xfrm>
        </p:spPr>
        <p:txBody>
          <a:bodyPr/>
          <a:lstStyle/>
          <a:p>
            <a:r>
              <a:rPr lang="en-US" sz="4000" dirty="0" smtClean="0"/>
              <a:t>Regression and ANOVA Review</a:t>
            </a:r>
            <a:endParaRPr lang="en-US" sz="4000" dirty="0"/>
          </a:p>
        </p:txBody>
      </p:sp>
    </p:spTree>
    <p:extLst>
      <p:ext uri="{BB962C8B-B14F-4D97-AF65-F5344CB8AC3E}">
        <p14:creationId xmlns:p14="http://schemas.microsoft.com/office/powerpoint/2010/main" val="9533375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639278"/>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We are interested in how fat contributes to the amount of calories in a hotdog. Below is the </a:t>
            </a:r>
            <a:r>
              <a:rPr lang="en-US" sz="1000" kern="0" dirty="0">
                <a:solidFill>
                  <a:srgbClr val="1A2E3D"/>
                </a:solidFill>
              </a:rPr>
              <a:t>ANOVA</a:t>
            </a:r>
            <a:r>
              <a:rPr lang="en-US" sz="1000" kern="0" dirty="0" smtClean="0">
                <a:solidFill>
                  <a:srgbClr val="1A2E3D"/>
                </a:solidFill>
              </a:rPr>
              <a:t> table for the multiple linear regression </a:t>
            </a:r>
            <a:r>
              <a:rPr lang="en-US" sz="1000" kern="0" dirty="0" smtClean="0">
                <a:solidFill>
                  <a:srgbClr val="1A2E3D"/>
                </a:solidFill>
              </a:rPr>
              <a:t>(where </a:t>
            </a:r>
            <a:r>
              <a:rPr lang="en-US" sz="1000" kern="0" dirty="0" smtClean="0">
                <a:solidFill>
                  <a:srgbClr val="1A2E3D"/>
                </a:solidFill>
              </a:rPr>
              <a:t>hotdog calories is the response </a:t>
            </a:r>
            <a:r>
              <a:rPr lang="en-US" sz="1000" kern="0" dirty="0" smtClean="0">
                <a:solidFill>
                  <a:srgbClr val="1A2E3D"/>
                </a:solidFill>
              </a:rPr>
              <a:t>variable). </a:t>
            </a:r>
            <a:r>
              <a:rPr lang="en-US" sz="1000" kern="0" dirty="0" smtClean="0">
                <a:solidFill>
                  <a:srgbClr val="1A2E3D"/>
                </a:solidFill>
              </a:rPr>
              <a:t>What percent of the variability in hotdog calories is explained by fat (or the SLR model)?</a:t>
            </a:r>
            <a:endParaRPr lang="en-US" sz="1000" kern="0" dirty="0"/>
          </a:p>
        </p:txBody>
      </p:sp>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mc:AlternateContent xmlns:mc="http://schemas.openxmlformats.org/markup-compatibility/2006" xmlns:a14="http://schemas.microsoft.com/office/drawing/2010/main">
        <mc:Choice Requires="a14">
          <p:sp>
            <p:nvSpPr>
              <p:cNvPr id="6" name="object 36"/>
              <p:cNvSpPr txBox="1"/>
              <p:nvPr/>
            </p:nvSpPr>
            <p:spPr>
              <a:xfrm>
                <a:off x="323850" y="2243168"/>
                <a:ext cx="4112895" cy="1163332"/>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200" spc="-30" dirty="0" smtClean="0">
                    <a:latin typeface="Arial"/>
                    <a:cs typeface="Arial"/>
                  </a:rPr>
                  <a:t>10946</a:t>
                </a: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200" b="0" i="0" spc="-30" smtClean="0">
                        <a:latin typeface="Cambria Math" panose="02040503050406030204" pitchFamily="18" charset="0"/>
                        <a:cs typeface="Arial"/>
                      </a:rPr>
                      <m:t>1</m:t>
                    </m:r>
                    <m:r>
                      <a:rPr lang="en-US" sz="1200" b="0" i="0" spc="-30" smtClean="0">
                        <a:latin typeface="Cambria Math" panose="02040503050406030204" pitchFamily="18" charset="0"/>
                        <a:cs typeface="Arial"/>
                      </a:rPr>
                      <m:t>−</m:t>
                    </m:r>
                    <m:d>
                      <m:dPr>
                        <m:ctrlPr>
                          <a:rPr lang="en-US" sz="1200" b="0" i="1" spc="-30" smtClean="0">
                            <a:latin typeface="Cambria Math" panose="02040503050406030204" pitchFamily="18" charset="0"/>
                            <a:cs typeface="Arial"/>
                          </a:rPr>
                        </m:ctrlPr>
                      </m:dPr>
                      <m:e>
                        <m:f>
                          <m:fPr>
                            <m:ctrlPr>
                              <a:rPr lang="en-US" sz="1200" b="0" i="1" spc="-30" smtClean="0">
                                <a:latin typeface="Cambria Math" panose="02040503050406030204" pitchFamily="18" charset="0"/>
                                <a:cs typeface="Arial"/>
                              </a:rPr>
                            </m:ctrlPr>
                          </m:fPr>
                          <m:num>
                            <m:r>
                              <a:rPr lang="en-US" sz="1200" b="0" i="0" spc="-30" smtClean="0">
                                <a:latin typeface="Cambria Math" panose="02040503050406030204" pitchFamily="18" charset="0"/>
                                <a:cs typeface="Arial"/>
                              </a:rPr>
                              <m:t>377</m:t>
                            </m:r>
                            <m:r>
                              <a:rPr lang="en-US" sz="1200" b="0" i="0" spc="-30" smtClean="0">
                                <a:latin typeface="Cambria Math" panose="02040503050406030204" pitchFamily="18" charset="0"/>
                                <a:cs typeface="Arial"/>
                              </a:rPr>
                              <m:t>.</m:t>
                            </m:r>
                            <m:r>
                              <a:rPr lang="en-US" sz="1200" b="0" i="0" spc="-30" smtClean="0">
                                <a:latin typeface="Cambria Math" panose="02040503050406030204" pitchFamily="18" charset="0"/>
                                <a:cs typeface="Arial"/>
                              </a:rPr>
                              <m:t>1</m:t>
                            </m:r>
                          </m:num>
                          <m:den>
                            <m:r>
                              <a:rPr lang="en-US" sz="1200" b="0" i="0" spc="-30" smtClean="0">
                                <a:latin typeface="Cambria Math" panose="02040503050406030204" pitchFamily="18" charset="0"/>
                                <a:cs typeface="Arial"/>
                              </a:rPr>
                              <m:t>11323</m:t>
                            </m:r>
                            <m:r>
                              <a:rPr lang="en-US" sz="1200" b="0" i="0" spc="-30" smtClean="0">
                                <a:latin typeface="Cambria Math" panose="02040503050406030204" pitchFamily="18" charset="0"/>
                                <a:cs typeface="Arial"/>
                              </a:rPr>
                              <m:t>.</m:t>
                            </m:r>
                            <m:r>
                              <a:rPr lang="en-US" sz="1200" b="0" i="0" spc="-30" smtClean="0">
                                <a:latin typeface="Cambria Math" panose="02040503050406030204" pitchFamily="18" charset="0"/>
                                <a:cs typeface="Arial"/>
                              </a:rPr>
                              <m:t>1</m:t>
                            </m:r>
                          </m:den>
                        </m:f>
                      </m:e>
                    </m:d>
                  </m:oMath>
                </a14:m>
                <a:endParaRPr lang="en-US" sz="1200" b="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200" i="0" spc="-30">
                        <a:latin typeface="Cambria Math" panose="02040503050406030204" pitchFamily="18" charset="0"/>
                        <a:cs typeface="Arial"/>
                      </a:rPr>
                      <m:t>1</m:t>
                    </m:r>
                    <m:r>
                      <a:rPr lang="en-US" sz="1200" i="0" spc="-30">
                        <a:latin typeface="Cambria Math" panose="02040503050406030204" pitchFamily="18" charset="0"/>
                        <a:cs typeface="Arial"/>
                      </a:rPr>
                      <m:t>−</m:t>
                    </m:r>
                    <m:d>
                      <m:dPr>
                        <m:ctrlPr>
                          <a:rPr lang="en-US" sz="1200" i="1" spc="-30">
                            <a:latin typeface="Cambria Math" panose="02040503050406030204" pitchFamily="18" charset="0"/>
                            <a:cs typeface="Arial"/>
                          </a:rPr>
                        </m:ctrlPr>
                      </m:dPr>
                      <m:e>
                        <m:f>
                          <m:fPr>
                            <m:ctrlPr>
                              <a:rPr lang="en-US" sz="1200" i="1" spc="-30">
                                <a:latin typeface="Cambria Math" panose="02040503050406030204" pitchFamily="18" charset="0"/>
                                <a:cs typeface="Arial"/>
                              </a:rPr>
                            </m:ctrlPr>
                          </m:fPr>
                          <m:num>
                            <m:r>
                              <a:rPr lang="en-US" sz="1200" i="0" spc="-30">
                                <a:latin typeface="Cambria Math" panose="02040503050406030204" pitchFamily="18" charset="0"/>
                                <a:cs typeface="Arial"/>
                              </a:rPr>
                              <m:t>377</m:t>
                            </m:r>
                            <m:r>
                              <a:rPr lang="en-US" sz="1200" i="0" spc="-30">
                                <a:latin typeface="Cambria Math" panose="02040503050406030204" pitchFamily="18" charset="0"/>
                                <a:cs typeface="Arial"/>
                              </a:rPr>
                              <m:t>.</m:t>
                            </m:r>
                            <m:r>
                              <a:rPr lang="en-US" sz="1200" i="0" spc="-30">
                                <a:latin typeface="Cambria Math" panose="02040503050406030204" pitchFamily="18" charset="0"/>
                                <a:cs typeface="Arial"/>
                              </a:rPr>
                              <m:t>1</m:t>
                            </m:r>
                          </m:num>
                          <m:den>
                            <m:r>
                              <a:rPr lang="en-US" sz="1200" i="0" spc="-30">
                                <a:latin typeface="Cambria Math" panose="02040503050406030204" pitchFamily="18" charset="0"/>
                                <a:cs typeface="Arial"/>
                              </a:rPr>
                              <m:t>11323</m:t>
                            </m:r>
                            <m:r>
                              <a:rPr lang="en-US" sz="1200" i="0" spc="-30">
                                <a:latin typeface="Cambria Math" panose="02040503050406030204" pitchFamily="18" charset="0"/>
                                <a:cs typeface="Arial"/>
                              </a:rPr>
                              <m:t>.</m:t>
                            </m:r>
                            <m:r>
                              <a:rPr lang="en-US" sz="1200" i="0" spc="-30">
                                <a:latin typeface="Cambria Math" panose="02040503050406030204" pitchFamily="18" charset="0"/>
                                <a:cs typeface="Arial"/>
                              </a:rPr>
                              <m:t>1</m:t>
                            </m:r>
                          </m:den>
                        </m:f>
                        <m:r>
                          <a:rPr lang="en-US" sz="1200" i="0" spc="-30" smtClean="0">
                            <a:latin typeface="Cambria Math" panose="02040503050406030204" pitchFamily="18" charset="0"/>
                            <a:ea typeface="Cambria Math" panose="02040503050406030204" pitchFamily="18" charset="0"/>
                            <a:cs typeface="Arial"/>
                          </a:rPr>
                          <m:t>∙</m:t>
                        </m:r>
                        <m:f>
                          <m:fPr>
                            <m:ctrlPr>
                              <a:rPr lang="en-US" sz="1200" i="1" spc="-30" smtClean="0">
                                <a:latin typeface="Cambria Math" panose="02040503050406030204" pitchFamily="18" charset="0"/>
                                <a:ea typeface="Cambria Math" panose="02040503050406030204" pitchFamily="18" charset="0"/>
                                <a:cs typeface="Arial"/>
                              </a:rPr>
                            </m:ctrlPr>
                          </m:fPr>
                          <m:num>
                            <m:r>
                              <a:rPr lang="en-US" sz="1200" b="0" i="0" spc="-30" smtClean="0">
                                <a:latin typeface="Cambria Math" panose="02040503050406030204" pitchFamily="18" charset="0"/>
                                <a:ea typeface="Cambria Math" panose="02040503050406030204" pitchFamily="18" charset="0"/>
                                <a:cs typeface="Arial"/>
                              </a:rPr>
                              <m:t>12</m:t>
                            </m:r>
                          </m:num>
                          <m:den>
                            <m:r>
                              <a:rPr lang="en-US" sz="1200" b="0" i="0" spc="-30" smtClean="0">
                                <a:latin typeface="Cambria Math" panose="02040503050406030204" pitchFamily="18" charset="0"/>
                                <a:ea typeface="Cambria Math" panose="02040503050406030204" pitchFamily="18" charset="0"/>
                                <a:cs typeface="Arial"/>
                              </a:rPr>
                              <m:t>11</m:t>
                            </m:r>
                          </m:den>
                        </m:f>
                      </m:e>
                    </m:d>
                  </m:oMath>
                </a14:m>
                <a:endParaRPr lang="en-US" sz="120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ad>
                      <m:radPr>
                        <m:degHide m:val="on"/>
                        <m:ctrlPr>
                          <a:rPr lang="en-US" sz="1200" i="1" spc="-30" smtClean="0">
                            <a:latin typeface="Cambria Math" panose="02040503050406030204" pitchFamily="18" charset="0"/>
                            <a:cs typeface="Arial"/>
                          </a:rPr>
                        </m:ctrlPr>
                      </m:radPr>
                      <m:deg/>
                      <m:e>
                        <m:r>
                          <a:rPr lang="en-US" sz="1200" i="0" spc="-30">
                            <a:latin typeface="Cambria Math" panose="02040503050406030204" pitchFamily="18" charset="0"/>
                            <a:cs typeface="Arial"/>
                          </a:rPr>
                          <m:t>1</m:t>
                        </m:r>
                        <m:r>
                          <a:rPr lang="en-US" sz="1200" i="0" spc="-30">
                            <a:latin typeface="Cambria Math" panose="02040503050406030204" pitchFamily="18" charset="0"/>
                            <a:cs typeface="Arial"/>
                          </a:rPr>
                          <m:t>−</m:t>
                        </m:r>
                        <m:d>
                          <m:dPr>
                            <m:ctrlPr>
                              <a:rPr lang="en-US" sz="1200" i="1" spc="-30">
                                <a:latin typeface="Cambria Math" panose="02040503050406030204" pitchFamily="18" charset="0"/>
                                <a:cs typeface="Arial"/>
                              </a:rPr>
                            </m:ctrlPr>
                          </m:dPr>
                          <m:e>
                            <m:f>
                              <m:fPr>
                                <m:ctrlPr>
                                  <a:rPr lang="en-US" sz="1200" i="1" spc="-30">
                                    <a:latin typeface="Cambria Math" panose="02040503050406030204" pitchFamily="18" charset="0"/>
                                    <a:cs typeface="Arial"/>
                                  </a:rPr>
                                </m:ctrlPr>
                              </m:fPr>
                              <m:num>
                                <m:r>
                                  <a:rPr lang="en-US" sz="1200" i="0" spc="-30">
                                    <a:latin typeface="Cambria Math" panose="02040503050406030204" pitchFamily="18" charset="0"/>
                                    <a:cs typeface="Arial"/>
                                  </a:rPr>
                                  <m:t>377</m:t>
                                </m:r>
                                <m:r>
                                  <a:rPr lang="en-US" sz="1200" i="0" spc="-30">
                                    <a:latin typeface="Cambria Math" panose="02040503050406030204" pitchFamily="18" charset="0"/>
                                    <a:cs typeface="Arial"/>
                                  </a:rPr>
                                  <m:t>.</m:t>
                                </m:r>
                                <m:r>
                                  <a:rPr lang="en-US" sz="1200" i="0" spc="-30">
                                    <a:latin typeface="Cambria Math" panose="02040503050406030204" pitchFamily="18" charset="0"/>
                                    <a:cs typeface="Arial"/>
                                  </a:rPr>
                                  <m:t>1</m:t>
                                </m:r>
                              </m:num>
                              <m:den>
                                <m:r>
                                  <a:rPr lang="en-US" sz="1200" i="0" spc="-30">
                                    <a:latin typeface="Cambria Math" panose="02040503050406030204" pitchFamily="18" charset="0"/>
                                    <a:cs typeface="Arial"/>
                                  </a:rPr>
                                  <m:t>11323</m:t>
                                </m:r>
                                <m:r>
                                  <a:rPr lang="en-US" sz="1200" i="0" spc="-30">
                                    <a:latin typeface="Cambria Math" panose="02040503050406030204" pitchFamily="18" charset="0"/>
                                    <a:cs typeface="Arial"/>
                                  </a:rPr>
                                  <m:t>.</m:t>
                                </m:r>
                                <m:r>
                                  <a:rPr lang="en-US" sz="1200" i="0" spc="-30">
                                    <a:latin typeface="Cambria Math" panose="02040503050406030204" pitchFamily="18" charset="0"/>
                                    <a:cs typeface="Arial"/>
                                  </a:rPr>
                                  <m:t>1</m:t>
                                </m:r>
                              </m:den>
                            </m:f>
                          </m:e>
                        </m:d>
                      </m:e>
                    </m:rad>
                  </m:oMath>
                </a14:m>
                <a:endParaRPr lang="en-US" sz="1200" spc="-30" dirty="0" smtClean="0">
                  <a:latin typeface="Arial"/>
                  <a:cs typeface="Arial"/>
                </a:endParaRPr>
              </a:p>
            </p:txBody>
          </p:sp>
        </mc:Choice>
        <mc:Fallback xmlns="">
          <p:sp>
            <p:nvSpPr>
              <p:cNvPr id="6" name="object 36"/>
              <p:cNvSpPr txBox="1">
                <a:spLocks noRot="1" noChangeAspect="1" noMove="1" noResize="1" noEditPoints="1" noAdjustHandles="1" noChangeArrowheads="1" noChangeShapeType="1" noTextEdit="1"/>
              </p:cNvSpPr>
              <p:nvPr/>
            </p:nvSpPr>
            <p:spPr>
              <a:xfrm>
                <a:off x="323850" y="2243168"/>
                <a:ext cx="4112895" cy="1163332"/>
              </a:xfrm>
              <a:prstGeom prst="rect">
                <a:avLst/>
              </a:prstGeom>
              <a:blipFill>
                <a:blip r:embed="rId2"/>
                <a:stretch>
                  <a:fillRect l="-1778" t="-3665"/>
                </a:stretch>
              </a:blipFill>
            </p:spPr>
            <p:txBody>
              <a:bodyPr/>
              <a:lstStyle/>
              <a:p>
                <a:r>
                  <a:rPr lang="en-US">
                    <a:noFill/>
                  </a:rPr>
                  <a:t> </a:t>
                </a:r>
              </a:p>
            </p:txBody>
          </p:sp>
        </mc:Fallback>
      </mc:AlternateContent>
      <p:sp>
        <p:nvSpPr>
          <p:cNvPr id="8" name="Rectangle 7"/>
          <p:cNvSpPr/>
          <p:nvPr/>
        </p:nvSpPr>
        <p:spPr>
          <a:xfrm>
            <a:off x="101219" y="1079202"/>
            <a:ext cx="1763624" cy="338554"/>
          </a:xfrm>
          <a:prstGeom prst="rect">
            <a:avLst/>
          </a:prstGeom>
        </p:spPr>
        <p:txBody>
          <a:bodyPr wrap="none">
            <a:spAutoFit/>
          </a:bodyPr>
          <a:lstStyle/>
          <a:p>
            <a:r>
              <a:rPr lang="en-US" sz="1600" kern="0" dirty="0" smtClean="0">
                <a:solidFill>
                  <a:srgbClr val="1A2E3D"/>
                </a:solidFill>
              </a:rPr>
              <a:t>Regression ANOVA</a:t>
            </a:r>
            <a:endParaRPr lang="en-US" sz="1600" dirty="0"/>
          </a:p>
        </p:txBody>
      </p:sp>
      <p:graphicFrame>
        <p:nvGraphicFramePr>
          <p:cNvPr id="10" name="Table 9"/>
          <p:cNvGraphicFramePr>
            <a:graphicFrameLocks noGrp="1"/>
          </p:cNvGraphicFramePr>
          <p:nvPr>
            <p:extLst>
              <p:ext uri="{D42A27DB-BD31-4B8C-83A1-F6EECF244321}">
                <p14:modId xmlns:p14="http://schemas.microsoft.com/office/powerpoint/2010/main" val="2451184766"/>
              </p:ext>
            </p:extLst>
          </p:nvPr>
        </p:nvGraphicFramePr>
        <p:xfrm>
          <a:off x="400050" y="1437876"/>
          <a:ext cx="3657600" cy="749300"/>
        </p:xfrm>
        <a:graphic>
          <a:graphicData uri="http://schemas.openxmlformats.org/drawingml/2006/table">
            <a:tbl>
              <a:tblPr>
                <a:tableStyleId>{8EC20E35-A176-4012-BC5E-935CFFF8708E}</a:tableStyleId>
              </a:tblPr>
              <a:tblGrid>
                <a:gridCol w="609600">
                  <a:extLst>
                    <a:ext uri="{9D8B030D-6E8A-4147-A177-3AD203B41FA5}">
                      <a16:colId xmlns:a16="http://schemas.microsoft.com/office/drawing/2014/main" val="4219356899"/>
                    </a:ext>
                  </a:extLst>
                </a:gridCol>
                <a:gridCol w="609600">
                  <a:extLst>
                    <a:ext uri="{9D8B030D-6E8A-4147-A177-3AD203B41FA5}">
                      <a16:colId xmlns:a16="http://schemas.microsoft.com/office/drawing/2014/main" val="4272453118"/>
                    </a:ext>
                  </a:extLst>
                </a:gridCol>
                <a:gridCol w="609600">
                  <a:extLst>
                    <a:ext uri="{9D8B030D-6E8A-4147-A177-3AD203B41FA5}">
                      <a16:colId xmlns:a16="http://schemas.microsoft.com/office/drawing/2014/main" val="1810826533"/>
                    </a:ext>
                  </a:extLst>
                </a:gridCol>
                <a:gridCol w="609600">
                  <a:extLst>
                    <a:ext uri="{9D8B030D-6E8A-4147-A177-3AD203B41FA5}">
                      <a16:colId xmlns:a16="http://schemas.microsoft.com/office/drawing/2014/main" val="480081516"/>
                    </a:ext>
                  </a:extLst>
                </a:gridCol>
                <a:gridCol w="609600">
                  <a:extLst>
                    <a:ext uri="{9D8B030D-6E8A-4147-A177-3AD203B41FA5}">
                      <a16:colId xmlns:a16="http://schemas.microsoft.com/office/drawing/2014/main" val="930452869"/>
                    </a:ext>
                  </a:extLst>
                </a:gridCol>
                <a:gridCol w="609600">
                  <a:extLst>
                    <a:ext uri="{9D8B030D-6E8A-4147-A177-3AD203B41FA5}">
                      <a16:colId xmlns:a16="http://schemas.microsoft.com/office/drawing/2014/main" val="3570014382"/>
                    </a:ext>
                  </a:extLst>
                </a:gridCol>
              </a:tblGrid>
              <a:tr h="190500">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Df</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Sum Sq</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Mean Sq</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F value</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Pr(&gt;F)</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283853"/>
                  </a:ext>
                </a:extLst>
              </a:tr>
              <a:tr h="190500">
                <a:tc>
                  <a:txBody>
                    <a:bodyPr/>
                    <a:lstStyle/>
                    <a:p>
                      <a:pPr algn="l" fontAlgn="ctr"/>
                      <a:r>
                        <a:rPr lang="en-US" sz="1100" u="none" strike="noStrike">
                          <a:effectLst/>
                        </a:rPr>
                        <a:t>Fat</a:t>
                      </a:r>
                      <a:endParaRPr lang="en-US" sz="1100" b="0" i="0" u="none" strike="noStrike">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10946</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10946</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319.34</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1.78E-09</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9370948"/>
                  </a:ext>
                </a:extLst>
              </a:tr>
              <a:tr h="184150">
                <a:tc>
                  <a:txBody>
                    <a:bodyPr/>
                    <a:lstStyle/>
                    <a:p>
                      <a:pPr algn="l" fontAlgn="ctr"/>
                      <a:r>
                        <a:rPr lang="en-US" sz="1100" u="none" strike="noStrike" dirty="0">
                          <a:effectLst/>
                        </a:rPr>
                        <a:t>Residuals</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377.1</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34.3</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769103"/>
                  </a:ext>
                </a:extLst>
              </a:tr>
              <a:tr h="184150">
                <a:tc>
                  <a:txBody>
                    <a:bodyPr/>
                    <a:lstStyle/>
                    <a:p>
                      <a:pPr algn="l" fontAlgn="ctr"/>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11323.1</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520291"/>
                  </a:ext>
                </a:extLst>
              </a:tr>
            </a:tbl>
          </a:graphicData>
        </a:graphic>
      </p:graphicFrame>
    </p:spTree>
    <p:extLst>
      <p:ext uri="{BB962C8B-B14F-4D97-AF65-F5344CB8AC3E}">
        <p14:creationId xmlns:p14="http://schemas.microsoft.com/office/powerpoint/2010/main" val="202630717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639278"/>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We are interested in how fat contributes to the amount of calories in a hotdog. Below is the </a:t>
            </a:r>
            <a:r>
              <a:rPr lang="en-US" sz="1000" kern="0" dirty="0">
                <a:solidFill>
                  <a:srgbClr val="1A2E3D"/>
                </a:solidFill>
              </a:rPr>
              <a:t>ANOVA</a:t>
            </a:r>
            <a:r>
              <a:rPr lang="en-US" sz="1000" kern="0" dirty="0" smtClean="0">
                <a:solidFill>
                  <a:srgbClr val="1A2E3D"/>
                </a:solidFill>
              </a:rPr>
              <a:t> table for the multiple linear regression (where hotdog calories is the response variable. </a:t>
            </a:r>
            <a:r>
              <a:rPr lang="en-US" sz="1000" kern="0" dirty="0" smtClean="0">
                <a:solidFill>
                  <a:schemeClr val="accent2">
                    <a:lumMod val="75000"/>
                  </a:schemeClr>
                </a:solidFill>
              </a:rPr>
              <a:t>What percent of the variability in hotdog calories is explained by fat (or the SLR model)?</a:t>
            </a:r>
            <a:endParaRPr lang="en-US" sz="1000" kern="0" dirty="0">
              <a:solidFill>
                <a:schemeClr val="accent2">
                  <a:lumMod val="75000"/>
                </a:schemeClr>
              </a:solidFill>
            </a:endParaRPr>
          </a:p>
        </p:txBody>
      </p:sp>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mc:AlternateContent xmlns:mc="http://schemas.openxmlformats.org/markup-compatibility/2006" xmlns:a14="http://schemas.microsoft.com/office/drawing/2010/main">
        <mc:Choice Requires="a14">
          <p:sp>
            <p:nvSpPr>
              <p:cNvPr id="6" name="object 36"/>
              <p:cNvSpPr txBox="1"/>
              <p:nvPr/>
            </p:nvSpPr>
            <p:spPr>
              <a:xfrm>
                <a:off x="323850" y="2243168"/>
                <a:ext cx="4112895" cy="1163332"/>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200" spc="-30" dirty="0" smtClean="0">
                    <a:latin typeface="Arial"/>
                    <a:cs typeface="Arial"/>
                  </a:rPr>
                  <a:t>10946</a:t>
                </a: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200" b="1" i="1" spc="-30" smtClean="0">
                        <a:solidFill>
                          <a:schemeClr val="accent2">
                            <a:lumMod val="75000"/>
                          </a:schemeClr>
                        </a:solidFill>
                        <a:latin typeface="Cambria Math" panose="02040503050406030204" pitchFamily="18" charset="0"/>
                        <a:cs typeface="Arial"/>
                      </a:rPr>
                      <m:t>𝟏</m:t>
                    </m:r>
                    <m:r>
                      <a:rPr lang="en-US" sz="1200" b="1" i="1" spc="-30" smtClean="0">
                        <a:solidFill>
                          <a:schemeClr val="accent2">
                            <a:lumMod val="75000"/>
                          </a:schemeClr>
                        </a:solidFill>
                        <a:latin typeface="Cambria Math" panose="02040503050406030204" pitchFamily="18" charset="0"/>
                        <a:cs typeface="Arial"/>
                      </a:rPr>
                      <m:t>−</m:t>
                    </m:r>
                    <m:d>
                      <m:dPr>
                        <m:ctrlPr>
                          <a:rPr lang="en-US" sz="1200" b="1" i="1" spc="-30" smtClean="0">
                            <a:solidFill>
                              <a:schemeClr val="accent2">
                                <a:lumMod val="75000"/>
                              </a:schemeClr>
                            </a:solidFill>
                            <a:latin typeface="Cambria Math" panose="02040503050406030204" pitchFamily="18" charset="0"/>
                            <a:cs typeface="Arial"/>
                          </a:rPr>
                        </m:ctrlPr>
                      </m:dPr>
                      <m:e>
                        <m:f>
                          <m:fPr>
                            <m:ctrlPr>
                              <a:rPr lang="en-US" sz="1200" b="1" i="1" spc="-30" smtClean="0">
                                <a:solidFill>
                                  <a:schemeClr val="accent2">
                                    <a:lumMod val="75000"/>
                                  </a:schemeClr>
                                </a:solidFill>
                                <a:latin typeface="Cambria Math" panose="02040503050406030204" pitchFamily="18" charset="0"/>
                                <a:cs typeface="Arial"/>
                              </a:rPr>
                            </m:ctrlPr>
                          </m:fPr>
                          <m:num>
                            <m:r>
                              <a:rPr lang="en-US" sz="1200" b="1" i="1" spc="-30" smtClean="0">
                                <a:solidFill>
                                  <a:schemeClr val="accent2">
                                    <a:lumMod val="75000"/>
                                  </a:schemeClr>
                                </a:solidFill>
                                <a:latin typeface="Cambria Math" panose="02040503050406030204" pitchFamily="18" charset="0"/>
                                <a:cs typeface="Arial"/>
                              </a:rPr>
                              <m:t>𝟑𝟕𝟕</m:t>
                            </m:r>
                            <m:r>
                              <a:rPr lang="en-US" sz="1200" b="1" i="1" spc="-30" smtClean="0">
                                <a:solidFill>
                                  <a:schemeClr val="accent2">
                                    <a:lumMod val="75000"/>
                                  </a:schemeClr>
                                </a:solidFill>
                                <a:latin typeface="Cambria Math" panose="02040503050406030204" pitchFamily="18" charset="0"/>
                                <a:cs typeface="Arial"/>
                              </a:rPr>
                              <m:t>.</m:t>
                            </m:r>
                            <m:r>
                              <a:rPr lang="en-US" sz="1200" b="1" i="1" spc="-30" smtClean="0">
                                <a:solidFill>
                                  <a:schemeClr val="accent2">
                                    <a:lumMod val="75000"/>
                                  </a:schemeClr>
                                </a:solidFill>
                                <a:latin typeface="Cambria Math" panose="02040503050406030204" pitchFamily="18" charset="0"/>
                                <a:cs typeface="Arial"/>
                              </a:rPr>
                              <m:t>𝟏</m:t>
                            </m:r>
                          </m:num>
                          <m:den>
                            <m:r>
                              <a:rPr lang="en-US" sz="1200" b="1" i="1" spc="-30" smtClean="0">
                                <a:solidFill>
                                  <a:schemeClr val="accent2">
                                    <a:lumMod val="75000"/>
                                  </a:schemeClr>
                                </a:solidFill>
                                <a:latin typeface="Cambria Math" panose="02040503050406030204" pitchFamily="18" charset="0"/>
                                <a:cs typeface="Arial"/>
                              </a:rPr>
                              <m:t>𝟏𝟏𝟑𝟐𝟑</m:t>
                            </m:r>
                            <m:r>
                              <a:rPr lang="en-US" sz="1200" b="1" i="1" spc="-30" smtClean="0">
                                <a:solidFill>
                                  <a:schemeClr val="accent2">
                                    <a:lumMod val="75000"/>
                                  </a:schemeClr>
                                </a:solidFill>
                                <a:latin typeface="Cambria Math" panose="02040503050406030204" pitchFamily="18" charset="0"/>
                                <a:cs typeface="Arial"/>
                              </a:rPr>
                              <m:t>.</m:t>
                            </m:r>
                            <m:r>
                              <a:rPr lang="en-US" sz="1200" b="1" i="1" spc="-30" smtClean="0">
                                <a:solidFill>
                                  <a:schemeClr val="accent2">
                                    <a:lumMod val="75000"/>
                                  </a:schemeClr>
                                </a:solidFill>
                                <a:latin typeface="Cambria Math" panose="02040503050406030204" pitchFamily="18" charset="0"/>
                                <a:cs typeface="Arial"/>
                              </a:rPr>
                              <m:t>𝟏</m:t>
                            </m:r>
                          </m:den>
                        </m:f>
                      </m:e>
                    </m:d>
                    <m:r>
                      <a:rPr lang="en-US" sz="1200" b="1" i="1" spc="-30" smtClean="0">
                        <a:solidFill>
                          <a:schemeClr val="accent2">
                            <a:lumMod val="75000"/>
                          </a:schemeClr>
                        </a:solidFill>
                        <a:latin typeface="Cambria Math" panose="02040503050406030204" pitchFamily="18" charset="0"/>
                        <a:cs typeface="Arial"/>
                      </a:rPr>
                      <m:t>=</m:t>
                    </m:r>
                    <m:d>
                      <m:dPr>
                        <m:ctrlPr>
                          <a:rPr lang="en-US" sz="1200" b="1" i="1" spc="-30">
                            <a:solidFill>
                              <a:schemeClr val="accent2">
                                <a:lumMod val="75000"/>
                              </a:schemeClr>
                            </a:solidFill>
                            <a:latin typeface="Cambria Math" panose="02040503050406030204" pitchFamily="18" charset="0"/>
                            <a:cs typeface="Arial"/>
                          </a:rPr>
                        </m:ctrlPr>
                      </m:dPr>
                      <m:e>
                        <m:f>
                          <m:fPr>
                            <m:ctrlPr>
                              <a:rPr lang="en-US" sz="1200" b="1" i="1" spc="-30">
                                <a:solidFill>
                                  <a:schemeClr val="accent2">
                                    <a:lumMod val="75000"/>
                                  </a:schemeClr>
                                </a:solidFill>
                                <a:latin typeface="Cambria Math" panose="02040503050406030204" pitchFamily="18" charset="0"/>
                                <a:cs typeface="Arial"/>
                              </a:rPr>
                            </m:ctrlPr>
                          </m:fPr>
                          <m:num>
                            <m:r>
                              <a:rPr lang="en-US" sz="1200" b="1" i="1" spc="-30" smtClean="0">
                                <a:solidFill>
                                  <a:schemeClr val="accent2">
                                    <a:lumMod val="75000"/>
                                  </a:schemeClr>
                                </a:solidFill>
                                <a:latin typeface="Cambria Math" panose="02040503050406030204" pitchFamily="18" charset="0"/>
                                <a:cs typeface="Arial"/>
                              </a:rPr>
                              <m:t>𝟏𝟎𝟗𝟒𝟔</m:t>
                            </m:r>
                          </m:num>
                          <m:den>
                            <m:r>
                              <a:rPr lang="en-US" sz="1200" b="1" i="1" spc="-30">
                                <a:solidFill>
                                  <a:schemeClr val="accent2">
                                    <a:lumMod val="75000"/>
                                  </a:schemeClr>
                                </a:solidFill>
                                <a:latin typeface="Cambria Math" panose="02040503050406030204" pitchFamily="18" charset="0"/>
                                <a:cs typeface="Arial"/>
                              </a:rPr>
                              <m:t>𝟏𝟏𝟑𝟐𝟑</m:t>
                            </m:r>
                            <m:r>
                              <a:rPr lang="en-US" sz="1200" b="1" i="1" spc="-30">
                                <a:solidFill>
                                  <a:schemeClr val="accent2">
                                    <a:lumMod val="75000"/>
                                  </a:schemeClr>
                                </a:solidFill>
                                <a:latin typeface="Cambria Math" panose="02040503050406030204" pitchFamily="18" charset="0"/>
                                <a:cs typeface="Arial"/>
                              </a:rPr>
                              <m:t>.</m:t>
                            </m:r>
                            <m:r>
                              <a:rPr lang="en-US" sz="1200" b="1" i="1" spc="-30">
                                <a:solidFill>
                                  <a:schemeClr val="accent2">
                                    <a:lumMod val="75000"/>
                                  </a:schemeClr>
                                </a:solidFill>
                                <a:latin typeface="Cambria Math" panose="02040503050406030204" pitchFamily="18" charset="0"/>
                                <a:cs typeface="Arial"/>
                              </a:rPr>
                              <m:t>𝟏</m:t>
                            </m:r>
                          </m:den>
                        </m:f>
                      </m:e>
                    </m:d>
                    <m:r>
                      <a:rPr lang="en-US" sz="1200" b="1" i="1" spc="-30" smtClean="0">
                        <a:solidFill>
                          <a:schemeClr val="accent2">
                            <a:lumMod val="75000"/>
                          </a:schemeClr>
                        </a:solidFill>
                        <a:latin typeface="Cambria Math" panose="02040503050406030204" pitchFamily="18" charset="0"/>
                        <a:cs typeface="Arial"/>
                      </a:rPr>
                      <m:t>=</m:t>
                    </m:r>
                    <m:sSup>
                      <m:sSupPr>
                        <m:ctrlPr>
                          <a:rPr lang="en-US" sz="1200" b="1" i="1" spc="-30" smtClean="0">
                            <a:solidFill>
                              <a:schemeClr val="accent2">
                                <a:lumMod val="75000"/>
                              </a:schemeClr>
                            </a:solidFill>
                            <a:latin typeface="Cambria Math" panose="02040503050406030204" pitchFamily="18" charset="0"/>
                            <a:cs typeface="Arial"/>
                          </a:rPr>
                        </m:ctrlPr>
                      </m:sSupPr>
                      <m:e>
                        <m:r>
                          <a:rPr lang="en-US" sz="1200" b="1" i="1" spc="-30" smtClean="0">
                            <a:solidFill>
                              <a:schemeClr val="accent2">
                                <a:lumMod val="75000"/>
                              </a:schemeClr>
                            </a:solidFill>
                            <a:latin typeface="Cambria Math" panose="02040503050406030204" pitchFamily="18" charset="0"/>
                            <a:cs typeface="Arial"/>
                          </a:rPr>
                          <m:t>𝑹</m:t>
                        </m:r>
                      </m:e>
                      <m:sup>
                        <m:r>
                          <a:rPr lang="en-US" sz="1200" b="1" i="1" spc="-30" smtClean="0">
                            <a:solidFill>
                              <a:schemeClr val="accent2">
                                <a:lumMod val="75000"/>
                              </a:schemeClr>
                            </a:solidFill>
                            <a:latin typeface="Cambria Math" panose="02040503050406030204" pitchFamily="18" charset="0"/>
                            <a:cs typeface="Arial"/>
                          </a:rPr>
                          <m:t>𝟐</m:t>
                        </m:r>
                      </m:sup>
                    </m:sSup>
                  </m:oMath>
                </a14:m>
                <a:endParaRPr lang="en-US" sz="1200" b="1" i="1"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200" i="0" spc="-30">
                        <a:latin typeface="Cambria Math" panose="02040503050406030204" pitchFamily="18" charset="0"/>
                        <a:cs typeface="Arial"/>
                      </a:rPr>
                      <m:t>1</m:t>
                    </m:r>
                    <m:r>
                      <a:rPr lang="en-US" sz="1200" i="0" spc="-30">
                        <a:latin typeface="Cambria Math" panose="02040503050406030204" pitchFamily="18" charset="0"/>
                        <a:cs typeface="Arial"/>
                      </a:rPr>
                      <m:t>−</m:t>
                    </m:r>
                    <m:d>
                      <m:dPr>
                        <m:ctrlPr>
                          <a:rPr lang="en-US" sz="1200" i="1" spc="-30">
                            <a:latin typeface="Cambria Math" panose="02040503050406030204" pitchFamily="18" charset="0"/>
                            <a:cs typeface="Arial"/>
                          </a:rPr>
                        </m:ctrlPr>
                      </m:dPr>
                      <m:e>
                        <m:f>
                          <m:fPr>
                            <m:ctrlPr>
                              <a:rPr lang="en-US" sz="1200" i="1" spc="-30">
                                <a:latin typeface="Cambria Math" panose="02040503050406030204" pitchFamily="18" charset="0"/>
                                <a:cs typeface="Arial"/>
                              </a:rPr>
                            </m:ctrlPr>
                          </m:fPr>
                          <m:num>
                            <m:r>
                              <a:rPr lang="en-US" sz="1200" i="0" spc="-30">
                                <a:latin typeface="Cambria Math" panose="02040503050406030204" pitchFamily="18" charset="0"/>
                                <a:cs typeface="Arial"/>
                              </a:rPr>
                              <m:t>377</m:t>
                            </m:r>
                            <m:r>
                              <a:rPr lang="en-US" sz="1200" i="0" spc="-30">
                                <a:latin typeface="Cambria Math" panose="02040503050406030204" pitchFamily="18" charset="0"/>
                                <a:cs typeface="Arial"/>
                              </a:rPr>
                              <m:t>.</m:t>
                            </m:r>
                            <m:r>
                              <a:rPr lang="en-US" sz="1200" i="0" spc="-30">
                                <a:latin typeface="Cambria Math" panose="02040503050406030204" pitchFamily="18" charset="0"/>
                                <a:cs typeface="Arial"/>
                              </a:rPr>
                              <m:t>1</m:t>
                            </m:r>
                          </m:num>
                          <m:den>
                            <m:r>
                              <a:rPr lang="en-US" sz="1200" i="0" spc="-30">
                                <a:latin typeface="Cambria Math" panose="02040503050406030204" pitchFamily="18" charset="0"/>
                                <a:cs typeface="Arial"/>
                              </a:rPr>
                              <m:t>11323</m:t>
                            </m:r>
                            <m:r>
                              <a:rPr lang="en-US" sz="1200" i="0" spc="-30">
                                <a:latin typeface="Cambria Math" panose="02040503050406030204" pitchFamily="18" charset="0"/>
                                <a:cs typeface="Arial"/>
                              </a:rPr>
                              <m:t>.</m:t>
                            </m:r>
                            <m:r>
                              <a:rPr lang="en-US" sz="1200" i="0" spc="-30">
                                <a:latin typeface="Cambria Math" panose="02040503050406030204" pitchFamily="18" charset="0"/>
                                <a:cs typeface="Arial"/>
                              </a:rPr>
                              <m:t>1</m:t>
                            </m:r>
                          </m:den>
                        </m:f>
                        <m:r>
                          <a:rPr lang="en-US" sz="1200" i="0" spc="-30" smtClean="0">
                            <a:latin typeface="Cambria Math" panose="02040503050406030204" pitchFamily="18" charset="0"/>
                            <a:ea typeface="Cambria Math" panose="02040503050406030204" pitchFamily="18" charset="0"/>
                            <a:cs typeface="Arial"/>
                          </a:rPr>
                          <m:t>∙</m:t>
                        </m:r>
                        <m:f>
                          <m:fPr>
                            <m:ctrlPr>
                              <a:rPr lang="en-US" sz="1200" i="1" spc="-30" smtClean="0">
                                <a:latin typeface="Cambria Math" panose="02040503050406030204" pitchFamily="18" charset="0"/>
                                <a:ea typeface="Cambria Math" panose="02040503050406030204" pitchFamily="18" charset="0"/>
                                <a:cs typeface="Arial"/>
                              </a:rPr>
                            </m:ctrlPr>
                          </m:fPr>
                          <m:num>
                            <m:r>
                              <a:rPr lang="en-US" sz="1200" b="0" i="0" spc="-30" smtClean="0">
                                <a:latin typeface="Cambria Math" panose="02040503050406030204" pitchFamily="18" charset="0"/>
                                <a:ea typeface="Cambria Math" panose="02040503050406030204" pitchFamily="18" charset="0"/>
                                <a:cs typeface="Arial"/>
                              </a:rPr>
                              <m:t>12</m:t>
                            </m:r>
                          </m:num>
                          <m:den>
                            <m:r>
                              <a:rPr lang="en-US" sz="1200" b="0" i="0" spc="-30" smtClean="0">
                                <a:latin typeface="Cambria Math" panose="02040503050406030204" pitchFamily="18" charset="0"/>
                                <a:ea typeface="Cambria Math" panose="02040503050406030204" pitchFamily="18" charset="0"/>
                                <a:cs typeface="Arial"/>
                              </a:rPr>
                              <m:t>11</m:t>
                            </m:r>
                          </m:den>
                        </m:f>
                      </m:e>
                    </m:d>
                  </m:oMath>
                </a14:m>
                <a:endParaRPr lang="en-US" sz="120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ad>
                      <m:radPr>
                        <m:degHide m:val="on"/>
                        <m:ctrlPr>
                          <a:rPr lang="en-US" sz="1200" i="1" spc="-30" smtClean="0">
                            <a:latin typeface="Cambria Math" panose="02040503050406030204" pitchFamily="18" charset="0"/>
                            <a:cs typeface="Arial"/>
                          </a:rPr>
                        </m:ctrlPr>
                      </m:radPr>
                      <m:deg/>
                      <m:e>
                        <m:r>
                          <a:rPr lang="en-US" sz="1200" i="0" spc="-30">
                            <a:latin typeface="Cambria Math" panose="02040503050406030204" pitchFamily="18" charset="0"/>
                            <a:cs typeface="Arial"/>
                          </a:rPr>
                          <m:t>1</m:t>
                        </m:r>
                        <m:r>
                          <a:rPr lang="en-US" sz="1200" i="0" spc="-30">
                            <a:latin typeface="Cambria Math" panose="02040503050406030204" pitchFamily="18" charset="0"/>
                            <a:cs typeface="Arial"/>
                          </a:rPr>
                          <m:t>−</m:t>
                        </m:r>
                        <m:d>
                          <m:dPr>
                            <m:ctrlPr>
                              <a:rPr lang="en-US" sz="1200" i="1" spc="-30">
                                <a:latin typeface="Cambria Math" panose="02040503050406030204" pitchFamily="18" charset="0"/>
                                <a:cs typeface="Arial"/>
                              </a:rPr>
                            </m:ctrlPr>
                          </m:dPr>
                          <m:e>
                            <m:f>
                              <m:fPr>
                                <m:ctrlPr>
                                  <a:rPr lang="en-US" sz="1200" i="1" spc="-30">
                                    <a:latin typeface="Cambria Math" panose="02040503050406030204" pitchFamily="18" charset="0"/>
                                    <a:cs typeface="Arial"/>
                                  </a:rPr>
                                </m:ctrlPr>
                              </m:fPr>
                              <m:num>
                                <m:r>
                                  <a:rPr lang="en-US" sz="1200" i="0" spc="-30">
                                    <a:latin typeface="Cambria Math" panose="02040503050406030204" pitchFamily="18" charset="0"/>
                                    <a:cs typeface="Arial"/>
                                  </a:rPr>
                                  <m:t>377</m:t>
                                </m:r>
                                <m:r>
                                  <a:rPr lang="en-US" sz="1200" i="0" spc="-30">
                                    <a:latin typeface="Cambria Math" panose="02040503050406030204" pitchFamily="18" charset="0"/>
                                    <a:cs typeface="Arial"/>
                                  </a:rPr>
                                  <m:t>.</m:t>
                                </m:r>
                                <m:r>
                                  <a:rPr lang="en-US" sz="1200" i="0" spc="-30">
                                    <a:latin typeface="Cambria Math" panose="02040503050406030204" pitchFamily="18" charset="0"/>
                                    <a:cs typeface="Arial"/>
                                  </a:rPr>
                                  <m:t>1</m:t>
                                </m:r>
                              </m:num>
                              <m:den>
                                <m:r>
                                  <a:rPr lang="en-US" sz="1200" i="0" spc="-30">
                                    <a:latin typeface="Cambria Math" panose="02040503050406030204" pitchFamily="18" charset="0"/>
                                    <a:cs typeface="Arial"/>
                                  </a:rPr>
                                  <m:t>11323</m:t>
                                </m:r>
                                <m:r>
                                  <a:rPr lang="en-US" sz="1200" i="0" spc="-30">
                                    <a:latin typeface="Cambria Math" panose="02040503050406030204" pitchFamily="18" charset="0"/>
                                    <a:cs typeface="Arial"/>
                                  </a:rPr>
                                  <m:t>.</m:t>
                                </m:r>
                                <m:r>
                                  <a:rPr lang="en-US" sz="1200" i="0" spc="-30">
                                    <a:latin typeface="Cambria Math" panose="02040503050406030204" pitchFamily="18" charset="0"/>
                                    <a:cs typeface="Arial"/>
                                  </a:rPr>
                                  <m:t>1</m:t>
                                </m:r>
                              </m:den>
                            </m:f>
                          </m:e>
                        </m:d>
                      </m:e>
                    </m:rad>
                  </m:oMath>
                </a14:m>
                <a:endParaRPr lang="en-US" sz="1200" spc="-30" dirty="0" smtClean="0">
                  <a:latin typeface="Arial"/>
                  <a:cs typeface="Arial"/>
                </a:endParaRPr>
              </a:p>
            </p:txBody>
          </p:sp>
        </mc:Choice>
        <mc:Fallback xmlns="">
          <p:sp>
            <p:nvSpPr>
              <p:cNvPr id="6" name="object 36"/>
              <p:cNvSpPr txBox="1">
                <a:spLocks noRot="1" noChangeAspect="1" noMove="1" noResize="1" noEditPoints="1" noAdjustHandles="1" noChangeArrowheads="1" noChangeShapeType="1" noTextEdit="1"/>
              </p:cNvSpPr>
              <p:nvPr/>
            </p:nvSpPr>
            <p:spPr>
              <a:xfrm>
                <a:off x="323850" y="2243168"/>
                <a:ext cx="4112895" cy="1163332"/>
              </a:xfrm>
              <a:prstGeom prst="rect">
                <a:avLst/>
              </a:prstGeom>
              <a:blipFill>
                <a:blip r:embed="rId2"/>
                <a:stretch>
                  <a:fillRect l="-1778" t="-3665"/>
                </a:stretch>
              </a:blipFill>
            </p:spPr>
            <p:txBody>
              <a:bodyPr/>
              <a:lstStyle/>
              <a:p>
                <a:r>
                  <a:rPr lang="en-US">
                    <a:noFill/>
                  </a:rPr>
                  <a:t> </a:t>
                </a:r>
              </a:p>
            </p:txBody>
          </p:sp>
        </mc:Fallback>
      </mc:AlternateContent>
      <p:sp>
        <p:nvSpPr>
          <p:cNvPr id="8" name="Rectangle 7"/>
          <p:cNvSpPr/>
          <p:nvPr/>
        </p:nvSpPr>
        <p:spPr>
          <a:xfrm>
            <a:off x="101219" y="1079202"/>
            <a:ext cx="1763624" cy="338554"/>
          </a:xfrm>
          <a:prstGeom prst="rect">
            <a:avLst/>
          </a:prstGeom>
        </p:spPr>
        <p:txBody>
          <a:bodyPr wrap="none">
            <a:spAutoFit/>
          </a:bodyPr>
          <a:lstStyle/>
          <a:p>
            <a:r>
              <a:rPr lang="en-US" sz="1600" kern="0" dirty="0" smtClean="0">
                <a:solidFill>
                  <a:srgbClr val="1A2E3D"/>
                </a:solidFill>
              </a:rPr>
              <a:t>Regression ANOVA</a:t>
            </a:r>
            <a:endParaRPr lang="en-US" sz="1600" dirty="0"/>
          </a:p>
        </p:txBody>
      </p:sp>
      <p:graphicFrame>
        <p:nvGraphicFramePr>
          <p:cNvPr id="10" name="Table 9"/>
          <p:cNvGraphicFramePr>
            <a:graphicFrameLocks noGrp="1"/>
          </p:cNvGraphicFramePr>
          <p:nvPr/>
        </p:nvGraphicFramePr>
        <p:xfrm>
          <a:off x="400050" y="1437876"/>
          <a:ext cx="3657600" cy="749300"/>
        </p:xfrm>
        <a:graphic>
          <a:graphicData uri="http://schemas.openxmlformats.org/drawingml/2006/table">
            <a:tbl>
              <a:tblPr>
                <a:tableStyleId>{8EC20E35-A176-4012-BC5E-935CFFF8708E}</a:tableStyleId>
              </a:tblPr>
              <a:tblGrid>
                <a:gridCol w="609600">
                  <a:extLst>
                    <a:ext uri="{9D8B030D-6E8A-4147-A177-3AD203B41FA5}">
                      <a16:colId xmlns:a16="http://schemas.microsoft.com/office/drawing/2014/main" val="4219356899"/>
                    </a:ext>
                  </a:extLst>
                </a:gridCol>
                <a:gridCol w="609600">
                  <a:extLst>
                    <a:ext uri="{9D8B030D-6E8A-4147-A177-3AD203B41FA5}">
                      <a16:colId xmlns:a16="http://schemas.microsoft.com/office/drawing/2014/main" val="4272453118"/>
                    </a:ext>
                  </a:extLst>
                </a:gridCol>
                <a:gridCol w="609600">
                  <a:extLst>
                    <a:ext uri="{9D8B030D-6E8A-4147-A177-3AD203B41FA5}">
                      <a16:colId xmlns:a16="http://schemas.microsoft.com/office/drawing/2014/main" val="1810826533"/>
                    </a:ext>
                  </a:extLst>
                </a:gridCol>
                <a:gridCol w="609600">
                  <a:extLst>
                    <a:ext uri="{9D8B030D-6E8A-4147-A177-3AD203B41FA5}">
                      <a16:colId xmlns:a16="http://schemas.microsoft.com/office/drawing/2014/main" val="480081516"/>
                    </a:ext>
                  </a:extLst>
                </a:gridCol>
                <a:gridCol w="609600">
                  <a:extLst>
                    <a:ext uri="{9D8B030D-6E8A-4147-A177-3AD203B41FA5}">
                      <a16:colId xmlns:a16="http://schemas.microsoft.com/office/drawing/2014/main" val="930452869"/>
                    </a:ext>
                  </a:extLst>
                </a:gridCol>
                <a:gridCol w="609600">
                  <a:extLst>
                    <a:ext uri="{9D8B030D-6E8A-4147-A177-3AD203B41FA5}">
                      <a16:colId xmlns:a16="http://schemas.microsoft.com/office/drawing/2014/main" val="3570014382"/>
                    </a:ext>
                  </a:extLst>
                </a:gridCol>
              </a:tblGrid>
              <a:tr h="190500">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Df</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Sum Sq</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Mean Sq</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F value</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Pr(&gt;F)</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283853"/>
                  </a:ext>
                </a:extLst>
              </a:tr>
              <a:tr h="190500">
                <a:tc>
                  <a:txBody>
                    <a:bodyPr/>
                    <a:lstStyle/>
                    <a:p>
                      <a:pPr algn="l" fontAlgn="ctr"/>
                      <a:r>
                        <a:rPr lang="en-US" sz="1100" u="none" strike="noStrike">
                          <a:effectLst/>
                        </a:rPr>
                        <a:t>Fat</a:t>
                      </a:r>
                      <a:endParaRPr lang="en-US" sz="1100" b="0" i="0" u="none" strike="noStrike">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10946</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10946</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319.34</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1.78E-09</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9370948"/>
                  </a:ext>
                </a:extLst>
              </a:tr>
              <a:tr h="184150">
                <a:tc>
                  <a:txBody>
                    <a:bodyPr/>
                    <a:lstStyle/>
                    <a:p>
                      <a:pPr algn="l" fontAlgn="ctr"/>
                      <a:r>
                        <a:rPr lang="en-US" sz="1100" u="none" strike="noStrike" dirty="0">
                          <a:effectLst/>
                        </a:rPr>
                        <a:t>Residuals</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377.1</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34.3</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769103"/>
                  </a:ext>
                </a:extLst>
              </a:tr>
              <a:tr h="184150">
                <a:tc>
                  <a:txBody>
                    <a:bodyPr/>
                    <a:lstStyle/>
                    <a:p>
                      <a:pPr algn="l" fontAlgn="ctr"/>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11323.1</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520291"/>
                  </a:ext>
                </a:extLst>
              </a:tr>
            </a:tbl>
          </a:graphicData>
        </a:graphic>
      </p:graphicFrame>
    </p:spTree>
    <p:extLst>
      <p:ext uri="{BB962C8B-B14F-4D97-AF65-F5344CB8AC3E}">
        <p14:creationId xmlns:p14="http://schemas.microsoft.com/office/powerpoint/2010/main" val="250801080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639278"/>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We are interested in how fat contributes to the amount of calories in a hotdog. Below is the </a:t>
            </a:r>
            <a:r>
              <a:rPr lang="en-US" sz="1000" kern="0" dirty="0">
                <a:solidFill>
                  <a:srgbClr val="1A2E3D"/>
                </a:solidFill>
              </a:rPr>
              <a:t>ANOVA</a:t>
            </a:r>
            <a:r>
              <a:rPr lang="en-US" sz="1000" kern="0" dirty="0" smtClean="0">
                <a:solidFill>
                  <a:srgbClr val="1A2E3D"/>
                </a:solidFill>
              </a:rPr>
              <a:t> table for the multiple linear regression (where hotdog calories is the response variable. What is the correlation between hotdog fat and calories?</a:t>
            </a:r>
            <a:endParaRPr lang="en-US" sz="1000" kern="0" dirty="0"/>
          </a:p>
        </p:txBody>
      </p:sp>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mc:AlternateContent xmlns:mc="http://schemas.openxmlformats.org/markup-compatibility/2006" xmlns:a14="http://schemas.microsoft.com/office/drawing/2010/main">
        <mc:Choice Requires="a14">
          <p:sp>
            <p:nvSpPr>
              <p:cNvPr id="6" name="object 36"/>
              <p:cNvSpPr txBox="1"/>
              <p:nvPr/>
            </p:nvSpPr>
            <p:spPr>
              <a:xfrm>
                <a:off x="323850" y="2243168"/>
                <a:ext cx="4112895" cy="1163332"/>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200" spc="-30" dirty="0" smtClean="0">
                    <a:latin typeface="Arial"/>
                    <a:cs typeface="Arial"/>
                  </a:rPr>
                  <a:t>10946</a:t>
                </a: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200" b="0" i="0" spc="-30" smtClean="0">
                        <a:latin typeface="Cambria Math" panose="02040503050406030204" pitchFamily="18" charset="0"/>
                        <a:cs typeface="Arial"/>
                      </a:rPr>
                      <m:t>1−</m:t>
                    </m:r>
                    <m:d>
                      <m:dPr>
                        <m:ctrlPr>
                          <a:rPr lang="en-US" sz="1200" b="0" i="1" spc="-30" smtClean="0">
                            <a:latin typeface="Cambria Math" panose="02040503050406030204" pitchFamily="18" charset="0"/>
                            <a:cs typeface="Arial"/>
                          </a:rPr>
                        </m:ctrlPr>
                      </m:dPr>
                      <m:e>
                        <m:f>
                          <m:fPr>
                            <m:ctrlPr>
                              <a:rPr lang="en-US" sz="1200" b="0" i="1" spc="-30" smtClean="0">
                                <a:latin typeface="Cambria Math" panose="02040503050406030204" pitchFamily="18" charset="0"/>
                                <a:cs typeface="Arial"/>
                              </a:rPr>
                            </m:ctrlPr>
                          </m:fPr>
                          <m:num>
                            <m:r>
                              <a:rPr lang="en-US" sz="1200" b="0" i="0" spc="-30" smtClean="0">
                                <a:latin typeface="Cambria Math" panose="02040503050406030204" pitchFamily="18" charset="0"/>
                                <a:cs typeface="Arial"/>
                              </a:rPr>
                              <m:t>377.1</m:t>
                            </m:r>
                          </m:num>
                          <m:den>
                            <m:r>
                              <a:rPr lang="en-US" sz="1200" b="0" i="0" spc="-30" smtClean="0">
                                <a:latin typeface="Cambria Math" panose="02040503050406030204" pitchFamily="18" charset="0"/>
                                <a:cs typeface="Arial"/>
                              </a:rPr>
                              <m:t>11323.1</m:t>
                            </m:r>
                          </m:den>
                        </m:f>
                      </m:e>
                    </m:d>
                  </m:oMath>
                </a14:m>
                <a:endParaRPr lang="en-US" sz="1200" b="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200" i="0" spc="-30">
                        <a:latin typeface="Cambria Math" panose="02040503050406030204" pitchFamily="18" charset="0"/>
                        <a:cs typeface="Arial"/>
                      </a:rPr>
                      <m:t>1−</m:t>
                    </m:r>
                    <m:d>
                      <m:dPr>
                        <m:ctrlPr>
                          <a:rPr lang="en-US" sz="1200" i="1" spc="-30">
                            <a:latin typeface="Cambria Math" panose="02040503050406030204" pitchFamily="18" charset="0"/>
                            <a:cs typeface="Arial"/>
                          </a:rPr>
                        </m:ctrlPr>
                      </m:dPr>
                      <m:e>
                        <m:f>
                          <m:fPr>
                            <m:ctrlPr>
                              <a:rPr lang="en-US" sz="1200" i="1" spc="-30">
                                <a:latin typeface="Cambria Math" panose="02040503050406030204" pitchFamily="18" charset="0"/>
                                <a:cs typeface="Arial"/>
                              </a:rPr>
                            </m:ctrlPr>
                          </m:fPr>
                          <m:num>
                            <m:r>
                              <a:rPr lang="en-US" sz="1200" i="0" spc="-30">
                                <a:latin typeface="Cambria Math" panose="02040503050406030204" pitchFamily="18" charset="0"/>
                                <a:cs typeface="Arial"/>
                              </a:rPr>
                              <m:t>377.1</m:t>
                            </m:r>
                          </m:num>
                          <m:den>
                            <m:r>
                              <a:rPr lang="en-US" sz="1200" i="0" spc="-30">
                                <a:latin typeface="Cambria Math" panose="02040503050406030204" pitchFamily="18" charset="0"/>
                                <a:cs typeface="Arial"/>
                              </a:rPr>
                              <m:t>11323.1</m:t>
                            </m:r>
                          </m:den>
                        </m:f>
                        <m:r>
                          <a:rPr lang="en-US" sz="1200" i="0" spc="-30" smtClean="0">
                            <a:latin typeface="Cambria Math" panose="02040503050406030204" pitchFamily="18" charset="0"/>
                            <a:ea typeface="Cambria Math" panose="02040503050406030204" pitchFamily="18" charset="0"/>
                            <a:cs typeface="Arial"/>
                          </a:rPr>
                          <m:t>∙</m:t>
                        </m:r>
                        <m:f>
                          <m:fPr>
                            <m:ctrlPr>
                              <a:rPr lang="en-US" sz="1200" i="1" spc="-30" smtClean="0">
                                <a:latin typeface="Cambria Math" panose="02040503050406030204" pitchFamily="18" charset="0"/>
                                <a:ea typeface="Cambria Math" panose="02040503050406030204" pitchFamily="18" charset="0"/>
                                <a:cs typeface="Arial"/>
                              </a:rPr>
                            </m:ctrlPr>
                          </m:fPr>
                          <m:num>
                            <m:r>
                              <a:rPr lang="en-US" sz="1200" b="0" i="0" spc="-30" smtClean="0">
                                <a:latin typeface="Cambria Math" panose="02040503050406030204" pitchFamily="18" charset="0"/>
                                <a:ea typeface="Cambria Math" panose="02040503050406030204" pitchFamily="18" charset="0"/>
                                <a:cs typeface="Arial"/>
                              </a:rPr>
                              <m:t>12</m:t>
                            </m:r>
                          </m:num>
                          <m:den>
                            <m:r>
                              <a:rPr lang="en-US" sz="1200" b="0" i="0" spc="-30" smtClean="0">
                                <a:latin typeface="Cambria Math" panose="02040503050406030204" pitchFamily="18" charset="0"/>
                                <a:ea typeface="Cambria Math" panose="02040503050406030204" pitchFamily="18" charset="0"/>
                                <a:cs typeface="Arial"/>
                              </a:rPr>
                              <m:t>11</m:t>
                            </m:r>
                          </m:den>
                        </m:f>
                      </m:e>
                    </m:d>
                  </m:oMath>
                </a14:m>
                <a:endParaRPr lang="en-US" sz="120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ad>
                      <m:radPr>
                        <m:degHide m:val="on"/>
                        <m:ctrlPr>
                          <a:rPr lang="en-US" sz="1200" i="1" spc="-30" smtClean="0">
                            <a:latin typeface="Cambria Math" panose="02040503050406030204" pitchFamily="18" charset="0"/>
                            <a:cs typeface="Arial"/>
                          </a:rPr>
                        </m:ctrlPr>
                      </m:radPr>
                      <m:deg/>
                      <m:e>
                        <m:r>
                          <a:rPr lang="en-US" sz="1200" i="0" spc="-30">
                            <a:latin typeface="Cambria Math" panose="02040503050406030204" pitchFamily="18" charset="0"/>
                            <a:cs typeface="Arial"/>
                          </a:rPr>
                          <m:t>1−</m:t>
                        </m:r>
                        <m:d>
                          <m:dPr>
                            <m:ctrlPr>
                              <a:rPr lang="en-US" sz="1200" i="1" spc="-30">
                                <a:latin typeface="Cambria Math" panose="02040503050406030204" pitchFamily="18" charset="0"/>
                                <a:cs typeface="Arial"/>
                              </a:rPr>
                            </m:ctrlPr>
                          </m:dPr>
                          <m:e>
                            <m:f>
                              <m:fPr>
                                <m:ctrlPr>
                                  <a:rPr lang="en-US" sz="1200" i="1" spc="-30">
                                    <a:latin typeface="Cambria Math" panose="02040503050406030204" pitchFamily="18" charset="0"/>
                                    <a:cs typeface="Arial"/>
                                  </a:rPr>
                                </m:ctrlPr>
                              </m:fPr>
                              <m:num>
                                <m:r>
                                  <a:rPr lang="en-US" sz="1200" i="0" spc="-30">
                                    <a:latin typeface="Cambria Math" panose="02040503050406030204" pitchFamily="18" charset="0"/>
                                    <a:cs typeface="Arial"/>
                                  </a:rPr>
                                  <m:t>377.1</m:t>
                                </m:r>
                              </m:num>
                              <m:den>
                                <m:r>
                                  <a:rPr lang="en-US" sz="1200" i="0" spc="-30">
                                    <a:latin typeface="Cambria Math" panose="02040503050406030204" pitchFamily="18" charset="0"/>
                                    <a:cs typeface="Arial"/>
                                  </a:rPr>
                                  <m:t>11323.1</m:t>
                                </m:r>
                              </m:den>
                            </m:f>
                          </m:e>
                        </m:d>
                      </m:e>
                    </m:rad>
                  </m:oMath>
                </a14:m>
                <a:endParaRPr lang="en-US" sz="1200" spc="-30" dirty="0" smtClean="0">
                  <a:latin typeface="Arial"/>
                  <a:cs typeface="Arial"/>
                </a:endParaRPr>
              </a:p>
            </p:txBody>
          </p:sp>
        </mc:Choice>
        <mc:Fallback xmlns="">
          <p:sp>
            <p:nvSpPr>
              <p:cNvPr id="6" name="object 36"/>
              <p:cNvSpPr txBox="1">
                <a:spLocks noRot="1" noChangeAspect="1" noMove="1" noResize="1" noEditPoints="1" noAdjustHandles="1" noChangeArrowheads="1" noChangeShapeType="1" noTextEdit="1"/>
              </p:cNvSpPr>
              <p:nvPr/>
            </p:nvSpPr>
            <p:spPr>
              <a:xfrm>
                <a:off x="323850" y="2243168"/>
                <a:ext cx="4112895" cy="1163332"/>
              </a:xfrm>
              <a:prstGeom prst="rect">
                <a:avLst/>
              </a:prstGeom>
              <a:blipFill>
                <a:blip r:embed="rId2"/>
                <a:stretch>
                  <a:fillRect l="-1778" t="-3665"/>
                </a:stretch>
              </a:blipFill>
            </p:spPr>
            <p:txBody>
              <a:bodyPr/>
              <a:lstStyle/>
              <a:p>
                <a:r>
                  <a:rPr lang="en-US">
                    <a:noFill/>
                  </a:rPr>
                  <a:t> </a:t>
                </a:r>
              </a:p>
            </p:txBody>
          </p:sp>
        </mc:Fallback>
      </mc:AlternateContent>
      <p:sp>
        <p:nvSpPr>
          <p:cNvPr id="8" name="Rectangle 7"/>
          <p:cNvSpPr/>
          <p:nvPr/>
        </p:nvSpPr>
        <p:spPr>
          <a:xfrm>
            <a:off x="101219" y="1079202"/>
            <a:ext cx="1763624" cy="338554"/>
          </a:xfrm>
          <a:prstGeom prst="rect">
            <a:avLst/>
          </a:prstGeom>
        </p:spPr>
        <p:txBody>
          <a:bodyPr wrap="none">
            <a:spAutoFit/>
          </a:bodyPr>
          <a:lstStyle/>
          <a:p>
            <a:r>
              <a:rPr lang="en-US" sz="1600" kern="0" dirty="0" smtClean="0">
                <a:solidFill>
                  <a:srgbClr val="1A2E3D"/>
                </a:solidFill>
              </a:rPr>
              <a:t>Regression ANOVA</a:t>
            </a:r>
            <a:endParaRPr lang="en-US" sz="1600" dirty="0"/>
          </a:p>
        </p:txBody>
      </p:sp>
      <p:graphicFrame>
        <p:nvGraphicFramePr>
          <p:cNvPr id="10" name="Table 9"/>
          <p:cNvGraphicFramePr>
            <a:graphicFrameLocks noGrp="1"/>
          </p:cNvGraphicFramePr>
          <p:nvPr/>
        </p:nvGraphicFramePr>
        <p:xfrm>
          <a:off x="400050" y="1437876"/>
          <a:ext cx="3657600" cy="749300"/>
        </p:xfrm>
        <a:graphic>
          <a:graphicData uri="http://schemas.openxmlformats.org/drawingml/2006/table">
            <a:tbl>
              <a:tblPr>
                <a:tableStyleId>{8EC20E35-A176-4012-BC5E-935CFFF8708E}</a:tableStyleId>
              </a:tblPr>
              <a:tblGrid>
                <a:gridCol w="609600">
                  <a:extLst>
                    <a:ext uri="{9D8B030D-6E8A-4147-A177-3AD203B41FA5}">
                      <a16:colId xmlns:a16="http://schemas.microsoft.com/office/drawing/2014/main" val="4219356899"/>
                    </a:ext>
                  </a:extLst>
                </a:gridCol>
                <a:gridCol w="609600">
                  <a:extLst>
                    <a:ext uri="{9D8B030D-6E8A-4147-A177-3AD203B41FA5}">
                      <a16:colId xmlns:a16="http://schemas.microsoft.com/office/drawing/2014/main" val="4272453118"/>
                    </a:ext>
                  </a:extLst>
                </a:gridCol>
                <a:gridCol w="609600">
                  <a:extLst>
                    <a:ext uri="{9D8B030D-6E8A-4147-A177-3AD203B41FA5}">
                      <a16:colId xmlns:a16="http://schemas.microsoft.com/office/drawing/2014/main" val="1810826533"/>
                    </a:ext>
                  </a:extLst>
                </a:gridCol>
                <a:gridCol w="609600">
                  <a:extLst>
                    <a:ext uri="{9D8B030D-6E8A-4147-A177-3AD203B41FA5}">
                      <a16:colId xmlns:a16="http://schemas.microsoft.com/office/drawing/2014/main" val="480081516"/>
                    </a:ext>
                  </a:extLst>
                </a:gridCol>
                <a:gridCol w="609600">
                  <a:extLst>
                    <a:ext uri="{9D8B030D-6E8A-4147-A177-3AD203B41FA5}">
                      <a16:colId xmlns:a16="http://schemas.microsoft.com/office/drawing/2014/main" val="930452869"/>
                    </a:ext>
                  </a:extLst>
                </a:gridCol>
                <a:gridCol w="609600">
                  <a:extLst>
                    <a:ext uri="{9D8B030D-6E8A-4147-A177-3AD203B41FA5}">
                      <a16:colId xmlns:a16="http://schemas.microsoft.com/office/drawing/2014/main" val="3570014382"/>
                    </a:ext>
                  </a:extLst>
                </a:gridCol>
              </a:tblGrid>
              <a:tr h="190500">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Df</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Sum Sq</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Mean Sq</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F value</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Pr(&gt;F)</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283853"/>
                  </a:ext>
                </a:extLst>
              </a:tr>
              <a:tr h="190500">
                <a:tc>
                  <a:txBody>
                    <a:bodyPr/>
                    <a:lstStyle/>
                    <a:p>
                      <a:pPr algn="l" fontAlgn="ctr"/>
                      <a:r>
                        <a:rPr lang="en-US" sz="1100" u="none" strike="noStrike">
                          <a:effectLst/>
                        </a:rPr>
                        <a:t>Fat</a:t>
                      </a:r>
                      <a:endParaRPr lang="en-US" sz="1100" b="0" i="0" u="none" strike="noStrike">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10946</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10946</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319.34</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1.78E-09</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9370948"/>
                  </a:ext>
                </a:extLst>
              </a:tr>
              <a:tr h="184150">
                <a:tc>
                  <a:txBody>
                    <a:bodyPr/>
                    <a:lstStyle/>
                    <a:p>
                      <a:pPr algn="l" fontAlgn="ctr"/>
                      <a:r>
                        <a:rPr lang="en-US" sz="1100" u="none" strike="noStrike" dirty="0">
                          <a:effectLst/>
                        </a:rPr>
                        <a:t>Residuals</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377.1</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34.3</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769103"/>
                  </a:ext>
                </a:extLst>
              </a:tr>
              <a:tr h="184150">
                <a:tc>
                  <a:txBody>
                    <a:bodyPr/>
                    <a:lstStyle/>
                    <a:p>
                      <a:pPr algn="l" fontAlgn="ctr"/>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11323.1</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520291"/>
                  </a:ext>
                </a:extLst>
              </a:tr>
            </a:tbl>
          </a:graphicData>
        </a:graphic>
      </p:graphicFrame>
    </p:spTree>
    <p:extLst>
      <p:ext uri="{BB962C8B-B14F-4D97-AF65-F5344CB8AC3E}">
        <p14:creationId xmlns:p14="http://schemas.microsoft.com/office/powerpoint/2010/main" val="3753614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159018"/>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Thus, can we make the conclusion below, then?</a:t>
            </a:r>
            <a:endParaRPr sz="1000" b="1" dirty="0">
              <a:solidFill>
                <a:schemeClr val="accent2">
                  <a:lumMod val="75000"/>
                </a:schemeClr>
              </a:solidFill>
            </a:endParaRPr>
          </a:p>
        </p:txBody>
      </p:sp>
      <p:sp>
        <p:nvSpPr>
          <p:cNvPr id="3" name="object 3"/>
          <p:cNvSpPr txBox="1"/>
          <p:nvPr/>
        </p:nvSpPr>
        <p:spPr>
          <a:xfrm>
            <a:off x="101853" y="357251"/>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 80 students that attend the magnate school took the SAT at the testing facility one morning. </a:t>
            </a:r>
            <a:r>
              <a:rPr lang="en-US" sz="800" spc="-20" dirty="0" smtClean="0">
                <a:latin typeface="Arial"/>
                <a:cs typeface="Arial"/>
              </a:rPr>
              <a:t>They decide to </a:t>
            </a:r>
            <a:r>
              <a:rPr lang="en-US" sz="800" b="1" spc="-20" dirty="0" smtClean="0">
                <a:latin typeface="Arial"/>
                <a:cs typeface="Arial"/>
              </a:rPr>
              <a:t>assign</a:t>
            </a:r>
            <a:r>
              <a:rPr lang="en-US" sz="800" spc="-20" dirty="0" smtClean="0">
                <a:latin typeface="Arial"/>
                <a:cs typeface="Arial"/>
              </a:rPr>
              <a:t> the first 40 students that arrived at the testing facility to the “coffee group” and offer them coffee before the exam. They assigned the last 40 students to arrive at the testing facility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a:t>
            </a:r>
            <a:r>
              <a:rPr lang="en-US" sz="800" spc="-20" dirty="0" smtClean="0">
                <a:solidFill>
                  <a:schemeClr val="accent2">
                    <a:lumMod val="75000"/>
                  </a:schemeClr>
                </a:solidFill>
                <a:latin typeface="Arial"/>
                <a:cs typeface="Arial"/>
              </a:rPr>
              <a:t>They used this to conclude that drinking coffee before the SAT causes high school students to score higher on the SAT.</a:t>
            </a:r>
            <a:endParaRPr sz="8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7" name="TextBox 6"/>
          <p:cNvSpPr txBox="1"/>
          <p:nvPr/>
        </p:nvSpPr>
        <p:spPr>
          <a:xfrm>
            <a:off x="101853" y="1764021"/>
            <a:ext cx="1822197" cy="461665"/>
          </a:xfrm>
          <a:prstGeom prst="rect">
            <a:avLst/>
          </a:prstGeom>
          <a:noFill/>
        </p:spPr>
        <p:txBody>
          <a:bodyPr wrap="square" rtlCol="0">
            <a:spAutoFit/>
          </a:bodyPr>
          <a:lstStyle/>
          <a:p>
            <a:r>
              <a:rPr lang="en-US" sz="1200" dirty="0" smtClean="0"/>
              <a:t>a.) yes</a:t>
            </a:r>
          </a:p>
          <a:p>
            <a:r>
              <a:rPr lang="en-US" sz="1200" dirty="0" smtClean="0"/>
              <a:t>b.) no</a:t>
            </a:r>
          </a:p>
        </p:txBody>
      </p:sp>
    </p:spTree>
    <p:extLst>
      <p:ext uri="{BB962C8B-B14F-4D97-AF65-F5344CB8AC3E}">
        <p14:creationId xmlns:p14="http://schemas.microsoft.com/office/powerpoint/2010/main" val="736703943"/>
      </p:ext>
    </p:extLst>
  </p:cSld>
  <p:clrMapOvr>
    <a:masterClrMapping/>
  </p:clrMapOvr>
  <p:transition>
    <p:cut/>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639278"/>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We are interested in how fat contributes to the amount of calories in a hotdog. Below is the </a:t>
            </a:r>
            <a:r>
              <a:rPr lang="en-US" sz="1000" kern="0" dirty="0">
                <a:solidFill>
                  <a:srgbClr val="1A2E3D"/>
                </a:solidFill>
              </a:rPr>
              <a:t>ANOVA</a:t>
            </a:r>
            <a:r>
              <a:rPr lang="en-US" sz="1000" kern="0" dirty="0" smtClean="0">
                <a:solidFill>
                  <a:srgbClr val="1A2E3D"/>
                </a:solidFill>
              </a:rPr>
              <a:t> table for the multiple linear regression (where hotdog calories is the response variable. </a:t>
            </a:r>
            <a:r>
              <a:rPr lang="en-US" sz="1000" kern="0" dirty="0" smtClean="0">
                <a:solidFill>
                  <a:schemeClr val="accent2">
                    <a:lumMod val="75000"/>
                  </a:schemeClr>
                </a:solidFill>
              </a:rPr>
              <a:t>What is the correlation between hotdog fat and calories?</a:t>
            </a:r>
            <a:endParaRPr lang="en-US" sz="1000" kern="0" dirty="0">
              <a:solidFill>
                <a:schemeClr val="accent2">
                  <a:lumMod val="75000"/>
                </a:schemeClr>
              </a:solidFill>
            </a:endParaRPr>
          </a:p>
        </p:txBody>
      </p:sp>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mc:AlternateContent xmlns:mc="http://schemas.openxmlformats.org/markup-compatibility/2006" xmlns:a14="http://schemas.microsoft.com/office/drawing/2010/main">
        <mc:Choice Requires="a14">
          <p:sp>
            <p:nvSpPr>
              <p:cNvPr id="6" name="object 36"/>
              <p:cNvSpPr txBox="1"/>
              <p:nvPr/>
            </p:nvSpPr>
            <p:spPr>
              <a:xfrm>
                <a:off x="323850" y="2243168"/>
                <a:ext cx="4572000" cy="1163332"/>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200" spc="-30" dirty="0" smtClean="0">
                    <a:latin typeface="Arial"/>
                    <a:cs typeface="Arial"/>
                  </a:rPr>
                  <a:t>10946 = </a:t>
                </a:r>
                <a:r>
                  <a:rPr lang="en-US" sz="1200" spc="-30" dirty="0" err="1" smtClean="0">
                    <a:latin typeface="Arial"/>
                    <a:cs typeface="Arial"/>
                  </a:rPr>
                  <a:t>SSRegression</a:t>
                </a:r>
                <a:endParaRPr lang="en-US" sz="120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200" b="0" i="0" spc="-30" smtClean="0">
                        <a:latin typeface="Cambria Math" panose="02040503050406030204" pitchFamily="18" charset="0"/>
                        <a:cs typeface="Arial"/>
                      </a:rPr>
                      <m:t>1</m:t>
                    </m:r>
                    <m:r>
                      <a:rPr lang="en-US" sz="1200" b="0" i="0" spc="-30" smtClean="0">
                        <a:latin typeface="Cambria Math" panose="02040503050406030204" pitchFamily="18" charset="0"/>
                        <a:cs typeface="Arial"/>
                      </a:rPr>
                      <m:t>−</m:t>
                    </m:r>
                    <m:d>
                      <m:dPr>
                        <m:ctrlPr>
                          <a:rPr lang="en-US" sz="1200" b="0" i="1" spc="-30" smtClean="0">
                            <a:latin typeface="Cambria Math" panose="02040503050406030204" pitchFamily="18" charset="0"/>
                            <a:cs typeface="Arial"/>
                          </a:rPr>
                        </m:ctrlPr>
                      </m:dPr>
                      <m:e>
                        <m:f>
                          <m:fPr>
                            <m:ctrlPr>
                              <a:rPr lang="en-US" sz="1200" b="0" i="1" spc="-30" smtClean="0">
                                <a:latin typeface="Cambria Math" panose="02040503050406030204" pitchFamily="18" charset="0"/>
                                <a:cs typeface="Arial"/>
                              </a:rPr>
                            </m:ctrlPr>
                          </m:fPr>
                          <m:num>
                            <m:r>
                              <a:rPr lang="en-US" sz="1200" b="0" i="0" spc="-30" smtClean="0">
                                <a:latin typeface="Cambria Math" panose="02040503050406030204" pitchFamily="18" charset="0"/>
                                <a:cs typeface="Arial"/>
                              </a:rPr>
                              <m:t>377</m:t>
                            </m:r>
                            <m:r>
                              <a:rPr lang="en-US" sz="1200" b="0" i="0" spc="-30" smtClean="0">
                                <a:latin typeface="Cambria Math" panose="02040503050406030204" pitchFamily="18" charset="0"/>
                                <a:cs typeface="Arial"/>
                              </a:rPr>
                              <m:t>.</m:t>
                            </m:r>
                            <m:r>
                              <a:rPr lang="en-US" sz="1200" b="0" i="0" spc="-30" smtClean="0">
                                <a:latin typeface="Cambria Math" panose="02040503050406030204" pitchFamily="18" charset="0"/>
                                <a:cs typeface="Arial"/>
                              </a:rPr>
                              <m:t>1</m:t>
                            </m:r>
                          </m:num>
                          <m:den>
                            <m:r>
                              <a:rPr lang="en-US" sz="1200" b="0" i="0" spc="-30" smtClean="0">
                                <a:latin typeface="Cambria Math" panose="02040503050406030204" pitchFamily="18" charset="0"/>
                                <a:cs typeface="Arial"/>
                              </a:rPr>
                              <m:t>11323</m:t>
                            </m:r>
                            <m:r>
                              <a:rPr lang="en-US" sz="1200" b="0" i="0" spc="-30" smtClean="0">
                                <a:latin typeface="Cambria Math" panose="02040503050406030204" pitchFamily="18" charset="0"/>
                                <a:cs typeface="Arial"/>
                              </a:rPr>
                              <m:t>.</m:t>
                            </m:r>
                            <m:r>
                              <a:rPr lang="en-US" sz="1200" b="0" i="0" spc="-30" smtClean="0">
                                <a:latin typeface="Cambria Math" panose="02040503050406030204" pitchFamily="18" charset="0"/>
                                <a:cs typeface="Arial"/>
                              </a:rPr>
                              <m:t>1</m:t>
                            </m:r>
                          </m:den>
                        </m:f>
                      </m:e>
                    </m:d>
                    <m:r>
                      <a:rPr lang="en-US" sz="1200" b="0" i="0" spc="-30" smtClean="0">
                        <a:latin typeface="Cambria Math" panose="02040503050406030204" pitchFamily="18" charset="0"/>
                        <a:cs typeface="Arial"/>
                      </a:rPr>
                      <m:t>=</m:t>
                    </m:r>
                    <m:sSup>
                      <m:sSupPr>
                        <m:ctrlPr>
                          <a:rPr lang="en-US" sz="1200" b="0" i="1" spc="-30" smtClean="0">
                            <a:latin typeface="Cambria Math" panose="02040503050406030204" pitchFamily="18" charset="0"/>
                            <a:cs typeface="Arial"/>
                          </a:rPr>
                        </m:ctrlPr>
                      </m:sSupPr>
                      <m:e>
                        <m:r>
                          <m:rPr>
                            <m:sty m:val="p"/>
                          </m:rPr>
                          <a:rPr lang="en-US" sz="1200" b="0" i="0" spc="-30" smtClean="0">
                            <a:latin typeface="Cambria Math" panose="02040503050406030204" pitchFamily="18" charset="0"/>
                            <a:cs typeface="Arial"/>
                          </a:rPr>
                          <m:t>R</m:t>
                        </m:r>
                      </m:e>
                      <m:sup>
                        <m:r>
                          <a:rPr lang="en-US" sz="1200" b="0" i="0" spc="-30" smtClean="0">
                            <a:latin typeface="Cambria Math" panose="02040503050406030204" pitchFamily="18" charset="0"/>
                            <a:cs typeface="Arial"/>
                          </a:rPr>
                          <m:t>2</m:t>
                        </m:r>
                      </m:sup>
                    </m:sSup>
                  </m:oMath>
                </a14:m>
                <a:endParaRPr lang="en-US" sz="1200" b="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
                      <a:rPr lang="en-US" sz="1200" i="0" spc="-30">
                        <a:latin typeface="Cambria Math" panose="02040503050406030204" pitchFamily="18" charset="0"/>
                        <a:cs typeface="Arial"/>
                      </a:rPr>
                      <m:t>1</m:t>
                    </m:r>
                    <m:r>
                      <a:rPr lang="en-US" sz="1200" i="0" spc="-30">
                        <a:latin typeface="Cambria Math" panose="02040503050406030204" pitchFamily="18" charset="0"/>
                        <a:cs typeface="Arial"/>
                      </a:rPr>
                      <m:t>−</m:t>
                    </m:r>
                    <m:d>
                      <m:dPr>
                        <m:ctrlPr>
                          <a:rPr lang="en-US" sz="1200" i="1" spc="-30">
                            <a:latin typeface="Cambria Math" panose="02040503050406030204" pitchFamily="18" charset="0"/>
                            <a:cs typeface="Arial"/>
                          </a:rPr>
                        </m:ctrlPr>
                      </m:dPr>
                      <m:e>
                        <m:f>
                          <m:fPr>
                            <m:ctrlPr>
                              <a:rPr lang="en-US" sz="1200" i="1" spc="-30">
                                <a:latin typeface="Cambria Math" panose="02040503050406030204" pitchFamily="18" charset="0"/>
                                <a:cs typeface="Arial"/>
                              </a:rPr>
                            </m:ctrlPr>
                          </m:fPr>
                          <m:num>
                            <m:r>
                              <a:rPr lang="en-US" sz="1200" i="0" spc="-30">
                                <a:latin typeface="Cambria Math" panose="02040503050406030204" pitchFamily="18" charset="0"/>
                                <a:cs typeface="Arial"/>
                              </a:rPr>
                              <m:t>377</m:t>
                            </m:r>
                            <m:r>
                              <a:rPr lang="en-US" sz="1200" i="0" spc="-30">
                                <a:latin typeface="Cambria Math" panose="02040503050406030204" pitchFamily="18" charset="0"/>
                                <a:cs typeface="Arial"/>
                              </a:rPr>
                              <m:t>.</m:t>
                            </m:r>
                            <m:r>
                              <a:rPr lang="en-US" sz="1200" i="0" spc="-30">
                                <a:latin typeface="Cambria Math" panose="02040503050406030204" pitchFamily="18" charset="0"/>
                                <a:cs typeface="Arial"/>
                              </a:rPr>
                              <m:t>1</m:t>
                            </m:r>
                          </m:num>
                          <m:den>
                            <m:r>
                              <a:rPr lang="en-US" sz="1200" i="0" spc="-30">
                                <a:latin typeface="Cambria Math" panose="02040503050406030204" pitchFamily="18" charset="0"/>
                                <a:cs typeface="Arial"/>
                              </a:rPr>
                              <m:t>11323</m:t>
                            </m:r>
                            <m:r>
                              <a:rPr lang="en-US" sz="1200" i="0" spc="-30">
                                <a:latin typeface="Cambria Math" panose="02040503050406030204" pitchFamily="18" charset="0"/>
                                <a:cs typeface="Arial"/>
                              </a:rPr>
                              <m:t>.</m:t>
                            </m:r>
                            <m:r>
                              <a:rPr lang="en-US" sz="1200" i="0" spc="-30">
                                <a:latin typeface="Cambria Math" panose="02040503050406030204" pitchFamily="18" charset="0"/>
                                <a:cs typeface="Arial"/>
                              </a:rPr>
                              <m:t>1</m:t>
                            </m:r>
                          </m:den>
                        </m:f>
                        <m:r>
                          <a:rPr lang="en-US" sz="1200" i="0" spc="-30" smtClean="0">
                            <a:latin typeface="Cambria Math" panose="02040503050406030204" pitchFamily="18" charset="0"/>
                            <a:ea typeface="Cambria Math" panose="02040503050406030204" pitchFamily="18" charset="0"/>
                            <a:cs typeface="Arial"/>
                          </a:rPr>
                          <m:t>∙</m:t>
                        </m:r>
                        <m:f>
                          <m:fPr>
                            <m:ctrlPr>
                              <a:rPr lang="en-US" sz="1200" i="1" spc="-30" smtClean="0">
                                <a:latin typeface="Cambria Math" panose="02040503050406030204" pitchFamily="18" charset="0"/>
                                <a:ea typeface="Cambria Math" panose="02040503050406030204" pitchFamily="18" charset="0"/>
                                <a:cs typeface="Arial"/>
                              </a:rPr>
                            </m:ctrlPr>
                          </m:fPr>
                          <m:num>
                            <m:r>
                              <a:rPr lang="en-US" sz="1200" b="0" i="0" spc="-30" smtClean="0">
                                <a:latin typeface="Cambria Math" panose="02040503050406030204" pitchFamily="18" charset="0"/>
                                <a:ea typeface="Cambria Math" panose="02040503050406030204" pitchFamily="18" charset="0"/>
                                <a:cs typeface="Arial"/>
                              </a:rPr>
                              <m:t>12</m:t>
                            </m:r>
                          </m:num>
                          <m:den>
                            <m:r>
                              <a:rPr lang="en-US" sz="1200" b="0" i="0" spc="-30" smtClean="0">
                                <a:latin typeface="Cambria Math" panose="02040503050406030204" pitchFamily="18" charset="0"/>
                                <a:ea typeface="Cambria Math" panose="02040503050406030204" pitchFamily="18" charset="0"/>
                                <a:cs typeface="Arial"/>
                              </a:rPr>
                              <m:t>11</m:t>
                            </m:r>
                          </m:den>
                        </m:f>
                      </m:e>
                    </m:d>
                    <m:r>
                      <a:rPr lang="en-US" sz="1200" b="0" i="0" spc="-30" smtClean="0">
                        <a:latin typeface="Cambria Math" panose="02040503050406030204" pitchFamily="18" charset="0"/>
                        <a:cs typeface="Arial"/>
                      </a:rPr>
                      <m:t>=</m:t>
                    </m:r>
                    <m:r>
                      <m:rPr>
                        <m:sty m:val="p"/>
                      </m:rPr>
                      <a:rPr lang="en-US" sz="1200" b="0" i="0" spc="-30" smtClean="0">
                        <a:latin typeface="Cambria Math" panose="02040503050406030204" pitchFamily="18" charset="0"/>
                        <a:cs typeface="Arial"/>
                      </a:rPr>
                      <m:t>Adjusted</m:t>
                    </m:r>
                    <m:r>
                      <a:rPr lang="en-US" sz="1200" b="0" i="0" spc="-30" smtClean="0">
                        <a:latin typeface="Cambria Math" panose="02040503050406030204" pitchFamily="18" charset="0"/>
                        <a:cs typeface="Arial"/>
                      </a:rPr>
                      <m:t> </m:t>
                    </m:r>
                    <m:sSup>
                      <m:sSupPr>
                        <m:ctrlPr>
                          <a:rPr lang="en-US" sz="1200" b="0" i="1" spc="-30" smtClean="0">
                            <a:latin typeface="Cambria Math" panose="02040503050406030204" pitchFamily="18" charset="0"/>
                            <a:cs typeface="Arial"/>
                          </a:rPr>
                        </m:ctrlPr>
                      </m:sSupPr>
                      <m:e>
                        <m:r>
                          <m:rPr>
                            <m:sty m:val="p"/>
                          </m:rPr>
                          <a:rPr lang="en-US" sz="1200" b="0" i="0" spc="-30" smtClean="0">
                            <a:latin typeface="Cambria Math" panose="02040503050406030204" pitchFamily="18" charset="0"/>
                            <a:cs typeface="Arial"/>
                          </a:rPr>
                          <m:t>R</m:t>
                        </m:r>
                      </m:e>
                      <m:sup>
                        <m:r>
                          <a:rPr lang="en-US" sz="1200" b="0" i="0" spc="-30" smtClean="0">
                            <a:latin typeface="Cambria Math" panose="02040503050406030204" pitchFamily="18" charset="0"/>
                            <a:cs typeface="Arial"/>
                          </a:rPr>
                          <m:t>2</m:t>
                        </m:r>
                      </m:sup>
                    </m:sSup>
                  </m:oMath>
                </a14:m>
                <a:endParaRPr lang="en-US" sz="1200" spc="-30" dirty="0" smtClean="0">
                  <a:latin typeface="Arial"/>
                  <a:cs typeface="Arial"/>
                </a:endParaRPr>
              </a:p>
              <a:p>
                <a:pPr marL="227329" marR="5080" indent="-207645" algn="just">
                  <a:spcBef>
                    <a:spcPts val="90"/>
                  </a:spcBef>
                  <a:buClr>
                    <a:srgbClr val="024F84"/>
                  </a:buClr>
                  <a:buFontTx/>
                  <a:buAutoNum type="alphaLcParenBoth"/>
                  <a:tabLst>
                    <a:tab pos="227965" algn="l"/>
                  </a:tabLst>
                </a:pPr>
                <a14:m>
                  <m:oMath xmlns:m="http://schemas.openxmlformats.org/officeDocument/2006/math">
                    <m:rad>
                      <m:radPr>
                        <m:degHide m:val="on"/>
                        <m:ctrlPr>
                          <a:rPr lang="en-US" sz="1200" b="1" i="1" spc="-30" smtClean="0">
                            <a:solidFill>
                              <a:schemeClr val="accent2">
                                <a:lumMod val="75000"/>
                              </a:schemeClr>
                            </a:solidFill>
                            <a:latin typeface="Cambria Math" panose="02040503050406030204" pitchFamily="18" charset="0"/>
                            <a:cs typeface="Arial"/>
                          </a:rPr>
                        </m:ctrlPr>
                      </m:radPr>
                      <m:deg/>
                      <m:e>
                        <m:r>
                          <a:rPr lang="en-US" sz="1200" b="1" i="1" spc="-30">
                            <a:solidFill>
                              <a:schemeClr val="accent2">
                                <a:lumMod val="75000"/>
                              </a:schemeClr>
                            </a:solidFill>
                            <a:latin typeface="Cambria Math" panose="02040503050406030204" pitchFamily="18" charset="0"/>
                            <a:cs typeface="Arial"/>
                          </a:rPr>
                          <m:t>𝟏</m:t>
                        </m:r>
                        <m:r>
                          <a:rPr lang="en-US" sz="1200" b="1" i="1" spc="-30">
                            <a:solidFill>
                              <a:schemeClr val="accent2">
                                <a:lumMod val="75000"/>
                              </a:schemeClr>
                            </a:solidFill>
                            <a:latin typeface="Cambria Math" panose="02040503050406030204" pitchFamily="18" charset="0"/>
                            <a:cs typeface="Arial"/>
                          </a:rPr>
                          <m:t>−</m:t>
                        </m:r>
                        <m:d>
                          <m:dPr>
                            <m:ctrlPr>
                              <a:rPr lang="en-US" sz="1200" b="1" i="1" spc="-30">
                                <a:solidFill>
                                  <a:schemeClr val="accent2">
                                    <a:lumMod val="75000"/>
                                  </a:schemeClr>
                                </a:solidFill>
                                <a:latin typeface="Cambria Math" panose="02040503050406030204" pitchFamily="18" charset="0"/>
                                <a:cs typeface="Arial"/>
                              </a:rPr>
                            </m:ctrlPr>
                          </m:dPr>
                          <m:e>
                            <m:f>
                              <m:fPr>
                                <m:ctrlPr>
                                  <a:rPr lang="en-US" sz="1200" b="1" i="1" spc="-30">
                                    <a:solidFill>
                                      <a:schemeClr val="accent2">
                                        <a:lumMod val="75000"/>
                                      </a:schemeClr>
                                    </a:solidFill>
                                    <a:latin typeface="Cambria Math" panose="02040503050406030204" pitchFamily="18" charset="0"/>
                                    <a:cs typeface="Arial"/>
                                  </a:rPr>
                                </m:ctrlPr>
                              </m:fPr>
                              <m:num>
                                <m:r>
                                  <a:rPr lang="en-US" sz="1200" b="1" i="1" spc="-30">
                                    <a:solidFill>
                                      <a:schemeClr val="accent2">
                                        <a:lumMod val="75000"/>
                                      </a:schemeClr>
                                    </a:solidFill>
                                    <a:latin typeface="Cambria Math" panose="02040503050406030204" pitchFamily="18" charset="0"/>
                                    <a:cs typeface="Arial"/>
                                  </a:rPr>
                                  <m:t>𝟑𝟕𝟕</m:t>
                                </m:r>
                                <m:r>
                                  <a:rPr lang="en-US" sz="1200" b="1" i="1" spc="-30">
                                    <a:solidFill>
                                      <a:schemeClr val="accent2">
                                        <a:lumMod val="75000"/>
                                      </a:schemeClr>
                                    </a:solidFill>
                                    <a:latin typeface="Cambria Math" panose="02040503050406030204" pitchFamily="18" charset="0"/>
                                    <a:cs typeface="Arial"/>
                                  </a:rPr>
                                  <m:t>.</m:t>
                                </m:r>
                                <m:r>
                                  <a:rPr lang="en-US" sz="1200" b="1" i="1" spc="-30">
                                    <a:solidFill>
                                      <a:schemeClr val="accent2">
                                        <a:lumMod val="75000"/>
                                      </a:schemeClr>
                                    </a:solidFill>
                                    <a:latin typeface="Cambria Math" panose="02040503050406030204" pitchFamily="18" charset="0"/>
                                    <a:cs typeface="Arial"/>
                                  </a:rPr>
                                  <m:t>𝟏</m:t>
                                </m:r>
                              </m:num>
                              <m:den>
                                <m:r>
                                  <a:rPr lang="en-US" sz="1200" b="1" i="1" spc="-30">
                                    <a:solidFill>
                                      <a:schemeClr val="accent2">
                                        <a:lumMod val="75000"/>
                                      </a:schemeClr>
                                    </a:solidFill>
                                    <a:latin typeface="Cambria Math" panose="02040503050406030204" pitchFamily="18" charset="0"/>
                                    <a:cs typeface="Arial"/>
                                  </a:rPr>
                                  <m:t>𝟏𝟏𝟑𝟐𝟑</m:t>
                                </m:r>
                                <m:r>
                                  <a:rPr lang="en-US" sz="1200" b="1" i="1" spc="-30">
                                    <a:solidFill>
                                      <a:schemeClr val="accent2">
                                        <a:lumMod val="75000"/>
                                      </a:schemeClr>
                                    </a:solidFill>
                                    <a:latin typeface="Cambria Math" panose="02040503050406030204" pitchFamily="18" charset="0"/>
                                    <a:cs typeface="Arial"/>
                                  </a:rPr>
                                  <m:t>.</m:t>
                                </m:r>
                                <m:r>
                                  <a:rPr lang="en-US" sz="1200" b="1" i="1" spc="-30">
                                    <a:solidFill>
                                      <a:schemeClr val="accent2">
                                        <a:lumMod val="75000"/>
                                      </a:schemeClr>
                                    </a:solidFill>
                                    <a:latin typeface="Cambria Math" panose="02040503050406030204" pitchFamily="18" charset="0"/>
                                    <a:cs typeface="Arial"/>
                                  </a:rPr>
                                  <m:t>𝟏</m:t>
                                </m:r>
                              </m:den>
                            </m:f>
                          </m:e>
                        </m:d>
                      </m:e>
                    </m:rad>
                    <m:r>
                      <a:rPr lang="en-US" sz="1200" b="1" i="1" spc="-30" smtClean="0">
                        <a:solidFill>
                          <a:schemeClr val="accent2">
                            <a:lumMod val="75000"/>
                          </a:schemeClr>
                        </a:solidFill>
                        <a:latin typeface="Cambria Math" panose="02040503050406030204" pitchFamily="18" charset="0"/>
                        <a:cs typeface="Arial"/>
                      </a:rPr>
                      <m:t>=</m:t>
                    </m:r>
                    <m:rad>
                      <m:radPr>
                        <m:degHide m:val="on"/>
                        <m:ctrlPr>
                          <a:rPr lang="en-US" sz="1200" b="1" i="1" spc="-30">
                            <a:solidFill>
                              <a:schemeClr val="accent2">
                                <a:lumMod val="75000"/>
                              </a:schemeClr>
                            </a:solidFill>
                            <a:latin typeface="Cambria Math" panose="02040503050406030204" pitchFamily="18" charset="0"/>
                            <a:cs typeface="Arial"/>
                          </a:rPr>
                        </m:ctrlPr>
                      </m:radPr>
                      <m:deg/>
                      <m:e>
                        <m:sSup>
                          <m:sSupPr>
                            <m:ctrlPr>
                              <a:rPr lang="en-US" sz="1200" b="1" i="1" spc="-30">
                                <a:solidFill>
                                  <a:schemeClr val="accent2">
                                    <a:lumMod val="75000"/>
                                  </a:schemeClr>
                                </a:solidFill>
                                <a:latin typeface="Cambria Math" panose="02040503050406030204" pitchFamily="18" charset="0"/>
                                <a:cs typeface="Arial"/>
                              </a:rPr>
                            </m:ctrlPr>
                          </m:sSupPr>
                          <m:e>
                            <m:r>
                              <a:rPr lang="en-US" sz="1200" b="1" i="1" spc="-30">
                                <a:solidFill>
                                  <a:schemeClr val="accent2">
                                    <a:lumMod val="75000"/>
                                  </a:schemeClr>
                                </a:solidFill>
                                <a:latin typeface="Cambria Math" panose="02040503050406030204" pitchFamily="18" charset="0"/>
                                <a:cs typeface="Arial"/>
                              </a:rPr>
                              <m:t>𝑹</m:t>
                            </m:r>
                          </m:e>
                          <m:sup>
                            <m:r>
                              <a:rPr lang="en-US" sz="1200" b="1" i="1" spc="-30">
                                <a:solidFill>
                                  <a:schemeClr val="accent2">
                                    <a:lumMod val="75000"/>
                                  </a:schemeClr>
                                </a:solidFill>
                                <a:latin typeface="Cambria Math" panose="02040503050406030204" pitchFamily="18" charset="0"/>
                                <a:cs typeface="Arial"/>
                              </a:rPr>
                              <m:t>𝟐</m:t>
                            </m:r>
                          </m:sup>
                        </m:sSup>
                      </m:e>
                    </m:rad>
                  </m:oMath>
                </a14:m>
                <a:r>
                  <a:rPr lang="en-US" sz="1200" b="1" i="1" spc="-30" dirty="0" smtClean="0">
                    <a:latin typeface="Arial"/>
                    <a:cs typeface="Arial"/>
                  </a:rPr>
                  <a:t> </a:t>
                </a:r>
                <a:r>
                  <a:rPr lang="en-US" sz="1200" i="1" spc="-30" dirty="0" smtClean="0">
                    <a:solidFill>
                      <a:schemeClr val="accent2">
                        <a:lumMod val="75000"/>
                      </a:schemeClr>
                    </a:solidFill>
                    <a:latin typeface="Arial"/>
                    <a:cs typeface="Arial"/>
                  </a:rPr>
                  <a:t>only works for Simple Linear Regression</a:t>
                </a:r>
              </a:p>
            </p:txBody>
          </p:sp>
        </mc:Choice>
        <mc:Fallback xmlns="">
          <p:sp>
            <p:nvSpPr>
              <p:cNvPr id="6" name="object 36"/>
              <p:cNvSpPr txBox="1">
                <a:spLocks noRot="1" noChangeAspect="1" noMove="1" noResize="1" noEditPoints="1" noAdjustHandles="1" noChangeArrowheads="1" noChangeShapeType="1" noTextEdit="1"/>
              </p:cNvSpPr>
              <p:nvPr/>
            </p:nvSpPr>
            <p:spPr>
              <a:xfrm>
                <a:off x="323850" y="2243168"/>
                <a:ext cx="4572000" cy="1163332"/>
              </a:xfrm>
              <a:prstGeom prst="rect">
                <a:avLst/>
              </a:prstGeom>
              <a:blipFill>
                <a:blip r:embed="rId2"/>
                <a:stretch>
                  <a:fillRect l="-1600" t="-3665"/>
                </a:stretch>
              </a:blipFill>
            </p:spPr>
            <p:txBody>
              <a:bodyPr/>
              <a:lstStyle/>
              <a:p>
                <a:r>
                  <a:rPr lang="en-US">
                    <a:noFill/>
                  </a:rPr>
                  <a:t> </a:t>
                </a:r>
              </a:p>
            </p:txBody>
          </p:sp>
        </mc:Fallback>
      </mc:AlternateContent>
      <p:sp>
        <p:nvSpPr>
          <p:cNvPr id="8" name="Rectangle 7"/>
          <p:cNvSpPr/>
          <p:nvPr/>
        </p:nvSpPr>
        <p:spPr>
          <a:xfrm>
            <a:off x="101219" y="1079202"/>
            <a:ext cx="1763624" cy="338554"/>
          </a:xfrm>
          <a:prstGeom prst="rect">
            <a:avLst/>
          </a:prstGeom>
        </p:spPr>
        <p:txBody>
          <a:bodyPr wrap="none">
            <a:spAutoFit/>
          </a:bodyPr>
          <a:lstStyle/>
          <a:p>
            <a:r>
              <a:rPr lang="en-US" sz="1600" kern="0" dirty="0" smtClean="0">
                <a:solidFill>
                  <a:srgbClr val="1A2E3D"/>
                </a:solidFill>
              </a:rPr>
              <a:t>Regression ANOVA</a:t>
            </a:r>
            <a:endParaRPr lang="en-US" sz="1600" dirty="0"/>
          </a:p>
        </p:txBody>
      </p:sp>
      <p:graphicFrame>
        <p:nvGraphicFramePr>
          <p:cNvPr id="10" name="Table 9"/>
          <p:cNvGraphicFramePr>
            <a:graphicFrameLocks noGrp="1"/>
          </p:cNvGraphicFramePr>
          <p:nvPr/>
        </p:nvGraphicFramePr>
        <p:xfrm>
          <a:off x="400050" y="1437876"/>
          <a:ext cx="3657600" cy="749300"/>
        </p:xfrm>
        <a:graphic>
          <a:graphicData uri="http://schemas.openxmlformats.org/drawingml/2006/table">
            <a:tbl>
              <a:tblPr>
                <a:tableStyleId>{8EC20E35-A176-4012-BC5E-935CFFF8708E}</a:tableStyleId>
              </a:tblPr>
              <a:tblGrid>
                <a:gridCol w="609600">
                  <a:extLst>
                    <a:ext uri="{9D8B030D-6E8A-4147-A177-3AD203B41FA5}">
                      <a16:colId xmlns:a16="http://schemas.microsoft.com/office/drawing/2014/main" val="4219356899"/>
                    </a:ext>
                  </a:extLst>
                </a:gridCol>
                <a:gridCol w="609600">
                  <a:extLst>
                    <a:ext uri="{9D8B030D-6E8A-4147-A177-3AD203B41FA5}">
                      <a16:colId xmlns:a16="http://schemas.microsoft.com/office/drawing/2014/main" val="4272453118"/>
                    </a:ext>
                  </a:extLst>
                </a:gridCol>
                <a:gridCol w="609600">
                  <a:extLst>
                    <a:ext uri="{9D8B030D-6E8A-4147-A177-3AD203B41FA5}">
                      <a16:colId xmlns:a16="http://schemas.microsoft.com/office/drawing/2014/main" val="1810826533"/>
                    </a:ext>
                  </a:extLst>
                </a:gridCol>
                <a:gridCol w="609600">
                  <a:extLst>
                    <a:ext uri="{9D8B030D-6E8A-4147-A177-3AD203B41FA5}">
                      <a16:colId xmlns:a16="http://schemas.microsoft.com/office/drawing/2014/main" val="480081516"/>
                    </a:ext>
                  </a:extLst>
                </a:gridCol>
                <a:gridCol w="609600">
                  <a:extLst>
                    <a:ext uri="{9D8B030D-6E8A-4147-A177-3AD203B41FA5}">
                      <a16:colId xmlns:a16="http://schemas.microsoft.com/office/drawing/2014/main" val="930452869"/>
                    </a:ext>
                  </a:extLst>
                </a:gridCol>
                <a:gridCol w="609600">
                  <a:extLst>
                    <a:ext uri="{9D8B030D-6E8A-4147-A177-3AD203B41FA5}">
                      <a16:colId xmlns:a16="http://schemas.microsoft.com/office/drawing/2014/main" val="3570014382"/>
                    </a:ext>
                  </a:extLst>
                </a:gridCol>
              </a:tblGrid>
              <a:tr h="190500">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Df</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Sum Sq</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Mean Sq</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F value</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Pr(&gt;F)</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283853"/>
                  </a:ext>
                </a:extLst>
              </a:tr>
              <a:tr h="190500">
                <a:tc>
                  <a:txBody>
                    <a:bodyPr/>
                    <a:lstStyle/>
                    <a:p>
                      <a:pPr algn="l" fontAlgn="ctr"/>
                      <a:r>
                        <a:rPr lang="en-US" sz="1100" u="none" strike="noStrike">
                          <a:effectLst/>
                        </a:rPr>
                        <a:t>Fat</a:t>
                      </a:r>
                      <a:endParaRPr lang="en-US" sz="1100" b="0" i="0" u="none" strike="noStrike">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10946</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10946</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319.34</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1.78E-09</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9370948"/>
                  </a:ext>
                </a:extLst>
              </a:tr>
              <a:tr h="184150">
                <a:tc>
                  <a:txBody>
                    <a:bodyPr/>
                    <a:lstStyle/>
                    <a:p>
                      <a:pPr algn="l" fontAlgn="ctr"/>
                      <a:r>
                        <a:rPr lang="en-US" sz="1100" u="none" strike="noStrike" dirty="0">
                          <a:effectLst/>
                        </a:rPr>
                        <a:t>Residuals</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377.1</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34.3</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769103"/>
                  </a:ext>
                </a:extLst>
              </a:tr>
              <a:tr h="184150">
                <a:tc>
                  <a:txBody>
                    <a:bodyPr/>
                    <a:lstStyle/>
                    <a:p>
                      <a:pPr algn="l" fontAlgn="ctr"/>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11323.1</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520291"/>
                  </a:ext>
                </a:extLst>
              </a:tr>
            </a:tbl>
          </a:graphicData>
        </a:graphic>
      </p:graphicFrame>
    </p:spTree>
    <p:extLst>
      <p:ext uri="{BB962C8B-B14F-4D97-AF65-F5344CB8AC3E}">
        <p14:creationId xmlns:p14="http://schemas.microsoft.com/office/powerpoint/2010/main" val="109228147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object 3"/>
              <p:cNvSpPr txBox="1"/>
              <p:nvPr/>
            </p:nvSpPr>
            <p:spPr>
              <a:xfrm>
                <a:off x="104064" y="358775"/>
                <a:ext cx="4266310" cy="555217"/>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It is </a:t>
                </a:r>
                <a:r>
                  <a:rPr lang="en-US" sz="1000" u="sng" kern="0" dirty="0" smtClean="0">
                    <a:solidFill>
                      <a:srgbClr val="1A2E3D"/>
                    </a:solidFill>
                  </a:rPr>
                  <a:t>always</a:t>
                </a:r>
                <a:r>
                  <a:rPr lang="en-US" sz="1000" kern="0" dirty="0" smtClean="0">
                    <a:solidFill>
                      <a:srgbClr val="1A2E3D"/>
                    </a:solidFill>
                  </a:rPr>
                  <a:t> the case that </a:t>
                </a:r>
                <a14:m>
                  <m:oMath xmlns:m="http://schemas.openxmlformats.org/officeDocument/2006/math">
                    <m:r>
                      <a:rPr lang="en-US" sz="1400" b="1" i="1" spc="-30">
                        <a:latin typeface="Cambria Math" panose="02040503050406030204" pitchFamily="18" charset="0"/>
                        <a:cs typeface="Arial"/>
                      </a:rPr>
                      <m:t>𝐀𝐝𝐣𝐮𝐬𝐭𝐞𝐝</m:t>
                    </m:r>
                    <m:r>
                      <a:rPr lang="en-US" sz="1400" b="1" spc="-30">
                        <a:latin typeface="Cambria Math" panose="02040503050406030204" pitchFamily="18" charset="0"/>
                        <a:cs typeface="Arial"/>
                      </a:rPr>
                      <m:t> </m:t>
                    </m:r>
                    <m:sSup>
                      <m:sSupPr>
                        <m:ctrlPr>
                          <a:rPr lang="en-US" sz="1400" b="1" i="1" spc="-30">
                            <a:latin typeface="Cambria Math" panose="02040503050406030204" pitchFamily="18" charset="0"/>
                            <a:cs typeface="Arial"/>
                          </a:rPr>
                        </m:ctrlPr>
                      </m:sSupPr>
                      <m:e>
                        <m:r>
                          <a:rPr lang="en-US" sz="1400" b="1" i="1" spc="-30">
                            <a:latin typeface="Cambria Math" panose="02040503050406030204" pitchFamily="18" charset="0"/>
                            <a:cs typeface="Arial"/>
                          </a:rPr>
                          <m:t>𝑹</m:t>
                        </m:r>
                      </m:e>
                      <m:sup>
                        <m:r>
                          <a:rPr lang="en-US" sz="1400" b="1" i="1" spc="-30">
                            <a:latin typeface="Cambria Math" panose="02040503050406030204" pitchFamily="18" charset="0"/>
                            <a:cs typeface="Arial"/>
                          </a:rPr>
                          <m:t>𝟐</m:t>
                        </m:r>
                      </m:sup>
                    </m:sSup>
                    <m:r>
                      <a:rPr lang="en-US" sz="1400" b="1" i="1" spc="-30" smtClean="0">
                        <a:latin typeface="Cambria Math" panose="02040503050406030204" pitchFamily="18" charset="0"/>
                        <a:ea typeface="Cambria Math" panose="02040503050406030204" pitchFamily="18" charset="0"/>
                        <a:cs typeface="Arial"/>
                      </a:rPr>
                      <m:t>≤</m:t>
                    </m:r>
                    <m:sSup>
                      <m:sSupPr>
                        <m:ctrlPr>
                          <a:rPr lang="en-US" sz="1400" b="1" i="1" spc="-30" smtClean="0">
                            <a:latin typeface="Cambria Math" panose="02040503050406030204" pitchFamily="18" charset="0"/>
                            <a:ea typeface="Cambria Math" panose="02040503050406030204" pitchFamily="18" charset="0"/>
                            <a:cs typeface="Arial"/>
                          </a:rPr>
                        </m:ctrlPr>
                      </m:sSupPr>
                      <m:e>
                        <m:r>
                          <a:rPr lang="en-US" sz="1400" b="1" i="1" spc="-30" smtClean="0">
                            <a:latin typeface="Cambria Math" panose="02040503050406030204" pitchFamily="18" charset="0"/>
                            <a:ea typeface="Cambria Math" panose="02040503050406030204" pitchFamily="18" charset="0"/>
                            <a:cs typeface="Arial"/>
                          </a:rPr>
                          <m:t>𝑹</m:t>
                        </m:r>
                      </m:e>
                      <m:sup>
                        <m:r>
                          <a:rPr lang="en-US" sz="1400" b="1" i="1" spc="-30" smtClean="0">
                            <a:latin typeface="Cambria Math" panose="02040503050406030204" pitchFamily="18" charset="0"/>
                            <a:ea typeface="Cambria Math" panose="02040503050406030204" pitchFamily="18" charset="0"/>
                            <a:cs typeface="Arial"/>
                          </a:rPr>
                          <m:t>𝟐</m:t>
                        </m:r>
                      </m:sup>
                    </m:sSup>
                    <m:r>
                      <a:rPr lang="en-US" sz="1400" b="0" i="1" spc="-30" smtClean="0">
                        <a:latin typeface="Cambria Math" panose="02040503050406030204" pitchFamily="18" charset="0"/>
                        <a:ea typeface="Cambria Math" panose="02040503050406030204" pitchFamily="18" charset="0"/>
                        <a:cs typeface="Arial"/>
                      </a:rPr>
                      <m:t>.</m:t>
                    </m:r>
                  </m:oMath>
                </a14:m>
                <a:endParaRPr lang="en-US" sz="1000" spc="-30" dirty="0" smtClean="0">
                  <a:latin typeface="Arial"/>
                  <a:cs typeface="Arial"/>
                </a:endParaRPr>
              </a:p>
              <a:p>
                <a:pPr marL="40005">
                  <a:spcBef>
                    <a:spcPts val="40"/>
                  </a:spcBef>
                </a:pPr>
                <a:endParaRPr lang="en-US" sz="1000" spc="-30" dirty="0" smtClean="0">
                  <a:latin typeface="Arial"/>
                  <a:cs typeface="Arial"/>
                </a:endParaRPr>
              </a:p>
              <a:p>
                <a:pPr marL="40005">
                  <a:spcBef>
                    <a:spcPts val="40"/>
                  </a:spcBef>
                </a:pPr>
                <a:r>
                  <a:rPr lang="en-US" sz="1000" spc="-30" dirty="0" smtClean="0">
                    <a:latin typeface="Arial"/>
                    <a:cs typeface="Arial"/>
                  </a:rPr>
                  <a:t>What type of linear regression would give you </a:t>
                </a:r>
                <a14:m>
                  <m:oMath xmlns:m="http://schemas.openxmlformats.org/officeDocument/2006/math">
                    <m:r>
                      <a:rPr lang="en-US" sz="1000" b="1" i="1" spc="-30">
                        <a:latin typeface="Cambria Math" panose="02040503050406030204" pitchFamily="18" charset="0"/>
                        <a:cs typeface="Arial"/>
                      </a:rPr>
                      <m:t>𝐀𝐝𝐣𝐮𝐬𝐭𝐞𝐝</m:t>
                    </m:r>
                    <m:r>
                      <a:rPr lang="en-US" sz="1000" b="1" spc="-30">
                        <a:latin typeface="Cambria Math" panose="02040503050406030204" pitchFamily="18" charset="0"/>
                        <a:cs typeface="Arial"/>
                      </a:rPr>
                      <m:t> </m:t>
                    </m:r>
                    <m:sSup>
                      <m:sSupPr>
                        <m:ctrlPr>
                          <a:rPr lang="en-US" sz="1000" b="1" i="1" spc="-30">
                            <a:latin typeface="Cambria Math" panose="02040503050406030204" pitchFamily="18" charset="0"/>
                            <a:cs typeface="Arial"/>
                          </a:rPr>
                        </m:ctrlPr>
                      </m:sSupPr>
                      <m:e>
                        <m:r>
                          <a:rPr lang="en-US" sz="1000" b="1" i="1" spc="-30">
                            <a:latin typeface="Cambria Math" panose="02040503050406030204" pitchFamily="18" charset="0"/>
                            <a:cs typeface="Arial"/>
                          </a:rPr>
                          <m:t>𝑹</m:t>
                        </m:r>
                      </m:e>
                      <m:sup>
                        <m:r>
                          <a:rPr lang="en-US" sz="1000" b="1" i="1" spc="-30">
                            <a:latin typeface="Cambria Math" panose="02040503050406030204" pitchFamily="18" charset="0"/>
                            <a:cs typeface="Arial"/>
                          </a:rPr>
                          <m:t>𝟐</m:t>
                        </m:r>
                      </m:sup>
                    </m:sSup>
                    <m:r>
                      <a:rPr lang="en-US" sz="1000" b="1" i="1" spc="-30" smtClean="0">
                        <a:latin typeface="Cambria Math" panose="02040503050406030204" pitchFamily="18" charset="0"/>
                        <a:cs typeface="Arial"/>
                      </a:rPr>
                      <m:t>=</m:t>
                    </m:r>
                    <m:sSup>
                      <m:sSupPr>
                        <m:ctrlPr>
                          <a:rPr lang="en-US" sz="1000" b="1" i="1" spc="-30">
                            <a:latin typeface="Cambria Math" panose="02040503050406030204" pitchFamily="18" charset="0"/>
                            <a:ea typeface="Cambria Math" panose="02040503050406030204" pitchFamily="18" charset="0"/>
                            <a:cs typeface="Arial"/>
                          </a:rPr>
                        </m:ctrlPr>
                      </m:sSupPr>
                      <m:e>
                        <m:r>
                          <a:rPr lang="en-US" sz="1000" b="1" i="1" spc="-30">
                            <a:latin typeface="Cambria Math" panose="02040503050406030204" pitchFamily="18" charset="0"/>
                            <a:ea typeface="Cambria Math" panose="02040503050406030204" pitchFamily="18" charset="0"/>
                            <a:cs typeface="Arial"/>
                          </a:rPr>
                          <m:t>𝑹</m:t>
                        </m:r>
                      </m:e>
                      <m:sup>
                        <m:r>
                          <a:rPr lang="en-US" sz="1000" b="1" i="1" spc="-30">
                            <a:latin typeface="Cambria Math" panose="02040503050406030204" pitchFamily="18" charset="0"/>
                            <a:ea typeface="Cambria Math" panose="02040503050406030204" pitchFamily="18" charset="0"/>
                            <a:cs typeface="Arial"/>
                          </a:rPr>
                          <m:t>𝟐</m:t>
                        </m:r>
                      </m:sup>
                    </m:sSup>
                    <m:r>
                      <a:rPr lang="en-US" sz="1000" b="0" i="1" spc="-30" smtClean="0">
                        <a:latin typeface="Cambria Math" panose="02040503050406030204" pitchFamily="18" charset="0"/>
                        <a:ea typeface="Cambria Math" panose="02040503050406030204" pitchFamily="18" charset="0"/>
                        <a:cs typeface="Arial"/>
                      </a:rPr>
                      <m:t>?</m:t>
                    </m:r>
                  </m:oMath>
                </a14:m>
                <a:endParaRPr lang="en-US" sz="1000" spc="-30" dirty="0">
                  <a:latin typeface="Arial"/>
                  <a:cs typeface="Arial"/>
                </a:endParaRPr>
              </a:p>
            </p:txBody>
          </p:sp>
        </mc:Choice>
        <mc:Fallback xmlns="">
          <p:sp>
            <p:nvSpPr>
              <p:cNvPr id="4" name="object 3"/>
              <p:cNvSpPr txBox="1">
                <a:spLocks noRot="1" noChangeAspect="1" noMove="1" noResize="1" noEditPoints="1" noAdjustHandles="1" noChangeArrowheads="1" noChangeShapeType="1" noTextEdit="1"/>
              </p:cNvSpPr>
              <p:nvPr/>
            </p:nvSpPr>
            <p:spPr>
              <a:xfrm>
                <a:off x="104064" y="358775"/>
                <a:ext cx="4266310" cy="555217"/>
              </a:xfrm>
              <a:prstGeom prst="rect">
                <a:avLst/>
              </a:prstGeom>
              <a:blipFill>
                <a:blip r:embed="rId2"/>
                <a:stretch>
                  <a:fillRect l="-857" b="-13187"/>
                </a:stretch>
              </a:blipFill>
            </p:spPr>
            <p:txBody>
              <a:bodyPr/>
              <a:lstStyle/>
              <a:p>
                <a:r>
                  <a:rPr lang="en-US">
                    <a:noFill/>
                  </a:rPr>
                  <a:t> </a:t>
                </a:r>
              </a:p>
            </p:txBody>
          </p:sp>
        </mc:Fallback>
      </mc:AlternateContent>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mc:AlternateContent xmlns:mc="http://schemas.openxmlformats.org/markup-compatibility/2006" xmlns:a14="http://schemas.microsoft.com/office/drawing/2010/main">
        <mc:Choice Requires="a14">
          <p:sp>
            <p:nvSpPr>
              <p:cNvPr id="6" name="object 36"/>
              <p:cNvSpPr txBox="1"/>
              <p:nvPr/>
            </p:nvSpPr>
            <p:spPr>
              <a:xfrm>
                <a:off x="476250" y="2207296"/>
                <a:ext cx="2362200" cy="611193"/>
              </a:xfrm>
              <a:prstGeom prst="rect">
                <a:avLst/>
              </a:prstGeom>
            </p:spPr>
            <p:txBody>
              <a:bodyPr vert="horz" wrap="square" lIns="0" tIns="11430" rIns="0" bIns="0" rtlCol="0">
                <a:spAutoFit/>
              </a:bodyPr>
              <a:lstStyle/>
              <a:p>
                <a:pPr marL="19684" marR="5080" algn="just">
                  <a:spcBef>
                    <a:spcPts val="90"/>
                  </a:spcBef>
                  <a:buClr>
                    <a:srgbClr val="024F84"/>
                  </a:buClr>
                  <a:tabLst>
                    <a:tab pos="227965" algn="l"/>
                  </a:tabLst>
                </a:pPr>
                <a:endParaRPr lang="en-US" sz="1200" b="0" spc="-30" dirty="0" smtClean="0">
                  <a:latin typeface="Arial"/>
                  <a:cs typeface="Arial"/>
                </a:endParaRPr>
              </a:p>
              <a:p>
                <a:pPr marL="19684" marR="5080" algn="just">
                  <a:spcBef>
                    <a:spcPts val="90"/>
                  </a:spcBef>
                  <a:buClr>
                    <a:srgbClr val="024F84"/>
                  </a:buClr>
                  <a:tabLst>
                    <a:tab pos="227965" algn="l"/>
                  </a:tabLst>
                </a:pPr>
                <a14:m>
                  <m:oMathPara xmlns:m="http://schemas.openxmlformats.org/officeDocument/2006/math">
                    <m:oMathParaPr>
                      <m:jc m:val="left"/>
                    </m:oMathParaPr>
                    <m:oMath xmlns:m="http://schemas.openxmlformats.org/officeDocument/2006/math">
                      <m:r>
                        <a:rPr lang="en-US" sz="1200" i="0" spc="-30">
                          <a:latin typeface="Cambria Math" panose="02040503050406030204" pitchFamily="18" charset="0"/>
                          <a:cs typeface="Arial"/>
                        </a:rPr>
                        <m:t>1−</m:t>
                      </m:r>
                      <m:d>
                        <m:dPr>
                          <m:ctrlPr>
                            <a:rPr lang="en-US" sz="1200" i="1" spc="-30">
                              <a:latin typeface="Cambria Math" panose="02040503050406030204" pitchFamily="18" charset="0"/>
                              <a:cs typeface="Arial"/>
                            </a:rPr>
                          </m:ctrlPr>
                        </m:dPr>
                        <m:e>
                          <m:f>
                            <m:fPr>
                              <m:ctrlPr>
                                <a:rPr lang="en-US" sz="1200" i="1" spc="-30">
                                  <a:latin typeface="Cambria Math" panose="02040503050406030204" pitchFamily="18" charset="0"/>
                                  <a:cs typeface="Arial"/>
                                </a:rPr>
                              </m:ctrlPr>
                            </m:fPr>
                            <m:num>
                              <m:r>
                                <a:rPr lang="en-US" sz="1200" i="0" spc="-30" smtClean="0">
                                  <a:solidFill>
                                    <a:srgbClr val="7030A0"/>
                                  </a:solidFill>
                                  <a:latin typeface="Cambria Math" panose="02040503050406030204" pitchFamily="18" charset="0"/>
                                  <a:cs typeface="Arial"/>
                                </a:rPr>
                                <m:t>377.1</m:t>
                              </m:r>
                            </m:num>
                            <m:den>
                              <m:r>
                                <a:rPr lang="en-US" sz="1200" i="0" spc="-30" smtClean="0">
                                  <a:solidFill>
                                    <a:srgbClr val="0070C0"/>
                                  </a:solidFill>
                                  <a:latin typeface="Cambria Math" panose="02040503050406030204" pitchFamily="18" charset="0"/>
                                  <a:cs typeface="Arial"/>
                                </a:rPr>
                                <m:t>11323.1</m:t>
                              </m:r>
                            </m:den>
                          </m:f>
                          <m:r>
                            <a:rPr lang="en-US" sz="1200" i="0" spc="-30" smtClean="0">
                              <a:latin typeface="Cambria Math" panose="02040503050406030204" pitchFamily="18" charset="0"/>
                              <a:ea typeface="Cambria Math" panose="02040503050406030204" pitchFamily="18" charset="0"/>
                              <a:cs typeface="Arial"/>
                            </a:rPr>
                            <m:t>∙</m:t>
                          </m:r>
                          <m:f>
                            <m:fPr>
                              <m:ctrlPr>
                                <a:rPr lang="en-US" sz="1200" i="1" spc="-30" smtClean="0">
                                  <a:latin typeface="Cambria Math" panose="02040503050406030204" pitchFamily="18" charset="0"/>
                                  <a:ea typeface="Cambria Math" panose="02040503050406030204" pitchFamily="18" charset="0"/>
                                  <a:cs typeface="Arial"/>
                                </a:rPr>
                              </m:ctrlPr>
                            </m:fPr>
                            <m:num>
                              <m:r>
                                <a:rPr lang="en-US" sz="1200" b="0" i="0" spc="-30" smtClean="0">
                                  <a:solidFill>
                                    <a:schemeClr val="accent6">
                                      <a:lumMod val="75000"/>
                                    </a:schemeClr>
                                  </a:solidFill>
                                  <a:latin typeface="Cambria Math" panose="02040503050406030204" pitchFamily="18" charset="0"/>
                                  <a:ea typeface="Cambria Math" panose="02040503050406030204" pitchFamily="18" charset="0"/>
                                  <a:cs typeface="Arial"/>
                                </a:rPr>
                                <m:t>12</m:t>
                              </m:r>
                            </m:num>
                            <m:den>
                              <m:r>
                                <a:rPr lang="en-US" sz="1200" b="0" i="0" spc="-30" smtClean="0">
                                  <a:solidFill>
                                    <a:srgbClr val="00B050"/>
                                  </a:solidFill>
                                  <a:latin typeface="Cambria Math" panose="02040503050406030204" pitchFamily="18" charset="0"/>
                                  <a:ea typeface="Cambria Math" panose="02040503050406030204" pitchFamily="18" charset="0"/>
                                  <a:cs typeface="Arial"/>
                                </a:rPr>
                                <m:t>11</m:t>
                              </m:r>
                            </m:den>
                          </m:f>
                        </m:e>
                      </m:d>
                      <m:r>
                        <a:rPr lang="en-US" sz="1200" b="0" i="0" spc="-30" smtClean="0">
                          <a:latin typeface="Cambria Math" panose="02040503050406030204" pitchFamily="18" charset="0"/>
                          <a:cs typeface="Arial"/>
                        </a:rPr>
                        <m:t>=</m:t>
                      </m:r>
                      <m:r>
                        <m:rPr>
                          <m:sty m:val="p"/>
                        </m:rPr>
                        <a:rPr lang="en-US" sz="1200" b="0" i="0" spc="-30" smtClean="0">
                          <a:latin typeface="Cambria Math" panose="02040503050406030204" pitchFamily="18" charset="0"/>
                          <a:cs typeface="Arial"/>
                        </a:rPr>
                        <m:t>Adjusted</m:t>
                      </m:r>
                      <m:r>
                        <a:rPr lang="en-US" sz="1200" b="0" i="0" spc="-30" smtClean="0">
                          <a:latin typeface="Cambria Math" panose="02040503050406030204" pitchFamily="18" charset="0"/>
                          <a:cs typeface="Arial"/>
                        </a:rPr>
                        <m:t> </m:t>
                      </m:r>
                      <m:sSup>
                        <m:sSupPr>
                          <m:ctrlPr>
                            <a:rPr lang="en-US" sz="1200" b="0" i="1" spc="-30" smtClean="0">
                              <a:latin typeface="Cambria Math" panose="02040503050406030204" pitchFamily="18" charset="0"/>
                              <a:cs typeface="Arial"/>
                            </a:rPr>
                          </m:ctrlPr>
                        </m:sSupPr>
                        <m:e>
                          <m:r>
                            <m:rPr>
                              <m:sty m:val="p"/>
                            </m:rPr>
                            <a:rPr lang="en-US" sz="1200" b="0" i="0" spc="-30" smtClean="0">
                              <a:latin typeface="Cambria Math" panose="02040503050406030204" pitchFamily="18" charset="0"/>
                              <a:cs typeface="Arial"/>
                            </a:rPr>
                            <m:t>R</m:t>
                          </m:r>
                        </m:e>
                        <m:sup>
                          <m:r>
                            <a:rPr lang="en-US" sz="1200" b="0" i="0" spc="-30" smtClean="0">
                              <a:latin typeface="Cambria Math" panose="02040503050406030204" pitchFamily="18" charset="0"/>
                              <a:cs typeface="Arial"/>
                            </a:rPr>
                            <m:t>2</m:t>
                          </m:r>
                        </m:sup>
                      </m:sSup>
                    </m:oMath>
                  </m:oMathPara>
                </a14:m>
                <a:endParaRPr lang="en-US" sz="1200" spc="-30" dirty="0" smtClean="0">
                  <a:latin typeface="Arial"/>
                  <a:cs typeface="Arial"/>
                </a:endParaRPr>
              </a:p>
            </p:txBody>
          </p:sp>
        </mc:Choice>
        <mc:Fallback xmlns="">
          <p:sp>
            <p:nvSpPr>
              <p:cNvPr id="6" name="object 36"/>
              <p:cNvSpPr txBox="1">
                <a:spLocks noRot="1" noChangeAspect="1" noMove="1" noResize="1" noEditPoints="1" noAdjustHandles="1" noChangeArrowheads="1" noChangeShapeType="1" noTextEdit="1"/>
              </p:cNvSpPr>
              <p:nvPr/>
            </p:nvSpPr>
            <p:spPr>
              <a:xfrm>
                <a:off x="476250" y="2207296"/>
                <a:ext cx="2362200" cy="611193"/>
              </a:xfrm>
              <a:prstGeom prst="rect">
                <a:avLst/>
              </a:prstGeom>
              <a:blipFill>
                <a:blip r:embed="rId3"/>
                <a:stretch>
                  <a:fillRect l="-1546" b="-1000"/>
                </a:stretch>
              </a:blipFill>
            </p:spPr>
            <p:txBody>
              <a:bodyPr/>
              <a:lstStyle/>
              <a:p>
                <a:r>
                  <a:rPr lang="en-US">
                    <a:noFill/>
                  </a:rPr>
                  <a:t> </a:t>
                </a:r>
              </a:p>
            </p:txBody>
          </p:sp>
        </mc:Fallback>
      </mc:AlternateContent>
      <p:sp>
        <p:nvSpPr>
          <p:cNvPr id="8" name="Rectangle 7"/>
          <p:cNvSpPr/>
          <p:nvPr/>
        </p:nvSpPr>
        <p:spPr>
          <a:xfrm>
            <a:off x="101219" y="1079202"/>
            <a:ext cx="1763624" cy="338554"/>
          </a:xfrm>
          <a:prstGeom prst="rect">
            <a:avLst/>
          </a:prstGeom>
        </p:spPr>
        <p:txBody>
          <a:bodyPr wrap="none">
            <a:spAutoFit/>
          </a:bodyPr>
          <a:lstStyle/>
          <a:p>
            <a:r>
              <a:rPr lang="en-US" sz="1600" kern="0" dirty="0" smtClean="0">
                <a:solidFill>
                  <a:srgbClr val="1A2E3D"/>
                </a:solidFill>
              </a:rPr>
              <a:t>Regression ANOVA</a:t>
            </a:r>
            <a:endParaRPr lang="en-US" sz="1600" dirty="0"/>
          </a:p>
        </p:txBody>
      </p:sp>
      <p:graphicFrame>
        <p:nvGraphicFramePr>
          <p:cNvPr id="10" name="Table 9"/>
          <p:cNvGraphicFramePr>
            <a:graphicFrameLocks noGrp="1"/>
          </p:cNvGraphicFramePr>
          <p:nvPr>
            <p:extLst>
              <p:ext uri="{D42A27DB-BD31-4B8C-83A1-F6EECF244321}">
                <p14:modId xmlns:p14="http://schemas.microsoft.com/office/powerpoint/2010/main" val="1419554922"/>
              </p:ext>
            </p:extLst>
          </p:nvPr>
        </p:nvGraphicFramePr>
        <p:xfrm>
          <a:off x="400050" y="1437876"/>
          <a:ext cx="3657600" cy="749300"/>
        </p:xfrm>
        <a:graphic>
          <a:graphicData uri="http://schemas.openxmlformats.org/drawingml/2006/table">
            <a:tbl>
              <a:tblPr>
                <a:tableStyleId>{8EC20E35-A176-4012-BC5E-935CFFF8708E}</a:tableStyleId>
              </a:tblPr>
              <a:tblGrid>
                <a:gridCol w="609600">
                  <a:extLst>
                    <a:ext uri="{9D8B030D-6E8A-4147-A177-3AD203B41FA5}">
                      <a16:colId xmlns:a16="http://schemas.microsoft.com/office/drawing/2014/main" val="4219356899"/>
                    </a:ext>
                  </a:extLst>
                </a:gridCol>
                <a:gridCol w="609600">
                  <a:extLst>
                    <a:ext uri="{9D8B030D-6E8A-4147-A177-3AD203B41FA5}">
                      <a16:colId xmlns:a16="http://schemas.microsoft.com/office/drawing/2014/main" val="4272453118"/>
                    </a:ext>
                  </a:extLst>
                </a:gridCol>
                <a:gridCol w="609600">
                  <a:extLst>
                    <a:ext uri="{9D8B030D-6E8A-4147-A177-3AD203B41FA5}">
                      <a16:colId xmlns:a16="http://schemas.microsoft.com/office/drawing/2014/main" val="1810826533"/>
                    </a:ext>
                  </a:extLst>
                </a:gridCol>
                <a:gridCol w="609600">
                  <a:extLst>
                    <a:ext uri="{9D8B030D-6E8A-4147-A177-3AD203B41FA5}">
                      <a16:colId xmlns:a16="http://schemas.microsoft.com/office/drawing/2014/main" val="480081516"/>
                    </a:ext>
                  </a:extLst>
                </a:gridCol>
                <a:gridCol w="609600">
                  <a:extLst>
                    <a:ext uri="{9D8B030D-6E8A-4147-A177-3AD203B41FA5}">
                      <a16:colId xmlns:a16="http://schemas.microsoft.com/office/drawing/2014/main" val="930452869"/>
                    </a:ext>
                  </a:extLst>
                </a:gridCol>
                <a:gridCol w="609600">
                  <a:extLst>
                    <a:ext uri="{9D8B030D-6E8A-4147-A177-3AD203B41FA5}">
                      <a16:colId xmlns:a16="http://schemas.microsoft.com/office/drawing/2014/main" val="3570014382"/>
                    </a:ext>
                  </a:extLst>
                </a:gridCol>
              </a:tblGrid>
              <a:tr h="190500">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Df</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Sum Sq</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Mean Sq</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F value</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Pr(&gt;F)</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283853"/>
                  </a:ext>
                </a:extLst>
              </a:tr>
              <a:tr h="190500">
                <a:tc>
                  <a:txBody>
                    <a:bodyPr/>
                    <a:lstStyle/>
                    <a:p>
                      <a:pPr algn="l" fontAlgn="ctr"/>
                      <a:r>
                        <a:rPr lang="en-US" sz="1100" u="none" strike="noStrike">
                          <a:effectLst/>
                        </a:rPr>
                        <a:t>Fat</a:t>
                      </a:r>
                      <a:endParaRPr lang="en-US" sz="1100" b="0" i="0" u="none" strike="noStrike">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10946</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10946</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319.34</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a:effectLst/>
                        </a:rPr>
                        <a:t>1.78E-09</a:t>
                      </a:r>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9370948"/>
                  </a:ext>
                </a:extLst>
              </a:tr>
              <a:tr h="184150">
                <a:tc>
                  <a:txBody>
                    <a:bodyPr/>
                    <a:lstStyle/>
                    <a:p>
                      <a:pPr algn="l" fontAlgn="ctr"/>
                      <a:r>
                        <a:rPr lang="en-US" sz="1100" u="none" strike="noStrike" dirty="0">
                          <a:effectLst/>
                        </a:rPr>
                        <a:t>Residuals</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solidFill>
                            <a:srgbClr val="00B050"/>
                          </a:solidFill>
                          <a:effectLst/>
                        </a:rPr>
                        <a:t>11</a:t>
                      </a:r>
                      <a:endParaRPr lang="en-US" sz="1100" b="0" i="0" u="none" strike="noStrike" dirty="0">
                        <a:solidFill>
                          <a:srgbClr val="00B05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solidFill>
                            <a:srgbClr val="7030A0"/>
                          </a:solidFill>
                          <a:effectLst/>
                        </a:rPr>
                        <a:t>377.1</a:t>
                      </a:r>
                      <a:endParaRPr lang="en-US" sz="1100" b="0" i="0" u="none" strike="noStrike" dirty="0">
                        <a:solidFill>
                          <a:srgbClr val="7030A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34.3</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769103"/>
                  </a:ext>
                </a:extLst>
              </a:tr>
              <a:tr h="184150">
                <a:tc>
                  <a:txBody>
                    <a:bodyPr/>
                    <a:lstStyle/>
                    <a:p>
                      <a:pPr algn="l" fontAlgn="ctr"/>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a:solidFill>
                            <a:schemeClr val="accent6">
                              <a:lumMod val="75000"/>
                            </a:schemeClr>
                          </a:solidFill>
                          <a:effectLst/>
                        </a:rPr>
                        <a:t>12</a:t>
                      </a:r>
                      <a:endParaRPr lang="en-US" sz="1100" b="0" i="0" u="none" strike="noStrike" dirty="0">
                        <a:solidFill>
                          <a:schemeClr val="accent6">
                            <a:lumMod val="75000"/>
                          </a:schemeClr>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a:solidFill>
                            <a:srgbClr val="0070C0"/>
                          </a:solidFill>
                          <a:effectLst/>
                        </a:rPr>
                        <a:t>11323.1</a:t>
                      </a:r>
                      <a:endParaRPr lang="en-US" sz="1100" b="0" i="0" u="none" strike="noStrike" dirty="0">
                        <a:solidFill>
                          <a:srgbClr val="0070C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520291"/>
                  </a:ext>
                </a:extLst>
              </a:tr>
            </a:tbl>
          </a:graphicData>
        </a:graphic>
      </p:graphicFrame>
      <mc:AlternateContent xmlns:mc="http://schemas.openxmlformats.org/markup-compatibility/2006" xmlns:a14="http://schemas.microsoft.com/office/drawing/2010/main">
        <mc:Choice Requires="a14">
          <p:sp>
            <p:nvSpPr>
              <p:cNvPr id="7" name="object 36"/>
              <p:cNvSpPr txBox="1"/>
              <p:nvPr/>
            </p:nvSpPr>
            <p:spPr>
              <a:xfrm>
                <a:off x="476250" y="2711060"/>
                <a:ext cx="2362200" cy="611193"/>
              </a:xfrm>
              <a:prstGeom prst="rect">
                <a:avLst/>
              </a:prstGeom>
            </p:spPr>
            <p:txBody>
              <a:bodyPr vert="horz" wrap="square" lIns="0" tIns="11430" rIns="0" bIns="0" rtlCol="0">
                <a:spAutoFit/>
              </a:bodyPr>
              <a:lstStyle/>
              <a:p>
                <a:pPr marL="19684" marR="5080" algn="just">
                  <a:spcBef>
                    <a:spcPts val="90"/>
                  </a:spcBef>
                  <a:buClr>
                    <a:srgbClr val="024F84"/>
                  </a:buClr>
                  <a:tabLst>
                    <a:tab pos="227965" algn="l"/>
                  </a:tabLst>
                </a:pPr>
                <a:endParaRPr lang="en-US" sz="1200" b="0" spc="-30" dirty="0" smtClean="0">
                  <a:latin typeface="Arial"/>
                  <a:cs typeface="Arial"/>
                </a:endParaRPr>
              </a:p>
              <a:p>
                <a:pPr marL="19684" marR="5080" algn="just">
                  <a:spcBef>
                    <a:spcPts val="90"/>
                  </a:spcBef>
                  <a:buClr>
                    <a:srgbClr val="024F84"/>
                  </a:buClr>
                  <a:tabLst>
                    <a:tab pos="227965" algn="l"/>
                  </a:tabLst>
                </a:pPr>
                <a14:m>
                  <m:oMathPara xmlns:m="http://schemas.openxmlformats.org/officeDocument/2006/math">
                    <m:oMathParaPr>
                      <m:jc m:val="left"/>
                    </m:oMathParaPr>
                    <m:oMath xmlns:m="http://schemas.openxmlformats.org/officeDocument/2006/math">
                      <m:r>
                        <a:rPr lang="en-US" sz="1200" i="0" spc="-30">
                          <a:latin typeface="Cambria Math" panose="02040503050406030204" pitchFamily="18" charset="0"/>
                          <a:cs typeface="Arial"/>
                        </a:rPr>
                        <m:t>1−</m:t>
                      </m:r>
                      <m:d>
                        <m:dPr>
                          <m:ctrlPr>
                            <a:rPr lang="en-US" sz="1200" i="1" spc="-30">
                              <a:latin typeface="Cambria Math" panose="02040503050406030204" pitchFamily="18" charset="0"/>
                              <a:cs typeface="Arial"/>
                            </a:rPr>
                          </m:ctrlPr>
                        </m:dPr>
                        <m:e>
                          <m:f>
                            <m:fPr>
                              <m:ctrlPr>
                                <a:rPr lang="en-US" sz="1200" i="1" spc="-30">
                                  <a:latin typeface="Cambria Math" panose="02040503050406030204" pitchFamily="18" charset="0"/>
                                  <a:cs typeface="Arial"/>
                                </a:rPr>
                              </m:ctrlPr>
                            </m:fPr>
                            <m:num>
                              <m:r>
                                <a:rPr lang="en-US" sz="1200" i="0" spc="-30" smtClean="0">
                                  <a:solidFill>
                                    <a:srgbClr val="7030A0"/>
                                  </a:solidFill>
                                  <a:latin typeface="Cambria Math" panose="02040503050406030204" pitchFamily="18" charset="0"/>
                                  <a:cs typeface="Arial"/>
                                </a:rPr>
                                <m:t>377.1</m:t>
                              </m:r>
                            </m:num>
                            <m:den>
                              <m:r>
                                <a:rPr lang="en-US" sz="1200" i="0" spc="-30" smtClean="0">
                                  <a:solidFill>
                                    <a:srgbClr val="0070C0"/>
                                  </a:solidFill>
                                  <a:latin typeface="Cambria Math" panose="02040503050406030204" pitchFamily="18" charset="0"/>
                                  <a:cs typeface="Arial"/>
                                </a:rPr>
                                <m:t>11323.1</m:t>
                              </m:r>
                            </m:den>
                          </m:f>
                          <m:r>
                            <a:rPr lang="en-US" sz="1200" b="0" i="0" spc="-30" smtClean="0">
                              <a:latin typeface="Cambria Math" panose="02040503050406030204" pitchFamily="18" charset="0"/>
                              <a:cs typeface="Arial"/>
                            </a:rPr>
                            <m:t>         </m:t>
                          </m:r>
                        </m:e>
                      </m:d>
                      <m:r>
                        <a:rPr lang="en-US" sz="1200" b="0" i="0" spc="-30" smtClean="0">
                          <a:latin typeface="Cambria Math" panose="02040503050406030204" pitchFamily="18" charset="0"/>
                          <a:cs typeface="Arial"/>
                        </a:rPr>
                        <m:t>=</m:t>
                      </m:r>
                      <m:sSup>
                        <m:sSupPr>
                          <m:ctrlPr>
                            <a:rPr lang="en-US" sz="1200" b="0" i="1" spc="-30" smtClean="0">
                              <a:latin typeface="Cambria Math" panose="02040503050406030204" pitchFamily="18" charset="0"/>
                              <a:cs typeface="Arial"/>
                            </a:rPr>
                          </m:ctrlPr>
                        </m:sSupPr>
                        <m:e>
                          <m:r>
                            <m:rPr>
                              <m:sty m:val="p"/>
                            </m:rPr>
                            <a:rPr lang="en-US" sz="1200" b="0" i="0" spc="-30" smtClean="0">
                              <a:latin typeface="Cambria Math" panose="02040503050406030204" pitchFamily="18" charset="0"/>
                              <a:cs typeface="Arial"/>
                            </a:rPr>
                            <m:t>R</m:t>
                          </m:r>
                        </m:e>
                        <m:sup>
                          <m:r>
                            <a:rPr lang="en-US" sz="1200" b="0" i="0" spc="-30" smtClean="0">
                              <a:latin typeface="Cambria Math" panose="02040503050406030204" pitchFamily="18" charset="0"/>
                              <a:cs typeface="Arial"/>
                            </a:rPr>
                            <m:t>2</m:t>
                          </m:r>
                        </m:sup>
                      </m:sSup>
                    </m:oMath>
                  </m:oMathPara>
                </a14:m>
                <a:endParaRPr lang="en-US" sz="1200" spc="-30" dirty="0" smtClean="0">
                  <a:latin typeface="Arial"/>
                  <a:cs typeface="Arial"/>
                </a:endParaRPr>
              </a:p>
            </p:txBody>
          </p:sp>
        </mc:Choice>
        <mc:Fallback xmlns="">
          <p:sp>
            <p:nvSpPr>
              <p:cNvPr id="7" name="object 36"/>
              <p:cNvSpPr txBox="1">
                <a:spLocks noRot="1" noChangeAspect="1" noMove="1" noResize="1" noEditPoints="1" noAdjustHandles="1" noChangeArrowheads="1" noChangeShapeType="1" noTextEdit="1"/>
              </p:cNvSpPr>
              <p:nvPr/>
            </p:nvSpPr>
            <p:spPr>
              <a:xfrm>
                <a:off x="476250" y="2711060"/>
                <a:ext cx="2362200" cy="611193"/>
              </a:xfrm>
              <a:prstGeom prst="rect">
                <a:avLst/>
              </a:prstGeom>
              <a:blipFill>
                <a:blip r:embed="rId4"/>
                <a:stretch>
                  <a:fillRect l="-1546" b="-1000"/>
                </a:stretch>
              </a:blipFill>
            </p:spPr>
            <p:txBody>
              <a:bodyPr/>
              <a:lstStyle/>
              <a:p>
                <a:r>
                  <a:rPr lang="en-US">
                    <a:noFill/>
                  </a:rPr>
                  <a:t> </a:t>
                </a:r>
              </a:p>
            </p:txBody>
          </p:sp>
        </mc:Fallback>
      </mc:AlternateContent>
    </p:spTree>
    <p:extLst>
      <p:ext uri="{BB962C8B-B14F-4D97-AF65-F5344CB8AC3E}">
        <p14:creationId xmlns:p14="http://schemas.microsoft.com/office/powerpoint/2010/main" val="41808766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object 3"/>
              <p:cNvSpPr txBox="1"/>
              <p:nvPr/>
            </p:nvSpPr>
            <p:spPr>
              <a:xfrm>
                <a:off x="104064" y="358775"/>
                <a:ext cx="4266310" cy="555217"/>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It is </a:t>
                </a:r>
                <a:r>
                  <a:rPr lang="en-US" sz="1000" u="sng" kern="0" dirty="0" smtClean="0">
                    <a:solidFill>
                      <a:srgbClr val="1A2E3D"/>
                    </a:solidFill>
                  </a:rPr>
                  <a:t>always</a:t>
                </a:r>
                <a:r>
                  <a:rPr lang="en-US" sz="1000" kern="0" dirty="0" smtClean="0">
                    <a:solidFill>
                      <a:srgbClr val="1A2E3D"/>
                    </a:solidFill>
                  </a:rPr>
                  <a:t> the case that </a:t>
                </a:r>
                <a14:m>
                  <m:oMath xmlns:m="http://schemas.openxmlformats.org/officeDocument/2006/math">
                    <m:r>
                      <a:rPr lang="en-US" sz="1400" b="1" i="1" spc="-30">
                        <a:latin typeface="Cambria Math" panose="02040503050406030204" pitchFamily="18" charset="0"/>
                        <a:cs typeface="Arial"/>
                      </a:rPr>
                      <m:t>𝐀𝐝𝐣𝐮𝐬𝐭𝐞𝐝</m:t>
                    </m:r>
                    <m:r>
                      <a:rPr lang="en-US" sz="1400" b="1" spc="-30">
                        <a:latin typeface="Cambria Math" panose="02040503050406030204" pitchFamily="18" charset="0"/>
                        <a:cs typeface="Arial"/>
                      </a:rPr>
                      <m:t> </m:t>
                    </m:r>
                    <m:sSup>
                      <m:sSupPr>
                        <m:ctrlPr>
                          <a:rPr lang="en-US" sz="1400" b="1" i="1" spc="-30">
                            <a:latin typeface="Cambria Math" panose="02040503050406030204" pitchFamily="18" charset="0"/>
                            <a:cs typeface="Arial"/>
                          </a:rPr>
                        </m:ctrlPr>
                      </m:sSupPr>
                      <m:e>
                        <m:r>
                          <a:rPr lang="en-US" sz="1400" b="1" i="1" spc="-30">
                            <a:latin typeface="Cambria Math" panose="02040503050406030204" pitchFamily="18" charset="0"/>
                            <a:cs typeface="Arial"/>
                          </a:rPr>
                          <m:t>𝑹</m:t>
                        </m:r>
                      </m:e>
                      <m:sup>
                        <m:r>
                          <a:rPr lang="en-US" sz="1400" b="1" i="1" spc="-30">
                            <a:latin typeface="Cambria Math" panose="02040503050406030204" pitchFamily="18" charset="0"/>
                            <a:cs typeface="Arial"/>
                          </a:rPr>
                          <m:t>𝟐</m:t>
                        </m:r>
                      </m:sup>
                    </m:sSup>
                    <m:r>
                      <a:rPr lang="en-US" sz="1400" b="1" i="1" spc="-30" smtClean="0">
                        <a:latin typeface="Cambria Math" panose="02040503050406030204" pitchFamily="18" charset="0"/>
                        <a:ea typeface="Cambria Math" panose="02040503050406030204" pitchFamily="18" charset="0"/>
                        <a:cs typeface="Arial"/>
                      </a:rPr>
                      <m:t>≤</m:t>
                    </m:r>
                    <m:sSup>
                      <m:sSupPr>
                        <m:ctrlPr>
                          <a:rPr lang="en-US" sz="1400" b="1" i="1" spc="-30" smtClean="0">
                            <a:latin typeface="Cambria Math" panose="02040503050406030204" pitchFamily="18" charset="0"/>
                            <a:ea typeface="Cambria Math" panose="02040503050406030204" pitchFamily="18" charset="0"/>
                            <a:cs typeface="Arial"/>
                          </a:rPr>
                        </m:ctrlPr>
                      </m:sSupPr>
                      <m:e>
                        <m:r>
                          <a:rPr lang="en-US" sz="1400" b="1" i="1" spc="-30" smtClean="0">
                            <a:latin typeface="Cambria Math" panose="02040503050406030204" pitchFamily="18" charset="0"/>
                            <a:ea typeface="Cambria Math" panose="02040503050406030204" pitchFamily="18" charset="0"/>
                            <a:cs typeface="Arial"/>
                          </a:rPr>
                          <m:t>𝑹</m:t>
                        </m:r>
                      </m:e>
                      <m:sup>
                        <m:r>
                          <a:rPr lang="en-US" sz="1400" b="1" i="1" spc="-30" smtClean="0">
                            <a:latin typeface="Cambria Math" panose="02040503050406030204" pitchFamily="18" charset="0"/>
                            <a:ea typeface="Cambria Math" panose="02040503050406030204" pitchFamily="18" charset="0"/>
                            <a:cs typeface="Arial"/>
                          </a:rPr>
                          <m:t>𝟐</m:t>
                        </m:r>
                      </m:sup>
                    </m:sSup>
                    <m:r>
                      <a:rPr lang="en-US" sz="1400" b="0" i="1" spc="-30" smtClean="0">
                        <a:latin typeface="Cambria Math" panose="02040503050406030204" pitchFamily="18" charset="0"/>
                        <a:ea typeface="Cambria Math" panose="02040503050406030204" pitchFamily="18" charset="0"/>
                        <a:cs typeface="Arial"/>
                      </a:rPr>
                      <m:t>.</m:t>
                    </m:r>
                  </m:oMath>
                </a14:m>
                <a:endParaRPr lang="en-US" sz="1000" spc="-30" dirty="0" smtClean="0">
                  <a:latin typeface="Arial"/>
                  <a:cs typeface="Arial"/>
                </a:endParaRPr>
              </a:p>
              <a:p>
                <a:pPr marL="40005">
                  <a:spcBef>
                    <a:spcPts val="40"/>
                  </a:spcBef>
                </a:pPr>
                <a:endParaRPr lang="en-US" sz="1000" spc="-30" dirty="0" smtClean="0">
                  <a:latin typeface="Arial"/>
                  <a:cs typeface="Arial"/>
                </a:endParaRPr>
              </a:p>
              <a:p>
                <a:pPr marL="40005">
                  <a:spcBef>
                    <a:spcPts val="40"/>
                  </a:spcBef>
                </a:pPr>
                <a:r>
                  <a:rPr lang="en-US" sz="1000" spc="-30" dirty="0" smtClean="0">
                    <a:latin typeface="Arial"/>
                    <a:cs typeface="Arial"/>
                  </a:rPr>
                  <a:t>What type of linear regression would give you </a:t>
                </a:r>
                <a14:m>
                  <m:oMath xmlns:m="http://schemas.openxmlformats.org/officeDocument/2006/math">
                    <m:r>
                      <a:rPr lang="en-US" sz="1000" b="1" i="1" spc="-30">
                        <a:latin typeface="Cambria Math" panose="02040503050406030204" pitchFamily="18" charset="0"/>
                        <a:cs typeface="Arial"/>
                      </a:rPr>
                      <m:t>𝐀𝐝𝐣𝐮𝐬𝐭𝐞𝐝</m:t>
                    </m:r>
                    <m:r>
                      <a:rPr lang="en-US" sz="1000" b="1" spc="-30">
                        <a:latin typeface="Cambria Math" panose="02040503050406030204" pitchFamily="18" charset="0"/>
                        <a:cs typeface="Arial"/>
                      </a:rPr>
                      <m:t> </m:t>
                    </m:r>
                    <m:sSup>
                      <m:sSupPr>
                        <m:ctrlPr>
                          <a:rPr lang="en-US" sz="1000" b="1" i="1" spc="-30">
                            <a:latin typeface="Cambria Math" panose="02040503050406030204" pitchFamily="18" charset="0"/>
                            <a:cs typeface="Arial"/>
                          </a:rPr>
                        </m:ctrlPr>
                      </m:sSupPr>
                      <m:e>
                        <m:r>
                          <a:rPr lang="en-US" sz="1000" b="1" i="1" spc="-30">
                            <a:latin typeface="Cambria Math" panose="02040503050406030204" pitchFamily="18" charset="0"/>
                            <a:cs typeface="Arial"/>
                          </a:rPr>
                          <m:t>𝑹</m:t>
                        </m:r>
                      </m:e>
                      <m:sup>
                        <m:r>
                          <a:rPr lang="en-US" sz="1000" b="1" i="1" spc="-30">
                            <a:latin typeface="Cambria Math" panose="02040503050406030204" pitchFamily="18" charset="0"/>
                            <a:cs typeface="Arial"/>
                          </a:rPr>
                          <m:t>𝟐</m:t>
                        </m:r>
                      </m:sup>
                    </m:sSup>
                    <m:r>
                      <a:rPr lang="en-US" sz="1000" b="1" i="1" spc="-30" smtClean="0">
                        <a:latin typeface="Cambria Math" panose="02040503050406030204" pitchFamily="18" charset="0"/>
                        <a:cs typeface="Arial"/>
                      </a:rPr>
                      <m:t>=</m:t>
                    </m:r>
                    <m:sSup>
                      <m:sSupPr>
                        <m:ctrlPr>
                          <a:rPr lang="en-US" sz="1000" b="1" i="1" spc="-30">
                            <a:latin typeface="Cambria Math" panose="02040503050406030204" pitchFamily="18" charset="0"/>
                            <a:ea typeface="Cambria Math" panose="02040503050406030204" pitchFamily="18" charset="0"/>
                            <a:cs typeface="Arial"/>
                          </a:rPr>
                        </m:ctrlPr>
                      </m:sSupPr>
                      <m:e>
                        <m:r>
                          <a:rPr lang="en-US" sz="1000" b="1" i="1" spc="-30">
                            <a:latin typeface="Cambria Math" panose="02040503050406030204" pitchFamily="18" charset="0"/>
                            <a:ea typeface="Cambria Math" panose="02040503050406030204" pitchFamily="18" charset="0"/>
                            <a:cs typeface="Arial"/>
                          </a:rPr>
                          <m:t>𝑹</m:t>
                        </m:r>
                      </m:e>
                      <m:sup>
                        <m:r>
                          <a:rPr lang="en-US" sz="1000" b="1" i="1" spc="-30">
                            <a:latin typeface="Cambria Math" panose="02040503050406030204" pitchFamily="18" charset="0"/>
                            <a:ea typeface="Cambria Math" panose="02040503050406030204" pitchFamily="18" charset="0"/>
                            <a:cs typeface="Arial"/>
                          </a:rPr>
                          <m:t>𝟐</m:t>
                        </m:r>
                      </m:sup>
                    </m:sSup>
                    <m:r>
                      <a:rPr lang="en-US" sz="1000" b="0" i="1" spc="-30" smtClean="0">
                        <a:latin typeface="Cambria Math" panose="02040503050406030204" pitchFamily="18" charset="0"/>
                        <a:ea typeface="Cambria Math" panose="02040503050406030204" pitchFamily="18" charset="0"/>
                        <a:cs typeface="Arial"/>
                      </a:rPr>
                      <m:t>?</m:t>
                    </m:r>
                  </m:oMath>
                </a14:m>
                <a:endParaRPr lang="en-US" sz="1000" spc="-30" dirty="0">
                  <a:latin typeface="Arial"/>
                  <a:cs typeface="Arial"/>
                </a:endParaRPr>
              </a:p>
            </p:txBody>
          </p:sp>
        </mc:Choice>
        <mc:Fallback xmlns="">
          <p:sp>
            <p:nvSpPr>
              <p:cNvPr id="4" name="object 3"/>
              <p:cNvSpPr txBox="1">
                <a:spLocks noRot="1" noChangeAspect="1" noMove="1" noResize="1" noEditPoints="1" noAdjustHandles="1" noChangeArrowheads="1" noChangeShapeType="1" noTextEdit="1"/>
              </p:cNvSpPr>
              <p:nvPr/>
            </p:nvSpPr>
            <p:spPr>
              <a:xfrm>
                <a:off x="104064" y="358775"/>
                <a:ext cx="4266310" cy="555217"/>
              </a:xfrm>
              <a:prstGeom prst="rect">
                <a:avLst/>
              </a:prstGeom>
              <a:blipFill>
                <a:blip r:embed="rId2"/>
                <a:stretch>
                  <a:fillRect l="-857" b="-13187"/>
                </a:stretch>
              </a:blipFill>
            </p:spPr>
            <p:txBody>
              <a:bodyPr/>
              <a:lstStyle/>
              <a:p>
                <a:r>
                  <a:rPr lang="en-US">
                    <a:noFill/>
                  </a:rPr>
                  <a:t> </a:t>
                </a:r>
              </a:p>
            </p:txBody>
          </p:sp>
        </mc:Fallback>
      </mc:AlternateContent>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mc:AlternateContent xmlns:mc="http://schemas.openxmlformats.org/markup-compatibility/2006" xmlns:a14="http://schemas.microsoft.com/office/drawing/2010/main">
        <mc:Choice Requires="a14">
          <p:sp>
            <p:nvSpPr>
              <p:cNvPr id="6" name="object 36"/>
              <p:cNvSpPr txBox="1"/>
              <p:nvPr/>
            </p:nvSpPr>
            <p:spPr>
              <a:xfrm>
                <a:off x="476250" y="2207296"/>
                <a:ext cx="2971800" cy="611193"/>
              </a:xfrm>
              <a:prstGeom prst="rect">
                <a:avLst/>
              </a:prstGeom>
            </p:spPr>
            <p:txBody>
              <a:bodyPr vert="horz" wrap="square" lIns="0" tIns="11430" rIns="0" bIns="0" rtlCol="0">
                <a:spAutoFit/>
              </a:bodyPr>
              <a:lstStyle/>
              <a:p>
                <a:pPr marL="19684" marR="5080" algn="just">
                  <a:spcBef>
                    <a:spcPts val="90"/>
                  </a:spcBef>
                  <a:buClr>
                    <a:srgbClr val="024F84"/>
                  </a:buClr>
                  <a:tabLst>
                    <a:tab pos="227965" algn="l"/>
                  </a:tabLst>
                </a:pPr>
                <a:endParaRPr lang="en-US" sz="1200" b="0" spc="-30" dirty="0" smtClean="0">
                  <a:latin typeface="Arial"/>
                  <a:cs typeface="Arial"/>
                </a:endParaRPr>
              </a:p>
              <a:p>
                <a:pPr marL="19684" marR="5080" algn="just">
                  <a:spcBef>
                    <a:spcPts val="90"/>
                  </a:spcBef>
                  <a:buClr>
                    <a:srgbClr val="024F84"/>
                  </a:buClr>
                  <a:tabLst>
                    <a:tab pos="227965" algn="l"/>
                  </a:tabLst>
                </a:pPr>
                <a14:m>
                  <m:oMathPara xmlns:m="http://schemas.openxmlformats.org/officeDocument/2006/math">
                    <m:oMathParaPr>
                      <m:jc m:val="left"/>
                    </m:oMathParaPr>
                    <m:oMath xmlns:m="http://schemas.openxmlformats.org/officeDocument/2006/math">
                      <m:r>
                        <a:rPr lang="en-US" sz="1200" i="0" spc="-30">
                          <a:latin typeface="Cambria Math" panose="02040503050406030204" pitchFamily="18" charset="0"/>
                          <a:cs typeface="Arial"/>
                        </a:rPr>
                        <m:t>1</m:t>
                      </m:r>
                      <m:r>
                        <a:rPr lang="en-US" sz="1200" i="0" spc="-30">
                          <a:latin typeface="Cambria Math" panose="02040503050406030204" pitchFamily="18" charset="0"/>
                          <a:cs typeface="Arial"/>
                        </a:rPr>
                        <m:t>−</m:t>
                      </m:r>
                      <m:d>
                        <m:dPr>
                          <m:ctrlPr>
                            <a:rPr lang="en-US" sz="1200" i="1" spc="-30">
                              <a:latin typeface="Cambria Math" panose="02040503050406030204" pitchFamily="18" charset="0"/>
                              <a:cs typeface="Arial"/>
                            </a:rPr>
                          </m:ctrlPr>
                        </m:dPr>
                        <m:e>
                          <m:f>
                            <m:fPr>
                              <m:ctrlPr>
                                <a:rPr lang="en-US" sz="1200" i="1" spc="-30">
                                  <a:latin typeface="Cambria Math" panose="02040503050406030204" pitchFamily="18" charset="0"/>
                                  <a:cs typeface="Arial"/>
                                </a:rPr>
                              </m:ctrlPr>
                            </m:fPr>
                            <m:num>
                              <m:r>
                                <m:rPr>
                                  <m:sty m:val="p"/>
                                </m:rPr>
                                <a:rPr lang="en-US" sz="1200" b="0" i="0" spc="-30" smtClean="0">
                                  <a:solidFill>
                                    <a:srgbClr val="7030A0"/>
                                  </a:solidFill>
                                  <a:latin typeface="Cambria Math" panose="02040503050406030204" pitchFamily="18" charset="0"/>
                                  <a:cs typeface="Arial"/>
                                </a:rPr>
                                <m:t>SSresid</m:t>
                              </m:r>
                            </m:num>
                            <m:den>
                              <m:r>
                                <m:rPr>
                                  <m:sty m:val="p"/>
                                </m:rPr>
                                <a:rPr lang="en-US" sz="1200" b="0" i="0" spc="-30" smtClean="0">
                                  <a:solidFill>
                                    <a:srgbClr val="0070C0"/>
                                  </a:solidFill>
                                  <a:latin typeface="Cambria Math" panose="02040503050406030204" pitchFamily="18" charset="0"/>
                                  <a:cs typeface="Arial"/>
                                </a:rPr>
                                <m:t>SST</m:t>
                              </m:r>
                            </m:den>
                          </m:f>
                          <m:r>
                            <a:rPr lang="en-US" sz="1200" i="0" spc="-30" smtClean="0">
                              <a:latin typeface="Cambria Math" panose="02040503050406030204" pitchFamily="18" charset="0"/>
                              <a:ea typeface="Cambria Math" panose="02040503050406030204" pitchFamily="18" charset="0"/>
                              <a:cs typeface="Arial"/>
                            </a:rPr>
                            <m:t>∙</m:t>
                          </m:r>
                          <m:f>
                            <m:fPr>
                              <m:ctrlPr>
                                <a:rPr lang="en-US" sz="1200" i="1" spc="-30" smtClean="0">
                                  <a:latin typeface="Cambria Math" panose="02040503050406030204" pitchFamily="18" charset="0"/>
                                  <a:ea typeface="Cambria Math" panose="02040503050406030204" pitchFamily="18" charset="0"/>
                                  <a:cs typeface="Arial"/>
                                </a:rPr>
                              </m:ctrlPr>
                            </m:fPr>
                            <m:num>
                              <m:r>
                                <m:rPr>
                                  <m:sty m:val="p"/>
                                </m:rPr>
                                <a:rPr lang="en-US" sz="1200" b="0" i="0" spc="-30" smtClean="0">
                                  <a:solidFill>
                                    <a:schemeClr val="accent6">
                                      <a:lumMod val="75000"/>
                                    </a:schemeClr>
                                  </a:solidFill>
                                  <a:latin typeface="Cambria Math" panose="02040503050406030204" pitchFamily="18" charset="0"/>
                                  <a:ea typeface="Cambria Math" panose="02040503050406030204" pitchFamily="18" charset="0"/>
                                  <a:cs typeface="Arial"/>
                                </a:rPr>
                                <m:t>n</m:t>
                              </m:r>
                              <m:r>
                                <a:rPr lang="en-US" sz="1200" b="0" i="0" spc="-30" smtClean="0">
                                  <a:solidFill>
                                    <a:schemeClr val="accent6">
                                      <a:lumMod val="75000"/>
                                    </a:schemeClr>
                                  </a:solidFill>
                                  <a:latin typeface="Cambria Math" panose="02040503050406030204" pitchFamily="18" charset="0"/>
                                  <a:ea typeface="Cambria Math" panose="02040503050406030204" pitchFamily="18" charset="0"/>
                                  <a:cs typeface="Arial"/>
                                </a:rPr>
                                <m:t>−</m:t>
                              </m:r>
                              <m:r>
                                <a:rPr lang="en-US" sz="1200" b="0" i="0" spc="-30" smtClean="0">
                                  <a:solidFill>
                                    <a:schemeClr val="accent6">
                                      <a:lumMod val="75000"/>
                                    </a:schemeClr>
                                  </a:solidFill>
                                  <a:latin typeface="Cambria Math" panose="02040503050406030204" pitchFamily="18" charset="0"/>
                                  <a:ea typeface="Cambria Math" panose="02040503050406030204" pitchFamily="18" charset="0"/>
                                  <a:cs typeface="Arial"/>
                                </a:rPr>
                                <m:t>1</m:t>
                              </m:r>
                            </m:num>
                            <m:den>
                              <m:r>
                                <m:rPr>
                                  <m:sty m:val="p"/>
                                </m:rPr>
                                <a:rPr lang="en-US" sz="1200" b="0" i="0" spc="-30" smtClean="0">
                                  <a:solidFill>
                                    <a:srgbClr val="00B050"/>
                                  </a:solidFill>
                                  <a:latin typeface="Cambria Math" panose="02040503050406030204" pitchFamily="18" charset="0"/>
                                  <a:ea typeface="Cambria Math" panose="02040503050406030204" pitchFamily="18" charset="0"/>
                                  <a:cs typeface="Arial"/>
                                </a:rPr>
                                <m:t>n</m:t>
                              </m:r>
                              <m:r>
                                <a:rPr lang="en-US" sz="1200" b="0" i="0" spc="-30" smtClean="0">
                                  <a:solidFill>
                                    <a:srgbClr val="00B050"/>
                                  </a:solidFill>
                                  <a:latin typeface="Cambria Math" panose="02040503050406030204" pitchFamily="18" charset="0"/>
                                  <a:ea typeface="Cambria Math" panose="02040503050406030204" pitchFamily="18" charset="0"/>
                                  <a:cs typeface="Arial"/>
                                </a:rPr>
                                <m:t>−</m:t>
                              </m:r>
                              <m:r>
                                <m:rPr>
                                  <m:sty m:val="p"/>
                                </m:rPr>
                                <a:rPr lang="en-US" sz="1200" b="0" i="0" spc="-30" smtClean="0">
                                  <a:solidFill>
                                    <a:srgbClr val="00B050"/>
                                  </a:solidFill>
                                  <a:latin typeface="Cambria Math" panose="02040503050406030204" pitchFamily="18" charset="0"/>
                                  <a:ea typeface="Cambria Math" panose="02040503050406030204" pitchFamily="18" charset="0"/>
                                  <a:cs typeface="Arial"/>
                                </a:rPr>
                                <m:t>k</m:t>
                              </m:r>
                              <m:r>
                                <a:rPr lang="en-US" sz="1200" b="0" i="0" spc="-30" smtClean="0">
                                  <a:solidFill>
                                    <a:srgbClr val="00B050"/>
                                  </a:solidFill>
                                  <a:latin typeface="Cambria Math" panose="02040503050406030204" pitchFamily="18" charset="0"/>
                                  <a:ea typeface="Cambria Math" panose="02040503050406030204" pitchFamily="18" charset="0"/>
                                  <a:cs typeface="Arial"/>
                                </a:rPr>
                                <m:t>−</m:t>
                              </m:r>
                              <m:r>
                                <a:rPr lang="en-US" sz="1200" b="0" i="0" spc="-30" smtClean="0">
                                  <a:solidFill>
                                    <a:srgbClr val="00B050"/>
                                  </a:solidFill>
                                  <a:latin typeface="Cambria Math" panose="02040503050406030204" pitchFamily="18" charset="0"/>
                                  <a:ea typeface="Cambria Math" panose="02040503050406030204" pitchFamily="18" charset="0"/>
                                  <a:cs typeface="Arial"/>
                                </a:rPr>
                                <m:t>1</m:t>
                              </m:r>
                            </m:den>
                          </m:f>
                        </m:e>
                      </m:d>
                      <m:r>
                        <a:rPr lang="en-US" sz="1200" b="0" i="0" spc="-30" smtClean="0">
                          <a:latin typeface="Cambria Math" panose="02040503050406030204" pitchFamily="18" charset="0"/>
                          <a:cs typeface="Arial"/>
                        </a:rPr>
                        <m:t>=</m:t>
                      </m:r>
                      <m:r>
                        <m:rPr>
                          <m:sty m:val="p"/>
                        </m:rPr>
                        <a:rPr lang="en-US" sz="1200" b="0" i="0" spc="-30" smtClean="0">
                          <a:latin typeface="Cambria Math" panose="02040503050406030204" pitchFamily="18" charset="0"/>
                          <a:cs typeface="Arial"/>
                        </a:rPr>
                        <m:t>Adjusted</m:t>
                      </m:r>
                      <m:r>
                        <a:rPr lang="en-US" sz="1200" b="0" i="0" spc="-30" smtClean="0">
                          <a:latin typeface="Cambria Math" panose="02040503050406030204" pitchFamily="18" charset="0"/>
                          <a:cs typeface="Arial"/>
                        </a:rPr>
                        <m:t> </m:t>
                      </m:r>
                      <m:sSup>
                        <m:sSupPr>
                          <m:ctrlPr>
                            <a:rPr lang="en-US" sz="1200" b="0" i="1" spc="-30" smtClean="0">
                              <a:latin typeface="Cambria Math" panose="02040503050406030204" pitchFamily="18" charset="0"/>
                              <a:cs typeface="Arial"/>
                            </a:rPr>
                          </m:ctrlPr>
                        </m:sSupPr>
                        <m:e>
                          <m:r>
                            <m:rPr>
                              <m:sty m:val="p"/>
                            </m:rPr>
                            <a:rPr lang="en-US" sz="1200" b="0" i="0" spc="-30" smtClean="0">
                              <a:latin typeface="Cambria Math" panose="02040503050406030204" pitchFamily="18" charset="0"/>
                              <a:cs typeface="Arial"/>
                            </a:rPr>
                            <m:t>R</m:t>
                          </m:r>
                        </m:e>
                        <m:sup>
                          <m:r>
                            <a:rPr lang="en-US" sz="1200" b="0" i="0" spc="-30" smtClean="0">
                              <a:latin typeface="Cambria Math" panose="02040503050406030204" pitchFamily="18" charset="0"/>
                              <a:cs typeface="Arial"/>
                            </a:rPr>
                            <m:t>2</m:t>
                          </m:r>
                        </m:sup>
                      </m:sSup>
                    </m:oMath>
                  </m:oMathPara>
                </a14:m>
                <a:endParaRPr lang="en-US" sz="1200" spc="-30" dirty="0" smtClean="0">
                  <a:latin typeface="Arial"/>
                  <a:cs typeface="Arial"/>
                </a:endParaRPr>
              </a:p>
            </p:txBody>
          </p:sp>
        </mc:Choice>
        <mc:Fallback xmlns="">
          <p:sp>
            <p:nvSpPr>
              <p:cNvPr id="6" name="object 36"/>
              <p:cNvSpPr txBox="1">
                <a:spLocks noRot="1" noChangeAspect="1" noMove="1" noResize="1" noEditPoints="1" noAdjustHandles="1" noChangeArrowheads="1" noChangeShapeType="1" noTextEdit="1"/>
              </p:cNvSpPr>
              <p:nvPr/>
            </p:nvSpPr>
            <p:spPr>
              <a:xfrm>
                <a:off x="476250" y="2207296"/>
                <a:ext cx="2971800" cy="611193"/>
              </a:xfrm>
              <a:prstGeom prst="rect">
                <a:avLst/>
              </a:prstGeom>
              <a:blipFill>
                <a:blip r:embed="rId3"/>
                <a:stretch>
                  <a:fillRect l="-1230" b="-1000"/>
                </a:stretch>
              </a:blipFill>
            </p:spPr>
            <p:txBody>
              <a:bodyPr/>
              <a:lstStyle/>
              <a:p>
                <a:r>
                  <a:rPr lang="en-US">
                    <a:noFill/>
                  </a:rPr>
                  <a:t> </a:t>
                </a:r>
              </a:p>
            </p:txBody>
          </p:sp>
        </mc:Fallback>
      </mc:AlternateContent>
      <p:sp>
        <p:nvSpPr>
          <p:cNvPr id="8" name="Rectangle 7"/>
          <p:cNvSpPr/>
          <p:nvPr/>
        </p:nvSpPr>
        <p:spPr>
          <a:xfrm>
            <a:off x="101219" y="1079202"/>
            <a:ext cx="1763624" cy="338554"/>
          </a:xfrm>
          <a:prstGeom prst="rect">
            <a:avLst/>
          </a:prstGeom>
        </p:spPr>
        <p:txBody>
          <a:bodyPr wrap="none">
            <a:spAutoFit/>
          </a:bodyPr>
          <a:lstStyle/>
          <a:p>
            <a:r>
              <a:rPr lang="en-US" sz="1600" kern="0" dirty="0" smtClean="0">
                <a:solidFill>
                  <a:srgbClr val="1A2E3D"/>
                </a:solidFill>
              </a:rPr>
              <a:t>Regression ANOVA</a:t>
            </a:r>
            <a:endParaRPr lang="en-US" sz="1600" dirty="0"/>
          </a:p>
        </p:txBody>
      </p:sp>
      <p:graphicFrame>
        <p:nvGraphicFramePr>
          <p:cNvPr id="10" name="Table 9"/>
          <p:cNvGraphicFramePr>
            <a:graphicFrameLocks noGrp="1"/>
          </p:cNvGraphicFramePr>
          <p:nvPr>
            <p:extLst>
              <p:ext uri="{D42A27DB-BD31-4B8C-83A1-F6EECF244321}">
                <p14:modId xmlns:p14="http://schemas.microsoft.com/office/powerpoint/2010/main" val="1472808082"/>
              </p:ext>
            </p:extLst>
          </p:nvPr>
        </p:nvGraphicFramePr>
        <p:xfrm>
          <a:off x="132057" y="1365526"/>
          <a:ext cx="4306592" cy="749300"/>
        </p:xfrm>
        <a:graphic>
          <a:graphicData uri="http://schemas.openxmlformats.org/drawingml/2006/table">
            <a:tbl>
              <a:tblPr>
                <a:tableStyleId>{8EC20E35-A176-4012-BC5E-935CFFF8708E}</a:tableStyleId>
              </a:tblPr>
              <a:tblGrid>
                <a:gridCol w="717765">
                  <a:extLst>
                    <a:ext uri="{9D8B030D-6E8A-4147-A177-3AD203B41FA5}">
                      <a16:colId xmlns:a16="http://schemas.microsoft.com/office/drawing/2014/main" val="4219356899"/>
                    </a:ext>
                  </a:extLst>
                </a:gridCol>
                <a:gridCol w="530162">
                  <a:extLst>
                    <a:ext uri="{9D8B030D-6E8A-4147-A177-3AD203B41FA5}">
                      <a16:colId xmlns:a16="http://schemas.microsoft.com/office/drawing/2014/main" val="4272453118"/>
                    </a:ext>
                  </a:extLst>
                </a:gridCol>
                <a:gridCol w="679988">
                  <a:extLst>
                    <a:ext uri="{9D8B030D-6E8A-4147-A177-3AD203B41FA5}">
                      <a16:colId xmlns:a16="http://schemas.microsoft.com/office/drawing/2014/main" val="1810826533"/>
                    </a:ext>
                  </a:extLst>
                </a:gridCol>
                <a:gridCol w="604434">
                  <a:extLst>
                    <a:ext uri="{9D8B030D-6E8A-4147-A177-3AD203B41FA5}">
                      <a16:colId xmlns:a16="http://schemas.microsoft.com/office/drawing/2014/main" val="480081516"/>
                    </a:ext>
                  </a:extLst>
                </a:gridCol>
                <a:gridCol w="906651">
                  <a:extLst>
                    <a:ext uri="{9D8B030D-6E8A-4147-A177-3AD203B41FA5}">
                      <a16:colId xmlns:a16="http://schemas.microsoft.com/office/drawing/2014/main" val="930452869"/>
                    </a:ext>
                  </a:extLst>
                </a:gridCol>
                <a:gridCol w="867592">
                  <a:extLst>
                    <a:ext uri="{9D8B030D-6E8A-4147-A177-3AD203B41FA5}">
                      <a16:colId xmlns:a16="http://schemas.microsoft.com/office/drawing/2014/main" val="3570014382"/>
                    </a:ext>
                  </a:extLst>
                </a:gridCol>
              </a:tblGrid>
              <a:tr h="190500">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err="1">
                          <a:effectLst/>
                        </a:rPr>
                        <a:t>Df</a:t>
                      </a:r>
                      <a:endParaRPr lang="en-US"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Sum </a:t>
                      </a:r>
                      <a:r>
                        <a:rPr lang="en-US" sz="1100" u="none" strike="noStrike" dirty="0" err="1">
                          <a:effectLst/>
                        </a:rPr>
                        <a:t>Sq</a:t>
                      </a:r>
                      <a:endParaRPr lang="en-US"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Mean Sq</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F value</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Pr(&gt;F)</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283853"/>
                  </a:ext>
                </a:extLst>
              </a:tr>
              <a:tr h="190500">
                <a:tc>
                  <a:txBody>
                    <a:bodyPr/>
                    <a:lstStyle/>
                    <a:p>
                      <a:pPr algn="l" fontAlgn="ctr"/>
                      <a:r>
                        <a:rPr lang="en-US" sz="1100" u="none" strike="noStrike" dirty="0" smtClean="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9370948"/>
                  </a:ext>
                </a:extLst>
              </a:tr>
              <a:tr h="184150">
                <a:tc>
                  <a:txBody>
                    <a:bodyPr/>
                    <a:lstStyle/>
                    <a:p>
                      <a:pPr algn="l" fontAlgn="ctr"/>
                      <a:r>
                        <a:rPr lang="en-US" sz="1100" u="none" strike="noStrike" dirty="0">
                          <a:effectLst/>
                        </a:rPr>
                        <a:t>Residuals</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smtClean="0">
                          <a:solidFill>
                            <a:srgbClr val="00B050"/>
                          </a:solidFill>
                          <a:effectLst/>
                        </a:rPr>
                        <a:t>n-k-1</a:t>
                      </a:r>
                      <a:endParaRPr lang="en-US" sz="1100" b="0" i="0" u="none" strike="noStrike" dirty="0">
                        <a:solidFill>
                          <a:srgbClr val="00B05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err="1" smtClean="0">
                          <a:solidFill>
                            <a:srgbClr val="7030A0"/>
                          </a:solidFill>
                          <a:effectLst/>
                        </a:rPr>
                        <a:t>SSresid</a:t>
                      </a:r>
                      <a:endParaRPr lang="en-US" sz="1100" b="0" i="0" u="none" strike="noStrike" dirty="0">
                        <a:solidFill>
                          <a:srgbClr val="7030A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err="1" smtClean="0">
                          <a:effectLst/>
                        </a:rPr>
                        <a:t>MSresid</a:t>
                      </a:r>
                      <a:endParaRPr lang="en-US"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769103"/>
                  </a:ext>
                </a:extLst>
              </a:tr>
              <a:tr h="184150">
                <a:tc>
                  <a:txBody>
                    <a:bodyPr/>
                    <a:lstStyle/>
                    <a:p>
                      <a:pPr algn="l" fontAlgn="ctr"/>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solidFill>
                            <a:schemeClr val="accent6">
                              <a:lumMod val="75000"/>
                            </a:schemeClr>
                          </a:solidFill>
                          <a:effectLst/>
                        </a:rPr>
                        <a:t>n-1</a:t>
                      </a:r>
                      <a:endParaRPr lang="en-US" sz="1100" b="0" i="0" u="none" strike="noStrike" dirty="0">
                        <a:solidFill>
                          <a:schemeClr val="accent6">
                            <a:lumMod val="75000"/>
                          </a:schemeClr>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solidFill>
                            <a:srgbClr val="0070C0"/>
                          </a:solidFill>
                          <a:effectLst/>
                        </a:rPr>
                        <a:t>SST</a:t>
                      </a:r>
                      <a:endParaRPr lang="en-US" sz="1100" b="0" i="0" u="none" strike="noStrike" dirty="0">
                        <a:solidFill>
                          <a:srgbClr val="0070C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520291"/>
                  </a:ext>
                </a:extLst>
              </a:tr>
            </a:tbl>
          </a:graphicData>
        </a:graphic>
      </p:graphicFrame>
      <mc:AlternateContent xmlns:mc="http://schemas.openxmlformats.org/markup-compatibility/2006" xmlns:a14="http://schemas.microsoft.com/office/drawing/2010/main">
        <mc:Choice Requires="a14">
          <p:sp>
            <p:nvSpPr>
              <p:cNvPr id="7" name="object 36"/>
              <p:cNvSpPr txBox="1"/>
              <p:nvPr/>
            </p:nvSpPr>
            <p:spPr>
              <a:xfrm>
                <a:off x="476250" y="2711060"/>
                <a:ext cx="2362200" cy="611193"/>
              </a:xfrm>
              <a:prstGeom prst="rect">
                <a:avLst/>
              </a:prstGeom>
            </p:spPr>
            <p:txBody>
              <a:bodyPr vert="horz" wrap="square" lIns="0" tIns="11430" rIns="0" bIns="0" rtlCol="0">
                <a:spAutoFit/>
              </a:bodyPr>
              <a:lstStyle/>
              <a:p>
                <a:pPr marL="19684" marR="5080" algn="just">
                  <a:spcBef>
                    <a:spcPts val="90"/>
                  </a:spcBef>
                  <a:buClr>
                    <a:srgbClr val="024F84"/>
                  </a:buClr>
                  <a:tabLst>
                    <a:tab pos="227965" algn="l"/>
                  </a:tabLst>
                </a:pPr>
                <a:endParaRPr lang="en-US" sz="1200" b="0" spc="-30" dirty="0" smtClean="0">
                  <a:latin typeface="Arial"/>
                  <a:cs typeface="Arial"/>
                </a:endParaRPr>
              </a:p>
              <a:p>
                <a:pPr marL="19684" marR="5080" algn="just">
                  <a:spcBef>
                    <a:spcPts val="90"/>
                  </a:spcBef>
                  <a:buClr>
                    <a:srgbClr val="024F84"/>
                  </a:buClr>
                  <a:tabLst>
                    <a:tab pos="227965" algn="l"/>
                  </a:tabLst>
                </a:pPr>
                <a14:m>
                  <m:oMathPara xmlns:m="http://schemas.openxmlformats.org/officeDocument/2006/math">
                    <m:oMathParaPr>
                      <m:jc m:val="left"/>
                    </m:oMathParaPr>
                    <m:oMath xmlns:m="http://schemas.openxmlformats.org/officeDocument/2006/math">
                      <m:r>
                        <a:rPr lang="en-US" sz="1200" i="0" spc="-30">
                          <a:latin typeface="Cambria Math" panose="02040503050406030204" pitchFamily="18" charset="0"/>
                          <a:cs typeface="Arial"/>
                        </a:rPr>
                        <m:t>1</m:t>
                      </m:r>
                      <m:r>
                        <a:rPr lang="en-US" sz="1200" i="0" spc="-30">
                          <a:latin typeface="Cambria Math" panose="02040503050406030204" pitchFamily="18" charset="0"/>
                          <a:cs typeface="Arial"/>
                        </a:rPr>
                        <m:t>−</m:t>
                      </m:r>
                      <m:d>
                        <m:dPr>
                          <m:ctrlPr>
                            <a:rPr lang="en-US" sz="1200" i="1" spc="-30">
                              <a:latin typeface="Cambria Math" panose="02040503050406030204" pitchFamily="18" charset="0"/>
                              <a:cs typeface="Arial"/>
                            </a:rPr>
                          </m:ctrlPr>
                        </m:dPr>
                        <m:e>
                          <m:f>
                            <m:fPr>
                              <m:ctrlPr>
                                <a:rPr lang="en-US" sz="1200" i="1" spc="-30">
                                  <a:latin typeface="Cambria Math" panose="02040503050406030204" pitchFamily="18" charset="0"/>
                                  <a:cs typeface="Arial"/>
                                </a:rPr>
                              </m:ctrlPr>
                            </m:fPr>
                            <m:num>
                              <m:r>
                                <m:rPr>
                                  <m:sty m:val="p"/>
                                </m:rPr>
                                <a:rPr lang="en-US" sz="1200" spc="-30">
                                  <a:solidFill>
                                    <a:srgbClr val="7030A0"/>
                                  </a:solidFill>
                                  <a:latin typeface="Cambria Math" panose="02040503050406030204" pitchFamily="18" charset="0"/>
                                  <a:cs typeface="Arial"/>
                                </a:rPr>
                                <m:t>SSresid</m:t>
                              </m:r>
                            </m:num>
                            <m:den>
                              <m:r>
                                <m:rPr>
                                  <m:sty m:val="p"/>
                                </m:rPr>
                                <a:rPr lang="en-US" sz="1200" b="0" i="0" spc="-30" smtClean="0">
                                  <a:solidFill>
                                    <a:srgbClr val="0070C0"/>
                                  </a:solidFill>
                                  <a:latin typeface="Cambria Math" panose="02040503050406030204" pitchFamily="18" charset="0"/>
                                  <a:cs typeface="Arial"/>
                                </a:rPr>
                                <m:t>SST</m:t>
                              </m:r>
                            </m:den>
                          </m:f>
                          <m:r>
                            <a:rPr lang="en-US" sz="1200" b="0" i="0" spc="-30" smtClean="0">
                              <a:latin typeface="Cambria Math" panose="02040503050406030204" pitchFamily="18" charset="0"/>
                              <a:cs typeface="Arial"/>
                            </a:rPr>
                            <m:t>                         </m:t>
                          </m:r>
                        </m:e>
                      </m:d>
                      <m:r>
                        <a:rPr lang="en-US" sz="1200" b="0" i="0" spc="-30" smtClean="0">
                          <a:latin typeface="Cambria Math" panose="02040503050406030204" pitchFamily="18" charset="0"/>
                          <a:cs typeface="Arial"/>
                        </a:rPr>
                        <m:t>=</m:t>
                      </m:r>
                      <m:sSup>
                        <m:sSupPr>
                          <m:ctrlPr>
                            <a:rPr lang="en-US" sz="1200" b="0" i="1" spc="-30" smtClean="0">
                              <a:latin typeface="Cambria Math" panose="02040503050406030204" pitchFamily="18" charset="0"/>
                              <a:cs typeface="Arial"/>
                            </a:rPr>
                          </m:ctrlPr>
                        </m:sSupPr>
                        <m:e>
                          <m:r>
                            <m:rPr>
                              <m:sty m:val="p"/>
                            </m:rPr>
                            <a:rPr lang="en-US" sz="1200" b="0" i="0" spc="-30" smtClean="0">
                              <a:latin typeface="Cambria Math" panose="02040503050406030204" pitchFamily="18" charset="0"/>
                              <a:cs typeface="Arial"/>
                            </a:rPr>
                            <m:t>R</m:t>
                          </m:r>
                        </m:e>
                        <m:sup>
                          <m:r>
                            <a:rPr lang="en-US" sz="1200" b="0" i="0" spc="-30" smtClean="0">
                              <a:latin typeface="Cambria Math" panose="02040503050406030204" pitchFamily="18" charset="0"/>
                              <a:cs typeface="Arial"/>
                            </a:rPr>
                            <m:t>2</m:t>
                          </m:r>
                        </m:sup>
                      </m:sSup>
                    </m:oMath>
                  </m:oMathPara>
                </a14:m>
                <a:endParaRPr lang="en-US" sz="1200" spc="-30" dirty="0" smtClean="0">
                  <a:latin typeface="Arial"/>
                  <a:cs typeface="Arial"/>
                </a:endParaRPr>
              </a:p>
            </p:txBody>
          </p:sp>
        </mc:Choice>
        <mc:Fallback xmlns="">
          <p:sp>
            <p:nvSpPr>
              <p:cNvPr id="7" name="object 36"/>
              <p:cNvSpPr txBox="1">
                <a:spLocks noRot="1" noChangeAspect="1" noMove="1" noResize="1" noEditPoints="1" noAdjustHandles="1" noChangeArrowheads="1" noChangeShapeType="1" noTextEdit="1"/>
              </p:cNvSpPr>
              <p:nvPr/>
            </p:nvSpPr>
            <p:spPr>
              <a:xfrm>
                <a:off x="476250" y="2711060"/>
                <a:ext cx="2362200" cy="611193"/>
              </a:xfrm>
              <a:prstGeom prst="rect">
                <a:avLst/>
              </a:prstGeom>
              <a:blipFill>
                <a:blip r:embed="rId4"/>
                <a:stretch>
                  <a:fillRect l="-1546" b="-1000"/>
                </a:stretch>
              </a:blipFill>
            </p:spPr>
            <p:txBody>
              <a:bodyPr/>
              <a:lstStyle/>
              <a:p>
                <a:r>
                  <a:rPr lang="en-US">
                    <a:noFill/>
                  </a:rPr>
                  <a:t> </a:t>
                </a:r>
              </a:p>
            </p:txBody>
          </p:sp>
        </mc:Fallback>
      </mc:AlternateContent>
    </p:spTree>
    <p:extLst>
      <p:ext uri="{BB962C8B-B14F-4D97-AF65-F5344CB8AC3E}">
        <p14:creationId xmlns:p14="http://schemas.microsoft.com/office/powerpoint/2010/main" val="250394893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object 3"/>
              <p:cNvSpPr txBox="1"/>
              <p:nvPr/>
            </p:nvSpPr>
            <p:spPr>
              <a:xfrm>
                <a:off x="104064" y="358775"/>
                <a:ext cx="4266310" cy="555217"/>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It is </a:t>
                </a:r>
                <a:r>
                  <a:rPr lang="en-US" sz="1000" u="sng" kern="0" dirty="0" smtClean="0">
                    <a:solidFill>
                      <a:srgbClr val="1A2E3D"/>
                    </a:solidFill>
                  </a:rPr>
                  <a:t>always</a:t>
                </a:r>
                <a:r>
                  <a:rPr lang="en-US" sz="1000" kern="0" dirty="0" smtClean="0">
                    <a:solidFill>
                      <a:srgbClr val="1A2E3D"/>
                    </a:solidFill>
                  </a:rPr>
                  <a:t> the case that </a:t>
                </a:r>
                <a14:m>
                  <m:oMath xmlns:m="http://schemas.openxmlformats.org/officeDocument/2006/math">
                    <m:r>
                      <a:rPr lang="en-US" sz="1400" b="1" i="1" spc="-30">
                        <a:latin typeface="Cambria Math" panose="02040503050406030204" pitchFamily="18" charset="0"/>
                        <a:cs typeface="Arial"/>
                      </a:rPr>
                      <m:t>𝐀𝐝𝐣𝐮𝐬𝐭𝐞𝐝</m:t>
                    </m:r>
                    <m:r>
                      <a:rPr lang="en-US" sz="1400" b="1" spc="-30">
                        <a:latin typeface="Cambria Math" panose="02040503050406030204" pitchFamily="18" charset="0"/>
                        <a:cs typeface="Arial"/>
                      </a:rPr>
                      <m:t> </m:t>
                    </m:r>
                    <m:sSup>
                      <m:sSupPr>
                        <m:ctrlPr>
                          <a:rPr lang="en-US" sz="1400" b="1" i="1" spc="-30">
                            <a:latin typeface="Cambria Math" panose="02040503050406030204" pitchFamily="18" charset="0"/>
                            <a:cs typeface="Arial"/>
                          </a:rPr>
                        </m:ctrlPr>
                      </m:sSupPr>
                      <m:e>
                        <m:r>
                          <a:rPr lang="en-US" sz="1400" b="1" i="1" spc="-30">
                            <a:latin typeface="Cambria Math" panose="02040503050406030204" pitchFamily="18" charset="0"/>
                            <a:cs typeface="Arial"/>
                          </a:rPr>
                          <m:t>𝑹</m:t>
                        </m:r>
                      </m:e>
                      <m:sup>
                        <m:r>
                          <a:rPr lang="en-US" sz="1400" b="1" i="1" spc="-30">
                            <a:latin typeface="Cambria Math" panose="02040503050406030204" pitchFamily="18" charset="0"/>
                            <a:cs typeface="Arial"/>
                          </a:rPr>
                          <m:t>𝟐</m:t>
                        </m:r>
                      </m:sup>
                    </m:sSup>
                    <m:r>
                      <a:rPr lang="en-US" sz="1400" b="1" i="1" spc="-30" smtClean="0">
                        <a:latin typeface="Cambria Math" panose="02040503050406030204" pitchFamily="18" charset="0"/>
                        <a:ea typeface="Cambria Math" panose="02040503050406030204" pitchFamily="18" charset="0"/>
                        <a:cs typeface="Arial"/>
                      </a:rPr>
                      <m:t>≤</m:t>
                    </m:r>
                    <m:sSup>
                      <m:sSupPr>
                        <m:ctrlPr>
                          <a:rPr lang="en-US" sz="1400" b="1" i="1" spc="-30" smtClean="0">
                            <a:latin typeface="Cambria Math" panose="02040503050406030204" pitchFamily="18" charset="0"/>
                            <a:ea typeface="Cambria Math" panose="02040503050406030204" pitchFamily="18" charset="0"/>
                            <a:cs typeface="Arial"/>
                          </a:rPr>
                        </m:ctrlPr>
                      </m:sSupPr>
                      <m:e>
                        <m:r>
                          <a:rPr lang="en-US" sz="1400" b="1" i="1" spc="-30" smtClean="0">
                            <a:latin typeface="Cambria Math" panose="02040503050406030204" pitchFamily="18" charset="0"/>
                            <a:ea typeface="Cambria Math" panose="02040503050406030204" pitchFamily="18" charset="0"/>
                            <a:cs typeface="Arial"/>
                          </a:rPr>
                          <m:t>𝑹</m:t>
                        </m:r>
                      </m:e>
                      <m:sup>
                        <m:r>
                          <a:rPr lang="en-US" sz="1400" b="1" i="1" spc="-30" smtClean="0">
                            <a:latin typeface="Cambria Math" panose="02040503050406030204" pitchFamily="18" charset="0"/>
                            <a:ea typeface="Cambria Math" panose="02040503050406030204" pitchFamily="18" charset="0"/>
                            <a:cs typeface="Arial"/>
                          </a:rPr>
                          <m:t>𝟐</m:t>
                        </m:r>
                      </m:sup>
                    </m:sSup>
                    <m:r>
                      <a:rPr lang="en-US" sz="1400" b="0" i="1" spc="-30" smtClean="0">
                        <a:latin typeface="Cambria Math" panose="02040503050406030204" pitchFamily="18" charset="0"/>
                        <a:ea typeface="Cambria Math" panose="02040503050406030204" pitchFamily="18" charset="0"/>
                        <a:cs typeface="Arial"/>
                      </a:rPr>
                      <m:t>.</m:t>
                    </m:r>
                  </m:oMath>
                </a14:m>
                <a:endParaRPr lang="en-US" sz="1000" spc="-30" dirty="0" smtClean="0">
                  <a:latin typeface="Arial"/>
                  <a:cs typeface="Arial"/>
                </a:endParaRPr>
              </a:p>
              <a:p>
                <a:pPr marL="40005">
                  <a:spcBef>
                    <a:spcPts val="40"/>
                  </a:spcBef>
                </a:pPr>
                <a:endParaRPr lang="en-US" sz="1000" spc="-30" dirty="0" smtClean="0">
                  <a:latin typeface="Arial"/>
                  <a:cs typeface="Arial"/>
                </a:endParaRPr>
              </a:p>
              <a:p>
                <a:pPr marL="40005">
                  <a:spcBef>
                    <a:spcPts val="40"/>
                  </a:spcBef>
                </a:pPr>
                <a:r>
                  <a:rPr lang="en-US" sz="1000" spc="-30" dirty="0" smtClean="0">
                    <a:solidFill>
                      <a:schemeClr val="accent2">
                        <a:lumMod val="75000"/>
                      </a:schemeClr>
                    </a:solidFill>
                    <a:latin typeface="Arial"/>
                    <a:cs typeface="Arial"/>
                  </a:rPr>
                  <a:t>What type of linear regression would give you </a:t>
                </a:r>
                <a14:m>
                  <m:oMath xmlns:m="http://schemas.openxmlformats.org/officeDocument/2006/math">
                    <m:r>
                      <a:rPr lang="en-US" sz="1000" b="1" i="1" spc="-30">
                        <a:solidFill>
                          <a:schemeClr val="accent2">
                            <a:lumMod val="75000"/>
                          </a:schemeClr>
                        </a:solidFill>
                        <a:latin typeface="Cambria Math" panose="02040503050406030204" pitchFamily="18" charset="0"/>
                        <a:cs typeface="Arial"/>
                      </a:rPr>
                      <m:t>𝐀𝐝𝐣𝐮𝐬𝐭𝐞𝐝</m:t>
                    </m:r>
                    <m:r>
                      <a:rPr lang="en-US" sz="1000" b="1" spc="-30">
                        <a:solidFill>
                          <a:schemeClr val="accent2">
                            <a:lumMod val="75000"/>
                          </a:schemeClr>
                        </a:solidFill>
                        <a:latin typeface="Cambria Math" panose="02040503050406030204" pitchFamily="18" charset="0"/>
                        <a:cs typeface="Arial"/>
                      </a:rPr>
                      <m:t> </m:t>
                    </m:r>
                    <m:sSup>
                      <m:sSupPr>
                        <m:ctrlPr>
                          <a:rPr lang="en-US" sz="1000" b="1" i="1" spc="-30">
                            <a:solidFill>
                              <a:schemeClr val="accent2">
                                <a:lumMod val="75000"/>
                              </a:schemeClr>
                            </a:solidFill>
                            <a:latin typeface="Cambria Math" panose="02040503050406030204" pitchFamily="18" charset="0"/>
                            <a:cs typeface="Arial"/>
                          </a:rPr>
                        </m:ctrlPr>
                      </m:sSupPr>
                      <m:e>
                        <m:r>
                          <a:rPr lang="en-US" sz="1000" b="1" i="1" spc="-30">
                            <a:solidFill>
                              <a:schemeClr val="accent2">
                                <a:lumMod val="75000"/>
                              </a:schemeClr>
                            </a:solidFill>
                            <a:latin typeface="Cambria Math" panose="02040503050406030204" pitchFamily="18" charset="0"/>
                            <a:cs typeface="Arial"/>
                          </a:rPr>
                          <m:t>𝑹</m:t>
                        </m:r>
                      </m:e>
                      <m:sup>
                        <m:r>
                          <a:rPr lang="en-US" sz="1000" b="1" i="1" spc="-30">
                            <a:solidFill>
                              <a:schemeClr val="accent2">
                                <a:lumMod val="75000"/>
                              </a:schemeClr>
                            </a:solidFill>
                            <a:latin typeface="Cambria Math" panose="02040503050406030204" pitchFamily="18" charset="0"/>
                            <a:cs typeface="Arial"/>
                          </a:rPr>
                          <m:t>𝟐</m:t>
                        </m:r>
                      </m:sup>
                    </m:sSup>
                    <m:r>
                      <a:rPr lang="en-US" sz="1000" b="1" i="1" spc="-30" smtClean="0">
                        <a:solidFill>
                          <a:schemeClr val="accent2">
                            <a:lumMod val="75000"/>
                          </a:schemeClr>
                        </a:solidFill>
                        <a:latin typeface="Cambria Math" panose="02040503050406030204" pitchFamily="18" charset="0"/>
                        <a:cs typeface="Arial"/>
                      </a:rPr>
                      <m:t>=</m:t>
                    </m:r>
                    <m:sSup>
                      <m:sSupPr>
                        <m:ctrlPr>
                          <a:rPr lang="en-US" sz="1000" b="1" i="1" spc="-30">
                            <a:solidFill>
                              <a:schemeClr val="accent2">
                                <a:lumMod val="75000"/>
                              </a:schemeClr>
                            </a:solidFill>
                            <a:latin typeface="Cambria Math" panose="02040503050406030204" pitchFamily="18" charset="0"/>
                            <a:ea typeface="Cambria Math" panose="02040503050406030204" pitchFamily="18" charset="0"/>
                            <a:cs typeface="Arial"/>
                          </a:rPr>
                        </m:ctrlPr>
                      </m:sSupPr>
                      <m:e>
                        <m:r>
                          <a:rPr lang="en-US" sz="1000" b="1" i="1" spc="-30">
                            <a:solidFill>
                              <a:schemeClr val="accent2">
                                <a:lumMod val="75000"/>
                              </a:schemeClr>
                            </a:solidFill>
                            <a:latin typeface="Cambria Math" panose="02040503050406030204" pitchFamily="18" charset="0"/>
                            <a:ea typeface="Cambria Math" panose="02040503050406030204" pitchFamily="18" charset="0"/>
                            <a:cs typeface="Arial"/>
                          </a:rPr>
                          <m:t>𝑹</m:t>
                        </m:r>
                      </m:e>
                      <m:sup>
                        <m:r>
                          <a:rPr lang="en-US" sz="1000" b="1" i="1" spc="-30">
                            <a:solidFill>
                              <a:schemeClr val="accent2">
                                <a:lumMod val="75000"/>
                              </a:schemeClr>
                            </a:solidFill>
                            <a:latin typeface="Cambria Math" panose="02040503050406030204" pitchFamily="18" charset="0"/>
                            <a:ea typeface="Cambria Math" panose="02040503050406030204" pitchFamily="18" charset="0"/>
                            <a:cs typeface="Arial"/>
                          </a:rPr>
                          <m:t>𝟐</m:t>
                        </m:r>
                      </m:sup>
                    </m:sSup>
                    <m:r>
                      <a:rPr lang="en-US" sz="1000" b="0" i="1" spc="-30" smtClean="0">
                        <a:solidFill>
                          <a:schemeClr val="accent2">
                            <a:lumMod val="75000"/>
                          </a:schemeClr>
                        </a:solidFill>
                        <a:latin typeface="Cambria Math" panose="02040503050406030204" pitchFamily="18" charset="0"/>
                        <a:ea typeface="Cambria Math" panose="02040503050406030204" pitchFamily="18" charset="0"/>
                        <a:cs typeface="Arial"/>
                      </a:rPr>
                      <m:t>?</m:t>
                    </m:r>
                  </m:oMath>
                </a14:m>
                <a:endParaRPr lang="en-US" sz="1000" spc="-30" dirty="0">
                  <a:solidFill>
                    <a:schemeClr val="accent2">
                      <a:lumMod val="75000"/>
                    </a:schemeClr>
                  </a:solidFill>
                  <a:latin typeface="Arial"/>
                  <a:cs typeface="Arial"/>
                </a:endParaRPr>
              </a:p>
            </p:txBody>
          </p:sp>
        </mc:Choice>
        <mc:Fallback xmlns="">
          <p:sp>
            <p:nvSpPr>
              <p:cNvPr id="4" name="object 3"/>
              <p:cNvSpPr txBox="1">
                <a:spLocks noRot="1" noChangeAspect="1" noMove="1" noResize="1" noEditPoints="1" noAdjustHandles="1" noChangeArrowheads="1" noChangeShapeType="1" noTextEdit="1"/>
              </p:cNvSpPr>
              <p:nvPr/>
            </p:nvSpPr>
            <p:spPr>
              <a:xfrm>
                <a:off x="104064" y="358775"/>
                <a:ext cx="4266310" cy="555217"/>
              </a:xfrm>
              <a:prstGeom prst="rect">
                <a:avLst/>
              </a:prstGeom>
              <a:blipFill>
                <a:blip r:embed="rId2"/>
                <a:stretch>
                  <a:fillRect l="-857" b="-13187"/>
                </a:stretch>
              </a:blipFill>
            </p:spPr>
            <p:txBody>
              <a:bodyPr/>
              <a:lstStyle/>
              <a:p>
                <a:r>
                  <a:rPr lang="en-US">
                    <a:noFill/>
                  </a:rPr>
                  <a:t> </a:t>
                </a:r>
              </a:p>
            </p:txBody>
          </p:sp>
        </mc:Fallback>
      </mc:AlternateContent>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mc:AlternateContent xmlns:mc="http://schemas.openxmlformats.org/markup-compatibility/2006" xmlns:a14="http://schemas.microsoft.com/office/drawing/2010/main">
        <mc:Choice Requires="a14">
          <p:sp>
            <p:nvSpPr>
              <p:cNvPr id="6" name="object 36"/>
              <p:cNvSpPr txBox="1"/>
              <p:nvPr/>
            </p:nvSpPr>
            <p:spPr>
              <a:xfrm>
                <a:off x="476250" y="2207296"/>
                <a:ext cx="2971800" cy="611193"/>
              </a:xfrm>
              <a:prstGeom prst="rect">
                <a:avLst/>
              </a:prstGeom>
            </p:spPr>
            <p:txBody>
              <a:bodyPr vert="horz" wrap="square" lIns="0" tIns="11430" rIns="0" bIns="0" rtlCol="0">
                <a:spAutoFit/>
              </a:bodyPr>
              <a:lstStyle/>
              <a:p>
                <a:pPr marL="19684" marR="5080" algn="just">
                  <a:spcBef>
                    <a:spcPts val="90"/>
                  </a:spcBef>
                  <a:buClr>
                    <a:srgbClr val="024F84"/>
                  </a:buClr>
                  <a:tabLst>
                    <a:tab pos="227965" algn="l"/>
                  </a:tabLst>
                </a:pPr>
                <a:endParaRPr lang="en-US" sz="1200" b="0" spc="-30" dirty="0" smtClean="0">
                  <a:latin typeface="Arial"/>
                  <a:cs typeface="Arial"/>
                </a:endParaRPr>
              </a:p>
              <a:p>
                <a:pPr marL="19684" marR="5080" algn="just">
                  <a:spcBef>
                    <a:spcPts val="90"/>
                  </a:spcBef>
                  <a:buClr>
                    <a:srgbClr val="024F84"/>
                  </a:buClr>
                  <a:tabLst>
                    <a:tab pos="227965" algn="l"/>
                  </a:tabLst>
                </a:pPr>
                <a14:m>
                  <m:oMathPara xmlns:m="http://schemas.openxmlformats.org/officeDocument/2006/math">
                    <m:oMathParaPr>
                      <m:jc m:val="left"/>
                    </m:oMathParaPr>
                    <m:oMath xmlns:m="http://schemas.openxmlformats.org/officeDocument/2006/math">
                      <m:r>
                        <a:rPr lang="en-US" sz="1200" i="0" spc="-30">
                          <a:latin typeface="Cambria Math" panose="02040503050406030204" pitchFamily="18" charset="0"/>
                          <a:cs typeface="Arial"/>
                        </a:rPr>
                        <m:t>1</m:t>
                      </m:r>
                      <m:r>
                        <a:rPr lang="en-US" sz="1200" i="0" spc="-30">
                          <a:latin typeface="Cambria Math" panose="02040503050406030204" pitchFamily="18" charset="0"/>
                          <a:cs typeface="Arial"/>
                        </a:rPr>
                        <m:t>−</m:t>
                      </m:r>
                      <m:d>
                        <m:dPr>
                          <m:ctrlPr>
                            <a:rPr lang="en-US" sz="1200" i="1" spc="-30">
                              <a:latin typeface="Cambria Math" panose="02040503050406030204" pitchFamily="18" charset="0"/>
                              <a:cs typeface="Arial"/>
                            </a:rPr>
                          </m:ctrlPr>
                        </m:dPr>
                        <m:e>
                          <m:f>
                            <m:fPr>
                              <m:ctrlPr>
                                <a:rPr lang="en-US" sz="1200" i="1" spc="-30">
                                  <a:latin typeface="Cambria Math" panose="02040503050406030204" pitchFamily="18" charset="0"/>
                                  <a:cs typeface="Arial"/>
                                </a:rPr>
                              </m:ctrlPr>
                            </m:fPr>
                            <m:num>
                              <m:r>
                                <m:rPr>
                                  <m:sty m:val="p"/>
                                </m:rPr>
                                <a:rPr lang="en-US" sz="1200" b="0" i="0" spc="-30" smtClean="0">
                                  <a:solidFill>
                                    <a:srgbClr val="7030A0"/>
                                  </a:solidFill>
                                  <a:latin typeface="Cambria Math" panose="02040503050406030204" pitchFamily="18" charset="0"/>
                                  <a:cs typeface="Arial"/>
                                </a:rPr>
                                <m:t>SSresid</m:t>
                              </m:r>
                            </m:num>
                            <m:den>
                              <m:r>
                                <m:rPr>
                                  <m:sty m:val="p"/>
                                </m:rPr>
                                <a:rPr lang="en-US" sz="1200" b="0" i="0" spc="-30" smtClean="0">
                                  <a:solidFill>
                                    <a:srgbClr val="0070C0"/>
                                  </a:solidFill>
                                  <a:latin typeface="Cambria Math" panose="02040503050406030204" pitchFamily="18" charset="0"/>
                                  <a:cs typeface="Arial"/>
                                </a:rPr>
                                <m:t>SST</m:t>
                              </m:r>
                            </m:den>
                          </m:f>
                          <m:r>
                            <a:rPr lang="en-US" sz="1200" i="0" spc="-30" smtClean="0">
                              <a:latin typeface="Cambria Math" panose="02040503050406030204" pitchFamily="18" charset="0"/>
                              <a:ea typeface="Cambria Math" panose="02040503050406030204" pitchFamily="18" charset="0"/>
                              <a:cs typeface="Arial"/>
                            </a:rPr>
                            <m:t>∙</m:t>
                          </m:r>
                          <m:f>
                            <m:fPr>
                              <m:ctrlPr>
                                <a:rPr lang="en-US" sz="1200" i="1" spc="-30" smtClean="0">
                                  <a:latin typeface="Cambria Math" panose="02040503050406030204" pitchFamily="18" charset="0"/>
                                  <a:ea typeface="Cambria Math" panose="02040503050406030204" pitchFamily="18" charset="0"/>
                                  <a:cs typeface="Arial"/>
                                </a:rPr>
                              </m:ctrlPr>
                            </m:fPr>
                            <m:num>
                              <m:r>
                                <m:rPr>
                                  <m:sty m:val="p"/>
                                </m:rPr>
                                <a:rPr lang="en-US" sz="1200" b="0" i="0" spc="-30" smtClean="0">
                                  <a:solidFill>
                                    <a:schemeClr val="accent6">
                                      <a:lumMod val="75000"/>
                                    </a:schemeClr>
                                  </a:solidFill>
                                  <a:latin typeface="Cambria Math" panose="02040503050406030204" pitchFamily="18" charset="0"/>
                                  <a:ea typeface="Cambria Math" panose="02040503050406030204" pitchFamily="18" charset="0"/>
                                  <a:cs typeface="Arial"/>
                                </a:rPr>
                                <m:t>n</m:t>
                              </m:r>
                              <m:r>
                                <a:rPr lang="en-US" sz="1200" b="0" i="0" spc="-30" smtClean="0">
                                  <a:solidFill>
                                    <a:schemeClr val="accent6">
                                      <a:lumMod val="75000"/>
                                    </a:schemeClr>
                                  </a:solidFill>
                                  <a:latin typeface="Cambria Math" panose="02040503050406030204" pitchFamily="18" charset="0"/>
                                  <a:ea typeface="Cambria Math" panose="02040503050406030204" pitchFamily="18" charset="0"/>
                                  <a:cs typeface="Arial"/>
                                </a:rPr>
                                <m:t>−</m:t>
                              </m:r>
                              <m:r>
                                <a:rPr lang="en-US" sz="1200" b="0" i="0" spc="-30" smtClean="0">
                                  <a:solidFill>
                                    <a:schemeClr val="accent6">
                                      <a:lumMod val="75000"/>
                                    </a:schemeClr>
                                  </a:solidFill>
                                  <a:latin typeface="Cambria Math" panose="02040503050406030204" pitchFamily="18" charset="0"/>
                                  <a:ea typeface="Cambria Math" panose="02040503050406030204" pitchFamily="18" charset="0"/>
                                  <a:cs typeface="Arial"/>
                                </a:rPr>
                                <m:t>1</m:t>
                              </m:r>
                            </m:num>
                            <m:den>
                              <m:r>
                                <m:rPr>
                                  <m:sty m:val="p"/>
                                </m:rPr>
                                <a:rPr lang="en-US" sz="1200" b="0" i="0" spc="-30" smtClean="0">
                                  <a:solidFill>
                                    <a:srgbClr val="00B050"/>
                                  </a:solidFill>
                                  <a:latin typeface="Cambria Math" panose="02040503050406030204" pitchFamily="18" charset="0"/>
                                  <a:ea typeface="Cambria Math" panose="02040503050406030204" pitchFamily="18" charset="0"/>
                                  <a:cs typeface="Arial"/>
                                </a:rPr>
                                <m:t>n</m:t>
                              </m:r>
                              <m:r>
                                <a:rPr lang="en-US" sz="1200" b="0" i="0" spc="-30" smtClean="0">
                                  <a:solidFill>
                                    <a:srgbClr val="00B050"/>
                                  </a:solidFill>
                                  <a:latin typeface="Cambria Math" panose="02040503050406030204" pitchFamily="18" charset="0"/>
                                  <a:ea typeface="Cambria Math" panose="02040503050406030204" pitchFamily="18" charset="0"/>
                                  <a:cs typeface="Arial"/>
                                </a:rPr>
                                <m:t>−</m:t>
                              </m:r>
                              <m:r>
                                <m:rPr>
                                  <m:sty m:val="p"/>
                                </m:rPr>
                                <a:rPr lang="en-US" sz="1200" b="0" i="0" spc="-30" smtClean="0">
                                  <a:solidFill>
                                    <a:srgbClr val="00B050"/>
                                  </a:solidFill>
                                  <a:latin typeface="Cambria Math" panose="02040503050406030204" pitchFamily="18" charset="0"/>
                                  <a:ea typeface="Cambria Math" panose="02040503050406030204" pitchFamily="18" charset="0"/>
                                  <a:cs typeface="Arial"/>
                                </a:rPr>
                                <m:t>k</m:t>
                              </m:r>
                              <m:r>
                                <a:rPr lang="en-US" sz="1200" b="0" i="0" spc="-30" smtClean="0">
                                  <a:solidFill>
                                    <a:srgbClr val="00B050"/>
                                  </a:solidFill>
                                  <a:latin typeface="Cambria Math" panose="02040503050406030204" pitchFamily="18" charset="0"/>
                                  <a:ea typeface="Cambria Math" panose="02040503050406030204" pitchFamily="18" charset="0"/>
                                  <a:cs typeface="Arial"/>
                                </a:rPr>
                                <m:t>−</m:t>
                              </m:r>
                              <m:r>
                                <a:rPr lang="en-US" sz="1200" b="0" i="0" spc="-30" smtClean="0">
                                  <a:solidFill>
                                    <a:srgbClr val="00B050"/>
                                  </a:solidFill>
                                  <a:latin typeface="Cambria Math" panose="02040503050406030204" pitchFamily="18" charset="0"/>
                                  <a:ea typeface="Cambria Math" panose="02040503050406030204" pitchFamily="18" charset="0"/>
                                  <a:cs typeface="Arial"/>
                                </a:rPr>
                                <m:t>1</m:t>
                              </m:r>
                            </m:den>
                          </m:f>
                        </m:e>
                      </m:d>
                      <m:r>
                        <a:rPr lang="en-US" sz="1200" b="0" i="0" spc="-30" smtClean="0">
                          <a:latin typeface="Cambria Math" panose="02040503050406030204" pitchFamily="18" charset="0"/>
                          <a:cs typeface="Arial"/>
                        </a:rPr>
                        <m:t>=</m:t>
                      </m:r>
                      <m:r>
                        <m:rPr>
                          <m:sty m:val="p"/>
                        </m:rPr>
                        <a:rPr lang="en-US" sz="1200" b="0" i="0" spc="-30" smtClean="0">
                          <a:latin typeface="Cambria Math" panose="02040503050406030204" pitchFamily="18" charset="0"/>
                          <a:cs typeface="Arial"/>
                        </a:rPr>
                        <m:t>Adjusted</m:t>
                      </m:r>
                      <m:r>
                        <a:rPr lang="en-US" sz="1200" b="0" i="0" spc="-30" smtClean="0">
                          <a:latin typeface="Cambria Math" panose="02040503050406030204" pitchFamily="18" charset="0"/>
                          <a:cs typeface="Arial"/>
                        </a:rPr>
                        <m:t> </m:t>
                      </m:r>
                      <m:sSup>
                        <m:sSupPr>
                          <m:ctrlPr>
                            <a:rPr lang="en-US" sz="1200" b="0" i="1" spc="-30" smtClean="0">
                              <a:latin typeface="Cambria Math" panose="02040503050406030204" pitchFamily="18" charset="0"/>
                              <a:cs typeface="Arial"/>
                            </a:rPr>
                          </m:ctrlPr>
                        </m:sSupPr>
                        <m:e>
                          <m:r>
                            <m:rPr>
                              <m:sty m:val="p"/>
                            </m:rPr>
                            <a:rPr lang="en-US" sz="1200" b="0" i="0" spc="-30" smtClean="0">
                              <a:latin typeface="Cambria Math" panose="02040503050406030204" pitchFamily="18" charset="0"/>
                              <a:cs typeface="Arial"/>
                            </a:rPr>
                            <m:t>R</m:t>
                          </m:r>
                        </m:e>
                        <m:sup>
                          <m:r>
                            <a:rPr lang="en-US" sz="1200" b="0" i="0" spc="-30" smtClean="0">
                              <a:latin typeface="Cambria Math" panose="02040503050406030204" pitchFamily="18" charset="0"/>
                              <a:cs typeface="Arial"/>
                            </a:rPr>
                            <m:t>2</m:t>
                          </m:r>
                        </m:sup>
                      </m:sSup>
                    </m:oMath>
                  </m:oMathPara>
                </a14:m>
                <a:endParaRPr lang="en-US" sz="1200" spc="-30" dirty="0" smtClean="0">
                  <a:latin typeface="Arial"/>
                  <a:cs typeface="Arial"/>
                </a:endParaRPr>
              </a:p>
            </p:txBody>
          </p:sp>
        </mc:Choice>
        <mc:Fallback xmlns="">
          <p:sp>
            <p:nvSpPr>
              <p:cNvPr id="6" name="object 36"/>
              <p:cNvSpPr txBox="1">
                <a:spLocks noRot="1" noChangeAspect="1" noMove="1" noResize="1" noEditPoints="1" noAdjustHandles="1" noChangeArrowheads="1" noChangeShapeType="1" noTextEdit="1"/>
              </p:cNvSpPr>
              <p:nvPr/>
            </p:nvSpPr>
            <p:spPr>
              <a:xfrm>
                <a:off x="476250" y="2207296"/>
                <a:ext cx="2971800" cy="611193"/>
              </a:xfrm>
              <a:prstGeom prst="rect">
                <a:avLst/>
              </a:prstGeom>
              <a:blipFill>
                <a:blip r:embed="rId3"/>
                <a:stretch>
                  <a:fillRect l="-1230" b="-1000"/>
                </a:stretch>
              </a:blipFill>
            </p:spPr>
            <p:txBody>
              <a:bodyPr/>
              <a:lstStyle/>
              <a:p>
                <a:r>
                  <a:rPr lang="en-US">
                    <a:noFill/>
                  </a:rPr>
                  <a:t> </a:t>
                </a:r>
              </a:p>
            </p:txBody>
          </p:sp>
        </mc:Fallback>
      </mc:AlternateContent>
      <p:sp>
        <p:nvSpPr>
          <p:cNvPr id="8" name="Rectangle 7"/>
          <p:cNvSpPr/>
          <p:nvPr/>
        </p:nvSpPr>
        <p:spPr>
          <a:xfrm>
            <a:off x="101219" y="1079202"/>
            <a:ext cx="1763624" cy="338554"/>
          </a:xfrm>
          <a:prstGeom prst="rect">
            <a:avLst/>
          </a:prstGeom>
        </p:spPr>
        <p:txBody>
          <a:bodyPr wrap="none">
            <a:spAutoFit/>
          </a:bodyPr>
          <a:lstStyle/>
          <a:p>
            <a:r>
              <a:rPr lang="en-US" sz="1600" kern="0" dirty="0" smtClean="0">
                <a:solidFill>
                  <a:srgbClr val="1A2E3D"/>
                </a:solidFill>
              </a:rPr>
              <a:t>Regression ANOVA</a:t>
            </a:r>
            <a:endParaRPr lang="en-US" sz="1600" dirty="0"/>
          </a:p>
        </p:txBody>
      </p:sp>
      <p:graphicFrame>
        <p:nvGraphicFramePr>
          <p:cNvPr id="10" name="Table 9"/>
          <p:cNvGraphicFramePr>
            <a:graphicFrameLocks noGrp="1"/>
          </p:cNvGraphicFramePr>
          <p:nvPr/>
        </p:nvGraphicFramePr>
        <p:xfrm>
          <a:off x="132057" y="1365526"/>
          <a:ext cx="4306592" cy="749300"/>
        </p:xfrm>
        <a:graphic>
          <a:graphicData uri="http://schemas.openxmlformats.org/drawingml/2006/table">
            <a:tbl>
              <a:tblPr>
                <a:tableStyleId>{8EC20E35-A176-4012-BC5E-935CFFF8708E}</a:tableStyleId>
              </a:tblPr>
              <a:tblGrid>
                <a:gridCol w="717765">
                  <a:extLst>
                    <a:ext uri="{9D8B030D-6E8A-4147-A177-3AD203B41FA5}">
                      <a16:colId xmlns:a16="http://schemas.microsoft.com/office/drawing/2014/main" val="4219356899"/>
                    </a:ext>
                  </a:extLst>
                </a:gridCol>
                <a:gridCol w="530162">
                  <a:extLst>
                    <a:ext uri="{9D8B030D-6E8A-4147-A177-3AD203B41FA5}">
                      <a16:colId xmlns:a16="http://schemas.microsoft.com/office/drawing/2014/main" val="4272453118"/>
                    </a:ext>
                  </a:extLst>
                </a:gridCol>
                <a:gridCol w="679988">
                  <a:extLst>
                    <a:ext uri="{9D8B030D-6E8A-4147-A177-3AD203B41FA5}">
                      <a16:colId xmlns:a16="http://schemas.microsoft.com/office/drawing/2014/main" val="1810826533"/>
                    </a:ext>
                  </a:extLst>
                </a:gridCol>
                <a:gridCol w="604434">
                  <a:extLst>
                    <a:ext uri="{9D8B030D-6E8A-4147-A177-3AD203B41FA5}">
                      <a16:colId xmlns:a16="http://schemas.microsoft.com/office/drawing/2014/main" val="480081516"/>
                    </a:ext>
                  </a:extLst>
                </a:gridCol>
                <a:gridCol w="906651">
                  <a:extLst>
                    <a:ext uri="{9D8B030D-6E8A-4147-A177-3AD203B41FA5}">
                      <a16:colId xmlns:a16="http://schemas.microsoft.com/office/drawing/2014/main" val="930452869"/>
                    </a:ext>
                  </a:extLst>
                </a:gridCol>
                <a:gridCol w="867592">
                  <a:extLst>
                    <a:ext uri="{9D8B030D-6E8A-4147-A177-3AD203B41FA5}">
                      <a16:colId xmlns:a16="http://schemas.microsoft.com/office/drawing/2014/main" val="3570014382"/>
                    </a:ext>
                  </a:extLst>
                </a:gridCol>
              </a:tblGrid>
              <a:tr h="190500">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err="1">
                          <a:effectLst/>
                        </a:rPr>
                        <a:t>Df</a:t>
                      </a:r>
                      <a:endParaRPr lang="en-US"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Sum </a:t>
                      </a:r>
                      <a:r>
                        <a:rPr lang="en-US" sz="1100" u="none" strike="noStrike" dirty="0" err="1">
                          <a:effectLst/>
                        </a:rPr>
                        <a:t>Sq</a:t>
                      </a:r>
                      <a:endParaRPr lang="en-US"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Mean Sq</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F value</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Pr(&gt;F)</a:t>
                      </a:r>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283853"/>
                  </a:ext>
                </a:extLst>
              </a:tr>
              <a:tr h="190500">
                <a:tc>
                  <a:txBody>
                    <a:bodyPr/>
                    <a:lstStyle/>
                    <a:p>
                      <a:pPr algn="l" fontAlgn="ctr"/>
                      <a:r>
                        <a:rPr lang="en-US" sz="1100" u="none" strike="noStrike" dirty="0" smtClean="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9370948"/>
                  </a:ext>
                </a:extLst>
              </a:tr>
              <a:tr h="184150">
                <a:tc>
                  <a:txBody>
                    <a:bodyPr/>
                    <a:lstStyle/>
                    <a:p>
                      <a:pPr algn="l" fontAlgn="ctr"/>
                      <a:r>
                        <a:rPr lang="en-US" sz="1100" u="none" strike="noStrike" dirty="0">
                          <a:effectLst/>
                        </a:rPr>
                        <a:t>Residuals</a:t>
                      </a:r>
                      <a:endParaRPr lang="en-US" sz="11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smtClean="0">
                          <a:solidFill>
                            <a:srgbClr val="00B050"/>
                          </a:solidFill>
                          <a:effectLst/>
                        </a:rPr>
                        <a:t>n-k-1</a:t>
                      </a:r>
                      <a:endParaRPr lang="en-US" sz="1100" b="0" i="0" u="none" strike="noStrike" dirty="0">
                        <a:solidFill>
                          <a:srgbClr val="00B05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err="1" smtClean="0">
                          <a:solidFill>
                            <a:srgbClr val="7030A0"/>
                          </a:solidFill>
                          <a:effectLst/>
                        </a:rPr>
                        <a:t>SSresid</a:t>
                      </a:r>
                      <a:endParaRPr lang="en-US" sz="1100" b="0" i="0" u="none" strike="noStrike" dirty="0">
                        <a:solidFill>
                          <a:srgbClr val="7030A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err="1" smtClean="0">
                          <a:effectLst/>
                        </a:rPr>
                        <a:t>MSresid</a:t>
                      </a:r>
                      <a:endParaRPr lang="en-US"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769103"/>
                  </a:ext>
                </a:extLst>
              </a:tr>
              <a:tr h="184150">
                <a:tc>
                  <a:txBody>
                    <a:bodyPr/>
                    <a:lstStyle/>
                    <a:p>
                      <a:pPr algn="l" fontAlgn="ctr"/>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solidFill>
                            <a:schemeClr val="accent6">
                              <a:lumMod val="75000"/>
                            </a:schemeClr>
                          </a:solidFill>
                          <a:effectLst/>
                        </a:rPr>
                        <a:t>n-1</a:t>
                      </a:r>
                      <a:endParaRPr lang="en-US" sz="1100" b="0" i="0" u="none" strike="noStrike" dirty="0">
                        <a:solidFill>
                          <a:schemeClr val="accent6">
                            <a:lumMod val="75000"/>
                          </a:schemeClr>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100" u="none" strike="noStrike" dirty="0" smtClean="0">
                          <a:solidFill>
                            <a:srgbClr val="0070C0"/>
                          </a:solidFill>
                          <a:effectLst/>
                        </a:rPr>
                        <a:t>SST</a:t>
                      </a:r>
                      <a:endParaRPr lang="en-US" sz="1100" b="0" i="0" u="none" strike="noStrike" dirty="0">
                        <a:solidFill>
                          <a:srgbClr val="0070C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6520291"/>
                  </a:ext>
                </a:extLst>
              </a:tr>
            </a:tbl>
          </a:graphicData>
        </a:graphic>
      </p:graphicFrame>
      <mc:AlternateContent xmlns:mc="http://schemas.openxmlformats.org/markup-compatibility/2006" xmlns:a14="http://schemas.microsoft.com/office/drawing/2010/main">
        <mc:Choice Requires="a14">
          <p:sp>
            <p:nvSpPr>
              <p:cNvPr id="7" name="object 36"/>
              <p:cNvSpPr txBox="1"/>
              <p:nvPr/>
            </p:nvSpPr>
            <p:spPr>
              <a:xfrm>
                <a:off x="476250" y="2711060"/>
                <a:ext cx="2362200" cy="611193"/>
              </a:xfrm>
              <a:prstGeom prst="rect">
                <a:avLst/>
              </a:prstGeom>
            </p:spPr>
            <p:txBody>
              <a:bodyPr vert="horz" wrap="square" lIns="0" tIns="11430" rIns="0" bIns="0" rtlCol="0">
                <a:spAutoFit/>
              </a:bodyPr>
              <a:lstStyle/>
              <a:p>
                <a:pPr marL="19684" marR="5080" algn="just">
                  <a:spcBef>
                    <a:spcPts val="90"/>
                  </a:spcBef>
                  <a:buClr>
                    <a:srgbClr val="024F84"/>
                  </a:buClr>
                  <a:tabLst>
                    <a:tab pos="227965" algn="l"/>
                  </a:tabLst>
                </a:pPr>
                <a:endParaRPr lang="en-US" sz="1200" b="0" spc="-30" dirty="0" smtClean="0">
                  <a:latin typeface="Arial"/>
                  <a:cs typeface="Arial"/>
                </a:endParaRPr>
              </a:p>
              <a:p>
                <a:pPr marL="19684" marR="5080" algn="just">
                  <a:spcBef>
                    <a:spcPts val="90"/>
                  </a:spcBef>
                  <a:buClr>
                    <a:srgbClr val="024F84"/>
                  </a:buClr>
                  <a:tabLst>
                    <a:tab pos="227965" algn="l"/>
                  </a:tabLst>
                </a:pPr>
                <a14:m>
                  <m:oMathPara xmlns:m="http://schemas.openxmlformats.org/officeDocument/2006/math">
                    <m:oMathParaPr>
                      <m:jc m:val="left"/>
                    </m:oMathParaPr>
                    <m:oMath xmlns:m="http://schemas.openxmlformats.org/officeDocument/2006/math">
                      <m:r>
                        <a:rPr lang="en-US" sz="1200" i="0" spc="-30">
                          <a:latin typeface="Cambria Math" panose="02040503050406030204" pitchFamily="18" charset="0"/>
                          <a:cs typeface="Arial"/>
                        </a:rPr>
                        <m:t>1</m:t>
                      </m:r>
                      <m:r>
                        <a:rPr lang="en-US" sz="1200" i="0" spc="-30">
                          <a:latin typeface="Cambria Math" panose="02040503050406030204" pitchFamily="18" charset="0"/>
                          <a:cs typeface="Arial"/>
                        </a:rPr>
                        <m:t>−</m:t>
                      </m:r>
                      <m:d>
                        <m:dPr>
                          <m:ctrlPr>
                            <a:rPr lang="en-US" sz="1200" i="1" spc="-30">
                              <a:latin typeface="Cambria Math" panose="02040503050406030204" pitchFamily="18" charset="0"/>
                              <a:cs typeface="Arial"/>
                            </a:rPr>
                          </m:ctrlPr>
                        </m:dPr>
                        <m:e>
                          <m:f>
                            <m:fPr>
                              <m:ctrlPr>
                                <a:rPr lang="en-US" sz="1200" i="1" spc="-30">
                                  <a:latin typeface="Cambria Math" panose="02040503050406030204" pitchFamily="18" charset="0"/>
                                  <a:cs typeface="Arial"/>
                                </a:rPr>
                              </m:ctrlPr>
                            </m:fPr>
                            <m:num>
                              <m:r>
                                <m:rPr>
                                  <m:sty m:val="p"/>
                                </m:rPr>
                                <a:rPr lang="en-US" sz="1200" spc="-30">
                                  <a:solidFill>
                                    <a:srgbClr val="7030A0"/>
                                  </a:solidFill>
                                  <a:latin typeface="Cambria Math" panose="02040503050406030204" pitchFamily="18" charset="0"/>
                                  <a:cs typeface="Arial"/>
                                </a:rPr>
                                <m:t>SSresid</m:t>
                              </m:r>
                            </m:num>
                            <m:den>
                              <m:r>
                                <m:rPr>
                                  <m:sty m:val="p"/>
                                </m:rPr>
                                <a:rPr lang="en-US" sz="1200" b="0" i="0" spc="-30" smtClean="0">
                                  <a:solidFill>
                                    <a:srgbClr val="0070C0"/>
                                  </a:solidFill>
                                  <a:latin typeface="Cambria Math" panose="02040503050406030204" pitchFamily="18" charset="0"/>
                                  <a:cs typeface="Arial"/>
                                </a:rPr>
                                <m:t>SST</m:t>
                              </m:r>
                            </m:den>
                          </m:f>
                          <m:r>
                            <a:rPr lang="en-US" sz="1200" b="0" i="0" spc="-30" smtClean="0">
                              <a:latin typeface="Cambria Math" panose="02040503050406030204" pitchFamily="18" charset="0"/>
                              <a:cs typeface="Arial"/>
                            </a:rPr>
                            <m:t>                         </m:t>
                          </m:r>
                        </m:e>
                      </m:d>
                      <m:r>
                        <a:rPr lang="en-US" sz="1200" b="0" i="0" spc="-30" smtClean="0">
                          <a:latin typeface="Cambria Math" panose="02040503050406030204" pitchFamily="18" charset="0"/>
                          <a:cs typeface="Arial"/>
                        </a:rPr>
                        <m:t>=</m:t>
                      </m:r>
                      <m:sSup>
                        <m:sSupPr>
                          <m:ctrlPr>
                            <a:rPr lang="en-US" sz="1200" b="0" i="1" spc="-30" smtClean="0">
                              <a:latin typeface="Cambria Math" panose="02040503050406030204" pitchFamily="18" charset="0"/>
                              <a:cs typeface="Arial"/>
                            </a:rPr>
                          </m:ctrlPr>
                        </m:sSupPr>
                        <m:e>
                          <m:r>
                            <m:rPr>
                              <m:sty m:val="p"/>
                            </m:rPr>
                            <a:rPr lang="en-US" sz="1200" b="0" i="0" spc="-30" smtClean="0">
                              <a:latin typeface="Cambria Math" panose="02040503050406030204" pitchFamily="18" charset="0"/>
                              <a:cs typeface="Arial"/>
                            </a:rPr>
                            <m:t>R</m:t>
                          </m:r>
                        </m:e>
                        <m:sup>
                          <m:r>
                            <a:rPr lang="en-US" sz="1200" b="0" i="0" spc="-30" smtClean="0">
                              <a:latin typeface="Cambria Math" panose="02040503050406030204" pitchFamily="18" charset="0"/>
                              <a:cs typeface="Arial"/>
                            </a:rPr>
                            <m:t>2</m:t>
                          </m:r>
                        </m:sup>
                      </m:sSup>
                    </m:oMath>
                  </m:oMathPara>
                </a14:m>
                <a:endParaRPr lang="en-US" sz="1200" spc="-30" dirty="0" smtClean="0">
                  <a:latin typeface="Arial"/>
                  <a:cs typeface="Arial"/>
                </a:endParaRPr>
              </a:p>
            </p:txBody>
          </p:sp>
        </mc:Choice>
        <mc:Fallback xmlns="">
          <p:sp>
            <p:nvSpPr>
              <p:cNvPr id="7" name="object 36"/>
              <p:cNvSpPr txBox="1">
                <a:spLocks noRot="1" noChangeAspect="1" noMove="1" noResize="1" noEditPoints="1" noAdjustHandles="1" noChangeArrowheads="1" noChangeShapeType="1" noTextEdit="1"/>
              </p:cNvSpPr>
              <p:nvPr/>
            </p:nvSpPr>
            <p:spPr>
              <a:xfrm>
                <a:off x="476250" y="2711060"/>
                <a:ext cx="2362200" cy="611193"/>
              </a:xfrm>
              <a:prstGeom prst="rect">
                <a:avLst/>
              </a:prstGeom>
              <a:blipFill>
                <a:blip r:embed="rId4"/>
                <a:stretch>
                  <a:fillRect l="-1546" b="-1000"/>
                </a:stretch>
              </a:blipFill>
            </p:spPr>
            <p:txBody>
              <a:bodyPr/>
              <a:lstStyle/>
              <a:p>
                <a:r>
                  <a:rPr lang="en-US">
                    <a:noFill/>
                  </a:rPr>
                  <a:t> </a:t>
                </a:r>
              </a:p>
            </p:txBody>
          </p:sp>
        </mc:Fallback>
      </mc:AlternateContent>
      <p:sp>
        <p:nvSpPr>
          <p:cNvPr id="2" name="TextBox 1"/>
          <p:cNvSpPr txBox="1"/>
          <p:nvPr/>
        </p:nvSpPr>
        <p:spPr>
          <a:xfrm>
            <a:off x="2914650" y="2745172"/>
            <a:ext cx="1905000" cy="577081"/>
          </a:xfrm>
          <a:prstGeom prst="rect">
            <a:avLst/>
          </a:prstGeom>
          <a:noFill/>
        </p:spPr>
        <p:txBody>
          <a:bodyPr wrap="square" rtlCol="0">
            <a:spAutoFit/>
          </a:bodyPr>
          <a:lstStyle/>
          <a:p>
            <a:r>
              <a:rPr lang="en-US" sz="1050" dirty="0" smtClean="0">
                <a:solidFill>
                  <a:schemeClr val="accent2">
                    <a:lumMod val="75000"/>
                  </a:schemeClr>
                </a:solidFill>
              </a:rPr>
              <a:t>When k=0 (there are k=0 predictors in the equation… just </a:t>
            </a:r>
            <a:r>
              <a:rPr lang="en-US" sz="1050" dirty="0" smtClean="0">
                <a:solidFill>
                  <a:schemeClr val="accent2">
                    <a:lumMod val="75000"/>
                  </a:schemeClr>
                </a:solidFill>
              </a:rPr>
              <a:t>an intercept.)</a:t>
            </a:r>
            <a:endParaRPr lang="en-US" sz="1050" dirty="0">
              <a:solidFill>
                <a:schemeClr val="accent2">
                  <a:lumMod val="75000"/>
                </a:schemeClr>
              </a:solidFill>
            </a:endParaRPr>
          </a:p>
        </p:txBody>
      </p:sp>
    </p:spTree>
    <p:extLst>
      <p:ext uri="{BB962C8B-B14F-4D97-AF65-F5344CB8AC3E}">
        <p14:creationId xmlns:p14="http://schemas.microsoft.com/office/powerpoint/2010/main" val="61419282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177613"/>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Which of the following is false?</a:t>
            </a:r>
            <a:endParaRPr lang="en-US" sz="1000" kern="0" dirty="0">
              <a:solidFill>
                <a:schemeClr val="accent2">
                  <a:lumMod val="75000"/>
                </a:schemeClr>
              </a:solidFill>
            </a:endParaRPr>
          </a:p>
        </p:txBody>
      </p:sp>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mc:AlternateContent xmlns:mc="http://schemas.openxmlformats.org/markup-compatibility/2006">
        <mc:Choice xmlns:a14="http://schemas.microsoft.com/office/drawing/2010/main" Requires="a14">
          <p:sp>
            <p:nvSpPr>
              <p:cNvPr id="6" name="object 36"/>
              <p:cNvSpPr txBox="1"/>
              <p:nvPr/>
            </p:nvSpPr>
            <p:spPr>
              <a:xfrm>
                <a:off x="171450" y="663575"/>
                <a:ext cx="3810000" cy="2705934"/>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200" spc="-30" dirty="0" smtClean="0">
                    <a:latin typeface="Arial"/>
                    <a:cs typeface="Arial"/>
                  </a:rPr>
                  <a:t>The SST and </a:t>
                </a:r>
                <a14:m>
                  <m:oMath xmlns:m="http://schemas.openxmlformats.org/officeDocument/2006/math">
                    <m:r>
                      <a:rPr lang="en-US" sz="1200" i="1" spc="-30">
                        <a:latin typeface="Cambria Math" panose="02040503050406030204" pitchFamily="18" charset="0"/>
                        <a:cs typeface="Arial"/>
                      </a:rPr>
                      <m:t>𝑑</m:t>
                    </m:r>
                    <m:sSub>
                      <m:sSubPr>
                        <m:ctrlPr>
                          <a:rPr lang="en-US" sz="1200" i="1" spc="-30">
                            <a:latin typeface="Cambria Math" panose="02040503050406030204" pitchFamily="18" charset="0"/>
                            <a:cs typeface="Arial"/>
                          </a:rPr>
                        </m:ctrlPr>
                      </m:sSubPr>
                      <m:e>
                        <m:r>
                          <a:rPr lang="en-US" sz="1200" i="1" spc="-30">
                            <a:latin typeface="Cambria Math" panose="02040503050406030204" pitchFamily="18" charset="0"/>
                            <a:cs typeface="Arial"/>
                          </a:rPr>
                          <m:t>𝑓</m:t>
                        </m:r>
                      </m:e>
                      <m:sub>
                        <m:r>
                          <a:rPr lang="en-US" sz="1200" i="1" spc="-30">
                            <a:latin typeface="Cambria Math" panose="02040503050406030204" pitchFamily="18" charset="0"/>
                            <a:cs typeface="Arial"/>
                          </a:rPr>
                          <m:t>𝑇</m:t>
                        </m:r>
                      </m:sub>
                    </m:sSub>
                  </m:oMath>
                </a14:m>
                <a:r>
                  <a:rPr lang="en-US" sz="1200" spc="-30" dirty="0" smtClean="0">
                    <a:latin typeface="Arial"/>
                    <a:cs typeface="Arial"/>
                  </a:rPr>
                  <a:t> are the same for </a:t>
                </a:r>
                <a:r>
                  <a:rPr lang="en-US" sz="1200" spc="-30" dirty="0" smtClean="0">
                    <a:solidFill>
                      <a:srgbClr val="7030A0"/>
                    </a:solidFill>
                    <a:latin typeface="Arial"/>
                    <a:cs typeface="Arial"/>
                  </a:rPr>
                  <a:t>ANOVA (which compares &gt;2 means)</a:t>
                </a:r>
                <a:r>
                  <a:rPr lang="en-US" sz="1200" spc="-30" dirty="0" smtClean="0">
                    <a:latin typeface="Arial"/>
                    <a:cs typeface="Arial"/>
                  </a:rPr>
                  <a:t> and </a:t>
                </a:r>
                <a:r>
                  <a:rPr lang="en-US" sz="1200" spc="-30" dirty="0" smtClean="0">
                    <a:solidFill>
                      <a:schemeClr val="accent3">
                        <a:lumMod val="75000"/>
                      </a:schemeClr>
                    </a:solidFill>
                    <a:latin typeface="Arial"/>
                    <a:cs typeface="Arial"/>
                  </a:rPr>
                  <a:t>ANOVA for regression</a:t>
                </a:r>
                <a:r>
                  <a:rPr lang="en-US" sz="1200" spc="-30" dirty="0" smtClean="0">
                    <a:latin typeface="Arial"/>
                    <a:cs typeface="Arial"/>
                  </a:rPr>
                  <a:t>.</a:t>
                </a:r>
              </a:p>
              <a:p>
                <a:pPr marL="227329" marR="5080" indent="-207645" algn="just">
                  <a:spcBef>
                    <a:spcPts val="90"/>
                  </a:spcBef>
                  <a:buClr>
                    <a:srgbClr val="024F84"/>
                  </a:buClr>
                  <a:buFontTx/>
                  <a:buAutoNum type="alphaLcParenBoth"/>
                  <a:tabLst>
                    <a:tab pos="227965" algn="l"/>
                  </a:tabLst>
                </a:pPr>
                <a:r>
                  <a:rPr lang="en-US" sz="1200" spc="-30" dirty="0">
                    <a:latin typeface="Arial"/>
                    <a:cs typeface="Arial"/>
                  </a:rPr>
                  <a:t>The </a:t>
                </a:r>
                <a14:m>
                  <m:oMath xmlns:m="http://schemas.openxmlformats.org/officeDocument/2006/math">
                    <m:r>
                      <a:rPr lang="en-US" sz="1200" i="1" spc="-30">
                        <a:latin typeface="Cambria Math" panose="02040503050406030204" pitchFamily="18" charset="0"/>
                        <a:cs typeface="Arial"/>
                      </a:rPr>
                      <m:t>𝑑</m:t>
                    </m:r>
                    <m:sSub>
                      <m:sSubPr>
                        <m:ctrlPr>
                          <a:rPr lang="en-US" sz="1200" i="1" spc="-30">
                            <a:latin typeface="Cambria Math" panose="02040503050406030204" pitchFamily="18" charset="0"/>
                            <a:cs typeface="Arial"/>
                          </a:rPr>
                        </m:ctrlPr>
                      </m:sSubPr>
                      <m:e>
                        <m:r>
                          <a:rPr lang="en-US" sz="1200" i="1" spc="-30">
                            <a:latin typeface="Cambria Math" panose="02040503050406030204" pitchFamily="18" charset="0"/>
                            <a:cs typeface="Arial"/>
                          </a:rPr>
                          <m:t>𝑓</m:t>
                        </m:r>
                      </m:e>
                      <m:sub>
                        <m:r>
                          <a:rPr lang="en-US" sz="1200" b="0" i="1" spc="-30" smtClean="0">
                            <a:latin typeface="Cambria Math" panose="02040503050406030204" pitchFamily="18" charset="0"/>
                            <a:cs typeface="Arial"/>
                          </a:rPr>
                          <m:t>𝑒𝑟𝑟𝑜𝑟</m:t>
                        </m:r>
                      </m:sub>
                    </m:sSub>
                  </m:oMath>
                </a14:m>
                <a:r>
                  <a:rPr lang="en-US" sz="1200" spc="-30" dirty="0">
                    <a:latin typeface="Arial"/>
                    <a:cs typeface="Arial"/>
                  </a:rPr>
                  <a:t> </a:t>
                </a:r>
                <a:r>
                  <a:rPr lang="en-US" sz="1200" spc="-30" dirty="0" smtClean="0">
                    <a:latin typeface="Arial"/>
                    <a:cs typeface="Arial"/>
                  </a:rPr>
                  <a:t>is </a:t>
                </a:r>
                <a:r>
                  <a:rPr lang="en-US" sz="1200" spc="-30" dirty="0">
                    <a:latin typeface="Arial"/>
                    <a:cs typeface="Arial"/>
                  </a:rPr>
                  <a:t>the same for </a:t>
                </a:r>
                <a:r>
                  <a:rPr lang="en-US" sz="1200" spc="-30" dirty="0">
                    <a:solidFill>
                      <a:srgbClr val="7030A0"/>
                    </a:solidFill>
                    <a:latin typeface="Arial"/>
                    <a:cs typeface="Arial"/>
                  </a:rPr>
                  <a:t>ANOVA (which compares &gt;2 means)</a:t>
                </a:r>
                <a:r>
                  <a:rPr lang="en-US" sz="1200" spc="-30" dirty="0">
                    <a:latin typeface="Arial"/>
                    <a:cs typeface="Arial"/>
                  </a:rPr>
                  <a:t> and </a:t>
                </a:r>
                <a:r>
                  <a:rPr lang="en-US" sz="1200" spc="-30" dirty="0">
                    <a:solidFill>
                      <a:schemeClr val="accent3">
                        <a:lumMod val="75000"/>
                      </a:schemeClr>
                    </a:solidFill>
                    <a:latin typeface="Arial"/>
                    <a:cs typeface="Arial"/>
                  </a:rPr>
                  <a:t>ANOVA for regression</a:t>
                </a:r>
                <a:r>
                  <a:rPr lang="en-US" sz="1200" spc="-30" dirty="0" smtClean="0">
                    <a:latin typeface="Arial"/>
                    <a:cs typeface="Arial"/>
                  </a:rPr>
                  <a:t>.</a:t>
                </a:r>
              </a:p>
              <a:p>
                <a:pPr marL="227329" marR="5080" indent="-207645" algn="just">
                  <a:spcBef>
                    <a:spcPts val="90"/>
                  </a:spcBef>
                  <a:buClr>
                    <a:srgbClr val="024F84"/>
                  </a:buClr>
                  <a:buFontTx/>
                  <a:buAutoNum type="alphaLcParenBoth"/>
                  <a:tabLst>
                    <a:tab pos="227965" algn="l"/>
                  </a:tabLst>
                </a:pPr>
                <a14:m>
                  <m:oMath xmlns:m="http://schemas.openxmlformats.org/officeDocument/2006/math">
                    <m:rad>
                      <m:radPr>
                        <m:degHide m:val="on"/>
                        <m:ctrlPr>
                          <a:rPr lang="en-US" sz="1200" i="1" spc="-30" smtClean="0">
                            <a:latin typeface="Cambria Math" panose="02040503050406030204" pitchFamily="18" charset="0"/>
                            <a:cs typeface="Arial"/>
                          </a:rPr>
                        </m:ctrlPr>
                      </m:radPr>
                      <m:deg/>
                      <m:e>
                        <m:f>
                          <m:fPr>
                            <m:ctrlPr>
                              <a:rPr lang="en-US" sz="1200" i="1" spc="-30">
                                <a:latin typeface="Cambria Math" panose="02040503050406030204" pitchFamily="18" charset="0"/>
                                <a:cs typeface="Arial"/>
                              </a:rPr>
                            </m:ctrlPr>
                          </m:fPr>
                          <m:num>
                            <m:r>
                              <a:rPr lang="en-US" sz="1200" i="1" spc="-30">
                                <a:latin typeface="Cambria Math" panose="02040503050406030204" pitchFamily="18" charset="0"/>
                                <a:cs typeface="Arial"/>
                              </a:rPr>
                              <m:t>𝑆𝑆𝑇</m:t>
                            </m:r>
                          </m:num>
                          <m:den>
                            <m:r>
                              <a:rPr lang="en-US" sz="1200" i="1" spc="-30">
                                <a:latin typeface="Cambria Math" panose="02040503050406030204" pitchFamily="18" charset="0"/>
                                <a:cs typeface="Arial"/>
                              </a:rPr>
                              <m:t>𝑑</m:t>
                            </m:r>
                            <m:sSub>
                              <m:sSubPr>
                                <m:ctrlPr>
                                  <a:rPr lang="en-US" sz="1200" i="1" spc="-30">
                                    <a:latin typeface="Cambria Math" panose="02040503050406030204" pitchFamily="18" charset="0"/>
                                    <a:cs typeface="Arial"/>
                                  </a:rPr>
                                </m:ctrlPr>
                              </m:sSubPr>
                              <m:e>
                                <m:r>
                                  <a:rPr lang="en-US" sz="1200" i="1" spc="-30">
                                    <a:latin typeface="Cambria Math" panose="02040503050406030204" pitchFamily="18" charset="0"/>
                                    <a:cs typeface="Arial"/>
                                  </a:rPr>
                                  <m:t>𝑓</m:t>
                                </m:r>
                              </m:e>
                              <m:sub>
                                <m:r>
                                  <a:rPr lang="en-US" sz="1200" i="1" spc="-30">
                                    <a:latin typeface="Cambria Math" panose="02040503050406030204" pitchFamily="18" charset="0"/>
                                    <a:cs typeface="Arial"/>
                                  </a:rPr>
                                  <m:t>𝑇</m:t>
                                </m:r>
                              </m:sub>
                            </m:sSub>
                          </m:den>
                        </m:f>
                      </m:e>
                    </m:rad>
                    <m:r>
                      <a:rPr lang="en-US" sz="1200" b="0" i="1" spc="-30" smtClean="0">
                        <a:latin typeface="Cambria Math" panose="02040503050406030204" pitchFamily="18" charset="0"/>
                        <a:cs typeface="Arial"/>
                      </a:rPr>
                      <m:t>=</m:t>
                    </m:r>
                    <m:sSub>
                      <m:sSubPr>
                        <m:ctrlPr>
                          <a:rPr lang="en-US" sz="1200" b="0" i="1" spc="-30" smtClean="0">
                            <a:latin typeface="Cambria Math" panose="02040503050406030204" pitchFamily="18" charset="0"/>
                            <a:cs typeface="Arial"/>
                          </a:rPr>
                        </m:ctrlPr>
                      </m:sSubPr>
                      <m:e>
                        <m:r>
                          <a:rPr lang="en-US" sz="1200" b="0" i="1" spc="-30" smtClean="0">
                            <a:latin typeface="Cambria Math" panose="02040503050406030204" pitchFamily="18" charset="0"/>
                            <a:cs typeface="Arial"/>
                          </a:rPr>
                          <m:t>𝑠</m:t>
                        </m:r>
                      </m:e>
                      <m:sub>
                        <m:r>
                          <a:rPr lang="en-US" sz="1200" b="0" i="1" spc="-30" smtClean="0">
                            <a:latin typeface="Cambria Math" panose="02040503050406030204" pitchFamily="18" charset="0"/>
                            <a:cs typeface="Arial"/>
                          </a:rPr>
                          <m:t>𝑦</m:t>
                        </m:r>
                      </m:sub>
                    </m:sSub>
                    <m:r>
                      <a:rPr lang="en-US" sz="1200" b="0" i="1" spc="-30" smtClean="0">
                        <a:latin typeface="Cambria Math" panose="02040503050406030204" pitchFamily="18" charset="0"/>
                        <a:cs typeface="Arial"/>
                      </a:rPr>
                      <m:t>,</m:t>
                    </m:r>
                  </m:oMath>
                </a14:m>
                <a:r>
                  <a:rPr lang="en-US" sz="1200" spc="-30" dirty="0" smtClean="0">
                    <a:latin typeface="Arial"/>
                    <a:cs typeface="Arial"/>
                  </a:rPr>
                  <a:t> where </a:t>
                </a:r>
                <a:r>
                  <a:rPr lang="en-US" sz="1200" i="1" spc="-30" dirty="0" smtClean="0">
                    <a:latin typeface="Arial"/>
                    <a:cs typeface="Arial"/>
                  </a:rPr>
                  <a:t>y</a:t>
                </a:r>
                <a:r>
                  <a:rPr lang="en-US" sz="1200" spc="-30" dirty="0" smtClean="0">
                    <a:latin typeface="Arial"/>
                    <a:cs typeface="Arial"/>
                  </a:rPr>
                  <a:t> is the response variable.</a:t>
                </a:r>
              </a:p>
              <a:p>
                <a:pPr marL="227329" marR="5080" indent="-207645">
                  <a:spcBef>
                    <a:spcPts val="90"/>
                  </a:spcBef>
                  <a:buClr>
                    <a:srgbClr val="024F84"/>
                  </a:buClr>
                  <a:buFontTx/>
                  <a:buAutoNum type="alphaLcParenBoth"/>
                  <a:tabLst>
                    <a:tab pos="227965" algn="l"/>
                  </a:tabLst>
                </a:pPr>
                <a14:m>
                  <m:oMath xmlns:m="http://schemas.openxmlformats.org/officeDocument/2006/math">
                    <m:r>
                      <a:rPr lang="en-US" sz="1200" b="0" i="1" spc="-30" smtClean="0">
                        <a:solidFill>
                          <a:srgbClr val="7030A0"/>
                        </a:solidFill>
                        <a:latin typeface="Cambria Math" panose="02040503050406030204" pitchFamily="18" charset="0"/>
                        <a:cs typeface="Arial"/>
                      </a:rPr>
                      <m:t>𝑆</m:t>
                    </m:r>
                    <m:sSub>
                      <m:sSubPr>
                        <m:ctrlPr>
                          <a:rPr lang="en-US" sz="1200" b="0" i="1" spc="-30" smtClean="0">
                            <a:solidFill>
                              <a:srgbClr val="7030A0"/>
                            </a:solidFill>
                            <a:latin typeface="Cambria Math" panose="02040503050406030204" pitchFamily="18" charset="0"/>
                            <a:cs typeface="Arial"/>
                          </a:rPr>
                        </m:ctrlPr>
                      </m:sSubPr>
                      <m:e>
                        <m:r>
                          <a:rPr lang="en-US" sz="1200" b="0" i="1" spc="-30" smtClean="0">
                            <a:solidFill>
                              <a:srgbClr val="7030A0"/>
                            </a:solidFill>
                            <a:latin typeface="Cambria Math" panose="02040503050406030204" pitchFamily="18" charset="0"/>
                            <a:cs typeface="Arial"/>
                          </a:rPr>
                          <m:t>𝑆</m:t>
                        </m:r>
                      </m:e>
                      <m:sub>
                        <m:r>
                          <a:rPr lang="en-US" sz="1200" b="0" i="1" spc="-30" smtClean="0">
                            <a:solidFill>
                              <a:srgbClr val="7030A0"/>
                            </a:solidFill>
                            <a:latin typeface="Cambria Math" panose="02040503050406030204" pitchFamily="18" charset="0"/>
                            <a:cs typeface="Arial"/>
                          </a:rPr>
                          <m:t>𝑟𝑒𝑠𝑖𝑑𝑢𝑎𝑙𝑠</m:t>
                        </m:r>
                      </m:sub>
                    </m:sSub>
                    <m:r>
                      <a:rPr lang="en-US" sz="1200" b="0" i="1" spc="-30" smtClean="0">
                        <a:solidFill>
                          <a:srgbClr val="7030A0"/>
                        </a:solidFill>
                        <a:latin typeface="Cambria Math" panose="02040503050406030204" pitchFamily="18" charset="0"/>
                        <a:cs typeface="Arial"/>
                      </a:rPr>
                      <m:t> (</m:t>
                    </m:r>
                    <m:r>
                      <a:rPr lang="en-US" sz="1200" b="0" i="1" spc="-30" smtClean="0">
                        <a:solidFill>
                          <a:srgbClr val="7030A0"/>
                        </a:solidFill>
                        <a:latin typeface="Cambria Math" panose="02040503050406030204" pitchFamily="18" charset="0"/>
                        <a:cs typeface="Arial"/>
                      </a:rPr>
                      <m:t>𝑜𝑟</m:t>
                    </m:r>
                    <m:r>
                      <a:rPr lang="en-US" sz="1200" b="0" i="1" spc="-30" smtClean="0">
                        <a:solidFill>
                          <a:srgbClr val="7030A0"/>
                        </a:solidFill>
                        <a:latin typeface="Cambria Math" panose="02040503050406030204" pitchFamily="18" charset="0"/>
                        <a:cs typeface="Arial"/>
                      </a:rPr>
                      <m:t> </m:t>
                    </m:r>
                    <m:r>
                      <a:rPr lang="en-US" sz="1200" b="0" i="1" spc="-30" smtClean="0">
                        <a:solidFill>
                          <a:srgbClr val="7030A0"/>
                        </a:solidFill>
                        <a:latin typeface="Cambria Math" panose="02040503050406030204" pitchFamily="18" charset="0"/>
                        <a:cs typeface="Arial"/>
                      </a:rPr>
                      <m:t>𝑆</m:t>
                    </m:r>
                    <m:sSub>
                      <m:sSubPr>
                        <m:ctrlPr>
                          <a:rPr lang="en-US" sz="1200" b="0" i="1" spc="-30" smtClean="0">
                            <a:solidFill>
                              <a:srgbClr val="7030A0"/>
                            </a:solidFill>
                            <a:latin typeface="Cambria Math" panose="02040503050406030204" pitchFamily="18" charset="0"/>
                            <a:cs typeface="Arial"/>
                          </a:rPr>
                        </m:ctrlPr>
                      </m:sSubPr>
                      <m:e>
                        <m:r>
                          <a:rPr lang="en-US" sz="1200" b="0" i="1" spc="-30" smtClean="0">
                            <a:solidFill>
                              <a:srgbClr val="7030A0"/>
                            </a:solidFill>
                            <a:latin typeface="Cambria Math" panose="02040503050406030204" pitchFamily="18" charset="0"/>
                            <a:cs typeface="Arial"/>
                          </a:rPr>
                          <m:t>𝑆</m:t>
                        </m:r>
                      </m:e>
                      <m:sub>
                        <m:r>
                          <a:rPr lang="en-US" sz="1200" b="0" i="1" spc="-30" smtClean="0">
                            <a:solidFill>
                              <a:srgbClr val="7030A0"/>
                            </a:solidFill>
                            <a:latin typeface="Cambria Math" panose="02040503050406030204" pitchFamily="18" charset="0"/>
                            <a:cs typeface="Arial"/>
                          </a:rPr>
                          <m:t>𝐸</m:t>
                        </m:r>
                      </m:sub>
                    </m:sSub>
                    <m:r>
                      <a:rPr lang="en-US" sz="1200" b="0" i="1" spc="-30" smtClean="0">
                        <a:solidFill>
                          <a:srgbClr val="7030A0"/>
                        </a:solidFill>
                        <a:latin typeface="Cambria Math" panose="02040503050406030204" pitchFamily="18" charset="0"/>
                        <a:cs typeface="Arial"/>
                      </a:rPr>
                      <m:t>)</m:t>
                    </m:r>
                  </m:oMath>
                </a14:m>
                <a:r>
                  <a:rPr lang="en-US" sz="1200" spc="-30" dirty="0" smtClean="0">
                    <a:solidFill>
                      <a:srgbClr val="7030A0"/>
                    </a:solidFill>
                    <a:latin typeface="Arial"/>
                    <a:cs typeface="Arial"/>
                  </a:rPr>
                  <a:t> is equal to the sum of the squares of the residuals of the model.</a:t>
                </a:r>
              </a:p>
              <a:p>
                <a:pPr marL="227329" marR="5080" indent="-207645">
                  <a:spcBef>
                    <a:spcPts val="90"/>
                  </a:spcBef>
                  <a:buClr>
                    <a:srgbClr val="024F84"/>
                  </a:buClr>
                  <a:buFontTx/>
                  <a:buAutoNum type="alphaLcParenBoth"/>
                  <a:tabLst>
                    <a:tab pos="227965" algn="l"/>
                  </a:tabLst>
                </a:pPr>
                <a:r>
                  <a:rPr lang="en-US" sz="1200" spc="-30" dirty="0" smtClean="0">
                    <a:solidFill>
                      <a:srgbClr val="7030A0"/>
                    </a:solidFill>
                    <a:latin typeface="Arial"/>
                    <a:cs typeface="Arial"/>
                  </a:rPr>
                  <a:t>SSG </a:t>
                </a:r>
                <a:r>
                  <a:rPr lang="en-US" sz="1200" spc="-30" dirty="0">
                    <a:solidFill>
                      <a:srgbClr val="7030A0"/>
                    </a:solidFill>
                    <a:latin typeface="Arial"/>
                    <a:cs typeface="Arial"/>
                  </a:rPr>
                  <a:t>for ANOVA (which compares &gt;2 means</a:t>
                </a:r>
                <a:r>
                  <a:rPr lang="en-US" sz="1200" spc="-30" dirty="0" smtClean="0">
                    <a:solidFill>
                      <a:srgbClr val="7030A0"/>
                    </a:solidFill>
                    <a:latin typeface="Arial"/>
                    <a:cs typeface="Arial"/>
                  </a:rPr>
                  <a:t>), represents the total </a:t>
                </a:r>
                <a:r>
                  <a:rPr lang="en-US" sz="1200" spc="-30" dirty="0" smtClean="0">
                    <a:solidFill>
                      <a:srgbClr val="7030A0"/>
                    </a:solidFill>
                    <a:latin typeface="Arial"/>
                    <a:cs typeface="Arial"/>
                  </a:rPr>
                  <a:t>variability of y </a:t>
                </a:r>
                <a:r>
                  <a:rPr lang="en-US" sz="1200" spc="-30" dirty="0" smtClean="0">
                    <a:solidFill>
                      <a:srgbClr val="7030A0"/>
                    </a:solidFill>
                    <a:latin typeface="Arial"/>
                    <a:cs typeface="Arial"/>
                  </a:rPr>
                  <a:t>between groups.</a:t>
                </a:r>
              </a:p>
              <a:p>
                <a:pPr marL="227329" marR="5080" indent="-207645">
                  <a:spcBef>
                    <a:spcPts val="90"/>
                  </a:spcBef>
                  <a:buClr>
                    <a:srgbClr val="024F84"/>
                  </a:buClr>
                  <a:buFontTx/>
                  <a:buAutoNum type="alphaLcParenBoth"/>
                  <a:tabLst>
                    <a:tab pos="227965" algn="l"/>
                  </a:tabLst>
                </a:pPr>
                <a:endParaRPr lang="en-US" sz="1200" spc="-30" dirty="0" smtClean="0">
                  <a:solidFill>
                    <a:srgbClr val="7030A0"/>
                  </a:solidFill>
                  <a:latin typeface="Arial"/>
                  <a:cs typeface="Arial"/>
                </a:endParaRPr>
              </a:p>
              <a:p>
                <a:pPr marL="227329" marR="5080" indent="-207645">
                  <a:spcBef>
                    <a:spcPts val="90"/>
                  </a:spcBef>
                  <a:buClr>
                    <a:srgbClr val="024F84"/>
                  </a:buClr>
                  <a:buFontTx/>
                  <a:buAutoNum type="alphaLcParenBoth"/>
                  <a:tabLst>
                    <a:tab pos="227965" algn="l"/>
                  </a:tabLst>
                </a:pPr>
                <a:endParaRPr lang="en-US" sz="1200" spc="-30" dirty="0" smtClean="0">
                  <a:latin typeface="Arial"/>
                  <a:cs typeface="Arial"/>
                </a:endParaRPr>
              </a:p>
              <a:p>
                <a:pPr marL="227329" marR="5080" indent="-207645">
                  <a:spcBef>
                    <a:spcPts val="90"/>
                  </a:spcBef>
                  <a:buClr>
                    <a:srgbClr val="024F84"/>
                  </a:buClr>
                  <a:buFontTx/>
                  <a:buAutoNum type="alphaLcParenBoth"/>
                  <a:tabLst>
                    <a:tab pos="227965" algn="l"/>
                  </a:tabLst>
                </a:pPr>
                <a:endParaRPr lang="en-US" sz="1200" spc="-30" dirty="0" smtClean="0">
                  <a:latin typeface="Arial"/>
                  <a:cs typeface="Arial"/>
                </a:endParaRPr>
              </a:p>
              <a:p>
                <a:pPr marL="227329" marR="5080" indent="-207645">
                  <a:spcBef>
                    <a:spcPts val="90"/>
                  </a:spcBef>
                  <a:buClr>
                    <a:srgbClr val="024F84"/>
                  </a:buClr>
                  <a:buFontTx/>
                  <a:buAutoNum type="alphaLcParenBoth"/>
                  <a:tabLst>
                    <a:tab pos="227965" algn="l"/>
                  </a:tabLst>
                </a:pPr>
                <a:endParaRPr lang="en-US" sz="1200" spc="-30" dirty="0" smtClean="0">
                  <a:latin typeface="Arial"/>
                  <a:cs typeface="Arial"/>
                </a:endParaRPr>
              </a:p>
            </p:txBody>
          </p:sp>
        </mc:Choice>
        <mc:Fallback>
          <p:sp>
            <p:nvSpPr>
              <p:cNvPr id="6" name="object 36"/>
              <p:cNvSpPr txBox="1">
                <a:spLocks noRot="1" noChangeAspect="1" noMove="1" noResize="1" noEditPoints="1" noAdjustHandles="1" noChangeArrowheads="1" noChangeShapeType="1" noTextEdit="1"/>
              </p:cNvSpPr>
              <p:nvPr/>
            </p:nvSpPr>
            <p:spPr>
              <a:xfrm>
                <a:off x="171450" y="663575"/>
                <a:ext cx="3810000" cy="2705934"/>
              </a:xfrm>
              <a:prstGeom prst="rect">
                <a:avLst/>
              </a:prstGeom>
              <a:blipFill>
                <a:blip r:embed="rId2"/>
                <a:stretch>
                  <a:fillRect l="-1920" t="-1577" r="-3040"/>
                </a:stretch>
              </a:blipFill>
            </p:spPr>
            <p:txBody>
              <a:bodyPr/>
              <a:lstStyle/>
              <a:p>
                <a:r>
                  <a:rPr lang="en-US">
                    <a:noFill/>
                  </a:rPr>
                  <a:t> </a:t>
                </a:r>
              </a:p>
            </p:txBody>
          </p:sp>
        </mc:Fallback>
      </mc:AlternateContent>
    </p:spTree>
    <p:extLst>
      <p:ext uri="{BB962C8B-B14F-4D97-AF65-F5344CB8AC3E}">
        <p14:creationId xmlns:p14="http://schemas.microsoft.com/office/powerpoint/2010/main" val="105597055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177613"/>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Which of the following is false?</a:t>
            </a:r>
            <a:endParaRPr lang="en-US" sz="1000" kern="0" dirty="0">
              <a:solidFill>
                <a:schemeClr val="accent2">
                  <a:lumMod val="75000"/>
                </a:schemeClr>
              </a:solidFill>
            </a:endParaRPr>
          </a:p>
        </p:txBody>
      </p:sp>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mc:AlternateContent xmlns:mc="http://schemas.openxmlformats.org/markup-compatibility/2006">
        <mc:Choice xmlns:a14="http://schemas.microsoft.com/office/drawing/2010/main" Requires="a14">
          <p:sp>
            <p:nvSpPr>
              <p:cNvPr id="6" name="object 36"/>
              <p:cNvSpPr txBox="1"/>
              <p:nvPr/>
            </p:nvSpPr>
            <p:spPr>
              <a:xfrm>
                <a:off x="171450" y="663575"/>
                <a:ext cx="3810000" cy="2705934"/>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200" spc="-30" dirty="0" smtClean="0">
                    <a:latin typeface="Arial"/>
                    <a:cs typeface="Arial"/>
                  </a:rPr>
                  <a:t>The SST and </a:t>
                </a:r>
                <a14:m>
                  <m:oMath xmlns:m="http://schemas.openxmlformats.org/officeDocument/2006/math">
                    <m:r>
                      <a:rPr lang="en-US" sz="1200" i="1" spc="-30">
                        <a:latin typeface="Cambria Math" panose="02040503050406030204" pitchFamily="18" charset="0"/>
                        <a:cs typeface="Arial"/>
                      </a:rPr>
                      <m:t>𝑑</m:t>
                    </m:r>
                    <m:sSub>
                      <m:sSubPr>
                        <m:ctrlPr>
                          <a:rPr lang="en-US" sz="1200" i="1" spc="-30">
                            <a:latin typeface="Cambria Math" panose="02040503050406030204" pitchFamily="18" charset="0"/>
                            <a:cs typeface="Arial"/>
                          </a:rPr>
                        </m:ctrlPr>
                      </m:sSubPr>
                      <m:e>
                        <m:r>
                          <a:rPr lang="en-US" sz="1200" i="1" spc="-30">
                            <a:latin typeface="Cambria Math" panose="02040503050406030204" pitchFamily="18" charset="0"/>
                            <a:cs typeface="Arial"/>
                          </a:rPr>
                          <m:t>𝑓</m:t>
                        </m:r>
                      </m:e>
                      <m:sub>
                        <m:r>
                          <a:rPr lang="en-US" sz="1200" i="1" spc="-30">
                            <a:latin typeface="Cambria Math" panose="02040503050406030204" pitchFamily="18" charset="0"/>
                            <a:cs typeface="Arial"/>
                          </a:rPr>
                          <m:t>𝑇</m:t>
                        </m:r>
                      </m:sub>
                    </m:sSub>
                  </m:oMath>
                </a14:m>
                <a:r>
                  <a:rPr lang="en-US" sz="1200" spc="-30" dirty="0" smtClean="0">
                    <a:latin typeface="Arial"/>
                    <a:cs typeface="Arial"/>
                  </a:rPr>
                  <a:t> are the same for </a:t>
                </a:r>
                <a:r>
                  <a:rPr lang="en-US" sz="1200" spc="-30" dirty="0" smtClean="0">
                    <a:solidFill>
                      <a:srgbClr val="7030A0"/>
                    </a:solidFill>
                    <a:latin typeface="Arial"/>
                    <a:cs typeface="Arial"/>
                  </a:rPr>
                  <a:t>ANOVA (which compares &gt;2 means)</a:t>
                </a:r>
                <a:r>
                  <a:rPr lang="en-US" sz="1200" spc="-30" dirty="0" smtClean="0">
                    <a:latin typeface="Arial"/>
                    <a:cs typeface="Arial"/>
                  </a:rPr>
                  <a:t> and </a:t>
                </a:r>
                <a:r>
                  <a:rPr lang="en-US" sz="1200" spc="-30" dirty="0" smtClean="0">
                    <a:solidFill>
                      <a:schemeClr val="accent3">
                        <a:lumMod val="75000"/>
                      </a:schemeClr>
                    </a:solidFill>
                    <a:latin typeface="Arial"/>
                    <a:cs typeface="Arial"/>
                  </a:rPr>
                  <a:t>ANOVA for regression</a:t>
                </a:r>
                <a:r>
                  <a:rPr lang="en-US" sz="1200" spc="-30" dirty="0" smtClean="0">
                    <a:latin typeface="Arial"/>
                    <a:cs typeface="Arial"/>
                  </a:rPr>
                  <a:t>.</a:t>
                </a:r>
              </a:p>
              <a:p>
                <a:pPr marL="227329" marR="5080" indent="-207645" algn="just">
                  <a:spcBef>
                    <a:spcPts val="90"/>
                  </a:spcBef>
                  <a:buClr>
                    <a:srgbClr val="024F84"/>
                  </a:buClr>
                  <a:buFontTx/>
                  <a:buAutoNum type="alphaLcParenBoth"/>
                  <a:tabLst>
                    <a:tab pos="227965" algn="l"/>
                  </a:tabLst>
                </a:pPr>
                <a:r>
                  <a:rPr lang="en-US" sz="1200" spc="-30" dirty="0">
                    <a:latin typeface="Arial"/>
                    <a:cs typeface="Arial"/>
                  </a:rPr>
                  <a:t>The </a:t>
                </a:r>
                <a14:m>
                  <m:oMath xmlns:m="http://schemas.openxmlformats.org/officeDocument/2006/math">
                    <m:r>
                      <a:rPr lang="en-US" sz="1200" i="1" spc="-30">
                        <a:latin typeface="Cambria Math" panose="02040503050406030204" pitchFamily="18" charset="0"/>
                        <a:cs typeface="Arial"/>
                      </a:rPr>
                      <m:t>𝑑</m:t>
                    </m:r>
                    <m:sSub>
                      <m:sSubPr>
                        <m:ctrlPr>
                          <a:rPr lang="en-US" sz="1200" i="1" spc="-30">
                            <a:latin typeface="Cambria Math" panose="02040503050406030204" pitchFamily="18" charset="0"/>
                            <a:cs typeface="Arial"/>
                          </a:rPr>
                        </m:ctrlPr>
                      </m:sSubPr>
                      <m:e>
                        <m:r>
                          <a:rPr lang="en-US" sz="1200" i="1" spc="-30">
                            <a:latin typeface="Cambria Math" panose="02040503050406030204" pitchFamily="18" charset="0"/>
                            <a:cs typeface="Arial"/>
                          </a:rPr>
                          <m:t>𝑓</m:t>
                        </m:r>
                      </m:e>
                      <m:sub>
                        <m:r>
                          <a:rPr lang="en-US" sz="1200" b="0" i="1" spc="-30" smtClean="0">
                            <a:latin typeface="Cambria Math" panose="02040503050406030204" pitchFamily="18" charset="0"/>
                            <a:cs typeface="Arial"/>
                          </a:rPr>
                          <m:t>𝑒𝑟𝑟𝑜𝑟</m:t>
                        </m:r>
                      </m:sub>
                    </m:sSub>
                  </m:oMath>
                </a14:m>
                <a:r>
                  <a:rPr lang="en-US" sz="1200" spc="-30" dirty="0">
                    <a:latin typeface="Arial"/>
                    <a:cs typeface="Arial"/>
                  </a:rPr>
                  <a:t> </a:t>
                </a:r>
                <a:r>
                  <a:rPr lang="en-US" sz="1200" spc="-30" dirty="0" smtClean="0">
                    <a:latin typeface="Arial"/>
                    <a:cs typeface="Arial"/>
                  </a:rPr>
                  <a:t>is </a:t>
                </a:r>
                <a:r>
                  <a:rPr lang="en-US" sz="1200" spc="-30" dirty="0">
                    <a:latin typeface="Arial"/>
                    <a:cs typeface="Arial"/>
                  </a:rPr>
                  <a:t>the same for </a:t>
                </a:r>
                <a:r>
                  <a:rPr lang="en-US" sz="1200" spc="-30" dirty="0">
                    <a:solidFill>
                      <a:srgbClr val="7030A0"/>
                    </a:solidFill>
                    <a:latin typeface="Arial"/>
                    <a:cs typeface="Arial"/>
                  </a:rPr>
                  <a:t>ANOVA (which compares &gt;2 means)</a:t>
                </a:r>
                <a:r>
                  <a:rPr lang="en-US" sz="1200" spc="-30" dirty="0">
                    <a:latin typeface="Arial"/>
                    <a:cs typeface="Arial"/>
                  </a:rPr>
                  <a:t> and </a:t>
                </a:r>
                <a:r>
                  <a:rPr lang="en-US" sz="1200" spc="-30" dirty="0">
                    <a:solidFill>
                      <a:schemeClr val="accent3">
                        <a:lumMod val="75000"/>
                      </a:schemeClr>
                    </a:solidFill>
                    <a:latin typeface="Arial"/>
                    <a:cs typeface="Arial"/>
                  </a:rPr>
                  <a:t>ANOVA for regression</a:t>
                </a:r>
                <a:r>
                  <a:rPr lang="en-US" sz="1200" spc="-30" dirty="0" smtClean="0">
                    <a:latin typeface="Arial"/>
                    <a:cs typeface="Arial"/>
                  </a:rPr>
                  <a:t>.</a:t>
                </a:r>
              </a:p>
              <a:p>
                <a:pPr marL="227329" marR="5080" indent="-207645" algn="just">
                  <a:spcBef>
                    <a:spcPts val="90"/>
                  </a:spcBef>
                  <a:buClr>
                    <a:srgbClr val="024F84"/>
                  </a:buClr>
                  <a:buFontTx/>
                  <a:buAutoNum type="alphaLcParenBoth"/>
                  <a:tabLst>
                    <a:tab pos="227965" algn="l"/>
                  </a:tabLst>
                </a:pPr>
                <a14:m>
                  <m:oMath xmlns:m="http://schemas.openxmlformats.org/officeDocument/2006/math">
                    <m:rad>
                      <m:radPr>
                        <m:degHide m:val="on"/>
                        <m:ctrlPr>
                          <a:rPr lang="en-US" sz="1200" i="1" spc="-30">
                            <a:latin typeface="Cambria Math" panose="02040503050406030204" pitchFamily="18" charset="0"/>
                            <a:cs typeface="Arial"/>
                          </a:rPr>
                        </m:ctrlPr>
                      </m:radPr>
                      <m:deg/>
                      <m:e>
                        <m:f>
                          <m:fPr>
                            <m:ctrlPr>
                              <a:rPr lang="en-US" sz="1200" i="1" spc="-30">
                                <a:latin typeface="Cambria Math" panose="02040503050406030204" pitchFamily="18" charset="0"/>
                                <a:cs typeface="Arial"/>
                              </a:rPr>
                            </m:ctrlPr>
                          </m:fPr>
                          <m:num>
                            <m:r>
                              <a:rPr lang="en-US" sz="1200" i="1" spc="-30">
                                <a:latin typeface="Cambria Math" panose="02040503050406030204" pitchFamily="18" charset="0"/>
                                <a:cs typeface="Arial"/>
                              </a:rPr>
                              <m:t>𝑆𝑆𝑇</m:t>
                            </m:r>
                          </m:num>
                          <m:den>
                            <m:r>
                              <a:rPr lang="en-US" sz="1200" i="1" spc="-30">
                                <a:latin typeface="Cambria Math" panose="02040503050406030204" pitchFamily="18" charset="0"/>
                                <a:cs typeface="Arial"/>
                              </a:rPr>
                              <m:t>𝑑</m:t>
                            </m:r>
                            <m:sSub>
                              <m:sSubPr>
                                <m:ctrlPr>
                                  <a:rPr lang="en-US" sz="1200" i="1" spc="-30">
                                    <a:latin typeface="Cambria Math" panose="02040503050406030204" pitchFamily="18" charset="0"/>
                                    <a:cs typeface="Arial"/>
                                  </a:rPr>
                                </m:ctrlPr>
                              </m:sSubPr>
                              <m:e>
                                <m:r>
                                  <a:rPr lang="en-US" sz="1200" i="1" spc="-30">
                                    <a:latin typeface="Cambria Math" panose="02040503050406030204" pitchFamily="18" charset="0"/>
                                    <a:cs typeface="Arial"/>
                                  </a:rPr>
                                  <m:t>𝑓</m:t>
                                </m:r>
                              </m:e>
                              <m:sub>
                                <m:r>
                                  <a:rPr lang="en-US" sz="1200" i="1" spc="-30">
                                    <a:latin typeface="Cambria Math" panose="02040503050406030204" pitchFamily="18" charset="0"/>
                                    <a:cs typeface="Arial"/>
                                  </a:rPr>
                                  <m:t>𝑇</m:t>
                                </m:r>
                              </m:sub>
                            </m:sSub>
                          </m:den>
                        </m:f>
                      </m:e>
                    </m:rad>
                    <m:r>
                      <a:rPr lang="en-US" sz="1200" i="1" spc="-30">
                        <a:latin typeface="Cambria Math" panose="02040503050406030204" pitchFamily="18" charset="0"/>
                        <a:cs typeface="Arial"/>
                      </a:rPr>
                      <m:t>=</m:t>
                    </m:r>
                    <m:sSub>
                      <m:sSubPr>
                        <m:ctrlPr>
                          <a:rPr lang="en-US" sz="1200" i="1" spc="-30">
                            <a:latin typeface="Cambria Math" panose="02040503050406030204" pitchFamily="18" charset="0"/>
                            <a:cs typeface="Arial"/>
                          </a:rPr>
                        </m:ctrlPr>
                      </m:sSubPr>
                      <m:e>
                        <m:r>
                          <a:rPr lang="en-US" sz="1200" i="1" spc="-30">
                            <a:latin typeface="Cambria Math" panose="02040503050406030204" pitchFamily="18" charset="0"/>
                            <a:cs typeface="Arial"/>
                          </a:rPr>
                          <m:t>𝑠</m:t>
                        </m:r>
                      </m:e>
                      <m:sub>
                        <m:r>
                          <a:rPr lang="en-US" sz="1200" i="1" spc="-30">
                            <a:latin typeface="Cambria Math" panose="02040503050406030204" pitchFamily="18" charset="0"/>
                            <a:cs typeface="Arial"/>
                          </a:rPr>
                          <m:t>𝑦</m:t>
                        </m:r>
                      </m:sub>
                    </m:sSub>
                    <m:r>
                      <a:rPr lang="en-US" sz="1200" i="1" spc="-30">
                        <a:latin typeface="Cambria Math" panose="02040503050406030204" pitchFamily="18" charset="0"/>
                        <a:cs typeface="Arial"/>
                      </a:rPr>
                      <m:t>,</m:t>
                    </m:r>
                  </m:oMath>
                </a14:m>
                <a:r>
                  <a:rPr lang="en-US" sz="1200" spc="-30" dirty="0">
                    <a:latin typeface="Arial"/>
                    <a:cs typeface="Arial"/>
                  </a:rPr>
                  <a:t> where </a:t>
                </a:r>
                <a:r>
                  <a:rPr lang="en-US" sz="1200" i="1" spc="-30" dirty="0">
                    <a:latin typeface="Arial"/>
                    <a:cs typeface="Arial"/>
                  </a:rPr>
                  <a:t>y</a:t>
                </a:r>
                <a:r>
                  <a:rPr lang="en-US" sz="1200" spc="-30" dirty="0">
                    <a:latin typeface="Arial"/>
                    <a:cs typeface="Arial"/>
                  </a:rPr>
                  <a:t> is the response variable.</a:t>
                </a:r>
              </a:p>
              <a:p>
                <a:pPr marL="227329" marR="5080" indent="-207645">
                  <a:spcBef>
                    <a:spcPts val="90"/>
                  </a:spcBef>
                  <a:buClr>
                    <a:srgbClr val="024F84"/>
                  </a:buClr>
                  <a:buFontTx/>
                  <a:buAutoNum type="alphaLcParenBoth"/>
                  <a:tabLst>
                    <a:tab pos="227965" algn="l"/>
                  </a:tabLst>
                </a:pPr>
                <a14:m>
                  <m:oMath xmlns:m="http://schemas.openxmlformats.org/officeDocument/2006/math">
                    <m:r>
                      <a:rPr lang="en-US" sz="1200" b="0" i="1" spc="-30" smtClean="0">
                        <a:solidFill>
                          <a:srgbClr val="7030A0"/>
                        </a:solidFill>
                        <a:latin typeface="Cambria Math" panose="02040503050406030204" pitchFamily="18" charset="0"/>
                        <a:cs typeface="Arial"/>
                      </a:rPr>
                      <m:t>𝑆</m:t>
                    </m:r>
                    <m:sSub>
                      <m:sSubPr>
                        <m:ctrlPr>
                          <a:rPr lang="en-US" sz="1200" b="0" i="1" spc="-30" smtClean="0">
                            <a:solidFill>
                              <a:srgbClr val="7030A0"/>
                            </a:solidFill>
                            <a:latin typeface="Cambria Math" panose="02040503050406030204" pitchFamily="18" charset="0"/>
                            <a:cs typeface="Arial"/>
                          </a:rPr>
                        </m:ctrlPr>
                      </m:sSubPr>
                      <m:e>
                        <m:r>
                          <a:rPr lang="en-US" sz="1200" b="0" i="1" spc="-30" smtClean="0">
                            <a:solidFill>
                              <a:srgbClr val="7030A0"/>
                            </a:solidFill>
                            <a:latin typeface="Cambria Math" panose="02040503050406030204" pitchFamily="18" charset="0"/>
                            <a:cs typeface="Arial"/>
                          </a:rPr>
                          <m:t>𝑆</m:t>
                        </m:r>
                      </m:e>
                      <m:sub>
                        <m:r>
                          <a:rPr lang="en-US" sz="1200" b="0" i="1" spc="-30" smtClean="0">
                            <a:solidFill>
                              <a:srgbClr val="7030A0"/>
                            </a:solidFill>
                            <a:latin typeface="Cambria Math" panose="02040503050406030204" pitchFamily="18" charset="0"/>
                            <a:cs typeface="Arial"/>
                          </a:rPr>
                          <m:t>𝑟𝑒𝑠𝑖𝑑𝑢𝑎𝑙𝑠</m:t>
                        </m:r>
                      </m:sub>
                    </m:sSub>
                    <m:r>
                      <a:rPr lang="en-US" sz="1200" b="0" i="1" spc="-30" smtClean="0">
                        <a:solidFill>
                          <a:srgbClr val="7030A0"/>
                        </a:solidFill>
                        <a:latin typeface="Cambria Math" panose="02040503050406030204" pitchFamily="18" charset="0"/>
                        <a:cs typeface="Arial"/>
                      </a:rPr>
                      <m:t> (</m:t>
                    </m:r>
                    <m:r>
                      <a:rPr lang="en-US" sz="1200" b="0" i="1" spc="-30" smtClean="0">
                        <a:solidFill>
                          <a:srgbClr val="7030A0"/>
                        </a:solidFill>
                        <a:latin typeface="Cambria Math" panose="02040503050406030204" pitchFamily="18" charset="0"/>
                        <a:cs typeface="Arial"/>
                      </a:rPr>
                      <m:t>𝑜𝑟</m:t>
                    </m:r>
                    <m:r>
                      <a:rPr lang="en-US" sz="1200" b="0" i="1" spc="-30" smtClean="0">
                        <a:solidFill>
                          <a:srgbClr val="7030A0"/>
                        </a:solidFill>
                        <a:latin typeface="Cambria Math" panose="02040503050406030204" pitchFamily="18" charset="0"/>
                        <a:cs typeface="Arial"/>
                      </a:rPr>
                      <m:t> </m:t>
                    </m:r>
                    <m:r>
                      <a:rPr lang="en-US" sz="1200" b="0" i="1" spc="-30" smtClean="0">
                        <a:solidFill>
                          <a:srgbClr val="7030A0"/>
                        </a:solidFill>
                        <a:latin typeface="Cambria Math" panose="02040503050406030204" pitchFamily="18" charset="0"/>
                        <a:cs typeface="Arial"/>
                      </a:rPr>
                      <m:t>𝑆</m:t>
                    </m:r>
                    <m:sSub>
                      <m:sSubPr>
                        <m:ctrlPr>
                          <a:rPr lang="en-US" sz="1200" b="0" i="1" spc="-30" smtClean="0">
                            <a:solidFill>
                              <a:srgbClr val="7030A0"/>
                            </a:solidFill>
                            <a:latin typeface="Cambria Math" panose="02040503050406030204" pitchFamily="18" charset="0"/>
                            <a:cs typeface="Arial"/>
                          </a:rPr>
                        </m:ctrlPr>
                      </m:sSubPr>
                      <m:e>
                        <m:r>
                          <a:rPr lang="en-US" sz="1200" b="0" i="1" spc="-30" smtClean="0">
                            <a:solidFill>
                              <a:srgbClr val="7030A0"/>
                            </a:solidFill>
                            <a:latin typeface="Cambria Math" panose="02040503050406030204" pitchFamily="18" charset="0"/>
                            <a:cs typeface="Arial"/>
                          </a:rPr>
                          <m:t>𝑆</m:t>
                        </m:r>
                      </m:e>
                      <m:sub>
                        <m:r>
                          <a:rPr lang="en-US" sz="1200" b="0" i="1" spc="-30" smtClean="0">
                            <a:solidFill>
                              <a:srgbClr val="7030A0"/>
                            </a:solidFill>
                            <a:latin typeface="Cambria Math" panose="02040503050406030204" pitchFamily="18" charset="0"/>
                            <a:cs typeface="Arial"/>
                          </a:rPr>
                          <m:t>𝐸</m:t>
                        </m:r>
                      </m:sub>
                    </m:sSub>
                    <m:r>
                      <a:rPr lang="en-US" sz="1200" b="0" i="1" spc="-30" smtClean="0">
                        <a:solidFill>
                          <a:srgbClr val="7030A0"/>
                        </a:solidFill>
                        <a:latin typeface="Cambria Math" panose="02040503050406030204" pitchFamily="18" charset="0"/>
                        <a:cs typeface="Arial"/>
                      </a:rPr>
                      <m:t>)</m:t>
                    </m:r>
                  </m:oMath>
                </a14:m>
                <a:r>
                  <a:rPr lang="en-US" sz="1200" spc="-30" dirty="0" smtClean="0">
                    <a:solidFill>
                      <a:srgbClr val="7030A0"/>
                    </a:solidFill>
                    <a:latin typeface="Arial"/>
                    <a:cs typeface="Arial"/>
                  </a:rPr>
                  <a:t> is equal to the sum of the squares of the residuals of the model.</a:t>
                </a:r>
              </a:p>
              <a:p>
                <a:pPr marL="227329" marR="5080" indent="-207645">
                  <a:spcBef>
                    <a:spcPts val="90"/>
                  </a:spcBef>
                  <a:buClr>
                    <a:srgbClr val="024F84"/>
                  </a:buClr>
                  <a:buFontTx/>
                  <a:buAutoNum type="alphaLcParenBoth"/>
                  <a:tabLst>
                    <a:tab pos="227965" algn="l"/>
                  </a:tabLst>
                </a:pPr>
                <a:r>
                  <a:rPr lang="en-US" sz="1200" spc="-30" dirty="0" smtClean="0">
                    <a:solidFill>
                      <a:srgbClr val="7030A0"/>
                    </a:solidFill>
                    <a:latin typeface="Arial"/>
                    <a:cs typeface="Arial"/>
                  </a:rPr>
                  <a:t>SSG </a:t>
                </a:r>
                <a:r>
                  <a:rPr lang="en-US" sz="1200" spc="-30" dirty="0">
                    <a:solidFill>
                      <a:srgbClr val="7030A0"/>
                    </a:solidFill>
                    <a:latin typeface="Arial"/>
                    <a:cs typeface="Arial"/>
                  </a:rPr>
                  <a:t>for ANOVA (which compares &gt;2 means</a:t>
                </a:r>
                <a:r>
                  <a:rPr lang="en-US" sz="1200" spc="-30" dirty="0" smtClean="0">
                    <a:solidFill>
                      <a:srgbClr val="7030A0"/>
                    </a:solidFill>
                    <a:latin typeface="Arial"/>
                    <a:cs typeface="Arial"/>
                  </a:rPr>
                  <a:t>), represents the total </a:t>
                </a:r>
                <a:r>
                  <a:rPr lang="en-US" sz="1200" spc="-30" dirty="0" smtClean="0">
                    <a:solidFill>
                      <a:srgbClr val="7030A0"/>
                    </a:solidFill>
                    <a:latin typeface="Arial"/>
                    <a:cs typeface="Arial"/>
                  </a:rPr>
                  <a:t>variability of y </a:t>
                </a:r>
                <a:r>
                  <a:rPr lang="en-US" sz="1200" spc="-30" dirty="0" smtClean="0">
                    <a:solidFill>
                      <a:srgbClr val="7030A0"/>
                    </a:solidFill>
                    <a:latin typeface="Arial"/>
                    <a:cs typeface="Arial"/>
                  </a:rPr>
                  <a:t>between groups.</a:t>
                </a:r>
              </a:p>
              <a:p>
                <a:pPr marL="227329" marR="5080" indent="-207645">
                  <a:spcBef>
                    <a:spcPts val="90"/>
                  </a:spcBef>
                  <a:buClr>
                    <a:srgbClr val="024F84"/>
                  </a:buClr>
                  <a:buFontTx/>
                  <a:buAutoNum type="alphaLcParenBoth"/>
                  <a:tabLst>
                    <a:tab pos="227965" algn="l"/>
                  </a:tabLst>
                </a:pPr>
                <a:endParaRPr lang="en-US" sz="1200" spc="-30" dirty="0" smtClean="0">
                  <a:solidFill>
                    <a:srgbClr val="7030A0"/>
                  </a:solidFill>
                  <a:latin typeface="Arial"/>
                  <a:cs typeface="Arial"/>
                </a:endParaRPr>
              </a:p>
              <a:p>
                <a:pPr marL="227329" marR="5080" indent="-207645">
                  <a:spcBef>
                    <a:spcPts val="90"/>
                  </a:spcBef>
                  <a:buClr>
                    <a:srgbClr val="024F84"/>
                  </a:buClr>
                  <a:buFontTx/>
                  <a:buAutoNum type="alphaLcParenBoth"/>
                  <a:tabLst>
                    <a:tab pos="227965" algn="l"/>
                  </a:tabLst>
                </a:pPr>
                <a:endParaRPr lang="en-US" sz="1200" spc="-30" dirty="0" smtClean="0">
                  <a:latin typeface="Arial"/>
                  <a:cs typeface="Arial"/>
                </a:endParaRPr>
              </a:p>
              <a:p>
                <a:pPr marL="227329" marR="5080" indent="-207645">
                  <a:spcBef>
                    <a:spcPts val="90"/>
                  </a:spcBef>
                  <a:buClr>
                    <a:srgbClr val="024F84"/>
                  </a:buClr>
                  <a:buFontTx/>
                  <a:buAutoNum type="alphaLcParenBoth"/>
                  <a:tabLst>
                    <a:tab pos="227965" algn="l"/>
                  </a:tabLst>
                </a:pPr>
                <a:endParaRPr lang="en-US" sz="1200" spc="-30" dirty="0" smtClean="0">
                  <a:latin typeface="Arial"/>
                  <a:cs typeface="Arial"/>
                </a:endParaRPr>
              </a:p>
              <a:p>
                <a:pPr marL="227329" marR="5080" indent="-207645">
                  <a:spcBef>
                    <a:spcPts val="90"/>
                  </a:spcBef>
                  <a:buClr>
                    <a:srgbClr val="024F84"/>
                  </a:buClr>
                  <a:buFontTx/>
                  <a:buAutoNum type="alphaLcParenBoth"/>
                  <a:tabLst>
                    <a:tab pos="227965" algn="l"/>
                  </a:tabLst>
                </a:pPr>
                <a:endParaRPr lang="en-US" sz="1200" spc="-30" dirty="0" smtClean="0">
                  <a:latin typeface="Arial"/>
                  <a:cs typeface="Arial"/>
                </a:endParaRPr>
              </a:p>
            </p:txBody>
          </p:sp>
        </mc:Choice>
        <mc:Fallback>
          <p:sp>
            <p:nvSpPr>
              <p:cNvPr id="6" name="object 36"/>
              <p:cNvSpPr txBox="1">
                <a:spLocks noRot="1" noChangeAspect="1" noMove="1" noResize="1" noEditPoints="1" noAdjustHandles="1" noChangeArrowheads="1" noChangeShapeType="1" noTextEdit="1"/>
              </p:cNvSpPr>
              <p:nvPr/>
            </p:nvSpPr>
            <p:spPr>
              <a:xfrm>
                <a:off x="171450" y="663575"/>
                <a:ext cx="3810000" cy="2705934"/>
              </a:xfrm>
              <a:prstGeom prst="rect">
                <a:avLst/>
              </a:prstGeom>
              <a:blipFill>
                <a:blip r:embed="rId2"/>
                <a:stretch>
                  <a:fillRect l="-1920" t="-1577" r="-3040"/>
                </a:stretch>
              </a:blipFill>
            </p:spPr>
            <p:txBody>
              <a:bodyPr/>
              <a:lstStyle/>
              <a:p>
                <a:r>
                  <a:rPr lang="en-US">
                    <a:noFill/>
                  </a:rPr>
                  <a:t> </a:t>
                </a:r>
              </a:p>
            </p:txBody>
          </p:sp>
        </mc:Fallback>
      </mc:AlternateContent>
      <p:sp>
        <p:nvSpPr>
          <p:cNvPr id="2" name="Rectangle 1"/>
          <p:cNvSpPr/>
          <p:nvPr/>
        </p:nvSpPr>
        <p:spPr>
          <a:xfrm>
            <a:off x="101219" y="1044575"/>
            <a:ext cx="4261231" cy="381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5196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232" y="890680"/>
            <a:ext cx="4227312" cy="1144496"/>
          </a:xfrm>
          <a:prstGeom prst="rect">
            <a:avLst/>
          </a:prstGeom>
        </p:spPr>
      </p:pic>
      <p:sp>
        <p:nvSpPr>
          <p:cNvPr id="11" name="object 11"/>
          <p:cNvSpPr txBox="1"/>
          <p:nvPr/>
        </p:nvSpPr>
        <p:spPr>
          <a:xfrm>
            <a:off x="476250" y="2416175"/>
            <a:ext cx="1786255" cy="166071"/>
          </a:xfrm>
          <a:prstGeom prst="rect">
            <a:avLst/>
          </a:prstGeom>
        </p:spPr>
        <p:txBody>
          <a:bodyPr vert="horz" wrap="square" lIns="0" tIns="12065" rIns="0" bIns="0" rtlCol="0">
            <a:spAutoFit/>
          </a:bodyPr>
          <a:lstStyle/>
          <a:p>
            <a:pPr marL="12700">
              <a:lnSpc>
                <a:spcPct val="100000"/>
              </a:lnSpc>
              <a:spcBef>
                <a:spcPts val="95"/>
              </a:spcBef>
            </a:pPr>
            <a:r>
              <a:rPr sz="1000" i="1" u="sng" dirty="0">
                <a:latin typeface="Times New Roman"/>
                <a:cs typeface="Times New Roman"/>
              </a:rPr>
              <a:t>k</a:t>
            </a:r>
            <a:r>
              <a:rPr sz="1000" u="sng" dirty="0">
                <a:latin typeface="Arial"/>
                <a:cs typeface="Arial"/>
              </a:rPr>
              <a:t>: </a:t>
            </a:r>
            <a:r>
              <a:rPr sz="1000" u="sng" spc="-10" dirty="0">
                <a:latin typeface="Arial"/>
                <a:cs typeface="Arial"/>
              </a:rPr>
              <a:t># </a:t>
            </a:r>
            <a:r>
              <a:rPr sz="1000" u="sng" spc="-15" dirty="0">
                <a:latin typeface="Arial"/>
                <a:cs typeface="Arial"/>
              </a:rPr>
              <a:t>of groups</a:t>
            </a:r>
            <a:r>
              <a:rPr sz="1000" spc="-15" dirty="0">
                <a:latin typeface="Arial"/>
                <a:cs typeface="Arial"/>
              </a:rPr>
              <a:t>; </a:t>
            </a:r>
            <a:r>
              <a:rPr sz="1000" i="1" spc="25" dirty="0">
                <a:latin typeface="Times New Roman"/>
                <a:cs typeface="Times New Roman"/>
              </a:rPr>
              <a:t>n</a:t>
            </a:r>
            <a:r>
              <a:rPr sz="1000" spc="25" dirty="0">
                <a:latin typeface="Arial"/>
                <a:cs typeface="Arial"/>
              </a:rPr>
              <a:t>: </a:t>
            </a:r>
            <a:r>
              <a:rPr sz="1000" spc="-10" dirty="0">
                <a:latin typeface="Arial"/>
                <a:cs typeface="Arial"/>
              </a:rPr>
              <a:t># </a:t>
            </a:r>
            <a:r>
              <a:rPr sz="1000" spc="-15" dirty="0">
                <a:latin typeface="Arial"/>
                <a:cs typeface="Arial"/>
              </a:rPr>
              <a:t>of</a:t>
            </a:r>
            <a:r>
              <a:rPr sz="1000" spc="160" dirty="0">
                <a:latin typeface="Arial"/>
                <a:cs typeface="Arial"/>
              </a:rPr>
              <a:t> </a:t>
            </a:r>
            <a:r>
              <a:rPr sz="1000" spc="-5" dirty="0">
                <a:latin typeface="Arial"/>
                <a:cs typeface="Arial"/>
              </a:rPr>
              <a:t>obs.</a:t>
            </a:r>
            <a:endParaRPr sz="1000" dirty="0">
              <a:latin typeface="Arial"/>
              <a:cs typeface="Arial"/>
            </a:endParaRPr>
          </a:p>
        </p:txBody>
      </p:sp>
      <p:sp>
        <p:nvSpPr>
          <p:cNvPr id="10" name="Rectangle 9"/>
          <p:cNvSpPr/>
          <p:nvPr/>
        </p:nvSpPr>
        <p:spPr>
          <a:xfrm>
            <a:off x="3814995" y="275524"/>
            <a:ext cx="699230" cy="369332"/>
          </a:xfrm>
          <a:prstGeom prst="rect">
            <a:avLst/>
          </a:prstGeom>
        </p:spPr>
        <p:txBody>
          <a:bodyPr wrap="none">
            <a:spAutoFit/>
          </a:bodyPr>
          <a:lstStyle/>
          <a:p>
            <a:r>
              <a:rPr lang="en-US" dirty="0" smtClean="0"/>
              <a:t>🔍</a:t>
            </a:r>
            <a:r>
              <a:rPr lang="en-US" dirty="0"/>
              <a:t> 👫</a:t>
            </a:r>
          </a:p>
        </p:txBody>
      </p:sp>
      <p:sp>
        <p:nvSpPr>
          <p:cNvPr id="6" name="TextBox 5"/>
          <p:cNvSpPr txBox="1"/>
          <p:nvPr/>
        </p:nvSpPr>
        <p:spPr>
          <a:xfrm>
            <a:off x="153973" y="511175"/>
            <a:ext cx="3661021" cy="369332"/>
          </a:xfrm>
          <a:prstGeom prst="rect">
            <a:avLst/>
          </a:prstGeom>
          <a:noFill/>
        </p:spPr>
        <p:txBody>
          <a:bodyPr wrap="square" rtlCol="0">
            <a:spAutoFit/>
          </a:bodyPr>
          <a:lstStyle/>
          <a:p>
            <a:r>
              <a:rPr lang="en-US" dirty="0" smtClean="0">
                <a:solidFill>
                  <a:srgbClr val="7030A0"/>
                </a:solidFill>
              </a:rPr>
              <a:t>ANOVA for Comparing &gt;2 Means</a:t>
            </a:r>
            <a:endParaRPr lang="en-US" dirty="0">
              <a:solidFill>
                <a:srgbClr val="7030A0"/>
              </a:solidFill>
            </a:endParaRPr>
          </a:p>
        </p:txBody>
      </p:sp>
      <p:sp>
        <p:nvSpPr>
          <p:cNvPr id="7" name="TextBox 6"/>
          <p:cNvSpPr txBox="1"/>
          <p:nvPr/>
        </p:nvSpPr>
        <p:spPr>
          <a:xfrm>
            <a:off x="153973" y="1349375"/>
            <a:ext cx="670663" cy="307777"/>
          </a:xfrm>
          <a:prstGeom prst="rect">
            <a:avLst/>
          </a:prstGeom>
          <a:noFill/>
        </p:spPr>
        <p:txBody>
          <a:bodyPr wrap="square" rtlCol="0">
            <a:spAutoFit/>
          </a:bodyPr>
          <a:lstStyle/>
          <a:p>
            <a:r>
              <a:rPr lang="en-US" sz="1400" dirty="0" smtClean="0">
                <a:solidFill>
                  <a:srgbClr val="7030A0"/>
                </a:solidFill>
              </a:rPr>
              <a:t>Error</a:t>
            </a:r>
            <a:endParaRPr lang="en-US" sz="1400" dirty="0">
              <a:solidFill>
                <a:srgbClr val="7030A0"/>
              </a:solidFill>
            </a:endParaRPr>
          </a:p>
        </p:txBody>
      </p:sp>
    </p:spTree>
    <p:extLst>
      <p:ext uri="{BB962C8B-B14F-4D97-AF65-F5344CB8AC3E}">
        <p14:creationId xmlns:p14="http://schemas.microsoft.com/office/powerpoint/2010/main" val="2140867549"/>
      </p:ext>
    </p:extLst>
  </p:cSld>
  <p:clrMapOvr>
    <a:masterClrMapping/>
  </p:clrMapOvr>
  <p:transition>
    <p:cut/>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23850" y="3025775"/>
            <a:ext cx="2671904" cy="166071"/>
          </a:xfrm>
          <a:prstGeom prst="rect">
            <a:avLst/>
          </a:prstGeom>
        </p:spPr>
        <p:txBody>
          <a:bodyPr vert="horz" wrap="square" lIns="0" tIns="12065" rIns="0" bIns="0" rtlCol="0">
            <a:spAutoFit/>
          </a:bodyPr>
          <a:lstStyle/>
          <a:p>
            <a:pPr marL="12700">
              <a:lnSpc>
                <a:spcPct val="100000"/>
              </a:lnSpc>
              <a:spcBef>
                <a:spcPts val="95"/>
              </a:spcBef>
            </a:pPr>
            <a:r>
              <a:rPr sz="1000" i="1" u="sng" dirty="0">
                <a:latin typeface="Times New Roman"/>
                <a:cs typeface="Times New Roman"/>
              </a:rPr>
              <a:t>k</a:t>
            </a:r>
            <a:r>
              <a:rPr sz="1000" u="sng" dirty="0">
                <a:latin typeface="Arial"/>
                <a:cs typeface="Arial"/>
              </a:rPr>
              <a:t>: </a:t>
            </a:r>
            <a:r>
              <a:rPr sz="1000" u="sng" spc="-10" dirty="0">
                <a:latin typeface="Arial"/>
                <a:cs typeface="Arial"/>
              </a:rPr>
              <a:t># </a:t>
            </a:r>
            <a:r>
              <a:rPr sz="1000" u="sng" spc="-15" dirty="0">
                <a:latin typeface="Arial"/>
                <a:cs typeface="Arial"/>
              </a:rPr>
              <a:t>of </a:t>
            </a:r>
            <a:r>
              <a:rPr lang="en-US" sz="1000" u="sng" spc="-15" dirty="0" smtClean="0">
                <a:latin typeface="Arial"/>
                <a:cs typeface="Arial"/>
              </a:rPr>
              <a:t>slopes being estimate</a:t>
            </a:r>
            <a:r>
              <a:rPr sz="1000" spc="-15" dirty="0" smtClean="0">
                <a:latin typeface="Arial"/>
                <a:cs typeface="Arial"/>
              </a:rPr>
              <a:t>; </a:t>
            </a:r>
            <a:r>
              <a:rPr sz="1000" i="1" spc="25" dirty="0">
                <a:latin typeface="Times New Roman"/>
                <a:cs typeface="Times New Roman"/>
              </a:rPr>
              <a:t>n</a:t>
            </a:r>
            <a:r>
              <a:rPr sz="1000" spc="25" dirty="0">
                <a:latin typeface="Arial"/>
                <a:cs typeface="Arial"/>
              </a:rPr>
              <a:t>: </a:t>
            </a:r>
            <a:r>
              <a:rPr sz="1000" spc="-10" dirty="0">
                <a:latin typeface="Arial"/>
                <a:cs typeface="Arial"/>
              </a:rPr>
              <a:t># </a:t>
            </a:r>
            <a:r>
              <a:rPr sz="1000" spc="-15" dirty="0">
                <a:latin typeface="Arial"/>
                <a:cs typeface="Arial"/>
              </a:rPr>
              <a:t>of</a:t>
            </a:r>
            <a:r>
              <a:rPr sz="1000" spc="160" dirty="0">
                <a:latin typeface="Arial"/>
                <a:cs typeface="Arial"/>
              </a:rPr>
              <a:t> </a:t>
            </a:r>
            <a:r>
              <a:rPr sz="1000" spc="-5" dirty="0">
                <a:latin typeface="Arial"/>
                <a:cs typeface="Arial"/>
              </a:rPr>
              <a:t>obs.</a:t>
            </a:r>
            <a:endParaRPr sz="1000" dirty="0">
              <a:latin typeface="Arial"/>
              <a:cs typeface="Arial"/>
            </a:endParaRPr>
          </a:p>
        </p:txBody>
      </p:sp>
      <p:sp>
        <p:nvSpPr>
          <p:cNvPr id="6" name="TextBox 5"/>
          <p:cNvSpPr txBox="1"/>
          <p:nvPr/>
        </p:nvSpPr>
        <p:spPr>
          <a:xfrm>
            <a:off x="153973" y="511175"/>
            <a:ext cx="3661021" cy="369332"/>
          </a:xfrm>
          <a:prstGeom prst="rect">
            <a:avLst/>
          </a:prstGeom>
          <a:noFill/>
        </p:spPr>
        <p:txBody>
          <a:bodyPr wrap="square" rtlCol="0">
            <a:spAutoFit/>
          </a:bodyPr>
          <a:lstStyle/>
          <a:p>
            <a:r>
              <a:rPr lang="en-US" dirty="0" smtClean="0">
                <a:solidFill>
                  <a:schemeClr val="accent3">
                    <a:lumMod val="75000"/>
                  </a:schemeClr>
                </a:solidFill>
              </a:rPr>
              <a:t>ANOVA for Linear Regression</a:t>
            </a:r>
            <a:endParaRPr lang="en-US" dirty="0">
              <a:solidFill>
                <a:schemeClr val="accent3">
                  <a:lumMod val="75000"/>
                </a:schemeClr>
              </a:solidFill>
            </a:endParaRPr>
          </a:p>
        </p:txBody>
      </p:sp>
      <p:pic>
        <p:nvPicPr>
          <p:cNvPr id="7" name="Picture 6"/>
          <p:cNvPicPr>
            <a:picLocks noChangeAspect="1"/>
          </p:cNvPicPr>
          <p:nvPr/>
        </p:nvPicPr>
        <p:blipFill>
          <a:blip r:embed="rId2"/>
          <a:stretch>
            <a:fillRect/>
          </a:stretch>
        </p:blipFill>
        <p:spPr>
          <a:xfrm>
            <a:off x="130174" y="865005"/>
            <a:ext cx="4335513" cy="1703569"/>
          </a:xfrm>
          <a:prstGeom prst="rect">
            <a:avLst/>
          </a:prstGeom>
        </p:spPr>
      </p:pic>
      <p:sp>
        <p:nvSpPr>
          <p:cNvPr id="2" name="TextBox 1"/>
          <p:cNvSpPr txBox="1"/>
          <p:nvPr/>
        </p:nvSpPr>
        <p:spPr>
          <a:xfrm>
            <a:off x="19050" y="1958975"/>
            <a:ext cx="670663" cy="307777"/>
          </a:xfrm>
          <a:prstGeom prst="rect">
            <a:avLst/>
          </a:prstGeom>
          <a:noFill/>
        </p:spPr>
        <p:txBody>
          <a:bodyPr wrap="square" rtlCol="0">
            <a:spAutoFit/>
          </a:bodyPr>
          <a:lstStyle/>
          <a:p>
            <a:r>
              <a:rPr lang="en-US" sz="1400" dirty="0" smtClean="0">
                <a:solidFill>
                  <a:schemeClr val="accent3">
                    <a:lumMod val="75000"/>
                  </a:schemeClr>
                </a:solidFill>
              </a:rPr>
              <a:t>Error</a:t>
            </a:r>
            <a:endParaRPr lang="en-US" sz="1400" dirty="0">
              <a:solidFill>
                <a:schemeClr val="accent3">
                  <a:lumMod val="75000"/>
                </a:schemeClr>
              </a:solidFill>
            </a:endParaRPr>
          </a:p>
        </p:txBody>
      </p:sp>
    </p:spTree>
    <p:extLst>
      <p:ext uri="{BB962C8B-B14F-4D97-AF65-F5344CB8AC3E}">
        <p14:creationId xmlns:p14="http://schemas.microsoft.com/office/powerpoint/2010/main" val="2200253303"/>
      </p:ext>
    </p:extLst>
  </p:cSld>
  <p:clrMapOvr>
    <a:masterClrMapping/>
  </p:clrMapOvr>
  <p:transition>
    <p:cut/>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177613"/>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Which of the following is false?</a:t>
            </a:r>
            <a:endParaRPr lang="en-US" sz="1000" kern="0" dirty="0">
              <a:solidFill>
                <a:schemeClr val="accent2">
                  <a:lumMod val="75000"/>
                </a:schemeClr>
              </a:solidFill>
            </a:endParaRPr>
          </a:p>
        </p:txBody>
      </p:sp>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mc:AlternateContent xmlns:mc="http://schemas.openxmlformats.org/markup-compatibility/2006" xmlns:a14="http://schemas.microsoft.com/office/drawing/2010/main">
        <mc:Choice Requires="a14">
          <p:sp>
            <p:nvSpPr>
              <p:cNvPr id="6" name="object 36"/>
              <p:cNvSpPr txBox="1"/>
              <p:nvPr/>
            </p:nvSpPr>
            <p:spPr>
              <a:xfrm>
                <a:off x="171450" y="600127"/>
                <a:ext cx="4196079" cy="2993063"/>
              </a:xfrm>
              <a:prstGeom prst="rect">
                <a:avLst/>
              </a:prstGeom>
            </p:spPr>
            <p:txBody>
              <a:bodyPr vert="horz" wrap="square" lIns="0" tIns="11430" rIns="0" bIns="0" rtlCol="0">
                <a:spAutoFit/>
              </a:bodyPr>
              <a:lstStyle/>
              <a:p>
                <a:pPr marL="227329" marR="5080" indent="-207645">
                  <a:spcBef>
                    <a:spcPts val="90"/>
                  </a:spcBef>
                  <a:buClr>
                    <a:srgbClr val="024F84"/>
                  </a:buClr>
                  <a:buFontTx/>
                  <a:buAutoNum type="alphaLcParenBoth"/>
                  <a:tabLst>
                    <a:tab pos="227965" algn="l"/>
                  </a:tabLst>
                </a:pPr>
                <a14:m>
                  <m:oMath xmlns:m="http://schemas.openxmlformats.org/officeDocument/2006/math">
                    <m:r>
                      <m:rPr>
                        <m:sty m:val="p"/>
                      </m:rPr>
                      <a:rPr lang="en-US" sz="1100" b="0" i="0" spc="-30" smtClean="0">
                        <a:solidFill>
                          <a:srgbClr val="7030A0"/>
                        </a:solidFill>
                        <a:latin typeface="Cambria Math" panose="02040503050406030204" pitchFamily="18" charset="0"/>
                        <a:cs typeface="Arial"/>
                      </a:rPr>
                      <m:t>MSG</m:t>
                    </m:r>
                    <m:r>
                      <a:rPr lang="en-US" sz="1100" b="0" i="0" spc="-30" smtClean="0">
                        <a:solidFill>
                          <a:srgbClr val="7030A0"/>
                        </a:solidFill>
                        <a:latin typeface="Cambria Math" panose="02040503050406030204" pitchFamily="18" charset="0"/>
                        <a:cs typeface="Arial"/>
                      </a:rPr>
                      <m:t>=</m:t>
                    </m:r>
                    <m:f>
                      <m:fPr>
                        <m:ctrlPr>
                          <a:rPr lang="en-US" sz="1100" i="1" spc="-30">
                            <a:solidFill>
                              <a:srgbClr val="7030A0"/>
                            </a:solidFill>
                            <a:latin typeface="Cambria Math" panose="02040503050406030204" pitchFamily="18" charset="0"/>
                            <a:cs typeface="Arial"/>
                          </a:rPr>
                        </m:ctrlPr>
                      </m:fPr>
                      <m:num>
                        <m:r>
                          <m:rPr>
                            <m:sty m:val="p"/>
                          </m:rPr>
                          <a:rPr lang="en-US" sz="1100" i="0" spc="-30">
                            <a:solidFill>
                              <a:srgbClr val="7030A0"/>
                            </a:solidFill>
                            <a:latin typeface="Cambria Math" panose="02040503050406030204" pitchFamily="18" charset="0"/>
                            <a:cs typeface="Arial"/>
                          </a:rPr>
                          <m:t>SS</m:t>
                        </m:r>
                        <m:r>
                          <m:rPr>
                            <m:sty m:val="p"/>
                          </m:rPr>
                          <a:rPr lang="en-US" sz="1100" b="0" i="0" spc="-30" smtClean="0">
                            <a:solidFill>
                              <a:srgbClr val="7030A0"/>
                            </a:solidFill>
                            <a:latin typeface="Cambria Math" panose="02040503050406030204" pitchFamily="18" charset="0"/>
                            <a:cs typeface="Arial"/>
                          </a:rPr>
                          <m:t>G</m:t>
                        </m:r>
                      </m:num>
                      <m:den>
                        <m:r>
                          <m:rPr>
                            <m:sty m:val="p"/>
                          </m:rPr>
                          <a:rPr lang="en-US" sz="1100" i="0" spc="-30">
                            <a:solidFill>
                              <a:srgbClr val="7030A0"/>
                            </a:solidFill>
                            <a:latin typeface="Cambria Math" panose="02040503050406030204" pitchFamily="18" charset="0"/>
                            <a:cs typeface="Arial"/>
                          </a:rPr>
                          <m:t>d</m:t>
                        </m:r>
                        <m:sSub>
                          <m:sSubPr>
                            <m:ctrlPr>
                              <a:rPr lang="en-US" sz="1100" i="1" spc="-30">
                                <a:solidFill>
                                  <a:srgbClr val="7030A0"/>
                                </a:solidFill>
                                <a:latin typeface="Cambria Math" panose="02040503050406030204" pitchFamily="18" charset="0"/>
                                <a:cs typeface="Arial"/>
                              </a:rPr>
                            </m:ctrlPr>
                          </m:sSubPr>
                          <m:e>
                            <m:r>
                              <m:rPr>
                                <m:sty m:val="p"/>
                              </m:rPr>
                              <a:rPr lang="en-US" sz="1100" i="0" spc="-30">
                                <a:solidFill>
                                  <a:srgbClr val="7030A0"/>
                                </a:solidFill>
                                <a:latin typeface="Cambria Math" panose="02040503050406030204" pitchFamily="18" charset="0"/>
                                <a:cs typeface="Arial"/>
                              </a:rPr>
                              <m:t>f</m:t>
                            </m:r>
                          </m:e>
                          <m:sub>
                            <m:r>
                              <m:rPr>
                                <m:sty m:val="p"/>
                              </m:rPr>
                              <a:rPr lang="en-US" sz="1100" b="0" i="0" spc="-30" smtClean="0">
                                <a:solidFill>
                                  <a:srgbClr val="7030A0"/>
                                </a:solidFill>
                                <a:latin typeface="Cambria Math" panose="02040503050406030204" pitchFamily="18" charset="0"/>
                                <a:cs typeface="Arial"/>
                              </a:rPr>
                              <m:t>G</m:t>
                            </m:r>
                          </m:sub>
                        </m:sSub>
                      </m:den>
                    </m:f>
                  </m:oMath>
                </a14:m>
                <a:r>
                  <a:rPr lang="en-US" sz="1100" spc="-30" dirty="0">
                    <a:solidFill>
                      <a:srgbClr val="7030A0"/>
                    </a:solidFill>
                    <a:latin typeface="Arial"/>
                    <a:cs typeface="Arial"/>
                  </a:rPr>
                  <a:t> for ANOVA (which compares &gt;2 means)</a:t>
                </a:r>
                <a:r>
                  <a:rPr lang="en-US" sz="1100" spc="-30" dirty="0">
                    <a:solidFill>
                      <a:schemeClr val="tx1"/>
                    </a:solidFill>
                    <a:latin typeface="Arial"/>
                    <a:cs typeface="Arial"/>
                  </a:rPr>
                  <a:t>, </a:t>
                </a:r>
                <a:r>
                  <a:rPr lang="en-US" sz="1100" spc="-30" dirty="0" smtClean="0">
                    <a:solidFill>
                      <a:schemeClr val="tx1"/>
                    </a:solidFill>
                    <a:latin typeface="Arial"/>
                    <a:cs typeface="Arial"/>
                  </a:rPr>
                  <a:t>can be thought of as </a:t>
                </a:r>
                <a:r>
                  <a:rPr lang="en-US" sz="1100" spc="-30" dirty="0">
                    <a:solidFill>
                      <a:schemeClr val="tx1"/>
                    </a:solidFill>
                    <a:latin typeface="Arial"/>
                    <a:cs typeface="Arial"/>
                  </a:rPr>
                  <a:t>the </a:t>
                </a:r>
                <a:r>
                  <a:rPr lang="en-US" sz="1100" spc="-30" dirty="0" smtClean="0">
                    <a:solidFill>
                      <a:schemeClr val="tx1"/>
                    </a:solidFill>
                    <a:latin typeface="Arial"/>
                    <a:cs typeface="Arial"/>
                  </a:rPr>
                  <a:t>average </a:t>
                </a:r>
                <a:r>
                  <a:rPr lang="en-US" sz="1100" spc="-30" dirty="0">
                    <a:solidFill>
                      <a:schemeClr val="tx1"/>
                    </a:solidFill>
                    <a:latin typeface="Arial"/>
                    <a:cs typeface="Arial"/>
                  </a:rPr>
                  <a:t>variability between groups</a:t>
                </a:r>
                <a:r>
                  <a:rPr lang="en-US" sz="1100" spc="-30" dirty="0" smtClean="0">
                    <a:solidFill>
                      <a:schemeClr val="tx1"/>
                    </a:solidFill>
                    <a:latin typeface="Arial"/>
                    <a:cs typeface="Arial"/>
                  </a:rPr>
                  <a:t>.</a:t>
                </a:r>
              </a:p>
              <a:p>
                <a:pPr marL="227329" marR="5080" indent="-207645">
                  <a:spcBef>
                    <a:spcPts val="90"/>
                  </a:spcBef>
                  <a:buClr>
                    <a:srgbClr val="024F84"/>
                  </a:buClr>
                  <a:buFontTx/>
                  <a:buAutoNum type="alphaLcParenBoth"/>
                  <a:tabLst>
                    <a:tab pos="227965" algn="l"/>
                  </a:tabLst>
                </a:pPr>
                <a14:m>
                  <m:oMath xmlns:m="http://schemas.openxmlformats.org/officeDocument/2006/math">
                    <m:r>
                      <m:rPr>
                        <m:sty m:val="p"/>
                      </m:rPr>
                      <a:rPr lang="en-US" sz="1100" i="0" spc="-30" smtClean="0">
                        <a:solidFill>
                          <a:srgbClr val="7030A0"/>
                        </a:solidFill>
                        <a:latin typeface="Cambria Math" panose="02040503050406030204" pitchFamily="18" charset="0"/>
                        <a:cs typeface="Arial"/>
                      </a:rPr>
                      <m:t>MS</m:t>
                    </m:r>
                    <m:r>
                      <m:rPr>
                        <m:sty m:val="p"/>
                      </m:rPr>
                      <a:rPr lang="en-US" sz="1100" b="0" i="0" spc="-30" smtClean="0">
                        <a:solidFill>
                          <a:srgbClr val="7030A0"/>
                        </a:solidFill>
                        <a:latin typeface="Cambria Math" panose="02040503050406030204" pitchFamily="18" charset="0"/>
                        <a:cs typeface="Arial"/>
                      </a:rPr>
                      <m:t>E</m:t>
                    </m:r>
                    <m:r>
                      <a:rPr lang="en-US" sz="1100" i="0" spc="-30">
                        <a:solidFill>
                          <a:srgbClr val="7030A0"/>
                        </a:solidFill>
                        <a:latin typeface="Cambria Math" panose="02040503050406030204" pitchFamily="18" charset="0"/>
                        <a:cs typeface="Arial"/>
                      </a:rPr>
                      <m:t>=</m:t>
                    </m:r>
                    <m:f>
                      <m:fPr>
                        <m:ctrlPr>
                          <a:rPr lang="en-US" sz="1100" i="1" spc="-30">
                            <a:solidFill>
                              <a:srgbClr val="7030A0"/>
                            </a:solidFill>
                            <a:latin typeface="Cambria Math" panose="02040503050406030204" pitchFamily="18" charset="0"/>
                            <a:cs typeface="Arial"/>
                          </a:rPr>
                        </m:ctrlPr>
                      </m:fPr>
                      <m:num>
                        <m:r>
                          <m:rPr>
                            <m:sty m:val="p"/>
                          </m:rPr>
                          <a:rPr lang="en-US" sz="1100" i="0" spc="-30">
                            <a:solidFill>
                              <a:srgbClr val="7030A0"/>
                            </a:solidFill>
                            <a:latin typeface="Cambria Math" panose="02040503050406030204" pitchFamily="18" charset="0"/>
                            <a:cs typeface="Arial"/>
                          </a:rPr>
                          <m:t>SS</m:t>
                        </m:r>
                        <m:r>
                          <m:rPr>
                            <m:sty m:val="p"/>
                          </m:rPr>
                          <a:rPr lang="en-US" sz="1100" b="0" i="0" spc="-30" smtClean="0">
                            <a:solidFill>
                              <a:srgbClr val="7030A0"/>
                            </a:solidFill>
                            <a:latin typeface="Cambria Math" panose="02040503050406030204" pitchFamily="18" charset="0"/>
                            <a:cs typeface="Arial"/>
                          </a:rPr>
                          <m:t>E</m:t>
                        </m:r>
                      </m:num>
                      <m:den>
                        <m:r>
                          <m:rPr>
                            <m:sty m:val="p"/>
                          </m:rPr>
                          <a:rPr lang="en-US" sz="1100" i="0" spc="-30">
                            <a:solidFill>
                              <a:srgbClr val="7030A0"/>
                            </a:solidFill>
                            <a:latin typeface="Cambria Math" panose="02040503050406030204" pitchFamily="18" charset="0"/>
                            <a:cs typeface="Arial"/>
                          </a:rPr>
                          <m:t>d</m:t>
                        </m:r>
                        <m:sSub>
                          <m:sSubPr>
                            <m:ctrlPr>
                              <a:rPr lang="en-US" sz="1100" i="1" spc="-30">
                                <a:solidFill>
                                  <a:srgbClr val="7030A0"/>
                                </a:solidFill>
                                <a:latin typeface="Cambria Math" panose="02040503050406030204" pitchFamily="18" charset="0"/>
                                <a:cs typeface="Arial"/>
                              </a:rPr>
                            </m:ctrlPr>
                          </m:sSubPr>
                          <m:e>
                            <m:r>
                              <m:rPr>
                                <m:sty m:val="p"/>
                              </m:rPr>
                              <a:rPr lang="en-US" sz="1100" i="0" spc="-30">
                                <a:solidFill>
                                  <a:srgbClr val="7030A0"/>
                                </a:solidFill>
                                <a:latin typeface="Cambria Math" panose="02040503050406030204" pitchFamily="18" charset="0"/>
                                <a:cs typeface="Arial"/>
                              </a:rPr>
                              <m:t>f</m:t>
                            </m:r>
                          </m:e>
                          <m:sub>
                            <m:r>
                              <m:rPr>
                                <m:sty m:val="p"/>
                              </m:rPr>
                              <a:rPr lang="en-US" sz="1100" b="0" i="0" spc="-30" smtClean="0">
                                <a:solidFill>
                                  <a:srgbClr val="7030A0"/>
                                </a:solidFill>
                                <a:latin typeface="Cambria Math" panose="02040503050406030204" pitchFamily="18" charset="0"/>
                                <a:cs typeface="Arial"/>
                              </a:rPr>
                              <m:t>E</m:t>
                            </m:r>
                          </m:sub>
                        </m:sSub>
                      </m:den>
                    </m:f>
                  </m:oMath>
                </a14:m>
                <a:r>
                  <a:rPr lang="en-US" sz="1100" spc="-30" dirty="0">
                    <a:solidFill>
                      <a:srgbClr val="7030A0"/>
                    </a:solidFill>
                    <a:latin typeface="Arial"/>
                    <a:cs typeface="Arial"/>
                  </a:rPr>
                  <a:t> for ANOVA (which compares &gt;2 means)</a:t>
                </a:r>
                <a:r>
                  <a:rPr lang="en-US" sz="1100" spc="-30" dirty="0">
                    <a:solidFill>
                      <a:schemeClr val="tx1"/>
                    </a:solidFill>
                    <a:latin typeface="Arial"/>
                    <a:cs typeface="Arial"/>
                  </a:rPr>
                  <a:t>, can be thought of as the average variability </a:t>
                </a:r>
                <a:r>
                  <a:rPr lang="en-US" sz="1100" spc="-30" dirty="0" smtClean="0">
                    <a:solidFill>
                      <a:schemeClr val="tx1"/>
                    </a:solidFill>
                    <a:latin typeface="Arial"/>
                    <a:cs typeface="Arial"/>
                  </a:rPr>
                  <a:t>within </a:t>
                </a:r>
                <a:r>
                  <a:rPr lang="en-US" sz="1100" spc="-30" dirty="0">
                    <a:solidFill>
                      <a:schemeClr val="tx1"/>
                    </a:solidFill>
                    <a:latin typeface="Arial"/>
                    <a:cs typeface="Arial"/>
                  </a:rPr>
                  <a:t>groups</a:t>
                </a:r>
                <a:r>
                  <a:rPr lang="en-US" sz="1100" spc="-30" dirty="0" smtClean="0">
                    <a:solidFill>
                      <a:schemeClr val="tx1"/>
                    </a:solidFill>
                    <a:latin typeface="Arial"/>
                    <a:cs typeface="Arial"/>
                  </a:rPr>
                  <a:t>.</a:t>
                </a:r>
              </a:p>
              <a:p>
                <a:pPr marL="227329" marR="5080" indent="-207645">
                  <a:spcBef>
                    <a:spcPts val="90"/>
                  </a:spcBef>
                  <a:buClr>
                    <a:srgbClr val="024F84"/>
                  </a:buClr>
                  <a:buFontTx/>
                  <a:buAutoNum type="alphaLcParenBoth"/>
                  <a:tabLst>
                    <a:tab pos="227965" algn="l"/>
                  </a:tabLst>
                </a:pPr>
                <a:r>
                  <a:rPr lang="en-US" sz="1100" spc="-30" dirty="0" smtClean="0">
                    <a:solidFill>
                      <a:srgbClr val="7030A0"/>
                    </a:solidFill>
                    <a:latin typeface="Arial"/>
                    <a:cs typeface="Arial"/>
                  </a:rPr>
                  <a:t>A high F statistic </a:t>
                </a:r>
                <a:r>
                  <a:rPr lang="en-US" sz="1100" spc="-30" dirty="0">
                    <a:solidFill>
                      <a:srgbClr val="7030A0"/>
                    </a:solidFill>
                    <a:latin typeface="Arial"/>
                    <a:cs typeface="Arial"/>
                  </a:rPr>
                  <a:t>for ANOVA (which compares &gt;2 means</a:t>
                </a:r>
                <a:r>
                  <a:rPr lang="en-US" sz="1100" spc="-30" dirty="0" smtClean="0">
                    <a:solidFill>
                      <a:srgbClr val="7030A0"/>
                    </a:solidFill>
                    <a:latin typeface="Arial"/>
                    <a:cs typeface="Arial"/>
                  </a:rPr>
                  <a:t>), </a:t>
                </a:r>
                <a:r>
                  <a:rPr lang="en-US" sz="1100" spc="-30" dirty="0" smtClean="0">
                    <a:latin typeface="Arial"/>
                    <a:cs typeface="Arial"/>
                  </a:rPr>
                  <a:t>shows there is sufficient evidence to suggest the means are all different.</a:t>
                </a:r>
              </a:p>
              <a:p>
                <a:pPr marL="227329" marR="5080" indent="-207645">
                  <a:spcBef>
                    <a:spcPts val="90"/>
                  </a:spcBef>
                  <a:buClr>
                    <a:srgbClr val="024F84"/>
                  </a:buClr>
                  <a:buFontTx/>
                  <a:buAutoNum type="alphaLcParenBoth"/>
                  <a:tabLst>
                    <a:tab pos="227965" algn="l"/>
                  </a:tabLst>
                </a:pPr>
                <a:r>
                  <a:rPr lang="en-US" sz="1100" spc="-30" dirty="0" smtClean="0">
                    <a:cs typeface="Arial"/>
                  </a:rPr>
                  <a:t> For a simple linear regression, </a:t>
                </a:r>
                <a14:m>
                  <m:oMath xmlns:m="http://schemas.openxmlformats.org/officeDocument/2006/math">
                    <m:r>
                      <a:rPr lang="en-US" sz="1100" spc="-30">
                        <a:solidFill>
                          <a:schemeClr val="accent3">
                            <a:lumMod val="75000"/>
                          </a:schemeClr>
                        </a:solidFill>
                        <a:latin typeface="Cambria Math" panose="02040503050406030204" pitchFamily="18" charset="0"/>
                        <a:cs typeface="Arial"/>
                      </a:rPr>
                      <m:t>1−</m:t>
                    </m:r>
                    <m:f>
                      <m:fPr>
                        <m:ctrlPr>
                          <a:rPr lang="en-US" sz="1100" i="1" spc="-30">
                            <a:solidFill>
                              <a:schemeClr val="accent3">
                                <a:lumMod val="75000"/>
                              </a:schemeClr>
                            </a:solidFill>
                            <a:latin typeface="Cambria Math" panose="02040503050406030204" pitchFamily="18" charset="0"/>
                            <a:cs typeface="Arial"/>
                          </a:rPr>
                        </m:ctrlPr>
                      </m:fPr>
                      <m:num>
                        <m:r>
                          <m:rPr>
                            <m:sty m:val="p"/>
                          </m:rPr>
                          <a:rPr lang="en-US" sz="1100" spc="-30">
                            <a:solidFill>
                              <a:schemeClr val="accent3">
                                <a:lumMod val="75000"/>
                              </a:schemeClr>
                            </a:solidFill>
                            <a:latin typeface="Cambria Math" panose="02040503050406030204" pitchFamily="18" charset="0"/>
                            <a:cs typeface="Arial"/>
                          </a:rPr>
                          <m:t>S</m:t>
                        </m:r>
                        <m:sSub>
                          <m:sSubPr>
                            <m:ctrlPr>
                              <a:rPr lang="en-US" sz="1100" i="1" spc="-30">
                                <a:solidFill>
                                  <a:schemeClr val="accent3">
                                    <a:lumMod val="75000"/>
                                  </a:schemeClr>
                                </a:solidFill>
                                <a:latin typeface="Cambria Math" panose="02040503050406030204" pitchFamily="18" charset="0"/>
                                <a:cs typeface="Arial"/>
                              </a:rPr>
                            </m:ctrlPr>
                          </m:sSubPr>
                          <m:e>
                            <m:r>
                              <m:rPr>
                                <m:sty m:val="p"/>
                              </m:rPr>
                              <a:rPr lang="en-US" sz="1100" spc="-30">
                                <a:solidFill>
                                  <a:schemeClr val="accent3">
                                    <a:lumMod val="75000"/>
                                  </a:schemeClr>
                                </a:solidFill>
                                <a:latin typeface="Cambria Math" panose="02040503050406030204" pitchFamily="18" charset="0"/>
                                <a:cs typeface="Arial"/>
                              </a:rPr>
                              <m:t>S</m:t>
                            </m:r>
                          </m:e>
                          <m:sub>
                            <m:r>
                              <m:rPr>
                                <m:sty m:val="p"/>
                              </m:rPr>
                              <a:rPr lang="en-US" sz="1100" spc="-30">
                                <a:solidFill>
                                  <a:schemeClr val="accent3">
                                    <a:lumMod val="75000"/>
                                  </a:schemeClr>
                                </a:solidFill>
                                <a:latin typeface="Cambria Math" panose="02040503050406030204" pitchFamily="18" charset="0"/>
                                <a:cs typeface="Arial"/>
                              </a:rPr>
                              <m:t>Regression</m:t>
                            </m:r>
                          </m:sub>
                        </m:sSub>
                      </m:num>
                      <m:den>
                        <m:r>
                          <m:rPr>
                            <m:sty m:val="p"/>
                          </m:rPr>
                          <a:rPr lang="en-US" sz="1100" spc="-30">
                            <a:solidFill>
                              <a:schemeClr val="accent3">
                                <a:lumMod val="75000"/>
                              </a:schemeClr>
                            </a:solidFill>
                            <a:latin typeface="Cambria Math" panose="02040503050406030204" pitchFamily="18" charset="0"/>
                            <a:cs typeface="Arial"/>
                          </a:rPr>
                          <m:t>SST</m:t>
                        </m:r>
                      </m:den>
                    </m:f>
                  </m:oMath>
                </a14:m>
                <a:r>
                  <a:rPr lang="en-US" sz="1100" spc="-30" dirty="0" smtClean="0">
                    <a:solidFill>
                      <a:schemeClr val="tx1"/>
                    </a:solidFill>
                    <a:latin typeface="Arial"/>
                    <a:cs typeface="Arial"/>
                  </a:rPr>
                  <a:t> </a:t>
                </a:r>
                <a:r>
                  <a:rPr lang="en-US" sz="1100" spc="-30" dirty="0" smtClean="0">
                    <a:latin typeface="Arial"/>
                    <a:cs typeface="Arial"/>
                  </a:rPr>
                  <a:t>represents </a:t>
                </a:r>
                <a:r>
                  <a:rPr lang="en-US" sz="1100" spc="-30" dirty="0">
                    <a:latin typeface="Arial"/>
                    <a:cs typeface="Arial"/>
                  </a:rPr>
                  <a:t>the percent of response variable variability that is NOT explained by the explanatory variable.</a:t>
                </a:r>
              </a:p>
              <a:p>
                <a:pPr marL="227329" marR="5080" indent="-207645">
                  <a:spcBef>
                    <a:spcPts val="90"/>
                  </a:spcBef>
                  <a:buClr>
                    <a:srgbClr val="024F84"/>
                  </a:buClr>
                  <a:buFontTx/>
                  <a:buAutoNum type="alphaLcParenBoth"/>
                  <a:tabLst>
                    <a:tab pos="227965" algn="l"/>
                  </a:tabLst>
                </a:pPr>
                <a:r>
                  <a:rPr lang="en-US" sz="1100" spc="-30" dirty="0" smtClean="0">
                    <a:solidFill>
                      <a:schemeClr val="tx1"/>
                    </a:solidFill>
                    <a:latin typeface="Arial"/>
                    <a:cs typeface="Arial"/>
                  </a:rPr>
                  <a:t>In an </a:t>
                </a:r>
                <a:r>
                  <a:rPr lang="en-US" sz="1100" spc="-30" dirty="0">
                    <a:solidFill>
                      <a:schemeClr val="tx1"/>
                    </a:solidFill>
                    <a:latin typeface="Arial"/>
                    <a:cs typeface="Arial"/>
                  </a:rPr>
                  <a:t>ANOVA (which compares &gt;2 </a:t>
                </a:r>
                <a:r>
                  <a:rPr lang="en-US" sz="1100" spc="-30" dirty="0" smtClean="0">
                    <a:solidFill>
                      <a:schemeClr val="tx1"/>
                    </a:solidFill>
                    <a:latin typeface="Arial"/>
                    <a:cs typeface="Arial"/>
                  </a:rPr>
                  <a:t>means and the </a:t>
                </a:r>
                <a:r>
                  <a:rPr lang="en-US" sz="1100" spc="-30" dirty="0">
                    <a:solidFill>
                      <a:schemeClr val="tx1"/>
                    </a:solidFill>
                    <a:latin typeface="Arial"/>
                    <a:cs typeface="Arial"/>
                  </a:rPr>
                  <a:t>groups = levels of a categorical explanatory variable</a:t>
                </a:r>
                <a:r>
                  <a:rPr lang="en-US" sz="1100" spc="-30" dirty="0" smtClean="0">
                    <a:solidFill>
                      <a:schemeClr val="tx1"/>
                    </a:solidFill>
                    <a:latin typeface="Arial"/>
                    <a:cs typeface="Arial"/>
                  </a:rPr>
                  <a:t>) </a:t>
                </a:r>
                <a14:m>
                  <m:oMath xmlns:m="http://schemas.openxmlformats.org/officeDocument/2006/math">
                    <m:r>
                      <a:rPr lang="en-US" sz="1100" spc="-30" smtClean="0">
                        <a:solidFill>
                          <a:srgbClr val="7030A0"/>
                        </a:solidFill>
                        <a:latin typeface="Cambria Math" panose="02040503050406030204" pitchFamily="18" charset="0"/>
                        <a:cs typeface="Arial"/>
                      </a:rPr>
                      <m:t>1−</m:t>
                    </m:r>
                    <m:f>
                      <m:fPr>
                        <m:ctrlPr>
                          <a:rPr lang="en-US" sz="1100" i="1" spc="-30">
                            <a:solidFill>
                              <a:srgbClr val="7030A0"/>
                            </a:solidFill>
                            <a:latin typeface="Cambria Math" panose="02040503050406030204" pitchFamily="18" charset="0"/>
                            <a:cs typeface="Arial"/>
                          </a:rPr>
                        </m:ctrlPr>
                      </m:fPr>
                      <m:num>
                        <m:r>
                          <m:rPr>
                            <m:sty m:val="p"/>
                          </m:rPr>
                          <a:rPr lang="en-US" sz="1100" spc="-30">
                            <a:solidFill>
                              <a:srgbClr val="7030A0"/>
                            </a:solidFill>
                            <a:latin typeface="Cambria Math" panose="02040503050406030204" pitchFamily="18" charset="0"/>
                            <a:cs typeface="Arial"/>
                          </a:rPr>
                          <m:t>S</m:t>
                        </m:r>
                        <m:sSub>
                          <m:sSubPr>
                            <m:ctrlPr>
                              <a:rPr lang="en-US" sz="1100" i="1" spc="-30">
                                <a:solidFill>
                                  <a:srgbClr val="7030A0"/>
                                </a:solidFill>
                                <a:latin typeface="Cambria Math" panose="02040503050406030204" pitchFamily="18" charset="0"/>
                                <a:cs typeface="Arial"/>
                              </a:rPr>
                            </m:ctrlPr>
                          </m:sSubPr>
                          <m:e>
                            <m:r>
                              <m:rPr>
                                <m:sty m:val="p"/>
                              </m:rPr>
                              <a:rPr lang="en-US" sz="1100" spc="-30">
                                <a:solidFill>
                                  <a:srgbClr val="7030A0"/>
                                </a:solidFill>
                                <a:latin typeface="Cambria Math" panose="02040503050406030204" pitchFamily="18" charset="0"/>
                                <a:cs typeface="Arial"/>
                              </a:rPr>
                              <m:t>S</m:t>
                            </m:r>
                          </m:e>
                          <m:sub>
                            <m:r>
                              <m:rPr>
                                <m:sty m:val="p"/>
                              </m:rPr>
                              <a:rPr lang="en-US" sz="1100" b="0" i="0" spc="-30" smtClean="0">
                                <a:solidFill>
                                  <a:srgbClr val="7030A0"/>
                                </a:solidFill>
                                <a:latin typeface="Cambria Math" panose="02040503050406030204" pitchFamily="18" charset="0"/>
                                <a:cs typeface="Arial"/>
                              </a:rPr>
                              <m:t>Group</m:t>
                            </m:r>
                          </m:sub>
                        </m:sSub>
                      </m:num>
                      <m:den>
                        <m:r>
                          <m:rPr>
                            <m:sty m:val="p"/>
                          </m:rPr>
                          <a:rPr lang="en-US" sz="1100" spc="-30">
                            <a:solidFill>
                              <a:srgbClr val="7030A0"/>
                            </a:solidFill>
                            <a:latin typeface="Cambria Math" panose="02040503050406030204" pitchFamily="18" charset="0"/>
                            <a:cs typeface="Arial"/>
                          </a:rPr>
                          <m:t>SST</m:t>
                        </m:r>
                      </m:den>
                    </m:f>
                  </m:oMath>
                </a14:m>
                <a:r>
                  <a:rPr lang="en-US" sz="1100" spc="-30" dirty="0" smtClean="0">
                    <a:latin typeface="Arial"/>
                    <a:cs typeface="Arial"/>
                  </a:rPr>
                  <a:t> </a:t>
                </a:r>
                <a:r>
                  <a:rPr lang="en-US" sz="1100" spc="-30" dirty="0">
                    <a:latin typeface="Arial"/>
                    <a:cs typeface="Arial"/>
                  </a:rPr>
                  <a:t>represents the percent of response variable variability that is NOT explained by the explanatory variable.</a:t>
                </a:r>
                <a:endParaRPr lang="en-US" sz="1100" spc="-30" dirty="0" smtClean="0">
                  <a:latin typeface="Arial"/>
                  <a:cs typeface="Arial"/>
                </a:endParaRP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p:txBody>
          </p:sp>
        </mc:Choice>
        <mc:Fallback xmlns="">
          <p:sp>
            <p:nvSpPr>
              <p:cNvPr id="6" name="object 36"/>
              <p:cNvSpPr txBox="1">
                <a:spLocks noRot="1" noChangeAspect="1" noMove="1" noResize="1" noEditPoints="1" noAdjustHandles="1" noChangeArrowheads="1" noChangeShapeType="1" noTextEdit="1"/>
              </p:cNvSpPr>
              <p:nvPr/>
            </p:nvSpPr>
            <p:spPr>
              <a:xfrm>
                <a:off x="171450" y="600127"/>
                <a:ext cx="4196079" cy="2993063"/>
              </a:xfrm>
              <a:prstGeom prst="rect">
                <a:avLst/>
              </a:prstGeom>
              <a:blipFill>
                <a:blip r:embed="rId2"/>
                <a:stretch>
                  <a:fillRect l="-1599" r="-2326"/>
                </a:stretch>
              </a:blipFill>
            </p:spPr>
            <p:txBody>
              <a:bodyPr/>
              <a:lstStyle/>
              <a:p>
                <a:r>
                  <a:rPr lang="en-US">
                    <a:noFill/>
                  </a:rPr>
                  <a:t> </a:t>
                </a:r>
              </a:p>
            </p:txBody>
          </p:sp>
        </mc:Fallback>
      </mc:AlternateContent>
    </p:spTree>
    <p:extLst>
      <p:ext uri="{BB962C8B-B14F-4D97-AF65-F5344CB8AC3E}">
        <p14:creationId xmlns:p14="http://schemas.microsoft.com/office/powerpoint/2010/main" val="325038014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177613"/>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Which of the following is false?</a:t>
            </a:r>
            <a:endParaRPr lang="en-US" sz="1000" kern="0" dirty="0">
              <a:solidFill>
                <a:schemeClr val="accent2">
                  <a:lumMod val="75000"/>
                </a:schemeClr>
              </a:solidFill>
            </a:endParaRPr>
          </a:p>
        </p:txBody>
      </p:sp>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mc:AlternateContent xmlns:mc="http://schemas.openxmlformats.org/markup-compatibility/2006" xmlns:a14="http://schemas.microsoft.com/office/drawing/2010/main">
        <mc:Choice Requires="a14">
          <p:sp>
            <p:nvSpPr>
              <p:cNvPr id="6" name="object 36"/>
              <p:cNvSpPr txBox="1"/>
              <p:nvPr/>
            </p:nvSpPr>
            <p:spPr>
              <a:xfrm>
                <a:off x="171450" y="600127"/>
                <a:ext cx="4196079" cy="2993063"/>
              </a:xfrm>
              <a:prstGeom prst="rect">
                <a:avLst/>
              </a:prstGeom>
            </p:spPr>
            <p:txBody>
              <a:bodyPr vert="horz" wrap="square" lIns="0" tIns="11430" rIns="0" bIns="0" rtlCol="0">
                <a:spAutoFit/>
              </a:bodyPr>
              <a:lstStyle/>
              <a:p>
                <a:pPr marL="227329" marR="5080" indent="-207645">
                  <a:spcBef>
                    <a:spcPts val="90"/>
                  </a:spcBef>
                  <a:buClr>
                    <a:srgbClr val="024F84"/>
                  </a:buClr>
                  <a:buFontTx/>
                  <a:buAutoNum type="alphaLcParenBoth"/>
                  <a:tabLst>
                    <a:tab pos="227965" algn="l"/>
                  </a:tabLst>
                </a:pPr>
                <a14:m>
                  <m:oMath xmlns:m="http://schemas.openxmlformats.org/officeDocument/2006/math">
                    <m:r>
                      <m:rPr>
                        <m:sty m:val="p"/>
                      </m:rPr>
                      <a:rPr lang="en-US" sz="1100" b="0" i="0" spc="-30" smtClean="0">
                        <a:solidFill>
                          <a:srgbClr val="7030A0"/>
                        </a:solidFill>
                        <a:latin typeface="Cambria Math" panose="02040503050406030204" pitchFamily="18" charset="0"/>
                        <a:cs typeface="Arial"/>
                      </a:rPr>
                      <m:t>MSG</m:t>
                    </m:r>
                    <m:r>
                      <a:rPr lang="en-US" sz="1100" b="0" i="0" spc="-30" smtClean="0">
                        <a:solidFill>
                          <a:srgbClr val="7030A0"/>
                        </a:solidFill>
                        <a:latin typeface="Cambria Math" panose="02040503050406030204" pitchFamily="18" charset="0"/>
                        <a:cs typeface="Arial"/>
                      </a:rPr>
                      <m:t>=</m:t>
                    </m:r>
                    <m:f>
                      <m:fPr>
                        <m:ctrlPr>
                          <a:rPr lang="en-US" sz="1100" i="1" spc="-30">
                            <a:solidFill>
                              <a:srgbClr val="7030A0"/>
                            </a:solidFill>
                            <a:latin typeface="Cambria Math" panose="02040503050406030204" pitchFamily="18" charset="0"/>
                            <a:cs typeface="Arial"/>
                          </a:rPr>
                        </m:ctrlPr>
                      </m:fPr>
                      <m:num>
                        <m:r>
                          <m:rPr>
                            <m:sty m:val="p"/>
                          </m:rPr>
                          <a:rPr lang="en-US" sz="1100" i="0" spc="-30">
                            <a:solidFill>
                              <a:srgbClr val="7030A0"/>
                            </a:solidFill>
                            <a:latin typeface="Cambria Math" panose="02040503050406030204" pitchFamily="18" charset="0"/>
                            <a:cs typeface="Arial"/>
                          </a:rPr>
                          <m:t>SS</m:t>
                        </m:r>
                        <m:r>
                          <m:rPr>
                            <m:sty m:val="p"/>
                          </m:rPr>
                          <a:rPr lang="en-US" sz="1100" b="0" i="0" spc="-30" smtClean="0">
                            <a:solidFill>
                              <a:srgbClr val="7030A0"/>
                            </a:solidFill>
                            <a:latin typeface="Cambria Math" panose="02040503050406030204" pitchFamily="18" charset="0"/>
                            <a:cs typeface="Arial"/>
                          </a:rPr>
                          <m:t>G</m:t>
                        </m:r>
                      </m:num>
                      <m:den>
                        <m:r>
                          <m:rPr>
                            <m:sty m:val="p"/>
                          </m:rPr>
                          <a:rPr lang="en-US" sz="1100" i="0" spc="-30">
                            <a:solidFill>
                              <a:srgbClr val="7030A0"/>
                            </a:solidFill>
                            <a:latin typeface="Cambria Math" panose="02040503050406030204" pitchFamily="18" charset="0"/>
                            <a:cs typeface="Arial"/>
                          </a:rPr>
                          <m:t>d</m:t>
                        </m:r>
                        <m:sSub>
                          <m:sSubPr>
                            <m:ctrlPr>
                              <a:rPr lang="en-US" sz="1100" i="1" spc="-30">
                                <a:solidFill>
                                  <a:srgbClr val="7030A0"/>
                                </a:solidFill>
                                <a:latin typeface="Cambria Math" panose="02040503050406030204" pitchFamily="18" charset="0"/>
                                <a:cs typeface="Arial"/>
                              </a:rPr>
                            </m:ctrlPr>
                          </m:sSubPr>
                          <m:e>
                            <m:r>
                              <m:rPr>
                                <m:sty m:val="p"/>
                              </m:rPr>
                              <a:rPr lang="en-US" sz="1100" i="0" spc="-30">
                                <a:solidFill>
                                  <a:srgbClr val="7030A0"/>
                                </a:solidFill>
                                <a:latin typeface="Cambria Math" panose="02040503050406030204" pitchFamily="18" charset="0"/>
                                <a:cs typeface="Arial"/>
                              </a:rPr>
                              <m:t>f</m:t>
                            </m:r>
                          </m:e>
                          <m:sub>
                            <m:r>
                              <m:rPr>
                                <m:sty m:val="p"/>
                              </m:rPr>
                              <a:rPr lang="en-US" sz="1100" b="0" i="0" spc="-30" smtClean="0">
                                <a:solidFill>
                                  <a:srgbClr val="7030A0"/>
                                </a:solidFill>
                                <a:latin typeface="Cambria Math" panose="02040503050406030204" pitchFamily="18" charset="0"/>
                                <a:cs typeface="Arial"/>
                              </a:rPr>
                              <m:t>G</m:t>
                            </m:r>
                          </m:sub>
                        </m:sSub>
                      </m:den>
                    </m:f>
                  </m:oMath>
                </a14:m>
                <a:r>
                  <a:rPr lang="en-US" sz="1100" spc="-30" dirty="0">
                    <a:solidFill>
                      <a:srgbClr val="7030A0"/>
                    </a:solidFill>
                    <a:latin typeface="Arial"/>
                    <a:cs typeface="Arial"/>
                  </a:rPr>
                  <a:t> for ANOVA (which compares &gt;2 means)</a:t>
                </a:r>
                <a:r>
                  <a:rPr lang="en-US" sz="1100" spc="-30" dirty="0">
                    <a:solidFill>
                      <a:schemeClr val="tx1"/>
                    </a:solidFill>
                    <a:latin typeface="Arial"/>
                    <a:cs typeface="Arial"/>
                  </a:rPr>
                  <a:t>, </a:t>
                </a:r>
                <a:r>
                  <a:rPr lang="en-US" sz="1100" spc="-30" dirty="0" smtClean="0">
                    <a:solidFill>
                      <a:schemeClr val="tx1"/>
                    </a:solidFill>
                    <a:latin typeface="Arial"/>
                    <a:cs typeface="Arial"/>
                  </a:rPr>
                  <a:t>can be thought of as </a:t>
                </a:r>
                <a:r>
                  <a:rPr lang="en-US" sz="1100" spc="-30" dirty="0">
                    <a:solidFill>
                      <a:schemeClr val="tx1"/>
                    </a:solidFill>
                    <a:latin typeface="Arial"/>
                    <a:cs typeface="Arial"/>
                  </a:rPr>
                  <a:t>the </a:t>
                </a:r>
                <a:r>
                  <a:rPr lang="en-US" sz="1100" spc="-30" dirty="0" smtClean="0">
                    <a:solidFill>
                      <a:schemeClr val="tx1"/>
                    </a:solidFill>
                    <a:latin typeface="Arial"/>
                    <a:cs typeface="Arial"/>
                  </a:rPr>
                  <a:t>average </a:t>
                </a:r>
                <a:r>
                  <a:rPr lang="en-US" sz="1100" spc="-30" dirty="0">
                    <a:solidFill>
                      <a:schemeClr val="tx1"/>
                    </a:solidFill>
                    <a:latin typeface="Arial"/>
                    <a:cs typeface="Arial"/>
                  </a:rPr>
                  <a:t>variability between groups</a:t>
                </a:r>
                <a:r>
                  <a:rPr lang="en-US" sz="1100" spc="-30" dirty="0" smtClean="0">
                    <a:solidFill>
                      <a:schemeClr val="tx1"/>
                    </a:solidFill>
                    <a:latin typeface="Arial"/>
                    <a:cs typeface="Arial"/>
                  </a:rPr>
                  <a:t>.</a:t>
                </a:r>
              </a:p>
              <a:p>
                <a:pPr marL="227329" marR="5080" indent="-207645">
                  <a:spcBef>
                    <a:spcPts val="90"/>
                  </a:spcBef>
                  <a:buClr>
                    <a:srgbClr val="024F84"/>
                  </a:buClr>
                  <a:buFontTx/>
                  <a:buAutoNum type="alphaLcParenBoth"/>
                  <a:tabLst>
                    <a:tab pos="227965" algn="l"/>
                  </a:tabLst>
                </a:pPr>
                <a14:m>
                  <m:oMath xmlns:m="http://schemas.openxmlformats.org/officeDocument/2006/math">
                    <m:r>
                      <m:rPr>
                        <m:sty m:val="p"/>
                      </m:rPr>
                      <a:rPr lang="en-US" sz="1100" i="0" spc="-30" smtClean="0">
                        <a:solidFill>
                          <a:srgbClr val="7030A0"/>
                        </a:solidFill>
                        <a:latin typeface="Cambria Math" panose="02040503050406030204" pitchFamily="18" charset="0"/>
                        <a:cs typeface="Arial"/>
                      </a:rPr>
                      <m:t>MS</m:t>
                    </m:r>
                    <m:r>
                      <m:rPr>
                        <m:sty m:val="p"/>
                      </m:rPr>
                      <a:rPr lang="en-US" sz="1100" b="0" i="0" spc="-30" smtClean="0">
                        <a:solidFill>
                          <a:srgbClr val="7030A0"/>
                        </a:solidFill>
                        <a:latin typeface="Cambria Math" panose="02040503050406030204" pitchFamily="18" charset="0"/>
                        <a:cs typeface="Arial"/>
                      </a:rPr>
                      <m:t>E</m:t>
                    </m:r>
                    <m:r>
                      <a:rPr lang="en-US" sz="1100" i="0" spc="-30">
                        <a:solidFill>
                          <a:srgbClr val="7030A0"/>
                        </a:solidFill>
                        <a:latin typeface="Cambria Math" panose="02040503050406030204" pitchFamily="18" charset="0"/>
                        <a:cs typeface="Arial"/>
                      </a:rPr>
                      <m:t>=</m:t>
                    </m:r>
                    <m:f>
                      <m:fPr>
                        <m:ctrlPr>
                          <a:rPr lang="en-US" sz="1100" i="1" spc="-30">
                            <a:solidFill>
                              <a:srgbClr val="7030A0"/>
                            </a:solidFill>
                            <a:latin typeface="Cambria Math" panose="02040503050406030204" pitchFamily="18" charset="0"/>
                            <a:cs typeface="Arial"/>
                          </a:rPr>
                        </m:ctrlPr>
                      </m:fPr>
                      <m:num>
                        <m:r>
                          <m:rPr>
                            <m:sty m:val="p"/>
                          </m:rPr>
                          <a:rPr lang="en-US" sz="1100" i="0" spc="-30">
                            <a:solidFill>
                              <a:srgbClr val="7030A0"/>
                            </a:solidFill>
                            <a:latin typeface="Cambria Math" panose="02040503050406030204" pitchFamily="18" charset="0"/>
                            <a:cs typeface="Arial"/>
                          </a:rPr>
                          <m:t>SS</m:t>
                        </m:r>
                        <m:r>
                          <m:rPr>
                            <m:sty m:val="p"/>
                          </m:rPr>
                          <a:rPr lang="en-US" sz="1100" b="0" i="0" spc="-30" smtClean="0">
                            <a:solidFill>
                              <a:srgbClr val="7030A0"/>
                            </a:solidFill>
                            <a:latin typeface="Cambria Math" panose="02040503050406030204" pitchFamily="18" charset="0"/>
                            <a:cs typeface="Arial"/>
                          </a:rPr>
                          <m:t>E</m:t>
                        </m:r>
                      </m:num>
                      <m:den>
                        <m:r>
                          <m:rPr>
                            <m:sty m:val="p"/>
                          </m:rPr>
                          <a:rPr lang="en-US" sz="1100" i="0" spc="-30">
                            <a:solidFill>
                              <a:srgbClr val="7030A0"/>
                            </a:solidFill>
                            <a:latin typeface="Cambria Math" panose="02040503050406030204" pitchFamily="18" charset="0"/>
                            <a:cs typeface="Arial"/>
                          </a:rPr>
                          <m:t>d</m:t>
                        </m:r>
                        <m:sSub>
                          <m:sSubPr>
                            <m:ctrlPr>
                              <a:rPr lang="en-US" sz="1100" i="1" spc="-30">
                                <a:solidFill>
                                  <a:srgbClr val="7030A0"/>
                                </a:solidFill>
                                <a:latin typeface="Cambria Math" panose="02040503050406030204" pitchFamily="18" charset="0"/>
                                <a:cs typeface="Arial"/>
                              </a:rPr>
                            </m:ctrlPr>
                          </m:sSubPr>
                          <m:e>
                            <m:r>
                              <m:rPr>
                                <m:sty m:val="p"/>
                              </m:rPr>
                              <a:rPr lang="en-US" sz="1100" i="0" spc="-30">
                                <a:solidFill>
                                  <a:srgbClr val="7030A0"/>
                                </a:solidFill>
                                <a:latin typeface="Cambria Math" panose="02040503050406030204" pitchFamily="18" charset="0"/>
                                <a:cs typeface="Arial"/>
                              </a:rPr>
                              <m:t>f</m:t>
                            </m:r>
                          </m:e>
                          <m:sub>
                            <m:r>
                              <m:rPr>
                                <m:sty m:val="p"/>
                              </m:rPr>
                              <a:rPr lang="en-US" sz="1100" b="0" i="0" spc="-30" smtClean="0">
                                <a:solidFill>
                                  <a:srgbClr val="7030A0"/>
                                </a:solidFill>
                                <a:latin typeface="Cambria Math" panose="02040503050406030204" pitchFamily="18" charset="0"/>
                                <a:cs typeface="Arial"/>
                              </a:rPr>
                              <m:t>E</m:t>
                            </m:r>
                          </m:sub>
                        </m:sSub>
                      </m:den>
                    </m:f>
                  </m:oMath>
                </a14:m>
                <a:r>
                  <a:rPr lang="en-US" sz="1100" spc="-30" dirty="0">
                    <a:solidFill>
                      <a:srgbClr val="7030A0"/>
                    </a:solidFill>
                    <a:latin typeface="Arial"/>
                    <a:cs typeface="Arial"/>
                  </a:rPr>
                  <a:t> for ANOVA (which compares &gt;2 means)</a:t>
                </a:r>
                <a:r>
                  <a:rPr lang="en-US" sz="1100" spc="-30" dirty="0">
                    <a:solidFill>
                      <a:schemeClr val="tx1"/>
                    </a:solidFill>
                    <a:latin typeface="Arial"/>
                    <a:cs typeface="Arial"/>
                  </a:rPr>
                  <a:t>, can be thought of as the average variability </a:t>
                </a:r>
                <a:r>
                  <a:rPr lang="en-US" sz="1100" spc="-30" dirty="0" smtClean="0">
                    <a:solidFill>
                      <a:schemeClr val="tx1"/>
                    </a:solidFill>
                    <a:latin typeface="Arial"/>
                    <a:cs typeface="Arial"/>
                  </a:rPr>
                  <a:t>within </a:t>
                </a:r>
                <a:r>
                  <a:rPr lang="en-US" sz="1100" spc="-30" dirty="0">
                    <a:solidFill>
                      <a:schemeClr val="tx1"/>
                    </a:solidFill>
                    <a:latin typeface="Arial"/>
                    <a:cs typeface="Arial"/>
                  </a:rPr>
                  <a:t>groups</a:t>
                </a:r>
                <a:r>
                  <a:rPr lang="en-US" sz="1100" spc="-30" dirty="0" smtClean="0">
                    <a:solidFill>
                      <a:schemeClr val="tx1"/>
                    </a:solidFill>
                    <a:latin typeface="Arial"/>
                    <a:cs typeface="Arial"/>
                  </a:rPr>
                  <a:t>.</a:t>
                </a:r>
              </a:p>
              <a:p>
                <a:pPr marL="227329" marR="5080" indent="-207645">
                  <a:spcBef>
                    <a:spcPts val="90"/>
                  </a:spcBef>
                  <a:buClr>
                    <a:srgbClr val="024F84"/>
                  </a:buClr>
                  <a:buFontTx/>
                  <a:buAutoNum type="alphaLcParenBoth"/>
                  <a:tabLst>
                    <a:tab pos="227965" algn="l"/>
                  </a:tabLst>
                </a:pPr>
                <a:r>
                  <a:rPr lang="en-US" sz="1100" spc="-30" dirty="0" smtClean="0">
                    <a:solidFill>
                      <a:srgbClr val="7030A0"/>
                    </a:solidFill>
                    <a:latin typeface="Arial"/>
                    <a:cs typeface="Arial"/>
                  </a:rPr>
                  <a:t>A high F statistic </a:t>
                </a:r>
                <a:r>
                  <a:rPr lang="en-US" sz="1100" spc="-30" dirty="0">
                    <a:solidFill>
                      <a:srgbClr val="7030A0"/>
                    </a:solidFill>
                    <a:latin typeface="Arial"/>
                    <a:cs typeface="Arial"/>
                  </a:rPr>
                  <a:t>for ANOVA (which compares &gt;2 means</a:t>
                </a:r>
                <a:r>
                  <a:rPr lang="en-US" sz="1100" spc="-30" dirty="0" smtClean="0">
                    <a:solidFill>
                      <a:srgbClr val="7030A0"/>
                    </a:solidFill>
                    <a:latin typeface="Arial"/>
                    <a:cs typeface="Arial"/>
                  </a:rPr>
                  <a:t>), </a:t>
                </a:r>
                <a:r>
                  <a:rPr lang="en-US" sz="1100" spc="-30" dirty="0" smtClean="0">
                    <a:latin typeface="Arial"/>
                    <a:cs typeface="Arial"/>
                  </a:rPr>
                  <a:t>shows there is sufficient evidence to suggest the means are all different.</a:t>
                </a:r>
              </a:p>
              <a:p>
                <a:pPr marL="227329" marR="5080" indent="-207645">
                  <a:spcBef>
                    <a:spcPts val="90"/>
                  </a:spcBef>
                  <a:buClr>
                    <a:srgbClr val="024F84"/>
                  </a:buClr>
                  <a:buFontTx/>
                  <a:buAutoNum type="alphaLcParenBoth"/>
                  <a:tabLst>
                    <a:tab pos="227965" algn="l"/>
                  </a:tabLst>
                </a:pPr>
                <a:r>
                  <a:rPr lang="en-US" sz="1100" spc="-30" dirty="0" smtClean="0">
                    <a:cs typeface="Arial"/>
                  </a:rPr>
                  <a:t> For a simple linear regression, </a:t>
                </a:r>
                <a14:m>
                  <m:oMath xmlns:m="http://schemas.openxmlformats.org/officeDocument/2006/math">
                    <m:r>
                      <a:rPr lang="en-US" sz="1100" spc="-30">
                        <a:solidFill>
                          <a:schemeClr val="accent3">
                            <a:lumMod val="75000"/>
                          </a:schemeClr>
                        </a:solidFill>
                        <a:latin typeface="Cambria Math" panose="02040503050406030204" pitchFamily="18" charset="0"/>
                        <a:cs typeface="Arial"/>
                      </a:rPr>
                      <m:t>1</m:t>
                    </m:r>
                    <m:r>
                      <a:rPr lang="en-US" sz="1100" spc="-30">
                        <a:solidFill>
                          <a:schemeClr val="accent3">
                            <a:lumMod val="75000"/>
                          </a:schemeClr>
                        </a:solidFill>
                        <a:latin typeface="Cambria Math" panose="02040503050406030204" pitchFamily="18" charset="0"/>
                        <a:cs typeface="Arial"/>
                      </a:rPr>
                      <m:t>−</m:t>
                    </m:r>
                    <m:f>
                      <m:fPr>
                        <m:ctrlPr>
                          <a:rPr lang="en-US" sz="1100" i="1" spc="-30">
                            <a:solidFill>
                              <a:schemeClr val="accent3">
                                <a:lumMod val="75000"/>
                              </a:schemeClr>
                            </a:solidFill>
                            <a:latin typeface="Cambria Math" panose="02040503050406030204" pitchFamily="18" charset="0"/>
                            <a:cs typeface="Arial"/>
                          </a:rPr>
                        </m:ctrlPr>
                      </m:fPr>
                      <m:num>
                        <m:r>
                          <m:rPr>
                            <m:sty m:val="p"/>
                          </m:rPr>
                          <a:rPr lang="en-US" sz="1100" spc="-30">
                            <a:solidFill>
                              <a:schemeClr val="accent3">
                                <a:lumMod val="75000"/>
                              </a:schemeClr>
                            </a:solidFill>
                            <a:latin typeface="Cambria Math" panose="02040503050406030204" pitchFamily="18" charset="0"/>
                            <a:cs typeface="Arial"/>
                          </a:rPr>
                          <m:t>S</m:t>
                        </m:r>
                        <m:sSub>
                          <m:sSubPr>
                            <m:ctrlPr>
                              <a:rPr lang="en-US" sz="1100" i="1" spc="-30">
                                <a:solidFill>
                                  <a:schemeClr val="accent3">
                                    <a:lumMod val="75000"/>
                                  </a:schemeClr>
                                </a:solidFill>
                                <a:latin typeface="Cambria Math" panose="02040503050406030204" pitchFamily="18" charset="0"/>
                                <a:cs typeface="Arial"/>
                              </a:rPr>
                            </m:ctrlPr>
                          </m:sSubPr>
                          <m:e>
                            <m:r>
                              <m:rPr>
                                <m:sty m:val="p"/>
                              </m:rPr>
                              <a:rPr lang="en-US" sz="1100" spc="-30">
                                <a:solidFill>
                                  <a:schemeClr val="accent3">
                                    <a:lumMod val="75000"/>
                                  </a:schemeClr>
                                </a:solidFill>
                                <a:latin typeface="Cambria Math" panose="02040503050406030204" pitchFamily="18" charset="0"/>
                                <a:cs typeface="Arial"/>
                              </a:rPr>
                              <m:t>S</m:t>
                            </m:r>
                          </m:e>
                          <m:sub>
                            <m:r>
                              <m:rPr>
                                <m:sty m:val="p"/>
                              </m:rPr>
                              <a:rPr lang="en-US" sz="1100" spc="-30">
                                <a:solidFill>
                                  <a:schemeClr val="accent3">
                                    <a:lumMod val="75000"/>
                                  </a:schemeClr>
                                </a:solidFill>
                                <a:latin typeface="Cambria Math" panose="02040503050406030204" pitchFamily="18" charset="0"/>
                                <a:cs typeface="Arial"/>
                              </a:rPr>
                              <m:t>Regression</m:t>
                            </m:r>
                          </m:sub>
                        </m:sSub>
                      </m:num>
                      <m:den>
                        <m:r>
                          <m:rPr>
                            <m:sty m:val="p"/>
                          </m:rPr>
                          <a:rPr lang="en-US" sz="1100" spc="-30">
                            <a:solidFill>
                              <a:schemeClr val="accent3">
                                <a:lumMod val="75000"/>
                              </a:schemeClr>
                            </a:solidFill>
                            <a:latin typeface="Cambria Math" panose="02040503050406030204" pitchFamily="18" charset="0"/>
                            <a:cs typeface="Arial"/>
                          </a:rPr>
                          <m:t>SST</m:t>
                        </m:r>
                      </m:den>
                    </m:f>
                  </m:oMath>
                </a14:m>
                <a:r>
                  <a:rPr lang="en-US" sz="1100" spc="-30" dirty="0" smtClean="0">
                    <a:solidFill>
                      <a:schemeClr val="tx1"/>
                    </a:solidFill>
                    <a:latin typeface="Arial"/>
                    <a:cs typeface="Arial"/>
                  </a:rPr>
                  <a:t> </a:t>
                </a:r>
                <a:r>
                  <a:rPr lang="en-US" sz="1100" spc="-30" dirty="0" smtClean="0">
                    <a:latin typeface="Arial"/>
                    <a:cs typeface="Arial"/>
                  </a:rPr>
                  <a:t>represents </a:t>
                </a:r>
                <a:r>
                  <a:rPr lang="en-US" sz="1100" spc="-30" dirty="0">
                    <a:latin typeface="Arial"/>
                    <a:cs typeface="Arial"/>
                  </a:rPr>
                  <a:t>the percent of response variable variability that is NOT explained by the explanatory variable.</a:t>
                </a:r>
              </a:p>
              <a:p>
                <a:pPr marL="227329" marR="5080" indent="-207645">
                  <a:spcBef>
                    <a:spcPts val="90"/>
                  </a:spcBef>
                  <a:buClr>
                    <a:srgbClr val="024F84"/>
                  </a:buClr>
                  <a:buFontTx/>
                  <a:buAutoNum type="alphaLcParenBoth"/>
                  <a:tabLst>
                    <a:tab pos="227965" algn="l"/>
                  </a:tabLst>
                </a:pPr>
                <a:r>
                  <a:rPr lang="en-US" sz="1100" spc="-30" dirty="0" smtClean="0">
                    <a:solidFill>
                      <a:schemeClr val="tx1"/>
                    </a:solidFill>
                    <a:latin typeface="Arial"/>
                    <a:cs typeface="Arial"/>
                  </a:rPr>
                  <a:t>In an </a:t>
                </a:r>
                <a:r>
                  <a:rPr lang="en-US" sz="1100" spc="-30" dirty="0">
                    <a:solidFill>
                      <a:schemeClr val="tx1"/>
                    </a:solidFill>
                    <a:latin typeface="Arial"/>
                    <a:cs typeface="Arial"/>
                  </a:rPr>
                  <a:t>ANOVA (which compares &gt;2 </a:t>
                </a:r>
                <a:r>
                  <a:rPr lang="en-US" sz="1100" spc="-30" dirty="0" smtClean="0">
                    <a:solidFill>
                      <a:schemeClr val="tx1"/>
                    </a:solidFill>
                    <a:latin typeface="Arial"/>
                    <a:cs typeface="Arial"/>
                  </a:rPr>
                  <a:t>means and the </a:t>
                </a:r>
                <a:r>
                  <a:rPr lang="en-US" sz="1100" spc="-30" dirty="0">
                    <a:solidFill>
                      <a:schemeClr val="tx1"/>
                    </a:solidFill>
                    <a:latin typeface="Arial"/>
                    <a:cs typeface="Arial"/>
                  </a:rPr>
                  <a:t>groups = levels of a categorical explanatory variable</a:t>
                </a:r>
                <a:r>
                  <a:rPr lang="en-US" sz="1100" spc="-30" dirty="0" smtClean="0">
                    <a:solidFill>
                      <a:schemeClr val="tx1"/>
                    </a:solidFill>
                    <a:latin typeface="Arial"/>
                    <a:cs typeface="Arial"/>
                  </a:rPr>
                  <a:t>) </a:t>
                </a:r>
                <a14:m>
                  <m:oMath xmlns:m="http://schemas.openxmlformats.org/officeDocument/2006/math">
                    <m:r>
                      <a:rPr lang="en-US" sz="1100" spc="-30" smtClean="0">
                        <a:solidFill>
                          <a:srgbClr val="7030A0"/>
                        </a:solidFill>
                        <a:latin typeface="Cambria Math" panose="02040503050406030204" pitchFamily="18" charset="0"/>
                        <a:cs typeface="Arial"/>
                      </a:rPr>
                      <m:t>1</m:t>
                    </m:r>
                    <m:r>
                      <a:rPr lang="en-US" sz="1100" spc="-30" smtClean="0">
                        <a:solidFill>
                          <a:srgbClr val="7030A0"/>
                        </a:solidFill>
                        <a:latin typeface="Cambria Math" panose="02040503050406030204" pitchFamily="18" charset="0"/>
                        <a:cs typeface="Arial"/>
                      </a:rPr>
                      <m:t>−</m:t>
                    </m:r>
                    <m:f>
                      <m:fPr>
                        <m:ctrlPr>
                          <a:rPr lang="en-US" sz="1100" i="1" spc="-30">
                            <a:solidFill>
                              <a:srgbClr val="7030A0"/>
                            </a:solidFill>
                            <a:latin typeface="Cambria Math" panose="02040503050406030204" pitchFamily="18" charset="0"/>
                            <a:cs typeface="Arial"/>
                          </a:rPr>
                        </m:ctrlPr>
                      </m:fPr>
                      <m:num>
                        <m:r>
                          <m:rPr>
                            <m:sty m:val="p"/>
                          </m:rPr>
                          <a:rPr lang="en-US" sz="1100" spc="-30">
                            <a:solidFill>
                              <a:srgbClr val="7030A0"/>
                            </a:solidFill>
                            <a:latin typeface="Cambria Math" panose="02040503050406030204" pitchFamily="18" charset="0"/>
                            <a:cs typeface="Arial"/>
                          </a:rPr>
                          <m:t>S</m:t>
                        </m:r>
                        <m:sSub>
                          <m:sSubPr>
                            <m:ctrlPr>
                              <a:rPr lang="en-US" sz="1100" i="1" spc="-30">
                                <a:solidFill>
                                  <a:srgbClr val="7030A0"/>
                                </a:solidFill>
                                <a:latin typeface="Cambria Math" panose="02040503050406030204" pitchFamily="18" charset="0"/>
                                <a:cs typeface="Arial"/>
                              </a:rPr>
                            </m:ctrlPr>
                          </m:sSubPr>
                          <m:e>
                            <m:r>
                              <m:rPr>
                                <m:sty m:val="p"/>
                              </m:rPr>
                              <a:rPr lang="en-US" sz="1100" spc="-30">
                                <a:solidFill>
                                  <a:srgbClr val="7030A0"/>
                                </a:solidFill>
                                <a:latin typeface="Cambria Math" panose="02040503050406030204" pitchFamily="18" charset="0"/>
                                <a:cs typeface="Arial"/>
                              </a:rPr>
                              <m:t>S</m:t>
                            </m:r>
                          </m:e>
                          <m:sub>
                            <m:r>
                              <m:rPr>
                                <m:sty m:val="p"/>
                              </m:rPr>
                              <a:rPr lang="en-US" sz="1100" b="0" i="0" spc="-30" smtClean="0">
                                <a:solidFill>
                                  <a:srgbClr val="7030A0"/>
                                </a:solidFill>
                                <a:latin typeface="Cambria Math" panose="02040503050406030204" pitchFamily="18" charset="0"/>
                                <a:cs typeface="Arial"/>
                              </a:rPr>
                              <m:t>Group</m:t>
                            </m:r>
                          </m:sub>
                        </m:sSub>
                      </m:num>
                      <m:den>
                        <m:r>
                          <m:rPr>
                            <m:sty m:val="p"/>
                          </m:rPr>
                          <a:rPr lang="en-US" sz="1100" spc="-30">
                            <a:solidFill>
                              <a:srgbClr val="7030A0"/>
                            </a:solidFill>
                            <a:latin typeface="Cambria Math" panose="02040503050406030204" pitchFamily="18" charset="0"/>
                            <a:cs typeface="Arial"/>
                          </a:rPr>
                          <m:t>SST</m:t>
                        </m:r>
                      </m:den>
                    </m:f>
                  </m:oMath>
                </a14:m>
                <a:r>
                  <a:rPr lang="en-US" sz="1100" spc="-30" dirty="0" smtClean="0">
                    <a:latin typeface="Arial"/>
                    <a:cs typeface="Arial"/>
                  </a:rPr>
                  <a:t> </a:t>
                </a:r>
                <a:r>
                  <a:rPr lang="en-US" sz="1100" spc="-30" dirty="0">
                    <a:latin typeface="Arial"/>
                    <a:cs typeface="Arial"/>
                  </a:rPr>
                  <a:t>represents the percent of response variable variability that is NOT explained by the explanatory variable.</a:t>
                </a:r>
                <a:endParaRPr lang="en-US" sz="1100" spc="-30" dirty="0" smtClean="0">
                  <a:latin typeface="Arial"/>
                  <a:cs typeface="Arial"/>
                </a:endParaRP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p:txBody>
          </p:sp>
        </mc:Choice>
        <mc:Fallback xmlns="">
          <p:sp>
            <p:nvSpPr>
              <p:cNvPr id="6" name="object 36"/>
              <p:cNvSpPr txBox="1">
                <a:spLocks noRot="1" noChangeAspect="1" noMove="1" noResize="1" noEditPoints="1" noAdjustHandles="1" noChangeArrowheads="1" noChangeShapeType="1" noTextEdit="1"/>
              </p:cNvSpPr>
              <p:nvPr/>
            </p:nvSpPr>
            <p:spPr>
              <a:xfrm>
                <a:off x="171450" y="600127"/>
                <a:ext cx="4196079" cy="2993063"/>
              </a:xfrm>
              <a:prstGeom prst="rect">
                <a:avLst/>
              </a:prstGeom>
              <a:blipFill>
                <a:blip r:embed="rId2"/>
                <a:stretch>
                  <a:fillRect l="-1599" r="-2326"/>
                </a:stretch>
              </a:blipFill>
            </p:spPr>
            <p:txBody>
              <a:bodyPr/>
              <a:lstStyle/>
              <a:p>
                <a:r>
                  <a:rPr lang="en-US">
                    <a:noFill/>
                  </a:rPr>
                  <a:t> </a:t>
                </a:r>
              </a:p>
            </p:txBody>
          </p:sp>
        </mc:Fallback>
      </mc:AlternateContent>
      <p:sp>
        <p:nvSpPr>
          <p:cNvPr id="7" name="Rectangle 6"/>
          <p:cNvSpPr/>
          <p:nvPr/>
        </p:nvSpPr>
        <p:spPr>
          <a:xfrm>
            <a:off x="137136" y="1501775"/>
            <a:ext cx="4261231" cy="381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377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159018"/>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Thus, can we make the conclusion below, then?</a:t>
            </a:r>
            <a:endParaRPr sz="1000" b="1" dirty="0">
              <a:solidFill>
                <a:schemeClr val="accent2">
                  <a:lumMod val="75000"/>
                </a:schemeClr>
              </a:solidFill>
            </a:endParaRPr>
          </a:p>
        </p:txBody>
      </p:sp>
      <p:sp>
        <p:nvSpPr>
          <p:cNvPr id="3" name="object 3"/>
          <p:cNvSpPr txBox="1"/>
          <p:nvPr/>
        </p:nvSpPr>
        <p:spPr>
          <a:xfrm>
            <a:off x="101853" y="357251"/>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 80 students that attend the magnate school took the SAT at the testing facility one morning. </a:t>
            </a:r>
            <a:r>
              <a:rPr lang="en-US" sz="800" spc="-20" dirty="0" smtClean="0">
                <a:latin typeface="Arial"/>
                <a:cs typeface="Arial"/>
              </a:rPr>
              <a:t>They decide to </a:t>
            </a:r>
            <a:r>
              <a:rPr lang="en-US" sz="800" b="1" spc="-20" dirty="0" smtClean="0">
                <a:latin typeface="Arial"/>
                <a:cs typeface="Arial"/>
              </a:rPr>
              <a:t>assign</a:t>
            </a:r>
            <a:r>
              <a:rPr lang="en-US" sz="800" spc="-20" dirty="0" smtClean="0">
                <a:latin typeface="Arial"/>
                <a:cs typeface="Arial"/>
              </a:rPr>
              <a:t> the first 40 students that arrived at the testing facility to the “coffee group” and offer them coffee before the exam. They assigned the last 40 students to arrive at the testing facility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a:t>
            </a:r>
            <a:r>
              <a:rPr lang="en-US" sz="800" spc="-20" dirty="0" smtClean="0">
                <a:solidFill>
                  <a:schemeClr val="accent2">
                    <a:lumMod val="75000"/>
                  </a:schemeClr>
                </a:solidFill>
                <a:latin typeface="Arial"/>
                <a:cs typeface="Arial"/>
              </a:rPr>
              <a:t>They used this to conclude that drinking coffee before the SAT </a:t>
            </a:r>
            <a:r>
              <a:rPr lang="en-US" sz="800" b="1" u="sng" spc="-20" dirty="0" smtClean="0">
                <a:solidFill>
                  <a:schemeClr val="accent2">
                    <a:lumMod val="75000"/>
                  </a:schemeClr>
                </a:solidFill>
                <a:latin typeface="Arial"/>
                <a:cs typeface="Arial"/>
              </a:rPr>
              <a:t>causes</a:t>
            </a:r>
            <a:r>
              <a:rPr lang="en-US" sz="800" spc="-20" dirty="0" smtClean="0">
                <a:solidFill>
                  <a:schemeClr val="accent2">
                    <a:lumMod val="75000"/>
                  </a:schemeClr>
                </a:solidFill>
                <a:latin typeface="Arial"/>
                <a:cs typeface="Arial"/>
              </a:rPr>
              <a:t> high school students to score higher on the SAT.</a:t>
            </a:r>
            <a:endParaRPr sz="8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7" name="TextBox 6"/>
          <p:cNvSpPr txBox="1"/>
          <p:nvPr/>
        </p:nvSpPr>
        <p:spPr>
          <a:xfrm>
            <a:off x="101853" y="1764021"/>
            <a:ext cx="1822197" cy="461665"/>
          </a:xfrm>
          <a:prstGeom prst="rect">
            <a:avLst/>
          </a:prstGeom>
          <a:noFill/>
        </p:spPr>
        <p:txBody>
          <a:bodyPr wrap="square" rtlCol="0">
            <a:spAutoFit/>
          </a:bodyPr>
          <a:lstStyle/>
          <a:p>
            <a:r>
              <a:rPr lang="en-US" sz="1200" dirty="0" smtClean="0"/>
              <a:t>a.) yes</a:t>
            </a:r>
          </a:p>
          <a:p>
            <a:r>
              <a:rPr lang="en-US" sz="1200" b="1" i="1" dirty="0" smtClean="0">
                <a:solidFill>
                  <a:schemeClr val="accent2">
                    <a:lumMod val="75000"/>
                  </a:schemeClr>
                </a:solidFill>
              </a:rPr>
              <a:t>b.) no</a:t>
            </a:r>
          </a:p>
        </p:txBody>
      </p:sp>
      <p:sp>
        <p:nvSpPr>
          <p:cNvPr id="6" name="TextBox 5"/>
          <p:cNvSpPr txBox="1"/>
          <p:nvPr/>
        </p:nvSpPr>
        <p:spPr>
          <a:xfrm>
            <a:off x="1847850" y="1705149"/>
            <a:ext cx="2190750" cy="754053"/>
          </a:xfrm>
          <a:prstGeom prst="rect">
            <a:avLst/>
          </a:prstGeom>
          <a:noFill/>
        </p:spPr>
        <p:txBody>
          <a:bodyPr wrap="square" rtlCol="0">
            <a:spAutoFit/>
          </a:bodyPr>
          <a:lstStyle/>
          <a:p>
            <a:r>
              <a:rPr lang="en-US" sz="1100" b="1" u="sng" dirty="0" smtClean="0">
                <a:solidFill>
                  <a:schemeClr val="accent2">
                    <a:lumMod val="75000"/>
                  </a:schemeClr>
                </a:solidFill>
              </a:rPr>
              <a:t>One</a:t>
            </a:r>
            <a:r>
              <a:rPr lang="en-US" sz="1100" b="1" dirty="0" smtClean="0">
                <a:solidFill>
                  <a:schemeClr val="accent2">
                    <a:lumMod val="75000"/>
                  </a:schemeClr>
                </a:solidFill>
              </a:rPr>
              <a:t> reason why:</a:t>
            </a:r>
          </a:p>
          <a:p>
            <a:pPr marL="285750" indent="-285750">
              <a:buFont typeface="Arial" panose="020B0604020202020204" pitchFamily="34" charset="0"/>
              <a:buChar char="•"/>
            </a:pPr>
            <a:r>
              <a:rPr lang="en-US" sz="800" u="sng" dirty="0" smtClean="0">
                <a:solidFill>
                  <a:schemeClr val="accent2">
                    <a:lumMod val="75000"/>
                  </a:schemeClr>
                </a:solidFill>
              </a:rPr>
              <a:t>Can’t use causal language </a:t>
            </a:r>
            <a:r>
              <a:rPr lang="en-US" sz="800" dirty="0" smtClean="0">
                <a:solidFill>
                  <a:schemeClr val="accent2">
                    <a:lumMod val="75000"/>
                  </a:schemeClr>
                </a:solidFill>
              </a:rPr>
              <a:t>in your conclusion, because this is </a:t>
            </a:r>
            <a:r>
              <a:rPr lang="en-US" sz="800" b="1" dirty="0" smtClean="0">
                <a:solidFill>
                  <a:schemeClr val="accent2">
                    <a:lumMod val="75000"/>
                  </a:schemeClr>
                </a:solidFill>
              </a:rPr>
              <a:t>not a random experiment!</a:t>
            </a:r>
          </a:p>
          <a:p>
            <a:endParaRPr lang="en-US" sz="800" dirty="0"/>
          </a:p>
        </p:txBody>
      </p:sp>
      <p:sp>
        <p:nvSpPr>
          <p:cNvPr id="9" name="TextBox 8"/>
          <p:cNvSpPr txBox="1"/>
          <p:nvPr/>
        </p:nvSpPr>
        <p:spPr>
          <a:xfrm>
            <a:off x="95250" y="3057523"/>
            <a:ext cx="1752600" cy="369332"/>
          </a:xfrm>
          <a:prstGeom prst="rect">
            <a:avLst/>
          </a:prstGeom>
          <a:noFill/>
        </p:spPr>
        <p:txBody>
          <a:bodyPr wrap="square" rtlCol="0">
            <a:spAutoFit/>
          </a:bodyPr>
          <a:lstStyle/>
          <a:p>
            <a:r>
              <a:rPr lang="en-US" dirty="0" smtClean="0"/>
              <a:t>Issue # 1</a:t>
            </a:r>
            <a:endParaRPr lang="en-US" dirty="0"/>
          </a:p>
        </p:txBody>
      </p:sp>
    </p:spTree>
    <p:extLst>
      <p:ext uri="{BB962C8B-B14F-4D97-AF65-F5344CB8AC3E}">
        <p14:creationId xmlns:p14="http://schemas.microsoft.com/office/powerpoint/2010/main" val="3978286446"/>
      </p:ext>
    </p:extLst>
  </p:cSld>
  <p:clrMapOvr>
    <a:masterClrMapping/>
  </p:clrMapOvr>
  <p:transition>
    <p:cut/>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177613"/>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Which of the following is true?</a:t>
            </a:r>
            <a:endParaRPr lang="en-US" sz="1000" kern="0" dirty="0">
              <a:solidFill>
                <a:schemeClr val="accent2">
                  <a:lumMod val="75000"/>
                </a:schemeClr>
              </a:solidFill>
            </a:endParaRPr>
          </a:p>
        </p:txBody>
      </p:sp>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p:sp>
        <p:nvSpPr>
          <p:cNvPr id="6" name="object 36"/>
          <p:cNvSpPr txBox="1"/>
          <p:nvPr/>
        </p:nvSpPr>
        <p:spPr>
          <a:xfrm>
            <a:off x="171450" y="536388"/>
            <a:ext cx="4196079" cy="2861040"/>
          </a:xfrm>
          <a:prstGeom prst="rect">
            <a:avLst/>
          </a:prstGeom>
        </p:spPr>
        <p:txBody>
          <a:bodyPr vert="horz" wrap="square" lIns="0" tIns="11430" rIns="0" bIns="0" rtlCol="0">
            <a:spAutoFit/>
          </a:bodyPr>
          <a:lstStyle/>
          <a:p>
            <a:pPr marL="227329" marR="5080" indent="-207645">
              <a:spcBef>
                <a:spcPts val="90"/>
              </a:spcBef>
              <a:buClr>
                <a:srgbClr val="024F84"/>
              </a:buClr>
              <a:buFontTx/>
              <a:buAutoNum type="alphaLcParenBoth"/>
              <a:tabLst>
                <a:tab pos="227965" algn="l"/>
              </a:tabLst>
            </a:pPr>
            <a:r>
              <a:rPr lang="en-US" sz="1100" spc="-30" dirty="0" smtClean="0">
                <a:latin typeface="Arial"/>
                <a:cs typeface="Arial"/>
              </a:rPr>
              <a:t>A low R means that the two variables have no strong relationship or association.</a:t>
            </a: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a:p>
            <a:pPr marL="227329" marR="5080" indent="-207645">
              <a:spcBef>
                <a:spcPts val="90"/>
              </a:spcBef>
              <a:buClr>
                <a:srgbClr val="024F84"/>
              </a:buClr>
              <a:buFontTx/>
              <a:buAutoNum type="alphaLcParenBoth"/>
              <a:tabLst>
                <a:tab pos="227965" algn="l"/>
              </a:tabLst>
            </a:pPr>
            <a:r>
              <a:rPr lang="en-US" sz="1100" spc="-30" dirty="0" smtClean="0">
                <a:latin typeface="Arial"/>
                <a:cs typeface="Arial"/>
              </a:rPr>
              <a:t>A high R means that a simple linear regression with variables will be a good fit (one variable as response, the other explanatory).</a:t>
            </a: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a:p>
            <a:pPr marL="227329" marR="5080" indent="-207645">
              <a:spcBef>
                <a:spcPts val="90"/>
              </a:spcBef>
              <a:buClr>
                <a:srgbClr val="024F84"/>
              </a:buClr>
              <a:buFontTx/>
              <a:buAutoNum type="alphaLcParenBoth"/>
              <a:tabLst>
                <a:tab pos="227965" algn="l"/>
              </a:tabLst>
            </a:pPr>
            <a:endParaRPr lang="en-US" sz="1100" spc="-30" dirty="0">
              <a:latin typeface="Arial"/>
              <a:cs typeface="Arial"/>
            </a:endParaRP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a:p>
            <a:pPr marL="227329" marR="5080" indent="-207645">
              <a:spcBef>
                <a:spcPts val="90"/>
              </a:spcBef>
              <a:buClr>
                <a:srgbClr val="024F84"/>
              </a:buClr>
              <a:buFontTx/>
              <a:buAutoNum type="alphaLcParenBoth"/>
              <a:tabLst>
                <a:tab pos="227965" algn="l"/>
              </a:tabLst>
            </a:pPr>
            <a:r>
              <a:rPr lang="en-US" sz="1100" spc="-30" dirty="0" smtClean="0">
                <a:latin typeface="Arial"/>
                <a:cs typeface="Arial"/>
              </a:rPr>
              <a:t> The correlation between housing prices (in $US) and time will be different if you convert the </a:t>
            </a:r>
            <a:r>
              <a:rPr lang="en-US" sz="1100" spc="-30" dirty="0" smtClean="0">
                <a:latin typeface="Arial"/>
                <a:cs typeface="Arial"/>
              </a:rPr>
              <a:t>currency to </a:t>
            </a:r>
            <a:r>
              <a:rPr lang="en-US" sz="1100" spc="-30" dirty="0" smtClean="0">
                <a:latin typeface="Arial"/>
                <a:cs typeface="Arial"/>
              </a:rPr>
              <a:t>New Zealand dollars.</a:t>
            </a: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a:p>
            <a:pPr marL="227329" marR="5080" indent="-207645">
              <a:spcBef>
                <a:spcPts val="90"/>
              </a:spcBef>
              <a:buClr>
                <a:srgbClr val="024F84"/>
              </a:buClr>
              <a:buFontTx/>
              <a:buAutoNum type="alphaLcParenBoth"/>
              <a:tabLst>
                <a:tab pos="227965" algn="l"/>
              </a:tabLst>
            </a:pPr>
            <a:r>
              <a:rPr lang="en-US" sz="1100" spc="-30" dirty="0" smtClean="0">
                <a:latin typeface="Arial"/>
                <a:cs typeface="Arial"/>
              </a:rPr>
              <a:t>An influence point is more likely to decrease R and change the regression slope, than a leverage point.</a:t>
            </a: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p:txBody>
      </p:sp>
    </p:spTree>
    <p:extLst>
      <p:ext uri="{BB962C8B-B14F-4D97-AF65-F5344CB8AC3E}">
        <p14:creationId xmlns:p14="http://schemas.microsoft.com/office/powerpoint/2010/main" val="155578316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177613"/>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Which of the following is true?</a:t>
            </a:r>
            <a:endParaRPr lang="en-US" sz="1000" kern="0" dirty="0">
              <a:solidFill>
                <a:schemeClr val="accent2">
                  <a:lumMod val="75000"/>
                </a:schemeClr>
              </a:solidFill>
            </a:endParaRPr>
          </a:p>
        </p:txBody>
      </p:sp>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p:sp>
        <p:nvSpPr>
          <p:cNvPr id="6" name="object 36"/>
          <p:cNvSpPr txBox="1"/>
          <p:nvPr/>
        </p:nvSpPr>
        <p:spPr>
          <a:xfrm>
            <a:off x="171450" y="549527"/>
            <a:ext cx="4196079" cy="3317575"/>
          </a:xfrm>
          <a:prstGeom prst="rect">
            <a:avLst/>
          </a:prstGeom>
        </p:spPr>
        <p:txBody>
          <a:bodyPr vert="horz" wrap="square" lIns="0" tIns="11430" rIns="0" bIns="0" rtlCol="0">
            <a:spAutoFit/>
          </a:bodyPr>
          <a:lstStyle/>
          <a:p>
            <a:pPr marL="227329" marR="5080" indent="-207645">
              <a:spcBef>
                <a:spcPts val="90"/>
              </a:spcBef>
              <a:buClr>
                <a:srgbClr val="024F84"/>
              </a:buClr>
              <a:buFontTx/>
              <a:buAutoNum type="alphaLcParenBoth"/>
              <a:tabLst>
                <a:tab pos="227965" algn="l"/>
              </a:tabLst>
            </a:pPr>
            <a:r>
              <a:rPr lang="en-US" sz="1100" spc="-30" dirty="0" smtClean="0">
                <a:latin typeface="Arial"/>
                <a:cs typeface="Arial"/>
              </a:rPr>
              <a:t>A low R means that the two variables have no strong relationship or association. </a:t>
            </a:r>
            <a:r>
              <a:rPr lang="en-US" sz="1100" spc="-30" dirty="0" smtClean="0">
                <a:solidFill>
                  <a:srgbClr val="00B0F0"/>
                </a:solidFill>
                <a:latin typeface="Arial"/>
                <a:cs typeface="Arial"/>
              </a:rPr>
              <a:t>→They could have a strong nonlinear relationship. R only measures strength of </a:t>
            </a:r>
            <a:r>
              <a:rPr lang="en-US" sz="1100" i="1" spc="-30" dirty="0" smtClean="0">
                <a:solidFill>
                  <a:srgbClr val="00B0F0"/>
                </a:solidFill>
                <a:latin typeface="Arial"/>
                <a:cs typeface="Arial"/>
              </a:rPr>
              <a:t>linear relationships.</a:t>
            </a:r>
            <a:endParaRPr lang="en-US" sz="1100" spc="-30" dirty="0" smtClean="0">
              <a:solidFill>
                <a:srgbClr val="00B0F0"/>
              </a:solidFill>
              <a:latin typeface="Arial"/>
              <a:cs typeface="Arial"/>
            </a:endParaRP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a:p>
            <a:pPr marL="227329" marR="5080" indent="-207645">
              <a:spcBef>
                <a:spcPts val="90"/>
              </a:spcBef>
              <a:buClr>
                <a:srgbClr val="024F84"/>
              </a:buClr>
              <a:buFontTx/>
              <a:buAutoNum type="alphaLcParenBoth"/>
              <a:tabLst>
                <a:tab pos="227965" algn="l"/>
              </a:tabLst>
            </a:pPr>
            <a:r>
              <a:rPr lang="en-US" sz="1100" spc="-30" dirty="0" smtClean="0">
                <a:latin typeface="Arial"/>
                <a:cs typeface="Arial"/>
              </a:rPr>
              <a:t>A high R means that a simple linear regression with variables will be a good fit (one variable as response, the other explanatory). </a:t>
            </a:r>
            <a:r>
              <a:rPr lang="en-US" sz="1100" i="1" spc="-30" dirty="0" smtClean="0">
                <a:solidFill>
                  <a:srgbClr val="00B0F0"/>
                </a:solidFill>
                <a:latin typeface="Arial"/>
                <a:cs typeface="Arial"/>
              </a:rPr>
              <a:t>→A high R doesn’t mean the regression conditions will hold. You could still have a nonlinear relationship or non-constant variance for instance.</a:t>
            </a:r>
          </a:p>
          <a:p>
            <a:pPr marL="227329" marR="5080" indent="-207645">
              <a:spcBef>
                <a:spcPts val="90"/>
              </a:spcBef>
              <a:buClr>
                <a:srgbClr val="024F84"/>
              </a:buClr>
              <a:buFontTx/>
              <a:buAutoNum type="alphaLcParenBoth"/>
              <a:tabLst>
                <a:tab pos="227965" algn="l"/>
              </a:tabLst>
            </a:pPr>
            <a:r>
              <a:rPr lang="en-US" sz="1100" spc="-30" dirty="0" smtClean="0">
                <a:latin typeface="Arial"/>
                <a:cs typeface="Arial"/>
              </a:rPr>
              <a:t> The correlation between housing prices (in $US) and time will be different if you convert the </a:t>
            </a:r>
            <a:r>
              <a:rPr lang="en-US" sz="1100" spc="-30" dirty="0" smtClean="0">
                <a:latin typeface="Arial"/>
                <a:cs typeface="Arial"/>
              </a:rPr>
              <a:t>currency to </a:t>
            </a:r>
            <a:r>
              <a:rPr lang="en-US" sz="1100" spc="-30" dirty="0" smtClean="0">
                <a:latin typeface="Arial"/>
                <a:cs typeface="Arial"/>
              </a:rPr>
              <a:t>New Zealand dollars. </a:t>
            </a:r>
            <a:r>
              <a:rPr lang="en-US" sz="1100" i="1" spc="-30" dirty="0" smtClean="0">
                <a:solidFill>
                  <a:srgbClr val="00B0F0"/>
                </a:solidFill>
                <a:latin typeface="Arial"/>
                <a:cs typeface="Arial"/>
              </a:rPr>
              <a:t>→R is </a:t>
            </a:r>
            <a:r>
              <a:rPr lang="en-US" sz="1100" i="1" spc="-30" dirty="0" err="1" smtClean="0">
                <a:solidFill>
                  <a:srgbClr val="00B0F0"/>
                </a:solidFill>
                <a:latin typeface="Arial"/>
                <a:cs typeface="Arial"/>
              </a:rPr>
              <a:t>unitless</a:t>
            </a:r>
            <a:r>
              <a:rPr lang="en-US" sz="1100" i="1" spc="-30" dirty="0" smtClean="0">
                <a:solidFill>
                  <a:srgbClr val="00B0F0"/>
                </a:solidFill>
                <a:latin typeface="Arial"/>
                <a:cs typeface="Arial"/>
              </a:rPr>
              <a:t>… not affected by unit conversions.</a:t>
            </a:r>
            <a:endParaRPr lang="en-US" sz="1100" spc="-30" dirty="0" smtClean="0">
              <a:solidFill>
                <a:srgbClr val="00B0F0"/>
              </a:solidFill>
              <a:latin typeface="Arial"/>
              <a:cs typeface="Arial"/>
            </a:endParaRPr>
          </a:p>
          <a:p>
            <a:pPr marL="227329" marR="5080" indent="-207645">
              <a:spcBef>
                <a:spcPts val="90"/>
              </a:spcBef>
              <a:buClr>
                <a:srgbClr val="024F84"/>
              </a:buClr>
              <a:buFontTx/>
              <a:buAutoNum type="alphaLcParenBoth"/>
              <a:tabLst>
                <a:tab pos="227965" algn="l"/>
              </a:tabLst>
            </a:pPr>
            <a:r>
              <a:rPr lang="en-US" sz="1100" b="1" i="1" spc="-30" dirty="0" smtClean="0">
                <a:solidFill>
                  <a:schemeClr val="accent2">
                    <a:lumMod val="75000"/>
                  </a:schemeClr>
                </a:solidFill>
                <a:latin typeface="Arial"/>
                <a:cs typeface="Arial"/>
              </a:rPr>
              <a:t>An influence point is more likely to decrease R and change the regression slope, than a leverage point.</a:t>
            </a:r>
            <a:r>
              <a:rPr lang="en-US" sz="1100" i="1" spc="-30" dirty="0">
                <a:latin typeface="Arial"/>
                <a:cs typeface="Arial"/>
              </a:rPr>
              <a:t> </a:t>
            </a:r>
            <a:r>
              <a:rPr lang="en-US" sz="1100" i="1" spc="-30" dirty="0" smtClean="0">
                <a:solidFill>
                  <a:schemeClr val="accent2">
                    <a:lumMod val="75000"/>
                  </a:schemeClr>
                </a:solidFill>
                <a:latin typeface="Arial"/>
                <a:cs typeface="Arial"/>
              </a:rPr>
              <a:t>→An </a:t>
            </a:r>
            <a:r>
              <a:rPr lang="en-US" sz="1100" i="1" u="sng" spc="-30" dirty="0" smtClean="0">
                <a:solidFill>
                  <a:schemeClr val="accent2">
                    <a:lumMod val="75000"/>
                  </a:schemeClr>
                </a:solidFill>
                <a:latin typeface="Arial"/>
                <a:cs typeface="Arial"/>
              </a:rPr>
              <a:t>influence </a:t>
            </a:r>
            <a:r>
              <a:rPr lang="en-US" sz="1100" i="1" u="sng" spc="-30" dirty="0" smtClean="0">
                <a:solidFill>
                  <a:schemeClr val="accent2">
                    <a:lumMod val="75000"/>
                  </a:schemeClr>
                </a:solidFill>
                <a:latin typeface="Arial"/>
                <a:cs typeface="Arial"/>
              </a:rPr>
              <a:t>point </a:t>
            </a:r>
            <a:r>
              <a:rPr lang="en-US" sz="1100" i="1" spc="-30" dirty="0" smtClean="0">
                <a:solidFill>
                  <a:schemeClr val="accent2">
                    <a:lumMod val="75000"/>
                  </a:schemeClr>
                </a:solidFill>
                <a:latin typeface="Arial"/>
                <a:cs typeface="Arial"/>
              </a:rPr>
              <a:t>will fall </a:t>
            </a:r>
            <a:r>
              <a:rPr lang="en-US" sz="1100" i="1" u="sng" spc="-30" dirty="0" smtClean="0">
                <a:solidFill>
                  <a:schemeClr val="accent2">
                    <a:lumMod val="75000"/>
                  </a:schemeClr>
                </a:solidFill>
                <a:latin typeface="Arial"/>
                <a:cs typeface="Arial"/>
              </a:rPr>
              <a:t>further away from the </a:t>
            </a:r>
            <a:r>
              <a:rPr lang="en-US" sz="1100" b="1" i="1" u="sng" spc="-30" dirty="0" smtClean="0">
                <a:solidFill>
                  <a:schemeClr val="accent2">
                    <a:lumMod val="75000"/>
                  </a:schemeClr>
                </a:solidFill>
                <a:latin typeface="Arial"/>
                <a:cs typeface="Arial"/>
              </a:rPr>
              <a:t>regression line</a:t>
            </a:r>
            <a:r>
              <a:rPr lang="en-US" sz="1100" i="1" spc="-30" dirty="0" smtClean="0">
                <a:solidFill>
                  <a:schemeClr val="accent2">
                    <a:lumMod val="75000"/>
                  </a:schemeClr>
                </a:solidFill>
                <a:latin typeface="Arial"/>
                <a:cs typeface="Arial"/>
              </a:rPr>
              <a:t>, causing the R to decrease, and the </a:t>
            </a:r>
            <a:r>
              <a:rPr lang="en-US" sz="1100" i="1" spc="-30" dirty="0" smtClean="0">
                <a:solidFill>
                  <a:schemeClr val="accent2">
                    <a:lumMod val="75000"/>
                  </a:schemeClr>
                </a:solidFill>
                <a:latin typeface="Arial"/>
                <a:cs typeface="Arial"/>
              </a:rPr>
              <a:t>slope of th</a:t>
            </a:r>
            <a:r>
              <a:rPr lang="en-US" sz="1100" i="1" spc="-30" dirty="0" smtClean="0">
                <a:solidFill>
                  <a:schemeClr val="accent2">
                    <a:lumMod val="75000"/>
                  </a:schemeClr>
                </a:solidFill>
                <a:latin typeface="Arial"/>
                <a:cs typeface="Arial"/>
              </a:rPr>
              <a:t>e line</a:t>
            </a:r>
            <a:r>
              <a:rPr lang="en-US" sz="1100" i="1" spc="-30" dirty="0" smtClean="0">
                <a:solidFill>
                  <a:schemeClr val="accent2">
                    <a:lumMod val="75000"/>
                  </a:schemeClr>
                </a:solidFill>
                <a:latin typeface="Arial"/>
                <a:cs typeface="Arial"/>
              </a:rPr>
              <a:t> </a:t>
            </a:r>
            <a:r>
              <a:rPr lang="en-US" sz="1100" i="1" spc="-30" dirty="0" smtClean="0">
                <a:solidFill>
                  <a:schemeClr val="accent2">
                    <a:lumMod val="75000"/>
                  </a:schemeClr>
                </a:solidFill>
                <a:latin typeface="Arial"/>
                <a:cs typeface="Arial"/>
              </a:rPr>
              <a:t>to change.</a:t>
            </a:r>
            <a:endParaRPr lang="en-US" sz="1100" spc="-30" dirty="0">
              <a:solidFill>
                <a:schemeClr val="accent2">
                  <a:lumMod val="75000"/>
                </a:schemeClr>
              </a:solidFill>
              <a:latin typeface="Arial"/>
              <a:cs typeface="Arial"/>
            </a:endParaRPr>
          </a:p>
          <a:p>
            <a:pPr marL="227329" marR="5080" indent="-207645">
              <a:spcBef>
                <a:spcPts val="90"/>
              </a:spcBef>
              <a:buClr>
                <a:srgbClr val="024F84"/>
              </a:buClr>
              <a:buFontTx/>
              <a:buAutoNum type="alphaLcParenBoth"/>
              <a:tabLst>
                <a:tab pos="227965" algn="l"/>
              </a:tabLst>
            </a:pPr>
            <a:endParaRPr lang="en-US" sz="1100" b="1" i="1" spc="-30" dirty="0" smtClean="0">
              <a:solidFill>
                <a:schemeClr val="accent2">
                  <a:lumMod val="75000"/>
                </a:schemeClr>
              </a:solidFill>
              <a:latin typeface="Arial"/>
              <a:cs typeface="Arial"/>
            </a:endParaRP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a:p>
            <a:pPr marL="227329" marR="5080" indent="-207645">
              <a:spcBef>
                <a:spcPts val="90"/>
              </a:spcBef>
              <a:buClr>
                <a:srgbClr val="024F84"/>
              </a:buClr>
              <a:buFontTx/>
              <a:buAutoNum type="alphaLcParenBoth"/>
              <a:tabLst>
                <a:tab pos="227965" algn="l"/>
              </a:tabLst>
            </a:pPr>
            <a:endParaRPr lang="en-US" sz="1100" spc="-30" dirty="0" smtClean="0">
              <a:latin typeface="Arial"/>
              <a:cs typeface="Arial"/>
            </a:endParaRPr>
          </a:p>
        </p:txBody>
      </p:sp>
    </p:spTree>
    <p:extLst>
      <p:ext uri="{BB962C8B-B14F-4D97-AF65-F5344CB8AC3E}">
        <p14:creationId xmlns:p14="http://schemas.microsoft.com/office/powerpoint/2010/main" val="65571916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331501"/>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Would the result from the first step of backwards elimination agree if you used the p-value method vs. adjusted R^2 method?</a:t>
            </a:r>
            <a:endParaRPr lang="en-US" sz="1000" kern="0" dirty="0"/>
          </a:p>
        </p:txBody>
      </p:sp>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p:sp>
        <p:nvSpPr>
          <p:cNvPr id="6" name="object 36"/>
          <p:cNvSpPr txBox="1"/>
          <p:nvPr/>
        </p:nvSpPr>
        <p:spPr>
          <a:xfrm>
            <a:off x="254634" y="2949575"/>
            <a:ext cx="4112895" cy="393698"/>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200" spc="-30" dirty="0" smtClean="0">
                <a:latin typeface="Arial"/>
                <a:cs typeface="Arial"/>
              </a:rPr>
              <a:t>Yes</a:t>
            </a:r>
          </a:p>
          <a:p>
            <a:pPr marL="227329" marR="5080" indent="-207645" algn="just">
              <a:spcBef>
                <a:spcPts val="90"/>
              </a:spcBef>
              <a:buClr>
                <a:srgbClr val="024F84"/>
              </a:buClr>
              <a:buFontTx/>
              <a:buAutoNum type="alphaLcParenBoth"/>
              <a:tabLst>
                <a:tab pos="227965" algn="l"/>
              </a:tabLst>
            </a:pPr>
            <a:r>
              <a:rPr lang="en-US" sz="1200" spc="-30" dirty="0" smtClean="0">
                <a:latin typeface="Arial"/>
                <a:cs typeface="Arial"/>
              </a:rPr>
              <a:t>No</a:t>
            </a:r>
          </a:p>
        </p:txBody>
      </p:sp>
      <p:pic>
        <p:nvPicPr>
          <p:cNvPr id="2" name="Picture 1"/>
          <p:cNvPicPr>
            <a:picLocks noChangeAspect="1"/>
          </p:cNvPicPr>
          <p:nvPr/>
        </p:nvPicPr>
        <p:blipFill rotWithShape="1">
          <a:blip r:embed="rId2"/>
          <a:srcRect t="12905" b="9617"/>
          <a:stretch/>
        </p:blipFill>
        <p:spPr>
          <a:xfrm>
            <a:off x="171450" y="1078244"/>
            <a:ext cx="3276600" cy="1359392"/>
          </a:xfrm>
          <a:prstGeom prst="rect">
            <a:avLst/>
          </a:prstGeom>
          <a:ln>
            <a:solidFill>
              <a:schemeClr val="tx1"/>
            </a:solidFill>
          </a:ln>
        </p:spPr>
      </p:pic>
      <p:sp>
        <p:nvSpPr>
          <p:cNvPr id="3" name="TextBox 2"/>
          <p:cNvSpPr txBox="1"/>
          <p:nvPr/>
        </p:nvSpPr>
        <p:spPr>
          <a:xfrm>
            <a:off x="79433" y="708264"/>
            <a:ext cx="4288096" cy="307777"/>
          </a:xfrm>
          <a:prstGeom prst="rect">
            <a:avLst/>
          </a:prstGeom>
          <a:noFill/>
        </p:spPr>
        <p:txBody>
          <a:bodyPr wrap="square" rtlCol="0">
            <a:spAutoFit/>
          </a:bodyPr>
          <a:lstStyle/>
          <a:p>
            <a:r>
              <a:rPr lang="en-US" sz="1400" u="sng" dirty="0" smtClean="0"/>
              <a:t>Full Model</a:t>
            </a:r>
            <a:r>
              <a:rPr lang="en-US" sz="1400" dirty="0" smtClean="0"/>
              <a:t>: Hotdog Calories ~ </a:t>
            </a:r>
            <a:r>
              <a:rPr lang="en-US" sz="1400" b="1" dirty="0" smtClean="0"/>
              <a:t>Fat +</a:t>
            </a:r>
            <a:r>
              <a:rPr lang="en-US" sz="1400" b="1" dirty="0" err="1" smtClean="0"/>
              <a:t>SatFat</a:t>
            </a:r>
            <a:endParaRPr lang="en-US" sz="1400" b="1" dirty="0"/>
          </a:p>
        </p:txBody>
      </p:sp>
      <p:sp>
        <p:nvSpPr>
          <p:cNvPr id="7" name="Rectangle 6"/>
          <p:cNvSpPr/>
          <p:nvPr/>
        </p:nvSpPr>
        <p:spPr>
          <a:xfrm>
            <a:off x="101219" y="2491411"/>
            <a:ext cx="3590925" cy="430887"/>
          </a:xfrm>
          <a:prstGeom prst="rect">
            <a:avLst/>
          </a:prstGeom>
        </p:spPr>
        <p:txBody>
          <a:bodyPr wrap="square">
            <a:spAutoFit/>
          </a:bodyPr>
          <a:lstStyle/>
          <a:p>
            <a:r>
              <a:rPr lang="en-US" sz="1100" u="sng" dirty="0" smtClean="0"/>
              <a:t>Model that Removed </a:t>
            </a:r>
            <a:r>
              <a:rPr lang="en-US" sz="1100" b="1" u="sng" dirty="0" smtClean="0"/>
              <a:t>Fat</a:t>
            </a:r>
            <a:r>
              <a:rPr lang="en-US" sz="1100" u="sng" dirty="0" smtClean="0"/>
              <a:t>:</a:t>
            </a:r>
            <a:r>
              <a:rPr lang="en-US" sz="1100" dirty="0" smtClean="0"/>
              <a:t> </a:t>
            </a:r>
            <a:r>
              <a:rPr lang="en-US" sz="1100" dirty="0"/>
              <a:t>Adjusted R^2 </a:t>
            </a:r>
            <a:r>
              <a:rPr lang="en-US" sz="1100" dirty="0" smtClean="0"/>
              <a:t>=0.9637</a:t>
            </a:r>
          </a:p>
          <a:p>
            <a:r>
              <a:rPr lang="en-US" sz="1100" u="sng" dirty="0" smtClean="0"/>
              <a:t>Model </a:t>
            </a:r>
            <a:r>
              <a:rPr lang="en-US" sz="1100" u="sng" dirty="0"/>
              <a:t>that Removed </a:t>
            </a:r>
            <a:r>
              <a:rPr lang="en-US" sz="1100" b="1" u="sng" dirty="0" err="1" smtClean="0"/>
              <a:t>SatFat</a:t>
            </a:r>
            <a:r>
              <a:rPr lang="en-US" sz="1100" dirty="0" smtClean="0"/>
              <a:t>: </a:t>
            </a:r>
            <a:r>
              <a:rPr lang="en-US" sz="1100" dirty="0"/>
              <a:t>Adjusted R^2 = </a:t>
            </a:r>
            <a:r>
              <a:rPr lang="en-US" sz="1100" dirty="0" smtClean="0"/>
              <a:t>0.8837</a:t>
            </a:r>
            <a:endParaRPr lang="en-US" sz="1100" dirty="0"/>
          </a:p>
        </p:txBody>
      </p:sp>
    </p:spTree>
    <p:extLst>
      <p:ext uri="{BB962C8B-B14F-4D97-AF65-F5344CB8AC3E}">
        <p14:creationId xmlns:p14="http://schemas.microsoft.com/office/powerpoint/2010/main" val="208586363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104064" y="358775"/>
            <a:ext cx="4266310" cy="331501"/>
          </a:xfrm>
          <a:prstGeom prst="rect">
            <a:avLst/>
          </a:prstGeom>
          <a:solidFill>
            <a:srgbClr val="D6E2EB"/>
          </a:solidFill>
        </p:spPr>
        <p:txBody>
          <a:bodyPr vert="horz" wrap="square" lIns="0" tIns="23495" rIns="0" bIns="0" rtlCol="0">
            <a:spAutoFit/>
          </a:bodyPr>
          <a:lstStyle/>
          <a:p>
            <a:pPr marL="40005">
              <a:spcBef>
                <a:spcPts val="40"/>
              </a:spcBef>
            </a:pPr>
            <a:r>
              <a:rPr lang="en-US" sz="1000" kern="0" dirty="0" smtClean="0">
                <a:solidFill>
                  <a:srgbClr val="1A2E3D"/>
                </a:solidFill>
              </a:rPr>
              <a:t>Would the result from the first step of backwards elimination agree if you used the p-value method vs. adjusted R^2 method?</a:t>
            </a:r>
            <a:endParaRPr lang="en-US" sz="1000" kern="0" dirty="0"/>
          </a:p>
        </p:txBody>
      </p:sp>
      <p:sp>
        <p:nvSpPr>
          <p:cNvPr id="5" name="object 2"/>
          <p:cNvSpPr txBox="1">
            <a:spLocks/>
          </p:cNvSpPr>
          <p:nvPr/>
        </p:nvSpPr>
        <p:spPr>
          <a:xfrm>
            <a:off x="101219" y="147894"/>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dirty="0" smtClean="0">
                <a:solidFill>
                  <a:srgbClr val="1A2E3D"/>
                </a:solidFill>
              </a:rPr>
              <a:t>Clicker</a:t>
            </a:r>
            <a:r>
              <a:rPr lang="en-US" sz="1000" kern="0" spc="-5" dirty="0" smtClean="0">
                <a:solidFill>
                  <a:srgbClr val="1A2E3D"/>
                </a:solidFill>
              </a:rPr>
              <a:t> </a:t>
            </a:r>
            <a:r>
              <a:rPr lang="en-US" sz="1000" kern="0" spc="5" dirty="0" smtClean="0">
                <a:solidFill>
                  <a:srgbClr val="1A2E3D"/>
                </a:solidFill>
              </a:rPr>
              <a:t>question</a:t>
            </a:r>
            <a:endParaRPr lang="en-US" sz="1000" kern="0" dirty="0"/>
          </a:p>
        </p:txBody>
      </p:sp>
      <p:sp>
        <p:nvSpPr>
          <p:cNvPr id="6" name="object 36"/>
          <p:cNvSpPr txBox="1"/>
          <p:nvPr/>
        </p:nvSpPr>
        <p:spPr>
          <a:xfrm>
            <a:off x="254634" y="2949575"/>
            <a:ext cx="4112895" cy="521938"/>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050" spc="-30" dirty="0" smtClean="0">
                <a:latin typeface="Arial"/>
                <a:cs typeface="Arial"/>
              </a:rPr>
              <a:t>Yes</a:t>
            </a:r>
          </a:p>
          <a:p>
            <a:pPr marL="227329" marR="5080" indent="-207645" algn="just">
              <a:spcBef>
                <a:spcPts val="90"/>
              </a:spcBef>
              <a:buClr>
                <a:srgbClr val="024F84"/>
              </a:buClr>
              <a:buFontTx/>
              <a:buAutoNum type="alphaLcParenBoth"/>
              <a:tabLst>
                <a:tab pos="227965" algn="l"/>
              </a:tabLst>
            </a:pPr>
            <a:r>
              <a:rPr lang="en-US" sz="1050" b="1" i="1" spc="-30" dirty="0" smtClean="0">
                <a:solidFill>
                  <a:schemeClr val="accent2">
                    <a:lumMod val="75000"/>
                  </a:schemeClr>
                </a:solidFill>
                <a:latin typeface="Arial"/>
                <a:cs typeface="Arial"/>
              </a:rPr>
              <a:t>No – Full model best using Adjusted R^2, </a:t>
            </a:r>
          </a:p>
          <a:p>
            <a:pPr marL="19684" marR="5080" algn="just">
              <a:spcBef>
                <a:spcPts val="90"/>
              </a:spcBef>
              <a:buClr>
                <a:srgbClr val="024F84"/>
              </a:buClr>
              <a:tabLst>
                <a:tab pos="227965" algn="l"/>
              </a:tabLst>
            </a:pPr>
            <a:r>
              <a:rPr lang="en-US" sz="1050" b="1" i="1" spc="-30" dirty="0">
                <a:solidFill>
                  <a:schemeClr val="accent2">
                    <a:lumMod val="75000"/>
                  </a:schemeClr>
                </a:solidFill>
                <a:latin typeface="Arial"/>
                <a:cs typeface="Arial"/>
              </a:rPr>
              <a:t> </a:t>
            </a:r>
            <a:r>
              <a:rPr lang="en-US" sz="1050" b="1" i="1" spc="-30" dirty="0" smtClean="0">
                <a:solidFill>
                  <a:schemeClr val="accent2">
                    <a:lumMod val="75000"/>
                  </a:schemeClr>
                </a:solidFill>
                <a:latin typeface="Arial"/>
                <a:cs typeface="Arial"/>
              </a:rPr>
              <a:t>                Model with just Fat best using p-value method.</a:t>
            </a:r>
          </a:p>
        </p:txBody>
      </p:sp>
      <p:pic>
        <p:nvPicPr>
          <p:cNvPr id="2" name="Picture 1"/>
          <p:cNvPicPr>
            <a:picLocks noChangeAspect="1"/>
          </p:cNvPicPr>
          <p:nvPr/>
        </p:nvPicPr>
        <p:blipFill rotWithShape="1">
          <a:blip r:embed="rId2"/>
          <a:srcRect t="12905" b="9617"/>
          <a:stretch/>
        </p:blipFill>
        <p:spPr>
          <a:xfrm>
            <a:off x="171450" y="1078244"/>
            <a:ext cx="3276600" cy="1359392"/>
          </a:xfrm>
          <a:prstGeom prst="rect">
            <a:avLst/>
          </a:prstGeom>
          <a:ln>
            <a:solidFill>
              <a:schemeClr val="tx1"/>
            </a:solidFill>
          </a:ln>
        </p:spPr>
      </p:pic>
      <p:sp>
        <p:nvSpPr>
          <p:cNvPr id="3" name="TextBox 2"/>
          <p:cNvSpPr txBox="1"/>
          <p:nvPr/>
        </p:nvSpPr>
        <p:spPr>
          <a:xfrm>
            <a:off x="79433" y="708264"/>
            <a:ext cx="4288096" cy="307777"/>
          </a:xfrm>
          <a:prstGeom prst="rect">
            <a:avLst/>
          </a:prstGeom>
          <a:noFill/>
        </p:spPr>
        <p:txBody>
          <a:bodyPr wrap="square" rtlCol="0">
            <a:spAutoFit/>
          </a:bodyPr>
          <a:lstStyle/>
          <a:p>
            <a:r>
              <a:rPr lang="en-US" sz="1400" u="sng" dirty="0" smtClean="0"/>
              <a:t>Full Model</a:t>
            </a:r>
            <a:r>
              <a:rPr lang="en-US" sz="1400" dirty="0" smtClean="0"/>
              <a:t>: Hotdog Calories ~ </a:t>
            </a:r>
            <a:r>
              <a:rPr lang="en-US" sz="1400" b="1" dirty="0" smtClean="0"/>
              <a:t>Fat +</a:t>
            </a:r>
            <a:r>
              <a:rPr lang="en-US" sz="1400" b="1" dirty="0" err="1" smtClean="0"/>
              <a:t>SatFat</a:t>
            </a:r>
            <a:endParaRPr lang="en-US" sz="1400" b="1" dirty="0"/>
          </a:p>
        </p:txBody>
      </p:sp>
      <p:sp>
        <p:nvSpPr>
          <p:cNvPr id="7" name="Rectangle 6"/>
          <p:cNvSpPr/>
          <p:nvPr/>
        </p:nvSpPr>
        <p:spPr>
          <a:xfrm>
            <a:off x="101219" y="2491411"/>
            <a:ext cx="3590925" cy="430887"/>
          </a:xfrm>
          <a:prstGeom prst="rect">
            <a:avLst/>
          </a:prstGeom>
        </p:spPr>
        <p:txBody>
          <a:bodyPr wrap="square">
            <a:spAutoFit/>
          </a:bodyPr>
          <a:lstStyle/>
          <a:p>
            <a:r>
              <a:rPr lang="en-US" sz="1100" u="sng" dirty="0" smtClean="0"/>
              <a:t>Model that Removed </a:t>
            </a:r>
            <a:r>
              <a:rPr lang="en-US" sz="1100" b="1" u="sng" dirty="0" smtClean="0"/>
              <a:t>Fat</a:t>
            </a:r>
            <a:r>
              <a:rPr lang="en-US" sz="1100" u="sng" dirty="0" smtClean="0"/>
              <a:t>:</a:t>
            </a:r>
            <a:r>
              <a:rPr lang="en-US" sz="1100" dirty="0" smtClean="0"/>
              <a:t> </a:t>
            </a:r>
            <a:r>
              <a:rPr lang="en-US" sz="1100" dirty="0"/>
              <a:t>Adjusted R^2 </a:t>
            </a:r>
            <a:r>
              <a:rPr lang="en-US" sz="1100" dirty="0" smtClean="0"/>
              <a:t>=0.9637</a:t>
            </a:r>
          </a:p>
          <a:p>
            <a:r>
              <a:rPr lang="en-US" sz="1100" u="sng" dirty="0" smtClean="0"/>
              <a:t>Model </a:t>
            </a:r>
            <a:r>
              <a:rPr lang="en-US" sz="1100" u="sng" dirty="0"/>
              <a:t>that Removed </a:t>
            </a:r>
            <a:r>
              <a:rPr lang="en-US" sz="1100" b="1" u="sng" dirty="0" err="1" smtClean="0"/>
              <a:t>SatFat</a:t>
            </a:r>
            <a:r>
              <a:rPr lang="en-US" sz="1100" dirty="0" smtClean="0"/>
              <a:t>: </a:t>
            </a:r>
            <a:r>
              <a:rPr lang="en-US" sz="1100" dirty="0"/>
              <a:t>Adjusted R^2 = </a:t>
            </a:r>
            <a:r>
              <a:rPr lang="en-US" sz="1100" dirty="0" smtClean="0"/>
              <a:t>0.8837</a:t>
            </a:r>
            <a:endParaRPr lang="en-US" sz="1100" dirty="0"/>
          </a:p>
        </p:txBody>
      </p:sp>
    </p:spTree>
    <p:extLst>
      <p:ext uri="{BB962C8B-B14F-4D97-AF65-F5344CB8AC3E}">
        <p14:creationId xmlns:p14="http://schemas.microsoft.com/office/powerpoint/2010/main" val="16155047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95250" y="130175"/>
            <a:ext cx="4266310" cy="537711"/>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We are interested in predicting the annual income of a person that works 80 hours a week. What are THREE REASONS we SHOULD NOT fit a simple linear regression model and make this prediction with the data that we have (shown below)?</a:t>
            </a:r>
            <a:endParaRPr sz="900" dirty="0">
              <a:latin typeface="Arial"/>
              <a:cs typeface="Arial"/>
            </a:endParaRPr>
          </a:p>
        </p:txBody>
      </p:sp>
      <p:pic>
        <p:nvPicPr>
          <p:cNvPr id="7" name="Picture 6"/>
          <p:cNvPicPr>
            <a:picLocks noChangeAspect="1"/>
          </p:cNvPicPr>
          <p:nvPr/>
        </p:nvPicPr>
        <p:blipFill>
          <a:blip r:embed="rId2"/>
          <a:stretch>
            <a:fillRect/>
          </a:stretch>
        </p:blipFill>
        <p:spPr>
          <a:xfrm>
            <a:off x="247650" y="1044575"/>
            <a:ext cx="3540999" cy="2187575"/>
          </a:xfrm>
          <a:prstGeom prst="rect">
            <a:avLst/>
          </a:prstGeom>
        </p:spPr>
      </p:pic>
    </p:spTree>
    <p:extLst>
      <p:ext uri="{BB962C8B-B14F-4D97-AF65-F5344CB8AC3E}">
        <p14:creationId xmlns:p14="http://schemas.microsoft.com/office/powerpoint/2010/main" val="35302920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95250" y="130175"/>
            <a:ext cx="4266310" cy="537711"/>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We are interested in predicting the annual income of a person that works 80 hours a week. What are THREE REASONS we SHOULD NOT fit a simple linear regression model and make this prediction with the data that we have (shown below)?</a:t>
            </a:r>
            <a:endParaRPr sz="900" dirty="0">
              <a:latin typeface="Arial"/>
              <a:cs typeface="Arial"/>
            </a:endParaRPr>
          </a:p>
        </p:txBody>
      </p:sp>
      <p:sp>
        <p:nvSpPr>
          <p:cNvPr id="2" name="TextBox 1"/>
          <p:cNvSpPr txBox="1"/>
          <p:nvPr/>
        </p:nvSpPr>
        <p:spPr>
          <a:xfrm>
            <a:off x="171450" y="739775"/>
            <a:ext cx="4266310" cy="2554545"/>
          </a:xfrm>
          <a:prstGeom prst="rect">
            <a:avLst/>
          </a:prstGeom>
          <a:noFill/>
        </p:spPr>
        <p:txBody>
          <a:bodyPr wrap="square" rtlCol="0">
            <a:spAutoFit/>
          </a:bodyPr>
          <a:lstStyle/>
          <a:p>
            <a:pPr marL="342900" indent="-342900">
              <a:buFont typeface="+mj-lt"/>
              <a:buAutoNum type="arabicPeriod"/>
            </a:pPr>
            <a:r>
              <a:rPr lang="en-US" sz="1600" b="1" dirty="0" smtClean="0"/>
              <a:t>Condition Violation: </a:t>
            </a:r>
            <a:r>
              <a:rPr lang="en-US" sz="1600" dirty="0" smtClean="0"/>
              <a:t>The relationship is nonlinear.</a:t>
            </a:r>
          </a:p>
          <a:p>
            <a:pPr marL="342900" indent="-342900">
              <a:buFont typeface="+mj-lt"/>
              <a:buAutoNum type="arabicPeriod"/>
            </a:pPr>
            <a:r>
              <a:rPr lang="en-US" sz="1600" b="1" dirty="0" smtClean="0"/>
              <a:t>Condition Violation: </a:t>
            </a:r>
            <a:r>
              <a:rPr lang="en-US" sz="1600" dirty="0" smtClean="0"/>
              <a:t>The variance of the residuals (when fitting a linear model) would increase as hours worked increases…. </a:t>
            </a:r>
            <a:r>
              <a:rPr lang="en-US" sz="1600" dirty="0"/>
              <a:t>s</a:t>
            </a:r>
            <a:r>
              <a:rPr lang="en-US" sz="1600" dirty="0" smtClean="0"/>
              <a:t>o non-homoscedastic residuals.</a:t>
            </a:r>
          </a:p>
          <a:p>
            <a:pPr marL="342900" indent="-342900">
              <a:buFont typeface="+mj-lt"/>
              <a:buAutoNum type="arabicPeriod"/>
            </a:pPr>
            <a:r>
              <a:rPr lang="en-US" sz="1600" dirty="0" smtClean="0"/>
              <a:t> </a:t>
            </a:r>
            <a:r>
              <a:rPr lang="en-US" sz="1600" b="1" dirty="0" smtClean="0"/>
              <a:t>Extrapolation:</a:t>
            </a:r>
            <a:r>
              <a:rPr lang="en-US" sz="1600" dirty="0" smtClean="0"/>
              <a:t> 80 </a:t>
            </a:r>
            <a:r>
              <a:rPr lang="en-US" sz="1600" dirty="0" err="1" smtClean="0"/>
              <a:t>hrs</a:t>
            </a:r>
            <a:r>
              <a:rPr lang="en-US" sz="1600" dirty="0" smtClean="0"/>
              <a:t>/week working is outside the range of data </a:t>
            </a:r>
            <a:r>
              <a:rPr lang="en-US" sz="1600" i="1" dirty="0" smtClean="0"/>
              <a:t>(highest our data goes is 65hrs/week)</a:t>
            </a:r>
            <a:r>
              <a:rPr lang="en-US" sz="1600" dirty="0" smtClean="0"/>
              <a:t>. So our prediction would be an unreliable extrapolation.</a:t>
            </a:r>
            <a:endParaRPr lang="en-US" sz="1600" dirty="0"/>
          </a:p>
        </p:txBody>
      </p:sp>
    </p:spTree>
    <p:extLst>
      <p:ext uri="{BB962C8B-B14F-4D97-AF65-F5344CB8AC3E}">
        <p14:creationId xmlns:p14="http://schemas.microsoft.com/office/powerpoint/2010/main" val="376378941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99060" y="209589"/>
            <a:ext cx="4266310" cy="664926"/>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We are interested in predicting the annual income of a person that works </a:t>
            </a:r>
            <a:r>
              <a:rPr lang="en-US" sz="1000" b="1" i="1" u="sng" spc="35" dirty="0" smtClean="0">
                <a:latin typeface="Palatino Linotype"/>
                <a:cs typeface="Palatino Linotype"/>
              </a:rPr>
              <a:t>45</a:t>
            </a:r>
            <a:r>
              <a:rPr lang="en-US" sz="1000" b="1" i="1" spc="35" dirty="0" smtClean="0">
                <a:latin typeface="Palatino Linotype"/>
                <a:cs typeface="Palatino Linotype"/>
              </a:rPr>
              <a:t> hours a week with the same data set. The plots below are the the residuals vs. fitted values plots for two separate simple linear regression models. Which model would produce a smaller prediction interval?</a:t>
            </a:r>
            <a:endParaRPr lang="en-US" sz="1000" b="1" i="1" spc="35" dirty="0">
              <a:latin typeface="Palatino Linotype"/>
              <a:cs typeface="Palatino Linotype"/>
            </a:endParaRPr>
          </a:p>
        </p:txBody>
      </p:sp>
      <p:sp>
        <p:nvSpPr>
          <p:cNvPr id="4" name="AutoShape 4" descr="https://labs-az-01.oit.duke.edu:30008/chunk_output/DFC9F78Fbef9f67c/C9F7586F/crn787jr4omoi/00001c.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labs-az-01.oit.duke.edu:30008/chunk_output/DFC9F78Fbef9f67c/C9F7586F/crn787jr4omoi/000020.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2"/>
          <a:stretch>
            <a:fillRect/>
          </a:stretch>
        </p:blipFill>
        <p:spPr>
          <a:xfrm>
            <a:off x="2263477" y="1481970"/>
            <a:ext cx="2194452" cy="1355699"/>
          </a:xfrm>
          <a:prstGeom prst="rect">
            <a:avLst/>
          </a:prstGeom>
        </p:spPr>
      </p:pic>
      <p:pic>
        <p:nvPicPr>
          <p:cNvPr id="15" name="Picture 14"/>
          <p:cNvPicPr>
            <a:picLocks noChangeAspect="1"/>
          </p:cNvPicPr>
          <p:nvPr/>
        </p:nvPicPr>
        <p:blipFill>
          <a:blip r:embed="rId3"/>
          <a:stretch>
            <a:fillRect/>
          </a:stretch>
        </p:blipFill>
        <p:spPr>
          <a:xfrm>
            <a:off x="-3810" y="1466675"/>
            <a:ext cx="2194452" cy="1355699"/>
          </a:xfrm>
          <a:prstGeom prst="rect">
            <a:avLst/>
          </a:prstGeom>
        </p:spPr>
      </p:pic>
      <p:sp>
        <p:nvSpPr>
          <p:cNvPr id="16"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17" name="TextBox 16"/>
              <p:cNvSpPr txBox="1"/>
              <p:nvPr/>
            </p:nvSpPr>
            <p:spPr>
              <a:xfrm>
                <a:off x="-3810" y="1260977"/>
                <a:ext cx="2153987"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𝑙𝑜𝑔</m:t>
                          </m:r>
                        </m:e>
                        <m:sub>
                          <m:r>
                            <a:rPr lang="en-US" sz="1100" b="0" i="1" smtClean="0">
                              <a:solidFill>
                                <a:srgbClr val="00B050"/>
                              </a:solidFill>
                              <a:latin typeface="Cambria Math" panose="02040503050406030204" pitchFamily="18" charset="0"/>
                            </a:rPr>
                            <m:t>𝑒</m:t>
                          </m:r>
                        </m:sub>
                      </m:sSub>
                      <m:d>
                        <m:dPr>
                          <m:ctrlPr>
                            <a:rPr lang="en-US" sz="1100" b="0" i="1" smtClean="0">
                              <a:latin typeface="Cambria Math" panose="02040503050406030204" pitchFamily="18" charset="0"/>
                            </a:rPr>
                          </m:ctrlPr>
                        </m:dPr>
                        <m:e>
                          <m:r>
                            <a:rPr lang="en-US" sz="1100" b="0" i="1" smtClean="0">
                              <a:latin typeface="Cambria Math" panose="02040503050406030204" pitchFamily="18" charset="0"/>
                            </a:rPr>
                            <m:t>𝑖𝑛𝑐𝑜𝑚𝑒</m:t>
                          </m:r>
                        </m:e>
                      </m:d>
                      <m:r>
                        <a:rPr lang="en-US" sz="1100" i="1" smtClean="0">
                          <a:latin typeface="Cambria Math" panose="02040503050406030204" pitchFamily="18" charset="0"/>
                        </a:rPr>
                        <m:t>=</m:t>
                      </m:r>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𝑏</m:t>
                          </m:r>
                        </m:e>
                        <m:sub>
                          <m:r>
                            <a:rPr lang="en-US" sz="1100" b="0" i="1" smtClean="0">
                              <a:latin typeface="Cambria Math" panose="02040503050406030204" pitchFamily="18" charset="0"/>
                            </a:rPr>
                            <m:t>0</m:t>
                          </m:r>
                        </m:sub>
                      </m:sSub>
                      <m:r>
                        <a:rPr lang="en-US" sz="1100" b="0" i="1" smtClean="0">
                          <a:latin typeface="Cambria Math" panose="02040503050406030204" pitchFamily="18" charset="0"/>
                        </a:rPr>
                        <m:t>+</m:t>
                      </m:r>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𝑏</m:t>
                          </m:r>
                        </m:e>
                        <m:sub>
                          <m:r>
                            <a:rPr lang="en-US" sz="1100" b="0" i="1" smtClean="0">
                              <a:latin typeface="Cambria Math" panose="02040503050406030204" pitchFamily="18" charset="0"/>
                            </a:rPr>
                            <m:t>1</m:t>
                          </m:r>
                        </m:sub>
                      </m:sSub>
                      <m:r>
                        <a:rPr lang="en-US" sz="1100" b="0" i="1" smtClean="0">
                          <a:latin typeface="Cambria Math" panose="02040503050406030204" pitchFamily="18" charset="0"/>
                        </a:rPr>
                        <m:t>(</m:t>
                      </m:r>
                      <m:r>
                        <a:rPr lang="en-US" sz="1100" b="0" i="1" smtClean="0">
                          <a:latin typeface="Cambria Math" panose="02040503050406030204" pitchFamily="18" charset="0"/>
                        </a:rPr>
                        <m:t>h𝑟𝑠𝑤𝑜𝑟𝑘</m:t>
                      </m:r>
                      <m:r>
                        <a:rPr lang="en-US" sz="1100" b="0" i="1" smtClean="0">
                          <a:latin typeface="Cambria Math" panose="02040503050406030204" pitchFamily="18" charset="0"/>
                        </a:rPr>
                        <m:t>)</m:t>
                      </m:r>
                    </m:oMath>
                  </m:oMathPara>
                </a14:m>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810" y="1260977"/>
                <a:ext cx="2153987" cy="169277"/>
              </a:xfrm>
              <a:prstGeom prst="rect">
                <a:avLst/>
              </a:prstGeom>
              <a:blipFill>
                <a:blip r:embed="rId4"/>
                <a:stretch>
                  <a:fillRect l="-1977" r="-1977"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263477" y="1245588"/>
                <a:ext cx="2194190"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𝑙𝑜𝑔</m:t>
                          </m:r>
                        </m:e>
                        <m:sub>
                          <m:r>
                            <a:rPr lang="en-US" sz="1100" b="0" i="1" smtClean="0">
                              <a:solidFill>
                                <a:srgbClr val="0070C0"/>
                              </a:solidFill>
                              <a:latin typeface="Cambria Math" panose="02040503050406030204" pitchFamily="18" charset="0"/>
                            </a:rPr>
                            <m:t>10</m:t>
                          </m:r>
                        </m:sub>
                      </m:sSub>
                      <m:d>
                        <m:dPr>
                          <m:ctrlPr>
                            <a:rPr lang="en-US" sz="1100" b="0" i="1" smtClean="0">
                              <a:latin typeface="Cambria Math" panose="02040503050406030204" pitchFamily="18" charset="0"/>
                            </a:rPr>
                          </m:ctrlPr>
                        </m:dPr>
                        <m:e>
                          <m:r>
                            <a:rPr lang="en-US" sz="1100" b="0" i="1" smtClean="0">
                              <a:latin typeface="Cambria Math" panose="02040503050406030204" pitchFamily="18" charset="0"/>
                            </a:rPr>
                            <m:t>𝑖𝑛𝑐𝑜𝑚𝑒</m:t>
                          </m:r>
                        </m:e>
                      </m:d>
                      <m:r>
                        <a:rPr lang="en-US" sz="1100" i="1" smtClean="0">
                          <a:latin typeface="Cambria Math" panose="02040503050406030204" pitchFamily="18" charset="0"/>
                        </a:rPr>
                        <m:t>=</m:t>
                      </m:r>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𝑏</m:t>
                          </m:r>
                        </m:e>
                        <m:sub>
                          <m:r>
                            <a:rPr lang="en-US" sz="1100" b="0" i="1" smtClean="0">
                              <a:latin typeface="Cambria Math" panose="02040503050406030204" pitchFamily="18" charset="0"/>
                            </a:rPr>
                            <m:t>0</m:t>
                          </m:r>
                        </m:sub>
                      </m:sSub>
                      <m:r>
                        <a:rPr lang="en-US" sz="1100" b="0" i="1" smtClean="0">
                          <a:latin typeface="Cambria Math" panose="02040503050406030204" pitchFamily="18" charset="0"/>
                        </a:rPr>
                        <m:t>+</m:t>
                      </m:r>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𝑏</m:t>
                          </m:r>
                        </m:e>
                        <m:sub>
                          <m:r>
                            <a:rPr lang="en-US" sz="1100" b="0" i="1" smtClean="0">
                              <a:latin typeface="Cambria Math" panose="02040503050406030204" pitchFamily="18" charset="0"/>
                            </a:rPr>
                            <m:t>1</m:t>
                          </m:r>
                        </m:sub>
                      </m:sSub>
                      <m:r>
                        <a:rPr lang="en-US" sz="1100" b="0" i="1" smtClean="0">
                          <a:latin typeface="Cambria Math" panose="02040503050406030204" pitchFamily="18" charset="0"/>
                        </a:rPr>
                        <m:t>(</m:t>
                      </m:r>
                      <m:r>
                        <a:rPr lang="en-US" sz="1100" b="0" i="1" smtClean="0">
                          <a:latin typeface="Cambria Math" panose="02040503050406030204" pitchFamily="18" charset="0"/>
                        </a:rPr>
                        <m:t>h𝑟𝑠𝑤𝑜𝑟𝑘</m:t>
                      </m:r>
                      <m:r>
                        <a:rPr lang="en-US" sz="1100" b="0" i="1" smtClean="0">
                          <a:latin typeface="Cambria Math" panose="02040503050406030204" pitchFamily="18" charset="0"/>
                        </a:rPr>
                        <m:t>)</m:t>
                      </m:r>
                    </m:oMath>
                  </m:oMathPara>
                </a14:m>
                <a:endParaRPr lang="en-US" sz="11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263477" y="1245588"/>
                <a:ext cx="2194190" cy="169277"/>
              </a:xfrm>
              <a:prstGeom prst="rect">
                <a:avLst/>
              </a:prstGeom>
              <a:blipFill>
                <a:blip r:embed="rId5"/>
                <a:stretch>
                  <a:fillRect l="-2222" r="-2500" b="-35714"/>
                </a:stretch>
              </a:blipFill>
            </p:spPr>
            <p:txBody>
              <a:bodyPr/>
              <a:lstStyle/>
              <a:p>
                <a:r>
                  <a:rPr lang="en-US">
                    <a:noFill/>
                  </a:rPr>
                  <a:t> </a:t>
                </a:r>
              </a:p>
            </p:txBody>
          </p:sp>
        </mc:Fallback>
      </mc:AlternateContent>
      <p:sp>
        <p:nvSpPr>
          <p:cNvPr id="19" name="object 36"/>
          <p:cNvSpPr txBox="1"/>
          <p:nvPr/>
        </p:nvSpPr>
        <p:spPr>
          <a:xfrm>
            <a:off x="0" y="2822374"/>
            <a:ext cx="4112895" cy="332142"/>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Model 1</a:t>
            </a:r>
          </a:p>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Model 2</a:t>
            </a:r>
          </a:p>
        </p:txBody>
      </p:sp>
      <p:sp>
        <p:nvSpPr>
          <p:cNvPr id="20" name="Rectangle 19"/>
          <p:cNvSpPr/>
          <p:nvPr/>
        </p:nvSpPr>
        <p:spPr>
          <a:xfrm>
            <a:off x="469938" y="910936"/>
            <a:ext cx="1003480" cy="369332"/>
          </a:xfrm>
          <a:prstGeom prst="rect">
            <a:avLst/>
          </a:prstGeom>
        </p:spPr>
        <p:txBody>
          <a:bodyPr wrap="none">
            <a:spAutoFit/>
          </a:bodyPr>
          <a:lstStyle/>
          <a:p>
            <a:pPr marL="19684" marR="5080" algn="just">
              <a:spcBef>
                <a:spcPts val="90"/>
              </a:spcBef>
              <a:buClr>
                <a:srgbClr val="024F84"/>
              </a:buClr>
              <a:tabLst>
                <a:tab pos="227965" algn="l"/>
              </a:tabLst>
            </a:pPr>
            <a:r>
              <a:rPr lang="en-US" spc="-30" dirty="0">
                <a:solidFill>
                  <a:srgbClr val="00B050"/>
                </a:solidFill>
                <a:latin typeface="Arial"/>
                <a:cs typeface="Arial"/>
              </a:rPr>
              <a:t>Model 1</a:t>
            </a:r>
          </a:p>
        </p:txBody>
      </p:sp>
      <p:sp>
        <p:nvSpPr>
          <p:cNvPr id="21" name="Rectangle 20"/>
          <p:cNvSpPr/>
          <p:nvPr/>
        </p:nvSpPr>
        <p:spPr>
          <a:xfrm>
            <a:off x="2858832" y="902734"/>
            <a:ext cx="1003480" cy="369332"/>
          </a:xfrm>
          <a:prstGeom prst="rect">
            <a:avLst/>
          </a:prstGeom>
        </p:spPr>
        <p:txBody>
          <a:bodyPr wrap="none">
            <a:spAutoFit/>
          </a:bodyPr>
          <a:lstStyle/>
          <a:p>
            <a:pPr marL="19684" marR="5080" algn="just">
              <a:spcBef>
                <a:spcPts val="90"/>
              </a:spcBef>
              <a:buClr>
                <a:srgbClr val="024F84"/>
              </a:buClr>
              <a:tabLst>
                <a:tab pos="227965" algn="l"/>
              </a:tabLst>
            </a:pPr>
            <a:r>
              <a:rPr lang="en-US" spc="-30" dirty="0">
                <a:solidFill>
                  <a:srgbClr val="0070C0"/>
                </a:solidFill>
                <a:latin typeface="Arial"/>
                <a:cs typeface="Arial"/>
              </a:rPr>
              <a:t>Model </a:t>
            </a:r>
            <a:r>
              <a:rPr lang="en-US" spc="-30" dirty="0" smtClean="0">
                <a:solidFill>
                  <a:srgbClr val="0070C0"/>
                </a:solidFill>
                <a:latin typeface="Arial"/>
                <a:cs typeface="Arial"/>
              </a:rPr>
              <a:t>2</a:t>
            </a:r>
            <a:endParaRPr lang="en-US" spc="-30" dirty="0">
              <a:solidFill>
                <a:srgbClr val="0070C0"/>
              </a:solidFill>
              <a:latin typeface="Arial"/>
              <a:cs typeface="Arial"/>
            </a:endParaRPr>
          </a:p>
        </p:txBody>
      </p:sp>
    </p:spTree>
    <p:extLst>
      <p:ext uri="{BB962C8B-B14F-4D97-AF65-F5344CB8AC3E}">
        <p14:creationId xmlns:p14="http://schemas.microsoft.com/office/powerpoint/2010/main" val="328626429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99060" y="209589"/>
            <a:ext cx="4266310" cy="664926"/>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We are interested in predicting the annual income of a person that works </a:t>
            </a:r>
            <a:r>
              <a:rPr lang="en-US" sz="1000" b="1" i="1" u="sng" spc="35" dirty="0" smtClean="0">
                <a:latin typeface="Palatino Linotype"/>
                <a:cs typeface="Palatino Linotype"/>
              </a:rPr>
              <a:t>45</a:t>
            </a:r>
            <a:r>
              <a:rPr lang="en-US" sz="1000" b="1" i="1" spc="35" dirty="0" smtClean="0">
                <a:latin typeface="Palatino Linotype"/>
                <a:cs typeface="Palatino Linotype"/>
              </a:rPr>
              <a:t> hours a week with the same data set. The plots below are the the residuals vs. fitted values plots for two separate simple linear regression models. Which model would produce a smaller prediction interval?</a:t>
            </a:r>
            <a:endParaRPr lang="en-US" sz="1000" b="1" i="1" spc="35" dirty="0">
              <a:latin typeface="Palatino Linotype"/>
              <a:cs typeface="Palatino Linotype"/>
            </a:endParaRPr>
          </a:p>
        </p:txBody>
      </p:sp>
      <p:sp>
        <p:nvSpPr>
          <p:cNvPr id="4" name="AutoShape 4" descr="https://labs-az-01.oit.duke.edu:30008/chunk_output/DFC9F78Fbef9f67c/C9F7586F/crn787jr4omoi/00001c.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labs-az-01.oit.duke.edu:30008/chunk_output/DFC9F78Fbef9f67c/C9F7586F/crn787jr4omoi/000020.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2"/>
          <a:stretch>
            <a:fillRect/>
          </a:stretch>
        </p:blipFill>
        <p:spPr>
          <a:xfrm>
            <a:off x="2263477" y="1481970"/>
            <a:ext cx="2194452" cy="1355699"/>
          </a:xfrm>
          <a:prstGeom prst="rect">
            <a:avLst/>
          </a:prstGeom>
        </p:spPr>
      </p:pic>
      <p:pic>
        <p:nvPicPr>
          <p:cNvPr id="15" name="Picture 14"/>
          <p:cNvPicPr>
            <a:picLocks noChangeAspect="1"/>
          </p:cNvPicPr>
          <p:nvPr/>
        </p:nvPicPr>
        <p:blipFill>
          <a:blip r:embed="rId3"/>
          <a:stretch>
            <a:fillRect/>
          </a:stretch>
        </p:blipFill>
        <p:spPr>
          <a:xfrm>
            <a:off x="-3810" y="1466675"/>
            <a:ext cx="2194452" cy="1355699"/>
          </a:xfrm>
          <a:prstGeom prst="rect">
            <a:avLst/>
          </a:prstGeom>
        </p:spPr>
      </p:pic>
      <p:sp>
        <p:nvSpPr>
          <p:cNvPr id="16"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17" name="TextBox 16"/>
              <p:cNvSpPr txBox="1"/>
              <p:nvPr/>
            </p:nvSpPr>
            <p:spPr>
              <a:xfrm>
                <a:off x="-3810" y="1260977"/>
                <a:ext cx="2153987"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𝑙𝑜𝑔</m:t>
                          </m:r>
                        </m:e>
                        <m:sub>
                          <m:r>
                            <a:rPr lang="en-US" sz="1100" b="0" i="1" smtClean="0">
                              <a:solidFill>
                                <a:srgbClr val="00B050"/>
                              </a:solidFill>
                              <a:latin typeface="Cambria Math" panose="02040503050406030204" pitchFamily="18" charset="0"/>
                            </a:rPr>
                            <m:t>𝑒</m:t>
                          </m:r>
                        </m:sub>
                      </m:sSub>
                      <m:d>
                        <m:dPr>
                          <m:ctrlPr>
                            <a:rPr lang="en-US" sz="1100" b="0" i="1" smtClean="0">
                              <a:latin typeface="Cambria Math" panose="02040503050406030204" pitchFamily="18" charset="0"/>
                            </a:rPr>
                          </m:ctrlPr>
                        </m:dPr>
                        <m:e>
                          <m:r>
                            <a:rPr lang="en-US" sz="1100" b="0" i="1" smtClean="0">
                              <a:latin typeface="Cambria Math" panose="02040503050406030204" pitchFamily="18" charset="0"/>
                            </a:rPr>
                            <m:t>𝑖𝑛𝑐𝑜𝑚𝑒</m:t>
                          </m:r>
                        </m:e>
                      </m:d>
                      <m:r>
                        <a:rPr lang="en-US" sz="1100" i="1" smtClean="0">
                          <a:latin typeface="Cambria Math" panose="02040503050406030204" pitchFamily="18" charset="0"/>
                        </a:rPr>
                        <m:t>=</m:t>
                      </m:r>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𝑏</m:t>
                          </m:r>
                        </m:e>
                        <m:sub>
                          <m:r>
                            <a:rPr lang="en-US" sz="1100" b="0" i="1" smtClean="0">
                              <a:latin typeface="Cambria Math" panose="02040503050406030204" pitchFamily="18" charset="0"/>
                            </a:rPr>
                            <m:t>0</m:t>
                          </m:r>
                        </m:sub>
                      </m:sSub>
                      <m:r>
                        <a:rPr lang="en-US" sz="1100" b="0" i="1" smtClean="0">
                          <a:latin typeface="Cambria Math" panose="02040503050406030204" pitchFamily="18" charset="0"/>
                        </a:rPr>
                        <m:t>+</m:t>
                      </m:r>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𝑏</m:t>
                          </m:r>
                        </m:e>
                        <m:sub>
                          <m:r>
                            <a:rPr lang="en-US" sz="1100" b="0" i="1" smtClean="0">
                              <a:latin typeface="Cambria Math" panose="02040503050406030204" pitchFamily="18" charset="0"/>
                            </a:rPr>
                            <m:t>1</m:t>
                          </m:r>
                        </m:sub>
                      </m:sSub>
                      <m:r>
                        <a:rPr lang="en-US" sz="1100" b="0" i="1" smtClean="0">
                          <a:latin typeface="Cambria Math" panose="02040503050406030204" pitchFamily="18" charset="0"/>
                        </a:rPr>
                        <m:t>(</m:t>
                      </m:r>
                      <m:r>
                        <a:rPr lang="en-US" sz="1100" b="0" i="1" smtClean="0">
                          <a:latin typeface="Cambria Math" panose="02040503050406030204" pitchFamily="18" charset="0"/>
                        </a:rPr>
                        <m:t>h</m:t>
                      </m:r>
                      <m:r>
                        <a:rPr lang="en-US" sz="1100" b="0" i="1" smtClean="0">
                          <a:latin typeface="Cambria Math" panose="02040503050406030204" pitchFamily="18" charset="0"/>
                        </a:rPr>
                        <m:t>𝑟𝑠𝑤𝑜𝑟𝑘</m:t>
                      </m:r>
                      <m:r>
                        <a:rPr lang="en-US" sz="1100" b="0" i="1" smtClean="0">
                          <a:latin typeface="Cambria Math" panose="02040503050406030204" pitchFamily="18" charset="0"/>
                        </a:rPr>
                        <m:t>)</m:t>
                      </m:r>
                    </m:oMath>
                  </m:oMathPara>
                </a14:m>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810" y="1260977"/>
                <a:ext cx="2153987" cy="169277"/>
              </a:xfrm>
              <a:prstGeom prst="rect">
                <a:avLst/>
              </a:prstGeom>
              <a:blipFill>
                <a:blip r:embed="rId4"/>
                <a:stretch>
                  <a:fillRect l="-1977" r="-1977"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263477" y="1245588"/>
                <a:ext cx="2194190"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𝑙𝑜𝑔</m:t>
                          </m:r>
                        </m:e>
                        <m:sub>
                          <m:r>
                            <a:rPr lang="en-US" sz="1100" b="0" i="1" smtClean="0">
                              <a:solidFill>
                                <a:srgbClr val="0070C0"/>
                              </a:solidFill>
                              <a:latin typeface="Cambria Math" panose="02040503050406030204" pitchFamily="18" charset="0"/>
                            </a:rPr>
                            <m:t>10</m:t>
                          </m:r>
                        </m:sub>
                      </m:sSub>
                      <m:d>
                        <m:dPr>
                          <m:ctrlPr>
                            <a:rPr lang="en-US" sz="1100" b="0" i="1" smtClean="0">
                              <a:latin typeface="Cambria Math" panose="02040503050406030204" pitchFamily="18" charset="0"/>
                            </a:rPr>
                          </m:ctrlPr>
                        </m:dPr>
                        <m:e>
                          <m:r>
                            <a:rPr lang="en-US" sz="1100" b="0" i="1" smtClean="0">
                              <a:latin typeface="Cambria Math" panose="02040503050406030204" pitchFamily="18" charset="0"/>
                            </a:rPr>
                            <m:t>𝑖𝑛𝑐𝑜𝑚𝑒</m:t>
                          </m:r>
                        </m:e>
                      </m:d>
                      <m:r>
                        <a:rPr lang="en-US" sz="1100" i="1" smtClean="0">
                          <a:latin typeface="Cambria Math" panose="02040503050406030204" pitchFamily="18" charset="0"/>
                        </a:rPr>
                        <m:t>=</m:t>
                      </m:r>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𝑏</m:t>
                          </m:r>
                        </m:e>
                        <m:sub>
                          <m:r>
                            <a:rPr lang="en-US" sz="1100" b="0" i="1" smtClean="0">
                              <a:latin typeface="Cambria Math" panose="02040503050406030204" pitchFamily="18" charset="0"/>
                            </a:rPr>
                            <m:t>0</m:t>
                          </m:r>
                        </m:sub>
                      </m:sSub>
                      <m:r>
                        <a:rPr lang="en-US" sz="1100" b="0" i="1" smtClean="0">
                          <a:latin typeface="Cambria Math" panose="02040503050406030204" pitchFamily="18" charset="0"/>
                        </a:rPr>
                        <m:t>+</m:t>
                      </m:r>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𝑏</m:t>
                          </m:r>
                        </m:e>
                        <m:sub>
                          <m:r>
                            <a:rPr lang="en-US" sz="1100" b="0" i="1" smtClean="0">
                              <a:latin typeface="Cambria Math" panose="02040503050406030204" pitchFamily="18" charset="0"/>
                            </a:rPr>
                            <m:t>1</m:t>
                          </m:r>
                        </m:sub>
                      </m:sSub>
                      <m:r>
                        <a:rPr lang="en-US" sz="1100" b="0" i="1" smtClean="0">
                          <a:latin typeface="Cambria Math" panose="02040503050406030204" pitchFamily="18" charset="0"/>
                        </a:rPr>
                        <m:t>(</m:t>
                      </m:r>
                      <m:r>
                        <a:rPr lang="en-US" sz="1100" b="0" i="1" smtClean="0">
                          <a:latin typeface="Cambria Math" panose="02040503050406030204" pitchFamily="18" charset="0"/>
                        </a:rPr>
                        <m:t>h</m:t>
                      </m:r>
                      <m:r>
                        <a:rPr lang="en-US" sz="1100" b="0" i="1" smtClean="0">
                          <a:latin typeface="Cambria Math" panose="02040503050406030204" pitchFamily="18" charset="0"/>
                        </a:rPr>
                        <m:t>𝑟𝑠𝑤𝑜𝑟𝑘</m:t>
                      </m:r>
                      <m:r>
                        <a:rPr lang="en-US" sz="1100" b="0" i="1" smtClean="0">
                          <a:latin typeface="Cambria Math" panose="02040503050406030204" pitchFamily="18" charset="0"/>
                        </a:rPr>
                        <m:t>)</m:t>
                      </m:r>
                    </m:oMath>
                  </m:oMathPara>
                </a14:m>
                <a:endParaRPr lang="en-US" sz="11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263477" y="1245588"/>
                <a:ext cx="2194190" cy="169277"/>
              </a:xfrm>
              <a:prstGeom prst="rect">
                <a:avLst/>
              </a:prstGeom>
              <a:blipFill>
                <a:blip r:embed="rId5"/>
                <a:stretch>
                  <a:fillRect l="-2222" r="-2500" b="-35714"/>
                </a:stretch>
              </a:blipFill>
            </p:spPr>
            <p:txBody>
              <a:bodyPr/>
              <a:lstStyle/>
              <a:p>
                <a:r>
                  <a:rPr lang="en-US">
                    <a:noFill/>
                  </a:rPr>
                  <a:t> </a:t>
                </a:r>
              </a:p>
            </p:txBody>
          </p:sp>
        </mc:Fallback>
      </mc:AlternateContent>
      <p:sp>
        <p:nvSpPr>
          <p:cNvPr id="19" name="object 36"/>
          <p:cNvSpPr txBox="1"/>
          <p:nvPr/>
        </p:nvSpPr>
        <p:spPr>
          <a:xfrm>
            <a:off x="11430" y="2837669"/>
            <a:ext cx="4112895" cy="332142"/>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000" b="1" i="1" spc="-30" dirty="0" smtClean="0">
                <a:solidFill>
                  <a:srgbClr val="00B050"/>
                </a:solidFill>
                <a:latin typeface="Arial"/>
                <a:cs typeface="Arial"/>
              </a:rPr>
              <a:t>Model 1</a:t>
            </a:r>
          </a:p>
          <a:p>
            <a:pPr marL="227329" marR="5080" indent="-207645" algn="just">
              <a:spcBef>
                <a:spcPts val="90"/>
              </a:spcBef>
              <a:buClr>
                <a:srgbClr val="024F84"/>
              </a:buClr>
              <a:buFontTx/>
              <a:buAutoNum type="alphaLcParenBoth"/>
              <a:tabLst>
                <a:tab pos="227965" algn="l"/>
              </a:tabLst>
            </a:pPr>
            <a:r>
              <a:rPr lang="en-US" sz="1000" spc="-30" dirty="0" smtClean="0">
                <a:latin typeface="Arial"/>
                <a:cs typeface="Arial"/>
              </a:rPr>
              <a:t>Model 2</a:t>
            </a:r>
          </a:p>
        </p:txBody>
      </p:sp>
      <p:sp>
        <p:nvSpPr>
          <p:cNvPr id="20" name="Rectangle 19"/>
          <p:cNvSpPr/>
          <p:nvPr/>
        </p:nvSpPr>
        <p:spPr>
          <a:xfrm>
            <a:off x="469938" y="910936"/>
            <a:ext cx="1003480" cy="369332"/>
          </a:xfrm>
          <a:prstGeom prst="rect">
            <a:avLst/>
          </a:prstGeom>
        </p:spPr>
        <p:txBody>
          <a:bodyPr wrap="none">
            <a:spAutoFit/>
          </a:bodyPr>
          <a:lstStyle/>
          <a:p>
            <a:pPr marL="19684" marR="5080" algn="just">
              <a:spcBef>
                <a:spcPts val="90"/>
              </a:spcBef>
              <a:buClr>
                <a:srgbClr val="024F84"/>
              </a:buClr>
              <a:tabLst>
                <a:tab pos="227965" algn="l"/>
              </a:tabLst>
            </a:pPr>
            <a:r>
              <a:rPr lang="en-US" spc="-30" dirty="0">
                <a:solidFill>
                  <a:srgbClr val="00B050"/>
                </a:solidFill>
                <a:latin typeface="Arial"/>
                <a:cs typeface="Arial"/>
              </a:rPr>
              <a:t>Model 1</a:t>
            </a:r>
          </a:p>
        </p:txBody>
      </p:sp>
      <p:sp>
        <p:nvSpPr>
          <p:cNvPr id="21" name="Rectangle 20"/>
          <p:cNvSpPr/>
          <p:nvPr/>
        </p:nvSpPr>
        <p:spPr>
          <a:xfrm>
            <a:off x="2858832" y="902734"/>
            <a:ext cx="1003480" cy="369332"/>
          </a:xfrm>
          <a:prstGeom prst="rect">
            <a:avLst/>
          </a:prstGeom>
        </p:spPr>
        <p:txBody>
          <a:bodyPr wrap="none">
            <a:spAutoFit/>
          </a:bodyPr>
          <a:lstStyle/>
          <a:p>
            <a:pPr marL="19684" marR="5080" algn="just">
              <a:spcBef>
                <a:spcPts val="90"/>
              </a:spcBef>
              <a:buClr>
                <a:srgbClr val="024F84"/>
              </a:buClr>
              <a:tabLst>
                <a:tab pos="227965" algn="l"/>
              </a:tabLst>
            </a:pPr>
            <a:r>
              <a:rPr lang="en-US" spc="-30" dirty="0">
                <a:solidFill>
                  <a:srgbClr val="0070C0"/>
                </a:solidFill>
                <a:latin typeface="Arial"/>
                <a:cs typeface="Arial"/>
              </a:rPr>
              <a:t>Model </a:t>
            </a:r>
            <a:r>
              <a:rPr lang="en-US" spc="-30" dirty="0" smtClean="0">
                <a:solidFill>
                  <a:srgbClr val="0070C0"/>
                </a:solidFill>
                <a:latin typeface="Arial"/>
                <a:cs typeface="Arial"/>
              </a:rPr>
              <a:t>2</a:t>
            </a:r>
            <a:endParaRPr lang="en-US" spc="-30" dirty="0">
              <a:solidFill>
                <a:srgbClr val="0070C0"/>
              </a:solidFill>
              <a:latin typeface="Arial"/>
              <a:cs typeface="Arial"/>
            </a:endParaRPr>
          </a:p>
        </p:txBody>
      </p:sp>
      <p:pic>
        <p:nvPicPr>
          <p:cNvPr id="13" name="Picture 12"/>
          <p:cNvPicPr>
            <a:picLocks noChangeAspect="1"/>
          </p:cNvPicPr>
          <p:nvPr/>
        </p:nvPicPr>
        <p:blipFill>
          <a:blip r:embed="rId6"/>
          <a:stretch>
            <a:fillRect/>
          </a:stretch>
        </p:blipFill>
        <p:spPr>
          <a:xfrm>
            <a:off x="739521" y="2865400"/>
            <a:ext cx="2119311" cy="534601"/>
          </a:xfrm>
          <a:prstGeom prst="rect">
            <a:avLst/>
          </a:prstGeom>
        </p:spPr>
      </p:pic>
      <p:sp>
        <p:nvSpPr>
          <p:cNvPr id="2" name="Right Brace 1"/>
          <p:cNvSpPr/>
          <p:nvPr/>
        </p:nvSpPr>
        <p:spPr>
          <a:xfrm>
            <a:off x="2067877" y="1954122"/>
            <a:ext cx="122765" cy="276092"/>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a:off x="4301644" y="1757719"/>
            <a:ext cx="282090" cy="699825"/>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Arrow Connector 5"/>
          <p:cNvCxnSpPr>
            <a:stCxn id="2" idx="1"/>
          </p:cNvCxnSpPr>
          <p:nvPr/>
        </p:nvCxnSpPr>
        <p:spPr>
          <a:xfrm flipH="1">
            <a:off x="1430352" y="2092168"/>
            <a:ext cx="760290" cy="91157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2" idx="1"/>
          </p:cNvCxnSpPr>
          <p:nvPr/>
        </p:nvCxnSpPr>
        <p:spPr>
          <a:xfrm flipH="1">
            <a:off x="1473418" y="2107632"/>
            <a:ext cx="3110316" cy="95736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61457" y="2790461"/>
            <a:ext cx="1782122" cy="707886"/>
          </a:xfrm>
          <a:prstGeom prst="rect">
            <a:avLst/>
          </a:prstGeom>
          <a:noFill/>
        </p:spPr>
        <p:txBody>
          <a:bodyPr wrap="square" rtlCol="0">
            <a:spAutoFit/>
          </a:bodyPr>
          <a:lstStyle/>
          <a:p>
            <a:r>
              <a:rPr lang="en-US" sz="1000" dirty="0" smtClean="0">
                <a:solidFill>
                  <a:srgbClr val="00B050"/>
                </a:solidFill>
              </a:rPr>
              <a:t>Model 1 has smaller residual standard deviation, so will have a smaller prediction interval.</a:t>
            </a:r>
            <a:endParaRPr lang="en-US" sz="1000" dirty="0">
              <a:solidFill>
                <a:srgbClr val="00B050"/>
              </a:solidFill>
            </a:endParaRPr>
          </a:p>
        </p:txBody>
      </p:sp>
    </p:spTree>
    <p:extLst>
      <p:ext uri="{BB962C8B-B14F-4D97-AF65-F5344CB8AC3E}">
        <p14:creationId xmlns:p14="http://schemas.microsoft.com/office/powerpoint/2010/main" val="414395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159018"/>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Thus, can we make the conclusion below, then?</a:t>
            </a:r>
            <a:endParaRPr sz="1000" b="1" dirty="0">
              <a:solidFill>
                <a:schemeClr val="accent2">
                  <a:lumMod val="75000"/>
                </a:schemeClr>
              </a:solidFill>
            </a:endParaRPr>
          </a:p>
        </p:txBody>
      </p:sp>
      <p:sp>
        <p:nvSpPr>
          <p:cNvPr id="3" name="object 3"/>
          <p:cNvSpPr txBox="1"/>
          <p:nvPr/>
        </p:nvSpPr>
        <p:spPr>
          <a:xfrm>
            <a:off x="101853" y="357251"/>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 80 students that attend the magnate school took the SAT at the testing facility one morning. </a:t>
            </a:r>
            <a:r>
              <a:rPr lang="en-US" sz="800" spc="-20" dirty="0" smtClean="0">
                <a:latin typeface="Arial"/>
                <a:cs typeface="Arial"/>
              </a:rPr>
              <a:t>They decide to </a:t>
            </a:r>
            <a:r>
              <a:rPr lang="en-US" sz="800" b="1" spc="-20" dirty="0" smtClean="0">
                <a:latin typeface="Arial"/>
                <a:cs typeface="Arial"/>
              </a:rPr>
              <a:t>assign</a:t>
            </a:r>
            <a:r>
              <a:rPr lang="en-US" sz="800" spc="-20" dirty="0" smtClean="0">
                <a:latin typeface="Arial"/>
                <a:cs typeface="Arial"/>
              </a:rPr>
              <a:t> the </a:t>
            </a:r>
            <a:r>
              <a:rPr lang="en-US" sz="800" spc="-20" dirty="0" smtClean="0">
                <a:solidFill>
                  <a:srgbClr val="7030A0"/>
                </a:solidFill>
                <a:latin typeface="Arial"/>
                <a:cs typeface="Arial"/>
              </a:rPr>
              <a:t>first 40 students that arrived </a:t>
            </a:r>
            <a:r>
              <a:rPr lang="en-US" sz="800" spc="-20" dirty="0" smtClean="0">
                <a:latin typeface="Arial"/>
                <a:cs typeface="Arial"/>
              </a:rPr>
              <a:t>at the testing facility to the “coffee group” and offer them coffee before the exam. They assigned the </a:t>
            </a:r>
            <a:r>
              <a:rPr lang="en-US" sz="800" spc="-20" dirty="0" smtClean="0">
                <a:solidFill>
                  <a:srgbClr val="7030A0"/>
                </a:solidFill>
                <a:latin typeface="Arial"/>
                <a:cs typeface="Arial"/>
              </a:rPr>
              <a:t>last 40 students to arrive </a:t>
            </a:r>
            <a:r>
              <a:rPr lang="en-US" sz="800" spc="-20" dirty="0" smtClean="0">
                <a:latin typeface="Arial"/>
                <a:cs typeface="Arial"/>
              </a:rPr>
              <a:t>at the testing facility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a:t>
            </a:r>
            <a:r>
              <a:rPr lang="en-US" sz="800" spc="-20" dirty="0" smtClean="0">
                <a:solidFill>
                  <a:schemeClr val="accent2">
                    <a:lumMod val="75000"/>
                  </a:schemeClr>
                </a:solidFill>
                <a:latin typeface="Arial"/>
                <a:cs typeface="Arial"/>
              </a:rPr>
              <a:t>They used this to conclude that drinking coffee before the SAT </a:t>
            </a:r>
            <a:r>
              <a:rPr lang="en-US" sz="800" b="1" u="sng" spc="-20" dirty="0" smtClean="0">
                <a:solidFill>
                  <a:schemeClr val="accent2">
                    <a:lumMod val="75000"/>
                  </a:schemeClr>
                </a:solidFill>
                <a:latin typeface="Arial"/>
                <a:cs typeface="Arial"/>
              </a:rPr>
              <a:t>causes</a:t>
            </a:r>
            <a:r>
              <a:rPr lang="en-US" sz="800" spc="-20" dirty="0" smtClean="0">
                <a:solidFill>
                  <a:schemeClr val="accent2">
                    <a:lumMod val="75000"/>
                  </a:schemeClr>
                </a:solidFill>
                <a:latin typeface="Arial"/>
                <a:cs typeface="Arial"/>
              </a:rPr>
              <a:t> high school students to score higher on the SAT.</a:t>
            </a:r>
            <a:endParaRPr sz="8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7" name="TextBox 6"/>
          <p:cNvSpPr txBox="1"/>
          <p:nvPr/>
        </p:nvSpPr>
        <p:spPr>
          <a:xfrm>
            <a:off x="101853" y="1764021"/>
            <a:ext cx="1822197" cy="461665"/>
          </a:xfrm>
          <a:prstGeom prst="rect">
            <a:avLst/>
          </a:prstGeom>
          <a:noFill/>
        </p:spPr>
        <p:txBody>
          <a:bodyPr wrap="square" rtlCol="0">
            <a:spAutoFit/>
          </a:bodyPr>
          <a:lstStyle/>
          <a:p>
            <a:r>
              <a:rPr lang="en-US" sz="1200" dirty="0" smtClean="0"/>
              <a:t>a.) yes</a:t>
            </a:r>
          </a:p>
          <a:p>
            <a:r>
              <a:rPr lang="en-US" sz="1200" b="1" i="1" dirty="0" smtClean="0">
                <a:solidFill>
                  <a:schemeClr val="accent2">
                    <a:lumMod val="75000"/>
                  </a:schemeClr>
                </a:solidFill>
              </a:rPr>
              <a:t>b.) no</a:t>
            </a:r>
          </a:p>
        </p:txBody>
      </p:sp>
      <p:sp>
        <p:nvSpPr>
          <p:cNvPr id="6" name="TextBox 5"/>
          <p:cNvSpPr txBox="1"/>
          <p:nvPr/>
        </p:nvSpPr>
        <p:spPr>
          <a:xfrm>
            <a:off x="1847850" y="1705149"/>
            <a:ext cx="2190750" cy="754053"/>
          </a:xfrm>
          <a:prstGeom prst="rect">
            <a:avLst/>
          </a:prstGeom>
          <a:noFill/>
        </p:spPr>
        <p:txBody>
          <a:bodyPr wrap="square" rtlCol="0">
            <a:spAutoFit/>
          </a:bodyPr>
          <a:lstStyle/>
          <a:p>
            <a:r>
              <a:rPr lang="en-US" sz="1100" b="1" u="sng" dirty="0" smtClean="0">
                <a:solidFill>
                  <a:schemeClr val="accent2">
                    <a:lumMod val="75000"/>
                  </a:schemeClr>
                </a:solidFill>
              </a:rPr>
              <a:t>One</a:t>
            </a:r>
            <a:r>
              <a:rPr lang="en-US" sz="1100" b="1" dirty="0" smtClean="0">
                <a:solidFill>
                  <a:schemeClr val="accent2">
                    <a:lumMod val="75000"/>
                  </a:schemeClr>
                </a:solidFill>
              </a:rPr>
              <a:t> reason why:</a:t>
            </a:r>
          </a:p>
          <a:p>
            <a:pPr marL="285750" indent="-285750">
              <a:buFont typeface="Arial" panose="020B0604020202020204" pitchFamily="34" charset="0"/>
              <a:buChar char="•"/>
            </a:pPr>
            <a:r>
              <a:rPr lang="en-US" sz="800" u="sng" dirty="0" smtClean="0">
                <a:solidFill>
                  <a:schemeClr val="accent2">
                    <a:lumMod val="75000"/>
                  </a:schemeClr>
                </a:solidFill>
              </a:rPr>
              <a:t>Can’t use causal language </a:t>
            </a:r>
            <a:r>
              <a:rPr lang="en-US" sz="800" dirty="0" smtClean="0">
                <a:solidFill>
                  <a:schemeClr val="accent2">
                    <a:lumMod val="75000"/>
                  </a:schemeClr>
                </a:solidFill>
              </a:rPr>
              <a:t>in your conclusion, because this is </a:t>
            </a:r>
            <a:r>
              <a:rPr lang="en-US" sz="800" b="1" dirty="0" smtClean="0">
                <a:solidFill>
                  <a:schemeClr val="accent2">
                    <a:lumMod val="75000"/>
                  </a:schemeClr>
                </a:solidFill>
              </a:rPr>
              <a:t>not a random experiment!</a:t>
            </a:r>
          </a:p>
          <a:p>
            <a:endParaRPr lang="en-US" sz="800" dirty="0"/>
          </a:p>
        </p:txBody>
      </p:sp>
      <p:sp>
        <p:nvSpPr>
          <p:cNvPr id="8" name="TextBox 7"/>
          <p:cNvSpPr txBox="1"/>
          <p:nvPr/>
        </p:nvSpPr>
        <p:spPr>
          <a:xfrm>
            <a:off x="1811867" y="2479310"/>
            <a:ext cx="2190750" cy="1123384"/>
          </a:xfrm>
          <a:prstGeom prst="rect">
            <a:avLst/>
          </a:prstGeom>
          <a:noFill/>
        </p:spPr>
        <p:txBody>
          <a:bodyPr wrap="square" rtlCol="0">
            <a:spAutoFit/>
          </a:bodyPr>
          <a:lstStyle/>
          <a:p>
            <a:r>
              <a:rPr lang="en-US" sz="1100" b="1" u="sng" dirty="0" smtClean="0">
                <a:solidFill>
                  <a:srgbClr val="7030A0"/>
                </a:solidFill>
              </a:rPr>
              <a:t>Intuition:</a:t>
            </a:r>
            <a:endParaRPr lang="en-US" sz="1100" b="1" dirty="0" smtClean="0">
              <a:solidFill>
                <a:srgbClr val="7030A0"/>
              </a:solidFill>
            </a:endParaRPr>
          </a:p>
          <a:p>
            <a:pPr marL="285750" indent="-285750">
              <a:buFont typeface="Arial" panose="020B0604020202020204" pitchFamily="34" charset="0"/>
              <a:buChar char="•"/>
            </a:pPr>
            <a:r>
              <a:rPr lang="en-US" sz="800" dirty="0" smtClean="0">
                <a:solidFill>
                  <a:srgbClr val="7030A0"/>
                </a:solidFill>
              </a:rPr>
              <a:t>Students that arrive early to the exam might be more likely score higher (personality type). Without random assignment, we can’t isolate the single effect of coffee over other potential </a:t>
            </a:r>
            <a:r>
              <a:rPr lang="en-US" sz="800" b="1" dirty="0" smtClean="0">
                <a:solidFill>
                  <a:srgbClr val="7030A0"/>
                </a:solidFill>
              </a:rPr>
              <a:t>confounding factors</a:t>
            </a:r>
            <a:r>
              <a:rPr lang="en-US" sz="800" dirty="0" smtClean="0">
                <a:solidFill>
                  <a:srgbClr val="7030A0"/>
                </a:solidFill>
              </a:rPr>
              <a:t>.</a:t>
            </a:r>
            <a:endParaRPr lang="en-US" sz="800" b="1" dirty="0" smtClean="0">
              <a:solidFill>
                <a:srgbClr val="7030A0"/>
              </a:solidFill>
            </a:endParaRPr>
          </a:p>
          <a:p>
            <a:endParaRPr lang="en-US" sz="800" dirty="0">
              <a:solidFill>
                <a:srgbClr val="7030A0"/>
              </a:solidFill>
            </a:endParaRPr>
          </a:p>
        </p:txBody>
      </p:sp>
      <p:sp>
        <p:nvSpPr>
          <p:cNvPr id="9" name="TextBox 8"/>
          <p:cNvSpPr txBox="1"/>
          <p:nvPr/>
        </p:nvSpPr>
        <p:spPr>
          <a:xfrm>
            <a:off x="95250" y="3057523"/>
            <a:ext cx="1752600" cy="369332"/>
          </a:xfrm>
          <a:prstGeom prst="rect">
            <a:avLst/>
          </a:prstGeom>
          <a:noFill/>
        </p:spPr>
        <p:txBody>
          <a:bodyPr wrap="square" rtlCol="0">
            <a:spAutoFit/>
          </a:bodyPr>
          <a:lstStyle/>
          <a:p>
            <a:r>
              <a:rPr lang="en-US" dirty="0" smtClean="0"/>
              <a:t>Issue # 1</a:t>
            </a:r>
            <a:endParaRPr lang="en-US" dirty="0"/>
          </a:p>
        </p:txBody>
      </p:sp>
    </p:spTree>
    <p:extLst>
      <p:ext uri="{BB962C8B-B14F-4D97-AF65-F5344CB8AC3E}">
        <p14:creationId xmlns:p14="http://schemas.microsoft.com/office/powerpoint/2010/main" val="2413051365"/>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312906"/>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a:solidFill>
                  <a:schemeClr val="accent2">
                    <a:lumMod val="75000"/>
                  </a:schemeClr>
                </a:solidFill>
              </a:rPr>
              <a:t>Let’s change the study slightly to be a random experiment. Can </a:t>
            </a:r>
            <a:r>
              <a:rPr lang="en-US" sz="1000" b="1" dirty="0" smtClean="0">
                <a:solidFill>
                  <a:schemeClr val="accent2">
                    <a:lumMod val="75000"/>
                  </a:schemeClr>
                </a:solidFill>
              </a:rPr>
              <a:t>we make the conclusion below now? </a:t>
            </a:r>
            <a:endParaRPr sz="1000" b="1" dirty="0">
              <a:solidFill>
                <a:schemeClr val="accent2">
                  <a:lumMod val="75000"/>
                </a:schemeClr>
              </a:solidFill>
            </a:endParaRPr>
          </a:p>
        </p:txBody>
      </p:sp>
      <p:sp>
        <p:nvSpPr>
          <p:cNvPr id="3" name="object 3"/>
          <p:cNvSpPr txBox="1"/>
          <p:nvPr/>
        </p:nvSpPr>
        <p:spPr>
          <a:xfrm>
            <a:off x="101853" y="527633"/>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 80 students that attend the magnate school took the SAT at the testing facility one morning. </a:t>
            </a:r>
            <a:r>
              <a:rPr lang="en-US" sz="800" spc="-20" dirty="0" smtClean="0">
                <a:solidFill>
                  <a:schemeClr val="accent2">
                    <a:lumMod val="75000"/>
                  </a:schemeClr>
                </a:solidFill>
                <a:latin typeface="Arial"/>
                <a:cs typeface="Arial"/>
              </a:rPr>
              <a:t>They decide to </a:t>
            </a:r>
            <a:r>
              <a:rPr lang="en-US" sz="800" b="1" spc="-20" dirty="0" smtClean="0">
                <a:solidFill>
                  <a:schemeClr val="accent2">
                    <a:lumMod val="75000"/>
                  </a:schemeClr>
                </a:solidFill>
                <a:latin typeface="Arial"/>
                <a:cs typeface="Arial"/>
              </a:rPr>
              <a:t>randomly assign</a:t>
            </a:r>
            <a:r>
              <a:rPr lang="en-US" sz="800" spc="-20" dirty="0" smtClean="0">
                <a:solidFill>
                  <a:schemeClr val="accent2">
                    <a:lumMod val="75000"/>
                  </a:schemeClr>
                </a:solidFill>
                <a:latin typeface="Arial"/>
                <a:cs typeface="Arial"/>
              </a:rPr>
              <a:t> the 40 students that arrived “coffee group” and offer them coffee before the exam. They </a:t>
            </a:r>
            <a:r>
              <a:rPr lang="en-US" sz="800" b="1" spc="-20" dirty="0" smtClean="0">
                <a:solidFill>
                  <a:schemeClr val="accent2">
                    <a:lumMod val="75000"/>
                  </a:schemeClr>
                </a:solidFill>
                <a:latin typeface="Arial"/>
                <a:cs typeface="Arial"/>
              </a:rPr>
              <a:t>randomly assigned </a:t>
            </a:r>
            <a:r>
              <a:rPr lang="en-US" sz="800" spc="-20" dirty="0" smtClean="0">
                <a:solidFill>
                  <a:schemeClr val="accent2">
                    <a:lumMod val="75000"/>
                  </a:schemeClr>
                </a:solidFill>
                <a:latin typeface="Arial"/>
                <a:cs typeface="Arial"/>
              </a:rPr>
              <a:t>the other 40 students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a:t>
            </a:r>
            <a:r>
              <a:rPr lang="en-US" sz="800" spc="-20" dirty="0" smtClean="0">
                <a:solidFill>
                  <a:schemeClr val="accent2">
                    <a:lumMod val="75000"/>
                  </a:schemeClr>
                </a:solidFill>
                <a:latin typeface="Arial"/>
                <a:cs typeface="Arial"/>
              </a:rPr>
              <a:t>They used this to conclude that drinking coffee before the SAT causes high school students to score higher on the SAT.</a:t>
            </a:r>
            <a:endParaRPr sz="8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9" name="TextBox 8"/>
          <p:cNvSpPr txBox="1"/>
          <p:nvPr/>
        </p:nvSpPr>
        <p:spPr>
          <a:xfrm>
            <a:off x="101853" y="1926555"/>
            <a:ext cx="1822197" cy="461665"/>
          </a:xfrm>
          <a:prstGeom prst="rect">
            <a:avLst/>
          </a:prstGeom>
          <a:noFill/>
        </p:spPr>
        <p:txBody>
          <a:bodyPr wrap="square" rtlCol="0">
            <a:spAutoFit/>
          </a:bodyPr>
          <a:lstStyle/>
          <a:p>
            <a:r>
              <a:rPr lang="en-US" sz="1200" dirty="0" smtClean="0"/>
              <a:t>a.) yes</a:t>
            </a:r>
          </a:p>
          <a:p>
            <a:r>
              <a:rPr lang="en-US" sz="1200" dirty="0" smtClean="0"/>
              <a:t>b.) no</a:t>
            </a:r>
          </a:p>
        </p:txBody>
      </p:sp>
    </p:spTree>
    <p:extLst>
      <p:ext uri="{BB962C8B-B14F-4D97-AF65-F5344CB8AC3E}">
        <p14:creationId xmlns:p14="http://schemas.microsoft.com/office/powerpoint/2010/main" val="3584996636"/>
      </p:ext>
    </p:extLst>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312906"/>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Let’s change the study slightly to be a random experiment. Can we make the conclusion below now? </a:t>
            </a:r>
            <a:endParaRPr sz="1000" b="1" dirty="0">
              <a:solidFill>
                <a:schemeClr val="accent2">
                  <a:lumMod val="75000"/>
                </a:schemeClr>
              </a:solidFill>
            </a:endParaRPr>
          </a:p>
        </p:txBody>
      </p:sp>
      <p:sp>
        <p:nvSpPr>
          <p:cNvPr id="3" name="object 3"/>
          <p:cNvSpPr txBox="1"/>
          <p:nvPr/>
        </p:nvSpPr>
        <p:spPr>
          <a:xfrm>
            <a:off x="101853" y="527633"/>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 80 students that attend the magnate school took the SAT at the testing facility one </a:t>
            </a:r>
            <a:r>
              <a:rPr lang="en-US" sz="800" spc="-20" dirty="0" smtClean="0">
                <a:latin typeface="Arial"/>
                <a:cs typeface="Arial"/>
              </a:rPr>
              <a:t>morning. They decide to </a:t>
            </a:r>
            <a:r>
              <a:rPr lang="en-US" sz="800" b="1" spc="-20" dirty="0" smtClean="0">
                <a:latin typeface="Arial"/>
                <a:cs typeface="Arial"/>
              </a:rPr>
              <a:t>randomly assign</a:t>
            </a:r>
            <a:r>
              <a:rPr lang="en-US" sz="800" spc="-20" dirty="0" smtClean="0">
                <a:latin typeface="Arial"/>
                <a:cs typeface="Arial"/>
              </a:rPr>
              <a:t> the 40 students that arrived “coffee group” and offer them coffee before the exam. They </a:t>
            </a:r>
            <a:r>
              <a:rPr lang="en-US" sz="800" b="1" spc="-20" dirty="0" smtClean="0">
                <a:latin typeface="Arial"/>
                <a:cs typeface="Arial"/>
              </a:rPr>
              <a:t>randomly assigned </a:t>
            </a:r>
            <a:r>
              <a:rPr lang="en-US" sz="800" spc="-20" dirty="0" smtClean="0">
                <a:latin typeface="Arial"/>
                <a:cs typeface="Arial"/>
              </a:rPr>
              <a:t>the other 40 students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a:t>
            </a:r>
            <a:r>
              <a:rPr lang="en-US" sz="800" spc="-20" dirty="0" smtClean="0">
                <a:solidFill>
                  <a:schemeClr val="accent2">
                    <a:lumMod val="75000"/>
                  </a:schemeClr>
                </a:solidFill>
                <a:latin typeface="Arial"/>
                <a:cs typeface="Arial"/>
              </a:rPr>
              <a:t>They used this to conclude that drinking coffee before the SAT causes high school students to score higher on the SAT.</a:t>
            </a:r>
            <a:endParaRPr sz="8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9" name="TextBox 8"/>
          <p:cNvSpPr txBox="1"/>
          <p:nvPr/>
        </p:nvSpPr>
        <p:spPr>
          <a:xfrm>
            <a:off x="101853" y="1926555"/>
            <a:ext cx="1822197" cy="461665"/>
          </a:xfrm>
          <a:prstGeom prst="rect">
            <a:avLst/>
          </a:prstGeom>
          <a:noFill/>
        </p:spPr>
        <p:txBody>
          <a:bodyPr wrap="square" rtlCol="0">
            <a:spAutoFit/>
          </a:bodyPr>
          <a:lstStyle/>
          <a:p>
            <a:r>
              <a:rPr lang="en-US" sz="1200" dirty="0" smtClean="0"/>
              <a:t>a.) yes</a:t>
            </a:r>
          </a:p>
          <a:p>
            <a:r>
              <a:rPr lang="en-US" sz="1200" b="1" i="1" dirty="0" smtClean="0">
                <a:solidFill>
                  <a:schemeClr val="accent2">
                    <a:lumMod val="75000"/>
                  </a:schemeClr>
                </a:solidFill>
              </a:rPr>
              <a:t>b.) no</a:t>
            </a:r>
          </a:p>
        </p:txBody>
      </p:sp>
    </p:spTree>
    <p:extLst>
      <p:ext uri="{BB962C8B-B14F-4D97-AF65-F5344CB8AC3E}">
        <p14:creationId xmlns:p14="http://schemas.microsoft.com/office/powerpoint/2010/main" val="3352538830"/>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4048378" y="57937"/>
            <a:ext cx="464184" cy="191135"/>
          </a:xfrm>
          <a:prstGeom prst="rect">
            <a:avLst/>
          </a:prstGeom>
        </p:spPr>
        <p:txBody>
          <a:bodyPr vert="horz" wrap="square" lIns="0" tIns="17145" rIns="0" bIns="0" rtlCol="0">
            <a:spAutoFit/>
          </a:bodyPr>
          <a:lstStyle/>
          <a:p>
            <a:pPr marL="12700">
              <a:lnSpc>
                <a:spcPct val="100000"/>
              </a:lnSpc>
              <a:spcBef>
                <a:spcPts val="135"/>
              </a:spcBef>
            </a:pPr>
            <a:r>
              <a:rPr sz="1050" spc="5" dirty="0">
                <a:solidFill>
                  <a:srgbClr val="FFFFFF"/>
                </a:solidFill>
                <a:latin typeface="Arial"/>
                <a:cs typeface="Arial"/>
              </a:rPr>
              <a:t>O</a:t>
            </a:r>
            <a:r>
              <a:rPr sz="1050" spc="20" dirty="0">
                <a:solidFill>
                  <a:srgbClr val="FFFFFF"/>
                </a:solidFill>
                <a:latin typeface="Arial"/>
                <a:cs typeface="Arial"/>
              </a:rPr>
              <a:t>u</a:t>
            </a:r>
            <a:r>
              <a:rPr sz="1050" spc="50" dirty="0">
                <a:solidFill>
                  <a:srgbClr val="FFFFFF"/>
                </a:solidFill>
                <a:latin typeface="Arial"/>
                <a:cs typeface="Arial"/>
              </a:rPr>
              <a:t>t</a:t>
            </a:r>
            <a:r>
              <a:rPr sz="1050" spc="5" dirty="0">
                <a:solidFill>
                  <a:srgbClr val="FFFFFF"/>
                </a:solidFill>
                <a:latin typeface="Arial"/>
                <a:cs typeface="Arial"/>
              </a:rPr>
              <a:t>l</a:t>
            </a:r>
            <a:r>
              <a:rPr sz="1050" spc="10" dirty="0">
                <a:solidFill>
                  <a:srgbClr val="FFFFFF"/>
                </a:solidFill>
                <a:latin typeface="Arial"/>
                <a:cs typeface="Arial"/>
              </a:rPr>
              <a:t>in</a:t>
            </a:r>
            <a:r>
              <a:rPr sz="1050" spc="-5" dirty="0">
                <a:solidFill>
                  <a:srgbClr val="FFFFFF"/>
                </a:solidFill>
                <a:latin typeface="Arial"/>
                <a:cs typeface="Arial"/>
              </a:rPr>
              <a:t>e</a:t>
            </a:r>
            <a:endParaRPr sz="1050">
              <a:latin typeface="Arial"/>
              <a:cs typeface="Arial"/>
            </a:endParaRPr>
          </a:p>
        </p:txBody>
      </p:sp>
      <p:sp>
        <p:nvSpPr>
          <p:cNvPr id="4" name="object 4"/>
          <p:cNvSpPr txBox="1"/>
          <p:nvPr/>
        </p:nvSpPr>
        <p:spPr>
          <a:xfrm>
            <a:off x="240411" y="1003325"/>
            <a:ext cx="106997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024F84"/>
                </a:solidFill>
                <a:latin typeface="Arial"/>
                <a:cs typeface="Arial"/>
              </a:rPr>
              <a:t>1.</a:t>
            </a:r>
            <a:r>
              <a:rPr sz="1050" spc="-40" dirty="0">
                <a:solidFill>
                  <a:srgbClr val="024F84"/>
                </a:solidFill>
                <a:latin typeface="Arial"/>
                <a:cs typeface="Arial"/>
              </a:rPr>
              <a:t> </a:t>
            </a:r>
            <a:r>
              <a:rPr sz="1050" spc="20" dirty="0">
                <a:solidFill>
                  <a:srgbClr val="024F84"/>
                </a:solidFill>
                <a:latin typeface="Arial"/>
                <a:cs typeface="Arial"/>
              </a:rPr>
              <a:t>Housekeeping</a:t>
            </a:r>
            <a:endParaRPr sz="1050" dirty="0">
              <a:latin typeface="Arial"/>
              <a:cs typeface="Arial"/>
            </a:endParaRPr>
          </a:p>
        </p:txBody>
      </p:sp>
      <p:sp>
        <p:nvSpPr>
          <p:cNvPr id="5" name="object 5"/>
          <p:cNvSpPr txBox="1"/>
          <p:nvPr/>
        </p:nvSpPr>
        <p:spPr>
          <a:xfrm>
            <a:off x="240411" y="1822983"/>
            <a:ext cx="62801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CCDBE6"/>
                </a:solidFill>
                <a:latin typeface="Arial"/>
                <a:cs typeface="Arial"/>
              </a:rPr>
              <a:t>2.</a:t>
            </a:r>
            <a:r>
              <a:rPr sz="1050" spc="-50" dirty="0">
                <a:solidFill>
                  <a:srgbClr val="CCDBE6"/>
                </a:solidFill>
                <a:latin typeface="Arial"/>
                <a:cs typeface="Arial"/>
              </a:rPr>
              <a:t> </a:t>
            </a:r>
            <a:r>
              <a:rPr sz="1050" spc="10" dirty="0">
                <a:solidFill>
                  <a:srgbClr val="CCDBE6"/>
                </a:solidFill>
                <a:latin typeface="Arial"/>
                <a:cs typeface="Arial"/>
              </a:rPr>
              <a:t>Review</a:t>
            </a:r>
            <a:endParaRPr sz="1050" dirty="0">
              <a:latin typeface="Arial"/>
              <a:cs typeface="Arial"/>
            </a:endParaRP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312906"/>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Let’s change the study slightly to be a random experiment. Can we make the conclusion below now? </a:t>
            </a:r>
            <a:endParaRPr sz="1000" b="1" dirty="0">
              <a:solidFill>
                <a:schemeClr val="accent2">
                  <a:lumMod val="75000"/>
                </a:schemeClr>
              </a:solidFill>
            </a:endParaRPr>
          </a:p>
        </p:txBody>
      </p:sp>
      <p:sp>
        <p:nvSpPr>
          <p:cNvPr id="3" name="object 3"/>
          <p:cNvSpPr txBox="1"/>
          <p:nvPr/>
        </p:nvSpPr>
        <p:spPr>
          <a:xfrm>
            <a:off x="101853" y="527633"/>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 80 students that attend the magnate school took the SAT at the testing facility one </a:t>
            </a:r>
            <a:r>
              <a:rPr lang="en-US" sz="800" spc="-20" dirty="0" smtClean="0">
                <a:latin typeface="Arial"/>
                <a:cs typeface="Arial"/>
              </a:rPr>
              <a:t>morning. They decide to </a:t>
            </a:r>
            <a:r>
              <a:rPr lang="en-US" sz="800" b="1" spc="-20" dirty="0" smtClean="0">
                <a:latin typeface="Arial"/>
                <a:cs typeface="Arial"/>
              </a:rPr>
              <a:t>randomly assign</a:t>
            </a:r>
            <a:r>
              <a:rPr lang="en-US" sz="800" spc="-20" dirty="0" smtClean="0">
                <a:latin typeface="Arial"/>
                <a:cs typeface="Arial"/>
              </a:rPr>
              <a:t> the 40 students that arrived “coffee group” and offer them coffee before the exam. They </a:t>
            </a:r>
            <a:r>
              <a:rPr lang="en-US" sz="800" b="1" spc="-20" dirty="0" smtClean="0">
                <a:latin typeface="Arial"/>
                <a:cs typeface="Arial"/>
              </a:rPr>
              <a:t>randomly assigned </a:t>
            </a:r>
            <a:r>
              <a:rPr lang="en-US" sz="800" spc="-20" dirty="0" smtClean="0">
                <a:latin typeface="Arial"/>
                <a:cs typeface="Arial"/>
              </a:rPr>
              <a:t>the other 40 students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a:t>
            </a:r>
            <a:r>
              <a:rPr lang="en-US" sz="800" spc="-20" dirty="0" smtClean="0">
                <a:solidFill>
                  <a:schemeClr val="accent2">
                    <a:lumMod val="75000"/>
                  </a:schemeClr>
                </a:solidFill>
                <a:latin typeface="Arial"/>
                <a:cs typeface="Arial"/>
              </a:rPr>
              <a:t>They used this to conclude that drinking coffee before the SAT </a:t>
            </a:r>
            <a:r>
              <a:rPr lang="en-US" sz="800" spc="-20" dirty="0" smtClean="0">
                <a:solidFill>
                  <a:srgbClr val="7030A0"/>
                </a:solidFill>
                <a:latin typeface="Arial"/>
                <a:cs typeface="Arial"/>
              </a:rPr>
              <a:t>causes high school students </a:t>
            </a:r>
            <a:r>
              <a:rPr lang="en-US" sz="800" spc="-20" dirty="0" smtClean="0">
                <a:solidFill>
                  <a:schemeClr val="accent2">
                    <a:lumMod val="75000"/>
                  </a:schemeClr>
                </a:solidFill>
                <a:latin typeface="Arial"/>
                <a:cs typeface="Arial"/>
              </a:rPr>
              <a:t>to score higher on the SAT.</a:t>
            </a:r>
            <a:endParaRPr sz="8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9" name="TextBox 8"/>
          <p:cNvSpPr txBox="1"/>
          <p:nvPr/>
        </p:nvSpPr>
        <p:spPr>
          <a:xfrm>
            <a:off x="101853" y="1926555"/>
            <a:ext cx="1822197" cy="461665"/>
          </a:xfrm>
          <a:prstGeom prst="rect">
            <a:avLst/>
          </a:prstGeom>
          <a:noFill/>
        </p:spPr>
        <p:txBody>
          <a:bodyPr wrap="square" rtlCol="0">
            <a:spAutoFit/>
          </a:bodyPr>
          <a:lstStyle/>
          <a:p>
            <a:r>
              <a:rPr lang="en-US" sz="1200" dirty="0" smtClean="0"/>
              <a:t>a.) yes</a:t>
            </a:r>
          </a:p>
          <a:p>
            <a:r>
              <a:rPr lang="en-US" sz="1200" b="1" i="1" dirty="0" smtClean="0">
                <a:solidFill>
                  <a:schemeClr val="accent2">
                    <a:lumMod val="75000"/>
                  </a:schemeClr>
                </a:solidFill>
              </a:rPr>
              <a:t>b.) no</a:t>
            </a:r>
          </a:p>
        </p:txBody>
      </p:sp>
      <p:sp>
        <p:nvSpPr>
          <p:cNvPr id="6" name="TextBox 5"/>
          <p:cNvSpPr txBox="1"/>
          <p:nvPr/>
        </p:nvSpPr>
        <p:spPr>
          <a:xfrm>
            <a:off x="1695450" y="1958975"/>
            <a:ext cx="2745232" cy="830997"/>
          </a:xfrm>
          <a:prstGeom prst="rect">
            <a:avLst/>
          </a:prstGeom>
          <a:noFill/>
        </p:spPr>
        <p:txBody>
          <a:bodyPr wrap="square" rtlCol="0">
            <a:spAutoFit/>
          </a:bodyPr>
          <a:lstStyle/>
          <a:p>
            <a:r>
              <a:rPr lang="en-US" sz="1200" b="1" u="sng" dirty="0" smtClean="0">
                <a:solidFill>
                  <a:schemeClr val="accent2">
                    <a:lumMod val="75000"/>
                  </a:schemeClr>
                </a:solidFill>
              </a:rPr>
              <a:t>Some</a:t>
            </a:r>
            <a:r>
              <a:rPr lang="en-US" sz="1200" b="1" dirty="0" smtClean="0">
                <a:solidFill>
                  <a:schemeClr val="accent2">
                    <a:lumMod val="75000"/>
                  </a:schemeClr>
                </a:solidFill>
              </a:rPr>
              <a:t> reasons why:</a:t>
            </a:r>
          </a:p>
          <a:p>
            <a:pPr marL="285750" indent="-285750">
              <a:buFont typeface="Arial" panose="020B0604020202020204" pitchFamily="34" charset="0"/>
              <a:buChar char="•"/>
            </a:pPr>
            <a:r>
              <a:rPr lang="en-US" sz="900" u="sng" dirty="0" smtClean="0">
                <a:solidFill>
                  <a:srgbClr val="7030A0"/>
                </a:solidFill>
              </a:rPr>
              <a:t>Population:</a:t>
            </a:r>
            <a:r>
              <a:rPr lang="en-US" sz="900" dirty="0" smtClean="0">
                <a:solidFill>
                  <a:srgbClr val="7030A0"/>
                </a:solidFill>
              </a:rPr>
              <a:t> ALL high school students</a:t>
            </a:r>
          </a:p>
          <a:p>
            <a:pPr marL="285750" indent="-285750">
              <a:buFont typeface="Arial" panose="020B0604020202020204" pitchFamily="34" charset="0"/>
              <a:buChar char="•"/>
            </a:pPr>
            <a:endParaRPr lang="en-US" sz="900" dirty="0">
              <a:solidFill>
                <a:schemeClr val="accent2">
                  <a:lumMod val="75000"/>
                </a:schemeClr>
              </a:solidFill>
            </a:endParaRPr>
          </a:p>
          <a:p>
            <a:pPr marL="285750" indent="-285750">
              <a:buFont typeface="Arial" panose="020B0604020202020204" pitchFamily="34" charset="0"/>
              <a:buChar char="•"/>
            </a:pPr>
            <a:endParaRPr lang="en-US" sz="900" b="1" dirty="0" smtClean="0">
              <a:solidFill>
                <a:schemeClr val="accent2">
                  <a:lumMod val="75000"/>
                </a:schemeClr>
              </a:solidFill>
            </a:endParaRPr>
          </a:p>
          <a:p>
            <a:endParaRPr lang="en-US" sz="900" dirty="0"/>
          </a:p>
        </p:txBody>
      </p:sp>
    </p:spTree>
    <p:extLst>
      <p:ext uri="{BB962C8B-B14F-4D97-AF65-F5344CB8AC3E}">
        <p14:creationId xmlns:p14="http://schemas.microsoft.com/office/powerpoint/2010/main" val="302859669"/>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312906"/>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Let’s change the study slightly to be a random experiment. Can we make the conclusion below now? </a:t>
            </a:r>
            <a:endParaRPr sz="1000" b="1" dirty="0">
              <a:solidFill>
                <a:schemeClr val="accent2">
                  <a:lumMod val="75000"/>
                </a:schemeClr>
              </a:solidFill>
            </a:endParaRPr>
          </a:p>
        </p:txBody>
      </p:sp>
      <p:sp>
        <p:nvSpPr>
          <p:cNvPr id="3" name="object 3"/>
          <p:cNvSpPr txBox="1"/>
          <p:nvPr/>
        </p:nvSpPr>
        <p:spPr>
          <a:xfrm>
            <a:off x="101853" y="527633"/>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 80 </a:t>
            </a:r>
            <a:r>
              <a:rPr lang="en-US" sz="800" spc="-20" dirty="0" smtClean="0">
                <a:solidFill>
                  <a:srgbClr val="7030A0"/>
                </a:solidFill>
                <a:latin typeface="Arial"/>
                <a:cs typeface="Arial"/>
              </a:rPr>
              <a:t>students that attend the magnate school </a:t>
            </a:r>
            <a:r>
              <a:rPr lang="en-US" sz="800" spc="-20" dirty="0" smtClean="0">
                <a:solidFill>
                  <a:srgbClr val="1A2E3D"/>
                </a:solidFill>
                <a:latin typeface="Arial"/>
                <a:cs typeface="Arial"/>
              </a:rPr>
              <a:t>took the SAT at the testing facility one </a:t>
            </a:r>
            <a:r>
              <a:rPr lang="en-US" sz="800" spc="-20" dirty="0" smtClean="0">
                <a:latin typeface="Arial"/>
                <a:cs typeface="Arial"/>
              </a:rPr>
              <a:t>morning. They decide to </a:t>
            </a:r>
            <a:r>
              <a:rPr lang="en-US" sz="800" b="1" spc="-20" dirty="0" smtClean="0">
                <a:latin typeface="Arial"/>
                <a:cs typeface="Arial"/>
              </a:rPr>
              <a:t>randomly assign</a:t>
            </a:r>
            <a:r>
              <a:rPr lang="en-US" sz="800" spc="-20" dirty="0" smtClean="0">
                <a:latin typeface="Arial"/>
                <a:cs typeface="Arial"/>
              </a:rPr>
              <a:t> the 40 students that arrived “coffee group” and offer them coffee before the exam. They </a:t>
            </a:r>
            <a:r>
              <a:rPr lang="en-US" sz="800" b="1" spc="-20" dirty="0" smtClean="0">
                <a:latin typeface="Arial"/>
                <a:cs typeface="Arial"/>
              </a:rPr>
              <a:t>randomly assigned </a:t>
            </a:r>
            <a:r>
              <a:rPr lang="en-US" sz="800" spc="-20" dirty="0" smtClean="0">
                <a:latin typeface="Arial"/>
                <a:cs typeface="Arial"/>
              </a:rPr>
              <a:t>the other 40 students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a:t>
            </a:r>
            <a:r>
              <a:rPr lang="en-US" sz="800" spc="-20" dirty="0" smtClean="0">
                <a:solidFill>
                  <a:schemeClr val="accent2">
                    <a:lumMod val="75000"/>
                  </a:schemeClr>
                </a:solidFill>
                <a:latin typeface="Arial"/>
                <a:cs typeface="Arial"/>
              </a:rPr>
              <a:t>They used this to conclude that drinking coffee before the SAT causes high school students to score higher on the SAT.</a:t>
            </a:r>
            <a:endParaRPr sz="8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9" name="TextBox 8"/>
          <p:cNvSpPr txBox="1"/>
          <p:nvPr/>
        </p:nvSpPr>
        <p:spPr>
          <a:xfrm>
            <a:off x="101853" y="1926555"/>
            <a:ext cx="1822197" cy="461665"/>
          </a:xfrm>
          <a:prstGeom prst="rect">
            <a:avLst/>
          </a:prstGeom>
          <a:noFill/>
        </p:spPr>
        <p:txBody>
          <a:bodyPr wrap="square" rtlCol="0">
            <a:spAutoFit/>
          </a:bodyPr>
          <a:lstStyle/>
          <a:p>
            <a:r>
              <a:rPr lang="en-US" sz="1200" dirty="0" smtClean="0"/>
              <a:t>a.) yes</a:t>
            </a:r>
          </a:p>
          <a:p>
            <a:r>
              <a:rPr lang="en-US" sz="1200" b="1" i="1" dirty="0" smtClean="0">
                <a:solidFill>
                  <a:schemeClr val="accent2">
                    <a:lumMod val="75000"/>
                  </a:schemeClr>
                </a:solidFill>
              </a:rPr>
              <a:t>b.) no</a:t>
            </a:r>
          </a:p>
        </p:txBody>
      </p:sp>
      <p:sp>
        <p:nvSpPr>
          <p:cNvPr id="6" name="TextBox 5"/>
          <p:cNvSpPr txBox="1"/>
          <p:nvPr/>
        </p:nvSpPr>
        <p:spPr>
          <a:xfrm>
            <a:off x="1695450" y="1958975"/>
            <a:ext cx="2745232" cy="1107996"/>
          </a:xfrm>
          <a:prstGeom prst="rect">
            <a:avLst/>
          </a:prstGeom>
          <a:noFill/>
        </p:spPr>
        <p:txBody>
          <a:bodyPr wrap="square" rtlCol="0">
            <a:spAutoFit/>
          </a:bodyPr>
          <a:lstStyle/>
          <a:p>
            <a:r>
              <a:rPr lang="en-US" sz="1200" b="1" u="sng" dirty="0" smtClean="0">
                <a:solidFill>
                  <a:schemeClr val="accent2">
                    <a:lumMod val="75000"/>
                  </a:schemeClr>
                </a:solidFill>
              </a:rPr>
              <a:t>Some</a:t>
            </a:r>
            <a:r>
              <a:rPr lang="en-US" sz="1200" b="1" dirty="0" smtClean="0">
                <a:solidFill>
                  <a:schemeClr val="accent2">
                    <a:lumMod val="75000"/>
                  </a:schemeClr>
                </a:solidFill>
              </a:rPr>
              <a:t> reasons why:</a:t>
            </a:r>
          </a:p>
          <a:p>
            <a:pPr marL="285750" indent="-285750">
              <a:buFont typeface="Arial" panose="020B0604020202020204" pitchFamily="34" charset="0"/>
              <a:buChar char="•"/>
            </a:pPr>
            <a:r>
              <a:rPr lang="en-US" sz="900" u="sng" dirty="0" smtClean="0">
                <a:solidFill>
                  <a:schemeClr val="accent2">
                    <a:lumMod val="75000"/>
                  </a:schemeClr>
                </a:solidFill>
              </a:rPr>
              <a:t>Population:</a:t>
            </a:r>
            <a:r>
              <a:rPr lang="en-US" sz="900" dirty="0" smtClean="0">
                <a:solidFill>
                  <a:schemeClr val="accent2">
                    <a:lumMod val="75000"/>
                  </a:schemeClr>
                </a:solidFill>
              </a:rPr>
              <a:t> ALL high school students</a:t>
            </a:r>
          </a:p>
          <a:p>
            <a:pPr marL="285750" indent="-285750">
              <a:buFont typeface="Arial" panose="020B0604020202020204" pitchFamily="34" charset="0"/>
              <a:buChar char="•"/>
            </a:pPr>
            <a:endParaRPr lang="en-US" sz="900" dirty="0">
              <a:solidFill>
                <a:schemeClr val="accent2">
                  <a:lumMod val="75000"/>
                </a:schemeClr>
              </a:solidFill>
            </a:endParaRPr>
          </a:p>
          <a:p>
            <a:pPr marL="285750" indent="-285750">
              <a:buFont typeface="Arial" panose="020B0604020202020204" pitchFamily="34" charset="0"/>
              <a:buChar char="•"/>
            </a:pPr>
            <a:r>
              <a:rPr lang="en-US" sz="900" u="sng" dirty="0" smtClean="0">
                <a:solidFill>
                  <a:schemeClr val="accent2">
                    <a:lumMod val="75000"/>
                  </a:schemeClr>
                </a:solidFill>
              </a:rPr>
              <a:t>Sample</a:t>
            </a:r>
            <a:r>
              <a:rPr lang="en-US" sz="900" dirty="0" smtClean="0">
                <a:solidFill>
                  <a:schemeClr val="accent2">
                    <a:lumMod val="75000"/>
                  </a:schemeClr>
                </a:solidFill>
              </a:rPr>
              <a:t>:</a:t>
            </a:r>
          </a:p>
          <a:p>
            <a:pPr marL="742950" lvl="1" indent="-285750">
              <a:buFont typeface="Arial" panose="020B0604020202020204" pitchFamily="34" charset="0"/>
              <a:buChar char="•"/>
            </a:pPr>
            <a:r>
              <a:rPr lang="en-US" sz="900" dirty="0" smtClean="0">
                <a:solidFill>
                  <a:srgbClr val="7030A0"/>
                </a:solidFill>
              </a:rPr>
              <a:t>Students at a magnate school.</a:t>
            </a:r>
          </a:p>
          <a:p>
            <a:pPr marL="285750" indent="-285750">
              <a:buFont typeface="Arial" panose="020B0604020202020204" pitchFamily="34" charset="0"/>
              <a:buChar char="•"/>
            </a:pPr>
            <a:endParaRPr lang="en-US" sz="900" b="1" dirty="0" smtClean="0">
              <a:solidFill>
                <a:schemeClr val="accent2">
                  <a:lumMod val="75000"/>
                </a:schemeClr>
              </a:solidFill>
            </a:endParaRPr>
          </a:p>
          <a:p>
            <a:endParaRPr lang="en-US" sz="900" dirty="0"/>
          </a:p>
        </p:txBody>
      </p:sp>
      <p:sp>
        <p:nvSpPr>
          <p:cNvPr id="7" name="TextBox 6"/>
          <p:cNvSpPr txBox="1"/>
          <p:nvPr/>
        </p:nvSpPr>
        <p:spPr>
          <a:xfrm>
            <a:off x="95250" y="3057523"/>
            <a:ext cx="1752600" cy="369332"/>
          </a:xfrm>
          <a:prstGeom prst="rect">
            <a:avLst/>
          </a:prstGeom>
          <a:noFill/>
        </p:spPr>
        <p:txBody>
          <a:bodyPr wrap="square" rtlCol="0">
            <a:spAutoFit/>
          </a:bodyPr>
          <a:lstStyle/>
          <a:p>
            <a:r>
              <a:rPr lang="en-US" dirty="0" smtClean="0"/>
              <a:t>Issue # 2</a:t>
            </a:r>
            <a:endParaRPr lang="en-US" dirty="0"/>
          </a:p>
        </p:txBody>
      </p:sp>
    </p:spTree>
    <p:extLst>
      <p:ext uri="{BB962C8B-B14F-4D97-AF65-F5344CB8AC3E}">
        <p14:creationId xmlns:p14="http://schemas.microsoft.com/office/powerpoint/2010/main" val="1433243595"/>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312906"/>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Let’s change the study slightly to be a random experiment. Can we make the conclusion below now? </a:t>
            </a:r>
            <a:endParaRPr sz="1000" b="1" dirty="0">
              <a:solidFill>
                <a:schemeClr val="accent2">
                  <a:lumMod val="75000"/>
                </a:schemeClr>
              </a:solidFill>
            </a:endParaRPr>
          </a:p>
        </p:txBody>
      </p:sp>
      <p:sp>
        <p:nvSpPr>
          <p:cNvPr id="3" name="object 3"/>
          <p:cNvSpPr txBox="1"/>
          <p:nvPr/>
        </p:nvSpPr>
        <p:spPr>
          <a:xfrm>
            <a:off x="101853" y="527633"/>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a:t>
            </a:r>
            <a:r>
              <a:rPr lang="en-US" sz="800" spc="-20" dirty="0" smtClean="0">
                <a:latin typeface="Arial"/>
                <a:cs typeface="Arial"/>
              </a:rPr>
              <a:t>. </a:t>
            </a:r>
            <a:r>
              <a:rPr lang="en-US" sz="800" spc="-20" dirty="0" smtClean="0">
                <a:solidFill>
                  <a:srgbClr val="7030A0"/>
                </a:solidFill>
                <a:latin typeface="Arial"/>
                <a:cs typeface="Arial"/>
              </a:rPr>
              <a:t>80 students</a:t>
            </a:r>
            <a:r>
              <a:rPr lang="en-US" sz="800" spc="-20" dirty="0" smtClean="0">
                <a:latin typeface="Arial"/>
                <a:cs typeface="Arial"/>
              </a:rPr>
              <a:t> that attend the magnate school took </a:t>
            </a:r>
            <a:r>
              <a:rPr lang="en-US" sz="800" spc="-20" dirty="0" smtClean="0">
                <a:solidFill>
                  <a:srgbClr val="1A2E3D"/>
                </a:solidFill>
                <a:latin typeface="Arial"/>
                <a:cs typeface="Arial"/>
              </a:rPr>
              <a:t>the SAT at the testing facility one </a:t>
            </a:r>
            <a:r>
              <a:rPr lang="en-US" sz="800" spc="-20" dirty="0" smtClean="0">
                <a:latin typeface="Arial"/>
                <a:cs typeface="Arial"/>
              </a:rPr>
              <a:t>morning. </a:t>
            </a:r>
            <a:r>
              <a:rPr lang="en-US" sz="800" spc="-20" dirty="0" smtClean="0">
                <a:solidFill>
                  <a:srgbClr val="7030A0"/>
                </a:solidFill>
                <a:latin typeface="Arial"/>
                <a:cs typeface="Arial"/>
              </a:rPr>
              <a:t>They decide to </a:t>
            </a:r>
            <a:r>
              <a:rPr lang="en-US" sz="800" b="1" spc="-20" dirty="0" smtClean="0">
                <a:solidFill>
                  <a:srgbClr val="7030A0"/>
                </a:solidFill>
                <a:latin typeface="Arial"/>
                <a:cs typeface="Arial"/>
              </a:rPr>
              <a:t>randomly assign</a:t>
            </a:r>
            <a:r>
              <a:rPr lang="en-US" sz="800" spc="-20" dirty="0" smtClean="0">
                <a:solidFill>
                  <a:srgbClr val="7030A0"/>
                </a:solidFill>
                <a:latin typeface="Arial"/>
                <a:cs typeface="Arial"/>
              </a:rPr>
              <a:t> the 40 students that arrived “coffee group” and offer them coffee before the exam. They </a:t>
            </a:r>
            <a:r>
              <a:rPr lang="en-US" sz="800" b="1" spc="-20" dirty="0" smtClean="0">
                <a:solidFill>
                  <a:srgbClr val="7030A0"/>
                </a:solidFill>
                <a:latin typeface="Arial"/>
                <a:cs typeface="Arial"/>
              </a:rPr>
              <a:t>randomly assigned </a:t>
            </a:r>
            <a:r>
              <a:rPr lang="en-US" sz="800" spc="-20" dirty="0" smtClean="0">
                <a:solidFill>
                  <a:srgbClr val="7030A0"/>
                </a:solidFill>
                <a:latin typeface="Arial"/>
                <a:cs typeface="Arial"/>
              </a:rPr>
              <a:t>the other 40 students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a:t>
            </a:r>
            <a:r>
              <a:rPr lang="en-US" sz="800" spc="-20" dirty="0" smtClean="0">
                <a:solidFill>
                  <a:schemeClr val="accent2">
                    <a:lumMod val="75000"/>
                  </a:schemeClr>
                </a:solidFill>
                <a:latin typeface="Arial"/>
                <a:cs typeface="Arial"/>
              </a:rPr>
              <a:t>They used this to conclude that drinking coffee before the SAT causes high school students to score higher on the SAT.</a:t>
            </a:r>
            <a:endParaRPr sz="8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9" name="TextBox 8"/>
          <p:cNvSpPr txBox="1"/>
          <p:nvPr/>
        </p:nvSpPr>
        <p:spPr>
          <a:xfrm>
            <a:off x="101853" y="1926555"/>
            <a:ext cx="1822197" cy="461665"/>
          </a:xfrm>
          <a:prstGeom prst="rect">
            <a:avLst/>
          </a:prstGeom>
          <a:noFill/>
        </p:spPr>
        <p:txBody>
          <a:bodyPr wrap="square" rtlCol="0">
            <a:spAutoFit/>
          </a:bodyPr>
          <a:lstStyle/>
          <a:p>
            <a:r>
              <a:rPr lang="en-US" sz="1200" dirty="0" smtClean="0"/>
              <a:t>a.) yes</a:t>
            </a:r>
          </a:p>
          <a:p>
            <a:r>
              <a:rPr lang="en-US" sz="1200" b="1" i="1" dirty="0" smtClean="0">
                <a:solidFill>
                  <a:schemeClr val="accent2">
                    <a:lumMod val="75000"/>
                  </a:schemeClr>
                </a:solidFill>
              </a:rPr>
              <a:t>b.) no</a:t>
            </a:r>
          </a:p>
        </p:txBody>
      </p:sp>
      <p:sp>
        <p:nvSpPr>
          <p:cNvPr id="6" name="TextBox 5"/>
          <p:cNvSpPr txBox="1"/>
          <p:nvPr/>
        </p:nvSpPr>
        <p:spPr>
          <a:xfrm>
            <a:off x="1695450" y="1958975"/>
            <a:ext cx="2745232" cy="1246495"/>
          </a:xfrm>
          <a:prstGeom prst="rect">
            <a:avLst/>
          </a:prstGeom>
          <a:noFill/>
        </p:spPr>
        <p:txBody>
          <a:bodyPr wrap="square" rtlCol="0">
            <a:spAutoFit/>
          </a:bodyPr>
          <a:lstStyle/>
          <a:p>
            <a:r>
              <a:rPr lang="en-US" sz="1200" b="1" u="sng" dirty="0" smtClean="0">
                <a:solidFill>
                  <a:schemeClr val="accent2">
                    <a:lumMod val="75000"/>
                  </a:schemeClr>
                </a:solidFill>
              </a:rPr>
              <a:t>Some</a:t>
            </a:r>
            <a:r>
              <a:rPr lang="en-US" sz="1200" b="1" dirty="0" smtClean="0">
                <a:solidFill>
                  <a:schemeClr val="accent2">
                    <a:lumMod val="75000"/>
                  </a:schemeClr>
                </a:solidFill>
              </a:rPr>
              <a:t> reasons why:</a:t>
            </a:r>
          </a:p>
          <a:p>
            <a:pPr marL="285750" indent="-285750">
              <a:buFont typeface="Arial" panose="020B0604020202020204" pitchFamily="34" charset="0"/>
              <a:buChar char="•"/>
            </a:pPr>
            <a:r>
              <a:rPr lang="en-US" sz="900" u="sng" dirty="0" smtClean="0">
                <a:solidFill>
                  <a:schemeClr val="accent2">
                    <a:lumMod val="75000"/>
                  </a:schemeClr>
                </a:solidFill>
              </a:rPr>
              <a:t>Population:</a:t>
            </a:r>
            <a:r>
              <a:rPr lang="en-US" sz="900" dirty="0" smtClean="0">
                <a:solidFill>
                  <a:schemeClr val="accent2">
                    <a:lumMod val="75000"/>
                  </a:schemeClr>
                </a:solidFill>
              </a:rPr>
              <a:t> ALL high school students</a:t>
            </a:r>
          </a:p>
          <a:p>
            <a:pPr marL="285750" indent="-285750">
              <a:buFont typeface="Arial" panose="020B0604020202020204" pitchFamily="34" charset="0"/>
              <a:buChar char="•"/>
            </a:pPr>
            <a:endParaRPr lang="en-US" sz="900" dirty="0">
              <a:solidFill>
                <a:schemeClr val="accent2">
                  <a:lumMod val="75000"/>
                </a:schemeClr>
              </a:solidFill>
            </a:endParaRPr>
          </a:p>
          <a:p>
            <a:pPr marL="285750" indent="-285750">
              <a:buFont typeface="Arial" panose="020B0604020202020204" pitchFamily="34" charset="0"/>
              <a:buChar char="•"/>
            </a:pPr>
            <a:r>
              <a:rPr lang="en-US" sz="900" u="sng" dirty="0" smtClean="0">
                <a:solidFill>
                  <a:schemeClr val="accent2">
                    <a:lumMod val="75000"/>
                  </a:schemeClr>
                </a:solidFill>
              </a:rPr>
              <a:t>Sample</a:t>
            </a:r>
            <a:r>
              <a:rPr lang="en-US" sz="900" dirty="0" smtClean="0">
                <a:solidFill>
                  <a:schemeClr val="accent2">
                    <a:lumMod val="75000"/>
                  </a:schemeClr>
                </a:solidFill>
              </a:rPr>
              <a:t>:</a:t>
            </a:r>
          </a:p>
          <a:p>
            <a:pPr marL="742950" lvl="1" indent="-285750">
              <a:buFont typeface="Arial" panose="020B0604020202020204" pitchFamily="34" charset="0"/>
              <a:buChar char="•"/>
            </a:pPr>
            <a:r>
              <a:rPr lang="en-US" sz="900" dirty="0" smtClean="0">
                <a:solidFill>
                  <a:schemeClr val="accent2">
                    <a:lumMod val="75000"/>
                  </a:schemeClr>
                </a:solidFill>
              </a:rPr>
              <a:t>Students at a magnate school.</a:t>
            </a:r>
          </a:p>
          <a:p>
            <a:pPr marL="742950" lvl="1" indent="-285750">
              <a:buFont typeface="Arial" panose="020B0604020202020204" pitchFamily="34" charset="0"/>
              <a:buChar char="•"/>
            </a:pPr>
            <a:r>
              <a:rPr lang="en-US" sz="900" dirty="0" smtClean="0">
                <a:solidFill>
                  <a:srgbClr val="7030A0"/>
                </a:solidFill>
              </a:rPr>
              <a:t>Sampling was not random.</a:t>
            </a:r>
          </a:p>
          <a:p>
            <a:pPr marL="285750" indent="-285750">
              <a:buFont typeface="Arial" panose="020B0604020202020204" pitchFamily="34" charset="0"/>
              <a:buChar char="•"/>
            </a:pPr>
            <a:endParaRPr lang="en-US" sz="900" b="1" dirty="0" smtClean="0">
              <a:solidFill>
                <a:schemeClr val="accent2">
                  <a:lumMod val="75000"/>
                </a:schemeClr>
              </a:solidFill>
            </a:endParaRPr>
          </a:p>
          <a:p>
            <a:endParaRPr lang="en-US" sz="900" dirty="0"/>
          </a:p>
        </p:txBody>
      </p:sp>
      <p:sp>
        <p:nvSpPr>
          <p:cNvPr id="7" name="TextBox 6"/>
          <p:cNvSpPr txBox="1"/>
          <p:nvPr/>
        </p:nvSpPr>
        <p:spPr>
          <a:xfrm>
            <a:off x="95250" y="3057523"/>
            <a:ext cx="1752600" cy="369332"/>
          </a:xfrm>
          <a:prstGeom prst="rect">
            <a:avLst/>
          </a:prstGeom>
          <a:noFill/>
        </p:spPr>
        <p:txBody>
          <a:bodyPr wrap="square" rtlCol="0">
            <a:spAutoFit/>
          </a:bodyPr>
          <a:lstStyle/>
          <a:p>
            <a:r>
              <a:rPr lang="en-US" dirty="0" smtClean="0"/>
              <a:t>Issue # 3</a:t>
            </a:r>
            <a:endParaRPr lang="en-US" dirty="0"/>
          </a:p>
        </p:txBody>
      </p:sp>
    </p:spTree>
    <p:extLst>
      <p:ext uri="{BB962C8B-B14F-4D97-AF65-F5344CB8AC3E}">
        <p14:creationId xmlns:p14="http://schemas.microsoft.com/office/powerpoint/2010/main" val="3972537002"/>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70" dirty="0">
                <a:solidFill>
                  <a:srgbClr val="7F7F7F"/>
                </a:solidFill>
                <a:latin typeface="DejaVu Sans"/>
                <a:cs typeface="DejaVu Sans"/>
              </a:rPr>
              <a:t>5</a:t>
            </a:r>
            <a:endParaRPr sz="800">
              <a:latin typeface="DejaVu Sans"/>
              <a:cs typeface="DejaVu Sans"/>
            </a:endParaRPr>
          </a:p>
        </p:txBody>
      </p:sp>
      <p:sp>
        <p:nvSpPr>
          <p:cNvPr id="3" name="object 3"/>
          <p:cNvSpPr txBox="1"/>
          <p:nvPr/>
        </p:nvSpPr>
        <p:spPr>
          <a:xfrm>
            <a:off x="355600" y="502399"/>
            <a:ext cx="3964304" cy="1935145"/>
          </a:xfrm>
          <a:prstGeom prst="rect">
            <a:avLst/>
          </a:prstGeom>
        </p:spPr>
        <p:txBody>
          <a:bodyPr vert="horz" wrap="square" lIns="0" tIns="11430" rIns="0" bIns="0" rtlCol="0">
            <a:spAutoFit/>
          </a:bodyPr>
          <a:lstStyle/>
          <a:p>
            <a:pPr marL="194310" marR="9525" indent="-182245">
              <a:lnSpc>
                <a:spcPct val="100000"/>
              </a:lnSpc>
              <a:spcBef>
                <a:spcPts val="90"/>
              </a:spcBef>
            </a:pPr>
            <a:r>
              <a:rPr sz="1100" dirty="0">
                <a:solidFill>
                  <a:srgbClr val="024F84"/>
                </a:solidFill>
                <a:latin typeface="DejaVu Serif"/>
                <a:cs typeface="DejaVu Serif"/>
              </a:rPr>
              <a:t>▶ </a:t>
            </a:r>
            <a:r>
              <a:rPr sz="1200" i="1" spc="-20" dirty="0">
                <a:solidFill>
                  <a:srgbClr val="024F84"/>
                </a:solidFill>
                <a:latin typeface="Arial"/>
                <a:cs typeface="Arial"/>
              </a:rPr>
              <a:t>Non-response: </a:t>
            </a:r>
            <a:r>
              <a:rPr sz="1200" spc="-50" dirty="0">
                <a:latin typeface="Arial"/>
                <a:cs typeface="Arial"/>
              </a:rPr>
              <a:t>If </a:t>
            </a:r>
            <a:r>
              <a:rPr sz="1200" spc="-35" dirty="0">
                <a:latin typeface="Arial"/>
                <a:cs typeface="Arial"/>
              </a:rPr>
              <a:t>only </a:t>
            </a:r>
            <a:r>
              <a:rPr sz="1200" spc="-50" dirty="0">
                <a:latin typeface="Arial"/>
                <a:cs typeface="Arial"/>
              </a:rPr>
              <a:t>a </a:t>
            </a:r>
            <a:r>
              <a:rPr lang="en-US" sz="1200" spc="-40" dirty="0" smtClean="0">
                <a:latin typeface="Arial"/>
                <a:cs typeface="Arial"/>
              </a:rPr>
              <a:t>non-random</a:t>
            </a:r>
            <a:r>
              <a:rPr sz="1200" spc="-40" dirty="0" smtClean="0">
                <a:latin typeface="Arial"/>
                <a:cs typeface="Arial"/>
              </a:rPr>
              <a:t> </a:t>
            </a:r>
            <a:r>
              <a:rPr sz="1200" spc="-20" dirty="0">
                <a:latin typeface="Arial"/>
                <a:cs typeface="Arial"/>
              </a:rPr>
              <a:t>fraction </a:t>
            </a:r>
            <a:r>
              <a:rPr sz="1200" spc="-15" dirty="0">
                <a:latin typeface="Arial"/>
                <a:cs typeface="Arial"/>
              </a:rPr>
              <a:t>of </a:t>
            </a:r>
            <a:r>
              <a:rPr sz="1200" spc="-20" dirty="0">
                <a:latin typeface="Arial"/>
                <a:cs typeface="Arial"/>
              </a:rPr>
              <a:t>the </a:t>
            </a:r>
            <a:r>
              <a:rPr sz="1200" spc="-25" dirty="0">
                <a:latin typeface="Arial"/>
                <a:cs typeface="Arial"/>
              </a:rPr>
              <a:t>randomly </a:t>
            </a:r>
            <a:r>
              <a:rPr sz="1200" spc="-25" dirty="0" smtClean="0">
                <a:latin typeface="Arial"/>
                <a:cs typeface="Arial"/>
              </a:rPr>
              <a:t>sampled </a:t>
            </a:r>
            <a:r>
              <a:rPr sz="1200" spc="-20" dirty="0">
                <a:latin typeface="Arial"/>
                <a:cs typeface="Arial"/>
              </a:rPr>
              <a:t>people choose </a:t>
            </a:r>
            <a:r>
              <a:rPr sz="1200" spc="5" dirty="0">
                <a:latin typeface="Arial"/>
                <a:cs typeface="Arial"/>
              </a:rPr>
              <a:t>to </a:t>
            </a:r>
            <a:r>
              <a:rPr sz="1200" spc="-20" dirty="0">
                <a:latin typeface="Arial"/>
                <a:cs typeface="Arial"/>
              </a:rPr>
              <a:t>respond </a:t>
            </a:r>
            <a:r>
              <a:rPr sz="1200" spc="5" dirty="0">
                <a:latin typeface="Arial"/>
                <a:cs typeface="Arial"/>
              </a:rPr>
              <a:t>to </a:t>
            </a:r>
            <a:r>
              <a:rPr sz="1200" spc="-50" dirty="0">
                <a:latin typeface="Arial"/>
                <a:cs typeface="Arial"/>
              </a:rPr>
              <a:t>a </a:t>
            </a:r>
            <a:r>
              <a:rPr sz="1200" spc="-50" dirty="0" smtClean="0">
                <a:latin typeface="Arial"/>
                <a:cs typeface="Arial"/>
              </a:rPr>
              <a:t>survey</a:t>
            </a:r>
            <a:r>
              <a:rPr lang="en-US" sz="1200" spc="-50" dirty="0" smtClean="0">
                <a:latin typeface="Arial"/>
                <a:cs typeface="Arial"/>
              </a:rPr>
              <a:t> such that the </a:t>
            </a:r>
            <a:r>
              <a:rPr sz="1200" spc="-30" dirty="0" smtClean="0">
                <a:latin typeface="Arial"/>
                <a:cs typeface="Arial"/>
              </a:rPr>
              <a:t>sample </a:t>
            </a:r>
            <a:r>
              <a:rPr sz="1200" spc="-35" dirty="0" smtClean="0">
                <a:latin typeface="Arial"/>
                <a:cs typeface="Arial"/>
              </a:rPr>
              <a:t>may</a:t>
            </a:r>
            <a:r>
              <a:rPr lang="en-US" sz="1200" spc="-35" dirty="0" smtClean="0">
                <a:latin typeface="Arial"/>
                <a:cs typeface="Arial"/>
              </a:rPr>
              <a:t> be</a:t>
            </a:r>
            <a:r>
              <a:rPr sz="1200" spc="-35" dirty="0" smtClean="0">
                <a:latin typeface="Arial"/>
                <a:cs typeface="Arial"/>
              </a:rPr>
              <a:t> </a:t>
            </a:r>
            <a:r>
              <a:rPr sz="1200" spc="-20" dirty="0">
                <a:latin typeface="Arial"/>
                <a:cs typeface="Arial"/>
              </a:rPr>
              <a:t>no </a:t>
            </a:r>
            <a:r>
              <a:rPr sz="1200" spc="-30" dirty="0">
                <a:latin typeface="Arial"/>
                <a:cs typeface="Arial"/>
              </a:rPr>
              <a:t>longer </a:t>
            </a:r>
            <a:r>
              <a:rPr sz="1200" spc="-20" dirty="0">
                <a:latin typeface="Arial"/>
                <a:cs typeface="Arial"/>
              </a:rPr>
              <a:t>be </a:t>
            </a:r>
            <a:r>
              <a:rPr sz="1200" spc="-35" dirty="0">
                <a:latin typeface="Arial"/>
                <a:cs typeface="Arial"/>
              </a:rPr>
              <a:t>representative </a:t>
            </a:r>
            <a:r>
              <a:rPr sz="1200" spc="-15" dirty="0">
                <a:latin typeface="Arial"/>
                <a:cs typeface="Arial"/>
              </a:rPr>
              <a:t>of </a:t>
            </a:r>
            <a:r>
              <a:rPr sz="1200" spc="-20" dirty="0">
                <a:latin typeface="Arial"/>
                <a:cs typeface="Arial"/>
              </a:rPr>
              <a:t>the</a:t>
            </a:r>
            <a:r>
              <a:rPr sz="1200" spc="240" dirty="0">
                <a:latin typeface="Arial"/>
                <a:cs typeface="Arial"/>
              </a:rPr>
              <a:t> </a:t>
            </a:r>
            <a:r>
              <a:rPr sz="1200" spc="-20" dirty="0">
                <a:latin typeface="Arial"/>
                <a:cs typeface="Arial"/>
              </a:rPr>
              <a:t>population</a:t>
            </a:r>
            <a:endParaRPr sz="1200" dirty="0">
              <a:latin typeface="Arial"/>
              <a:cs typeface="Arial"/>
            </a:endParaRPr>
          </a:p>
          <a:p>
            <a:pPr marL="194310" marR="5080" indent="-182245">
              <a:lnSpc>
                <a:spcPct val="100000"/>
              </a:lnSpc>
              <a:spcBef>
                <a:spcPts val="310"/>
              </a:spcBef>
            </a:pPr>
            <a:r>
              <a:rPr sz="1100" dirty="0">
                <a:solidFill>
                  <a:srgbClr val="024F84"/>
                </a:solidFill>
                <a:latin typeface="DejaVu Serif"/>
                <a:cs typeface="DejaVu Serif"/>
              </a:rPr>
              <a:t>▶ </a:t>
            </a:r>
            <a:r>
              <a:rPr sz="1200" i="1" spc="-45" dirty="0">
                <a:solidFill>
                  <a:srgbClr val="024F84"/>
                </a:solidFill>
                <a:latin typeface="Arial"/>
                <a:cs typeface="Arial"/>
              </a:rPr>
              <a:t>Voluntary </a:t>
            </a:r>
            <a:r>
              <a:rPr sz="1200" i="1" spc="-25" dirty="0">
                <a:solidFill>
                  <a:srgbClr val="024F84"/>
                </a:solidFill>
                <a:latin typeface="Arial"/>
                <a:cs typeface="Arial"/>
              </a:rPr>
              <a:t>response: </a:t>
            </a:r>
            <a:r>
              <a:rPr sz="1200" spc="-20" dirty="0">
                <a:latin typeface="Arial"/>
                <a:cs typeface="Arial"/>
              </a:rPr>
              <a:t>Occurs </a:t>
            </a:r>
            <a:r>
              <a:rPr sz="1200" spc="-25" dirty="0">
                <a:latin typeface="Arial"/>
                <a:cs typeface="Arial"/>
              </a:rPr>
              <a:t>when </a:t>
            </a:r>
            <a:r>
              <a:rPr sz="1200" spc="-20" dirty="0">
                <a:latin typeface="Arial"/>
                <a:cs typeface="Arial"/>
              </a:rPr>
              <a:t>the </a:t>
            </a:r>
            <a:r>
              <a:rPr sz="1200" spc="-30" dirty="0">
                <a:latin typeface="Arial"/>
                <a:cs typeface="Arial"/>
              </a:rPr>
              <a:t>sample </a:t>
            </a:r>
            <a:r>
              <a:rPr sz="1200" spc="-20" dirty="0">
                <a:latin typeface="Arial"/>
                <a:cs typeface="Arial"/>
              </a:rPr>
              <a:t>consists </a:t>
            </a:r>
            <a:r>
              <a:rPr sz="1200" spc="-15" dirty="0">
                <a:latin typeface="Arial"/>
                <a:cs typeface="Arial"/>
              </a:rPr>
              <a:t>of  </a:t>
            </a:r>
            <a:r>
              <a:rPr sz="1200" spc="-20" dirty="0">
                <a:latin typeface="Arial"/>
                <a:cs typeface="Arial"/>
              </a:rPr>
              <a:t>people </a:t>
            </a:r>
            <a:r>
              <a:rPr sz="1200" spc="-10" dirty="0">
                <a:latin typeface="Arial"/>
                <a:cs typeface="Arial"/>
              </a:rPr>
              <a:t>who </a:t>
            </a:r>
            <a:r>
              <a:rPr sz="1200" spc="-30" dirty="0">
                <a:latin typeface="Arial"/>
                <a:cs typeface="Arial"/>
              </a:rPr>
              <a:t>volunteer </a:t>
            </a:r>
            <a:r>
              <a:rPr sz="1200" spc="5" dirty="0">
                <a:latin typeface="Arial"/>
                <a:cs typeface="Arial"/>
              </a:rPr>
              <a:t>to </a:t>
            </a:r>
            <a:r>
              <a:rPr sz="1200" spc="-20" dirty="0">
                <a:latin typeface="Arial"/>
                <a:cs typeface="Arial"/>
              </a:rPr>
              <a:t>respond </a:t>
            </a:r>
            <a:r>
              <a:rPr sz="1200" spc="-25" dirty="0">
                <a:latin typeface="Arial"/>
                <a:cs typeface="Arial"/>
              </a:rPr>
              <a:t>because </a:t>
            </a:r>
            <a:r>
              <a:rPr sz="1200" spc="-30" dirty="0">
                <a:latin typeface="Arial"/>
                <a:cs typeface="Arial"/>
              </a:rPr>
              <a:t>they </a:t>
            </a:r>
            <a:r>
              <a:rPr sz="1200" spc="-45" dirty="0">
                <a:latin typeface="Arial"/>
                <a:cs typeface="Arial"/>
              </a:rPr>
              <a:t>have  </a:t>
            </a:r>
            <a:r>
              <a:rPr sz="1200" spc="-20" dirty="0">
                <a:latin typeface="Arial"/>
                <a:cs typeface="Arial"/>
              </a:rPr>
              <a:t>strong </a:t>
            </a:r>
            <a:r>
              <a:rPr sz="1200" spc="-25" dirty="0">
                <a:latin typeface="Arial"/>
                <a:cs typeface="Arial"/>
              </a:rPr>
              <a:t>opinions </a:t>
            </a:r>
            <a:r>
              <a:rPr sz="1200" spc="-20" dirty="0">
                <a:latin typeface="Arial"/>
                <a:cs typeface="Arial"/>
              </a:rPr>
              <a:t>on the </a:t>
            </a:r>
            <a:r>
              <a:rPr sz="1200" spc="-40" dirty="0">
                <a:latin typeface="Arial"/>
                <a:cs typeface="Arial"/>
              </a:rPr>
              <a:t>issue </a:t>
            </a:r>
            <a:r>
              <a:rPr sz="1200" spc="-30" dirty="0">
                <a:latin typeface="Arial"/>
                <a:cs typeface="Arial"/>
              </a:rPr>
              <a:t>since </a:t>
            </a:r>
            <a:r>
              <a:rPr sz="1200" spc="-20" dirty="0">
                <a:latin typeface="Arial"/>
                <a:cs typeface="Arial"/>
              </a:rPr>
              <a:t>such </a:t>
            </a:r>
            <a:r>
              <a:rPr sz="1200" spc="-50" dirty="0">
                <a:latin typeface="Arial"/>
                <a:cs typeface="Arial"/>
              </a:rPr>
              <a:t>a </a:t>
            </a:r>
            <a:r>
              <a:rPr sz="1200" spc="-30" dirty="0">
                <a:latin typeface="Arial"/>
                <a:cs typeface="Arial"/>
              </a:rPr>
              <a:t>sample </a:t>
            </a:r>
            <a:r>
              <a:rPr sz="1200" spc="-35" dirty="0">
                <a:latin typeface="Arial"/>
                <a:cs typeface="Arial"/>
              </a:rPr>
              <a:t>will also  </a:t>
            </a:r>
            <a:r>
              <a:rPr sz="1200" spc="-5" dirty="0">
                <a:latin typeface="Arial"/>
                <a:cs typeface="Arial"/>
              </a:rPr>
              <a:t>not </a:t>
            </a:r>
            <a:r>
              <a:rPr sz="1200" spc="-20" dirty="0">
                <a:latin typeface="Arial"/>
                <a:cs typeface="Arial"/>
              </a:rPr>
              <a:t>be </a:t>
            </a:r>
            <a:r>
              <a:rPr sz="1200" spc="-35" dirty="0">
                <a:latin typeface="Arial"/>
                <a:cs typeface="Arial"/>
              </a:rPr>
              <a:t>representative </a:t>
            </a:r>
            <a:r>
              <a:rPr sz="1200" spc="-15" dirty="0">
                <a:latin typeface="Arial"/>
                <a:cs typeface="Arial"/>
              </a:rPr>
              <a:t>of </a:t>
            </a:r>
            <a:r>
              <a:rPr sz="1200" spc="-20" dirty="0">
                <a:latin typeface="Arial"/>
                <a:cs typeface="Arial"/>
              </a:rPr>
              <a:t>the</a:t>
            </a:r>
            <a:r>
              <a:rPr sz="1200" spc="75" dirty="0">
                <a:latin typeface="Arial"/>
                <a:cs typeface="Arial"/>
              </a:rPr>
              <a:t> </a:t>
            </a:r>
            <a:r>
              <a:rPr sz="1200" spc="-20" dirty="0">
                <a:latin typeface="Arial"/>
                <a:cs typeface="Arial"/>
              </a:rPr>
              <a:t>population</a:t>
            </a:r>
            <a:endParaRPr sz="1200" dirty="0">
              <a:latin typeface="Arial"/>
              <a:cs typeface="Arial"/>
            </a:endParaRPr>
          </a:p>
          <a:p>
            <a:pPr marL="194310" marR="217804" indent="-182245">
              <a:lnSpc>
                <a:spcPct val="100000"/>
              </a:lnSpc>
              <a:spcBef>
                <a:spcPts val="320"/>
              </a:spcBef>
            </a:pPr>
            <a:r>
              <a:rPr sz="1100" dirty="0">
                <a:solidFill>
                  <a:srgbClr val="024F84"/>
                </a:solidFill>
                <a:latin typeface="DejaVu Serif"/>
                <a:cs typeface="DejaVu Serif"/>
              </a:rPr>
              <a:t>▶ </a:t>
            </a:r>
            <a:r>
              <a:rPr sz="1200" i="1" spc="-35" dirty="0">
                <a:solidFill>
                  <a:srgbClr val="024F84"/>
                </a:solidFill>
                <a:latin typeface="Arial"/>
                <a:cs typeface="Arial"/>
              </a:rPr>
              <a:t>Convenience </a:t>
            </a:r>
            <a:r>
              <a:rPr sz="1200" i="1" spc="-25" dirty="0">
                <a:solidFill>
                  <a:srgbClr val="024F84"/>
                </a:solidFill>
                <a:latin typeface="Arial"/>
                <a:cs typeface="Arial"/>
              </a:rPr>
              <a:t>sample: </a:t>
            </a:r>
            <a:r>
              <a:rPr sz="1200" spc="-35" dirty="0">
                <a:latin typeface="Arial"/>
                <a:cs typeface="Arial"/>
              </a:rPr>
              <a:t>Individuals </a:t>
            </a:r>
            <a:r>
              <a:rPr sz="1200" spc="-10" dirty="0">
                <a:latin typeface="Arial"/>
                <a:cs typeface="Arial"/>
              </a:rPr>
              <a:t>who </a:t>
            </a:r>
            <a:r>
              <a:rPr sz="1200" spc="-50" dirty="0">
                <a:latin typeface="Arial"/>
                <a:cs typeface="Arial"/>
              </a:rPr>
              <a:t>are </a:t>
            </a:r>
            <a:r>
              <a:rPr sz="1200" spc="-45" dirty="0">
                <a:latin typeface="Arial"/>
                <a:cs typeface="Arial"/>
              </a:rPr>
              <a:t>easily  </a:t>
            </a:r>
            <a:r>
              <a:rPr sz="1200" spc="-25" dirty="0">
                <a:latin typeface="Arial"/>
                <a:cs typeface="Arial"/>
              </a:rPr>
              <a:t>accessible </a:t>
            </a:r>
            <a:r>
              <a:rPr sz="1200" spc="-50" dirty="0">
                <a:latin typeface="Arial"/>
                <a:cs typeface="Arial"/>
              </a:rPr>
              <a:t>are </a:t>
            </a:r>
            <a:r>
              <a:rPr sz="1200" spc="-30" dirty="0">
                <a:latin typeface="Arial"/>
                <a:cs typeface="Arial"/>
              </a:rPr>
              <a:t>more </a:t>
            </a:r>
            <a:r>
              <a:rPr sz="1200" spc="-45" dirty="0">
                <a:latin typeface="Arial"/>
                <a:cs typeface="Arial"/>
              </a:rPr>
              <a:t>likely </a:t>
            </a:r>
            <a:r>
              <a:rPr sz="1200" spc="5" dirty="0">
                <a:latin typeface="Arial"/>
                <a:cs typeface="Arial"/>
              </a:rPr>
              <a:t>to </a:t>
            </a:r>
            <a:r>
              <a:rPr sz="1200" spc="-20" dirty="0">
                <a:latin typeface="Arial"/>
                <a:cs typeface="Arial"/>
              </a:rPr>
              <a:t>be included </a:t>
            </a:r>
            <a:r>
              <a:rPr sz="1200" spc="-40" dirty="0">
                <a:latin typeface="Arial"/>
                <a:cs typeface="Arial"/>
              </a:rPr>
              <a:t>in </a:t>
            </a:r>
            <a:r>
              <a:rPr sz="1200" spc="-20" dirty="0">
                <a:latin typeface="Arial"/>
                <a:cs typeface="Arial"/>
              </a:rPr>
              <a:t>the</a:t>
            </a:r>
            <a:r>
              <a:rPr sz="1200" spc="229" dirty="0">
                <a:latin typeface="Arial"/>
                <a:cs typeface="Arial"/>
              </a:rPr>
              <a:t> </a:t>
            </a:r>
            <a:r>
              <a:rPr sz="1200" spc="-30" dirty="0">
                <a:latin typeface="Arial"/>
                <a:cs typeface="Arial"/>
              </a:rPr>
              <a:t>sample</a:t>
            </a:r>
            <a:endParaRPr sz="1200" dirty="0">
              <a:latin typeface="Arial"/>
              <a:cs typeface="Arial"/>
            </a:endParaRPr>
          </a:p>
        </p:txBody>
      </p:sp>
      <p:sp>
        <p:nvSpPr>
          <p:cNvPr id="5" name="Rectangle 4"/>
          <p:cNvSpPr/>
          <p:nvPr/>
        </p:nvSpPr>
        <p:spPr>
          <a:xfrm>
            <a:off x="4245385" y="-54349"/>
            <a:ext cx="410690"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val="3713114710"/>
      </p:ext>
    </p:extLst>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312906"/>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Let’s change the study slightly to be a random experiment. Can we make the conclusion below now? </a:t>
            </a:r>
            <a:endParaRPr sz="1000" b="1" dirty="0">
              <a:solidFill>
                <a:schemeClr val="accent2">
                  <a:lumMod val="75000"/>
                </a:schemeClr>
              </a:solidFill>
            </a:endParaRPr>
          </a:p>
        </p:txBody>
      </p:sp>
      <p:sp>
        <p:nvSpPr>
          <p:cNvPr id="3" name="object 3"/>
          <p:cNvSpPr txBox="1"/>
          <p:nvPr/>
        </p:nvSpPr>
        <p:spPr>
          <a:xfrm>
            <a:off x="101853" y="527633"/>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7030A0"/>
                </a:solidFill>
                <a:latin typeface="Arial"/>
                <a:cs typeface="Arial"/>
              </a:rPr>
              <a:t>Students at a local magnate high school </a:t>
            </a:r>
            <a:r>
              <a:rPr lang="en-US" sz="800" spc="-20" dirty="0" smtClean="0">
                <a:solidFill>
                  <a:srgbClr val="1A2E3D"/>
                </a:solidFill>
                <a:latin typeface="Arial"/>
                <a:cs typeface="Arial"/>
              </a:rPr>
              <a:t>want to test if drinking caffeine before the SAT causes a student to score higher on the exam. </a:t>
            </a:r>
            <a:r>
              <a:rPr lang="en-US" sz="800" spc="-20" dirty="0" smtClean="0">
                <a:latin typeface="Arial"/>
                <a:cs typeface="Arial"/>
              </a:rPr>
              <a:t>80 students </a:t>
            </a:r>
            <a:r>
              <a:rPr lang="en-US" sz="800" spc="-20" dirty="0" smtClean="0">
                <a:solidFill>
                  <a:srgbClr val="7030A0"/>
                </a:solidFill>
                <a:latin typeface="Arial"/>
                <a:cs typeface="Arial"/>
              </a:rPr>
              <a:t>that attend the magnate school </a:t>
            </a:r>
            <a:r>
              <a:rPr lang="en-US" sz="800" spc="-20" dirty="0" smtClean="0">
                <a:latin typeface="Arial"/>
                <a:cs typeface="Arial"/>
              </a:rPr>
              <a:t>took </a:t>
            </a:r>
            <a:r>
              <a:rPr lang="en-US" sz="800" spc="-20" dirty="0" smtClean="0">
                <a:solidFill>
                  <a:srgbClr val="1A2E3D"/>
                </a:solidFill>
                <a:latin typeface="Arial"/>
                <a:cs typeface="Arial"/>
              </a:rPr>
              <a:t>the SAT at the testing facility one </a:t>
            </a:r>
            <a:r>
              <a:rPr lang="en-US" sz="800" spc="-20" dirty="0" smtClean="0">
                <a:latin typeface="Arial"/>
                <a:cs typeface="Arial"/>
              </a:rPr>
              <a:t>morning. They decide to </a:t>
            </a:r>
            <a:r>
              <a:rPr lang="en-US" sz="800" b="1" spc="-20" dirty="0" smtClean="0">
                <a:latin typeface="Arial"/>
                <a:cs typeface="Arial"/>
              </a:rPr>
              <a:t>randomly assign</a:t>
            </a:r>
            <a:r>
              <a:rPr lang="en-US" sz="800" spc="-20" dirty="0" smtClean="0">
                <a:latin typeface="Arial"/>
                <a:cs typeface="Arial"/>
              </a:rPr>
              <a:t> the 40 students that arrived “coffee group” and offer them coffee before the exam. They </a:t>
            </a:r>
            <a:r>
              <a:rPr lang="en-US" sz="800" b="1" spc="-20" dirty="0" smtClean="0">
                <a:latin typeface="Arial"/>
                <a:cs typeface="Arial"/>
              </a:rPr>
              <a:t>randomly assigned </a:t>
            </a:r>
            <a:r>
              <a:rPr lang="en-US" sz="800" spc="-20" dirty="0" smtClean="0">
                <a:latin typeface="Arial"/>
                <a:cs typeface="Arial"/>
              </a:rPr>
              <a:t>the other 40 students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a:t>
            </a:r>
            <a:r>
              <a:rPr lang="en-US" sz="800" spc="-20" dirty="0" smtClean="0">
                <a:solidFill>
                  <a:schemeClr val="accent2">
                    <a:lumMod val="75000"/>
                  </a:schemeClr>
                </a:solidFill>
                <a:latin typeface="Arial"/>
                <a:cs typeface="Arial"/>
              </a:rPr>
              <a:t>They used this to conclude that drinking coffee before the SAT causes high school students to score higher on the SAT.</a:t>
            </a:r>
            <a:endParaRPr sz="8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9" name="TextBox 8"/>
          <p:cNvSpPr txBox="1"/>
          <p:nvPr/>
        </p:nvSpPr>
        <p:spPr>
          <a:xfrm>
            <a:off x="101853" y="1926555"/>
            <a:ext cx="1822197" cy="461665"/>
          </a:xfrm>
          <a:prstGeom prst="rect">
            <a:avLst/>
          </a:prstGeom>
          <a:noFill/>
        </p:spPr>
        <p:txBody>
          <a:bodyPr wrap="square" rtlCol="0">
            <a:spAutoFit/>
          </a:bodyPr>
          <a:lstStyle/>
          <a:p>
            <a:r>
              <a:rPr lang="en-US" sz="1200" dirty="0" smtClean="0"/>
              <a:t>a.) yes</a:t>
            </a:r>
          </a:p>
          <a:p>
            <a:r>
              <a:rPr lang="en-US" sz="1200" b="1" i="1" dirty="0" smtClean="0">
                <a:solidFill>
                  <a:schemeClr val="accent2">
                    <a:lumMod val="75000"/>
                  </a:schemeClr>
                </a:solidFill>
              </a:rPr>
              <a:t>b.) no</a:t>
            </a:r>
          </a:p>
        </p:txBody>
      </p:sp>
      <p:sp>
        <p:nvSpPr>
          <p:cNvPr id="6" name="TextBox 5"/>
          <p:cNvSpPr txBox="1"/>
          <p:nvPr/>
        </p:nvSpPr>
        <p:spPr>
          <a:xfrm>
            <a:off x="1695450" y="1958975"/>
            <a:ext cx="2745232" cy="1523494"/>
          </a:xfrm>
          <a:prstGeom prst="rect">
            <a:avLst/>
          </a:prstGeom>
          <a:noFill/>
        </p:spPr>
        <p:txBody>
          <a:bodyPr wrap="square" rtlCol="0">
            <a:spAutoFit/>
          </a:bodyPr>
          <a:lstStyle/>
          <a:p>
            <a:r>
              <a:rPr lang="en-US" sz="1200" b="1" u="sng" dirty="0" smtClean="0">
                <a:solidFill>
                  <a:schemeClr val="accent2">
                    <a:lumMod val="75000"/>
                  </a:schemeClr>
                </a:solidFill>
              </a:rPr>
              <a:t>Some</a:t>
            </a:r>
            <a:r>
              <a:rPr lang="en-US" sz="1200" b="1" dirty="0" smtClean="0">
                <a:solidFill>
                  <a:schemeClr val="accent2">
                    <a:lumMod val="75000"/>
                  </a:schemeClr>
                </a:solidFill>
              </a:rPr>
              <a:t> reasons why:</a:t>
            </a:r>
          </a:p>
          <a:p>
            <a:pPr marL="285750" indent="-285750">
              <a:buFont typeface="Arial" panose="020B0604020202020204" pitchFamily="34" charset="0"/>
              <a:buChar char="•"/>
            </a:pPr>
            <a:r>
              <a:rPr lang="en-US" sz="900" u="sng" dirty="0" smtClean="0">
                <a:solidFill>
                  <a:schemeClr val="accent2">
                    <a:lumMod val="75000"/>
                  </a:schemeClr>
                </a:solidFill>
              </a:rPr>
              <a:t>Population:</a:t>
            </a:r>
            <a:r>
              <a:rPr lang="en-US" sz="900" dirty="0" smtClean="0">
                <a:solidFill>
                  <a:schemeClr val="accent2">
                    <a:lumMod val="75000"/>
                  </a:schemeClr>
                </a:solidFill>
              </a:rPr>
              <a:t> ALL high school students</a:t>
            </a:r>
          </a:p>
          <a:p>
            <a:pPr marL="285750" indent="-285750">
              <a:buFont typeface="Arial" panose="020B0604020202020204" pitchFamily="34" charset="0"/>
              <a:buChar char="•"/>
            </a:pPr>
            <a:endParaRPr lang="en-US" sz="900" dirty="0">
              <a:solidFill>
                <a:schemeClr val="accent2">
                  <a:lumMod val="75000"/>
                </a:schemeClr>
              </a:solidFill>
            </a:endParaRPr>
          </a:p>
          <a:p>
            <a:pPr marL="285750" indent="-285750">
              <a:buFont typeface="Arial" panose="020B0604020202020204" pitchFamily="34" charset="0"/>
              <a:buChar char="•"/>
            </a:pPr>
            <a:r>
              <a:rPr lang="en-US" sz="900" u="sng" dirty="0" smtClean="0">
                <a:solidFill>
                  <a:schemeClr val="accent2">
                    <a:lumMod val="75000"/>
                  </a:schemeClr>
                </a:solidFill>
              </a:rPr>
              <a:t>Sample</a:t>
            </a:r>
            <a:r>
              <a:rPr lang="en-US" sz="900" dirty="0" smtClean="0">
                <a:solidFill>
                  <a:schemeClr val="accent2">
                    <a:lumMod val="75000"/>
                  </a:schemeClr>
                </a:solidFill>
              </a:rPr>
              <a:t>:</a:t>
            </a:r>
          </a:p>
          <a:p>
            <a:pPr marL="742950" lvl="1" indent="-285750">
              <a:buFont typeface="Arial" panose="020B0604020202020204" pitchFamily="34" charset="0"/>
              <a:buChar char="•"/>
            </a:pPr>
            <a:r>
              <a:rPr lang="en-US" sz="900" dirty="0" smtClean="0">
                <a:solidFill>
                  <a:schemeClr val="accent2">
                    <a:lumMod val="75000"/>
                  </a:schemeClr>
                </a:solidFill>
              </a:rPr>
              <a:t>Students at a magnate school.</a:t>
            </a:r>
          </a:p>
          <a:p>
            <a:pPr marL="742950" lvl="1" indent="-285750">
              <a:buFont typeface="Arial" panose="020B0604020202020204" pitchFamily="34" charset="0"/>
              <a:buChar char="•"/>
            </a:pPr>
            <a:r>
              <a:rPr lang="en-US" sz="900" dirty="0" smtClean="0">
                <a:solidFill>
                  <a:schemeClr val="accent2">
                    <a:lumMod val="75000"/>
                  </a:schemeClr>
                </a:solidFill>
              </a:rPr>
              <a:t>Sampling was not random.</a:t>
            </a:r>
          </a:p>
          <a:p>
            <a:pPr marL="742950" lvl="1" indent="-285750">
              <a:buFont typeface="Arial" panose="020B0604020202020204" pitchFamily="34" charset="0"/>
              <a:buChar char="•"/>
            </a:pPr>
            <a:r>
              <a:rPr lang="en-US" sz="900" dirty="0" smtClean="0">
                <a:solidFill>
                  <a:srgbClr val="7030A0"/>
                </a:solidFill>
              </a:rPr>
              <a:t>Sample data had bias:</a:t>
            </a:r>
          </a:p>
          <a:p>
            <a:pPr marL="1200150" lvl="2" indent="-285750">
              <a:buFont typeface="Arial" panose="020B0604020202020204" pitchFamily="34" charset="0"/>
              <a:buChar char="•"/>
            </a:pPr>
            <a:r>
              <a:rPr lang="en-US" sz="900" dirty="0" smtClean="0">
                <a:solidFill>
                  <a:srgbClr val="7030A0"/>
                </a:solidFill>
              </a:rPr>
              <a:t>Convenience sampling.</a:t>
            </a:r>
          </a:p>
          <a:p>
            <a:pPr marL="285750" indent="-285750">
              <a:buFont typeface="Arial" panose="020B0604020202020204" pitchFamily="34" charset="0"/>
              <a:buChar char="•"/>
            </a:pPr>
            <a:endParaRPr lang="en-US" sz="900" b="1" dirty="0" smtClean="0">
              <a:solidFill>
                <a:schemeClr val="accent2">
                  <a:lumMod val="75000"/>
                </a:schemeClr>
              </a:solidFill>
            </a:endParaRPr>
          </a:p>
          <a:p>
            <a:endParaRPr lang="en-US" sz="900" dirty="0"/>
          </a:p>
        </p:txBody>
      </p:sp>
      <p:sp>
        <p:nvSpPr>
          <p:cNvPr id="7" name="TextBox 6"/>
          <p:cNvSpPr txBox="1"/>
          <p:nvPr/>
        </p:nvSpPr>
        <p:spPr>
          <a:xfrm>
            <a:off x="95250" y="3057523"/>
            <a:ext cx="1752600" cy="369332"/>
          </a:xfrm>
          <a:prstGeom prst="rect">
            <a:avLst/>
          </a:prstGeom>
          <a:noFill/>
        </p:spPr>
        <p:txBody>
          <a:bodyPr wrap="square" rtlCol="0">
            <a:spAutoFit/>
          </a:bodyPr>
          <a:lstStyle/>
          <a:p>
            <a:r>
              <a:rPr lang="en-US" dirty="0" smtClean="0"/>
              <a:t>Issue # 4</a:t>
            </a:r>
            <a:endParaRPr lang="en-US" dirty="0"/>
          </a:p>
        </p:txBody>
      </p:sp>
    </p:spTree>
    <p:extLst>
      <p:ext uri="{BB962C8B-B14F-4D97-AF65-F5344CB8AC3E}">
        <p14:creationId xmlns:p14="http://schemas.microsoft.com/office/powerpoint/2010/main" val="631890851"/>
      </p:ext>
    </p:ext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312906"/>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Let’s change the study slightly to be a random experiment. Can we make the conclusion below now? </a:t>
            </a:r>
            <a:endParaRPr sz="1000" b="1" dirty="0">
              <a:solidFill>
                <a:schemeClr val="accent2">
                  <a:lumMod val="75000"/>
                </a:schemeClr>
              </a:solidFill>
            </a:endParaRPr>
          </a:p>
        </p:txBody>
      </p:sp>
      <p:sp>
        <p:nvSpPr>
          <p:cNvPr id="3" name="object 3"/>
          <p:cNvSpPr txBox="1"/>
          <p:nvPr/>
        </p:nvSpPr>
        <p:spPr>
          <a:xfrm>
            <a:off x="101853" y="527633"/>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solidFill>
                  <a:srgbClr val="1A2E3D"/>
                </a:solidFill>
                <a:latin typeface="Arial"/>
                <a:cs typeface="Arial"/>
              </a:rPr>
              <a:t>Students at a local magnate high </a:t>
            </a:r>
            <a:r>
              <a:rPr lang="en-US" sz="800" spc="-35" dirty="0" smtClean="0">
                <a:latin typeface="Arial"/>
                <a:cs typeface="Arial"/>
              </a:rPr>
              <a:t>school </a:t>
            </a:r>
            <a:r>
              <a:rPr lang="en-US" sz="800" spc="-20" dirty="0" smtClean="0">
                <a:latin typeface="Arial"/>
                <a:cs typeface="Arial"/>
              </a:rPr>
              <a:t>want to test if drinking caffeine before the SAT causes a student to score higher on the exam. 80 students that attend the magnate school took the SAT at the testing facility one morning. They decide to </a:t>
            </a:r>
            <a:r>
              <a:rPr lang="en-US" sz="800" b="1" spc="-20" dirty="0" smtClean="0">
                <a:latin typeface="Arial"/>
                <a:cs typeface="Arial"/>
              </a:rPr>
              <a:t>randomly assign</a:t>
            </a:r>
            <a:r>
              <a:rPr lang="en-US" sz="800" spc="-20" dirty="0" smtClean="0">
                <a:latin typeface="Arial"/>
                <a:cs typeface="Arial"/>
              </a:rPr>
              <a:t> the 40 students that arrived “coffee group” and offer them coffee before the exam. They </a:t>
            </a:r>
            <a:r>
              <a:rPr lang="en-US" sz="800" b="1" spc="-20" dirty="0" smtClean="0">
                <a:latin typeface="Arial"/>
                <a:cs typeface="Arial"/>
              </a:rPr>
              <a:t>randomly assigned </a:t>
            </a:r>
            <a:r>
              <a:rPr lang="en-US" sz="800" spc="-20" dirty="0" smtClean="0">
                <a:latin typeface="Arial"/>
                <a:cs typeface="Arial"/>
              </a:rPr>
              <a:t>the other 40 students to the “no coffee group” and did not offer them any coffee.</a:t>
            </a:r>
          </a:p>
          <a:p>
            <a:pPr marL="40005" marR="32384">
              <a:lnSpc>
                <a:spcPts val="950"/>
              </a:lnSpc>
              <a:spcBef>
                <a:spcPts val="185"/>
              </a:spcBef>
            </a:pPr>
            <a:endParaRPr lang="en-US" sz="800" spc="-20" dirty="0">
              <a:solidFill>
                <a:srgbClr val="1A2E3D"/>
              </a:solidFill>
              <a:latin typeface="Arial"/>
              <a:cs typeface="Arial"/>
            </a:endParaRPr>
          </a:p>
          <a:p>
            <a:pPr marL="40005" marR="32384">
              <a:lnSpc>
                <a:spcPts val="950"/>
              </a:lnSpc>
              <a:spcBef>
                <a:spcPts val="185"/>
              </a:spcBef>
            </a:pPr>
            <a:r>
              <a:rPr lang="en-US" sz="800" spc="-20" dirty="0" smtClean="0">
                <a:solidFill>
                  <a:srgbClr val="1A2E3D"/>
                </a:solidFill>
                <a:latin typeface="Arial"/>
                <a:cs typeface="Arial"/>
              </a:rPr>
              <a:t>After scores were released</a:t>
            </a:r>
            <a:r>
              <a:rPr lang="en-US" sz="800" spc="-20" dirty="0" smtClean="0">
                <a:solidFill>
                  <a:srgbClr val="7030A0"/>
                </a:solidFill>
                <a:latin typeface="Arial"/>
                <a:cs typeface="Arial"/>
              </a:rPr>
              <a:t>, they were able to collect 36 SAT scores from the “coffee group” and 31 SAT scores from the “no coffee group.” </a:t>
            </a:r>
            <a:r>
              <a:rPr lang="en-US" sz="800" spc="-20" dirty="0" smtClean="0">
                <a:solidFill>
                  <a:srgbClr val="1A2E3D"/>
                </a:solidFill>
                <a:latin typeface="Arial"/>
                <a:cs typeface="Arial"/>
              </a:rPr>
              <a:t>They conducted an independent means test between the two groups using this data and found a p-value=0.03. </a:t>
            </a:r>
            <a:r>
              <a:rPr lang="en-US" sz="800" spc="-20" dirty="0" smtClean="0">
                <a:solidFill>
                  <a:schemeClr val="accent2">
                    <a:lumMod val="75000"/>
                  </a:schemeClr>
                </a:solidFill>
                <a:latin typeface="Arial"/>
                <a:cs typeface="Arial"/>
              </a:rPr>
              <a:t>They used this to conclude that drinking coffee before the SAT causes high school students to score higher on the SAT.</a:t>
            </a:r>
            <a:endParaRPr sz="8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9" name="TextBox 8"/>
          <p:cNvSpPr txBox="1"/>
          <p:nvPr/>
        </p:nvSpPr>
        <p:spPr>
          <a:xfrm>
            <a:off x="101853" y="1926555"/>
            <a:ext cx="1822197" cy="461665"/>
          </a:xfrm>
          <a:prstGeom prst="rect">
            <a:avLst/>
          </a:prstGeom>
          <a:noFill/>
        </p:spPr>
        <p:txBody>
          <a:bodyPr wrap="square" rtlCol="0">
            <a:spAutoFit/>
          </a:bodyPr>
          <a:lstStyle/>
          <a:p>
            <a:r>
              <a:rPr lang="en-US" sz="1200" dirty="0" smtClean="0"/>
              <a:t>a.) yes</a:t>
            </a:r>
          </a:p>
          <a:p>
            <a:r>
              <a:rPr lang="en-US" sz="1200" b="1" i="1" dirty="0" smtClean="0">
                <a:solidFill>
                  <a:schemeClr val="accent2">
                    <a:lumMod val="75000"/>
                  </a:schemeClr>
                </a:solidFill>
              </a:rPr>
              <a:t>b.) no</a:t>
            </a:r>
          </a:p>
        </p:txBody>
      </p:sp>
      <p:sp>
        <p:nvSpPr>
          <p:cNvPr id="6" name="TextBox 5"/>
          <p:cNvSpPr txBox="1"/>
          <p:nvPr/>
        </p:nvSpPr>
        <p:spPr>
          <a:xfrm>
            <a:off x="1695450" y="1958975"/>
            <a:ext cx="2745232" cy="1661993"/>
          </a:xfrm>
          <a:prstGeom prst="rect">
            <a:avLst/>
          </a:prstGeom>
          <a:noFill/>
        </p:spPr>
        <p:txBody>
          <a:bodyPr wrap="square" rtlCol="0">
            <a:spAutoFit/>
          </a:bodyPr>
          <a:lstStyle/>
          <a:p>
            <a:r>
              <a:rPr lang="en-US" sz="1200" b="1" u="sng" dirty="0" smtClean="0">
                <a:solidFill>
                  <a:schemeClr val="accent2">
                    <a:lumMod val="75000"/>
                  </a:schemeClr>
                </a:solidFill>
              </a:rPr>
              <a:t>Some</a:t>
            </a:r>
            <a:r>
              <a:rPr lang="en-US" sz="1200" b="1" dirty="0" smtClean="0">
                <a:solidFill>
                  <a:schemeClr val="accent2">
                    <a:lumMod val="75000"/>
                  </a:schemeClr>
                </a:solidFill>
              </a:rPr>
              <a:t> reasons why:</a:t>
            </a:r>
          </a:p>
          <a:p>
            <a:pPr marL="285750" indent="-285750">
              <a:buFont typeface="Arial" panose="020B0604020202020204" pitchFamily="34" charset="0"/>
              <a:buChar char="•"/>
            </a:pPr>
            <a:r>
              <a:rPr lang="en-US" sz="900" u="sng" dirty="0" smtClean="0">
                <a:solidFill>
                  <a:schemeClr val="accent2">
                    <a:lumMod val="75000"/>
                  </a:schemeClr>
                </a:solidFill>
              </a:rPr>
              <a:t>Population:</a:t>
            </a:r>
            <a:r>
              <a:rPr lang="en-US" sz="900" dirty="0" smtClean="0">
                <a:solidFill>
                  <a:schemeClr val="accent2">
                    <a:lumMod val="75000"/>
                  </a:schemeClr>
                </a:solidFill>
              </a:rPr>
              <a:t> ALL high school students</a:t>
            </a:r>
          </a:p>
          <a:p>
            <a:pPr marL="285750" indent="-285750">
              <a:buFont typeface="Arial" panose="020B0604020202020204" pitchFamily="34" charset="0"/>
              <a:buChar char="•"/>
            </a:pPr>
            <a:endParaRPr lang="en-US" sz="900" dirty="0">
              <a:solidFill>
                <a:schemeClr val="accent2">
                  <a:lumMod val="75000"/>
                </a:schemeClr>
              </a:solidFill>
            </a:endParaRPr>
          </a:p>
          <a:p>
            <a:pPr marL="285750" indent="-285750">
              <a:buFont typeface="Arial" panose="020B0604020202020204" pitchFamily="34" charset="0"/>
              <a:buChar char="•"/>
            </a:pPr>
            <a:r>
              <a:rPr lang="en-US" sz="900" u="sng" dirty="0" smtClean="0">
                <a:solidFill>
                  <a:schemeClr val="accent2">
                    <a:lumMod val="75000"/>
                  </a:schemeClr>
                </a:solidFill>
              </a:rPr>
              <a:t>Sample</a:t>
            </a:r>
            <a:r>
              <a:rPr lang="en-US" sz="900" dirty="0" smtClean="0">
                <a:solidFill>
                  <a:schemeClr val="accent2">
                    <a:lumMod val="75000"/>
                  </a:schemeClr>
                </a:solidFill>
              </a:rPr>
              <a:t>:</a:t>
            </a:r>
          </a:p>
          <a:p>
            <a:pPr marL="742950" lvl="1" indent="-285750">
              <a:buFont typeface="Arial" panose="020B0604020202020204" pitchFamily="34" charset="0"/>
              <a:buChar char="•"/>
            </a:pPr>
            <a:r>
              <a:rPr lang="en-US" sz="900" dirty="0" smtClean="0">
                <a:solidFill>
                  <a:schemeClr val="accent2">
                    <a:lumMod val="75000"/>
                  </a:schemeClr>
                </a:solidFill>
              </a:rPr>
              <a:t>Students at a magnate school.</a:t>
            </a:r>
          </a:p>
          <a:p>
            <a:pPr marL="742950" lvl="1" indent="-285750">
              <a:buFont typeface="Arial" panose="020B0604020202020204" pitchFamily="34" charset="0"/>
              <a:buChar char="•"/>
            </a:pPr>
            <a:r>
              <a:rPr lang="en-US" sz="900" dirty="0" smtClean="0">
                <a:solidFill>
                  <a:schemeClr val="accent2">
                    <a:lumMod val="75000"/>
                  </a:schemeClr>
                </a:solidFill>
              </a:rPr>
              <a:t>Sampling was not random.</a:t>
            </a:r>
          </a:p>
          <a:p>
            <a:pPr marL="742950" lvl="1" indent="-285750">
              <a:buFont typeface="Arial" panose="020B0604020202020204" pitchFamily="34" charset="0"/>
              <a:buChar char="•"/>
            </a:pPr>
            <a:r>
              <a:rPr lang="en-US" sz="900" dirty="0" smtClean="0">
                <a:solidFill>
                  <a:schemeClr val="accent2">
                    <a:lumMod val="75000"/>
                  </a:schemeClr>
                </a:solidFill>
              </a:rPr>
              <a:t>Sample data had bias:</a:t>
            </a:r>
          </a:p>
          <a:p>
            <a:pPr marL="1200150" lvl="2" indent="-285750">
              <a:buFont typeface="Arial" panose="020B0604020202020204" pitchFamily="34" charset="0"/>
              <a:buChar char="•"/>
            </a:pPr>
            <a:r>
              <a:rPr lang="en-US" sz="900" dirty="0" smtClean="0">
                <a:solidFill>
                  <a:schemeClr val="accent2">
                    <a:lumMod val="75000"/>
                  </a:schemeClr>
                </a:solidFill>
              </a:rPr>
              <a:t>Convenience sampling.</a:t>
            </a:r>
          </a:p>
          <a:p>
            <a:pPr marL="1200150" lvl="2" indent="-285750">
              <a:buFont typeface="Arial" panose="020B0604020202020204" pitchFamily="34" charset="0"/>
              <a:buChar char="•"/>
            </a:pPr>
            <a:r>
              <a:rPr lang="en-US" sz="900" dirty="0" smtClean="0">
                <a:solidFill>
                  <a:srgbClr val="7030A0"/>
                </a:solidFill>
              </a:rPr>
              <a:t>Non-response bias.</a:t>
            </a:r>
          </a:p>
          <a:p>
            <a:pPr marL="285750" indent="-285750">
              <a:buFont typeface="Arial" panose="020B0604020202020204" pitchFamily="34" charset="0"/>
              <a:buChar char="•"/>
            </a:pPr>
            <a:endParaRPr lang="en-US" sz="900" b="1" dirty="0" smtClean="0">
              <a:solidFill>
                <a:schemeClr val="accent2">
                  <a:lumMod val="75000"/>
                </a:schemeClr>
              </a:solidFill>
            </a:endParaRPr>
          </a:p>
          <a:p>
            <a:endParaRPr lang="en-US" sz="900" dirty="0"/>
          </a:p>
        </p:txBody>
      </p:sp>
      <p:sp>
        <p:nvSpPr>
          <p:cNvPr id="7" name="TextBox 6"/>
          <p:cNvSpPr txBox="1"/>
          <p:nvPr/>
        </p:nvSpPr>
        <p:spPr>
          <a:xfrm>
            <a:off x="95250" y="3057523"/>
            <a:ext cx="1752600" cy="369332"/>
          </a:xfrm>
          <a:prstGeom prst="rect">
            <a:avLst/>
          </a:prstGeom>
          <a:noFill/>
        </p:spPr>
        <p:txBody>
          <a:bodyPr wrap="square" rtlCol="0">
            <a:spAutoFit/>
          </a:bodyPr>
          <a:lstStyle/>
          <a:p>
            <a:r>
              <a:rPr lang="en-US" dirty="0" smtClean="0"/>
              <a:t>Issue # 5</a:t>
            </a:r>
            <a:endParaRPr lang="en-US" dirty="0"/>
          </a:p>
        </p:txBody>
      </p:sp>
    </p:spTree>
    <p:extLst>
      <p:ext uri="{BB962C8B-B14F-4D97-AF65-F5344CB8AC3E}">
        <p14:creationId xmlns:p14="http://schemas.microsoft.com/office/powerpoint/2010/main" val="4157652168"/>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608195" cy="469265"/>
          </a:xfrm>
          <a:custGeom>
            <a:avLst/>
            <a:gdLst/>
            <a:ahLst/>
            <a:cxnLst/>
            <a:rect l="l" t="t" r="r" b="b"/>
            <a:pathLst>
              <a:path w="4608195" h="469265">
                <a:moveTo>
                  <a:pt x="0" y="469011"/>
                </a:moveTo>
                <a:lnTo>
                  <a:pt x="4607941" y="469011"/>
                </a:lnTo>
                <a:lnTo>
                  <a:pt x="4607941" y="0"/>
                </a:lnTo>
                <a:lnTo>
                  <a:pt x="0" y="0"/>
                </a:lnTo>
                <a:lnTo>
                  <a:pt x="0" y="469011"/>
                </a:lnTo>
                <a:close/>
              </a:path>
            </a:pathLst>
          </a:custGeom>
          <a:solidFill>
            <a:srgbClr val="1B6090"/>
          </a:solidFill>
        </p:spPr>
        <p:txBody>
          <a:bodyPr wrap="square" lIns="0" tIns="0" rIns="0" bIns="0" rtlCol="0"/>
          <a:lstStyle/>
          <a:p>
            <a:endParaRPr/>
          </a:p>
        </p:txBody>
      </p:sp>
      <p:sp>
        <p:nvSpPr>
          <p:cNvPr id="3" name="object 3"/>
          <p:cNvSpPr txBox="1">
            <a:spLocks noGrp="1"/>
          </p:cNvSpPr>
          <p:nvPr>
            <p:ph type="title"/>
          </p:nvPr>
        </p:nvSpPr>
        <p:spPr>
          <a:xfrm>
            <a:off x="339978" y="57937"/>
            <a:ext cx="4173093" cy="354200"/>
          </a:xfrm>
          <a:prstGeom prst="rect">
            <a:avLst/>
          </a:prstGeom>
        </p:spPr>
        <p:txBody>
          <a:bodyPr vert="horz" wrap="square" lIns="0" tIns="5080" rIns="0" bIns="0" rtlCol="0">
            <a:spAutoFit/>
          </a:bodyPr>
          <a:lstStyle/>
          <a:p>
            <a:pPr marL="476884" marR="5080" indent="-464184">
              <a:lnSpc>
                <a:spcPct val="107500"/>
              </a:lnSpc>
              <a:spcBef>
                <a:spcPts val="40"/>
              </a:spcBef>
            </a:pPr>
            <a:r>
              <a:rPr spc="-50" dirty="0"/>
              <a:t>6. </a:t>
            </a:r>
            <a:r>
              <a:rPr spc="-45" dirty="0"/>
              <a:t>Random </a:t>
            </a:r>
            <a:r>
              <a:rPr spc="-50" dirty="0"/>
              <a:t>sampling </a:t>
            </a:r>
            <a:r>
              <a:rPr spc="-40" dirty="0"/>
              <a:t>helps </a:t>
            </a:r>
            <a:r>
              <a:rPr spc="-60" dirty="0"/>
              <a:t>generalizability,  </a:t>
            </a:r>
            <a:r>
              <a:rPr spc="-55" dirty="0"/>
              <a:t>random assignment </a:t>
            </a:r>
            <a:r>
              <a:rPr lang="en-US" spc="-40" dirty="0" smtClean="0"/>
              <a:t>helps causality (two or more variables)</a:t>
            </a:r>
            <a:endParaRPr spc="-50" dirty="0"/>
          </a:p>
        </p:txBody>
      </p:sp>
      <p:sp>
        <p:nvSpPr>
          <p:cNvPr id="4" name="object 4"/>
          <p:cNvSpPr/>
          <p:nvPr/>
        </p:nvSpPr>
        <p:spPr>
          <a:xfrm>
            <a:off x="285049" y="718561"/>
            <a:ext cx="4102233" cy="208667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28971" y="836226"/>
            <a:ext cx="1129665" cy="478790"/>
          </a:xfrm>
          <a:custGeom>
            <a:avLst/>
            <a:gdLst/>
            <a:ahLst/>
            <a:cxnLst/>
            <a:rect l="l" t="t" r="r" b="b"/>
            <a:pathLst>
              <a:path w="1129664" h="478790">
                <a:moveTo>
                  <a:pt x="1129428" y="0"/>
                </a:moveTo>
                <a:lnTo>
                  <a:pt x="0" y="0"/>
                </a:lnTo>
                <a:lnTo>
                  <a:pt x="0" y="478642"/>
                </a:lnTo>
                <a:lnTo>
                  <a:pt x="1129428" y="478642"/>
                </a:lnTo>
                <a:lnTo>
                  <a:pt x="1129428" y="0"/>
                </a:lnTo>
                <a:close/>
              </a:path>
            </a:pathLst>
          </a:custGeom>
          <a:solidFill>
            <a:srgbClr val="FFFFFF"/>
          </a:solidFill>
        </p:spPr>
        <p:txBody>
          <a:bodyPr wrap="square" lIns="0" tIns="0" rIns="0" bIns="0" rtlCol="0"/>
          <a:lstStyle/>
          <a:p>
            <a:endParaRPr/>
          </a:p>
        </p:txBody>
      </p:sp>
      <p:sp>
        <p:nvSpPr>
          <p:cNvPr id="6" name="object 6"/>
          <p:cNvSpPr/>
          <p:nvPr/>
        </p:nvSpPr>
        <p:spPr>
          <a:xfrm>
            <a:off x="1128971" y="2284749"/>
            <a:ext cx="1129665" cy="478790"/>
          </a:xfrm>
          <a:custGeom>
            <a:avLst/>
            <a:gdLst/>
            <a:ahLst/>
            <a:cxnLst/>
            <a:rect l="l" t="t" r="r" b="b"/>
            <a:pathLst>
              <a:path w="1129664" h="478789">
                <a:moveTo>
                  <a:pt x="1129428" y="0"/>
                </a:moveTo>
                <a:lnTo>
                  <a:pt x="0" y="0"/>
                </a:lnTo>
                <a:lnTo>
                  <a:pt x="0" y="478642"/>
                </a:lnTo>
                <a:lnTo>
                  <a:pt x="1129428" y="478642"/>
                </a:lnTo>
                <a:lnTo>
                  <a:pt x="1129428" y="0"/>
                </a:lnTo>
                <a:close/>
              </a:path>
            </a:pathLst>
          </a:custGeom>
          <a:solidFill>
            <a:srgbClr val="FFFFFF"/>
          </a:solidFill>
        </p:spPr>
        <p:txBody>
          <a:bodyPr wrap="square" lIns="0" tIns="0" rIns="0" bIns="0" rtlCol="0"/>
          <a:lstStyle/>
          <a:p>
            <a:endParaRPr/>
          </a:p>
        </p:txBody>
      </p:sp>
      <p:sp>
        <p:nvSpPr>
          <p:cNvPr id="7" name="object 7"/>
          <p:cNvSpPr/>
          <p:nvPr/>
        </p:nvSpPr>
        <p:spPr>
          <a:xfrm>
            <a:off x="289247" y="1801908"/>
            <a:ext cx="835660" cy="478790"/>
          </a:xfrm>
          <a:custGeom>
            <a:avLst/>
            <a:gdLst/>
            <a:ahLst/>
            <a:cxnLst/>
            <a:rect l="l" t="t" r="r" b="b"/>
            <a:pathLst>
              <a:path w="835660" h="478789">
                <a:moveTo>
                  <a:pt x="835525" y="0"/>
                </a:moveTo>
                <a:lnTo>
                  <a:pt x="0" y="0"/>
                </a:lnTo>
                <a:lnTo>
                  <a:pt x="0" y="478642"/>
                </a:lnTo>
                <a:lnTo>
                  <a:pt x="835525" y="478642"/>
                </a:lnTo>
                <a:lnTo>
                  <a:pt x="835525" y="0"/>
                </a:lnTo>
                <a:close/>
              </a:path>
            </a:pathLst>
          </a:custGeom>
          <a:solidFill>
            <a:srgbClr val="C9F6FF"/>
          </a:solidFill>
        </p:spPr>
        <p:txBody>
          <a:bodyPr wrap="square" lIns="0" tIns="0" rIns="0" bIns="0" rtlCol="0"/>
          <a:lstStyle/>
          <a:p>
            <a:endParaRPr/>
          </a:p>
        </p:txBody>
      </p:sp>
      <p:sp>
        <p:nvSpPr>
          <p:cNvPr id="8" name="object 8"/>
          <p:cNvSpPr/>
          <p:nvPr/>
        </p:nvSpPr>
        <p:spPr>
          <a:xfrm>
            <a:off x="3396226" y="1801908"/>
            <a:ext cx="932180" cy="478790"/>
          </a:xfrm>
          <a:custGeom>
            <a:avLst/>
            <a:gdLst/>
            <a:ahLst/>
            <a:cxnLst/>
            <a:rect l="l" t="t" r="r" b="b"/>
            <a:pathLst>
              <a:path w="932179" h="478789">
                <a:moveTo>
                  <a:pt x="932093" y="0"/>
                </a:moveTo>
                <a:lnTo>
                  <a:pt x="0" y="0"/>
                </a:lnTo>
                <a:lnTo>
                  <a:pt x="0" y="478642"/>
                </a:lnTo>
                <a:lnTo>
                  <a:pt x="932093" y="478642"/>
                </a:lnTo>
                <a:lnTo>
                  <a:pt x="932093" y="0"/>
                </a:lnTo>
                <a:close/>
              </a:path>
            </a:pathLst>
          </a:custGeom>
          <a:solidFill>
            <a:srgbClr val="C9F6FF"/>
          </a:solidFill>
        </p:spPr>
        <p:txBody>
          <a:bodyPr wrap="square" lIns="0" tIns="0" rIns="0" bIns="0" rtlCol="0"/>
          <a:lstStyle/>
          <a:p>
            <a:endParaRPr/>
          </a:p>
        </p:txBody>
      </p:sp>
      <p:sp>
        <p:nvSpPr>
          <p:cNvPr id="9" name="object 9"/>
          <p:cNvSpPr/>
          <p:nvPr/>
        </p:nvSpPr>
        <p:spPr>
          <a:xfrm>
            <a:off x="2262599" y="836226"/>
            <a:ext cx="1129665" cy="478790"/>
          </a:xfrm>
          <a:custGeom>
            <a:avLst/>
            <a:gdLst/>
            <a:ahLst/>
            <a:cxnLst/>
            <a:rect l="l" t="t" r="r" b="b"/>
            <a:pathLst>
              <a:path w="1129664" h="478790">
                <a:moveTo>
                  <a:pt x="1129428" y="0"/>
                </a:moveTo>
                <a:lnTo>
                  <a:pt x="0" y="0"/>
                </a:lnTo>
                <a:lnTo>
                  <a:pt x="0" y="478642"/>
                </a:lnTo>
                <a:lnTo>
                  <a:pt x="1129428" y="478642"/>
                </a:lnTo>
                <a:lnTo>
                  <a:pt x="1129428" y="0"/>
                </a:lnTo>
                <a:close/>
              </a:path>
            </a:pathLst>
          </a:custGeom>
          <a:solidFill>
            <a:srgbClr val="D6D6D6"/>
          </a:solidFill>
        </p:spPr>
        <p:txBody>
          <a:bodyPr wrap="square" lIns="0" tIns="0" rIns="0" bIns="0" rtlCol="0"/>
          <a:lstStyle/>
          <a:p>
            <a:endParaRPr/>
          </a:p>
        </p:txBody>
      </p:sp>
      <p:sp>
        <p:nvSpPr>
          <p:cNvPr id="10" name="object 10"/>
          <p:cNvSpPr/>
          <p:nvPr/>
        </p:nvSpPr>
        <p:spPr>
          <a:xfrm>
            <a:off x="2262599" y="2284749"/>
            <a:ext cx="1129665" cy="478790"/>
          </a:xfrm>
          <a:custGeom>
            <a:avLst/>
            <a:gdLst/>
            <a:ahLst/>
            <a:cxnLst/>
            <a:rect l="l" t="t" r="r" b="b"/>
            <a:pathLst>
              <a:path w="1129664" h="478789">
                <a:moveTo>
                  <a:pt x="1129428" y="0"/>
                </a:moveTo>
                <a:lnTo>
                  <a:pt x="0" y="0"/>
                </a:lnTo>
                <a:lnTo>
                  <a:pt x="0" y="478642"/>
                </a:lnTo>
                <a:lnTo>
                  <a:pt x="1129428" y="478642"/>
                </a:lnTo>
                <a:lnTo>
                  <a:pt x="1129428" y="0"/>
                </a:lnTo>
                <a:close/>
              </a:path>
            </a:pathLst>
          </a:custGeom>
          <a:solidFill>
            <a:srgbClr val="D6D6D6"/>
          </a:solidFill>
        </p:spPr>
        <p:txBody>
          <a:bodyPr wrap="square" lIns="0" tIns="0" rIns="0" bIns="0" rtlCol="0"/>
          <a:lstStyle/>
          <a:p>
            <a:endParaRPr/>
          </a:p>
        </p:txBody>
      </p:sp>
      <p:sp>
        <p:nvSpPr>
          <p:cNvPr id="11" name="object 11"/>
          <p:cNvSpPr/>
          <p:nvPr/>
        </p:nvSpPr>
        <p:spPr>
          <a:xfrm>
            <a:off x="289247" y="1319067"/>
            <a:ext cx="835660" cy="478790"/>
          </a:xfrm>
          <a:custGeom>
            <a:avLst/>
            <a:gdLst/>
            <a:ahLst/>
            <a:cxnLst/>
            <a:rect l="l" t="t" r="r" b="b"/>
            <a:pathLst>
              <a:path w="835660" h="478789">
                <a:moveTo>
                  <a:pt x="835525" y="0"/>
                </a:moveTo>
                <a:lnTo>
                  <a:pt x="0" y="0"/>
                </a:lnTo>
                <a:lnTo>
                  <a:pt x="0" y="478642"/>
                </a:lnTo>
                <a:lnTo>
                  <a:pt x="835525" y="478642"/>
                </a:lnTo>
                <a:lnTo>
                  <a:pt x="835525" y="0"/>
                </a:lnTo>
                <a:close/>
              </a:path>
            </a:pathLst>
          </a:custGeom>
          <a:solidFill>
            <a:srgbClr val="93D2EA"/>
          </a:solidFill>
        </p:spPr>
        <p:txBody>
          <a:bodyPr wrap="square" lIns="0" tIns="0" rIns="0" bIns="0" rtlCol="0"/>
          <a:lstStyle/>
          <a:p>
            <a:endParaRPr/>
          </a:p>
        </p:txBody>
      </p:sp>
      <p:sp>
        <p:nvSpPr>
          <p:cNvPr id="12" name="object 12"/>
          <p:cNvSpPr/>
          <p:nvPr/>
        </p:nvSpPr>
        <p:spPr>
          <a:xfrm>
            <a:off x="3396226" y="1319067"/>
            <a:ext cx="932180" cy="478790"/>
          </a:xfrm>
          <a:custGeom>
            <a:avLst/>
            <a:gdLst/>
            <a:ahLst/>
            <a:cxnLst/>
            <a:rect l="l" t="t" r="r" b="b"/>
            <a:pathLst>
              <a:path w="932179" h="478789">
                <a:moveTo>
                  <a:pt x="932093" y="0"/>
                </a:moveTo>
                <a:lnTo>
                  <a:pt x="0" y="0"/>
                </a:lnTo>
                <a:lnTo>
                  <a:pt x="0" y="478642"/>
                </a:lnTo>
                <a:lnTo>
                  <a:pt x="932093" y="478642"/>
                </a:lnTo>
                <a:lnTo>
                  <a:pt x="932093" y="0"/>
                </a:lnTo>
                <a:close/>
              </a:path>
            </a:pathLst>
          </a:custGeom>
          <a:solidFill>
            <a:srgbClr val="93D2EA"/>
          </a:solidFill>
        </p:spPr>
        <p:txBody>
          <a:bodyPr wrap="square" lIns="0" tIns="0" rIns="0" bIns="0" rtlCol="0"/>
          <a:lstStyle/>
          <a:p>
            <a:endParaRPr/>
          </a:p>
        </p:txBody>
      </p:sp>
      <p:sp>
        <p:nvSpPr>
          <p:cNvPr id="13" name="object 13"/>
          <p:cNvSpPr/>
          <p:nvPr/>
        </p:nvSpPr>
        <p:spPr>
          <a:xfrm>
            <a:off x="4330419" y="1801908"/>
            <a:ext cx="0" cy="478790"/>
          </a:xfrm>
          <a:custGeom>
            <a:avLst/>
            <a:gdLst/>
            <a:ahLst/>
            <a:cxnLst/>
            <a:rect l="l" t="t" r="r" b="b"/>
            <a:pathLst>
              <a:path h="478789">
                <a:moveTo>
                  <a:pt x="0" y="0"/>
                </a:moveTo>
                <a:lnTo>
                  <a:pt x="0" y="478642"/>
                </a:lnTo>
              </a:path>
            </a:pathLst>
          </a:custGeom>
          <a:ln w="4198">
            <a:solidFill>
              <a:srgbClr val="BABBC0"/>
            </a:solidFill>
          </a:ln>
        </p:spPr>
        <p:txBody>
          <a:bodyPr wrap="square" lIns="0" tIns="0" rIns="0" bIns="0" rtlCol="0"/>
          <a:lstStyle/>
          <a:p>
            <a:endParaRPr/>
          </a:p>
        </p:txBody>
      </p:sp>
      <p:sp>
        <p:nvSpPr>
          <p:cNvPr id="14" name="object 14"/>
          <p:cNvSpPr/>
          <p:nvPr/>
        </p:nvSpPr>
        <p:spPr>
          <a:xfrm>
            <a:off x="4330419" y="1319067"/>
            <a:ext cx="0" cy="478790"/>
          </a:xfrm>
          <a:custGeom>
            <a:avLst/>
            <a:gdLst/>
            <a:ahLst/>
            <a:cxnLst/>
            <a:rect l="l" t="t" r="r" b="b"/>
            <a:pathLst>
              <a:path h="478789">
                <a:moveTo>
                  <a:pt x="0" y="0"/>
                </a:moveTo>
                <a:lnTo>
                  <a:pt x="0" y="478642"/>
                </a:lnTo>
              </a:path>
            </a:pathLst>
          </a:custGeom>
          <a:ln w="4198">
            <a:solidFill>
              <a:srgbClr val="BABBC0"/>
            </a:solidFill>
          </a:ln>
        </p:spPr>
        <p:txBody>
          <a:bodyPr wrap="square" lIns="0" tIns="0" rIns="0" bIns="0" rtlCol="0"/>
          <a:lstStyle/>
          <a:p>
            <a:endParaRPr/>
          </a:p>
        </p:txBody>
      </p:sp>
      <p:sp>
        <p:nvSpPr>
          <p:cNvPr id="15" name="object 15"/>
          <p:cNvSpPr/>
          <p:nvPr/>
        </p:nvSpPr>
        <p:spPr>
          <a:xfrm>
            <a:off x="3394127" y="2284749"/>
            <a:ext cx="0" cy="478790"/>
          </a:xfrm>
          <a:custGeom>
            <a:avLst/>
            <a:gdLst/>
            <a:ahLst/>
            <a:cxnLst/>
            <a:rect l="l" t="t" r="r" b="b"/>
            <a:pathLst>
              <a:path h="478789">
                <a:moveTo>
                  <a:pt x="0" y="0"/>
                </a:moveTo>
                <a:lnTo>
                  <a:pt x="0" y="478642"/>
                </a:lnTo>
              </a:path>
            </a:pathLst>
          </a:custGeom>
          <a:ln w="4198">
            <a:solidFill>
              <a:srgbClr val="BABBC0"/>
            </a:solidFill>
          </a:ln>
        </p:spPr>
        <p:txBody>
          <a:bodyPr wrap="square" lIns="0" tIns="0" rIns="0" bIns="0" rtlCol="0"/>
          <a:lstStyle/>
          <a:p>
            <a:endParaRPr/>
          </a:p>
        </p:txBody>
      </p:sp>
      <p:sp>
        <p:nvSpPr>
          <p:cNvPr id="16" name="object 16"/>
          <p:cNvSpPr/>
          <p:nvPr/>
        </p:nvSpPr>
        <p:spPr>
          <a:xfrm>
            <a:off x="3394127" y="1801908"/>
            <a:ext cx="0" cy="478790"/>
          </a:xfrm>
          <a:custGeom>
            <a:avLst/>
            <a:gdLst/>
            <a:ahLst/>
            <a:cxnLst/>
            <a:rect l="l" t="t" r="r" b="b"/>
            <a:pathLst>
              <a:path h="478789">
                <a:moveTo>
                  <a:pt x="0" y="0"/>
                </a:moveTo>
                <a:lnTo>
                  <a:pt x="0" y="478642"/>
                </a:lnTo>
              </a:path>
            </a:pathLst>
          </a:custGeom>
          <a:ln w="4198">
            <a:solidFill>
              <a:srgbClr val="BABBC0"/>
            </a:solidFill>
          </a:ln>
        </p:spPr>
        <p:txBody>
          <a:bodyPr wrap="square" lIns="0" tIns="0" rIns="0" bIns="0" rtlCol="0"/>
          <a:lstStyle/>
          <a:p>
            <a:endParaRPr/>
          </a:p>
        </p:txBody>
      </p:sp>
      <p:sp>
        <p:nvSpPr>
          <p:cNvPr id="17" name="object 17"/>
          <p:cNvSpPr/>
          <p:nvPr/>
        </p:nvSpPr>
        <p:spPr>
          <a:xfrm>
            <a:off x="3394127" y="1319067"/>
            <a:ext cx="0" cy="478790"/>
          </a:xfrm>
          <a:custGeom>
            <a:avLst/>
            <a:gdLst/>
            <a:ahLst/>
            <a:cxnLst/>
            <a:rect l="l" t="t" r="r" b="b"/>
            <a:pathLst>
              <a:path h="478789">
                <a:moveTo>
                  <a:pt x="0" y="0"/>
                </a:moveTo>
                <a:lnTo>
                  <a:pt x="0" y="478642"/>
                </a:lnTo>
              </a:path>
            </a:pathLst>
          </a:custGeom>
          <a:ln w="4198">
            <a:solidFill>
              <a:srgbClr val="BABBC0"/>
            </a:solidFill>
          </a:ln>
        </p:spPr>
        <p:txBody>
          <a:bodyPr wrap="square" lIns="0" tIns="0" rIns="0" bIns="0" rtlCol="0"/>
          <a:lstStyle/>
          <a:p>
            <a:endParaRPr/>
          </a:p>
        </p:txBody>
      </p:sp>
      <p:sp>
        <p:nvSpPr>
          <p:cNvPr id="18" name="object 18"/>
          <p:cNvSpPr/>
          <p:nvPr/>
        </p:nvSpPr>
        <p:spPr>
          <a:xfrm>
            <a:off x="3394127" y="836225"/>
            <a:ext cx="0" cy="478790"/>
          </a:xfrm>
          <a:custGeom>
            <a:avLst/>
            <a:gdLst/>
            <a:ahLst/>
            <a:cxnLst/>
            <a:rect l="l" t="t" r="r" b="b"/>
            <a:pathLst>
              <a:path h="478790">
                <a:moveTo>
                  <a:pt x="0" y="0"/>
                </a:moveTo>
                <a:lnTo>
                  <a:pt x="0" y="478642"/>
                </a:lnTo>
              </a:path>
            </a:pathLst>
          </a:custGeom>
          <a:ln w="4198">
            <a:solidFill>
              <a:srgbClr val="BABBC0"/>
            </a:solidFill>
          </a:ln>
        </p:spPr>
        <p:txBody>
          <a:bodyPr wrap="square" lIns="0" tIns="0" rIns="0" bIns="0" rtlCol="0"/>
          <a:lstStyle/>
          <a:p>
            <a:endParaRPr/>
          </a:p>
        </p:txBody>
      </p:sp>
      <p:sp>
        <p:nvSpPr>
          <p:cNvPr id="19" name="object 19"/>
          <p:cNvSpPr/>
          <p:nvPr/>
        </p:nvSpPr>
        <p:spPr>
          <a:xfrm>
            <a:off x="2260500" y="2284749"/>
            <a:ext cx="0" cy="478790"/>
          </a:xfrm>
          <a:custGeom>
            <a:avLst/>
            <a:gdLst/>
            <a:ahLst/>
            <a:cxnLst/>
            <a:rect l="l" t="t" r="r" b="b"/>
            <a:pathLst>
              <a:path h="478789">
                <a:moveTo>
                  <a:pt x="0" y="0"/>
                </a:moveTo>
                <a:lnTo>
                  <a:pt x="0" y="478642"/>
                </a:lnTo>
              </a:path>
            </a:pathLst>
          </a:custGeom>
          <a:ln w="4198">
            <a:solidFill>
              <a:srgbClr val="BABBC0"/>
            </a:solidFill>
          </a:ln>
        </p:spPr>
        <p:txBody>
          <a:bodyPr wrap="square" lIns="0" tIns="0" rIns="0" bIns="0" rtlCol="0"/>
          <a:lstStyle/>
          <a:p>
            <a:endParaRPr/>
          </a:p>
        </p:txBody>
      </p:sp>
      <p:sp>
        <p:nvSpPr>
          <p:cNvPr id="20" name="object 20"/>
          <p:cNvSpPr/>
          <p:nvPr/>
        </p:nvSpPr>
        <p:spPr>
          <a:xfrm>
            <a:off x="2260500" y="1801908"/>
            <a:ext cx="0" cy="478790"/>
          </a:xfrm>
          <a:custGeom>
            <a:avLst/>
            <a:gdLst/>
            <a:ahLst/>
            <a:cxnLst/>
            <a:rect l="l" t="t" r="r" b="b"/>
            <a:pathLst>
              <a:path h="478789">
                <a:moveTo>
                  <a:pt x="0" y="0"/>
                </a:moveTo>
                <a:lnTo>
                  <a:pt x="0" y="478642"/>
                </a:lnTo>
              </a:path>
            </a:pathLst>
          </a:custGeom>
          <a:ln w="4198">
            <a:solidFill>
              <a:srgbClr val="BABBC0"/>
            </a:solidFill>
          </a:ln>
        </p:spPr>
        <p:txBody>
          <a:bodyPr wrap="square" lIns="0" tIns="0" rIns="0" bIns="0" rtlCol="0"/>
          <a:lstStyle/>
          <a:p>
            <a:endParaRPr/>
          </a:p>
        </p:txBody>
      </p:sp>
      <p:sp>
        <p:nvSpPr>
          <p:cNvPr id="21" name="object 21"/>
          <p:cNvSpPr/>
          <p:nvPr/>
        </p:nvSpPr>
        <p:spPr>
          <a:xfrm>
            <a:off x="2260500" y="1319067"/>
            <a:ext cx="0" cy="478790"/>
          </a:xfrm>
          <a:custGeom>
            <a:avLst/>
            <a:gdLst/>
            <a:ahLst/>
            <a:cxnLst/>
            <a:rect l="l" t="t" r="r" b="b"/>
            <a:pathLst>
              <a:path h="478789">
                <a:moveTo>
                  <a:pt x="0" y="0"/>
                </a:moveTo>
                <a:lnTo>
                  <a:pt x="0" y="478642"/>
                </a:lnTo>
              </a:path>
            </a:pathLst>
          </a:custGeom>
          <a:ln w="4198">
            <a:solidFill>
              <a:srgbClr val="BABBC0"/>
            </a:solidFill>
          </a:ln>
        </p:spPr>
        <p:txBody>
          <a:bodyPr wrap="square" lIns="0" tIns="0" rIns="0" bIns="0" rtlCol="0"/>
          <a:lstStyle/>
          <a:p>
            <a:endParaRPr/>
          </a:p>
        </p:txBody>
      </p:sp>
      <p:sp>
        <p:nvSpPr>
          <p:cNvPr id="22" name="object 22"/>
          <p:cNvSpPr/>
          <p:nvPr/>
        </p:nvSpPr>
        <p:spPr>
          <a:xfrm>
            <a:off x="2260500" y="836225"/>
            <a:ext cx="0" cy="478790"/>
          </a:xfrm>
          <a:custGeom>
            <a:avLst/>
            <a:gdLst/>
            <a:ahLst/>
            <a:cxnLst/>
            <a:rect l="l" t="t" r="r" b="b"/>
            <a:pathLst>
              <a:path h="478790">
                <a:moveTo>
                  <a:pt x="0" y="0"/>
                </a:moveTo>
                <a:lnTo>
                  <a:pt x="0" y="478642"/>
                </a:lnTo>
              </a:path>
            </a:pathLst>
          </a:custGeom>
          <a:ln w="4198">
            <a:solidFill>
              <a:srgbClr val="BABBC0"/>
            </a:solidFill>
          </a:ln>
        </p:spPr>
        <p:txBody>
          <a:bodyPr wrap="square" lIns="0" tIns="0" rIns="0" bIns="0" rtlCol="0"/>
          <a:lstStyle/>
          <a:p>
            <a:endParaRPr/>
          </a:p>
        </p:txBody>
      </p:sp>
      <p:sp>
        <p:nvSpPr>
          <p:cNvPr id="23" name="object 23"/>
          <p:cNvSpPr/>
          <p:nvPr/>
        </p:nvSpPr>
        <p:spPr>
          <a:xfrm>
            <a:off x="1126872" y="2284749"/>
            <a:ext cx="0" cy="478790"/>
          </a:xfrm>
          <a:custGeom>
            <a:avLst/>
            <a:gdLst/>
            <a:ahLst/>
            <a:cxnLst/>
            <a:rect l="l" t="t" r="r" b="b"/>
            <a:pathLst>
              <a:path h="478789">
                <a:moveTo>
                  <a:pt x="0" y="0"/>
                </a:moveTo>
                <a:lnTo>
                  <a:pt x="0" y="478642"/>
                </a:lnTo>
              </a:path>
            </a:pathLst>
          </a:custGeom>
          <a:ln w="4198">
            <a:solidFill>
              <a:srgbClr val="BABBC0"/>
            </a:solidFill>
          </a:ln>
        </p:spPr>
        <p:txBody>
          <a:bodyPr wrap="square" lIns="0" tIns="0" rIns="0" bIns="0" rtlCol="0"/>
          <a:lstStyle/>
          <a:p>
            <a:endParaRPr/>
          </a:p>
        </p:txBody>
      </p:sp>
      <p:sp>
        <p:nvSpPr>
          <p:cNvPr id="24" name="object 24"/>
          <p:cNvSpPr/>
          <p:nvPr/>
        </p:nvSpPr>
        <p:spPr>
          <a:xfrm>
            <a:off x="1126872" y="1801908"/>
            <a:ext cx="0" cy="478790"/>
          </a:xfrm>
          <a:custGeom>
            <a:avLst/>
            <a:gdLst/>
            <a:ahLst/>
            <a:cxnLst/>
            <a:rect l="l" t="t" r="r" b="b"/>
            <a:pathLst>
              <a:path h="478789">
                <a:moveTo>
                  <a:pt x="0" y="0"/>
                </a:moveTo>
                <a:lnTo>
                  <a:pt x="0" y="478642"/>
                </a:lnTo>
              </a:path>
            </a:pathLst>
          </a:custGeom>
          <a:ln w="4198">
            <a:solidFill>
              <a:srgbClr val="BABBC0"/>
            </a:solidFill>
          </a:ln>
        </p:spPr>
        <p:txBody>
          <a:bodyPr wrap="square" lIns="0" tIns="0" rIns="0" bIns="0" rtlCol="0"/>
          <a:lstStyle/>
          <a:p>
            <a:endParaRPr/>
          </a:p>
        </p:txBody>
      </p:sp>
      <p:sp>
        <p:nvSpPr>
          <p:cNvPr id="25" name="object 25"/>
          <p:cNvSpPr/>
          <p:nvPr/>
        </p:nvSpPr>
        <p:spPr>
          <a:xfrm>
            <a:off x="1126872" y="1319067"/>
            <a:ext cx="0" cy="478790"/>
          </a:xfrm>
          <a:custGeom>
            <a:avLst/>
            <a:gdLst/>
            <a:ahLst/>
            <a:cxnLst/>
            <a:rect l="l" t="t" r="r" b="b"/>
            <a:pathLst>
              <a:path h="478789">
                <a:moveTo>
                  <a:pt x="0" y="0"/>
                </a:moveTo>
                <a:lnTo>
                  <a:pt x="0" y="478642"/>
                </a:lnTo>
              </a:path>
            </a:pathLst>
          </a:custGeom>
          <a:ln w="4198">
            <a:solidFill>
              <a:srgbClr val="BABBC0"/>
            </a:solidFill>
          </a:ln>
        </p:spPr>
        <p:txBody>
          <a:bodyPr wrap="square" lIns="0" tIns="0" rIns="0" bIns="0" rtlCol="0"/>
          <a:lstStyle/>
          <a:p>
            <a:endParaRPr/>
          </a:p>
        </p:txBody>
      </p:sp>
      <p:sp>
        <p:nvSpPr>
          <p:cNvPr id="26" name="object 26"/>
          <p:cNvSpPr/>
          <p:nvPr/>
        </p:nvSpPr>
        <p:spPr>
          <a:xfrm>
            <a:off x="1126872" y="836225"/>
            <a:ext cx="0" cy="478790"/>
          </a:xfrm>
          <a:custGeom>
            <a:avLst/>
            <a:gdLst/>
            <a:ahLst/>
            <a:cxnLst/>
            <a:rect l="l" t="t" r="r" b="b"/>
            <a:pathLst>
              <a:path h="478790">
                <a:moveTo>
                  <a:pt x="0" y="0"/>
                </a:moveTo>
                <a:lnTo>
                  <a:pt x="0" y="478642"/>
                </a:lnTo>
              </a:path>
            </a:pathLst>
          </a:custGeom>
          <a:ln w="4198">
            <a:solidFill>
              <a:srgbClr val="BABBC0"/>
            </a:solidFill>
          </a:ln>
        </p:spPr>
        <p:txBody>
          <a:bodyPr wrap="square" lIns="0" tIns="0" rIns="0" bIns="0" rtlCol="0"/>
          <a:lstStyle/>
          <a:p>
            <a:endParaRPr/>
          </a:p>
        </p:txBody>
      </p:sp>
      <p:sp>
        <p:nvSpPr>
          <p:cNvPr id="27" name="object 27"/>
          <p:cNvSpPr/>
          <p:nvPr/>
        </p:nvSpPr>
        <p:spPr>
          <a:xfrm>
            <a:off x="287148" y="1801908"/>
            <a:ext cx="0" cy="478790"/>
          </a:xfrm>
          <a:custGeom>
            <a:avLst/>
            <a:gdLst/>
            <a:ahLst/>
            <a:cxnLst/>
            <a:rect l="l" t="t" r="r" b="b"/>
            <a:pathLst>
              <a:path h="478789">
                <a:moveTo>
                  <a:pt x="0" y="0"/>
                </a:moveTo>
                <a:lnTo>
                  <a:pt x="0" y="478642"/>
                </a:lnTo>
              </a:path>
            </a:pathLst>
          </a:custGeom>
          <a:ln w="4198">
            <a:solidFill>
              <a:srgbClr val="BABBC0"/>
            </a:solidFill>
          </a:ln>
        </p:spPr>
        <p:txBody>
          <a:bodyPr wrap="square" lIns="0" tIns="0" rIns="0" bIns="0" rtlCol="0"/>
          <a:lstStyle/>
          <a:p>
            <a:endParaRPr/>
          </a:p>
        </p:txBody>
      </p:sp>
      <p:sp>
        <p:nvSpPr>
          <p:cNvPr id="28" name="object 28"/>
          <p:cNvSpPr/>
          <p:nvPr/>
        </p:nvSpPr>
        <p:spPr>
          <a:xfrm>
            <a:off x="287148" y="1319067"/>
            <a:ext cx="0" cy="478790"/>
          </a:xfrm>
          <a:custGeom>
            <a:avLst/>
            <a:gdLst/>
            <a:ahLst/>
            <a:cxnLst/>
            <a:rect l="l" t="t" r="r" b="b"/>
            <a:pathLst>
              <a:path h="478789">
                <a:moveTo>
                  <a:pt x="0" y="0"/>
                </a:moveTo>
                <a:lnTo>
                  <a:pt x="0" y="478642"/>
                </a:lnTo>
              </a:path>
            </a:pathLst>
          </a:custGeom>
          <a:ln w="4198">
            <a:solidFill>
              <a:srgbClr val="BABBC0"/>
            </a:solidFill>
          </a:ln>
        </p:spPr>
        <p:txBody>
          <a:bodyPr wrap="square" lIns="0" tIns="0" rIns="0" bIns="0" rtlCol="0"/>
          <a:lstStyle/>
          <a:p>
            <a:endParaRPr/>
          </a:p>
        </p:txBody>
      </p:sp>
      <p:sp>
        <p:nvSpPr>
          <p:cNvPr id="29" name="object 29"/>
          <p:cNvSpPr/>
          <p:nvPr/>
        </p:nvSpPr>
        <p:spPr>
          <a:xfrm>
            <a:off x="1124773" y="2765491"/>
            <a:ext cx="2272030" cy="0"/>
          </a:xfrm>
          <a:custGeom>
            <a:avLst/>
            <a:gdLst/>
            <a:ahLst/>
            <a:cxnLst/>
            <a:rect l="l" t="t" r="r" b="b"/>
            <a:pathLst>
              <a:path w="2272029">
                <a:moveTo>
                  <a:pt x="0" y="0"/>
                </a:moveTo>
                <a:lnTo>
                  <a:pt x="2271453" y="0"/>
                </a:lnTo>
              </a:path>
            </a:pathLst>
          </a:custGeom>
          <a:ln w="4198">
            <a:solidFill>
              <a:srgbClr val="BABBC0"/>
            </a:solidFill>
          </a:ln>
        </p:spPr>
        <p:txBody>
          <a:bodyPr wrap="square" lIns="0" tIns="0" rIns="0" bIns="0" rtlCol="0"/>
          <a:lstStyle/>
          <a:p>
            <a:endParaRPr/>
          </a:p>
        </p:txBody>
      </p:sp>
      <p:sp>
        <p:nvSpPr>
          <p:cNvPr id="30" name="object 30"/>
          <p:cNvSpPr/>
          <p:nvPr/>
        </p:nvSpPr>
        <p:spPr>
          <a:xfrm>
            <a:off x="285049" y="2282650"/>
            <a:ext cx="4047490" cy="0"/>
          </a:xfrm>
          <a:custGeom>
            <a:avLst/>
            <a:gdLst/>
            <a:ahLst/>
            <a:cxnLst/>
            <a:rect l="l" t="t" r="r" b="b"/>
            <a:pathLst>
              <a:path w="4047490">
                <a:moveTo>
                  <a:pt x="0" y="0"/>
                </a:moveTo>
                <a:lnTo>
                  <a:pt x="4047469" y="0"/>
                </a:lnTo>
              </a:path>
            </a:pathLst>
          </a:custGeom>
          <a:ln w="4198">
            <a:solidFill>
              <a:srgbClr val="BABBC0"/>
            </a:solidFill>
          </a:ln>
        </p:spPr>
        <p:txBody>
          <a:bodyPr wrap="square" lIns="0" tIns="0" rIns="0" bIns="0" rtlCol="0"/>
          <a:lstStyle/>
          <a:p>
            <a:endParaRPr/>
          </a:p>
        </p:txBody>
      </p:sp>
      <p:sp>
        <p:nvSpPr>
          <p:cNvPr id="31" name="object 31"/>
          <p:cNvSpPr/>
          <p:nvPr/>
        </p:nvSpPr>
        <p:spPr>
          <a:xfrm>
            <a:off x="285049" y="1799809"/>
            <a:ext cx="4047490" cy="0"/>
          </a:xfrm>
          <a:custGeom>
            <a:avLst/>
            <a:gdLst/>
            <a:ahLst/>
            <a:cxnLst/>
            <a:rect l="l" t="t" r="r" b="b"/>
            <a:pathLst>
              <a:path w="4047490">
                <a:moveTo>
                  <a:pt x="0" y="0"/>
                </a:moveTo>
                <a:lnTo>
                  <a:pt x="4047469" y="0"/>
                </a:lnTo>
              </a:path>
            </a:pathLst>
          </a:custGeom>
          <a:ln w="4198">
            <a:solidFill>
              <a:srgbClr val="BABBC0"/>
            </a:solidFill>
          </a:ln>
        </p:spPr>
        <p:txBody>
          <a:bodyPr wrap="square" lIns="0" tIns="0" rIns="0" bIns="0" rtlCol="0"/>
          <a:lstStyle/>
          <a:p>
            <a:endParaRPr/>
          </a:p>
        </p:txBody>
      </p:sp>
      <p:sp>
        <p:nvSpPr>
          <p:cNvPr id="32" name="object 32"/>
          <p:cNvSpPr/>
          <p:nvPr/>
        </p:nvSpPr>
        <p:spPr>
          <a:xfrm>
            <a:off x="285049" y="1316967"/>
            <a:ext cx="4047490" cy="0"/>
          </a:xfrm>
          <a:custGeom>
            <a:avLst/>
            <a:gdLst/>
            <a:ahLst/>
            <a:cxnLst/>
            <a:rect l="l" t="t" r="r" b="b"/>
            <a:pathLst>
              <a:path w="4047490">
                <a:moveTo>
                  <a:pt x="0" y="0"/>
                </a:moveTo>
                <a:lnTo>
                  <a:pt x="4047469" y="0"/>
                </a:lnTo>
              </a:path>
            </a:pathLst>
          </a:custGeom>
          <a:ln w="4198">
            <a:solidFill>
              <a:srgbClr val="BABBC0"/>
            </a:solidFill>
          </a:ln>
        </p:spPr>
        <p:txBody>
          <a:bodyPr wrap="square" lIns="0" tIns="0" rIns="0" bIns="0" rtlCol="0"/>
          <a:lstStyle/>
          <a:p>
            <a:endParaRPr/>
          </a:p>
        </p:txBody>
      </p:sp>
      <p:sp>
        <p:nvSpPr>
          <p:cNvPr id="33" name="object 33"/>
          <p:cNvSpPr/>
          <p:nvPr/>
        </p:nvSpPr>
        <p:spPr>
          <a:xfrm>
            <a:off x="1124773" y="834126"/>
            <a:ext cx="2272030" cy="0"/>
          </a:xfrm>
          <a:custGeom>
            <a:avLst/>
            <a:gdLst/>
            <a:ahLst/>
            <a:cxnLst/>
            <a:rect l="l" t="t" r="r" b="b"/>
            <a:pathLst>
              <a:path w="2272029">
                <a:moveTo>
                  <a:pt x="0" y="0"/>
                </a:moveTo>
                <a:lnTo>
                  <a:pt x="2271453" y="0"/>
                </a:lnTo>
              </a:path>
            </a:pathLst>
          </a:custGeom>
          <a:ln w="4198">
            <a:solidFill>
              <a:srgbClr val="BABBC0"/>
            </a:solidFill>
          </a:ln>
        </p:spPr>
        <p:txBody>
          <a:bodyPr wrap="square" lIns="0" tIns="0" rIns="0" bIns="0" rtlCol="0"/>
          <a:lstStyle/>
          <a:p>
            <a:endParaRPr/>
          </a:p>
        </p:txBody>
      </p:sp>
      <p:sp>
        <p:nvSpPr>
          <p:cNvPr id="34" name="object 34"/>
          <p:cNvSpPr txBox="1"/>
          <p:nvPr/>
        </p:nvSpPr>
        <p:spPr>
          <a:xfrm>
            <a:off x="1357393" y="873909"/>
            <a:ext cx="673100" cy="379095"/>
          </a:xfrm>
          <a:prstGeom prst="rect">
            <a:avLst/>
          </a:prstGeom>
        </p:spPr>
        <p:txBody>
          <a:bodyPr vert="horz" wrap="square" lIns="0" tIns="25400" rIns="0" bIns="0" rtlCol="0">
            <a:spAutoFit/>
          </a:bodyPr>
          <a:lstStyle/>
          <a:p>
            <a:pPr marL="12700" marR="5080" indent="73025">
              <a:lnSpc>
                <a:spcPts val="1360"/>
              </a:lnSpc>
              <a:spcBef>
                <a:spcPts val="200"/>
              </a:spcBef>
            </a:pPr>
            <a:r>
              <a:rPr sz="1200" spc="-100" dirty="0">
                <a:latin typeface="Arial"/>
                <a:cs typeface="Arial"/>
              </a:rPr>
              <a:t>Random  </a:t>
            </a:r>
            <a:r>
              <a:rPr sz="1200" spc="-160" dirty="0">
                <a:latin typeface="Arial"/>
                <a:cs typeface="Arial"/>
              </a:rPr>
              <a:t>a</a:t>
            </a:r>
            <a:r>
              <a:rPr sz="1200" spc="-130" dirty="0">
                <a:latin typeface="Arial"/>
                <a:cs typeface="Arial"/>
              </a:rPr>
              <a:t>ssi</a:t>
            </a:r>
            <a:r>
              <a:rPr sz="1200" spc="-180" dirty="0">
                <a:latin typeface="Arial"/>
                <a:cs typeface="Arial"/>
              </a:rPr>
              <a:t>g</a:t>
            </a:r>
            <a:r>
              <a:rPr sz="1200" spc="-85" dirty="0">
                <a:latin typeface="Arial"/>
                <a:cs typeface="Arial"/>
              </a:rPr>
              <a:t>n</a:t>
            </a:r>
            <a:r>
              <a:rPr sz="1200" spc="-90" dirty="0">
                <a:latin typeface="Arial"/>
                <a:cs typeface="Arial"/>
              </a:rPr>
              <a:t>men</a:t>
            </a:r>
            <a:r>
              <a:rPr sz="1200" spc="25" dirty="0">
                <a:latin typeface="Arial"/>
                <a:cs typeface="Arial"/>
              </a:rPr>
              <a:t>t</a:t>
            </a:r>
            <a:endParaRPr sz="1200" dirty="0">
              <a:latin typeface="Arial"/>
              <a:cs typeface="Arial"/>
            </a:endParaRPr>
          </a:p>
        </p:txBody>
      </p:sp>
      <p:sp>
        <p:nvSpPr>
          <p:cNvPr id="35" name="object 35"/>
          <p:cNvSpPr txBox="1"/>
          <p:nvPr/>
        </p:nvSpPr>
        <p:spPr>
          <a:xfrm>
            <a:off x="2460281" y="873909"/>
            <a:ext cx="734695" cy="379095"/>
          </a:xfrm>
          <a:prstGeom prst="rect">
            <a:avLst/>
          </a:prstGeom>
        </p:spPr>
        <p:txBody>
          <a:bodyPr vert="horz" wrap="square" lIns="0" tIns="25400" rIns="0" bIns="0" rtlCol="0">
            <a:spAutoFit/>
          </a:bodyPr>
          <a:lstStyle/>
          <a:p>
            <a:pPr marL="43180" marR="5080" indent="-31115">
              <a:lnSpc>
                <a:spcPts val="1360"/>
              </a:lnSpc>
              <a:spcBef>
                <a:spcPts val="200"/>
              </a:spcBef>
            </a:pPr>
            <a:r>
              <a:rPr sz="1200" spc="10" dirty="0">
                <a:latin typeface="Arial"/>
                <a:cs typeface="Arial"/>
              </a:rPr>
              <a:t>No</a:t>
            </a:r>
            <a:r>
              <a:rPr sz="1200" spc="-90" dirty="0">
                <a:latin typeface="Arial"/>
                <a:cs typeface="Arial"/>
              </a:rPr>
              <a:t> </a:t>
            </a:r>
            <a:r>
              <a:rPr sz="1200" spc="-65" dirty="0">
                <a:latin typeface="Arial"/>
                <a:cs typeface="Arial"/>
              </a:rPr>
              <a:t>random  </a:t>
            </a:r>
            <a:r>
              <a:rPr sz="1200" spc="-105" dirty="0">
                <a:latin typeface="Arial"/>
                <a:cs typeface="Arial"/>
              </a:rPr>
              <a:t>assignment</a:t>
            </a:r>
            <a:endParaRPr sz="1200">
              <a:latin typeface="Arial"/>
              <a:cs typeface="Arial"/>
            </a:endParaRPr>
          </a:p>
        </p:txBody>
      </p:sp>
      <p:sp>
        <p:nvSpPr>
          <p:cNvPr id="36" name="object 36"/>
          <p:cNvSpPr txBox="1"/>
          <p:nvPr/>
        </p:nvSpPr>
        <p:spPr>
          <a:xfrm>
            <a:off x="440794" y="1356750"/>
            <a:ext cx="532765" cy="379095"/>
          </a:xfrm>
          <a:prstGeom prst="rect">
            <a:avLst/>
          </a:prstGeom>
        </p:spPr>
        <p:txBody>
          <a:bodyPr vert="horz" wrap="square" lIns="0" tIns="25400" rIns="0" bIns="0" rtlCol="0">
            <a:spAutoFit/>
          </a:bodyPr>
          <a:lstStyle/>
          <a:p>
            <a:pPr marL="12700" marR="5080" indent="2540">
              <a:lnSpc>
                <a:spcPts val="1360"/>
              </a:lnSpc>
              <a:spcBef>
                <a:spcPts val="200"/>
              </a:spcBef>
            </a:pPr>
            <a:r>
              <a:rPr sz="1200" spc="-190" dirty="0">
                <a:latin typeface="Arial"/>
                <a:cs typeface="Arial"/>
              </a:rPr>
              <a:t>R</a:t>
            </a:r>
            <a:r>
              <a:rPr sz="1200" spc="-160" dirty="0">
                <a:latin typeface="Arial"/>
                <a:cs typeface="Arial"/>
              </a:rPr>
              <a:t>a</a:t>
            </a:r>
            <a:r>
              <a:rPr sz="1200" spc="-85" dirty="0">
                <a:latin typeface="Arial"/>
                <a:cs typeface="Arial"/>
              </a:rPr>
              <a:t>n</a:t>
            </a:r>
            <a:r>
              <a:rPr sz="1200" spc="-65" dirty="0">
                <a:latin typeface="Arial"/>
                <a:cs typeface="Arial"/>
              </a:rPr>
              <a:t>d</a:t>
            </a:r>
            <a:r>
              <a:rPr sz="1200" spc="-40" dirty="0">
                <a:latin typeface="Arial"/>
                <a:cs typeface="Arial"/>
              </a:rPr>
              <a:t>om  </a:t>
            </a:r>
            <a:r>
              <a:rPr sz="1200" spc="-165" dirty="0">
                <a:latin typeface="Arial"/>
                <a:cs typeface="Arial"/>
              </a:rPr>
              <a:t>s</a:t>
            </a:r>
            <a:r>
              <a:rPr sz="1200" spc="-185" dirty="0">
                <a:latin typeface="Arial"/>
                <a:cs typeface="Arial"/>
              </a:rPr>
              <a:t>a</a:t>
            </a:r>
            <a:r>
              <a:rPr sz="1200" spc="-90" dirty="0">
                <a:latin typeface="Arial"/>
                <a:cs typeface="Arial"/>
              </a:rPr>
              <a:t>m</a:t>
            </a:r>
            <a:r>
              <a:rPr sz="1200" spc="-65" dirty="0">
                <a:latin typeface="Arial"/>
                <a:cs typeface="Arial"/>
              </a:rPr>
              <a:t>p</a:t>
            </a:r>
            <a:r>
              <a:rPr sz="1200" spc="-60" dirty="0">
                <a:latin typeface="Arial"/>
                <a:cs typeface="Arial"/>
              </a:rPr>
              <a:t>lin</a:t>
            </a:r>
            <a:r>
              <a:rPr sz="1200" spc="-160" dirty="0">
                <a:latin typeface="Arial"/>
                <a:cs typeface="Arial"/>
              </a:rPr>
              <a:t>g</a:t>
            </a:r>
            <a:endParaRPr sz="1200">
              <a:latin typeface="Arial"/>
              <a:cs typeface="Arial"/>
            </a:endParaRPr>
          </a:p>
        </p:txBody>
      </p:sp>
      <p:sp>
        <p:nvSpPr>
          <p:cNvPr id="37" name="object 37"/>
          <p:cNvSpPr txBox="1"/>
          <p:nvPr/>
        </p:nvSpPr>
        <p:spPr>
          <a:xfrm>
            <a:off x="1168715" y="1356750"/>
            <a:ext cx="1050290" cy="386715"/>
          </a:xfrm>
          <a:prstGeom prst="rect">
            <a:avLst/>
          </a:prstGeom>
        </p:spPr>
        <p:txBody>
          <a:bodyPr vert="horz" wrap="square" lIns="0" tIns="22860" rIns="0" bIns="0" rtlCol="0">
            <a:spAutoFit/>
          </a:bodyPr>
          <a:lstStyle/>
          <a:p>
            <a:pPr marL="12700" marR="5080" indent="8255" algn="ctr">
              <a:lnSpc>
                <a:spcPts val="930"/>
              </a:lnSpc>
              <a:spcBef>
                <a:spcPts val="180"/>
              </a:spcBef>
            </a:pPr>
            <a:r>
              <a:rPr sz="800" spc="-65" dirty="0">
                <a:latin typeface="Arial"/>
                <a:cs typeface="Arial"/>
              </a:rPr>
              <a:t>Causal </a:t>
            </a:r>
            <a:r>
              <a:rPr sz="800" spc="-45" dirty="0">
                <a:latin typeface="Arial"/>
                <a:cs typeface="Arial"/>
              </a:rPr>
              <a:t>conclusion,  </a:t>
            </a:r>
            <a:r>
              <a:rPr sz="800" spc="-50" dirty="0">
                <a:latin typeface="Arial"/>
                <a:cs typeface="Arial"/>
              </a:rPr>
              <a:t>generalized </a:t>
            </a:r>
            <a:r>
              <a:rPr sz="800" spc="15" dirty="0">
                <a:latin typeface="Arial"/>
                <a:cs typeface="Arial"/>
              </a:rPr>
              <a:t>to </a:t>
            </a:r>
            <a:r>
              <a:rPr sz="800" spc="-25" dirty="0">
                <a:latin typeface="Arial"/>
                <a:cs typeface="Arial"/>
              </a:rPr>
              <a:t>the whole  </a:t>
            </a:r>
            <a:r>
              <a:rPr sz="800" spc="-30" dirty="0">
                <a:latin typeface="Arial"/>
                <a:cs typeface="Arial"/>
              </a:rPr>
              <a:t>population.</a:t>
            </a:r>
            <a:endParaRPr sz="800">
              <a:latin typeface="Arial"/>
              <a:cs typeface="Arial"/>
            </a:endParaRPr>
          </a:p>
        </p:txBody>
      </p:sp>
      <p:sp>
        <p:nvSpPr>
          <p:cNvPr id="38" name="object 38"/>
          <p:cNvSpPr txBox="1"/>
          <p:nvPr/>
        </p:nvSpPr>
        <p:spPr>
          <a:xfrm>
            <a:off x="2302342" y="1310565"/>
            <a:ext cx="1050290" cy="504190"/>
          </a:xfrm>
          <a:prstGeom prst="rect">
            <a:avLst/>
          </a:prstGeom>
        </p:spPr>
        <p:txBody>
          <a:bodyPr vert="horz" wrap="square" lIns="0" tIns="22860" rIns="0" bIns="0" rtlCol="0">
            <a:spAutoFit/>
          </a:bodyPr>
          <a:lstStyle/>
          <a:p>
            <a:pPr marL="12700" marR="5080" indent="8255" algn="ctr">
              <a:lnSpc>
                <a:spcPts val="930"/>
              </a:lnSpc>
              <a:spcBef>
                <a:spcPts val="180"/>
              </a:spcBef>
            </a:pPr>
            <a:r>
              <a:rPr sz="800" spc="30" dirty="0">
                <a:latin typeface="Arial"/>
                <a:cs typeface="Arial"/>
              </a:rPr>
              <a:t>No </a:t>
            </a:r>
            <a:r>
              <a:rPr sz="800" spc="-70" dirty="0">
                <a:latin typeface="Arial"/>
                <a:cs typeface="Arial"/>
              </a:rPr>
              <a:t>causal </a:t>
            </a:r>
            <a:r>
              <a:rPr sz="800" spc="-45" dirty="0">
                <a:latin typeface="Arial"/>
                <a:cs typeface="Arial"/>
              </a:rPr>
              <a:t>conclusion,  </a:t>
            </a:r>
            <a:r>
              <a:rPr sz="800" spc="-20" dirty="0">
                <a:latin typeface="Arial"/>
                <a:cs typeface="Arial"/>
              </a:rPr>
              <a:t>correlation </a:t>
            </a:r>
            <a:r>
              <a:rPr sz="800" spc="-35" dirty="0">
                <a:latin typeface="Arial"/>
                <a:cs typeface="Arial"/>
              </a:rPr>
              <a:t>statement  </a:t>
            </a:r>
            <a:r>
              <a:rPr sz="800" spc="-50" dirty="0">
                <a:latin typeface="Arial"/>
                <a:cs typeface="Arial"/>
              </a:rPr>
              <a:t>generalized </a:t>
            </a:r>
            <a:r>
              <a:rPr sz="800" spc="15" dirty="0">
                <a:latin typeface="Arial"/>
                <a:cs typeface="Arial"/>
              </a:rPr>
              <a:t>to </a:t>
            </a:r>
            <a:r>
              <a:rPr sz="800" spc="-25" dirty="0">
                <a:latin typeface="Arial"/>
                <a:cs typeface="Arial"/>
              </a:rPr>
              <a:t>the whole  </a:t>
            </a:r>
            <a:r>
              <a:rPr sz="800" spc="-30" dirty="0">
                <a:latin typeface="Arial"/>
                <a:cs typeface="Arial"/>
              </a:rPr>
              <a:t>population.</a:t>
            </a:r>
            <a:endParaRPr sz="800">
              <a:latin typeface="Arial"/>
              <a:cs typeface="Arial"/>
            </a:endParaRPr>
          </a:p>
        </p:txBody>
      </p:sp>
      <p:sp>
        <p:nvSpPr>
          <p:cNvPr id="39" name="object 39"/>
          <p:cNvSpPr txBox="1"/>
          <p:nvPr/>
        </p:nvSpPr>
        <p:spPr>
          <a:xfrm>
            <a:off x="3400403" y="1444921"/>
            <a:ext cx="923925" cy="207010"/>
          </a:xfrm>
          <a:prstGeom prst="rect">
            <a:avLst/>
          </a:prstGeom>
        </p:spPr>
        <p:txBody>
          <a:bodyPr vert="horz" wrap="square" lIns="0" tIns="11430" rIns="0" bIns="0" rtlCol="0">
            <a:spAutoFit/>
          </a:bodyPr>
          <a:lstStyle/>
          <a:p>
            <a:pPr marL="12700">
              <a:lnSpc>
                <a:spcPct val="100000"/>
              </a:lnSpc>
              <a:spcBef>
                <a:spcPts val="90"/>
              </a:spcBef>
            </a:pPr>
            <a:r>
              <a:rPr sz="1200" spc="-75" dirty="0">
                <a:latin typeface="Arial"/>
                <a:cs typeface="Arial"/>
              </a:rPr>
              <a:t>Generalizability</a:t>
            </a:r>
            <a:endParaRPr sz="1200">
              <a:latin typeface="Arial"/>
              <a:cs typeface="Arial"/>
            </a:endParaRPr>
          </a:p>
        </p:txBody>
      </p:sp>
      <p:sp>
        <p:nvSpPr>
          <p:cNvPr id="40" name="object 40"/>
          <p:cNvSpPr txBox="1"/>
          <p:nvPr/>
        </p:nvSpPr>
        <p:spPr>
          <a:xfrm>
            <a:off x="339978" y="1839591"/>
            <a:ext cx="734695" cy="379095"/>
          </a:xfrm>
          <a:prstGeom prst="rect">
            <a:avLst/>
          </a:prstGeom>
        </p:spPr>
        <p:txBody>
          <a:bodyPr vert="horz" wrap="square" lIns="0" tIns="25400" rIns="0" bIns="0" rtlCol="0">
            <a:spAutoFit/>
          </a:bodyPr>
          <a:lstStyle/>
          <a:p>
            <a:pPr marL="113030" marR="5080" indent="-100965">
              <a:lnSpc>
                <a:spcPts val="1360"/>
              </a:lnSpc>
              <a:spcBef>
                <a:spcPts val="200"/>
              </a:spcBef>
            </a:pPr>
            <a:r>
              <a:rPr sz="1200" spc="10" dirty="0">
                <a:latin typeface="Arial"/>
                <a:cs typeface="Arial"/>
              </a:rPr>
              <a:t>No</a:t>
            </a:r>
            <a:r>
              <a:rPr sz="1200" spc="-90" dirty="0">
                <a:latin typeface="Arial"/>
                <a:cs typeface="Arial"/>
              </a:rPr>
              <a:t> </a:t>
            </a:r>
            <a:r>
              <a:rPr sz="1200" spc="-65" dirty="0">
                <a:latin typeface="Arial"/>
                <a:cs typeface="Arial"/>
              </a:rPr>
              <a:t>random  </a:t>
            </a:r>
            <a:r>
              <a:rPr sz="1200" spc="-105" dirty="0">
                <a:latin typeface="Arial"/>
                <a:cs typeface="Arial"/>
              </a:rPr>
              <a:t>sampling</a:t>
            </a:r>
            <a:endParaRPr sz="1200">
              <a:latin typeface="Arial"/>
              <a:cs typeface="Arial"/>
            </a:endParaRPr>
          </a:p>
        </p:txBody>
      </p:sp>
      <p:sp>
        <p:nvSpPr>
          <p:cNvPr id="41" name="object 41"/>
          <p:cNvSpPr txBox="1"/>
          <p:nvPr/>
        </p:nvSpPr>
        <p:spPr>
          <a:xfrm>
            <a:off x="1273066" y="1898372"/>
            <a:ext cx="841375" cy="269240"/>
          </a:xfrm>
          <a:prstGeom prst="rect">
            <a:avLst/>
          </a:prstGeom>
        </p:spPr>
        <p:txBody>
          <a:bodyPr vert="horz" wrap="square" lIns="0" tIns="22860" rIns="0" bIns="0" rtlCol="0">
            <a:spAutoFit/>
          </a:bodyPr>
          <a:lstStyle/>
          <a:p>
            <a:pPr marL="12700" marR="5080" indent="37465">
              <a:lnSpc>
                <a:spcPts val="930"/>
              </a:lnSpc>
              <a:spcBef>
                <a:spcPts val="180"/>
              </a:spcBef>
            </a:pPr>
            <a:r>
              <a:rPr sz="800" spc="-65" dirty="0">
                <a:latin typeface="Arial"/>
                <a:cs typeface="Arial"/>
              </a:rPr>
              <a:t>Causal </a:t>
            </a:r>
            <a:r>
              <a:rPr sz="800" spc="-45" dirty="0">
                <a:latin typeface="Arial"/>
                <a:cs typeface="Arial"/>
              </a:rPr>
              <a:t>conclusion,  </a:t>
            </a:r>
            <a:r>
              <a:rPr sz="800" spc="-35" dirty="0">
                <a:latin typeface="Arial"/>
                <a:cs typeface="Arial"/>
              </a:rPr>
              <a:t>only </a:t>
            </a:r>
            <a:r>
              <a:rPr sz="800" spc="-10" dirty="0">
                <a:latin typeface="Arial"/>
                <a:cs typeface="Arial"/>
              </a:rPr>
              <a:t>for </a:t>
            </a:r>
            <a:r>
              <a:rPr sz="800" spc="-25" dirty="0">
                <a:latin typeface="Arial"/>
                <a:cs typeface="Arial"/>
              </a:rPr>
              <a:t>the</a:t>
            </a:r>
            <a:r>
              <a:rPr sz="800" spc="25" dirty="0">
                <a:latin typeface="Arial"/>
                <a:cs typeface="Arial"/>
              </a:rPr>
              <a:t> </a:t>
            </a:r>
            <a:r>
              <a:rPr sz="800" spc="-60" dirty="0">
                <a:latin typeface="Arial"/>
                <a:cs typeface="Arial"/>
              </a:rPr>
              <a:t>sample.</a:t>
            </a:r>
            <a:endParaRPr sz="800" dirty="0">
              <a:latin typeface="Arial"/>
              <a:cs typeface="Arial"/>
            </a:endParaRPr>
          </a:p>
        </p:txBody>
      </p:sp>
      <p:sp>
        <p:nvSpPr>
          <p:cNvPr id="42" name="object 42"/>
          <p:cNvSpPr txBox="1"/>
          <p:nvPr/>
        </p:nvSpPr>
        <p:spPr>
          <a:xfrm>
            <a:off x="2374455" y="1839591"/>
            <a:ext cx="914400" cy="151765"/>
          </a:xfrm>
          <a:prstGeom prst="rect">
            <a:avLst/>
          </a:prstGeom>
        </p:spPr>
        <p:txBody>
          <a:bodyPr vert="horz" wrap="square" lIns="0" tIns="15875" rIns="0" bIns="0" rtlCol="0">
            <a:spAutoFit/>
          </a:bodyPr>
          <a:lstStyle/>
          <a:p>
            <a:pPr marL="12700">
              <a:lnSpc>
                <a:spcPct val="100000"/>
              </a:lnSpc>
              <a:spcBef>
                <a:spcPts val="125"/>
              </a:spcBef>
            </a:pPr>
            <a:r>
              <a:rPr sz="800" spc="30" dirty="0">
                <a:latin typeface="Arial"/>
                <a:cs typeface="Arial"/>
              </a:rPr>
              <a:t>No </a:t>
            </a:r>
            <a:r>
              <a:rPr sz="800" spc="-70" dirty="0">
                <a:latin typeface="Arial"/>
                <a:cs typeface="Arial"/>
              </a:rPr>
              <a:t>causal</a:t>
            </a:r>
            <a:r>
              <a:rPr sz="800" spc="-65" dirty="0">
                <a:latin typeface="Arial"/>
                <a:cs typeface="Arial"/>
              </a:rPr>
              <a:t> </a:t>
            </a:r>
            <a:r>
              <a:rPr sz="800" spc="-45" dirty="0">
                <a:latin typeface="Arial"/>
                <a:cs typeface="Arial"/>
              </a:rPr>
              <a:t>conclusion,</a:t>
            </a:r>
            <a:endParaRPr sz="800">
              <a:latin typeface="Arial"/>
              <a:cs typeface="Arial"/>
            </a:endParaRPr>
          </a:p>
        </p:txBody>
      </p:sp>
      <p:sp>
        <p:nvSpPr>
          <p:cNvPr id="43" name="object 43"/>
          <p:cNvSpPr txBox="1"/>
          <p:nvPr/>
        </p:nvSpPr>
        <p:spPr>
          <a:xfrm>
            <a:off x="2506687" y="2074714"/>
            <a:ext cx="641350" cy="151765"/>
          </a:xfrm>
          <a:prstGeom prst="rect">
            <a:avLst/>
          </a:prstGeom>
        </p:spPr>
        <p:txBody>
          <a:bodyPr vert="horz" wrap="square" lIns="0" tIns="15875" rIns="0" bIns="0" rtlCol="0">
            <a:spAutoFit/>
          </a:bodyPr>
          <a:lstStyle/>
          <a:p>
            <a:pPr marL="12700">
              <a:lnSpc>
                <a:spcPct val="100000"/>
              </a:lnSpc>
              <a:spcBef>
                <a:spcPts val="125"/>
              </a:spcBef>
            </a:pPr>
            <a:r>
              <a:rPr sz="800" spc="-10" dirty="0">
                <a:latin typeface="Arial"/>
                <a:cs typeface="Arial"/>
              </a:rPr>
              <a:t>for </a:t>
            </a:r>
            <a:r>
              <a:rPr sz="800" spc="-25" dirty="0">
                <a:latin typeface="Arial"/>
                <a:cs typeface="Arial"/>
              </a:rPr>
              <a:t>the</a:t>
            </a:r>
            <a:r>
              <a:rPr sz="800" spc="-20" dirty="0">
                <a:latin typeface="Arial"/>
                <a:cs typeface="Arial"/>
              </a:rPr>
              <a:t> </a:t>
            </a:r>
            <a:r>
              <a:rPr sz="800" spc="-60" dirty="0">
                <a:latin typeface="Arial"/>
                <a:cs typeface="Arial"/>
              </a:rPr>
              <a:t>sample.</a:t>
            </a:r>
            <a:endParaRPr sz="800" dirty="0">
              <a:latin typeface="Arial"/>
              <a:cs typeface="Arial"/>
            </a:endParaRPr>
          </a:p>
        </p:txBody>
      </p:sp>
      <p:sp>
        <p:nvSpPr>
          <p:cNvPr id="44" name="object 44"/>
          <p:cNvSpPr txBox="1"/>
          <p:nvPr/>
        </p:nvSpPr>
        <p:spPr>
          <a:xfrm>
            <a:off x="3750344" y="1839591"/>
            <a:ext cx="224154" cy="207010"/>
          </a:xfrm>
          <a:prstGeom prst="rect">
            <a:avLst/>
          </a:prstGeom>
        </p:spPr>
        <p:txBody>
          <a:bodyPr vert="horz" wrap="square" lIns="0" tIns="11430" rIns="0" bIns="0" rtlCol="0">
            <a:spAutoFit/>
          </a:bodyPr>
          <a:lstStyle/>
          <a:p>
            <a:pPr marL="12700">
              <a:lnSpc>
                <a:spcPct val="100000"/>
              </a:lnSpc>
              <a:spcBef>
                <a:spcPts val="90"/>
              </a:spcBef>
            </a:pPr>
            <a:r>
              <a:rPr sz="1200" spc="10" dirty="0">
                <a:latin typeface="Arial"/>
                <a:cs typeface="Arial"/>
              </a:rPr>
              <a:t>No</a:t>
            </a:r>
            <a:endParaRPr sz="1200">
              <a:latin typeface="Arial"/>
              <a:cs typeface="Arial"/>
            </a:endParaRPr>
          </a:p>
        </p:txBody>
      </p:sp>
      <p:sp>
        <p:nvSpPr>
          <p:cNvPr id="45" name="object 45"/>
          <p:cNvSpPr txBox="1"/>
          <p:nvPr/>
        </p:nvSpPr>
        <p:spPr>
          <a:xfrm>
            <a:off x="2272991" y="1910968"/>
            <a:ext cx="2029460" cy="207010"/>
          </a:xfrm>
          <a:prstGeom prst="rect">
            <a:avLst/>
          </a:prstGeom>
        </p:spPr>
        <p:txBody>
          <a:bodyPr vert="horz" wrap="square" lIns="0" tIns="11430" rIns="0" bIns="0" rtlCol="0">
            <a:spAutoFit/>
          </a:bodyPr>
          <a:lstStyle/>
          <a:p>
            <a:pPr marL="12700">
              <a:lnSpc>
                <a:spcPct val="100000"/>
              </a:lnSpc>
              <a:spcBef>
                <a:spcPts val="90"/>
              </a:spcBef>
            </a:pPr>
            <a:r>
              <a:rPr sz="800" spc="-20" dirty="0">
                <a:latin typeface="Arial"/>
                <a:cs typeface="Arial"/>
              </a:rPr>
              <a:t>correlation </a:t>
            </a:r>
            <a:r>
              <a:rPr sz="800" spc="-35" dirty="0">
                <a:latin typeface="Arial"/>
                <a:cs typeface="Arial"/>
              </a:rPr>
              <a:t>statement only</a:t>
            </a:r>
            <a:r>
              <a:rPr sz="800" spc="-10" dirty="0">
                <a:latin typeface="Arial"/>
                <a:cs typeface="Arial"/>
              </a:rPr>
              <a:t> </a:t>
            </a:r>
            <a:r>
              <a:rPr sz="1800" spc="-120" baseline="-37037" dirty="0">
                <a:latin typeface="Arial"/>
                <a:cs typeface="Arial"/>
              </a:rPr>
              <a:t>generalizability</a:t>
            </a:r>
            <a:endParaRPr sz="1800" baseline="-37037">
              <a:latin typeface="Arial"/>
              <a:cs typeface="Arial"/>
            </a:endParaRPr>
          </a:p>
        </p:txBody>
      </p:sp>
      <p:sp>
        <p:nvSpPr>
          <p:cNvPr id="46" name="object 46"/>
          <p:cNvSpPr txBox="1"/>
          <p:nvPr/>
        </p:nvSpPr>
        <p:spPr>
          <a:xfrm>
            <a:off x="1386508" y="2410604"/>
            <a:ext cx="614680" cy="207010"/>
          </a:xfrm>
          <a:prstGeom prst="rect">
            <a:avLst/>
          </a:prstGeom>
        </p:spPr>
        <p:txBody>
          <a:bodyPr vert="horz" wrap="square" lIns="0" tIns="11430" rIns="0" bIns="0" rtlCol="0">
            <a:spAutoFit/>
          </a:bodyPr>
          <a:lstStyle/>
          <a:p>
            <a:pPr marL="12700">
              <a:lnSpc>
                <a:spcPct val="100000"/>
              </a:lnSpc>
              <a:spcBef>
                <a:spcPts val="90"/>
              </a:spcBef>
            </a:pPr>
            <a:r>
              <a:rPr sz="1200" spc="-90" dirty="0">
                <a:latin typeface="Arial"/>
                <a:cs typeface="Arial"/>
              </a:rPr>
              <a:t>Causation</a:t>
            </a:r>
            <a:endParaRPr sz="1200">
              <a:latin typeface="Arial"/>
              <a:cs typeface="Arial"/>
            </a:endParaRPr>
          </a:p>
        </p:txBody>
      </p:sp>
      <p:sp>
        <p:nvSpPr>
          <p:cNvPr id="47" name="object 47"/>
          <p:cNvSpPr txBox="1"/>
          <p:nvPr/>
        </p:nvSpPr>
        <p:spPr>
          <a:xfrm>
            <a:off x="2472606" y="2410604"/>
            <a:ext cx="709930" cy="207010"/>
          </a:xfrm>
          <a:prstGeom prst="rect">
            <a:avLst/>
          </a:prstGeom>
        </p:spPr>
        <p:txBody>
          <a:bodyPr vert="horz" wrap="square" lIns="0" tIns="11430" rIns="0" bIns="0" rtlCol="0">
            <a:spAutoFit/>
          </a:bodyPr>
          <a:lstStyle/>
          <a:p>
            <a:pPr marL="12700">
              <a:lnSpc>
                <a:spcPct val="100000"/>
              </a:lnSpc>
              <a:spcBef>
                <a:spcPts val="90"/>
              </a:spcBef>
            </a:pPr>
            <a:r>
              <a:rPr sz="1200" spc="-65" dirty="0">
                <a:latin typeface="Arial"/>
                <a:cs typeface="Arial"/>
              </a:rPr>
              <a:t>C</a:t>
            </a:r>
            <a:r>
              <a:rPr sz="1200" spc="-20" dirty="0">
                <a:latin typeface="Arial"/>
                <a:cs typeface="Arial"/>
              </a:rPr>
              <a:t>o</a:t>
            </a:r>
            <a:r>
              <a:rPr sz="1200" spc="15" dirty="0">
                <a:latin typeface="Arial"/>
                <a:cs typeface="Arial"/>
              </a:rPr>
              <a:t>r</a:t>
            </a:r>
            <a:r>
              <a:rPr sz="1200" spc="-70" dirty="0">
                <a:latin typeface="Arial"/>
                <a:cs typeface="Arial"/>
              </a:rPr>
              <a:t>rel</a:t>
            </a:r>
            <a:r>
              <a:rPr sz="1200" spc="-110" dirty="0">
                <a:latin typeface="Arial"/>
                <a:cs typeface="Arial"/>
              </a:rPr>
              <a:t>a</a:t>
            </a:r>
            <a:r>
              <a:rPr sz="1200" spc="25" dirty="0">
                <a:latin typeface="Arial"/>
                <a:cs typeface="Arial"/>
              </a:rPr>
              <a:t>t</a:t>
            </a:r>
            <a:r>
              <a:rPr sz="1200" spc="-50" dirty="0">
                <a:latin typeface="Arial"/>
                <a:cs typeface="Arial"/>
              </a:rPr>
              <a:t>ion</a:t>
            </a:r>
            <a:endParaRPr sz="1200">
              <a:latin typeface="Arial"/>
              <a:cs typeface="Arial"/>
            </a:endParaRPr>
          </a:p>
        </p:txBody>
      </p:sp>
      <p:sp>
        <p:nvSpPr>
          <p:cNvPr id="48" name="object 48"/>
          <p:cNvSpPr txBox="1"/>
          <p:nvPr/>
        </p:nvSpPr>
        <p:spPr>
          <a:xfrm>
            <a:off x="314322" y="808830"/>
            <a:ext cx="670560" cy="403860"/>
          </a:xfrm>
          <a:prstGeom prst="rect">
            <a:avLst/>
          </a:prstGeom>
        </p:spPr>
        <p:txBody>
          <a:bodyPr vert="horz" wrap="square" lIns="0" tIns="12700" rIns="0" bIns="0" rtlCol="0">
            <a:spAutoFit/>
          </a:bodyPr>
          <a:lstStyle/>
          <a:p>
            <a:pPr marL="12700" marR="5080" indent="191135">
              <a:lnSpc>
                <a:spcPct val="124000"/>
              </a:lnSpc>
              <a:spcBef>
                <a:spcPts val="100"/>
              </a:spcBef>
            </a:pPr>
            <a:r>
              <a:rPr sz="1000" i="1" spc="10" dirty="0">
                <a:solidFill>
                  <a:srgbClr val="FF6A00"/>
                </a:solidFill>
                <a:latin typeface="Times New Roman"/>
                <a:cs typeface="Times New Roman"/>
              </a:rPr>
              <a:t>ideal  </a:t>
            </a:r>
            <a:r>
              <a:rPr sz="1000" i="1" spc="60" dirty="0">
                <a:solidFill>
                  <a:srgbClr val="FF6A00"/>
                </a:solidFill>
                <a:latin typeface="Times New Roman"/>
                <a:cs typeface="Times New Roman"/>
              </a:rPr>
              <a:t>experiment</a:t>
            </a:r>
            <a:endParaRPr sz="1000">
              <a:latin typeface="Times New Roman"/>
              <a:cs typeface="Times New Roman"/>
            </a:endParaRPr>
          </a:p>
        </p:txBody>
      </p:sp>
      <p:sp>
        <p:nvSpPr>
          <p:cNvPr id="49" name="object 49"/>
          <p:cNvSpPr/>
          <p:nvPr/>
        </p:nvSpPr>
        <p:spPr>
          <a:xfrm>
            <a:off x="1006376" y="1194931"/>
            <a:ext cx="208667" cy="218605"/>
          </a:xfrm>
          <a:prstGeom prst="rect">
            <a:avLst/>
          </a:prstGeom>
          <a:blipFill>
            <a:blip r:embed="rId3" cstate="print"/>
            <a:stretch>
              <a:fillRect/>
            </a:stretch>
          </a:blipFill>
        </p:spPr>
        <p:txBody>
          <a:bodyPr wrap="square" lIns="0" tIns="0" rIns="0" bIns="0" rtlCol="0"/>
          <a:lstStyle/>
          <a:p>
            <a:endParaRPr/>
          </a:p>
        </p:txBody>
      </p:sp>
      <p:sp>
        <p:nvSpPr>
          <p:cNvPr id="50" name="object 50"/>
          <p:cNvSpPr/>
          <p:nvPr/>
        </p:nvSpPr>
        <p:spPr>
          <a:xfrm>
            <a:off x="1023414" y="2215749"/>
            <a:ext cx="152577" cy="182199"/>
          </a:xfrm>
          <a:prstGeom prst="rect">
            <a:avLst/>
          </a:prstGeom>
          <a:blipFill>
            <a:blip r:embed="rId4" cstate="print"/>
            <a:stretch>
              <a:fillRect/>
            </a:stretch>
          </a:blipFill>
        </p:spPr>
        <p:txBody>
          <a:bodyPr wrap="square" lIns="0" tIns="0" rIns="0" bIns="0" rtlCol="0"/>
          <a:lstStyle/>
          <a:p>
            <a:endParaRPr/>
          </a:p>
        </p:txBody>
      </p:sp>
      <p:sp>
        <p:nvSpPr>
          <p:cNvPr id="51" name="object 51"/>
          <p:cNvSpPr txBox="1"/>
          <p:nvPr/>
        </p:nvSpPr>
        <p:spPr>
          <a:xfrm>
            <a:off x="308252" y="2295142"/>
            <a:ext cx="747395" cy="403860"/>
          </a:xfrm>
          <a:prstGeom prst="rect">
            <a:avLst/>
          </a:prstGeom>
        </p:spPr>
        <p:txBody>
          <a:bodyPr vert="horz" wrap="square" lIns="0" tIns="12700" rIns="0" bIns="0" rtlCol="0">
            <a:spAutoFit/>
          </a:bodyPr>
          <a:lstStyle/>
          <a:p>
            <a:pPr marL="12700" marR="5080" indent="201295">
              <a:lnSpc>
                <a:spcPct val="124000"/>
              </a:lnSpc>
              <a:spcBef>
                <a:spcPts val="100"/>
              </a:spcBef>
            </a:pPr>
            <a:r>
              <a:rPr sz="1000" i="1" spc="155" dirty="0">
                <a:solidFill>
                  <a:srgbClr val="FF6A00"/>
                </a:solidFill>
                <a:latin typeface="Times New Roman"/>
                <a:cs typeface="Times New Roman"/>
              </a:rPr>
              <a:t>most  </a:t>
            </a:r>
            <a:r>
              <a:rPr sz="1000" i="1" spc="75" dirty="0">
                <a:solidFill>
                  <a:srgbClr val="FF6A00"/>
                </a:solidFill>
                <a:latin typeface="Times New Roman"/>
                <a:cs typeface="Times New Roman"/>
              </a:rPr>
              <a:t>experiments</a:t>
            </a:r>
            <a:endParaRPr sz="1000">
              <a:latin typeface="Times New Roman"/>
              <a:cs typeface="Times New Roman"/>
            </a:endParaRPr>
          </a:p>
        </p:txBody>
      </p:sp>
      <p:sp>
        <p:nvSpPr>
          <p:cNvPr id="52" name="object 52"/>
          <p:cNvSpPr/>
          <p:nvPr/>
        </p:nvSpPr>
        <p:spPr>
          <a:xfrm>
            <a:off x="3315781" y="1217448"/>
            <a:ext cx="170913" cy="170896"/>
          </a:xfrm>
          <a:prstGeom prst="rect">
            <a:avLst/>
          </a:prstGeom>
          <a:blipFill>
            <a:blip r:embed="rId5" cstate="print"/>
            <a:stretch>
              <a:fillRect/>
            </a:stretch>
          </a:blipFill>
        </p:spPr>
        <p:txBody>
          <a:bodyPr wrap="square" lIns="0" tIns="0" rIns="0" bIns="0" rtlCol="0"/>
          <a:lstStyle/>
          <a:p>
            <a:endParaRPr/>
          </a:p>
        </p:txBody>
      </p:sp>
      <p:sp>
        <p:nvSpPr>
          <p:cNvPr id="53" name="object 53"/>
          <p:cNvSpPr txBox="1"/>
          <p:nvPr/>
        </p:nvSpPr>
        <p:spPr>
          <a:xfrm>
            <a:off x="3727899" y="714361"/>
            <a:ext cx="344805" cy="177165"/>
          </a:xfrm>
          <a:prstGeom prst="rect">
            <a:avLst/>
          </a:prstGeom>
        </p:spPr>
        <p:txBody>
          <a:bodyPr vert="horz" wrap="square" lIns="0" tIns="11430" rIns="0" bIns="0" rtlCol="0">
            <a:spAutoFit/>
          </a:bodyPr>
          <a:lstStyle/>
          <a:p>
            <a:pPr marL="12700">
              <a:lnSpc>
                <a:spcPct val="100000"/>
              </a:lnSpc>
              <a:spcBef>
                <a:spcPts val="90"/>
              </a:spcBef>
            </a:pPr>
            <a:r>
              <a:rPr sz="1000" i="1" spc="155" dirty="0">
                <a:solidFill>
                  <a:srgbClr val="FF6A00"/>
                </a:solidFill>
                <a:latin typeface="Times New Roman"/>
                <a:cs typeface="Times New Roman"/>
              </a:rPr>
              <a:t>most</a:t>
            </a:r>
            <a:endParaRPr sz="1000">
              <a:latin typeface="Times New Roman"/>
              <a:cs typeface="Times New Roman"/>
            </a:endParaRPr>
          </a:p>
        </p:txBody>
      </p:sp>
      <p:sp>
        <p:nvSpPr>
          <p:cNvPr id="54" name="object 54"/>
          <p:cNvSpPr txBox="1"/>
          <p:nvPr/>
        </p:nvSpPr>
        <p:spPr>
          <a:xfrm>
            <a:off x="3491922" y="865512"/>
            <a:ext cx="816610" cy="403860"/>
          </a:xfrm>
          <a:prstGeom prst="rect">
            <a:avLst/>
          </a:prstGeom>
        </p:spPr>
        <p:txBody>
          <a:bodyPr vert="horz" wrap="square" lIns="0" tIns="12700" rIns="0" bIns="0" rtlCol="0">
            <a:spAutoFit/>
          </a:bodyPr>
          <a:lstStyle/>
          <a:p>
            <a:pPr marL="178435" marR="5080" indent="-166370">
              <a:lnSpc>
                <a:spcPct val="124000"/>
              </a:lnSpc>
              <a:spcBef>
                <a:spcPts val="100"/>
              </a:spcBef>
            </a:pPr>
            <a:r>
              <a:rPr sz="1000" i="1" spc="50" dirty="0">
                <a:solidFill>
                  <a:srgbClr val="FF6A00"/>
                </a:solidFill>
                <a:latin typeface="Times New Roman"/>
                <a:cs typeface="Times New Roman"/>
              </a:rPr>
              <a:t>observational </a:t>
            </a:r>
            <a:r>
              <a:rPr sz="1000" i="1" spc="30" dirty="0">
                <a:solidFill>
                  <a:srgbClr val="FF6A00"/>
                </a:solidFill>
                <a:latin typeface="Times New Roman"/>
                <a:cs typeface="Times New Roman"/>
              </a:rPr>
              <a:t> </a:t>
            </a:r>
            <a:r>
              <a:rPr sz="1000" i="1" spc="114" dirty="0">
                <a:solidFill>
                  <a:srgbClr val="FF6A00"/>
                </a:solidFill>
                <a:latin typeface="Times New Roman"/>
                <a:cs typeface="Times New Roman"/>
              </a:rPr>
              <a:t>studies</a:t>
            </a:r>
            <a:endParaRPr sz="1000">
              <a:latin typeface="Times New Roman"/>
              <a:cs typeface="Times New Roman"/>
            </a:endParaRPr>
          </a:p>
        </p:txBody>
      </p:sp>
      <p:sp>
        <p:nvSpPr>
          <p:cNvPr id="55" name="object 55"/>
          <p:cNvSpPr txBox="1"/>
          <p:nvPr/>
        </p:nvSpPr>
        <p:spPr>
          <a:xfrm>
            <a:off x="3445737" y="2269950"/>
            <a:ext cx="816610" cy="592455"/>
          </a:xfrm>
          <a:prstGeom prst="rect">
            <a:avLst/>
          </a:prstGeom>
        </p:spPr>
        <p:txBody>
          <a:bodyPr vert="horz" wrap="square" lIns="0" tIns="12700" rIns="0" bIns="0" rtlCol="0">
            <a:spAutoFit/>
          </a:bodyPr>
          <a:lstStyle/>
          <a:p>
            <a:pPr marL="12700" marR="5080" indent="-635" algn="ctr">
              <a:lnSpc>
                <a:spcPct val="124000"/>
              </a:lnSpc>
              <a:spcBef>
                <a:spcPts val="100"/>
              </a:spcBef>
            </a:pPr>
            <a:r>
              <a:rPr sz="1000" i="1" spc="10" dirty="0">
                <a:solidFill>
                  <a:srgbClr val="FF6A00"/>
                </a:solidFill>
                <a:latin typeface="Times New Roman"/>
                <a:cs typeface="Times New Roman"/>
              </a:rPr>
              <a:t>bad     </a:t>
            </a:r>
            <a:r>
              <a:rPr sz="1000" i="1" spc="50" dirty="0">
                <a:solidFill>
                  <a:srgbClr val="FF6A00"/>
                </a:solidFill>
                <a:latin typeface="Times New Roman"/>
                <a:cs typeface="Times New Roman"/>
              </a:rPr>
              <a:t>observational  </a:t>
            </a:r>
            <a:r>
              <a:rPr sz="1000" i="1" spc="114" dirty="0">
                <a:solidFill>
                  <a:srgbClr val="FF6A00"/>
                </a:solidFill>
                <a:latin typeface="Times New Roman"/>
                <a:cs typeface="Times New Roman"/>
              </a:rPr>
              <a:t>studies</a:t>
            </a:r>
            <a:endParaRPr sz="1000">
              <a:latin typeface="Times New Roman"/>
              <a:cs typeface="Times New Roman"/>
            </a:endParaRPr>
          </a:p>
        </p:txBody>
      </p:sp>
      <p:sp>
        <p:nvSpPr>
          <p:cNvPr id="56" name="object 56"/>
          <p:cNvSpPr/>
          <p:nvPr/>
        </p:nvSpPr>
        <p:spPr>
          <a:xfrm>
            <a:off x="3314353" y="2210027"/>
            <a:ext cx="170405" cy="195777"/>
          </a:xfrm>
          <a:prstGeom prst="rect">
            <a:avLst/>
          </a:prstGeom>
          <a:blipFill>
            <a:blip r:embed="rId6" cstate="print"/>
            <a:stretch>
              <a:fillRect/>
            </a:stretch>
          </a:blipFill>
        </p:spPr>
        <p:txBody>
          <a:bodyPr wrap="square" lIns="0" tIns="0" rIns="0" bIns="0" rtlCol="0"/>
          <a:lstStyle/>
          <a:p>
            <a:endParaRPr/>
          </a:p>
        </p:txBody>
      </p:sp>
      <p:sp>
        <p:nvSpPr>
          <p:cNvPr id="57" name="object 57"/>
          <p:cNvSpPr txBox="1"/>
          <p:nvPr/>
        </p:nvSpPr>
        <p:spPr>
          <a:xfrm>
            <a:off x="4412488" y="3279140"/>
            <a:ext cx="137795" cy="146685"/>
          </a:xfrm>
          <a:prstGeom prst="rect">
            <a:avLst/>
          </a:prstGeom>
        </p:spPr>
        <p:txBody>
          <a:bodyPr vert="horz" wrap="square" lIns="0" tIns="11430" rIns="0" bIns="0" rtlCol="0">
            <a:spAutoFit/>
          </a:bodyPr>
          <a:lstStyle/>
          <a:p>
            <a:pPr marL="12700">
              <a:lnSpc>
                <a:spcPct val="100000"/>
              </a:lnSpc>
              <a:spcBef>
                <a:spcPts val="90"/>
              </a:spcBef>
            </a:pPr>
            <a:r>
              <a:rPr sz="800" spc="-70" dirty="0">
                <a:solidFill>
                  <a:srgbClr val="7F7F7F"/>
                </a:solidFill>
                <a:latin typeface="DejaVu Sans"/>
                <a:cs typeface="DejaVu Sans"/>
              </a:rPr>
              <a:t>10</a:t>
            </a:r>
            <a:endParaRPr sz="800">
              <a:latin typeface="DejaVu Sans"/>
              <a:cs typeface="DejaVu Sans"/>
            </a:endParaRPr>
          </a:p>
        </p:txBody>
      </p:sp>
      <p:sp>
        <p:nvSpPr>
          <p:cNvPr id="58" name="Rectangle 57"/>
          <p:cNvSpPr/>
          <p:nvPr/>
        </p:nvSpPr>
        <p:spPr>
          <a:xfrm>
            <a:off x="4245385" y="-54349"/>
            <a:ext cx="410690" cy="369332"/>
          </a:xfrm>
          <a:prstGeom prst="rect">
            <a:avLst/>
          </a:prstGeom>
        </p:spPr>
        <p:txBody>
          <a:bodyPr wrap="none">
            <a:spAutoFit/>
          </a:bodyPr>
          <a:lstStyle/>
          <a:p>
            <a:r>
              <a:rPr lang="en-US" dirty="0"/>
              <a:t>🆕</a:t>
            </a:r>
          </a:p>
        </p:txBody>
      </p:sp>
      <p:sp>
        <p:nvSpPr>
          <p:cNvPr id="59" name="TextBox 58"/>
          <p:cNvSpPr txBox="1"/>
          <p:nvPr/>
        </p:nvSpPr>
        <p:spPr>
          <a:xfrm>
            <a:off x="845402" y="495115"/>
            <a:ext cx="3011884" cy="276999"/>
          </a:xfrm>
          <a:prstGeom prst="rect">
            <a:avLst/>
          </a:prstGeom>
          <a:noFill/>
        </p:spPr>
        <p:txBody>
          <a:bodyPr wrap="square" rtlCol="0">
            <a:spAutoFit/>
          </a:bodyPr>
          <a:lstStyle/>
          <a:p>
            <a:r>
              <a:rPr lang="en-US" sz="1200" i="1" dirty="0" smtClean="0"/>
              <a:t>If two or more variables in research question</a:t>
            </a:r>
            <a:endParaRPr lang="en-US" sz="1200" i="1" dirty="0"/>
          </a:p>
        </p:txBody>
      </p:sp>
    </p:spTree>
    <p:extLst>
      <p:ext uri="{BB962C8B-B14F-4D97-AF65-F5344CB8AC3E}">
        <p14:creationId xmlns:p14="http://schemas.microsoft.com/office/powerpoint/2010/main" val="4148681355"/>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312906"/>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Let’s change the study slightly to be a random experiment. Can we make the conclusion below now? </a:t>
            </a:r>
            <a:endParaRPr sz="1000" b="1" dirty="0">
              <a:solidFill>
                <a:schemeClr val="accent2">
                  <a:lumMod val="75000"/>
                </a:schemeClr>
              </a:solidFill>
            </a:endParaRPr>
          </a:p>
        </p:txBody>
      </p:sp>
      <p:sp>
        <p:nvSpPr>
          <p:cNvPr id="3" name="object 3"/>
          <p:cNvSpPr txBox="1"/>
          <p:nvPr/>
        </p:nvSpPr>
        <p:spPr>
          <a:xfrm>
            <a:off x="101853" y="527633"/>
            <a:ext cx="4420743" cy="135742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latin typeface="Arial"/>
                <a:cs typeface="Arial"/>
              </a:rPr>
              <a:t>Students at a local magnate high school </a:t>
            </a:r>
            <a:r>
              <a:rPr lang="en-US" sz="800" spc="-20" dirty="0" smtClean="0">
                <a:latin typeface="Arial"/>
                <a:cs typeface="Arial"/>
              </a:rPr>
              <a:t>want to test if drinking caffeine before the SAT causes a student to score higher on the exam. 80 students that attend the magnate school took the SAT at the testing facility one morning. They decide to </a:t>
            </a:r>
            <a:r>
              <a:rPr lang="en-US" sz="800" b="1" spc="-20" dirty="0" smtClean="0">
                <a:latin typeface="Arial"/>
                <a:cs typeface="Arial"/>
              </a:rPr>
              <a:t>randomly assign</a:t>
            </a:r>
            <a:r>
              <a:rPr lang="en-US" sz="800" spc="-20" dirty="0" smtClean="0">
                <a:latin typeface="Arial"/>
                <a:cs typeface="Arial"/>
              </a:rPr>
              <a:t> the 40 students that arrived “coffee group” and offer them coffee before the exam. They </a:t>
            </a:r>
            <a:r>
              <a:rPr lang="en-US" sz="800" b="1" spc="-20" dirty="0" smtClean="0">
                <a:latin typeface="Arial"/>
                <a:cs typeface="Arial"/>
              </a:rPr>
              <a:t>randomly assigned </a:t>
            </a:r>
            <a:r>
              <a:rPr lang="en-US" sz="800" spc="-20" dirty="0" smtClean="0">
                <a:latin typeface="Arial"/>
                <a:cs typeface="Arial"/>
              </a:rPr>
              <a:t>the other 40 students to the “no coffee group” and did not offer them any coffee.</a:t>
            </a:r>
          </a:p>
          <a:p>
            <a:pPr marL="40005" marR="32384">
              <a:lnSpc>
                <a:spcPts val="950"/>
              </a:lnSpc>
              <a:spcBef>
                <a:spcPts val="185"/>
              </a:spcBef>
            </a:pPr>
            <a:endParaRPr lang="en-US" sz="800" spc="-20" dirty="0">
              <a:latin typeface="Arial"/>
              <a:cs typeface="Arial"/>
            </a:endParaRPr>
          </a:p>
          <a:p>
            <a:pPr marL="40005" marR="32384">
              <a:lnSpc>
                <a:spcPts val="950"/>
              </a:lnSpc>
              <a:spcBef>
                <a:spcPts val="185"/>
              </a:spcBef>
            </a:pPr>
            <a:r>
              <a:rPr lang="en-US" sz="800" spc="-20" dirty="0" smtClean="0">
                <a:latin typeface="Arial"/>
                <a:cs typeface="Arial"/>
              </a:rPr>
              <a:t>After scores were released, they were able to collect 36 SAT scores from the “coffee group” and 31 SAT scores from the “no coffee group.” They conducted an independent means test between the two groups using this data and found a p-value=0.03. </a:t>
            </a:r>
            <a:r>
              <a:rPr lang="en-US" sz="800" spc="-20" dirty="0" smtClean="0">
                <a:solidFill>
                  <a:schemeClr val="accent2">
                    <a:lumMod val="75000"/>
                  </a:schemeClr>
                </a:solidFill>
                <a:latin typeface="Arial"/>
                <a:cs typeface="Arial"/>
              </a:rPr>
              <a:t>They used this to conclude that drinking coffee before the SAT causes high school students to score higher on the SAT.</a:t>
            </a:r>
            <a:endParaRPr sz="8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9" name="TextBox 8"/>
          <p:cNvSpPr txBox="1"/>
          <p:nvPr/>
        </p:nvSpPr>
        <p:spPr>
          <a:xfrm>
            <a:off x="101853" y="1926555"/>
            <a:ext cx="1822197" cy="461665"/>
          </a:xfrm>
          <a:prstGeom prst="rect">
            <a:avLst/>
          </a:prstGeom>
          <a:noFill/>
        </p:spPr>
        <p:txBody>
          <a:bodyPr wrap="square" rtlCol="0">
            <a:spAutoFit/>
          </a:bodyPr>
          <a:lstStyle/>
          <a:p>
            <a:r>
              <a:rPr lang="en-US" sz="1200" dirty="0" smtClean="0"/>
              <a:t>a.) yes</a:t>
            </a:r>
          </a:p>
          <a:p>
            <a:r>
              <a:rPr lang="en-US" sz="1200" b="1" i="1" dirty="0" smtClean="0">
                <a:solidFill>
                  <a:schemeClr val="accent2">
                    <a:lumMod val="75000"/>
                  </a:schemeClr>
                </a:solidFill>
              </a:rPr>
              <a:t>b.) no</a:t>
            </a:r>
          </a:p>
        </p:txBody>
      </p:sp>
      <p:sp>
        <p:nvSpPr>
          <p:cNvPr id="6" name="TextBox 5"/>
          <p:cNvSpPr txBox="1"/>
          <p:nvPr/>
        </p:nvSpPr>
        <p:spPr>
          <a:xfrm>
            <a:off x="1695450" y="1958975"/>
            <a:ext cx="2745232" cy="1661993"/>
          </a:xfrm>
          <a:prstGeom prst="rect">
            <a:avLst/>
          </a:prstGeom>
          <a:noFill/>
        </p:spPr>
        <p:txBody>
          <a:bodyPr wrap="square" rtlCol="0">
            <a:spAutoFit/>
          </a:bodyPr>
          <a:lstStyle/>
          <a:p>
            <a:r>
              <a:rPr lang="en-US" sz="1200" b="1" u="sng" dirty="0" smtClean="0">
                <a:solidFill>
                  <a:schemeClr val="accent2">
                    <a:lumMod val="75000"/>
                  </a:schemeClr>
                </a:solidFill>
              </a:rPr>
              <a:t>Some</a:t>
            </a:r>
            <a:r>
              <a:rPr lang="en-US" sz="1200" b="1" dirty="0" smtClean="0">
                <a:solidFill>
                  <a:schemeClr val="accent2">
                    <a:lumMod val="75000"/>
                  </a:schemeClr>
                </a:solidFill>
              </a:rPr>
              <a:t> reasons why:</a:t>
            </a:r>
          </a:p>
          <a:p>
            <a:pPr marL="285750" indent="-285750">
              <a:buFont typeface="Arial" panose="020B0604020202020204" pitchFamily="34" charset="0"/>
              <a:buChar char="•"/>
            </a:pPr>
            <a:r>
              <a:rPr lang="en-US" sz="900" u="sng" dirty="0" smtClean="0">
                <a:solidFill>
                  <a:schemeClr val="accent2">
                    <a:lumMod val="75000"/>
                  </a:schemeClr>
                </a:solidFill>
              </a:rPr>
              <a:t>Population:</a:t>
            </a:r>
            <a:r>
              <a:rPr lang="en-US" sz="900" dirty="0" smtClean="0">
                <a:solidFill>
                  <a:schemeClr val="accent2">
                    <a:lumMod val="75000"/>
                  </a:schemeClr>
                </a:solidFill>
              </a:rPr>
              <a:t> ALL high school students</a:t>
            </a:r>
          </a:p>
          <a:p>
            <a:pPr marL="285750" indent="-285750">
              <a:buFont typeface="Arial" panose="020B0604020202020204" pitchFamily="34" charset="0"/>
              <a:buChar char="•"/>
            </a:pPr>
            <a:endParaRPr lang="en-US" sz="900" dirty="0">
              <a:solidFill>
                <a:schemeClr val="accent2">
                  <a:lumMod val="75000"/>
                </a:schemeClr>
              </a:solidFill>
            </a:endParaRPr>
          </a:p>
          <a:p>
            <a:pPr marL="285750" indent="-285750">
              <a:buFont typeface="Arial" panose="020B0604020202020204" pitchFamily="34" charset="0"/>
              <a:buChar char="•"/>
            </a:pPr>
            <a:r>
              <a:rPr lang="en-US" sz="900" u="sng" dirty="0" smtClean="0">
                <a:solidFill>
                  <a:schemeClr val="accent2">
                    <a:lumMod val="75000"/>
                  </a:schemeClr>
                </a:solidFill>
              </a:rPr>
              <a:t>Sample</a:t>
            </a:r>
            <a:r>
              <a:rPr lang="en-US" sz="900" dirty="0" smtClean="0">
                <a:solidFill>
                  <a:schemeClr val="accent2">
                    <a:lumMod val="75000"/>
                  </a:schemeClr>
                </a:solidFill>
              </a:rPr>
              <a:t>:</a:t>
            </a:r>
          </a:p>
          <a:p>
            <a:pPr marL="742950" lvl="1" indent="-285750">
              <a:buFont typeface="Arial" panose="020B0604020202020204" pitchFamily="34" charset="0"/>
              <a:buChar char="•"/>
            </a:pPr>
            <a:r>
              <a:rPr lang="en-US" sz="900" dirty="0" smtClean="0">
                <a:solidFill>
                  <a:schemeClr val="accent2">
                    <a:lumMod val="75000"/>
                  </a:schemeClr>
                </a:solidFill>
              </a:rPr>
              <a:t>Students at a magnate school.</a:t>
            </a:r>
          </a:p>
          <a:p>
            <a:pPr marL="742950" lvl="1" indent="-285750">
              <a:buFont typeface="Arial" panose="020B0604020202020204" pitchFamily="34" charset="0"/>
              <a:buChar char="•"/>
            </a:pPr>
            <a:r>
              <a:rPr lang="en-US" sz="900" dirty="0" smtClean="0">
                <a:solidFill>
                  <a:schemeClr val="accent2">
                    <a:lumMod val="75000"/>
                  </a:schemeClr>
                </a:solidFill>
              </a:rPr>
              <a:t>Sampling was not random.</a:t>
            </a:r>
          </a:p>
          <a:p>
            <a:pPr marL="742950" lvl="1" indent="-285750">
              <a:buFont typeface="Arial" panose="020B0604020202020204" pitchFamily="34" charset="0"/>
              <a:buChar char="•"/>
            </a:pPr>
            <a:r>
              <a:rPr lang="en-US" sz="900" dirty="0" smtClean="0">
                <a:solidFill>
                  <a:schemeClr val="accent2">
                    <a:lumMod val="75000"/>
                  </a:schemeClr>
                </a:solidFill>
              </a:rPr>
              <a:t>Sample data had bias:</a:t>
            </a:r>
          </a:p>
          <a:p>
            <a:pPr marL="1200150" lvl="2" indent="-285750">
              <a:buFont typeface="Arial" panose="020B0604020202020204" pitchFamily="34" charset="0"/>
              <a:buChar char="•"/>
            </a:pPr>
            <a:r>
              <a:rPr lang="en-US" sz="900" dirty="0" smtClean="0">
                <a:solidFill>
                  <a:schemeClr val="accent2">
                    <a:lumMod val="75000"/>
                  </a:schemeClr>
                </a:solidFill>
              </a:rPr>
              <a:t>Convenience sampling.</a:t>
            </a:r>
          </a:p>
          <a:p>
            <a:pPr marL="1200150" lvl="2" indent="-285750">
              <a:buFont typeface="Arial" panose="020B0604020202020204" pitchFamily="34" charset="0"/>
              <a:buChar char="•"/>
            </a:pPr>
            <a:r>
              <a:rPr lang="en-US" sz="900" dirty="0" smtClean="0">
                <a:solidFill>
                  <a:schemeClr val="accent2">
                    <a:lumMod val="75000"/>
                  </a:schemeClr>
                </a:solidFill>
              </a:rPr>
              <a:t>Non-response bias.</a:t>
            </a:r>
          </a:p>
          <a:p>
            <a:pPr marL="285750" indent="-285750">
              <a:buFont typeface="Arial" panose="020B0604020202020204" pitchFamily="34" charset="0"/>
              <a:buChar char="•"/>
            </a:pPr>
            <a:endParaRPr lang="en-US" sz="900" b="1" dirty="0" smtClean="0">
              <a:solidFill>
                <a:schemeClr val="accent2">
                  <a:lumMod val="75000"/>
                </a:schemeClr>
              </a:solidFill>
            </a:endParaRPr>
          </a:p>
          <a:p>
            <a:endParaRPr lang="en-US" sz="900" dirty="0"/>
          </a:p>
        </p:txBody>
      </p:sp>
      <p:sp>
        <p:nvSpPr>
          <p:cNvPr id="4" name="TextBox 3"/>
          <p:cNvSpPr txBox="1"/>
          <p:nvPr/>
        </p:nvSpPr>
        <p:spPr>
          <a:xfrm>
            <a:off x="68279" y="2681388"/>
            <a:ext cx="1924050" cy="646331"/>
          </a:xfrm>
          <a:prstGeom prst="rect">
            <a:avLst/>
          </a:prstGeom>
          <a:noFill/>
        </p:spPr>
        <p:txBody>
          <a:bodyPr wrap="square" rtlCol="0">
            <a:spAutoFit/>
          </a:bodyPr>
          <a:lstStyle/>
          <a:p>
            <a:r>
              <a:rPr lang="en-US" sz="1200" b="1" dirty="0" smtClean="0">
                <a:solidFill>
                  <a:schemeClr val="accent2">
                    <a:lumMod val="75000"/>
                  </a:schemeClr>
                </a:solidFill>
              </a:rPr>
              <a:t>The sample is </a:t>
            </a:r>
            <a:r>
              <a:rPr lang="en-US" sz="1200" b="1" u="sng" dirty="0" smtClean="0">
                <a:solidFill>
                  <a:schemeClr val="accent2">
                    <a:lumMod val="75000"/>
                  </a:schemeClr>
                </a:solidFill>
              </a:rPr>
              <a:t>not random </a:t>
            </a:r>
            <a:r>
              <a:rPr lang="en-US" sz="1200" b="1" dirty="0" smtClean="0">
                <a:solidFill>
                  <a:schemeClr val="accent2">
                    <a:lumMod val="75000"/>
                  </a:schemeClr>
                </a:solidFill>
              </a:rPr>
              <a:t>and not </a:t>
            </a:r>
            <a:r>
              <a:rPr lang="en-US" sz="1200" b="1" u="sng" dirty="0" smtClean="0">
                <a:solidFill>
                  <a:schemeClr val="accent2">
                    <a:lumMod val="75000"/>
                  </a:schemeClr>
                </a:solidFill>
              </a:rPr>
              <a:t>representative of the population</a:t>
            </a:r>
            <a:r>
              <a:rPr lang="en-US" sz="1200" b="1" dirty="0" smtClean="0">
                <a:solidFill>
                  <a:schemeClr val="accent2">
                    <a:lumMod val="75000"/>
                  </a:schemeClr>
                </a:solidFill>
              </a:rPr>
              <a:t>!</a:t>
            </a:r>
            <a:endParaRPr lang="en-US" sz="1200" b="1" dirty="0">
              <a:solidFill>
                <a:schemeClr val="accent2">
                  <a:lumMod val="75000"/>
                </a:schemeClr>
              </a:solidFill>
            </a:endParaRPr>
          </a:p>
        </p:txBody>
      </p:sp>
      <p:sp>
        <p:nvSpPr>
          <p:cNvPr id="8" name="TextBox 7"/>
          <p:cNvSpPr txBox="1"/>
          <p:nvPr/>
        </p:nvSpPr>
        <p:spPr>
          <a:xfrm>
            <a:off x="68279" y="2429894"/>
            <a:ext cx="1752600" cy="369332"/>
          </a:xfrm>
          <a:prstGeom prst="rect">
            <a:avLst/>
          </a:prstGeom>
          <a:noFill/>
        </p:spPr>
        <p:txBody>
          <a:bodyPr wrap="square" rtlCol="0">
            <a:spAutoFit/>
          </a:bodyPr>
          <a:lstStyle/>
          <a:p>
            <a:r>
              <a:rPr lang="en-US" dirty="0" smtClean="0"/>
              <a:t>Issues # 2-5</a:t>
            </a:r>
            <a:endParaRPr lang="en-US" dirty="0"/>
          </a:p>
        </p:txBody>
      </p:sp>
    </p:spTree>
    <p:extLst>
      <p:ext uri="{BB962C8B-B14F-4D97-AF65-F5344CB8AC3E}">
        <p14:creationId xmlns:p14="http://schemas.microsoft.com/office/powerpoint/2010/main" val="1653339182"/>
      </p:ext>
    </p:ext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312906"/>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Let’s change the random experiment slightly, what sampling technique was used to get the random sample?</a:t>
            </a:r>
            <a:endParaRPr sz="1000" b="1" dirty="0">
              <a:solidFill>
                <a:schemeClr val="accent2">
                  <a:lumMod val="75000"/>
                </a:schemeClr>
              </a:solidFill>
            </a:endParaRPr>
          </a:p>
        </p:txBody>
      </p:sp>
      <p:sp>
        <p:nvSpPr>
          <p:cNvPr id="3" name="object 3"/>
          <p:cNvSpPr txBox="1"/>
          <p:nvPr/>
        </p:nvSpPr>
        <p:spPr>
          <a:xfrm>
            <a:off x="101853" y="527633"/>
            <a:ext cx="4420743" cy="122918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latin typeface="Arial"/>
                <a:cs typeface="Arial"/>
              </a:rPr>
              <a:t>Students at a local magnate high school </a:t>
            </a:r>
            <a:r>
              <a:rPr lang="en-US" sz="800" spc="-20" dirty="0" smtClean="0">
                <a:latin typeface="Arial"/>
                <a:cs typeface="Arial"/>
              </a:rPr>
              <a:t>want to test if drinking caffeine before the SAT causes a student to score higher on the exam. </a:t>
            </a:r>
            <a:r>
              <a:rPr lang="en-US" sz="800" spc="-20" dirty="0" smtClean="0">
                <a:solidFill>
                  <a:schemeClr val="accent2">
                    <a:lumMod val="75000"/>
                  </a:schemeClr>
                </a:solidFill>
                <a:latin typeface="Arial"/>
                <a:cs typeface="Arial"/>
              </a:rPr>
              <a:t>They randomly select 50 high </a:t>
            </a:r>
            <a:r>
              <a:rPr lang="en-US" sz="800" spc="-20" dirty="0">
                <a:solidFill>
                  <a:schemeClr val="accent2">
                    <a:lumMod val="75000"/>
                  </a:schemeClr>
                </a:solidFill>
                <a:latin typeface="Arial"/>
                <a:cs typeface="Arial"/>
              </a:rPr>
              <a:t>schools (each with a diverse student body) </a:t>
            </a:r>
            <a:r>
              <a:rPr lang="en-US" sz="800" spc="-20" dirty="0" smtClean="0">
                <a:solidFill>
                  <a:schemeClr val="accent2">
                    <a:lumMod val="75000"/>
                  </a:schemeClr>
                </a:solidFill>
                <a:latin typeface="Arial"/>
                <a:cs typeface="Arial"/>
              </a:rPr>
              <a:t>through out the country. They decide to randomly assign half the SAT taking students from each school to the “coffee group” and offered them coffee. They randomly assigned the other half from each school to the “no coffee group” and did not offer them any coffee the morning of the exam.</a:t>
            </a:r>
          </a:p>
          <a:p>
            <a:pPr marL="40005" marR="32384">
              <a:lnSpc>
                <a:spcPts val="950"/>
              </a:lnSpc>
              <a:spcBef>
                <a:spcPts val="185"/>
              </a:spcBef>
            </a:pPr>
            <a:endParaRPr lang="en-US" sz="800" spc="-20" dirty="0">
              <a:solidFill>
                <a:schemeClr val="accent2">
                  <a:lumMod val="75000"/>
                </a:schemeClr>
              </a:solidFill>
              <a:latin typeface="Arial"/>
              <a:cs typeface="Arial"/>
            </a:endParaRPr>
          </a:p>
          <a:p>
            <a:pPr marL="40005" marR="32384">
              <a:lnSpc>
                <a:spcPts val="950"/>
              </a:lnSpc>
              <a:spcBef>
                <a:spcPts val="185"/>
              </a:spcBef>
            </a:pPr>
            <a:r>
              <a:rPr lang="en-US" sz="800" spc="-20" dirty="0" smtClean="0">
                <a:solidFill>
                  <a:schemeClr val="accent2">
                    <a:lumMod val="75000"/>
                  </a:schemeClr>
                </a:solidFill>
                <a:latin typeface="Arial"/>
                <a:cs typeface="Arial"/>
              </a:rPr>
              <a:t>They obtained SAT scores from all the students in their experiment. </a:t>
            </a:r>
            <a:r>
              <a:rPr lang="en-US" sz="800" spc="-20" dirty="0" smtClean="0">
                <a:latin typeface="Arial"/>
                <a:cs typeface="Arial"/>
              </a:rPr>
              <a:t>They conducted an independent means test between the two groups using this data and found a p-value=0.03. </a:t>
            </a:r>
            <a:endParaRPr lang="en-US" sz="8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5" name="TextBox 4"/>
          <p:cNvSpPr txBox="1"/>
          <p:nvPr/>
        </p:nvSpPr>
        <p:spPr>
          <a:xfrm>
            <a:off x="171450" y="1703420"/>
            <a:ext cx="3810000" cy="1169551"/>
          </a:xfrm>
          <a:prstGeom prst="rect">
            <a:avLst/>
          </a:prstGeom>
          <a:noFill/>
        </p:spPr>
        <p:txBody>
          <a:bodyPr wrap="square" rtlCol="0">
            <a:spAutoFit/>
          </a:bodyPr>
          <a:lstStyle/>
          <a:p>
            <a:pPr marL="342900" indent="-342900">
              <a:buFont typeface="+mj-lt"/>
              <a:buAutoNum type="arabicParenR"/>
            </a:pPr>
            <a:r>
              <a:rPr lang="en-US" sz="1400" dirty="0" smtClean="0"/>
              <a:t>Simple random sampling</a:t>
            </a:r>
          </a:p>
          <a:p>
            <a:pPr marL="342900" indent="-342900">
              <a:buFont typeface="+mj-lt"/>
              <a:buAutoNum type="arabicParenR"/>
            </a:pPr>
            <a:r>
              <a:rPr lang="en-US" sz="1400" dirty="0" smtClean="0"/>
              <a:t>Stratified sampling</a:t>
            </a:r>
          </a:p>
          <a:p>
            <a:pPr marL="342900" indent="-342900">
              <a:buFont typeface="+mj-lt"/>
              <a:buAutoNum type="arabicParenR"/>
            </a:pPr>
            <a:r>
              <a:rPr lang="en-US" sz="1400" dirty="0" smtClean="0"/>
              <a:t>Cluster sampling</a:t>
            </a:r>
          </a:p>
          <a:p>
            <a:pPr marL="342900" indent="-342900">
              <a:buFont typeface="+mj-lt"/>
              <a:buAutoNum type="arabicParenR"/>
            </a:pPr>
            <a:r>
              <a:rPr lang="en-US" sz="1400" dirty="0" smtClean="0"/>
              <a:t>Multistage sampling</a:t>
            </a:r>
          </a:p>
          <a:p>
            <a:pPr marL="342900" indent="-342900">
              <a:buFont typeface="+mj-lt"/>
              <a:buAutoNum type="arabicParenR"/>
            </a:pPr>
            <a:endParaRPr lang="en-US" sz="1400" dirty="0"/>
          </a:p>
        </p:txBody>
      </p:sp>
    </p:spTree>
    <p:extLst>
      <p:ext uri="{BB962C8B-B14F-4D97-AF65-F5344CB8AC3E}">
        <p14:creationId xmlns:p14="http://schemas.microsoft.com/office/powerpoint/2010/main" val="2228549016"/>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312906"/>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00" b="1" dirty="0" smtClean="0">
                <a:solidFill>
                  <a:schemeClr val="accent2">
                    <a:lumMod val="75000"/>
                  </a:schemeClr>
                </a:solidFill>
              </a:rPr>
              <a:t>Let’s change the random experiment slightly, what sampling technique was used to get the random sample?</a:t>
            </a:r>
            <a:endParaRPr sz="1000" b="1" dirty="0">
              <a:solidFill>
                <a:schemeClr val="accent2">
                  <a:lumMod val="75000"/>
                </a:schemeClr>
              </a:solidFill>
            </a:endParaRPr>
          </a:p>
        </p:txBody>
      </p:sp>
      <p:sp>
        <p:nvSpPr>
          <p:cNvPr id="3" name="object 3"/>
          <p:cNvSpPr txBox="1"/>
          <p:nvPr/>
        </p:nvSpPr>
        <p:spPr>
          <a:xfrm>
            <a:off x="101853" y="527633"/>
            <a:ext cx="4420743" cy="1229183"/>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800" spc="-35" dirty="0" smtClean="0">
                <a:latin typeface="Arial"/>
                <a:cs typeface="Arial"/>
              </a:rPr>
              <a:t>Students at a local magnate high school </a:t>
            </a:r>
            <a:r>
              <a:rPr lang="en-US" sz="800" spc="-20" dirty="0" smtClean="0">
                <a:latin typeface="Arial"/>
                <a:cs typeface="Arial"/>
              </a:rPr>
              <a:t>want to test if drinking caffeine before the SAT causes a student to score higher on the exam. </a:t>
            </a:r>
            <a:r>
              <a:rPr lang="en-US" sz="800" spc="-20" dirty="0" smtClean="0">
                <a:solidFill>
                  <a:schemeClr val="accent2">
                    <a:lumMod val="75000"/>
                  </a:schemeClr>
                </a:solidFill>
                <a:latin typeface="Arial"/>
                <a:cs typeface="Arial"/>
              </a:rPr>
              <a:t>They randomly select 50 high schools (each with a diverse student body) through out the country. They decide to randomly assign half the SAT taking students from each school to the “coffee group” and offered them coffee. They randomly assigned the other half from each school to the “no coffee group” and did not offer them any coffee the morning of the exam.</a:t>
            </a:r>
          </a:p>
          <a:p>
            <a:pPr marL="40005" marR="32384">
              <a:lnSpc>
                <a:spcPts val="950"/>
              </a:lnSpc>
              <a:spcBef>
                <a:spcPts val="185"/>
              </a:spcBef>
            </a:pPr>
            <a:endParaRPr lang="en-US" sz="800" spc="-20" dirty="0">
              <a:solidFill>
                <a:schemeClr val="accent2">
                  <a:lumMod val="75000"/>
                </a:schemeClr>
              </a:solidFill>
              <a:latin typeface="Arial"/>
              <a:cs typeface="Arial"/>
            </a:endParaRPr>
          </a:p>
          <a:p>
            <a:pPr marL="40005" marR="32384">
              <a:lnSpc>
                <a:spcPts val="950"/>
              </a:lnSpc>
              <a:spcBef>
                <a:spcPts val="185"/>
              </a:spcBef>
            </a:pPr>
            <a:r>
              <a:rPr lang="en-US" sz="800" spc="-20" dirty="0" smtClean="0">
                <a:solidFill>
                  <a:schemeClr val="accent2">
                    <a:lumMod val="75000"/>
                  </a:schemeClr>
                </a:solidFill>
                <a:latin typeface="Arial"/>
                <a:cs typeface="Arial"/>
              </a:rPr>
              <a:t>They obtained SAT scores from all the students in their experiment. </a:t>
            </a:r>
            <a:r>
              <a:rPr lang="en-US" sz="800" spc="-20" dirty="0" smtClean="0">
                <a:latin typeface="Arial"/>
                <a:cs typeface="Arial"/>
              </a:rPr>
              <a:t>They conducted an independent means test between the two groups using this data and found a p-value=0.03. </a:t>
            </a:r>
            <a:endParaRPr lang="en-US" sz="8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5" name="TextBox 4"/>
          <p:cNvSpPr txBox="1"/>
          <p:nvPr/>
        </p:nvSpPr>
        <p:spPr>
          <a:xfrm>
            <a:off x="171450" y="1703420"/>
            <a:ext cx="3810000" cy="1169551"/>
          </a:xfrm>
          <a:prstGeom prst="rect">
            <a:avLst/>
          </a:prstGeom>
          <a:noFill/>
        </p:spPr>
        <p:txBody>
          <a:bodyPr wrap="square" rtlCol="0">
            <a:spAutoFit/>
          </a:bodyPr>
          <a:lstStyle/>
          <a:p>
            <a:pPr marL="342900" indent="-342900">
              <a:buFont typeface="+mj-lt"/>
              <a:buAutoNum type="arabicParenR"/>
            </a:pPr>
            <a:r>
              <a:rPr lang="en-US" sz="1400" dirty="0" smtClean="0"/>
              <a:t>Simple random sampling</a:t>
            </a:r>
          </a:p>
          <a:p>
            <a:pPr marL="342900" indent="-342900">
              <a:buFont typeface="+mj-lt"/>
              <a:buAutoNum type="arabicParenR"/>
            </a:pPr>
            <a:r>
              <a:rPr lang="en-US" sz="1400" dirty="0" smtClean="0"/>
              <a:t>Stratified sampling</a:t>
            </a:r>
          </a:p>
          <a:p>
            <a:pPr marL="342900" indent="-342900">
              <a:buFont typeface="+mj-lt"/>
              <a:buAutoNum type="arabicParenR"/>
            </a:pPr>
            <a:r>
              <a:rPr lang="en-US" sz="1400" b="1" i="1" dirty="0" smtClean="0">
                <a:solidFill>
                  <a:schemeClr val="accent2">
                    <a:lumMod val="75000"/>
                  </a:schemeClr>
                </a:solidFill>
              </a:rPr>
              <a:t>Cluster sampling</a:t>
            </a:r>
          </a:p>
          <a:p>
            <a:pPr marL="342900" indent="-342900">
              <a:buFont typeface="+mj-lt"/>
              <a:buAutoNum type="arabicParenR"/>
            </a:pPr>
            <a:r>
              <a:rPr lang="en-US" sz="1400" dirty="0" smtClean="0"/>
              <a:t>Multistage sampling</a:t>
            </a:r>
          </a:p>
          <a:p>
            <a:pPr marL="342900" indent="-342900">
              <a:buFont typeface="+mj-lt"/>
              <a:buAutoNum type="arabicParenR"/>
            </a:pPr>
            <a:endParaRPr lang="en-US" sz="1400" dirty="0"/>
          </a:p>
        </p:txBody>
      </p:sp>
    </p:spTree>
    <p:extLst>
      <p:ext uri="{BB962C8B-B14F-4D97-AF65-F5344CB8AC3E}">
        <p14:creationId xmlns:p14="http://schemas.microsoft.com/office/powerpoint/2010/main" val="2615146087"/>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84352" y="863771"/>
            <a:ext cx="775100" cy="134096"/>
          </a:xfrm>
          <a:prstGeom prst="rect">
            <a:avLst/>
          </a:prstGeom>
        </p:spPr>
        <p:txBody>
          <a:bodyPr vert="horz" wrap="square" lIns="0" tIns="12847" rIns="0" bIns="0" rtlCol="0">
            <a:spAutoFit/>
          </a:bodyPr>
          <a:lstStyle/>
          <a:p>
            <a:pPr marL="9516">
              <a:spcBef>
                <a:spcPts val="101"/>
              </a:spcBef>
            </a:pPr>
            <a:r>
              <a:rPr sz="787" dirty="0">
                <a:solidFill>
                  <a:srgbClr val="FFFFFF"/>
                </a:solidFill>
                <a:latin typeface="Arial"/>
                <a:cs typeface="Arial"/>
              </a:rPr>
              <a:t>A</a:t>
            </a:r>
            <a:r>
              <a:rPr sz="787" spc="15" dirty="0">
                <a:solidFill>
                  <a:srgbClr val="FFFFFF"/>
                </a:solidFill>
                <a:latin typeface="Arial"/>
                <a:cs typeface="Arial"/>
              </a:rPr>
              <a:t>nn</a:t>
            </a:r>
            <a:r>
              <a:rPr sz="787" spc="26" dirty="0">
                <a:solidFill>
                  <a:srgbClr val="FFFFFF"/>
                </a:solidFill>
                <a:latin typeface="Arial"/>
                <a:cs typeface="Arial"/>
              </a:rPr>
              <a:t>o</a:t>
            </a:r>
            <a:r>
              <a:rPr sz="787" spc="15" dirty="0">
                <a:solidFill>
                  <a:srgbClr val="FFFFFF"/>
                </a:solidFill>
                <a:latin typeface="Arial"/>
                <a:cs typeface="Arial"/>
              </a:rPr>
              <a:t>un</a:t>
            </a:r>
            <a:r>
              <a:rPr sz="787" spc="41" dirty="0">
                <a:solidFill>
                  <a:srgbClr val="FFFFFF"/>
                </a:solidFill>
                <a:latin typeface="Arial"/>
                <a:cs typeface="Arial"/>
              </a:rPr>
              <a:t>c</a:t>
            </a:r>
            <a:r>
              <a:rPr sz="787" spc="-4" dirty="0">
                <a:solidFill>
                  <a:srgbClr val="FFFFFF"/>
                </a:solidFill>
                <a:latin typeface="Arial"/>
                <a:cs typeface="Arial"/>
              </a:rPr>
              <a:t>e</a:t>
            </a:r>
            <a:r>
              <a:rPr sz="787" spc="37" dirty="0">
                <a:solidFill>
                  <a:srgbClr val="FFFFFF"/>
                </a:solidFill>
                <a:latin typeface="Arial"/>
                <a:cs typeface="Arial"/>
              </a:rPr>
              <a:t>m</a:t>
            </a:r>
            <a:r>
              <a:rPr sz="787" spc="-4" dirty="0">
                <a:solidFill>
                  <a:srgbClr val="FFFFFF"/>
                </a:solidFill>
                <a:latin typeface="Arial"/>
                <a:cs typeface="Arial"/>
              </a:rPr>
              <a:t>e</a:t>
            </a:r>
            <a:r>
              <a:rPr sz="787" spc="15" dirty="0">
                <a:solidFill>
                  <a:srgbClr val="FFFFFF"/>
                </a:solidFill>
                <a:latin typeface="Arial"/>
                <a:cs typeface="Arial"/>
              </a:rPr>
              <a:t>n</a:t>
            </a:r>
            <a:r>
              <a:rPr sz="787" spc="37" dirty="0">
                <a:solidFill>
                  <a:srgbClr val="FFFFFF"/>
                </a:solidFill>
                <a:latin typeface="Arial"/>
                <a:cs typeface="Arial"/>
              </a:rPr>
              <a:t>t</a:t>
            </a:r>
            <a:r>
              <a:rPr sz="787" spc="11" dirty="0">
                <a:solidFill>
                  <a:srgbClr val="FFFFFF"/>
                </a:solidFill>
                <a:latin typeface="Arial"/>
                <a:cs typeface="Arial"/>
              </a:rPr>
              <a:t>s</a:t>
            </a:r>
            <a:endParaRPr sz="787">
              <a:latin typeface="Arial"/>
              <a:cs typeface="Arial"/>
            </a:endParaRPr>
          </a:p>
        </p:txBody>
      </p:sp>
      <p:sp>
        <p:nvSpPr>
          <p:cNvPr id="5" name="object 3"/>
          <p:cNvSpPr txBox="1"/>
          <p:nvPr/>
        </p:nvSpPr>
        <p:spPr>
          <a:xfrm>
            <a:off x="171450" y="815975"/>
            <a:ext cx="4173579" cy="2870192"/>
          </a:xfrm>
          <a:prstGeom prst="rect">
            <a:avLst/>
          </a:prstGeom>
        </p:spPr>
        <p:txBody>
          <a:bodyPr vert="horz" wrap="square" lIns="0" tIns="76374" rIns="0" bIns="0" rtlCol="0">
            <a:spAutoFit/>
          </a:bodyPr>
          <a:lstStyle/>
          <a:p>
            <a:pPr marL="18858">
              <a:spcBef>
                <a:spcPts val="602"/>
              </a:spcBef>
            </a:pPr>
            <a:r>
              <a:rPr lang="en-US" sz="1200" dirty="0" smtClean="0">
                <a:solidFill>
                  <a:srgbClr val="024F84"/>
                </a:solidFill>
                <a:latin typeface="DejaVu Serif"/>
                <a:cs typeface="DejaVu Serif"/>
              </a:rPr>
              <a:t>--------------------------------------------------------------------------------</a:t>
            </a:r>
          </a:p>
          <a:p>
            <a:pPr marL="18858">
              <a:spcBef>
                <a:spcPts val="602"/>
              </a:spcBef>
            </a:pPr>
            <a:r>
              <a:rPr lang="en-US" sz="1200" dirty="0">
                <a:solidFill>
                  <a:srgbClr val="024F84"/>
                </a:solidFill>
                <a:latin typeface="DejaVu Serif"/>
                <a:cs typeface="DejaVu Serif"/>
              </a:rPr>
              <a:t>▶ </a:t>
            </a:r>
            <a:r>
              <a:rPr lang="en-US" sz="1200" spc="-44" dirty="0">
                <a:latin typeface="Arial"/>
                <a:cs typeface="Arial"/>
              </a:rPr>
              <a:t>Don’t forget to </a:t>
            </a:r>
            <a:r>
              <a:rPr lang="en-US" sz="1200" b="1" spc="-44" dirty="0">
                <a:latin typeface="Arial"/>
                <a:cs typeface="Arial"/>
              </a:rPr>
              <a:t>ask/answer 2 questions on Piazza </a:t>
            </a:r>
            <a:r>
              <a:rPr lang="en-US" sz="1200" spc="-44" dirty="0">
                <a:latin typeface="Arial"/>
                <a:cs typeface="Arial"/>
              </a:rPr>
              <a:t>before the final exam… part of your </a:t>
            </a:r>
            <a:r>
              <a:rPr lang="en-US" sz="1200" u="sng" spc="-44" dirty="0">
                <a:latin typeface="Arial"/>
                <a:cs typeface="Arial"/>
              </a:rPr>
              <a:t>participation grade!</a:t>
            </a:r>
            <a:r>
              <a:rPr lang="en-US" sz="1200" spc="-44" dirty="0">
                <a:latin typeface="Arial"/>
                <a:cs typeface="Arial"/>
              </a:rPr>
              <a:t> </a:t>
            </a:r>
            <a:endParaRPr lang="en-US" sz="1200" spc="-44" dirty="0" smtClean="0">
              <a:latin typeface="Arial"/>
              <a:cs typeface="Arial"/>
            </a:endParaRPr>
          </a:p>
          <a:p>
            <a:pPr marL="18858">
              <a:spcBef>
                <a:spcPts val="602"/>
              </a:spcBef>
            </a:pPr>
            <a:r>
              <a:rPr lang="en-US" sz="1200" dirty="0" smtClean="0">
                <a:solidFill>
                  <a:srgbClr val="024F84"/>
                </a:solidFill>
                <a:latin typeface="DejaVu Serif"/>
                <a:cs typeface="DejaVu Serif"/>
              </a:rPr>
              <a:t>▶ </a:t>
            </a:r>
            <a:r>
              <a:rPr lang="en-US" sz="1200" u="sng" dirty="0" smtClean="0">
                <a:latin typeface="Arial"/>
                <a:cs typeface="Arial"/>
              </a:rPr>
              <a:t>Monday </a:t>
            </a:r>
            <a:r>
              <a:rPr lang="en-US" sz="1200" u="sng" dirty="0">
                <a:latin typeface="Arial"/>
                <a:cs typeface="Arial"/>
              </a:rPr>
              <a:t>and Wednesday Lectures</a:t>
            </a:r>
            <a:r>
              <a:rPr lang="en-US" sz="1200" dirty="0">
                <a:latin typeface="Arial"/>
                <a:cs typeface="Arial"/>
              </a:rPr>
              <a:t>: Final Exam Review</a:t>
            </a:r>
          </a:p>
          <a:p>
            <a:pPr marL="18858">
              <a:spcBef>
                <a:spcPts val="602"/>
              </a:spcBef>
            </a:pPr>
            <a:endParaRPr lang="en-US" sz="1200" dirty="0">
              <a:solidFill>
                <a:srgbClr val="024F84"/>
              </a:solidFill>
              <a:latin typeface="DejaVu Serif"/>
              <a:cs typeface="DejaVu Serif"/>
            </a:endParaRPr>
          </a:p>
          <a:p>
            <a:pPr marL="18858">
              <a:spcBef>
                <a:spcPts val="602"/>
              </a:spcBef>
            </a:pPr>
            <a:r>
              <a:rPr lang="en-US" sz="1200" dirty="0" smtClean="0">
                <a:solidFill>
                  <a:srgbClr val="024F84"/>
                </a:solidFill>
                <a:latin typeface="DejaVu Serif"/>
                <a:cs typeface="DejaVu Serif"/>
              </a:rPr>
              <a:t>▶ </a:t>
            </a:r>
            <a:r>
              <a:rPr lang="en-US" sz="1200" u="sng" spc="-44" dirty="0" smtClean="0">
                <a:latin typeface="Arial"/>
                <a:cs typeface="Arial"/>
              </a:rPr>
              <a:t>TA office hours </a:t>
            </a:r>
            <a:r>
              <a:rPr lang="en-US" sz="1200" spc="-44" dirty="0" smtClean="0">
                <a:latin typeface="Arial"/>
                <a:cs typeface="Arial"/>
              </a:rPr>
              <a:t>officially end after 4/24!</a:t>
            </a:r>
          </a:p>
          <a:p>
            <a:pPr marL="18858">
              <a:spcBef>
                <a:spcPts val="602"/>
              </a:spcBef>
            </a:pPr>
            <a:r>
              <a:rPr lang="en-US" sz="1200" dirty="0" smtClean="0">
                <a:solidFill>
                  <a:srgbClr val="024F84"/>
                </a:solidFill>
                <a:latin typeface="DejaVu Serif"/>
                <a:cs typeface="DejaVu Serif"/>
              </a:rPr>
              <a:t>▶ </a:t>
            </a:r>
            <a:r>
              <a:rPr lang="en-US" sz="1200" u="sng" dirty="0" smtClean="0">
                <a:latin typeface="DejaVu Serif"/>
                <a:cs typeface="DejaVu Serif"/>
              </a:rPr>
              <a:t>Extra Review Session</a:t>
            </a:r>
            <a:r>
              <a:rPr lang="en-US" sz="1200" dirty="0" smtClean="0">
                <a:latin typeface="DejaVu Serif"/>
                <a:cs typeface="DejaVu Serif"/>
              </a:rPr>
              <a:t> 4/27 Saturday 1-3pm Old </a:t>
            </a:r>
            <a:r>
              <a:rPr lang="en-US" sz="1200" dirty="0" err="1" smtClean="0">
                <a:latin typeface="DejaVu Serif"/>
                <a:cs typeface="DejaVu Serif"/>
              </a:rPr>
              <a:t>Chem</a:t>
            </a:r>
            <a:r>
              <a:rPr lang="en-US" sz="1200" dirty="0" smtClean="0">
                <a:latin typeface="DejaVu Serif"/>
                <a:cs typeface="DejaVu Serif"/>
              </a:rPr>
              <a:t> 203</a:t>
            </a:r>
          </a:p>
          <a:p>
            <a:pPr marL="18858">
              <a:spcBef>
                <a:spcPts val="602"/>
              </a:spcBef>
            </a:pPr>
            <a:endParaRPr lang="en-US" sz="1200" dirty="0">
              <a:latin typeface="DejaVu Serif"/>
              <a:cs typeface="DejaVu Serif"/>
            </a:endParaRPr>
          </a:p>
          <a:p>
            <a:pPr marL="12065" marR="5080">
              <a:spcBef>
                <a:spcPts val="90"/>
              </a:spcBef>
            </a:pPr>
            <a:r>
              <a:rPr lang="en-US" sz="1200" dirty="0" smtClean="0">
                <a:solidFill>
                  <a:srgbClr val="024F84"/>
                </a:solidFill>
                <a:latin typeface="DejaVu Serif"/>
                <a:cs typeface="DejaVu Serif"/>
              </a:rPr>
              <a:t>▶ </a:t>
            </a:r>
            <a:r>
              <a:rPr lang="en-US" sz="1200" b="1" u="sng" dirty="0" smtClean="0">
                <a:latin typeface="Arial"/>
                <a:cs typeface="Arial"/>
              </a:rPr>
              <a:t>Final </a:t>
            </a:r>
            <a:r>
              <a:rPr lang="en-US" sz="1200" b="1" u="sng" dirty="0">
                <a:latin typeface="Arial"/>
                <a:cs typeface="Arial"/>
              </a:rPr>
              <a:t>Exam</a:t>
            </a:r>
            <a:r>
              <a:rPr lang="en-US" sz="1200" b="1" dirty="0">
                <a:latin typeface="Arial"/>
                <a:cs typeface="Arial"/>
              </a:rPr>
              <a:t>:</a:t>
            </a:r>
          </a:p>
          <a:p>
            <a:pPr marL="194310" marR="5080" indent="-182245">
              <a:lnSpc>
                <a:spcPct val="100000"/>
              </a:lnSpc>
              <a:spcBef>
                <a:spcPts val="90"/>
              </a:spcBef>
              <a:buFont typeface="Arial" panose="020B0604020202020204" pitchFamily="34" charset="0"/>
              <a:buChar char="•"/>
            </a:pPr>
            <a:r>
              <a:rPr lang="en-US" sz="1200" dirty="0" smtClean="0">
                <a:latin typeface="Arial"/>
                <a:cs typeface="Arial"/>
              </a:rPr>
              <a:t>Monday 4/29 </a:t>
            </a:r>
            <a:r>
              <a:rPr lang="en-US" sz="1200" dirty="0">
                <a:latin typeface="Arial"/>
                <a:cs typeface="Arial"/>
              </a:rPr>
              <a:t>2:00pm-5:00pm</a:t>
            </a:r>
          </a:p>
          <a:p>
            <a:pPr marL="194310" marR="5080" indent="-182245">
              <a:lnSpc>
                <a:spcPct val="100000"/>
              </a:lnSpc>
              <a:spcBef>
                <a:spcPts val="90"/>
              </a:spcBef>
              <a:buFont typeface="Arial" panose="020B0604020202020204" pitchFamily="34" charset="0"/>
              <a:buChar char="•"/>
            </a:pPr>
            <a:r>
              <a:rPr lang="en-US" sz="1200" dirty="0">
                <a:latin typeface="Arial"/>
                <a:cs typeface="Arial"/>
              </a:rPr>
              <a:t>French Science 2231</a:t>
            </a:r>
          </a:p>
          <a:p>
            <a:pPr marL="18858">
              <a:spcBef>
                <a:spcPts val="602"/>
              </a:spcBef>
            </a:pPr>
            <a:endParaRPr lang="en-US" sz="1200" dirty="0" smtClean="0">
              <a:latin typeface="DejaVu Serif"/>
              <a:cs typeface="DejaVu Serif"/>
            </a:endParaRPr>
          </a:p>
        </p:txBody>
      </p:sp>
      <p:sp>
        <p:nvSpPr>
          <p:cNvPr id="6" name="TextBox 5"/>
          <p:cNvSpPr txBox="1"/>
          <p:nvPr/>
        </p:nvSpPr>
        <p:spPr>
          <a:xfrm>
            <a:off x="95250" y="318923"/>
            <a:ext cx="1963594" cy="507383"/>
          </a:xfrm>
          <a:prstGeom prst="rect">
            <a:avLst/>
          </a:prstGeom>
          <a:noFill/>
        </p:spPr>
        <p:txBody>
          <a:bodyPr wrap="square" rtlCol="0">
            <a:spAutoFit/>
          </a:bodyPr>
          <a:lstStyle/>
          <a:p>
            <a:r>
              <a:rPr lang="en-US" sz="2697" b="1" dirty="0"/>
              <a:t>Coming up…</a:t>
            </a:r>
          </a:p>
        </p:txBody>
      </p:sp>
    </p:spTree>
    <p:extLst>
      <p:ext uri="{BB962C8B-B14F-4D97-AF65-F5344CB8AC3E}">
        <p14:creationId xmlns:p14="http://schemas.microsoft.com/office/powerpoint/2010/main" val="4079663881"/>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608195" cy="469265"/>
          </a:xfrm>
          <a:custGeom>
            <a:avLst/>
            <a:gdLst/>
            <a:ahLst/>
            <a:cxnLst/>
            <a:rect l="l" t="t" r="r" b="b"/>
            <a:pathLst>
              <a:path w="4608195" h="469265">
                <a:moveTo>
                  <a:pt x="0" y="469011"/>
                </a:moveTo>
                <a:lnTo>
                  <a:pt x="4607941" y="469011"/>
                </a:lnTo>
                <a:lnTo>
                  <a:pt x="4607941" y="0"/>
                </a:lnTo>
                <a:lnTo>
                  <a:pt x="0" y="0"/>
                </a:lnTo>
                <a:lnTo>
                  <a:pt x="0" y="469011"/>
                </a:lnTo>
                <a:close/>
              </a:path>
            </a:pathLst>
          </a:custGeom>
          <a:solidFill>
            <a:srgbClr val="1B6090"/>
          </a:solidFill>
        </p:spPr>
        <p:txBody>
          <a:bodyPr wrap="square" lIns="0" tIns="0" rIns="0" bIns="0" rtlCol="0"/>
          <a:lstStyle/>
          <a:p>
            <a:endParaRPr/>
          </a:p>
        </p:txBody>
      </p:sp>
      <p:sp>
        <p:nvSpPr>
          <p:cNvPr id="3" name="object 3"/>
          <p:cNvSpPr txBox="1">
            <a:spLocks noGrp="1"/>
          </p:cNvSpPr>
          <p:nvPr>
            <p:ph type="title"/>
          </p:nvPr>
        </p:nvSpPr>
        <p:spPr>
          <a:xfrm>
            <a:off x="195357" y="44977"/>
            <a:ext cx="4011929" cy="571310"/>
          </a:xfrm>
          <a:prstGeom prst="rect">
            <a:avLst/>
          </a:prstGeom>
        </p:spPr>
        <p:txBody>
          <a:bodyPr vert="horz" wrap="square" lIns="0" tIns="17145" rIns="0" bIns="0" rtlCol="0">
            <a:spAutoFit/>
          </a:bodyPr>
          <a:lstStyle/>
          <a:p>
            <a:pPr marL="16510">
              <a:spcBef>
                <a:spcPts val="135"/>
              </a:spcBef>
            </a:pPr>
            <a:r>
              <a:rPr spc="-50" dirty="0">
                <a:solidFill>
                  <a:schemeClr val="bg1"/>
                </a:solidFill>
              </a:rPr>
              <a:t>2. </a:t>
            </a:r>
            <a:r>
              <a:rPr spc="-55" dirty="0">
                <a:solidFill>
                  <a:schemeClr val="bg1"/>
                </a:solidFill>
              </a:rPr>
              <a:t>Ideally </a:t>
            </a:r>
            <a:r>
              <a:rPr spc="-45" dirty="0">
                <a:solidFill>
                  <a:schemeClr val="bg1"/>
                </a:solidFill>
              </a:rPr>
              <a:t>use </a:t>
            </a:r>
            <a:r>
              <a:rPr spc="-60" dirty="0">
                <a:solidFill>
                  <a:schemeClr val="bg1"/>
                </a:solidFill>
              </a:rPr>
              <a:t>a </a:t>
            </a:r>
            <a:r>
              <a:rPr spc="-50" dirty="0">
                <a:solidFill>
                  <a:schemeClr val="bg1"/>
                </a:solidFill>
              </a:rPr>
              <a:t>simple </a:t>
            </a:r>
            <a:r>
              <a:rPr spc="-55" dirty="0">
                <a:solidFill>
                  <a:schemeClr val="bg1"/>
                </a:solidFill>
              </a:rPr>
              <a:t>random </a:t>
            </a:r>
            <a:r>
              <a:rPr spc="-50" dirty="0">
                <a:solidFill>
                  <a:schemeClr val="bg1"/>
                </a:solidFill>
              </a:rPr>
              <a:t>sample, </a:t>
            </a:r>
            <a:r>
              <a:rPr spc="-60" dirty="0">
                <a:solidFill>
                  <a:schemeClr val="bg1"/>
                </a:solidFill>
              </a:rPr>
              <a:t>stratify </a:t>
            </a:r>
            <a:r>
              <a:rPr spc="-45" dirty="0">
                <a:solidFill>
                  <a:schemeClr val="bg1"/>
                </a:solidFill>
              </a:rPr>
              <a:t>to control </a:t>
            </a:r>
            <a:r>
              <a:rPr spc="-50" dirty="0">
                <a:solidFill>
                  <a:schemeClr val="bg1"/>
                </a:solidFill>
              </a:rPr>
              <a:t>for </a:t>
            </a:r>
            <a:r>
              <a:rPr spc="-60" dirty="0">
                <a:solidFill>
                  <a:schemeClr val="bg1"/>
                </a:solidFill>
              </a:rPr>
              <a:t>a</a:t>
            </a:r>
            <a:r>
              <a:rPr spc="75" dirty="0">
                <a:solidFill>
                  <a:schemeClr val="bg1"/>
                </a:solidFill>
              </a:rPr>
              <a:t> </a:t>
            </a:r>
            <a:r>
              <a:rPr spc="-55" dirty="0">
                <a:solidFill>
                  <a:schemeClr val="bg1"/>
                </a:solidFill>
              </a:rPr>
              <a:t>variable</a:t>
            </a:r>
            <a:r>
              <a:rPr spc="-55" dirty="0" smtClean="0">
                <a:solidFill>
                  <a:schemeClr val="bg1"/>
                </a:solidFill>
              </a:rPr>
              <a:t>,</a:t>
            </a:r>
            <a:r>
              <a:rPr lang="en-US" spc="-55" dirty="0" smtClean="0">
                <a:solidFill>
                  <a:schemeClr val="bg1"/>
                </a:solidFill>
              </a:rPr>
              <a:t> </a:t>
            </a:r>
            <a:r>
              <a:rPr lang="en-US" spc="-50" dirty="0">
                <a:solidFill>
                  <a:schemeClr val="bg1"/>
                </a:solidFill>
                <a:latin typeface="DejaVu Sans"/>
                <a:cs typeface="DejaVu Sans"/>
              </a:rPr>
              <a:t>and </a:t>
            </a:r>
            <a:r>
              <a:rPr lang="en-US" spc="-45" dirty="0">
                <a:solidFill>
                  <a:schemeClr val="bg1"/>
                </a:solidFill>
                <a:latin typeface="DejaVu Sans"/>
                <a:cs typeface="DejaVu Sans"/>
              </a:rPr>
              <a:t>cluster to </a:t>
            </a:r>
            <a:r>
              <a:rPr lang="en-US" spc="-70" dirty="0">
                <a:solidFill>
                  <a:schemeClr val="bg1"/>
                </a:solidFill>
                <a:latin typeface="DejaVu Sans"/>
                <a:cs typeface="DejaVu Sans"/>
              </a:rPr>
              <a:t>make </a:t>
            </a:r>
            <a:r>
              <a:rPr lang="en-US" spc="-50" dirty="0">
                <a:solidFill>
                  <a:schemeClr val="bg1"/>
                </a:solidFill>
                <a:latin typeface="DejaVu Sans"/>
                <a:cs typeface="DejaVu Sans"/>
              </a:rPr>
              <a:t>sampling</a:t>
            </a:r>
            <a:r>
              <a:rPr lang="en-US" spc="30" dirty="0">
                <a:solidFill>
                  <a:schemeClr val="bg1"/>
                </a:solidFill>
                <a:latin typeface="DejaVu Sans"/>
                <a:cs typeface="DejaVu Sans"/>
              </a:rPr>
              <a:t> </a:t>
            </a:r>
            <a:r>
              <a:rPr lang="en-US" spc="-55" dirty="0">
                <a:solidFill>
                  <a:schemeClr val="bg1"/>
                </a:solidFill>
                <a:latin typeface="DejaVu Sans"/>
                <a:cs typeface="DejaVu Sans"/>
              </a:rPr>
              <a:t>easier</a:t>
            </a:r>
            <a:r>
              <a:rPr lang="en-US" dirty="0">
                <a:solidFill>
                  <a:schemeClr val="bg1"/>
                </a:solidFill>
                <a:latin typeface="DejaVu Sans"/>
                <a:cs typeface="DejaVu Sans"/>
              </a:rPr>
              <a:t/>
            </a:r>
            <a:br>
              <a:rPr lang="en-US" dirty="0">
                <a:solidFill>
                  <a:schemeClr val="bg1"/>
                </a:solidFill>
                <a:latin typeface="DejaVu Sans"/>
                <a:cs typeface="DejaVu Sans"/>
              </a:rPr>
            </a:br>
            <a:endParaRPr spc="-55" dirty="0">
              <a:solidFill>
                <a:schemeClr val="bg1"/>
              </a:solidFill>
            </a:endParaRPr>
          </a:p>
        </p:txBody>
      </p:sp>
      <p:sp>
        <p:nvSpPr>
          <p:cNvPr id="5" name="object 5"/>
          <p:cNvSpPr txBox="1"/>
          <p:nvPr/>
        </p:nvSpPr>
        <p:spPr>
          <a:xfrm>
            <a:off x="135509" y="528256"/>
            <a:ext cx="1598930" cy="404495"/>
          </a:xfrm>
          <a:prstGeom prst="rect">
            <a:avLst/>
          </a:prstGeom>
        </p:spPr>
        <p:txBody>
          <a:bodyPr vert="horz" wrap="square" lIns="0" tIns="27940" rIns="0" bIns="0" rtlCol="0">
            <a:spAutoFit/>
          </a:bodyPr>
          <a:lstStyle/>
          <a:p>
            <a:pPr marL="12700">
              <a:lnSpc>
                <a:spcPct val="100000"/>
              </a:lnSpc>
              <a:spcBef>
                <a:spcPts val="220"/>
              </a:spcBef>
            </a:pPr>
            <a:r>
              <a:rPr sz="1200" i="1" spc="-35" dirty="0">
                <a:solidFill>
                  <a:srgbClr val="024F84"/>
                </a:solidFill>
                <a:latin typeface="Arial"/>
                <a:cs typeface="Arial"/>
              </a:rPr>
              <a:t>Simple</a:t>
            </a:r>
            <a:r>
              <a:rPr sz="1200" i="1" spc="-5" dirty="0">
                <a:solidFill>
                  <a:srgbClr val="024F84"/>
                </a:solidFill>
                <a:latin typeface="Arial"/>
                <a:cs typeface="Arial"/>
              </a:rPr>
              <a:t> </a:t>
            </a:r>
            <a:r>
              <a:rPr sz="1200" i="1" spc="-15" dirty="0">
                <a:solidFill>
                  <a:srgbClr val="024F84"/>
                </a:solidFill>
                <a:latin typeface="Arial"/>
                <a:cs typeface="Arial"/>
              </a:rPr>
              <a:t>random:</a:t>
            </a:r>
            <a:endParaRPr sz="1200">
              <a:latin typeface="Arial"/>
              <a:cs typeface="Arial"/>
            </a:endParaRPr>
          </a:p>
          <a:p>
            <a:pPr marL="12700">
              <a:lnSpc>
                <a:spcPct val="100000"/>
              </a:lnSpc>
              <a:spcBef>
                <a:spcPts val="155"/>
              </a:spcBef>
            </a:pPr>
            <a:r>
              <a:rPr sz="1050" spc="-5" dirty="0">
                <a:latin typeface="Arial"/>
                <a:cs typeface="Arial"/>
              </a:rPr>
              <a:t>Drawing names </a:t>
            </a:r>
            <a:r>
              <a:rPr sz="1050" dirty="0">
                <a:latin typeface="Arial"/>
                <a:cs typeface="Arial"/>
              </a:rPr>
              <a:t>from </a:t>
            </a:r>
            <a:r>
              <a:rPr sz="1050" spc="-20" dirty="0">
                <a:latin typeface="Arial"/>
                <a:cs typeface="Arial"/>
              </a:rPr>
              <a:t>a</a:t>
            </a:r>
            <a:r>
              <a:rPr sz="1050" spc="15" dirty="0">
                <a:latin typeface="Arial"/>
                <a:cs typeface="Arial"/>
              </a:rPr>
              <a:t> </a:t>
            </a:r>
            <a:r>
              <a:rPr sz="1050" dirty="0">
                <a:latin typeface="Arial"/>
                <a:cs typeface="Arial"/>
              </a:rPr>
              <a:t>hat</a:t>
            </a:r>
            <a:endParaRPr sz="1050">
              <a:latin typeface="Arial"/>
              <a:cs typeface="Arial"/>
            </a:endParaRPr>
          </a:p>
        </p:txBody>
      </p:sp>
      <p:sp>
        <p:nvSpPr>
          <p:cNvPr id="6" name="object 6"/>
          <p:cNvSpPr/>
          <p:nvPr/>
        </p:nvSpPr>
        <p:spPr>
          <a:xfrm>
            <a:off x="176308" y="958633"/>
            <a:ext cx="2025014" cy="998219"/>
          </a:xfrm>
          <a:custGeom>
            <a:avLst/>
            <a:gdLst/>
            <a:ahLst/>
            <a:cxnLst/>
            <a:rect l="l" t="t" r="r" b="b"/>
            <a:pathLst>
              <a:path w="2025014" h="998219">
                <a:moveTo>
                  <a:pt x="0" y="998181"/>
                </a:moveTo>
                <a:lnTo>
                  <a:pt x="2024481" y="998181"/>
                </a:lnTo>
                <a:lnTo>
                  <a:pt x="2024481" y="0"/>
                </a:lnTo>
                <a:lnTo>
                  <a:pt x="0" y="0"/>
                </a:lnTo>
                <a:lnTo>
                  <a:pt x="0" y="998181"/>
                </a:lnTo>
              </a:path>
            </a:pathLst>
          </a:custGeom>
          <a:ln w="3175">
            <a:solidFill>
              <a:srgbClr val="000000"/>
            </a:solidFill>
          </a:ln>
        </p:spPr>
        <p:txBody>
          <a:bodyPr wrap="square" lIns="0" tIns="0" rIns="0" bIns="0" rtlCol="0"/>
          <a:lstStyle/>
          <a:p>
            <a:endParaRPr/>
          </a:p>
        </p:txBody>
      </p:sp>
      <p:sp>
        <p:nvSpPr>
          <p:cNvPr id="7" name="object 7"/>
          <p:cNvSpPr txBox="1"/>
          <p:nvPr/>
        </p:nvSpPr>
        <p:spPr>
          <a:xfrm>
            <a:off x="1341673" y="992679"/>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8" name="object 8"/>
          <p:cNvSpPr txBox="1"/>
          <p:nvPr/>
        </p:nvSpPr>
        <p:spPr>
          <a:xfrm>
            <a:off x="260349" y="1146350"/>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9" name="object 9"/>
          <p:cNvSpPr txBox="1"/>
          <p:nvPr/>
        </p:nvSpPr>
        <p:spPr>
          <a:xfrm>
            <a:off x="794196" y="163993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0" name="object 10"/>
          <p:cNvSpPr txBox="1"/>
          <p:nvPr/>
        </p:nvSpPr>
        <p:spPr>
          <a:xfrm>
            <a:off x="763540" y="152551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1" name="object 11"/>
          <p:cNvSpPr txBox="1"/>
          <p:nvPr/>
        </p:nvSpPr>
        <p:spPr>
          <a:xfrm>
            <a:off x="1601490" y="119497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2" name="object 12"/>
          <p:cNvSpPr txBox="1"/>
          <p:nvPr/>
        </p:nvSpPr>
        <p:spPr>
          <a:xfrm>
            <a:off x="1942066" y="1422412"/>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3" name="object 13"/>
          <p:cNvSpPr txBox="1"/>
          <p:nvPr/>
        </p:nvSpPr>
        <p:spPr>
          <a:xfrm>
            <a:off x="2022554" y="148946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4" name="object 14"/>
          <p:cNvSpPr txBox="1"/>
          <p:nvPr/>
        </p:nvSpPr>
        <p:spPr>
          <a:xfrm>
            <a:off x="1658233" y="105215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5" name="object 15"/>
          <p:cNvSpPr txBox="1"/>
          <p:nvPr/>
        </p:nvSpPr>
        <p:spPr>
          <a:xfrm>
            <a:off x="779708" y="1828714"/>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6" name="object 16"/>
          <p:cNvSpPr txBox="1"/>
          <p:nvPr/>
        </p:nvSpPr>
        <p:spPr>
          <a:xfrm>
            <a:off x="2032004" y="153113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7" name="object 17"/>
          <p:cNvSpPr txBox="1"/>
          <p:nvPr/>
        </p:nvSpPr>
        <p:spPr>
          <a:xfrm>
            <a:off x="1096658" y="1650166"/>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8" name="object 18"/>
          <p:cNvSpPr txBox="1"/>
          <p:nvPr/>
        </p:nvSpPr>
        <p:spPr>
          <a:xfrm>
            <a:off x="1582940" y="138398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9" name="object 19"/>
          <p:cNvSpPr txBox="1"/>
          <p:nvPr/>
        </p:nvSpPr>
        <p:spPr>
          <a:xfrm>
            <a:off x="2111749" y="157510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0" name="object 20"/>
          <p:cNvSpPr txBox="1"/>
          <p:nvPr/>
        </p:nvSpPr>
        <p:spPr>
          <a:xfrm>
            <a:off x="1192610" y="151695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1" name="object 21"/>
          <p:cNvSpPr txBox="1"/>
          <p:nvPr/>
        </p:nvSpPr>
        <p:spPr>
          <a:xfrm>
            <a:off x="1161993" y="1720617"/>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2" name="object 22"/>
          <p:cNvSpPr txBox="1"/>
          <p:nvPr/>
        </p:nvSpPr>
        <p:spPr>
          <a:xfrm>
            <a:off x="1460432" y="1575030"/>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3" name="object 23"/>
          <p:cNvSpPr txBox="1"/>
          <p:nvPr/>
        </p:nvSpPr>
        <p:spPr>
          <a:xfrm>
            <a:off x="1147114" y="1142913"/>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4" name="object 24"/>
          <p:cNvSpPr txBox="1"/>
          <p:nvPr/>
        </p:nvSpPr>
        <p:spPr>
          <a:xfrm>
            <a:off x="1206512" y="124687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5" name="object 25"/>
          <p:cNvSpPr txBox="1"/>
          <p:nvPr/>
        </p:nvSpPr>
        <p:spPr>
          <a:xfrm>
            <a:off x="691488" y="188256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6" name="object 26"/>
          <p:cNvSpPr txBox="1"/>
          <p:nvPr/>
        </p:nvSpPr>
        <p:spPr>
          <a:xfrm>
            <a:off x="1889385" y="1374026"/>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7" name="object 27"/>
          <p:cNvSpPr txBox="1"/>
          <p:nvPr/>
        </p:nvSpPr>
        <p:spPr>
          <a:xfrm>
            <a:off x="1470507" y="127452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8" name="object 28"/>
          <p:cNvSpPr txBox="1"/>
          <p:nvPr/>
        </p:nvSpPr>
        <p:spPr>
          <a:xfrm>
            <a:off x="1147778" y="1604553"/>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9" name="object 29"/>
          <p:cNvSpPr txBox="1"/>
          <p:nvPr/>
        </p:nvSpPr>
        <p:spPr>
          <a:xfrm>
            <a:off x="1105913" y="1738386"/>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0" name="object 30"/>
          <p:cNvSpPr txBox="1"/>
          <p:nvPr/>
        </p:nvSpPr>
        <p:spPr>
          <a:xfrm>
            <a:off x="971690" y="136609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1" name="object 31"/>
          <p:cNvSpPr txBox="1"/>
          <p:nvPr/>
        </p:nvSpPr>
        <p:spPr>
          <a:xfrm>
            <a:off x="255936" y="993616"/>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2" name="object 32"/>
          <p:cNvSpPr txBox="1"/>
          <p:nvPr/>
        </p:nvSpPr>
        <p:spPr>
          <a:xfrm>
            <a:off x="697541" y="148493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3" name="object 33"/>
          <p:cNvSpPr txBox="1"/>
          <p:nvPr/>
        </p:nvSpPr>
        <p:spPr>
          <a:xfrm>
            <a:off x="1303792" y="156550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4" name="object 34"/>
          <p:cNvSpPr txBox="1"/>
          <p:nvPr/>
        </p:nvSpPr>
        <p:spPr>
          <a:xfrm>
            <a:off x="1939098" y="134551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5" name="object 35"/>
          <p:cNvSpPr txBox="1"/>
          <p:nvPr/>
        </p:nvSpPr>
        <p:spPr>
          <a:xfrm>
            <a:off x="1932850" y="166082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6" name="object 36"/>
          <p:cNvSpPr txBox="1"/>
          <p:nvPr/>
        </p:nvSpPr>
        <p:spPr>
          <a:xfrm>
            <a:off x="972041" y="1451350"/>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7" name="object 37"/>
          <p:cNvSpPr txBox="1"/>
          <p:nvPr/>
        </p:nvSpPr>
        <p:spPr>
          <a:xfrm>
            <a:off x="1641831" y="1173492"/>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8" name="object 38"/>
          <p:cNvSpPr txBox="1"/>
          <p:nvPr/>
        </p:nvSpPr>
        <p:spPr>
          <a:xfrm>
            <a:off x="1033119" y="1585613"/>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9" name="object 39"/>
          <p:cNvSpPr txBox="1"/>
          <p:nvPr/>
        </p:nvSpPr>
        <p:spPr>
          <a:xfrm>
            <a:off x="574799" y="163310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40" name="object 40"/>
          <p:cNvSpPr txBox="1"/>
          <p:nvPr/>
        </p:nvSpPr>
        <p:spPr>
          <a:xfrm>
            <a:off x="569332" y="1827660"/>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41" name="object 41"/>
          <p:cNvSpPr txBox="1"/>
          <p:nvPr/>
        </p:nvSpPr>
        <p:spPr>
          <a:xfrm>
            <a:off x="1916682" y="182910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42" name="object 42"/>
          <p:cNvSpPr txBox="1"/>
          <p:nvPr/>
        </p:nvSpPr>
        <p:spPr>
          <a:xfrm>
            <a:off x="377116" y="1150911"/>
            <a:ext cx="31750" cy="9779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marL="3175">
              <a:lnSpc>
                <a:spcPct val="100000"/>
              </a:lnSpc>
              <a:spcBef>
                <a:spcPts val="85"/>
              </a:spcBef>
            </a:pPr>
            <a:r>
              <a:rPr sz="150" b="1" spc="30" dirty="0">
                <a:solidFill>
                  <a:srgbClr val="569BBD"/>
                </a:solidFill>
                <a:latin typeface="Arial"/>
                <a:cs typeface="Arial"/>
              </a:rPr>
              <a:t>●</a:t>
            </a:r>
            <a:endParaRPr sz="150">
              <a:latin typeface="Arial"/>
              <a:cs typeface="Arial"/>
            </a:endParaRPr>
          </a:p>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43" name="object 43"/>
          <p:cNvSpPr txBox="1"/>
          <p:nvPr/>
        </p:nvSpPr>
        <p:spPr>
          <a:xfrm>
            <a:off x="1956360" y="1329233"/>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44" name="object 44"/>
          <p:cNvSpPr txBox="1"/>
          <p:nvPr/>
        </p:nvSpPr>
        <p:spPr>
          <a:xfrm>
            <a:off x="666026" y="1708706"/>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45" name="object 45"/>
          <p:cNvSpPr txBox="1"/>
          <p:nvPr/>
        </p:nvSpPr>
        <p:spPr>
          <a:xfrm>
            <a:off x="1421809" y="1429246"/>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46" name="object 46"/>
          <p:cNvSpPr txBox="1"/>
          <p:nvPr/>
        </p:nvSpPr>
        <p:spPr>
          <a:xfrm>
            <a:off x="1208699" y="1891706"/>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47" name="object 47"/>
          <p:cNvSpPr txBox="1"/>
          <p:nvPr/>
        </p:nvSpPr>
        <p:spPr>
          <a:xfrm>
            <a:off x="1753365" y="129935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48" name="object 48"/>
          <p:cNvSpPr txBox="1"/>
          <p:nvPr/>
        </p:nvSpPr>
        <p:spPr>
          <a:xfrm>
            <a:off x="886360" y="1506219"/>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49" name="object 49"/>
          <p:cNvSpPr txBox="1"/>
          <p:nvPr/>
        </p:nvSpPr>
        <p:spPr>
          <a:xfrm>
            <a:off x="1338276" y="1233203"/>
            <a:ext cx="117475" cy="48895"/>
          </a:xfrm>
          <a:prstGeom prst="rect">
            <a:avLst/>
          </a:prstGeom>
        </p:spPr>
        <p:txBody>
          <a:bodyPr vert="horz" wrap="square" lIns="0" tIns="12700" rIns="0" bIns="0" rtlCol="0">
            <a:spAutoFit/>
          </a:bodyPr>
          <a:lstStyle/>
          <a:p>
            <a:pPr>
              <a:lnSpc>
                <a:spcPct val="100000"/>
              </a:lnSpc>
              <a:spcBef>
                <a:spcPts val="100"/>
              </a:spcBef>
            </a:pPr>
            <a:r>
              <a:rPr sz="225" b="1" spc="44" baseline="18518" dirty="0">
                <a:solidFill>
                  <a:srgbClr val="569BBD"/>
                </a:solidFill>
                <a:latin typeface="Arial"/>
                <a:cs typeface="Arial"/>
              </a:rPr>
              <a:t>●</a:t>
            </a:r>
            <a:r>
              <a:rPr sz="225" b="1" spc="135"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50" name="object 50"/>
          <p:cNvSpPr txBox="1"/>
          <p:nvPr/>
        </p:nvSpPr>
        <p:spPr>
          <a:xfrm>
            <a:off x="1012226" y="1801339"/>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51" name="object 51"/>
          <p:cNvSpPr txBox="1"/>
          <p:nvPr/>
        </p:nvSpPr>
        <p:spPr>
          <a:xfrm>
            <a:off x="891593" y="133356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52" name="object 52"/>
          <p:cNvSpPr txBox="1"/>
          <p:nvPr/>
        </p:nvSpPr>
        <p:spPr>
          <a:xfrm>
            <a:off x="1789801" y="1694874"/>
            <a:ext cx="39370" cy="78740"/>
          </a:xfrm>
          <a:prstGeom prst="rect">
            <a:avLst/>
          </a:prstGeom>
        </p:spPr>
        <p:txBody>
          <a:bodyPr vert="horz" wrap="square" lIns="0" tIns="1270" rIns="0" bIns="0" rtlCol="0">
            <a:spAutoFit/>
          </a:bodyPr>
          <a:lstStyle/>
          <a:p>
            <a:pPr>
              <a:lnSpc>
                <a:spcPct val="100000"/>
              </a:lnSpc>
              <a:spcBef>
                <a:spcPts val="10"/>
              </a:spcBef>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a:p>
            <a:pPr marL="10795">
              <a:lnSpc>
                <a:spcPct val="100000"/>
              </a:lnSpc>
              <a:spcBef>
                <a:spcPts val="30"/>
              </a:spcBef>
            </a:pPr>
            <a:r>
              <a:rPr sz="150" b="1" spc="30" dirty="0">
                <a:solidFill>
                  <a:srgbClr val="569BBD"/>
                </a:solidFill>
                <a:latin typeface="Arial"/>
                <a:cs typeface="Arial"/>
              </a:rPr>
              <a:t>●</a:t>
            </a:r>
            <a:endParaRPr sz="150">
              <a:latin typeface="Arial"/>
              <a:cs typeface="Arial"/>
            </a:endParaRPr>
          </a:p>
        </p:txBody>
      </p:sp>
      <p:sp>
        <p:nvSpPr>
          <p:cNvPr id="53" name="object 53"/>
          <p:cNvSpPr txBox="1"/>
          <p:nvPr/>
        </p:nvSpPr>
        <p:spPr>
          <a:xfrm>
            <a:off x="1536819" y="1067464"/>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54" name="object 54"/>
          <p:cNvSpPr txBox="1"/>
          <p:nvPr/>
        </p:nvSpPr>
        <p:spPr>
          <a:xfrm>
            <a:off x="844652" y="1373870"/>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55" name="object 55"/>
          <p:cNvSpPr txBox="1"/>
          <p:nvPr/>
        </p:nvSpPr>
        <p:spPr>
          <a:xfrm>
            <a:off x="1070844" y="166547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56" name="object 56"/>
          <p:cNvSpPr txBox="1"/>
          <p:nvPr/>
        </p:nvSpPr>
        <p:spPr>
          <a:xfrm>
            <a:off x="493258" y="1648253"/>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57" name="object 57"/>
          <p:cNvSpPr txBox="1"/>
          <p:nvPr/>
        </p:nvSpPr>
        <p:spPr>
          <a:xfrm>
            <a:off x="1572942" y="1009042"/>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58" name="object 58"/>
          <p:cNvSpPr txBox="1"/>
          <p:nvPr/>
        </p:nvSpPr>
        <p:spPr>
          <a:xfrm>
            <a:off x="1306643" y="1449632"/>
            <a:ext cx="131445" cy="9461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marL="8890">
              <a:lnSpc>
                <a:spcPct val="100000"/>
              </a:lnSpc>
            </a:pPr>
            <a:r>
              <a:rPr sz="150" b="1" spc="30" dirty="0">
                <a:solidFill>
                  <a:srgbClr val="569BBD"/>
                </a:solidFill>
                <a:latin typeface="Arial"/>
                <a:cs typeface="Arial"/>
              </a:rPr>
              <a:t>●</a:t>
            </a:r>
            <a:endParaRPr sz="150">
              <a:latin typeface="Arial"/>
              <a:cs typeface="Arial"/>
            </a:endParaRPr>
          </a:p>
          <a:p>
            <a:pPr>
              <a:lnSpc>
                <a:spcPct val="100000"/>
              </a:lnSpc>
              <a:spcBef>
                <a:spcPts val="50"/>
              </a:spcBef>
            </a:pPr>
            <a:endParaRPr sz="100">
              <a:latin typeface="Times New Roman"/>
              <a:cs typeface="Times New Roman"/>
            </a:endParaRPr>
          </a:p>
          <a:p>
            <a:pPr>
              <a:lnSpc>
                <a:spcPct val="100000"/>
              </a:lnSpc>
            </a:pPr>
            <a:r>
              <a:rPr sz="150" b="1" spc="30" dirty="0">
                <a:solidFill>
                  <a:srgbClr val="569BBD"/>
                </a:solidFill>
                <a:latin typeface="Arial"/>
                <a:cs typeface="Arial"/>
              </a:rPr>
              <a:t>●</a:t>
            </a:r>
            <a:r>
              <a:rPr sz="150" b="1" spc="55"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p:txBody>
      </p:sp>
      <p:sp>
        <p:nvSpPr>
          <p:cNvPr id="59" name="object 59"/>
          <p:cNvSpPr txBox="1"/>
          <p:nvPr/>
        </p:nvSpPr>
        <p:spPr>
          <a:xfrm>
            <a:off x="1760199" y="1022437"/>
            <a:ext cx="332105" cy="137795"/>
          </a:xfrm>
          <a:prstGeom prst="rect">
            <a:avLst/>
          </a:prstGeom>
        </p:spPr>
        <p:txBody>
          <a:bodyPr vert="horz" wrap="square" lIns="0" tIns="12700" rIns="0" bIns="0" rtlCol="0">
            <a:spAutoFit/>
          </a:bodyPr>
          <a:lstStyle/>
          <a:p>
            <a:pPr marR="5080" algn="ctr">
              <a:lnSpc>
                <a:spcPct val="100000"/>
              </a:lnSpc>
              <a:spcBef>
                <a:spcPts val="100"/>
              </a:spcBef>
              <a:tabLst>
                <a:tab pos="303530" algn="l"/>
              </a:tabLst>
            </a:pPr>
            <a:r>
              <a:rPr sz="150" b="1" spc="30"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a:p>
            <a:pPr marL="47625" algn="ctr">
              <a:lnSpc>
                <a:spcPts val="160"/>
              </a:lnSpc>
              <a:spcBef>
                <a:spcPts val="130"/>
              </a:spcBef>
            </a:pPr>
            <a:r>
              <a:rPr sz="150" b="1" spc="30" dirty="0">
                <a:solidFill>
                  <a:srgbClr val="569BBD"/>
                </a:solidFill>
                <a:latin typeface="Arial"/>
                <a:cs typeface="Arial"/>
              </a:rPr>
              <a:t>● </a:t>
            </a:r>
            <a:r>
              <a:rPr sz="150" b="1" spc="60"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a:p>
            <a:pPr marL="60960">
              <a:lnSpc>
                <a:spcPts val="160"/>
              </a:lnSpc>
            </a:pPr>
            <a:r>
              <a:rPr sz="150" b="1" spc="30" dirty="0">
                <a:solidFill>
                  <a:srgbClr val="569BBD"/>
                </a:solidFill>
                <a:latin typeface="Arial"/>
                <a:cs typeface="Arial"/>
              </a:rPr>
              <a:t>●</a:t>
            </a:r>
            <a:endParaRPr sz="150">
              <a:latin typeface="Arial"/>
              <a:cs typeface="Arial"/>
            </a:endParaRPr>
          </a:p>
          <a:p>
            <a:pPr algn="ctr">
              <a:lnSpc>
                <a:spcPct val="100000"/>
              </a:lnSpc>
              <a:spcBef>
                <a:spcPts val="70"/>
              </a:spcBef>
            </a:pPr>
            <a:r>
              <a:rPr sz="150" b="1" spc="30" dirty="0">
                <a:solidFill>
                  <a:srgbClr val="569BBD"/>
                </a:solidFill>
                <a:latin typeface="Arial"/>
                <a:cs typeface="Arial"/>
              </a:rPr>
              <a:t>●</a:t>
            </a:r>
            <a:endParaRPr sz="150">
              <a:latin typeface="Arial"/>
              <a:cs typeface="Arial"/>
            </a:endParaRPr>
          </a:p>
        </p:txBody>
      </p:sp>
      <p:sp>
        <p:nvSpPr>
          <p:cNvPr id="60" name="object 60"/>
          <p:cNvSpPr txBox="1"/>
          <p:nvPr/>
        </p:nvSpPr>
        <p:spPr>
          <a:xfrm>
            <a:off x="1934217" y="979323"/>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61" name="object 61"/>
          <p:cNvSpPr txBox="1"/>
          <p:nvPr/>
        </p:nvSpPr>
        <p:spPr>
          <a:xfrm>
            <a:off x="353450" y="1679612"/>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62" name="object 62"/>
          <p:cNvSpPr txBox="1"/>
          <p:nvPr/>
        </p:nvSpPr>
        <p:spPr>
          <a:xfrm>
            <a:off x="329237" y="1633999"/>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63" name="object 63"/>
          <p:cNvSpPr txBox="1"/>
          <p:nvPr/>
        </p:nvSpPr>
        <p:spPr>
          <a:xfrm>
            <a:off x="2097105" y="124382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64" name="object 64"/>
          <p:cNvSpPr txBox="1"/>
          <p:nvPr/>
        </p:nvSpPr>
        <p:spPr>
          <a:xfrm>
            <a:off x="629395" y="1123973"/>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65" name="object 65"/>
          <p:cNvSpPr txBox="1"/>
          <p:nvPr/>
        </p:nvSpPr>
        <p:spPr>
          <a:xfrm>
            <a:off x="1985102" y="1464003"/>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66" name="object 66"/>
          <p:cNvSpPr txBox="1"/>
          <p:nvPr/>
        </p:nvSpPr>
        <p:spPr>
          <a:xfrm>
            <a:off x="607799" y="153332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67" name="object 67"/>
          <p:cNvSpPr txBox="1"/>
          <p:nvPr/>
        </p:nvSpPr>
        <p:spPr>
          <a:xfrm>
            <a:off x="481269" y="1807626"/>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68" name="object 68"/>
          <p:cNvSpPr txBox="1"/>
          <p:nvPr/>
        </p:nvSpPr>
        <p:spPr>
          <a:xfrm>
            <a:off x="754089" y="1161502"/>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69" name="object 69"/>
          <p:cNvSpPr txBox="1"/>
          <p:nvPr/>
        </p:nvSpPr>
        <p:spPr>
          <a:xfrm>
            <a:off x="906394" y="147462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70" name="object 70"/>
          <p:cNvSpPr txBox="1"/>
          <p:nvPr/>
        </p:nvSpPr>
        <p:spPr>
          <a:xfrm>
            <a:off x="401250" y="1560932"/>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71" name="object 71"/>
          <p:cNvSpPr txBox="1"/>
          <p:nvPr/>
        </p:nvSpPr>
        <p:spPr>
          <a:xfrm>
            <a:off x="1678423" y="1561010"/>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72" name="object 72"/>
          <p:cNvSpPr txBox="1"/>
          <p:nvPr/>
        </p:nvSpPr>
        <p:spPr>
          <a:xfrm>
            <a:off x="1076780" y="1837892"/>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73" name="object 73"/>
          <p:cNvSpPr txBox="1"/>
          <p:nvPr/>
        </p:nvSpPr>
        <p:spPr>
          <a:xfrm>
            <a:off x="311312" y="147122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74" name="object 74"/>
          <p:cNvSpPr txBox="1"/>
          <p:nvPr/>
        </p:nvSpPr>
        <p:spPr>
          <a:xfrm>
            <a:off x="1558141" y="1444204"/>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75" name="object 75"/>
          <p:cNvSpPr txBox="1"/>
          <p:nvPr/>
        </p:nvSpPr>
        <p:spPr>
          <a:xfrm>
            <a:off x="718630" y="1415734"/>
            <a:ext cx="41275" cy="7239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a:p>
            <a:pPr marL="12700">
              <a:lnSpc>
                <a:spcPct val="100000"/>
              </a:lnSpc>
            </a:pPr>
            <a:r>
              <a:rPr sz="150" b="1" spc="30" dirty="0">
                <a:solidFill>
                  <a:srgbClr val="569BBD"/>
                </a:solidFill>
                <a:latin typeface="Arial"/>
                <a:cs typeface="Arial"/>
              </a:rPr>
              <a:t>●</a:t>
            </a:r>
            <a:endParaRPr sz="150">
              <a:latin typeface="Arial"/>
              <a:cs typeface="Arial"/>
            </a:endParaRPr>
          </a:p>
        </p:txBody>
      </p:sp>
      <p:sp>
        <p:nvSpPr>
          <p:cNvPr id="76" name="object 76"/>
          <p:cNvSpPr txBox="1"/>
          <p:nvPr/>
        </p:nvSpPr>
        <p:spPr>
          <a:xfrm>
            <a:off x="742959" y="185546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77" name="object 77"/>
          <p:cNvSpPr txBox="1"/>
          <p:nvPr/>
        </p:nvSpPr>
        <p:spPr>
          <a:xfrm>
            <a:off x="1241660" y="1061372"/>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78" name="object 78"/>
          <p:cNvSpPr txBox="1"/>
          <p:nvPr/>
        </p:nvSpPr>
        <p:spPr>
          <a:xfrm>
            <a:off x="1320312" y="131365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79" name="object 79"/>
          <p:cNvSpPr txBox="1"/>
          <p:nvPr/>
        </p:nvSpPr>
        <p:spPr>
          <a:xfrm>
            <a:off x="1496594" y="1172359"/>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80" name="object 80"/>
          <p:cNvSpPr txBox="1"/>
          <p:nvPr/>
        </p:nvSpPr>
        <p:spPr>
          <a:xfrm>
            <a:off x="641189" y="120196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81" name="object 81"/>
          <p:cNvSpPr txBox="1"/>
          <p:nvPr/>
        </p:nvSpPr>
        <p:spPr>
          <a:xfrm>
            <a:off x="1236661" y="1638919"/>
            <a:ext cx="93980"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25" dirty="0">
                <a:solidFill>
                  <a:srgbClr val="569BBD"/>
                </a:solidFill>
                <a:latin typeface="Arial"/>
                <a:cs typeface="Arial"/>
              </a:rPr>
              <a:t>●</a:t>
            </a:r>
            <a:r>
              <a:rPr sz="100" b="1" spc="-25" dirty="0">
                <a:solidFill>
                  <a:srgbClr val="F05133"/>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82" name="object 82"/>
          <p:cNvSpPr txBox="1"/>
          <p:nvPr/>
        </p:nvSpPr>
        <p:spPr>
          <a:xfrm>
            <a:off x="1014140" y="1088904"/>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83" name="object 83"/>
          <p:cNvSpPr txBox="1"/>
          <p:nvPr/>
        </p:nvSpPr>
        <p:spPr>
          <a:xfrm>
            <a:off x="2038760" y="974246"/>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84" name="object 84"/>
          <p:cNvSpPr txBox="1"/>
          <p:nvPr/>
        </p:nvSpPr>
        <p:spPr>
          <a:xfrm>
            <a:off x="1760160" y="1612129"/>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85" name="object 85"/>
          <p:cNvSpPr txBox="1"/>
          <p:nvPr/>
        </p:nvSpPr>
        <p:spPr>
          <a:xfrm>
            <a:off x="2056725" y="1657664"/>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86" name="object 86"/>
          <p:cNvSpPr txBox="1"/>
          <p:nvPr/>
        </p:nvSpPr>
        <p:spPr>
          <a:xfrm>
            <a:off x="1112865" y="1011541"/>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87" name="object 87"/>
          <p:cNvSpPr txBox="1"/>
          <p:nvPr/>
        </p:nvSpPr>
        <p:spPr>
          <a:xfrm>
            <a:off x="364697" y="1761114"/>
            <a:ext cx="94615"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7" baseline="27777" dirty="0">
                <a:solidFill>
                  <a:srgbClr val="F05133"/>
                </a:solidFill>
                <a:latin typeface="Arial"/>
                <a:cs typeface="Arial"/>
              </a:rPr>
              <a:t> </a:t>
            </a:r>
            <a:r>
              <a:rPr sz="225" b="1" spc="44" baseline="55555" dirty="0">
                <a:solidFill>
                  <a:srgbClr val="569BBD"/>
                </a:solidFill>
                <a:latin typeface="Arial"/>
                <a:cs typeface="Arial"/>
              </a:rPr>
              <a:t>●</a:t>
            </a:r>
            <a:endParaRPr sz="225" baseline="55555">
              <a:latin typeface="Arial"/>
              <a:cs typeface="Arial"/>
            </a:endParaRPr>
          </a:p>
        </p:txBody>
      </p:sp>
      <p:sp>
        <p:nvSpPr>
          <p:cNvPr id="88" name="object 88"/>
          <p:cNvSpPr txBox="1"/>
          <p:nvPr/>
        </p:nvSpPr>
        <p:spPr>
          <a:xfrm>
            <a:off x="726011" y="1205124"/>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89" name="object 89"/>
          <p:cNvSpPr txBox="1"/>
          <p:nvPr/>
        </p:nvSpPr>
        <p:spPr>
          <a:xfrm>
            <a:off x="1228187" y="1624977"/>
            <a:ext cx="32384"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endParaRPr sz="300">
              <a:latin typeface="Arial"/>
              <a:cs typeface="Arial"/>
            </a:endParaRPr>
          </a:p>
        </p:txBody>
      </p:sp>
      <p:sp>
        <p:nvSpPr>
          <p:cNvPr id="90" name="object 90"/>
          <p:cNvSpPr txBox="1"/>
          <p:nvPr/>
        </p:nvSpPr>
        <p:spPr>
          <a:xfrm>
            <a:off x="1941793" y="1183333"/>
            <a:ext cx="8890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15" baseline="27777" dirty="0">
                <a:solidFill>
                  <a:srgbClr val="F05133"/>
                </a:solidFill>
                <a:latin typeface="Arial"/>
                <a:cs typeface="Arial"/>
              </a:rPr>
              <a:t> </a:t>
            </a:r>
            <a:r>
              <a:rPr sz="225" b="1" spc="44" baseline="55555" dirty="0">
                <a:solidFill>
                  <a:srgbClr val="569BBD"/>
                </a:solidFill>
                <a:latin typeface="Arial"/>
                <a:cs typeface="Arial"/>
              </a:rPr>
              <a:t>●</a:t>
            </a:r>
            <a:endParaRPr sz="225" baseline="55555">
              <a:latin typeface="Arial"/>
              <a:cs typeface="Arial"/>
            </a:endParaRPr>
          </a:p>
        </p:txBody>
      </p:sp>
      <p:sp>
        <p:nvSpPr>
          <p:cNvPr id="91" name="object 91"/>
          <p:cNvSpPr txBox="1"/>
          <p:nvPr/>
        </p:nvSpPr>
        <p:spPr>
          <a:xfrm>
            <a:off x="1769493" y="1496690"/>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92" name="object 92"/>
          <p:cNvSpPr txBox="1"/>
          <p:nvPr/>
        </p:nvSpPr>
        <p:spPr>
          <a:xfrm>
            <a:off x="1286687" y="1741003"/>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93" name="object 93"/>
          <p:cNvSpPr txBox="1"/>
          <p:nvPr/>
        </p:nvSpPr>
        <p:spPr>
          <a:xfrm>
            <a:off x="393088" y="991741"/>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94" name="object 94"/>
          <p:cNvSpPr txBox="1"/>
          <p:nvPr/>
        </p:nvSpPr>
        <p:spPr>
          <a:xfrm>
            <a:off x="574213" y="1846757"/>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95" name="object 95"/>
          <p:cNvSpPr txBox="1"/>
          <p:nvPr/>
        </p:nvSpPr>
        <p:spPr>
          <a:xfrm>
            <a:off x="1246151" y="1184231"/>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96" name="object 96"/>
          <p:cNvSpPr txBox="1"/>
          <p:nvPr/>
        </p:nvSpPr>
        <p:spPr>
          <a:xfrm>
            <a:off x="1835141" y="1792005"/>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97" name="object 97"/>
          <p:cNvSpPr txBox="1"/>
          <p:nvPr/>
        </p:nvSpPr>
        <p:spPr>
          <a:xfrm>
            <a:off x="1415365" y="1846327"/>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98" name="object 98"/>
          <p:cNvSpPr txBox="1"/>
          <p:nvPr/>
        </p:nvSpPr>
        <p:spPr>
          <a:xfrm>
            <a:off x="1599576" y="1687860"/>
            <a:ext cx="98425" cy="108585"/>
          </a:xfrm>
          <a:prstGeom prst="rect">
            <a:avLst/>
          </a:prstGeom>
        </p:spPr>
        <p:txBody>
          <a:bodyPr vert="horz" wrap="square" lIns="0" tIns="22225" rIns="0" bIns="0" rtlCol="0">
            <a:spAutoFit/>
          </a:bodyPr>
          <a:lstStyle/>
          <a:p>
            <a:pPr marR="5080" algn="ctr">
              <a:lnSpc>
                <a:spcPct val="100000"/>
              </a:lnSpc>
              <a:spcBef>
                <a:spcPts val="175"/>
              </a:spcBef>
            </a:pPr>
            <a:r>
              <a:rPr sz="225" b="1" spc="44" baseline="55555" dirty="0">
                <a:solidFill>
                  <a:srgbClr val="569BBD"/>
                </a:solidFill>
                <a:latin typeface="Arial"/>
                <a:cs typeface="Arial"/>
              </a:rPr>
              <a:t>●   </a:t>
            </a:r>
            <a:r>
              <a:rPr sz="225" b="1" spc="15" baseline="55555" dirty="0">
                <a:solidFill>
                  <a:srgbClr val="569BBD"/>
                </a:solidFill>
                <a:latin typeface="Arial"/>
                <a:cs typeface="Arial"/>
              </a:rPr>
              <a:t> </a:t>
            </a: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a:p>
            <a:pPr algn="ctr">
              <a:lnSpc>
                <a:spcPct val="100000"/>
              </a:lnSpc>
              <a:spcBef>
                <a:spcPts val="35"/>
              </a:spcBef>
            </a:pPr>
            <a:r>
              <a:rPr sz="150" b="1" spc="30" dirty="0">
                <a:solidFill>
                  <a:srgbClr val="569BBD"/>
                </a:solidFill>
                <a:latin typeface="Arial"/>
                <a:cs typeface="Arial"/>
              </a:rPr>
              <a:t>●</a:t>
            </a:r>
            <a:endParaRPr sz="150">
              <a:latin typeface="Arial"/>
              <a:cs typeface="Arial"/>
            </a:endParaRPr>
          </a:p>
        </p:txBody>
      </p:sp>
      <p:sp>
        <p:nvSpPr>
          <p:cNvPr id="99" name="object 99"/>
          <p:cNvSpPr txBox="1"/>
          <p:nvPr/>
        </p:nvSpPr>
        <p:spPr>
          <a:xfrm>
            <a:off x="2055358" y="1792982"/>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100" name="object 100"/>
          <p:cNvSpPr txBox="1"/>
          <p:nvPr/>
        </p:nvSpPr>
        <p:spPr>
          <a:xfrm>
            <a:off x="135509" y="1991804"/>
            <a:ext cx="1857375" cy="392672"/>
          </a:xfrm>
          <a:prstGeom prst="rect">
            <a:avLst/>
          </a:prstGeom>
        </p:spPr>
        <p:txBody>
          <a:bodyPr vert="horz" wrap="square" lIns="0" tIns="8255" rIns="0" bIns="0" rtlCol="0">
            <a:spAutoFit/>
          </a:bodyPr>
          <a:lstStyle/>
          <a:p>
            <a:pPr marL="12700" marR="5080">
              <a:lnSpc>
                <a:spcPct val="110700"/>
              </a:lnSpc>
              <a:spcBef>
                <a:spcPts val="65"/>
              </a:spcBef>
            </a:pPr>
            <a:r>
              <a:rPr sz="1200" i="1" spc="-25" dirty="0">
                <a:solidFill>
                  <a:srgbClr val="024F84"/>
                </a:solidFill>
                <a:latin typeface="Arial"/>
                <a:cs typeface="Arial"/>
              </a:rPr>
              <a:t>Stratiﬁed: </a:t>
            </a:r>
            <a:r>
              <a:rPr sz="1050" spc="5" dirty="0">
                <a:latin typeface="Arial"/>
                <a:cs typeface="Arial"/>
              </a:rPr>
              <a:t>homogenous </a:t>
            </a:r>
            <a:r>
              <a:rPr sz="1050" dirty="0">
                <a:latin typeface="Arial"/>
                <a:cs typeface="Arial"/>
              </a:rPr>
              <a:t>strata  </a:t>
            </a:r>
            <a:r>
              <a:rPr sz="1050" spc="-10" dirty="0">
                <a:latin typeface="Arial"/>
                <a:cs typeface="Arial"/>
              </a:rPr>
              <a:t>Stratify </a:t>
            </a:r>
            <a:r>
              <a:rPr sz="1050" spc="25" dirty="0">
                <a:latin typeface="Arial"/>
                <a:cs typeface="Arial"/>
              </a:rPr>
              <a:t>to </a:t>
            </a:r>
            <a:r>
              <a:rPr sz="1050" spc="5" dirty="0">
                <a:latin typeface="Arial"/>
                <a:cs typeface="Arial"/>
              </a:rPr>
              <a:t>control </a:t>
            </a:r>
            <a:r>
              <a:rPr sz="1050" dirty="0">
                <a:latin typeface="Arial"/>
                <a:cs typeface="Arial"/>
              </a:rPr>
              <a:t>for</a:t>
            </a:r>
            <a:r>
              <a:rPr sz="1050" spc="5" dirty="0">
                <a:latin typeface="Arial"/>
                <a:cs typeface="Arial"/>
              </a:rPr>
              <a:t> </a:t>
            </a:r>
            <a:r>
              <a:rPr lang="en-US" sz="1050" spc="-30" dirty="0" smtClean="0">
                <a:latin typeface="Arial"/>
                <a:cs typeface="Arial"/>
              </a:rPr>
              <a:t>age group</a:t>
            </a:r>
            <a:endParaRPr sz="1050" dirty="0">
              <a:latin typeface="Arial"/>
              <a:cs typeface="Arial"/>
            </a:endParaRPr>
          </a:p>
        </p:txBody>
      </p:sp>
      <p:sp>
        <p:nvSpPr>
          <p:cNvPr id="101" name="object 101"/>
          <p:cNvSpPr/>
          <p:nvPr/>
        </p:nvSpPr>
        <p:spPr>
          <a:xfrm>
            <a:off x="176280" y="2422858"/>
            <a:ext cx="2018664" cy="995680"/>
          </a:xfrm>
          <a:custGeom>
            <a:avLst/>
            <a:gdLst/>
            <a:ahLst/>
            <a:cxnLst/>
            <a:rect l="l" t="t" r="r" b="b"/>
            <a:pathLst>
              <a:path w="2018664" h="995679">
                <a:moveTo>
                  <a:pt x="0" y="995260"/>
                </a:moveTo>
                <a:lnTo>
                  <a:pt x="2018556" y="995260"/>
                </a:lnTo>
                <a:lnTo>
                  <a:pt x="2018556" y="0"/>
                </a:lnTo>
                <a:lnTo>
                  <a:pt x="0" y="0"/>
                </a:lnTo>
                <a:lnTo>
                  <a:pt x="0" y="995260"/>
                </a:lnTo>
              </a:path>
            </a:pathLst>
          </a:custGeom>
          <a:ln w="3175">
            <a:solidFill>
              <a:srgbClr val="000000"/>
            </a:solidFill>
          </a:ln>
        </p:spPr>
        <p:txBody>
          <a:bodyPr wrap="square" lIns="0" tIns="0" rIns="0" bIns="0" rtlCol="0"/>
          <a:lstStyle/>
          <a:p>
            <a:endParaRPr/>
          </a:p>
        </p:txBody>
      </p:sp>
      <p:sp>
        <p:nvSpPr>
          <p:cNvPr id="102" name="object 102"/>
          <p:cNvSpPr/>
          <p:nvPr/>
        </p:nvSpPr>
        <p:spPr>
          <a:xfrm>
            <a:off x="240139" y="3029632"/>
            <a:ext cx="358775" cy="353060"/>
          </a:xfrm>
          <a:custGeom>
            <a:avLst/>
            <a:gdLst/>
            <a:ahLst/>
            <a:cxnLst/>
            <a:rect l="l" t="t" r="r" b="b"/>
            <a:pathLst>
              <a:path w="358775" h="353060">
                <a:moveTo>
                  <a:pt x="358231" y="176545"/>
                </a:moveTo>
                <a:lnTo>
                  <a:pt x="352351" y="131727"/>
                </a:lnTo>
                <a:lnTo>
                  <a:pt x="335180" y="89869"/>
                </a:lnTo>
                <a:lnTo>
                  <a:pt x="307767" y="53656"/>
                </a:lnTo>
                <a:lnTo>
                  <a:pt x="271983" y="25504"/>
                </a:lnTo>
                <a:lnTo>
                  <a:pt x="230085" y="7203"/>
                </a:lnTo>
                <a:lnTo>
                  <a:pt x="184839" y="0"/>
                </a:lnTo>
                <a:lnTo>
                  <a:pt x="173391" y="0"/>
                </a:lnTo>
                <a:lnTo>
                  <a:pt x="128145" y="7203"/>
                </a:lnTo>
                <a:lnTo>
                  <a:pt x="86248" y="25504"/>
                </a:lnTo>
                <a:lnTo>
                  <a:pt x="50463" y="53656"/>
                </a:lnTo>
                <a:lnTo>
                  <a:pt x="23051" y="89869"/>
                </a:lnTo>
                <a:lnTo>
                  <a:pt x="5879" y="131727"/>
                </a:lnTo>
                <a:lnTo>
                  <a:pt x="0" y="176545"/>
                </a:lnTo>
                <a:lnTo>
                  <a:pt x="389" y="187837"/>
                </a:lnTo>
                <a:lnTo>
                  <a:pt x="9150" y="232188"/>
                </a:lnTo>
                <a:lnTo>
                  <a:pt x="29008" y="272878"/>
                </a:lnTo>
                <a:lnTo>
                  <a:pt x="58718" y="307300"/>
                </a:lnTo>
                <a:lnTo>
                  <a:pt x="96255" y="333116"/>
                </a:lnTo>
                <a:lnTo>
                  <a:pt x="139243" y="348730"/>
                </a:lnTo>
                <a:lnTo>
                  <a:pt x="173391" y="353052"/>
                </a:lnTo>
                <a:lnTo>
                  <a:pt x="184839" y="353052"/>
                </a:lnTo>
                <a:lnTo>
                  <a:pt x="230085" y="345849"/>
                </a:lnTo>
                <a:lnTo>
                  <a:pt x="271983" y="327587"/>
                </a:lnTo>
                <a:lnTo>
                  <a:pt x="307767" y="299395"/>
                </a:lnTo>
                <a:lnTo>
                  <a:pt x="335180" y="263222"/>
                </a:lnTo>
                <a:lnTo>
                  <a:pt x="352351" y="221324"/>
                </a:lnTo>
                <a:lnTo>
                  <a:pt x="358231" y="176545"/>
                </a:lnTo>
              </a:path>
            </a:pathLst>
          </a:custGeom>
          <a:ln w="3175">
            <a:solidFill>
              <a:srgbClr val="000000"/>
            </a:solidFill>
          </a:ln>
        </p:spPr>
        <p:txBody>
          <a:bodyPr wrap="square" lIns="0" tIns="0" rIns="0" bIns="0" rtlCol="0"/>
          <a:lstStyle/>
          <a:p>
            <a:endParaRPr/>
          </a:p>
        </p:txBody>
      </p:sp>
      <p:sp>
        <p:nvSpPr>
          <p:cNvPr id="103" name="object 103"/>
          <p:cNvSpPr txBox="1"/>
          <p:nvPr/>
        </p:nvSpPr>
        <p:spPr>
          <a:xfrm>
            <a:off x="366727" y="3108514"/>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04" name="object 104"/>
          <p:cNvSpPr txBox="1"/>
          <p:nvPr/>
        </p:nvSpPr>
        <p:spPr>
          <a:xfrm>
            <a:off x="322259" y="3257687"/>
            <a:ext cx="231140" cy="996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marR="5080" algn="r">
              <a:lnSpc>
                <a:spcPct val="100000"/>
              </a:lnSpc>
              <a:tabLst>
                <a:tab pos="202565" algn="l"/>
              </a:tabLst>
            </a:pPr>
            <a:r>
              <a:rPr sz="150" b="1" spc="30" dirty="0">
                <a:solidFill>
                  <a:srgbClr val="569BBD"/>
                </a:solidFill>
                <a:latin typeface="Arial"/>
                <a:cs typeface="Arial"/>
              </a:rPr>
              <a:t>●	●</a:t>
            </a:r>
            <a:endParaRPr sz="150">
              <a:latin typeface="Arial"/>
              <a:cs typeface="Arial"/>
            </a:endParaRPr>
          </a:p>
          <a:p>
            <a:pPr>
              <a:lnSpc>
                <a:spcPct val="100000"/>
              </a:lnSpc>
            </a:pPr>
            <a:endParaRPr sz="100">
              <a:latin typeface="Times New Roman"/>
              <a:cs typeface="Times New Roman"/>
            </a:endParaRPr>
          </a:p>
          <a:p>
            <a:pPr>
              <a:lnSpc>
                <a:spcPct val="100000"/>
              </a:lnSpc>
            </a:pPr>
            <a:endParaRPr sz="100">
              <a:latin typeface="Times New Roman"/>
              <a:cs typeface="Times New Roman"/>
            </a:endParaRPr>
          </a:p>
          <a:p>
            <a:pPr marR="34290" algn="r">
              <a:lnSpc>
                <a:spcPct val="100000"/>
              </a:lnSpc>
            </a:pPr>
            <a:r>
              <a:rPr sz="150" b="1" spc="30" dirty="0">
                <a:solidFill>
                  <a:srgbClr val="569BBD"/>
                </a:solidFill>
                <a:latin typeface="Arial"/>
                <a:cs typeface="Arial"/>
              </a:rPr>
              <a:t>●</a:t>
            </a:r>
            <a:endParaRPr sz="150">
              <a:latin typeface="Arial"/>
              <a:cs typeface="Arial"/>
            </a:endParaRPr>
          </a:p>
        </p:txBody>
      </p:sp>
      <p:sp>
        <p:nvSpPr>
          <p:cNvPr id="105" name="object 105"/>
          <p:cNvSpPr txBox="1"/>
          <p:nvPr/>
        </p:nvSpPr>
        <p:spPr>
          <a:xfrm>
            <a:off x="249990" y="316240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06" name="object 106"/>
          <p:cNvSpPr txBox="1"/>
          <p:nvPr/>
        </p:nvSpPr>
        <p:spPr>
          <a:xfrm>
            <a:off x="309448" y="3313952"/>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07" name="object 107"/>
          <p:cNvSpPr txBox="1"/>
          <p:nvPr/>
        </p:nvSpPr>
        <p:spPr>
          <a:xfrm>
            <a:off x="393555" y="3226770"/>
            <a:ext cx="26670"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80" dirty="0">
                <a:solidFill>
                  <a:srgbClr val="569BBD"/>
                </a:solidFill>
                <a:latin typeface="Arial"/>
                <a:cs typeface="Arial"/>
              </a:rPr>
              <a:t>●</a:t>
            </a:r>
            <a:r>
              <a:rPr sz="100" b="1" spc="35" dirty="0">
                <a:solidFill>
                  <a:srgbClr val="F05133"/>
                </a:solidFill>
                <a:latin typeface="Arial"/>
                <a:cs typeface="Arial"/>
              </a:rPr>
              <a:t>●</a:t>
            </a:r>
            <a:endParaRPr sz="100">
              <a:latin typeface="Arial"/>
              <a:cs typeface="Arial"/>
            </a:endParaRPr>
          </a:p>
        </p:txBody>
      </p:sp>
      <p:sp>
        <p:nvSpPr>
          <p:cNvPr id="108" name="object 108"/>
          <p:cNvSpPr txBox="1"/>
          <p:nvPr/>
        </p:nvSpPr>
        <p:spPr>
          <a:xfrm>
            <a:off x="287215" y="3119417"/>
            <a:ext cx="75565" cy="74930"/>
          </a:xfrm>
          <a:prstGeom prst="rect">
            <a:avLst/>
          </a:prstGeom>
        </p:spPr>
        <p:txBody>
          <a:bodyPr vert="horz" wrap="square" lIns="0" tIns="15240" rIns="0" bIns="0" rtlCol="0">
            <a:spAutoFit/>
          </a:bodyPr>
          <a:lstStyle/>
          <a:p>
            <a:pPr>
              <a:lnSpc>
                <a:spcPct val="100000"/>
              </a:lnSpc>
              <a:spcBef>
                <a:spcPts val="120"/>
              </a:spcBef>
            </a:pPr>
            <a:r>
              <a:rPr sz="450" spc="-179" baseline="-9259" dirty="0">
                <a:solidFill>
                  <a:srgbClr val="F05133"/>
                </a:solidFill>
                <a:latin typeface="Arial"/>
                <a:cs typeface="Arial"/>
              </a:rPr>
              <a:t>●</a:t>
            </a:r>
            <a:r>
              <a:rPr sz="150" b="1" spc="-80" dirty="0">
                <a:solidFill>
                  <a:srgbClr val="569BBD"/>
                </a:solidFill>
                <a:latin typeface="Arial"/>
                <a:cs typeface="Arial"/>
              </a:rPr>
              <a:t>●</a:t>
            </a:r>
            <a:r>
              <a:rPr sz="100" b="1" spc="35" dirty="0">
                <a:solidFill>
                  <a:srgbClr val="F05133"/>
                </a:solidFill>
                <a:latin typeface="Arial"/>
                <a:cs typeface="Arial"/>
              </a:rPr>
              <a:t>●</a:t>
            </a:r>
            <a:r>
              <a:rPr sz="100" b="1" dirty="0">
                <a:solidFill>
                  <a:srgbClr val="F05133"/>
                </a:solidFill>
                <a:latin typeface="Arial"/>
                <a:cs typeface="Arial"/>
              </a:rPr>
              <a:t>     </a:t>
            </a:r>
            <a:r>
              <a:rPr sz="100" b="1" spc="-10" dirty="0">
                <a:solidFill>
                  <a:srgbClr val="F05133"/>
                </a:solidFill>
                <a:latin typeface="Arial"/>
                <a:cs typeface="Arial"/>
              </a:rPr>
              <a:t> </a:t>
            </a:r>
            <a:r>
              <a:rPr sz="225" b="1" spc="44" baseline="-37037" dirty="0">
                <a:solidFill>
                  <a:srgbClr val="569BBD"/>
                </a:solidFill>
                <a:latin typeface="Arial"/>
                <a:cs typeface="Arial"/>
              </a:rPr>
              <a:t>●</a:t>
            </a:r>
            <a:endParaRPr sz="225" baseline="-37037">
              <a:latin typeface="Arial"/>
              <a:cs typeface="Arial"/>
            </a:endParaRPr>
          </a:p>
        </p:txBody>
      </p:sp>
      <p:sp>
        <p:nvSpPr>
          <p:cNvPr id="109" name="object 109"/>
          <p:cNvSpPr txBox="1"/>
          <p:nvPr/>
        </p:nvSpPr>
        <p:spPr>
          <a:xfrm>
            <a:off x="300648" y="3212830"/>
            <a:ext cx="116839" cy="74930"/>
          </a:xfrm>
          <a:prstGeom prst="rect">
            <a:avLst/>
          </a:prstGeom>
        </p:spPr>
        <p:txBody>
          <a:bodyPr vert="horz" wrap="square" lIns="0" tIns="15240" rIns="0" bIns="0" rtlCol="0">
            <a:spAutoFit/>
          </a:bodyPr>
          <a:lstStyle/>
          <a:p>
            <a:pPr>
              <a:lnSpc>
                <a:spcPct val="100000"/>
              </a:lnSpc>
              <a:spcBef>
                <a:spcPts val="120"/>
              </a:spcBef>
            </a:pPr>
            <a:r>
              <a:rPr sz="225" b="1" spc="44" baseline="37037" dirty="0">
                <a:solidFill>
                  <a:srgbClr val="569BBD"/>
                </a:solidFill>
                <a:latin typeface="Arial"/>
                <a:cs typeface="Arial"/>
              </a:rPr>
              <a:t>●</a:t>
            </a:r>
            <a:r>
              <a:rPr sz="225" b="1" spc="52" baseline="37037" dirty="0">
                <a:solidFill>
                  <a:srgbClr val="569BBD"/>
                </a:solidFill>
                <a:latin typeface="Arial"/>
                <a:cs typeface="Arial"/>
              </a:rPr>
              <a:t> </a:t>
            </a:r>
            <a:r>
              <a:rPr sz="300" spc="-120" dirty="0">
                <a:solidFill>
                  <a:srgbClr val="F05133"/>
                </a:solidFill>
                <a:latin typeface="Arial"/>
                <a:cs typeface="Arial"/>
              </a:rPr>
              <a:t>●</a:t>
            </a:r>
            <a:endParaRPr sz="300">
              <a:latin typeface="Arial"/>
              <a:cs typeface="Arial"/>
            </a:endParaRPr>
          </a:p>
        </p:txBody>
      </p:sp>
      <p:sp>
        <p:nvSpPr>
          <p:cNvPr id="110" name="object 110"/>
          <p:cNvSpPr txBox="1"/>
          <p:nvPr/>
        </p:nvSpPr>
        <p:spPr>
          <a:xfrm>
            <a:off x="457920" y="3133318"/>
            <a:ext cx="111760" cy="125095"/>
          </a:xfrm>
          <a:prstGeom prst="rect">
            <a:avLst/>
          </a:prstGeom>
        </p:spPr>
        <p:txBody>
          <a:bodyPr vert="horz" wrap="square" lIns="0" tIns="15240" rIns="0" bIns="0" rtlCol="0">
            <a:spAutoFit/>
          </a:bodyPr>
          <a:lstStyle/>
          <a:p>
            <a:pPr marR="5080" algn="ctr">
              <a:lnSpc>
                <a:spcPct val="100000"/>
              </a:lnSpc>
              <a:spcBef>
                <a:spcPts val="120"/>
              </a:spcBef>
            </a:pPr>
            <a:r>
              <a:rPr sz="225" b="1" spc="44" baseline="37037" dirty="0">
                <a:solidFill>
                  <a:srgbClr val="569BBD"/>
                </a:solidFill>
                <a:latin typeface="Arial"/>
                <a:cs typeface="Arial"/>
              </a:rPr>
              <a:t>● </a:t>
            </a:r>
            <a:r>
              <a:rPr sz="225" b="1" spc="-15" baseline="37037" dirty="0">
                <a:solidFill>
                  <a:srgbClr val="569BBD"/>
                </a:solidFill>
                <a:latin typeface="Arial"/>
                <a:cs typeface="Arial"/>
              </a:rPr>
              <a:t> </a:t>
            </a:r>
            <a:r>
              <a:rPr sz="150" b="1" spc="30" dirty="0">
                <a:solidFill>
                  <a:srgbClr val="569BBD"/>
                </a:solidFill>
                <a:latin typeface="Arial"/>
                <a:cs typeface="Arial"/>
              </a:rPr>
              <a:t>●</a:t>
            </a:r>
            <a:r>
              <a:rPr sz="150" b="1" dirty="0">
                <a:solidFill>
                  <a:srgbClr val="569BBD"/>
                </a:solidFill>
                <a:latin typeface="Arial"/>
                <a:cs typeface="Arial"/>
              </a:rPr>
              <a:t>  </a:t>
            </a:r>
            <a:r>
              <a:rPr sz="150" b="1" spc="10" dirty="0">
                <a:solidFill>
                  <a:srgbClr val="569BBD"/>
                </a:solidFill>
                <a:latin typeface="Arial"/>
                <a:cs typeface="Arial"/>
              </a:rPr>
              <a:t> </a:t>
            </a:r>
            <a:r>
              <a:rPr sz="300" spc="-120" dirty="0">
                <a:solidFill>
                  <a:srgbClr val="F05133"/>
                </a:solidFill>
                <a:latin typeface="Arial"/>
                <a:cs typeface="Arial"/>
              </a:rPr>
              <a:t>●</a:t>
            </a:r>
            <a:r>
              <a:rPr sz="225" b="1" spc="-120" baseline="37037" dirty="0">
                <a:solidFill>
                  <a:srgbClr val="569BBD"/>
                </a:solidFill>
                <a:latin typeface="Arial"/>
                <a:cs typeface="Arial"/>
              </a:rPr>
              <a:t>●</a:t>
            </a:r>
            <a:r>
              <a:rPr sz="150" b="1" spc="52" baseline="55555" dirty="0">
                <a:solidFill>
                  <a:srgbClr val="F05133"/>
                </a:solidFill>
                <a:latin typeface="Arial"/>
                <a:cs typeface="Arial"/>
              </a:rPr>
              <a:t>●</a:t>
            </a:r>
            <a:endParaRPr sz="150" baseline="55555">
              <a:latin typeface="Arial"/>
              <a:cs typeface="Arial"/>
            </a:endParaRPr>
          </a:p>
          <a:p>
            <a:pPr marL="42545" algn="ctr">
              <a:lnSpc>
                <a:spcPct val="100000"/>
              </a:lnSpc>
              <a:spcBef>
                <a:spcPts val="220"/>
              </a:spcBef>
            </a:pPr>
            <a:r>
              <a:rPr sz="150" b="1" spc="30" dirty="0">
                <a:solidFill>
                  <a:srgbClr val="569BBD"/>
                </a:solidFill>
                <a:latin typeface="Arial"/>
                <a:cs typeface="Arial"/>
              </a:rPr>
              <a:t>●</a:t>
            </a:r>
            <a:endParaRPr sz="150">
              <a:latin typeface="Arial"/>
              <a:cs typeface="Arial"/>
            </a:endParaRPr>
          </a:p>
        </p:txBody>
      </p:sp>
      <p:sp>
        <p:nvSpPr>
          <p:cNvPr id="111" name="object 111"/>
          <p:cNvSpPr/>
          <p:nvPr/>
        </p:nvSpPr>
        <p:spPr>
          <a:xfrm>
            <a:off x="370192" y="2512805"/>
            <a:ext cx="322580" cy="318135"/>
          </a:xfrm>
          <a:custGeom>
            <a:avLst/>
            <a:gdLst/>
            <a:ahLst/>
            <a:cxnLst/>
            <a:rect l="l" t="t" r="r" b="b"/>
            <a:pathLst>
              <a:path w="322580" h="318135">
                <a:moveTo>
                  <a:pt x="322408" y="158867"/>
                </a:moveTo>
                <a:lnTo>
                  <a:pt x="317112" y="118566"/>
                </a:lnTo>
                <a:lnTo>
                  <a:pt x="301654" y="80874"/>
                </a:lnTo>
                <a:lnTo>
                  <a:pt x="277006" y="48283"/>
                </a:lnTo>
                <a:lnTo>
                  <a:pt x="244765" y="22934"/>
                </a:lnTo>
                <a:lnTo>
                  <a:pt x="207073" y="6502"/>
                </a:lnTo>
                <a:lnTo>
                  <a:pt x="166382" y="0"/>
                </a:lnTo>
                <a:lnTo>
                  <a:pt x="156025" y="0"/>
                </a:lnTo>
                <a:lnTo>
                  <a:pt x="115334" y="6502"/>
                </a:lnTo>
                <a:lnTo>
                  <a:pt x="77642" y="22934"/>
                </a:lnTo>
                <a:lnTo>
                  <a:pt x="45401" y="48283"/>
                </a:lnTo>
                <a:lnTo>
                  <a:pt x="20754" y="80874"/>
                </a:lnTo>
                <a:lnTo>
                  <a:pt x="5295" y="118566"/>
                </a:lnTo>
                <a:lnTo>
                  <a:pt x="0" y="158867"/>
                </a:lnTo>
                <a:lnTo>
                  <a:pt x="350" y="169069"/>
                </a:lnTo>
                <a:lnTo>
                  <a:pt x="8215" y="208942"/>
                </a:lnTo>
                <a:lnTo>
                  <a:pt x="26127" y="245583"/>
                </a:lnTo>
                <a:lnTo>
                  <a:pt x="52839" y="276539"/>
                </a:lnTo>
                <a:lnTo>
                  <a:pt x="86637" y="299785"/>
                </a:lnTo>
                <a:lnTo>
                  <a:pt x="125342" y="313841"/>
                </a:lnTo>
                <a:lnTo>
                  <a:pt x="156025" y="317735"/>
                </a:lnTo>
                <a:lnTo>
                  <a:pt x="166382" y="317735"/>
                </a:lnTo>
                <a:lnTo>
                  <a:pt x="207073" y="311233"/>
                </a:lnTo>
                <a:lnTo>
                  <a:pt x="244765" y="294801"/>
                </a:lnTo>
                <a:lnTo>
                  <a:pt x="277006" y="269452"/>
                </a:lnTo>
                <a:lnTo>
                  <a:pt x="301654" y="236861"/>
                </a:lnTo>
                <a:lnTo>
                  <a:pt x="317112" y="199168"/>
                </a:lnTo>
                <a:lnTo>
                  <a:pt x="322408" y="158867"/>
                </a:lnTo>
              </a:path>
            </a:pathLst>
          </a:custGeom>
          <a:ln w="3175">
            <a:solidFill>
              <a:srgbClr val="000000"/>
            </a:solidFill>
          </a:ln>
        </p:spPr>
        <p:txBody>
          <a:bodyPr wrap="square" lIns="0" tIns="0" rIns="0" bIns="0" rtlCol="0"/>
          <a:lstStyle/>
          <a:p>
            <a:endParaRPr/>
          </a:p>
        </p:txBody>
      </p:sp>
      <p:sp>
        <p:nvSpPr>
          <p:cNvPr id="112" name="object 112"/>
          <p:cNvSpPr txBox="1"/>
          <p:nvPr/>
        </p:nvSpPr>
        <p:spPr>
          <a:xfrm>
            <a:off x="632324" y="258370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13" name="object 113"/>
          <p:cNvSpPr txBox="1"/>
          <p:nvPr/>
        </p:nvSpPr>
        <p:spPr>
          <a:xfrm>
            <a:off x="490355" y="2537213"/>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14" name="object 114"/>
          <p:cNvSpPr txBox="1"/>
          <p:nvPr/>
        </p:nvSpPr>
        <p:spPr>
          <a:xfrm>
            <a:off x="473223" y="274339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15" name="object 115"/>
          <p:cNvSpPr txBox="1"/>
          <p:nvPr/>
        </p:nvSpPr>
        <p:spPr>
          <a:xfrm>
            <a:off x="533927" y="2644176"/>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16" name="object 116"/>
          <p:cNvSpPr txBox="1"/>
          <p:nvPr/>
        </p:nvSpPr>
        <p:spPr>
          <a:xfrm>
            <a:off x="441527" y="2678637"/>
            <a:ext cx="241300" cy="48895"/>
          </a:xfrm>
          <a:prstGeom prst="rect">
            <a:avLst/>
          </a:prstGeom>
        </p:spPr>
        <p:txBody>
          <a:bodyPr vert="horz" wrap="square" lIns="0" tIns="12700" rIns="0" bIns="0" rtlCol="0">
            <a:spAutoFit/>
          </a:bodyPr>
          <a:lstStyle/>
          <a:p>
            <a:pPr>
              <a:lnSpc>
                <a:spcPct val="100000"/>
              </a:lnSpc>
              <a:spcBef>
                <a:spcPts val="100"/>
              </a:spcBef>
              <a:tabLst>
                <a:tab pos="212725" algn="l"/>
              </a:tabLst>
            </a:pPr>
            <a:r>
              <a:rPr sz="225" b="1" spc="44"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117" name="object 117"/>
          <p:cNvSpPr txBox="1"/>
          <p:nvPr/>
        </p:nvSpPr>
        <p:spPr>
          <a:xfrm>
            <a:off x="591634" y="2739964"/>
            <a:ext cx="25400" cy="44450"/>
          </a:xfrm>
          <a:prstGeom prst="rect">
            <a:avLst/>
          </a:prstGeom>
        </p:spPr>
        <p:txBody>
          <a:bodyPr vert="horz" wrap="square" lIns="0" tIns="635" rIns="0" bIns="0" rtlCol="0">
            <a:spAutoFit/>
          </a:bodyPr>
          <a:lstStyle/>
          <a:p>
            <a:pPr>
              <a:lnSpc>
                <a:spcPct val="100000"/>
              </a:lnSpc>
              <a:spcBef>
                <a:spcPts val="5"/>
              </a:spcBef>
            </a:pPr>
            <a:endParaRPr sz="100">
              <a:latin typeface="Times New Roman"/>
              <a:cs typeface="Times New Roman"/>
            </a:endParaRPr>
          </a:p>
          <a:p>
            <a:pPr>
              <a:lnSpc>
                <a:spcPct val="100000"/>
              </a:lnSpc>
            </a:pPr>
            <a:r>
              <a:rPr sz="100" b="1" spc="35" dirty="0">
                <a:solidFill>
                  <a:srgbClr val="F05133"/>
                </a:solidFill>
                <a:latin typeface="Arial"/>
                <a:cs typeface="Arial"/>
              </a:rPr>
              <a:t>●</a:t>
            </a:r>
            <a:endParaRPr sz="100">
              <a:latin typeface="Arial"/>
              <a:cs typeface="Arial"/>
            </a:endParaRPr>
          </a:p>
        </p:txBody>
      </p:sp>
      <p:sp>
        <p:nvSpPr>
          <p:cNvPr id="118" name="object 118"/>
          <p:cNvSpPr txBox="1"/>
          <p:nvPr/>
        </p:nvSpPr>
        <p:spPr>
          <a:xfrm>
            <a:off x="478713" y="2606212"/>
            <a:ext cx="26670"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80" dirty="0">
                <a:solidFill>
                  <a:srgbClr val="569BBD"/>
                </a:solidFill>
                <a:latin typeface="Arial"/>
                <a:cs typeface="Arial"/>
              </a:rPr>
              <a:t>●</a:t>
            </a:r>
            <a:r>
              <a:rPr sz="100" b="1" spc="35" dirty="0">
                <a:solidFill>
                  <a:srgbClr val="F05133"/>
                </a:solidFill>
                <a:latin typeface="Arial"/>
                <a:cs typeface="Arial"/>
              </a:rPr>
              <a:t>●</a:t>
            </a:r>
            <a:endParaRPr sz="100">
              <a:latin typeface="Arial"/>
              <a:cs typeface="Arial"/>
            </a:endParaRPr>
          </a:p>
        </p:txBody>
      </p:sp>
      <p:sp>
        <p:nvSpPr>
          <p:cNvPr id="119" name="object 119"/>
          <p:cNvSpPr txBox="1"/>
          <p:nvPr/>
        </p:nvSpPr>
        <p:spPr>
          <a:xfrm>
            <a:off x="425835" y="2589896"/>
            <a:ext cx="76835" cy="7683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ts val="110"/>
              </a:lnSpc>
            </a:pPr>
            <a:r>
              <a:rPr sz="150" b="1" spc="30" dirty="0">
                <a:solidFill>
                  <a:srgbClr val="569BBD"/>
                </a:solidFill>
                <a:latin typeface="Arial"/>
                <a:cs typeface="Arial"/>
              </a:rPr>
              <a:t>●</a:t>
            </a:r>
            <a:endParaRPr sz="150">
              <a:latin typeface="Arial"/>
              <a:cs typeface="Arial"/>
            </a:endParaRPr>
          </a:p>
          <a:p>
            <a:pPr marL="43815">
              <a:lnSpc>
                <a:spcPts val="290"/>
              </a:lnSpc>
            </a:pPr>
            <a:r>
              <a:rPr sz="300" spc="-120" dirty="0">
                <a:solidFill>
                  <a:srgbClr val="F05133"/>
                </a:solidFill>
                <a:latin typeface="Arial"/>
                <a:cs typeface="Arial"/>
              </a:rPr>
              <a:t>●</a:t>
            </a:r>
            <a:endParaRPr sz="300">
              <a:latin typeface="Arial"/>
              <a:cs typeface="Arial"/>
            </a:endParaRPr>
          </a:p>
        </p:txBody>
      </p:sp>
      <p:sp>
        <p:nvSpPr>
          <p:cNvPr id="120" name="object 120"/>
          <p:cNvSpPr/>
          <p:nvPr/>
        </p:nvSpPr>
        <p:spPr>
          <a:xfrm>
            <a:off x="617839" y="2720190"/>
            <a:ext cx="537845" cy="530225"/>
          </a:xfrm>
          <a:custGeom>
            <a:avLst/>
            <a:gdLst/>
            <a:ahLst/>
            <a:cxnLst/>
            <a:rect l="l" t="t" r="r" b="b"/>
            <a:pathLst>
              <a:path w="537844" h="530225">
                <a:moveTo>
                  <a:pt x="537347" y="264818"/>
                </a:moveTo>
                <a:lnTo>
                  <a:pt x="532363" y="214160"/>
                </a:lnTo>
                <a:lnTo>
                  <a:pt x="517683" y="165370"/>
                </a:lnTo>
                <a:lnTo>
                  <a:pt x="493853" y="120280"/>
                </a:lnTo>
                <a:lnTo>
                  <a:pt x="461651" y="80485"/>
                </a:lnTo>
                <a:lnTo>
                  <a:pt x="422362" y="47504"/>
                </a:lnTo>
                <a:lnTo>
                  <a:pt x="377427" y="22545"/>
                </a:lnTo>
                <a:lnTo>
                  <a:pt x="328443" y="6502"/>
                </a:lnTo>
                <a:lnTo>
                  <a:pt x="277278" y="0"/>
                </a:lnTo>
                <a:lnTo>
                  <a:pt x="260068" y="0"/>
                </a:lnTo>
                <a:lnTo>
                  <a:pt x="208903" y="6502"/>
                </a:lnTo>
                <a:lnTo>
                  <a:pt x="159919" y="22545"/>
                </a:lnTo>
                <a:lnTo>
                  <a:pt x="114984" y="47504"/>
                </a:lnTo>
                <a:lnTo>
                  <a:pt x="75695" y="80485"/>
                </a:lnTo>
                <a:lnTo>
                  <a:pt x="43493" y="120280"/>
                </a:lnTo>
                <a:lnTo>
                  <a:pt x="19663" y="165370"/>
                </a:lnTo>
                <a:lnTo>
                  <a:pt x="4984" y="214160"/>
                </a:lnTo>
                <a:lnTo>
                  <a:pt x="0" y="264818"/>
                </a:lnTo>
                <a:lnTo>
                  <a:pt x="545" y="281795"/>
                </a:lnTo>
                <a:lnTo>
                  <a:pt x="8800" y="332026"/>
                </a:lnTo>
                <a:lnTo>
                  <a:pt x="26633" y="379764"/>
                </a:lnTo>
                <a:lnTo>
                  <a:pt x="53345" y="423258"/>
                </a:lnTo>
                <a:lnTo>
                  <a:pt x="88039" y="460911"/>
                </a:lnTo>
                <a:lnTo>
                  <a:pt x="129391" y="491361"/>
                </a:lnTo>
                <a:lnTo>
                  <a:pt x="175883" y="513439"/>
                </a:lnTo>
                <a:lnTo>
                  <a:pt x="225802" y="526327"/>
                </a:lnTo>
                <a:lnTo>
                  <a:pt x="260068" y="529598"/>
                </a:lnTo>
                <a:lnTo>
                  <a:pt x="277278" y="529598"/>
                </a:lnTo>
                <a:lnTo>
                  <a:pt x="328443" y="523095"/>
                </a:lnTo>
                <a:lnTo>
                  <a:pt x="377427" y="507053"/>
                </a:lnTo>
                <a:lnTo>
                  <a:pt x="422362" y="482093"/>
                </a:lnTo>
                <a:lnTo>
                  <a:pt x="461651" y="449113"/>
                </a:lnTo>
                <a:lnTo>
                  <a:pt x="493853" y="409318"/>
                </a:lnTo>
                <a:lnTo>
                  <a:pt x="517683" y="364227"/>
                </a:lnTo>
                <a:lnTo>
                  <a:pt x="532363" y="315438"/>
                </a:lnTo>
                <a:lnTo>
                  <a:pt x="537347" y="264818"/>
                </a:lnTo>
              </a:path>
            </a:pathLst>
          </a:custGeom>
          <a:ln w="3175">
            <a:solidFill>
              <a:srgbClr val="000000"/>
            </a:solidFill>
          </a:ln>
        </p:spPr>
        <p:txBody>
          <a:bodyPr wrap="square" lIns="0" tIns="0" rIns="0" bIns="0" rtlCol="0"/>
          <a:lstStyle/>
          <a:p>
            <a:endParaRPr/>
          </a:p>
        </p:txBody>
      </p:sp>
      <p:sp>
        <p:nvSpPr>
          <p:cNvPr id="121" name="object 121"/>
          <p:cNvSpPr txBox="1"/>
          <p:nvPr/>
        </p:nvSpPr>
        <p:spPr>
          <a:xfrm>
            <a:off x="776824" y="2945130"/>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22" name="object 122"/>
          <p:cNvSpPr txBox="1"/>
          <p:nvPr/>
        </p:nvSpPr>
        <p:spPr>
          <a:xfrm>
            <a:off x="865836" y="287247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23" name="object 123"/>
          <p:cNvSpPr txBox="1"/>
          <p:nvPr/>
        </p:nvSpPr>
        <p:spPr>
          <a:xfrm>
            <a:off x="704204" y="2883802"/>
            <a:ext cx="159385" cy="7302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marR="5080" algn="ctr">
              <a:lnSpc>
                <a:spcPct val="100000"/>
              </a:lnSpc>
            </a:pPr>
            <a:r>
              <a:rPr sz="150" b="1" spc="30" dirty="0">
                <a:solidFill>
                  <a:srgbClr val="569BBD"/>
                </a:solidFill>
                <a:latin typeface="Arial"/>
                <a:cs typeface="Arial"/>
              </a:rPr>
              <a:t>●</a:t>
            </a:r>
            <a:r>
              <a:rPr sz="150" b="1" spc="50"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a:p>
            <a:pPr marL="46990" algn="ctr">
              <a:lnSpc>
                <a:spcPct val="100000"/>
              </a:lnSpc>
            </a:pPr>
            <a:r>
              <a:rPr sz="150" b="1" spc="30" dirty="0">
                <a:solidFill>
                  <a:srgbClr val="569BBD"/>
                </a:solidFill>
                <a:latin typeface="Arial"/>
                <a:cs typeface="Arial"/>
              </a:rPr>
              <a:t>●</a:t>
            </a:r>
            <a:endParaRPr sz="150">
              <a:latin typeface="Arial"/>
              <a:cs typeface="Arial"/>
            </a:endParaRPr>
          </a:p>
        </p:txBody>
      </p:sp>
      <p:sp>
        <p:nvSpPr>
          <p:cNvPr id="124" name="object 124"/>
          <p:cNvSpPr txBox="1"/>
          <p:nvPr/>
        </p:nvSpPr>
        <p:spPr>
          <a:xfrm>
            <a:off x="1102347" y="2959692"/>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25" name="object 125"/>
          <p:cNvSpPr txBox="1"/>
          <p:nvPr/>
        </p:nvSpPr>
        <p:spPr>
          <a:xfrm>
            <a:off x="987986" y="3157343"/>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26" name="object 126"/>
          <p:cNvSpPr txBox="1"/>
          <p:nvPr/>
        </p:nvSpPr>
        <p:spPr>
          <a:xfrm>
            <a:off x="403718" y="2709008"/>
            <a:ext cx="488950" cy="74930"/>
          </a:xfrm>
          <a:prstGeom prst="rect">
            <a:avLst/>
          </a:prstGeom>
        </p:spPr>
        <p:txBody>
          <a:bodyPr vert="horz" wrap="square" lIns="0" tIns="15240" rIns="0" bIns="0" rtlCol="0">
            <a:spAutoFit/>
          </a:bodyPr>
          <a:lstStyle/>
          <a:p>
            <a:pPr>
              <a:lnSpc>
                <a:spcPct val="100000"/>
              </a:lnSpc>
              <a:spcBef>
                <a:spcPts val="120"/>
              </a:spcBef>
              <a:tabLst>
                <a:tab pos="460375" algn="l"/>
              </a:tabLst>
            </a:pPr>
            <a:r>
              <a:rPr sz="450" spc="-179" baseline="18518" dirty="0">
                <a:solidFill>
                  <a:srgbClr val="F05133"/>
                </a:solidFill>
                <a:latin typeface="Arial"/>
                <a:cs typeface="Arial"/>
              </a:rPr>
              <a:t>●</a:t>
            </a:r>
            <a:r>
              <a:rPr sz="225" b="1" spc="-120" baseline="55555" dirty="0">
                <a:solidFill>
                  <a:srgbClr val="569BBD"/>
                </a:solidFill>
                <a:latin typeface="Arial"/>
                <a:cs typeface="Arial"/>
              </a:rPr>
              <a:t>●</a:t>
            </a:r>
            <a:r>
              <a:rPr sz="150" b="1" spc="52" baseline="83333" dirty="0">
                <a:solidFill>
                  <a:srgbClr val="F05133"/>
                </a:solidFill>
                <a:latin typeface="Arial"/>
                <a:cs typeface="Arial"/>
              </a:rPr>
              <a:t>●</a:t>
            </a:r>
            <a:r>
              <a:rPr sz="150" b="1" baseline="83333" dirty="0">
                <a:solidFill>
                  <a:srgbClr val="F05133"/>
                </a:solidFill>
                <a:latin typeface="Arial"/>
                <a:cs typeface="Arial"/>
              </a:rPr>
              <a:t>                       </a:t>
            </a:r>
            <a:r>
              <a:rPr sz="150" b="1" spc="-22" baseline="83333" dirty="0">
                <a:solidFill>
                  <a:srgbClr val="F05133"/>
                </a:solidFill>
                <a:latin typeface="Arial"/>
                <a:cs typeface="Arial"/>
              </a:rPr>
              <a:t> </a:t>
            </a:r>
            <a:r>
              <a:rPr sz="150" b="1" spc="30" dirty="0">
                <a:solidFill>
                  <a:srgbClr val="569BBD"/>
                </a:solidFill>
                <a:latin typeface="Arial"/>
                <a:cs typeface="Arial"/>
              </a:rPr>
              <a:t>●</a:t>
            </a:r>
            <a:r>
              <a:rPr sz="150" b="1" dirty="0">
                <a:solidFill>
                  <a:srgbClr val="569BBD"/>
                </a:solidFill>
                <a:latin typeface="Arial"/>
                <a:cs typeface="Arial"/>
              </a:rPr>
              <a:t>               </a:t>
            </a:r>
            <a:r>
              <a:rPr sz="150" b="1" spc="-5" dirty="0">
                <a:solidFill>
                  <a:srgbClr val="569BBD"/>
                </a:solidFill>
                <a:latin typeface="Arial"/>
                <a:cs typeface="Arial"/>
              </a:rPr>
              <a:t> </a:t>
            </a:r>
            <a:r>
              <a:rPr sz="225" b="1" spc="44" baseline="18518" dirty="0">
                <a:solidFill>
                  <a:srgbClr val="569BBD"/>
                </a:solidFill>
                <a:latin typeface="Arial"/>
                <a:cs typeface="Arial"/>
              </a:rPr>
              <a:t>●</a:t>
            </a:r>
            <a:r>
              <a:rPr sz="225" b="1" baseline="18518"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p:txBody>
      </p:sp>
      <p:sp>
        <p:nvSpPr>
          <p:cNvPr id="127" name="object 127"/>
          <p:cNvSpPr txBox="1"/>
          <p:nvPr/>
        </p:nvSpPr>
        <p:spPr>
          <a:xfrm>
            <a:off x="961819" y="2761302"/>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28" name="object 128"/>
          <p:cNvSpPr txBox="1"/>
          <p:nvPr/>
        </p:nvSpPr>
        <p:spPr>
          <a:xfrm>
            <a:off x="985610" y="3028847"/>
            <a:ext cx="69215" cy="48895"/>
          </a:xfrm>
          <a:prstGeom prst="rect">
            <a:avLst/>
          </a:prstGeom>
        </p:spPr>
        <p:txBody>
          <a:bodyPr vert="horz" wrap="square" lIns="0" tIns="12700" rIns="0" bIns="0" rtlCol="0">
            <a:spAutoFit/>
          </a:bodyPr>
          <a:lstStyle/>
          <a:p>
            <a:pPr>
              <a:lnSpc>
                <a:spcPct val="100000"/>
              </a:lnSpc>
              <a:spcBef>
                <a:spcPts val="100"/>
              </a:spcBef>
            </a:pPr>
            <a:r>
              <a:rPr sz="150" b="1" spc="30" dirty="0">
                <a:solidFill>
                  <a:srgbClr val="569BBD"/>
                </a:solidFill>
                <a:latin typeface="Arial"/>
                <a:cs typeface="Arial"/>
              </a:rPr>
              <a:t>●</a:t>
            </a:r>
            <a:r>
              <a:rPr sz="150" b="1" spc="90"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p:txBody>
      </p:sp>
      <p:sp>
        <p:nvSpPr>
          <p:cNvPr id="129" name="object 129"/>
          <p:cNvSpPr txBox="1"/>
          <p:nvPr/>
        </p:nvSpPr>
        <p:spPr>
          <a:xfrm>
            <a:off x="1078283" y="310212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30" name="object 130"/>
          <p:cNvSpPr txBox="1"/>
          <p:nvPr/>
        </p:nvSpPr>
        <p:spPr>
          <a:xfrm>
            <a:off x="921674" y="2925816"/>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31" name="object 131"/>
          <p:cNvSpPr txBox="1"/>
          <p:nvPr/>
        </p:nvSpPr>
        <p:spPr>
          <a:xfrm>
            <a:off x="751709" y="3010702"/>
            <a:ext cx="299085" cy="48895"/>
          </a:xfrm>
          <a:prstGeom prst="rect">
            <a:avLst/>
          </a:prstGeom>
        </p:spPr>
        <p:txBody>
          <a:bodyPr vert="horz" wrap="square" lIns="0" tIns="12700" rIns="0" bIns="0" rtlCol="0">
            <a:spAutoFit/>
          </a:bodyPr>
          <a:lstStyle/>
          <a:p>
            <a:pPr>
              <a:lnSpc>
                <a:spcPct val="100000"/>
              </a:lnSpc>
              <a:spcBef>
                <a:spcPts val="100"/>
              </a:spcBef>
              <a:tabLst>
                <a:tab pos="270510" algn="l"/>
              </a:tabLst>
            </a:pPr>
            <a:r>
              <a:rPr sz="150" b="1" spc="30"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p:txBody>
      </p:sp>
      <p:sp>
        <p:nvSpPr>
          <p:cNvPr id="132" name="object 132"/>
          <p:cNvSpPr txBox="1"/>
          <p:nvPr/>
        </p:nvSpPr>
        <p:spPr>
          <a:xfrm>
            <a:off x="825886" y="296132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33" name="object 133"/>
          <p:cNvSpPr txBox="1"/>
          <p:nvPr/>
        </p:nvSpPr>
        <p:spPr>
          <a:xfrm>
            <a:off x="856336" y="3017749"/>
            <a:ext cx="68580" cy="48895"/>
          </a:xfrm>
          <a:prstGeom prst="rect">
            <a:avLst/>
          </a:prstGeom>
        </p:spPr>
        <p:txBody>
          <a:bodyPr vert="horz" wrap="square" lIns="0" tIns="12700" rIns="0" bIns="0" rtlCol="0">
            <a:spAutoFit/>
          </a:bodyPr>
          <a:lstStyle/>
          <a:p>
            <a:pPr>
              <a:lnSpc>
                <a:spcPct val="100000"/>
              </a:lnSpc>
              <a:spcBef>
                <a:spcPts val="100"/>
              </a:spcBef>
            </a:pPr>
            <a:r>
              <a:rPr sz="150" b="1" spc="30" dirty="0">
                <a:solidFill>
                  <a:srgbClr val="569BBD"/>
                </a:solidFill>
                <a:latin typeface="Arial"/>
                <a:cs typeface="Arial"/>
              </a:rPr>
              <a:t>●</a:t>
            </a:r>
            <a:r>
              <a:rPr sz="150" b="1" spc="85" dirty="0">
                <a:solidFill>
                  <a:srgbClr val="569BBD"/>
                </a:solidFill>
                <a:latin typeface="Arial"/>
                <a:cs typeface="Arial"/>
              </a:rPr>
              <a:t> </a:t>
            </a:r>
            <a:r>
              <a:rPr sz="225" b="1" spc="44" baseline="37037" dirty="0">
                <a:solidFill>
                  <a:srgbClr val="569BBD"/>
                </a:solidFill>
                <a:latin typeface="Arial"/>
                <a:cs typeface="Arial"/>
              </a:rPr>
              <a:t>●</a:t>
            </a:r>
            <a:endParaRPr sz="225" baseline="37037">
              <a:latin typeface="Arial"/>
              <a:cs typeface="Arial"/>
            </a:endParaRPr>
          </a:p>
        </p:txBody>
      </p:sp>
      <p:sp>
        <p:nvSpPr>
          <p:cNvPr id="134" name="object 134"/>
          <p:cNvSpPr txBox="1"/>
          <p:nvPr/>
        </p:nvSpPr>
        <p:spPr>
          <a:xfrm>
            <a:off x="934485" y="2996022"/>
            <a:ext cx="101600" cy="48895"/>
          </a:xfrm>
          <a:prstGeom prst="rect">
            <a:avLst/>
          </a:prstGeom>
        </p:spPr>
        <p:txBody>
          <a:bodyPr vert="horz" wrap="square" lIns="0" tIns="12700" rIns="0" bIns="0" rtlCol="0">
            <a:spAutoFit/>
          </a:bodyPr>
          <a:lstStyle/>
          <a:p>
            <a:pPr>
              <a:lnSpc>
                <a:spcPct val="100000"/>
              </a:lnSpc>
              <a:spcBef>
                <a:spcPts val="100"/>
              </a:spcBef>
            </a:pPr>
            <a:r>
              <a:rPr sz="225" b="1" spc="44" baseline="18518" dirty="0">
                <a:solidFill>
                  <a:srgbClr val="569BBD"/>
                </a:solidFill>
                <a:latin typeface="Arial"/>
                <a:cs typeface="Arial"/>
              </a:rPr>
              <a:t>●</a:t>
            </a:r>
            <a:r>
              <a:rPr sz="225" b="1" spc="60"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135" name="object 135"/>
          <p:cNvSpPr txBox="1"/>
          <p:nvPr/>
        </p:nvSpPr>
        <p:spPr>
          <a:xfrm>
            <a:off x="1068782" y="2914252"/>
            <a:ext cx="30480" cy="64769"/>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marL="1270">
              <a:lnSpc>
                <a:spcPts val="150"/>
              </a:lnSpc>
            </a:pPr>
            <a:r>
              <a:rPr sz="150" b="1" spc="30" dirty="0">
                <a:solidFill>
                  <a:srgbClr val="569BBD"/>
                </a:solidFill>
                <a:latin typeface="Arial"/>
                <a:cs typeface="Arial"/>
              </a:rPr>
              <a:t>●</a:t>
            </a:r>
            <a:endParaRPr sz="150">
              <a:latin typeface="Arial"/>
              <a:cs typeface="Arial"/>
            </a:endParaRPr>
          </a:p>
          <a:p>
            <a:pPr>
              <a:lnSpc>
                <a:spcPts val="150"/>
              </a:lnSpc>
            </a:pPr>
            <a:r>
              <a:rPr sz="150" b="1" spc="30" dirty="0">
                <a:solidFill>
                  <a:srgbClr val="569BBD"/>
                </a:solidFill>
                <a:latin typeface="Arial"/>
                <a:cs typeface="Arial"/>
              </a:rPr>
              <a:t>●</a:t>
            </a:r>
            <a:endParaRPr sz="150">
              <a:latin typeface="Arial"/>
              <a:cs typeface="Arial"/>
            </a:endParaRPr>
          </a:p>
        </p:txBody>
      </p:sp>
      <p:sp>
        <p:nvSpPr>
          <p:cNvPr id="136" name="object 136"/>
          <p:cNvSpPr txBox="1"/>
          <p:nvPr/>
        </p:nvSpPr>
        <p:spPr>
          <a:xfrm>
            <a:off x="1099115" y="283836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37" name="object 137"/>
          <p:cNvSpPr txBox="1"/>
          <p:nvPr/>
        </p:nvSpPr>
        <p:spPr>
          <a:xfrm>
            <a:off x="697974" y="305738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38" name="object 138"/>
          <p:cNvSpPr txBox="1"/>
          <p:nvPr/>
        </p:nvSpPr>
        <p:spPr>
          <a:xfrm>
            <a:off x="582678" y="2780265"/>
            <a:ext cx="324485" cy="48895"/>
          </a:xfrm>
          <a:prstGeom prst="rect">
            <a:avLst/>
          </a:prstGeom>
        </p:spPr>
        <p:txBody>
          <a:bodyPr vert="horz" wrap="square" lIns="0" tIns="12700" rIns="0" bIns="0" rtlCol="0">
            <a:spAutoFit/>
          </a:bodyPr>
          <a:lstStyle/>
          <a:p>
            <a:pPr>
              <a:lnSpc>
                <a:spcPct val="100000"/>
              </a:lnSpc>
              <a:spcBef>
                <a:spcPts val="100"/>
              </a:spcBef>
              <a:tabLst>
                <a:tab pos="233679" algn="l"/>
              </a:tabLst>
            </a:pPr>
            <a:r>
              <a:rPr sz="150" b="1" spc="30" dirty="0">
                <a:solidFill>
                  <a:srgbClr val="569BBD"/>
                </a:solidFill>
                <a:latin typeface="Arial"/>
                <a:cs typeface="Arial"/>
              </a:rPr>
              <a:t>●	</a:t>
            </a:r>
            <a:r>
              <a:rPr sz="225" b="1" spc="44" baseline="37037" dirty="0">
                <a:solidFill>
                  <a:srgbClr val="569BBD"/>
                </a:solidFill>
                <a:latin typeface="Arial"/>
                <a:cs typeface="Arial"/>
              </a:rPr>
              <a:t>● </a:t>
            </a:r>
            <a:r>
              <a:rPr sz="150" b="1" spc="30" dirty="0">
                <a:solidFill>
                  <a:srgbClr val="569BBD"/>
                </a:solidFill>
                <a:latin typeface="Arial"/>
                <a:cs typeface="Arial"/>
              </a:rPr>
              <a:t>●</a:t>
            </a:r>
            <a:r>
              <a:rPr sz="150" b="1" spc="-15"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p:txBody>
      </p:sp>
      <p:sp>
        <p:nvSpPr>
          <p:cNvPr id="139" name="object 139"/>
          <p:cNvSpPr txBox="1"/>
          <p:nvPr/>
        </p:nvSpPr>
        <p:spPr>
          <a:xfrm>
            <a:off x="678232" y="298001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40" name="object 140"/>
          <p:cNvSpPr txBox="1"/>
          <p:nvPr/>
        </p:nvSpPr>
        <p:spPr>
          <a:xfrm>
            <a:off x="874403" y="3147024"/>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41" name="object 141"/>
          <p:cNvSpPr txBox="1"/>
          <p:nvPr/>
        </p:nvSpPr>
        <p:spPr>
          <a:xfrm>
            <a:off x="680802" y="3083477"/>
            <a:ext cx="126364" cy="12128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marR="2540" algn="ctr">
              <a:lnSpc>
                <a:spcPts val="100"/>
              </a:lnSpc>
            </a:pPr>
            <a:r>
              <a:rPr sz="150" b="1" spc="30" dirty="0">
                <a:solidFill>
                  <a:srgbClr val="569BBD"/>
                </a:solidFill>
                <a:latin typeface="Arial"/>
                <a:cs typeface="Arial"/>
              </a:rPr>
              <a:t>●</a:t>
            </a:r>
            <a:endParaRPr sz="150">
              <a:latin typeface="Arial"/>
              <a:cs typeface="Arial"/>
            </a:endParaRPr>
          </a:p>
          <a:p>
            <a:pPr marR="5080" algn="ctr">
              <a:lnSpc>
                <a:spcPts val="280"/>
              </a:lnSpc>
            </a:pPr>
            <a:r>
              <a:rPr sz="150" b="1" spc="30" dirty="0">
                <a:solidFill>
                  <a:srgbClr val="569BBD"/>
                </a:solidFill>
                <a:latin typeface="Arial"/>
                <a:cs typeface="Arial"/>
              </a:rPr>
              <a:t>●      </a:t>
            </a:r>
            <a:r>
              <a:rPr sz="150" b="1" spc="-10" dirty="0">
                <a:solidFill>
                  <a:srgbClr val="569BBD"/>
                </a:solidFill>
                <a:latin typeface="Arial"/>
                <a:cs typeface="Arial"/>
              </a:rPr>
              <a:t> </a:t>
            </a:r>
            <a:r>
              <a:rPr sz="450" spc="-179" baseline="9259" dirty="0">
                <a:solidFill>
                  <a:srgbClr val="F05133"/>
                </a:solidFill>
                <a:latin typeface="Arial"/>
                <a:cs typeface="Arial"/>
              </a:rPr>
              <a:t>●</a:t>
            </a:r>
            <a:r>
              <a:rPr sz="225" b="1" spc="-120" baseline="37037" dirty="0">
                <a:solidFill>
                  <a:srgbClr val="569BBD"/>
                </a:solidFill>
                <a:latin typeface="Arial"/>
                <a:cs typeface="Arial"/>
              </a:rPr>
              <a:t>●</a:t>
            </a:r>
            <a:r>
              <a:rPr sz="150" b="1" spc="52" baseline="55555" dirty="0">
                <a:solidFill>
                  <a:srgbClr val="F05133"/>
                </a:solidFill>
                <a:latin typeface="Arial"/>
                <a:cs typeface="Arial"/>
              </a:rPr>
              <a:t>●</a:t>
            </a:r>
            <a:endParaRPr sz="150" baseline="55555">
              <a:latin typeface="Arial"/>
              <a:cs typeface="Arial"/>
            </a:endParaRPr>
          </a:p>
          <a:p>
            <a:pPr marR="16510" algn="r">
              <a:lnSpc>
                <a:spcPct val="100000"/>
              </a:lnSpc>
              <a:spcBef>
                <a:spcPts val="175"/>
              </a:spcBef>
            </a:pPr>
            <a:r>
              <a:rPr sz="150" b="1" spc="30" dirty="0">
                <a:solidFill>
                  <a:srgbClr val="569BBD"/>
                </a:solidFill>
                <a:latin typeface="Arial"/>
                <a:cs typeface="Arial"/>
              </a:rPr>
              <a:t>●</a:t>
            </a:r>
            <a:endParaRPr sz="150">
              <a:latin typeface="Arial"/>
              <a:cs typeface="Arial"/>
            </a:endParaRPr>
          </a:p>
        </p:txBody>
      </p:sp>
      <p:sp>
        <p:nvSpPr>
          <p:cNvPr id="142" name="object 142"/>
          <p:cNvSpPr txBox="1"/>
          <p:nvPr/>
        </p:nvSpPr>
        <p:spPr>
          <a:xfrm>
            <a:off x="581626" y="2723493"/>
            <a:ext cx="227965"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44" baseline="18518" dirty="0">
                <a:solidFill>
                  <a:srgbClr val="569BBD"/>
                </a:solidFill>
                <a:latin typeface="Arial"/>
                <a:cs typeface="Arial"/>
              </a:rPr>
              <a:t>●</a:t>
            </a:r>
            <a:r>
              <a:rPr sz="225" b="1" baseline="18518" dirty="0">
                <a:solidFill>
                  <a:srgbClr val="569BBD"/>
                </a:solidFill>
                <a:latin typeface="Arial"/>
                <a:cs typeface="Arial"/>
              </a:rPr>
              <a:t>             </a:t>
            </a:r>
            <a:r>
              <a:rPr sz="225" b="1" spc="-15" baseline="18518" dirty="0">
                <a:solidFill>
                  <a:srgbClr val="569BBD"/>
                </a:solidFill>
                <a:latin typeface="Arial"/>
                <a:cs typeface="Arial"/>
              </a:rPr>
              <a:t> </a:t>
            </a:r>
            <a:r>
              <a:rPr sz="450" spc="-179" baseline="9259" dirty="0">
                <a:solidFill>
                  <a:srgbClr val="F05133"/>
                </a:solidFill>
                <a:latin typeface="Arial"/>
                <a:cs typeface="Arial"/>
              </a:rPr>
              <a:t>●</a:t>
            </a:r>
            <a:r>
              <a:rPr sz="225" b="1" spc="-120" baseline="37037" dirty="0">
                <a:solidFill>
                  <a:srgbClr val="569BBD"/>
                </a:solidFill>
                <a:latin typeface="Arial"/>
                <a:cs typeface="Arial"/>
              </a:rPr>
              <a:t>●</a:t>
            </a:r>
            <a:r>
              <a:rPr sz="150" b="1" spc="52" baseline="55555" dirty="0">
                <a:solidFill>
                  <a:srgbClr val="F05133"/>
                </a:solidFill>
                <a:latin typeface="Arial"/>
                <a:cs typeface="Arial"/>
              </a:rPr>
              <a:t>●</a:t>
            </a:r>
            <a:endParaRPr sz="150" baseline="55555">
              <a:latin typeface="Arial"/>
              <a:cs typeface="Arial"/>
            </a:endParaRPr>
          </a:p>
        </p:txBody>
      </p:sp>
      <p:sp>
        <p:nvSpPr>
          <p:cNvPr id="143" name="object 143"/>
          <p:cNvSpPr txBox="1"/>
          <p:nvPr/>
        </p:nvSpPr>
        <p:spPr>
          <a:xfrm>
            <a:off x="755953" y="3170270"/>
            <a:ext cx="863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144" name="object 144"/>
          <p:cNvSpPr/>
          <p:nvPr/>
        </p:nvSpPr>
        <p:spPr>
          <a:xfrm>
            <a:off x="1138832" y="2533559"/>
            <a:ext cx="429895" cy="424180"/>
          </a:xfrm>
          <a:custGeom>
            <a:avLst/>
            <a:gdLst/>
            <a:ahLst/>
            <a:cxnLst/>
            <a:rect l="l" t="t" r="r" b="b"/>
            <a:pathLst>
              <a:path w="429894" h="424180">
                <a:moveTo>
                  <a:pt x="429877" y="211823"/>
                </a:moveTo>
                <a:lnTo>
                  <a:pt x="425906" y="171328"/>
                </a:lnTo>
                <a:lnTo>
                  <a:pt x="414185" y="132312"/>
                </a:lnTo>
                <a:lnTo>
                  <a:pt x="395066" y="96216"/>
                </a:lnTo>
                <a:lnTo>
                  <a:pt x="369328" y="64403"/>
                </a:lnTo>
                <a:lnTo>
                  <a:pt x="337905" y="38003"/>
                </a:lnTo>
                <a:lnTo>
                  <a:pt x="301926" y="18028"/>
                </a:lnTo>
                <a:lnTo>
                  <a:pt x="262754" y="5178"/>
                </a:lnTo>
                <a:lnTo>
                  <a:pt x="221830" y="0"/>
                </a:lnTo>
                <a:lnTo>
                  <a:pt x="208046" y="0"/>
                </a:lnTo>
                <a:lnTo>
                  <a:pt x="167122" y="5178"/>
                </a:lnTo>
                <a:lnTo>
                  <a:pt x="127950" y="18028"/>
                </a:lnTo>
                <a:lnTo>
                  <a:pt x="91972" y="38003"/>
                </a:lnTo>
                <a:lnTo>
                  <a:pt x="60548" y="64403"/>
                </a:lnTo>
                <a:lnTo>
                  <a:pt x="34810" y="96216"/>
                </a:lnTo>
                <a:lnTo>
                  <a:pt x="15692" y="132312"/>
                </a:lnTo>
                <a:lnTo>
                  <a:pt x="3971" y="171328"/>
                </a:lnTo>
                <a:lnTo>
                  <a:pt x="0" y="211823"/>
                </a:lnTo>
                <a:lnTo>
                  <a:pt x="428" y="225413"/>
                </a:lnTo>
                <a:lnTo>
                  <a:pt x="7047" y="265597"/>
                </a:lnTo>
                <a:lnTo>
                  <a:pt x="21299" y="303795"/>
                </a:lnTo>
                <a:lnTo>
                  <a:pt x="42676" y="338606"/>
                </a:lnTo>
                <a:lnTo>
                  <a:pt x="70439" y="368744"/>
                </a:lnTo>
                <a:lnTo>
                  <a:pt x="103497" y="393081"/>
                </a:lnTo>
                <a:lnTo>
                  <a:pt x="140722" y="410759"/>
                </a:lnTo>
                <a:lnTo>
                  <a:pt x="180634" y="421077"/>
                </a:lnTo>
                <a:lnTo>
                  <a:pt x="208046" y="423686"/>
                </a:lnTo>
                <a:lnTo>
                  <a:pt x="221830" y="423686"/>
                </a:lnTo>
                <a:lnTo>
                  <a:pt x="262754" y="418468"/>
                </a:lnTo>
                <a:lnTo>
                  <a:pt x="301926" y="405658"/>
                </a:lnTo>
                <a:lnTo>
                  <a:pt x="337905" y="385682"/>
                </a:lnTo>
                <a:lnTo>
                  <a:pt x="369328" y="359282"/>
                </a:lnTo>
                <a:lnTo>
                  <a:pt x="395066" y="327470"/>
                </a:lnTo>
                <a:lnTo>
                  <a:pt x="414185" y="291374"/>
                </a:lnTo>
                <a:lnTo>
                  <a:pt x="425906" y="252358"/>
                </a:lnTo>
                <a:lnTo>
                  <a:pt x="429877" y="211823"/>
                </a:lnTo>
              </a:path>
            </a:pathLst>
          </a:custGeom>
          <a:ln w="3175">
            <a:solidFill>
              <a:srgbClr val="000000"/>
            </a:solidFill>
          </a:ln>
        </p:spPr>
        <p:txBody>
          <a:bodyPr wrap="square" lIns="0" tIns="0" rIns="0" bIns="0" rtlCol="0"/>
          <a:lstStyle/>
          <a:p>
            <a:endParaRPr/>
          </a:p>
        </p:txBody>
      </p:sp>
      <p:sp>
        <p:nvSpPr>
          <p:cNvPr id="145" name="object 145"/>
          <p:cNvSpPr txBox="1"/>
          <p:nvPr/>
        </p:nvSpPr>
        <p:spPr>
          <a:xfrm>
            <a:off x="1243031" y="2589040"/>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46" name="object 146"/>
          <p:cNvSpPr txBox="1"/>
          <p:nvPr/>
        </p:nvSpPr>
        <p:spPr>
          <a:xfrm>
            <a:off x="1184740" y="277676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47" name="object 147"/>
          <p:cNvSpPr txBox="1"/>
          <p:nvPr/>
        </p:nvSpPr>
        <p:spPr>
          <a:xfrm>
            <a:off x="1513028" y="2726024"/>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48" name="object 148"/>
          <p:cNvSpPr txBox="1"/>
          <p:nvPr/>
        </p:nvSpPr>
        <p:spPr>
          <a:xfrm>
            <a:off x="1415683" y="2850782"/>
            <a:ext cx="78740" cy="48895"/>
          </a:xfrm>
          <a:prstGeom prst="rect">
            <a:avLst/>
          </a:prstGeom>
        </p:spPr>
        <p:txBody>
          <a:bodyPr vert="horz" wrap="square" lIns="0" tIns="12700" rIns="0" bIns="0" rtlCol="0">
            <a:spAutoFit/>
          </a:bodyPr>
          <a:lstStyle/>
          <a:p>
            <a:pPr>
              <a:lnSpc>
                <a:spcPct val="100000"/>
              </a:lnSpc>
              <a:spcBef>
                <a:spcPts val="100"/>
              </a:spcBef>
            </a:pPr>
            <a:r>
              <a:rPr sz="150" b="1" spc="30" dirty="0">
                <a:solidFill>
                  <a:srgbClr val="569BBD"/>
                </a:solidFill>
                <a:latin typeface="Arial"/>
                <a:cs typeface="Arial"/>
              </a:rPr>
              <a:t>●</a:t>
            </a:r>
            <a:r>
              <a:rPr sz="150" b="1" spc="85"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p:txBody>
      </p:sp>
      <p:sp>
        <p:nvSpPr>
          <p:cNvPr id="149" name="object 149"/>
          <p:cNvSpPr txBox="1"/>
          <p:nvPr/>
        </p:nvSpPr>
        <p:spPr>
          <a:xfrm>
            <a:off x="1326086" y="2798839"/>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50" name="object 150"/>
          <p:cNvSpPr txBox="1"/>
          <p:nvPr/>
        </p:nvSpPr>
        <p:spPr>
          <a:xfrm>
            <a:off x="1300465" y="2753904"/>
            <a:ext cx="79375" cy="48895"/>
          </a:xfrm>
          <a:prstGeom prst="rect">
            <a:avLst/>
          </a:prstGeom>
        </p:spPr>
        <p:txBody>
          <a:bodyPr vert="horz" wrap="square" lIns="0" tIns="12700" rIns="0" bIns="0" rtlCol="0">
            <a:spAutoFit/>
          </a:bodyPr>
          <a:lstStyle/>
          <a:p>
            <a:pPr>
              <a:lnSpc>
                <a:spcPct val="100000"/>
              </a:lnSpc>
              <a:spcBef>
                <a:spcPts val="100"/>
              </a:spcBef>
            </a:pPr>
            <a:r>
              <a:rPr sz="225" b="1" spc="44" baseline="18518" dirty="0">
                <a:solidFill>
                  <a:srgbClr val="569BBD"/>
                </a:solidFill>
                <a:latin typeface="Arial"/>
                <a:cs typeface="Arial"/>
              </a:rPr>
              <a:t>●</a:t>
            </a:r>
            <a:r>
              <a:rPr sz="225" b="1" spc="135"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151" name="object 151"/>
          <p:cNvSpPr txBox="1"/>
          <p:nvPr/>
        </p:nvSpPr>
        <p:spPr>
          <a:xfrm>
            <a:off x="1222238" y="2683192"/>
            <a:ext cx="184785" cy="48895"/>
          </a:xfrm>
          <a:prstGeom prst="rect">
            <a:avLst/>
          </a:prstGeom>
        </p:spPr>
        <p:txBody>
          <a:bodyPr vert="horz" wrap="square" lIns="0" tIns="12700" rIns="0" bIns="0" rtlCol="0">
            <a:spAutoFit/>
          </a:bodyPr>
          <a:lstStyle/>
          <a:p>
            <a:pPr>
              <a:lnSpc>
                <a:spcPct val="100000"/>
              </a:lnSpc>
              <a:spcBef>
                <a:spcPts val="100"/>
              </a:spcBef>
            </a:pPr>
            <a:r>
              <a:rPr sz="150" b="1" spc="30" dirty="0">
                <a:solidFill>
                  <a:srgbClr val="569BBD"/>
                </a:solidFill>
                <a:latin typeface="Arial"/>
                <a:cs typeface="Arial"/>
              </a:rPr>
              <a:t>● </a:t>
            </a:r>
            <a:r>
              <a:rPr sz="225" b="1" spc="44" baseline="18518" dirty="0">
                <a:solidFill>
                  <a:srgbClr val="569BBD"/>
                </a:solidFill>
                <a:latin typeface="Arial"/>
                <a:cs typeface="Arial"/>
              </a:rPr>
              <a:t>●</a:t>
            </a:r>
            <a:r>
              <a:rPr sz="225" b="1" spc="89"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152" name="object 152"/>
          <p:cNvSpPr txBox="1"/>
          <p:nvPr/>
        </p:nvSpPr>
        <p:spPr>
          <a:xfrm>
            <a:off x="1365530" y="2910591"/>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53" name="object 153"/>
          <p:cNvSpPr txBox="1"/>
          <p:nvPr/>
        </p:nvSpPr>
        <p:spPr>
          <a:xfrm>
            <a:off x="1309459" y="2605705"/>
            <a:ext cx="182880" cy="48895"/>
          </a:xfrm>
          <a:prstGeom prst="rect">
            <a:avLst/>
          </a:prstGeom>
        </p:spPr>
        <p:txBody>
          <a:bodyPr vert="horz" wrap="square" lIns="0" tIns="12700" rIns="0" bIns="0" rtlCol="0">
            <a:spAutoFit/>
          </a:bodyPr>
          <a:lstStyle/>
          <a:p>
            <a:pPr>
              <a:lnSpc>
                <a:spcPct val="100000"/>
              </a:lnSpc>
              <a:spcBef>
                <a:spcPts val="100"/>
              </a:spcBef>
            </a:pPr>
            <a:r>
              <a:rPr sz="150" b="1" spc="30" dirty="0">
                <a:solidFill>
                  <a:srgbClr val="569BBD"/>
                </a:solidFill>
                <a:latin typeface="Arial"/>
                <a:cs typeface="Arial"/>
              </a:rPr>
              <a:t>● </a:t>
            </a:r>
            <a:r>
              <a:rPr sz="225" b="1" spc="44" baseline="18518" dirty="0">
                <a:solidFill>
                  <a:srgbClr val="569BBD"/>
                </a:solidFill>
                <a:latin typeface="Arial"/>
                <a:cs typeface="Arial"/>
              </a:rPr>
              <a:t>●</a:t>
            </a:r>
            <a:r>
              <a:rPr sz="225" b="1" spc="-37"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154" name="object 154"/>
          <p:cNvSpPr txBox="1"/>
          <p:nvPr/>
        </p:nvSpPr>
        <p:spPr>
          <a:xfrm>
            <a:off x="1449793" y="2856000"/>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55" name="object 155"/>
          <p:cNvSpPr txBox="1"/>
          <p:nvPr/>
        </p:nvSpPr>
        <p:spPr>
          <a:xfrm>
            <a:off x="1213866" y="2861023"/>
            <a:ext cx="123189"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25" dirty="0">
                <a:solidFill>
                  <a:srgbClr val="569BBD"/>
                </a:solidFill>
                <a:latin typeface="Arial"/>
                <a:cs typeface="Arial"/>
              </a:rPr>
              <a:t>●</a:t>
            </a:r>
            <a:r>
              <a:rPr sz="100" b="1" spc="-25" dirty="0">
                <a:solidFill>
                  <a:srgbClr val="F05133"/>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156" name="object 156"/>
          <p:cNvSpPr txBox="1"/>
          <p:nvPr/>
        </p:nvSpPr>
        <p:spPr>
          <a:xfrm>
            <a:off x="1344621" y="2786807"/>
            <a:ext cx="123189" cy="72390"/>
          </a:xfrm>
          <a:prstGeom prst="rect">
            <a:avLst/>
          </a:prstGeom>
        </p:spPr>
        <p:txBody>
          <a:bodyPr vert="horz" wrap="square" lIns="0" tIns="12700" rIns="0" bIns="0" rtlCol="0">
            <a:spAutoFit/>
          </a:bodyPr>
          <a:lstStyle/>
          <a:p>
            <a:pPr marL="3810">
              <a:lnSpc>
                <a:spcPct val="100000"/>
              </a:lnSpc>
              <a:spcBef>
                <a:spcPts val="100"/>
              </a:spcBef>
            </a:pPr>
            <a:r>
              <a:rPr sz="150" b="1" spc="30"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a:p>
            <a:pPr>
              <a:lnSpc>
                <a:spcPct val="100000"/>
              </a:lnSpc>
              <a:spcBef>
                <a:spcPts val="5"/>
              </a:spcBef>
            </a:pPr>
            <a:r>
              <a:rPr sz="150" b="1" spc="30" dirty="0">
                <a:solidFill>
                  <a:srgbClr val="569BBD"/>
                </a:solidFill>
                <a:latin typeface="Arial"/>
                <a:cs typeface="Arial"/>
              </a:rPr>
              <a:t>●      </a:t>
            </a:r>
            <a:r>
              <a:rPr sz="150" b="1" spc="70" dirty="0">
                <a:solidFill>
                  <a:srgbClr val="569BBD"/>
                </a:solidFill>
                <a:latin typeface="Arial"/>
                <a:cs typeface="Arial"/>
              </a:rPr>
              <a:t> </a:t>
            </a:r>
            <a:r>
              <a:rPr sz="150" b="1" spc="-25" dirty="0">
                <a:solidFill>
                  <a:srgbClr val="569BBD"/>
                </a:solidFill>
                <a:latin typeface="Arial"/>
                <a:cs typeface="Arial"/>
              </a:rPr>
              <a:t>●</a:t>
            </a:r>
            <a:r>
              <a:rPr sz="100" b="1" spc="-25" dirty="0">
                <a:solidFill>
                  <a:srgbClr val="F05133"/>
                </a:solidFill>
                <a:latin typeface="Arial"/>
                <a:cs typeface="Arial"/>
              </a:rPr>
              <a:t>●</a:t>
            </a:r>
            <a:endParaRPr sz="100">
              <a:latin typeface="Arial"/>
              <a:cs typeface="Arial"/>
            </a:endParaRPr>
          </a:p>
        </p:txBody>
      </p:sp>
      <p:sp>
        <p:nvSpPr>
          <p:cNvPr id="157" name="object 157"/>
          <p:cNvSpPr txBox="1"/>
          <p:nvPr/>
        </p:nvSpPr>
        <p:spPr>
          <a:xfrm>
            <a:off x="1244627" y="2555864"/>
            <a:ext cx="3556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158" name="object 158"/>
          <p:cNvSpPr txBox="1"/>
          <p:nvPr/>
        </p:nvSpPr>
        <p:spPr>
          <a:xfrm>
            <a:off x="1205416" y="2847122"/>
            <a:ext cx="45085" cy="74930"/>
          </a:xfrm>
          <a:prstGeom prst="rect">
            <a:avLst/>
          </a:prstGeom>
        </p:spPr>
        <p:txBody>
          <a:bodyPr vert="horz" wrap="square" lIns="0" tIns="15240" rIns="0" bIns="0" rtlCol="0">
            <a:spAutoFit/>
          </a:bodyPr>
          <a:lstStyle/>
          <a:p>
            <a:pPr>
              <a:lnSpc>
                <a:spcPct val="100000"/>
              </a:lnSpc>
              <a:spcBef>
                <a:spcPts val="120"/>
              </a:spcBef>
            </a:pPr>
            <a:r>
              <a:rPr sz="300" spc="70" dirty="0">
                <a:solidFill>
                  <a:srgbClr val="F05133"/>
                </a:solidFill>
                <a:latin typeface="Arial"/>
                <a:cs typeface="Arial"/>
              </a:rPr>
              <a:t>●</a:t>
            </a:r>
            <a:endParaRPr sz="300">
              <a:latin typeface="Arial"/>
              <a:cs typeface="Arial"/>
            </a:endParaRPr>
          </a:p>
        </p:txBody>
      </p:sp>
      <p:sp>
        <p:nvSpPr>
          <p:cNvPr id="159" name="object 159"/>
          <p:cNvSpPr txBox="1"/>
          <p:nvPr/>
        </p:nvSpPr>
        <p:spPr>
          <a:xfrm>
            <a:off x="1432699" y="2794400"/>
            <a:ext cx="32384"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endParaRPr sz="300">
              <a:latin typeface="Arial"/>
              <a:cs typeface="Arial"/>
            </a:endParaRPr>
          </a:p>
        </p:txBody>
      </p:sp>
      <p:sp>
        <p:nvSpPr>
          <p:cNvPr id="160" name="object 160"/>
          <p:cNvSpPr/>
          <p:nvPr/>
        </p:nvSpPr>
        <p:spPr>
          <a:xfrm>
            <a:off x="1391969" y="2995093"/>
            <a:ext cx="335280" cy="330200"/>
          </a:xfrm>
          <a:custGeom>
            <a:avLst/>
            <a:gdLst/>
            <a:ahLst/>
            <a:cxnLst/>
            <a:rect l="l" t="t" r="r" b="b"/>
            <a:pathLst>
              <a:path w="335280" h="330200">
                <a:moveTo>
                  <a:pt x="334790" y="164981"/>
                </a:moveTo>
                <a:lnTo>
                  <a:pt x="329300" y="123122"/>
                </a:lnTo>
                <a:lnTo>
                  <a:pt x="313257" y="83989"/>
                </a:lnTo>
                <a:lnTo>
                  <a:pt x="287636" y="50152"/>
                </a:lnTo>
                <a:lnTo>
                  <a:pt x="254149" y="23830"/>
                </a:lnTo>
                <a:lnTo>
                  <a:pt x="215016" y="6736"/>
                </a:lnTo>
                <a:lnTo>
                  <a:pt x="172768" y="0"/>
                </a:lnTo>
                <a:lnTo>
                  <a:pt x="162021" y="0"/>
                </a:lnTo>
                <a:lnTo>
                  <a:pt x="119773" y="6736"/>
                </a:lnTo>
                <a:lnTo>
                  <a:pt x="80641" y="23830"/>
                </a:lnTo>
                <a:lnTo>
                  <a:pt x="47154" y="50152"/>
                </a:lnTo>
                <a:lnTo>
                  <a:pt x="21532" y="83989"/>
                </a:lnTo>
                <a:lnTo>
                  <a:pt x="5490" y="123122"/>
                </a:lnTo>
                <a:lnTo>
                  <a:pt x="0" y="164981"/>
                </a:lnTo>
                <a:lnTo>
                  <a:pt x="350" y="175572"/>
                </a:lnTo>
                <a:lnTo>
                  <a:pt x="8527" y="217002"/>
                </a:lnTo>
                <a:lnTo>
                  <a:pt x="27100" y="255045"/>
                </a:lnTo>
                <a:lnTo>
                  <a:pt x="54863" y="287169"/>
                </a:lnTo>
                <a:lnTo>
                  <a:pt x="89986" y="311349"/>
                </a:lnTo>
                <a:lnTo>
                  <a:pt x="130131" y="325912"/>
                </a:lnTo>
                <a:lnTo>
                  <a:pt x="162021" y="329962"/>
                </a:lnTo>
                <a:lnTo>
                  <a:pt x="172768" y="329962"/>
                </a:lnTo>
                <a:lnTo>
                  <a:pt x="215016" y="323226"/>
                </a:lnTo>
                <a:lnTo>
                  <a:pt x="254149" y="306132"/>
                </a:lnTo>
                <a:lnTo>
                  <a:pt x="287636" y="279809"/>
                </a:lnTo>
                <a:lnTo>
                  <a:pt x="313257" y="246011"/>
                </a:lnTo>
                <a:lnTo>
                  <a:pt x="329300" y="206878"/>
                </a:lnTo>
                <a:lnTo>
                  <a:pt x="334790" y="164981"/>
                </a:lnTo>
              </a:path>
            </a:pathLst>
          </a:custGeom>
          <a:ln w="3175">
            <a:solidFill>
              <a:srgbClr val="000000"/>
            </a:solidFill>
          </a:ln>
        </p:spPr>
        <p:txBody>
          <a:bodyPr wrap="square" lIns="0" tIns="0" rIns="0" bIns="0" rtlCol="0"/>
          <a:lstStyle/>
          <a:p>
            <a:endParaRPr/>
          </a:p>
        </p:txBody>
      </p:sp>
      <p:sp>
        <p:nvSpPr>
          <p:cNvPr id="161" name="object 161"/>
          <p:cNvSpPr txBox="1"/>
          <p:nvPr/>
        </p:nvSpPr>
        <p:spPr>
          <a:xfrm>
            <a:off x="1596239" y="3037063"/>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62" name="object 162"/>
          <p:cNvSpPr txBox="1"/>
          <p:nvPr/>
        </p:nvSpPr>
        <p:spPr>
          <a:xfrm>
            <a:off x="1631517" y="319978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63" name="object 163"/>
          <p:cNvSpPr txBox="1"/>
          <p:nvPr/>
        </p:nvSpPr>
        <p:spPr>
          <a:xfrm>
            <a:off x="1532342" y="3094341"/>
            <a:ext cx="106680" cy="48895"/>
          </a:xfrm>
          <a:prstGeom prst="rect">
            <a:avLst/>
          </a:prstGeom>
        </p:spPr>
        <p:txBody>
          <a:bodyPr vert="horz" wrap="square" lIns="0" tIns="12700" rIns="0" bIns="0" rtlCol="0">
            <a:spAutoFit/>
          </a:bodyPr>
          <a:lstStyle/>
          <a:p>
            <a:pPr>
              <a:lnSpc>
                <a:spcPct val="100000"/>
              </a:lnSpc>
              <a:spcBef>
                <a:spcPts val="100"/>
              </a:spcBef>
            </a:pPr>
            <a:r>
              <a:rPr sz="150" b="1" spc="30" dirty="0">
                <a:solidFill>
                  <a:srgbClr val="569BBD"/>
                </a:solidFill>
                <a:latin typeface="Arial"/>
                <a:cs typeface="Arial"/>
              </a:rPr>
              <a:t>●</a:t>
            </a:r>
            <a:r>
              <a:rPr sz="150" b="1" spc="80"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p:txBody>
      </p:sp>
      <p:sp>
        <p:nvSpPr>
          <p:cNvPr id="164" name="object 164"/>
          <p:cNvSpPr txBox="1"/>
          <p:nvPr/>
        </p:nvSpPr>
        <p:spPr>
          <a:xfrm>
            <a:off x="1503644" y="3190946"/>
            <a:ext cx="46990"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15" baseline="27777" dirty="0">
                <a:solidFill>
                  <a:srgbClr val="F05133"/>
                </a:solidFill>
                <a:latin typeface="Arial"/>
                <a:cs typeface="Arial"/>
              </a:rPr>
              <a:t>●</a:t>
            </a:r>
            <a:r>
              <a:rPr sz="150" b="1" spc="30" dirty="0">
                <a:solidFill>
                  <a:srgbClr val="569BBD"/>
                </a:solidFill>
                <a:latin typeface="Arial"/>
                <a:cs typeface="Arial"/>
              </a:rPr>
              <a:t>●</a:t>
            </a:r>
            <a:endParaRPr sz="150">
              <a:latin typeface="Arial"/>
              <a:cs typeface="Arial"/>
            </a:endParaRPr>
          </a:p>
        </p:txBody>
      </p:sp>
      <p:sp>
        <p:nvSpPr>
          <p:cNvPr id="165" name="object 165"/>
          <p:cNvSpPr txBox="1"/>
          <p:nvPr/>
        </p:nvSpPr>
        <p:spPr>
          <a:xfrm>
            <a:off x="1430168" y="3027328"/>
            <a:ext cx="89535" cy="74930"/>
          </a:xfrm>
          <a:prstGeom prst="rect">
            <a:avLst/>
          </a:prstGeom>
        </p:spPr>
        <p:txBody>
          <a:bodyPr vert="horz" wrap="square" lIns="0" tIns="15240" rIns="0" bIns="0" rtlCol="0">
            <a:spAutoFit/>
          </a:bodyPr>
          <a:lstStyle/>
          <a:p>
            <a:pPr>
              <a:lnSpc>
                <a:spcPct val="100000"/>
              </a:lnSpc>
              <a:spcBef>
                <a:spcPts val="120"/>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7" baseline="27777" dirty="0">
                <a:solidFill>
                  <a:srgbClr val="F05133"/>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166" name="object 166"/>
          <p:cNvSpPr txBox="1"/>
          <p:nvPr/>
        </p:nvSpPr>
        <p:spPr>
          <a:xfrm>
            <a:off x="1475764" y="3101155"/>
            <a:ext cx="238760" cy="121285"/>
          </a:xfrm>
          <a:prstGeom prst="rect">
            <a:avLst/>
          </a:prstGeom>
        </p:spPr>
        <p:txBody>
          <a:bodyPr vert="horz" wrap="square" lIns="0" tIns="15240" rIns="0" bIns="0" rtlCol="0">
            <a:spAutoFit/>
          </a:bodyPr>
          <a:lstStyle/>
          <a:p>
            <a:pPr>
              <a:lnSpc>
                <a:spcPct val="100000"/>
              </a:lnSpc>
              <a:spcBef>
                <a:spcPts val="120"/>
              </a:spcBef>
            </a:pPr>
            <a:r>
              <a:rPr sz="225" b="1" spc="44" baseline="55555" dirty="0">
                <a:solidFill>
                  <a:srgbClr val="569BBD"/>
                </a:solidFill>
                <a:latin typeface="Arial"/>
                <a:cs typeface="Arial"/>
              </a:rPr>
              <a:t>●   </a:t>
            </a:r>
            <a:r>
              <a:rPr sz="225" b="1" spc="7" baseline="55555" dirty="0">
                <a:solidFill>
                  <a:srgbClr val="569BBD"/>
                </a:solidFill>
                <a:latin typeface="Arial"/>
                <a:cs typeface="Arial"/>
              </a:rPr>
              <a:t> </a:t>
            </a: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15" baseline="27777" dirty="0">
                <a:solidFill>
                  <a:srgbClr val="F05133"/>
                </a:solidFill>
                <a:latin typeface="Arial"/>
                <a:cs typeface="Arial"/>
              </a:rPr>
              <a:t> </a:t>
            </a:r>
            <a:r>
              <a:rPr sz="150" b="1" spc="30" dirty="0">
                <a:solidFill>
                  <a:srgbClr val="569BBD"/>
                </a:solidFill>
                <a:latin typeface="Arial"/>
                <a:cs typeface="Arial"/>
              </a:rPr>
              <a:t>●</a:t>
            </a:r>
            <a:endParaRPr sz="150">
              <a:latin typeface="Arial"/>
              <a:cs typeface="Arial"/>
            </a:endParaRPr>
          </a:p>
          <a:p>
            <a:pPr marL="27305">
              <a:lnSpc>
                <a:spcPct val="100000"/>
              </a:lnSpc>
              <a:spcBef>
                <a:spcPts val="190"/>
              </a:spcBef>
            </a:pPr>
            <a:r>
              <a:rPr sz="150" b="1" spc="30" dirty="0">
                <a:solidFill>
                  <a:srgbClr val="569BBD"/>
                </a:solidFill>
                <a:latin typeface="Arial"/>
                <a:cs typeface="Arial"/>
              </a:rPr>
              <a:t>●</a:t>
            </a:r>
            <a:r>
              <a:rPr sz="150" b="1" spc="85" dirty="0">
                <a:solidFill>
                  <a:srgbClr val="569BBD"/>
                </a:solidFill>
                <a:latin typeface="Arial"/>
                <a:cs typeface="Arial"/>
              </a:rPr>
              <a:t> </a:t>
            </a:r>
            <a:r>
              <a:rPr sz="225" b="1" spc="44" baseline="37037" dirty="0">
                <a:solidFill>
                  <a:srgbClr val="569BBD"/>
                </a:solidFill>
                <a:latin typeface="Arial"/>
                <a:cs typeface="Arial"/>
              </a:rPr>
              <a:t>●</a:t>
            </a:r>
            <a:endParaRPr sz="225" baseline="37037">
              <a:latin typeface="Arial"/>
              <a:cs typeface="Arial"/>
            </a:endParaRPr>
          </a:p>
        </p:txBody>
      </p:sp>
      <p:sp>
        <p:nvSpPr>
          <p:cNvPr id="167" name="object 167"/>
          <p:cNvSpPr/>
          <p:nvPr/>
        </p:nvSpPr>
        <p:spPr>
          <a:xfrm>
            <a:off x="1635800" y="2553651"/>
            <a:ext cx="482600" cy="476250"/>
          </a:xfrm>
          <a:custGeom>
            <a:avLst/>
            <a:gdLst/>
            <a:ahLst/>
            <a:cxnLst/>
            <a:rect l="l" t="t" r="r" b="b"/>
            <a:pathLst>
              <a:path w="482600" h="476250">
                <a:moveTo>
                  <a:pt x="482600" y="237834"/>
                </a:moveTo>
                <a:lnTo>
                  <a:pt x="478122" y="192354"/>
                </a:lnTo>
                <a:lnTo>
                  <a:pt x="464961" y="148549"/>
                </a:lnTo>
                <a:lnTo>
                  <a:pt x="443506" y="108014"/>
                </a:lnTo>
                <a:lnTo>
                  <a:pt x="414613" y="72308"/>
                </a:lnTo>
                <a:lnTo>
                  <a:pt x="379335" y="42676"/>
                </a:lnTo>
                <a:lnTo>
                  <a:pt x="338957" y="20247"/>
                </a:lnTo>
                <a:lnTo>
                  <a:pt x="294995" y="5840"/>
                </a:lnTo>
                <a:lnTo>
                  <a:pt x="249048" y="0"/>
                </a:lnTo>
                <a:lnTo>
                  <a:pt x="233551" y="0"/>
                </a:lnTo>
                <a:lnTo>
                  <a:pt x="187604" y="5840"/>
                </a:lnTo>
                <a:lnTo>
                  <a:pt x="143643" y="20247"/>
                </a:lnTo>
                <a:lnTo>
                  <a:pt x="103264" y="42676"/>
                </a:lnTo>
                <a:lnTo>
                  <a:pt x="67986" y="72308"/>
                </a:lnTo>
                <a:lnTo>
                  <a:pt x="39093" y="108014"/>
                </a:lnTo>
                <a:lnTo>
                  <a:pt x="17639" y="148549"/>
                </a:lnTo>
                <a:lnTo>
                  <a:pt x="4477" y="192354"/>
                </a:lnTo>
                <a:lnTo>
                  <a:pt x="0" y="237834"/>
                </a:lnTo>
                <a:lnTo>
                  <a:pt x="506" y="253059"/>
                </a:lnTo>
                <a:lnTo>
                  <a:pt x="7904" y="298188"/>
                </a:lnTo>
                <a:lnTo>
                  <a:pt x="23908" y="341059"/>
                </a:lnTo>
                <a:lnTo>
                  <a:pt x="47932" y="380114"/>
                </a:lnTo>
                <a:lnTo>
                  <a:pt x="79083" y="413952"/>
                </a:lnTo>
                <a:lnTo>
                  <a:pt x="116230" y="441286"/>
                </a:lnTo>
                <a:lnTo>
                  <a:pt x="157972" y="461106"/>
                </a:lnTo>
                <a:lnTo>
                  <a:pt x="202790" y="472709"/>
                </a:lnTo>
                <a:lnTo>
                  <a:pt x="233551" y="475630"/>
                </a:lnTo>
                <a:lnTo>
                  <a:pt x="249048" y="475630"/>
                </a:lnTo>
                <a:lnTo>
                  <a:pt x="294995" y="469789"/>
                </a:lnTo>
                <a:lnTo>
                  <a:pt x="338957" y="455382"/>
                </a:lnTo>
                <a:lnTo>
                  <a:pt x="379335" y="432953"/>
                </a:lnTo>
                <a:lnTo>
                  <a:pt x="414613" y="403360"/>
                </a:lnTo>
                <a:lnTo>
                  <a:pt x="443506" y="367615"/>
                </a:lnTo>
                <a:lnTo>
                  <a:pt x="464961" y="327119"/>
                </a:lnTo>
                <a:lnTo>
                  <a:pt x="478122" y="283314"/>
                </a:lnTo>
                <a:lnTo>
                  <a:pt x="482600" y="237834"/>
                </a:lnTo>
              </a:path>
            </a:pathLst>
          </a:custGeom>
          <a:ln w="3175">
            <a:solidFill>
              <a:srgbClr val="000000"/>
            </a:solidFill>
          </a:ln>
        </p:spPr>
        <p:txBody>
          <a:bodyPr wrap="square" lIns="0" tIns="0" rIns="0" bIns="0" rtlCol="0"/>
          <a:lstStyle/>
          <a:p>
            <a:endParaRPr/>
          </a:p>
        </p:txBody>
      </p:sp>
      <p:sp>
        <p:nvSpPr>
          <p:cNvPr id="168" name="object 168"/>
          <p:cNvSpPr txBox="1"/>
          <p:nvPr/>
        </p:nvSpPr>
        <p:spPr>
          <a:xfrm>
            <a:off x="2051310" y="2907515"/>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69" name="object 169"/>
          <p:cNvSpPr txBox="1"/>
          <p:nvPr/>
        </p:nvSpPr>
        <p:spPr>
          <a:xfrm>
            <a:off x="1733925" y="2860478"/>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70" name="object 170"/>
          <p:cNvSpPr txBox="1"/>
          <p:nvPr/>
        </p:nvSpPr>
        <p:spPr>
          <a:xfrm>
            <a:off x="2040174" y="2826096"/>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71" name="object 171"/>
          <p:cNvSpPr txBox="1"/>
          <p:nvPr/>
        </p:nvSpPr>
        <p:spPr>
          <a:xfrm>
            <a:off x="1701840" y="2620969"/>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72" name="object 172"/>
          <p:cNvSpPr txBox="1"/>
          <p:nvPr/>
        </p:nvSpPr>
        <p:spPr>
          <a:xfrm>
            <a:off x="1802845" y="2843929"/>
            <a:ext cx="118110" cy="64135"/>
          </a:xfrm>
          <a:prstGeom prst="rect">
            <a:avLst/>
          </a:prstGeom>
        </p:spPr>
        <p:txBody>
          <a:bodyPr vert="horz" wrap="square" lIns="0" tIns="12700" rIns="0" bIns="0" rtlCol="0">
            <a:spAutoFit/>
          </a:bodyPr>
          <a:lstStyle/>
          <a:p>
            <a:pPr marR="16510" algn="r">
              <a:lnSpc>
                <a:spcPts val="150"/>
              </a:lnSpc>
              <a:spcBef>
                <a:spcPts val="100"/>
              </a:spcBef>
            </a:pPr>
            <a:r>
              <a:rPr sz="150" b="1" spc="30" dirty="0">
                <a:solidFill>
                  <a:srgbClr val="569BBD"/>
                </a:solidFill>
                <a:latin typeface="Arial"/>
                <a:cs typeface="Arial"/>
              </a:rPr>
              <a:t>●</a:t>
            </a:r>
            <a:r>
              <a:rPr sz="150" b="1" spc="60"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a:p>
            <a:pPr marR="5080" algn="r">
              <a:lnSpc>
                <a:spcPts val="150"/>
              </a:lnSpc>
            </a:pPr>
            <a:r>
              <a:rPr sz="150" b="1" spc="30" dirty="0">
                <a:solidFill>
                  <a:srgbClr val="569BBD"/>
                </a:solidFill>
                <a:latin typeface="Arial"/>
                <a:cs typeface="Arial"/>
              </a:rPr>
              <a:t>●</a:t>
            </a:r>
            <a:endParaRPr sz="150">
              <a:latin typeface="Arial"/>
              <a:cs typeface="Arial"/>
            </a:endParaRPr>
          </a:p>
        </p:txBody>
      </p:sp>
      <p:sp>
        <p:nvSpPr>
          <p:cNvPr id="173" name="object 173"/>
          <p:cNvSpPr txBox="1"/>
          <p:nvPr/>
        </p:nvSpPr>
        <p:spPr>
          <a:xfrm>
            <a:off x="1747436" y="2922507"/>
            <a:ext cx="69850" cy="8826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gn="ctr">
              <a:lnSpc>
                <a:spcPct val="100000"/>
              </a:lnSpc>
            </a:pPr>
            <a:r>
              <a:rPr sz="150" b="1" spc="30" dirty="0">
                <a:solidFill>
                  <a:srgbClr val="569BBD"/>
                </a:solidFill>
                <a:latin typeface="Arial"/>
                <a:cs typeface="Arial"/>
              </a:rPr>
              <a:t>●</a:t>
            </a:r>
            <a:endParaRPr sz="150">
              <a:latin typeface="Arial"/>
              <a:cs typeface="Arial"/>
            </a:endParaRPr>
          </a:p>
          <a:p>
            <a:pPr>
              <a:lnSpc>
                <a:spcPct val="100000"/>
              </a:lnSpc>
            </a:pPr>
            <a:endParaRPr sz="100">
              <a:latin typeface="Times New Roman"/>
              <a:cs typeface="Times New Roman"/>
            </a:endParaRPr>
          </a:p>
          <a:p>
            <a:pPr marR="5080" algn="ctr">
              <a:lnSpc>
                <a:spcPct val="100000"/>
              </a:lnSpc>
            </a:pPr>
            <a:r>
              <a:rPr sz="225" b="1" spc="44" baseline="18518" dirty="0">
                <a:solidFill>
                  <a:srgbClr val="569BBD"/>
                </a:solidFill>
                <a:latin typeface="Arial"/>
                <a:cs typeface="Arial"/>
              </a:rPr>
              <a:t>●</a:t>
            </a:r>
            <a:r>
              <a:rPr sz="225" b="1" spc="97"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174" name="object 174"/>
          <p:cNvSpPr txBox="1"/>
          <p:nvPr/>
        </p:nvSpPr>
        <p:spPr>
          <a:xfrm>
            <a:off x="1947111" y="2684750"/>
            <a:ext cx="104139"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r>
              <a:rPr sz="150" b="1" spc="85" dirty="0">
                <a:solidFill>
                  <a:srgbClr val="569BBD"/>
                </a:solidFill>
                <a:latin typeface="Arial"/>
                <a:cs typeface="Arial"/>
              </a:rPr>
              <a:t> </a:t>
            </a:r>
            <a:r>
              <a:rPr sz="150" b="1" spc="-5" dirty="0">
                <a:solidFill>
                  <a:srgbClr val="569BBD"/>
                </a:solidFill>
                <a:latin typeface="Arial"/>
                <a:cs typeface="Arial"/>
              </a:rPr>
              <a:t>●●</a:t>
            </a:r>
            <a:endParaRPr sz="150">
              <a:latin typeface="Arial"/>
              <a:cs typeface="Arial"/>
            </a:endParaRPr>
          </a:p>
        </p:txBody>
      </p:sp>
      <p:sp>
        <p:nvSpPr>
          <p:cNvPr id="175" name="object 175"/>
          <p:cNvSpPr txBox="1"/>
          <p:nvPr/>
        </p:nvSpPr>
        <p:spPr>
          <a:xfrm>
            <a:off x="1816396" y="2979317"/>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76" name="object 176"/>
          <p:cNvSpPr txBox="1"/>
          <p:nvPr/>
        </p:nvSpPr>
        <p:spPr>
          <a:xfrm>
            <a:off x="1647015" y="2821189"/>
            <a:ext cx="28575" cy="4889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77" name="object 177"/>
          <p:cNvSpPr txBox="1"/>
          <p:nvPr/>
        </p:nvSpPr>
        <p:spPr>
          <a:xfrm>
            <a:off x="1849571" y="2631716"/>
            <a:ext cx="145415" cy="48895"/>
          </a:xfrm>
          <a:prstGeom prst="rect">
            <a:avLst/>
          </a:prstGeom>
        </p:spPr>
        <p:txBody>
          <a:bodyPr vert="horz" wrap="square" lIns="0" tIns="12700" rIns="0" bIns="0" rtlCol="0">
            <a:spAutoFit/>
          </a:bodyPr>
          <a:lstStyle/>
          <a:p>
            <a:pPr>
              <a:lnSpc>
                <a:spcPct val="100000"/>
              </a:lnSpc>
              <a:spcBef>
                <a:spcPts val="100"/>
              </a:spcBef>
            </a:pPr>
            <a:r>
              <a:rPr sz="150" b="1" spc="30" dirty="0">
                <a:solidFill>
                  <a:srgbClr val="569BBD"/>
                </a:solidFill>
                <a:latin typeface="Arial"/>
                <a:cs typeface="Arial"/>
              </a:rPr>
              <a:t>● </a:t>
            </a:r>
            <a:r>
              <a:rPr sz="225" b="1" spc="44" baseline="18518" dirty="0">
                <a:solidFill>
                  <a:srgbClr val="569BBD"/>
                </a:solidFill>
                <a:latin typeface="Arial"/>
                <a:cs typeface="Arial"/>
              </a:rPr>
              <a:t>● </a:t>
            </a:r>
            <a:r>
              <a:rPr sz="225" b="1" spc="44" baseline="37037" dirty="0">
                <a:solidFill>
                  <a:srgbClr val="569BBD"/>
                </a:solidFill>
                <a:latin typeface="Arial"/>
                <a:cs typeface="Arial"/>
              </a:rPr>
              <a:t>●</a:t>
            </a:r>
            <a:r>
              <a:rPr sz="225" b="1" spc="-7" baseline="37037"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178" name="object 178"/>
          <p:cNvSpPr txBox="1"/>
          <p:nvPr/>
        </p:nvSpPr>
        <p:spPr>
          <a:xfrm>
            <a:off x="1905837" y="2687551"/>
            <a:ext cx="160655" cy="151765"/>
          </a:xfrm>
          <a:prstGeom prst="rect">
            <a:avLst/>
          </a:prstGeom>
        </p:spPr>
        <p:txBody>
          <a:bodyPr vert="horz" wrap="square" lIns="0" tIns="28575" rIns="0" bIns="0" rtlCol="0">
            <a:spAutoFit/>
          </a:bodyPr>
          <a:lstStyle/>
          <a:p>
            <a:pPr marR="8890" algn="ctr">
              <a:lnSpc>
                <a:spcPct val="100000"/>
              </a:lnSpc>
              <a:spcBef>
                <a:spcPts val="225"/>
              </a:spcBef>
            </a:pP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55555" dirty="0">
                <a:solidFill>
                  <a:srgbClr val="F05133"/>
                </a:solidFill>
                <a:latin typeface="Arial"/>
                <a:cs typeface="Arial"/>
              </a:rPr>
              <a:t>●</a:t>
            </a:r>
            <a:r>
              <a:rPr sz="150" b="1" baseline="55555" dirty="0">
                <a:solidFill>
                  <a:srgbClr val="F05133"/>
                </a:solidFill>
                <a:latin typeface="Arial"/>
                <a:cs typeface="Arial"/>
              </a:rPr>
              <a:t>          </a:t>
            </a:r>
            <a:r>
              <a:rPr sz="150" b="1" spc="-15" baseline="55555" dirty="0">
                <a:solidFill>
                  <a:srgbClr val="F05133"/>
                </a:solidFill>
                <a:latin typeface="Arial"/>
                <a:cs typeface="Arial"/>
              </a:rPr>
              <a:t> </a:t>
            </a: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a:p>
            <a:pPr marR="5080" algn="r">
              <a:lnSpc>
                <a:spcPts val="150"/>
              </a:lnSpc>
              <a:spcBef>
                <a:spcPts val="55"/>
              </a:spcBef>
            </a:pPr>
            <a:r>
              <a:rPr sz="225" b="1" spc="-22" baseline="18518" dirty="0">
                <a:solidFill>
                  <a:srgbClr val="569BBD"/>
                </a:solidFill>
                <a:latin typeface="Arial"/>
                <a:cs typeface="Arial"/>
              </a:rPr>
              <a:t>●</a:t>
            </a:r>
            <a:r>
              <a:rPr sz="150" b="1" spc="30" dirty="0">
                <a:solidFill>
                  <a:srgbClr val="569BBD"/>
                </a:solidFill>
                <a:latin typeface="Arial"/>
                <a:cs typeface="Arial"/>
              </a:rPr>
              <a:t>●</a:t>
            </a:r>
            <a:endParaRPr sz="150">
              <a:latin typeface="Arial"/>
              <a:cs typeface="Arial"/>
            </a:endParaRPr>
          </a:p>
          <a:p>
            <a:pPr marL="63500" algn="ctr">
              <a:lnSpc>
                <a:spcPts val="135"/>
              </a:lnSpc>
            </a:pPr>
            <a:r>
              <a:rPr sz="150" b="1" spc="30" dirty="0">
                <a:solidFill>
                  <a:srgbClr val="569BBD"/>
                </a:solidFill>
                <a:latin typeface="Arial"/>
                <a:cs typeface="Arial"/>
              </a:rPr>
              <a:t>●</a:t>
            </a:r>
            <a:endParaRPr sz="150">
              <a:latin typeface="Arial"/>
              <a:cs typeface="Arial"/>
            </a:endParaRPr>
          </a:p>
          <a:p>
            <a:pPr marL="43815">
              <a:lnSpc>
                <a:spcPts val="165"/>
              </a:lnSpc>
            </a:pPr>
            <a:r>
              <a:rPr sz="150" b="1" spc="30" dirty="0">
                <a:solidFill>
                  <a:srgbClr val="569BBD"/>
                </a:solidFill>
                <a:latin typeface="Arial"/>
                <a:cs typeface="Arial"/>
              </a:rPr>
              <a:t>●</a:t>
            </a:r>
            <a:endParaRPr sz="150">
              <a:latin typeface="Arial"/>
              <a:cs typeface="Arial"/>
            </a:endParaRPr>
          </a:p>
        </p:txBody>
      </p:sp>
      <p:sp>
        <p:nvSpPr>
          <p:cNvPr id="179" name="object 179"/>
          <p:cNvSpPr txBox="1"/>
          <p:nvPr/>
        </p:nvSpPr>
        <p:spPr>
          <a:xfrm>
            <a:off x="1876322" y="2653054"/>
            <a:ext cx="50800" cy="74930"/>
          </a:xfrm>
          <a:prstGeom prst="rect">
            <a:avLst/>
          </a:prstGeom>
        </p:spPr>
        <p:txBody>
          <a:bodyPr vert="horz" wrap="square" lIns="0" tIns="15240" rIns="0" bIns="0" rtlCol="0">
            <a:spAutoFit/>
          </a:bodyPr>
          <a:lstStyle/>
          <a:p>
            <a:pPr>
              <a:lnSpc>
                <a:spcPct val="100000"/>
              </a:lnSpc>
              <a:spcBef>
                <a:spcPts val="120"/>
              </a:spcBef>
            </a:pPr>
            <a:r>
              <a:rPr sz="225" b="1" spc="-15" baseline="37037" dirty="0">
                <a:solidFill>
                  <a:srgbClr val="569BBD"/>
                </a:solidFill>
                <a:latin typeface="Arial"/>
                <a:cs typeface="Arial"/>
              </a:rPr>
              <a:t>●</a:t>
            </a:r>
            <a:r>
              <a:rPr sz="300" spc="-120"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180" name="object 180"/>
          <p:cNvSpPr txBox="1"/>
          <p:nvPr/>
        </p:nvSpPr>
        <p:spPr>
          <a:xfrm>
            <a:off x="309799" y="2947388"/>
            <a:ext cx="231775" cy="156845"/>
          </a:xfrm>
          <a:prstGeom prst="rect">
            <a:avLst/>
          </a:prstGeom>
        </p:spPr>
        <p:txBody>
          <a:bodyPr vert="horz" wrap="square" lIns="0" tIns="12065" rIns="0" bIns="0" rtlCol="0">
            <a:spAutoFit/>
          </a:bodyPr>
          <a:lstStyle/>
          <a:p>
            <a:pPr marR="5080" algn="ctr">
              <a:lnSpc>
                <a:spcPct val="100000"/>
              </a:lnSpc>
              <a:spcBef>
                <a:spcPts val="95"/>
              </a:spcBef>
            </a:pPr>
            <a:r>
              <a:rPr sz="400" spc="-5" dirty="0">
                <a:latin typeface="Arial"/>
                <a:cs typeface="Arial"/>
              </a:rPr>
              <a:t>St</a:t>
            </a:r>
            <a:r>
              <a:rPr sz="400" spc="-10" dirty="0">
                <a:latin typeface="Arial"/>
                <a:cs typeface="Arial"/>
              </a:rPr>
              <a:t>ratu</a:t>
            </a:r>
            <a:r>
              <a:rPr sz="400" spc="-5" dirty="0">
                <a:latin typeface="Arial"/>
                <a:cs typeface="Arial"/>
              </a:rPr>
              <a:t>m 1</a:t>
            </a:r>
            <a:endParaRPr sz="400">
              <a:latin typeface="Arial"/>
              <a:cs typeface="Arial"/>
            </a:endParaRPr>
          </a:p>
          <a:p>
            <a:pPr marL="26670">
              <a:lnSpc>
                <a:spcPts val="150"/>
              </a:lnSpc>
              <a:spcBef>
                <a:spcPts val="254"/>
              </a:spcBef>
            </a:pPr>
            <a:r>
              <a:rPr sz="150" b="1" spc="30" dirty="0">
                <a:solidFill>
                  <a:srgbClr val="569BBD"/>
                </a:solidFill>
                <a:latin typeface="Arial"/>
                <a:cs typeface="Arial"/>
              </a:rPr>
              <a:t>●</a:t>
            </a:r>
            <a:endParaRPr sz="150">
              <a:latin typeface="Arial"/>
              <a:cs typeface="Arial"/>
            </a:endParaRPr>
          </a:p>
          <a:p>
            <a:pPr marR="26670" algn="ctr">
              <a:lnSpc>
                <a:spcPts val="150"/>
              </a:lnSpc>
            </a:pPr>
            <a:r>
              <a:rPr sz="150" b="1" spc="30" dirty="0">
                <a:solidFill>
                  <a:srgbClr val="569BBD"/>
                </a:solidFill>
                <a:latin typeface="Arial"/>
                <a:cs typeface="Arial"/>
              </a:rPr>
              <a:t>●</a:t>
            </a:r>
            <a:endParaRPr sz="150">
              <a:latin typeface="Arial"/>
              <a:cs typeface="Arial"/>
            </a:endParaRPr>
          </a:p>
        </p:txBody>
      </p:sp>
      <p:sp>
        <p:nvSpPr>
          <p:cNvPr id="181" name="object 181"/>
          <p:cNvSpPr txBox="1"/>
          <p:nvPr/>
        </p:nvSpPr>
        <p:spPr>
          <a:xfrm>
            <a:off x="421941" y="2430600"/>
            <a:ext cx="231775" cy="86360"/>
          </a:xfrm>
          <a:prstGeom prst="rect">
            <a:avLst/>
          </a:prstGeom>
        </p:spPr>
        <p:txBody>
          <a:bodyPr vert="horz" wrap="square" lIns="0" tIns="12065" rIns="0" bIns="0" rtlCol="0">
            <a:spAutoFit/>
          </a:bodyPr>
          <a:lstStyle/>
          <a:p>
            <a:pPr>
              <a:lnSpc>
                <a:spcPct val="100000"/>
              </a:lnSpc>
              <a:spcBef>
                <a:spcPts val="95"/>
              </a:spcBef>
            </a:pPr>
            <a:r>
              <a:rPr sz="400" spc="-5" dirty="0">
                <a:latin typeface="Arial"/>
                <a:cs typeface="Arial"/>
              </a:rPr>
              <a:t>Stratum</a:t>
            </a:r>
            <a:r>
              <a:rPr sz="400" spc="-45" dirty="0">
                <a:latin typeface="Arial"/>
                <a:cs typeface="Arial"/>
              </a:rPr>
              <a:t> </a:t>
            </a:r>
            <a:r>
              <a:rPr sz="400" spc="-5" dirty="0">
                <a:latin typeface="Arial"/>
                <a:cs typeface="Arial"/>
              </a:rPr>
              <a:t>2</a:t>
            </a:r>
            <a:endParaRPr sz="400">
              <a:latin typeface="Arial"/>
              <a:cs typeface="Arial"/>
            </a:endParaRPr>
          </a:p>
        </p:txBody>
      </p:sp>
      <p:sp>
        <p:nvSpPr>
          <p:cNvPr id="182" name="object 182"/>
          <p:cNvSpPr txBox="1"/>
          <p:nvPr/>
        </p:nvSpPr>
        <p:spPr>
          <a:xfrm>
            <a:off x="777057" y="2637907"/>
            <a:ext cx="231775" cy="86360"/>
          </a:xfrm>
          <a:prstGeom prst="rect">
            <a:avLst/>
          </a:prstGeom>
        </p:spPr>
        <p:txBody>
          <a:bodyPr vert="horz" wrap="square" lIns="0" tIns="12065" rIns="0" bIns="0" rtlCol="0">
            <a:spAutoFit/>
          </a:bodyPr>
          <a:lstStyle/>
          <a:p>
            <a:pPr>
              <a:lnSpc>
                <a:spcPct val="100000"/>
              </a:lnSpc>
              <a:spcBef>
                <a:spcPts val="95"/>
              </a:spcBef>
            </a:pPr>
            <a:r>
              <a:rPr sz="400" spc="-5" dirty="0">
                <a:latin typeface="Arial"/>
                <a:cs typeface="Arial"/>
              </a:rPr>
              <a:t>Stratum</a:t>
            </a:r>
            <a:r>
              <a:rPr sz="400" spc="-45" dirty="0">
                <a:latin typeface="Arial"/>
                <a:cs typeface="Arial"/>
              </a:rPr>
              <a:t> </a:t>
            </a:r>
            <a:r>
              <a:rPr sz="400" spc="-5" dirty="0">
                <a:latin typeface="Arial"/>
                <a:cs typeface="Arial"/>
              </a:rPr>
              <a:t>3</a:t>
            </a:r>
            <a:endParaRPr sz="400">
              <a:latin typeface="Arial"/>
              <a:cs typeface="Arial"/>
            </a:endParaRPr>
          </a:p>
        </p:txBody>
      </p:sp>
      <p:sp>
        <p:nvSpPr>
          <p:cNvPr id="183" name="object 183"/>
          <p:cNvSpPr txBox="1"/>
          <p:nvPr/>
        </p:nvSpPr>
        <p:spPr>
          <a:xfrm>
            <a:off x="1244316" y="2451315"/>
            <a:ext cx="231775" cy="86360"/>
          </a:xfrm>
          <a:prstGeom prst="rect">
            <a:avLst/>
          </a:prstGeom>
        </p:spPr>
        <p:txBody>
          <a:bodyPr vert="horz" wrap="square" lIns="0" tIns="12065" rIns="0" bIns="0" rtlCol="0">
            <a:spAutoFit/>
          </a:bodyPr>
          <a:lstStyle/>
          <a:p>
            <a:pPr>
              <a:lnSpc>
                <a:spcPct val="100000"/>
              </a:lnSpc>
              <a:spcBef>
                <a:spcPts val="95"/>
              </a:spcBef>
            </a:pPr>
            <a:r>
              <a:rPr sz="400" spc="-5" dirty="0">
                <a:latin typeface="Arial"/>
                <a:cs typeface="Arial"/>
              </a:rPr>
              <a:t>Stratum</a:t>
            </a:r>
            <a:r>
              <a:rPr sz="400" spc="-45" dirty="0">
                <a:latin typeface="Arial"/>
                <a:cs typeface="Arial"/>
              </a:rPr>
              <a:t> </a:t>
            </a:r>
            <a:r>
              <a:rPr sz="400" spc="-5" dirty="0">
                <a:latin typeface="Arial"/>
                <a:cs typeface="Arial"/>
              </a:rPr>
              <a:t>4</a:t>
            </a:r>
            <a:endParaRPr sz="400">
              <a:latin typeface="Arial"/>
              <a:cs typeface="Arial"/>
            </a:endParaRPr>
          </a:p>
        </p:txBody>
      </p:sp>
      <p:sp>
        <p:nvSpPr>
          <p:cNvPr id="184" name="object 184"/>
          <p:cNvSpPr txBox="1"/>
          <p:nvPr/>
        </p:nvSpPr>
        <p:spPr>
          <a:xfrm>
            <a:off x="1449909" y="3310954"/>
            <a:ext cx="231775" cy="86360"/>
          </a:xfrm>
          <a:prstGeom prst="rect">
            <a:avLst/>
          </a:prstGeom>
        </p:spPr>
        <p:txBody>
          <a:bodyPr vert="horz" wrap="square" lIns="0" tIns="12065" rIns="0" bIns="0" rtlCol="0">
            <a:spAutoFit/>
          </a:bodyPr>
          <a:lstStyle/>
          <a:p>
            <a:pPr>
              <a:lnSpc>
                <a:spcPct val="100000"/>
              </a:lnSpc>
              <a:spcBef>
                <a:spcPts val="95"/>
              </a:spcBef>
            </a:pPr>
            <a:r>
              <a:rPr sz="400" spc="-5" dirty="0">
                <a:latin typeface="Arial"/>
                <a:cs typeface="Arial"/>
              </a:rPr>
              <a:t>Stratum</a:t>
            </a:r>
            <a:r>
              <a:rPr sz="400" spc="-45" dirty="0">
                <a:latin typeface="Arial"/>
                <a:cs typeface="Arial"/>
              </a:rPr>
              <a:t> </a:t>
            </a:r>
            <a:r>
              <a:rPr sz="400" spc="-5" dirty="0">
                <a:latin typeface="Arial"/>
                <a:cs typeface="Arial"/>
              </a:rPr>
              <a:t>5</a:t>
            </a:r>
            <a:endParaRPr sz="400">
              <a:latin typeface="Arial"/>
              <a:cs typeface="Arial"/>
            </a:endParaRPr>
          </a:p>
        </p:txBody>
      </p:sp>
      <p:sp>
        <p:nvSpPr>
          <p:cNvPr id="185" name="object 185"/>
          <p:cNvSpPr txBox="1"/>
          <p:nvPr/>
        </p:nvSpPr>
        <p:spPr>
          <a:xfrm>
            <a:off x="1767645" y="2471408"/>
            <a:ext cx="231775" cy="157480"/>
          </a:xfrm>
          <a:prstGeom prst="rect">
            <a:avLst/>
          </a:prstGeom>
        </p:spPr>
        <p:txBody>
          <a:bodyPr vert="horz" wrap="square" lIns="0" tIns="12065" rIns="0" bIns="0" rtlCol="0">
            <a:spAutoFit/>
          </a:bodyPr>
          <a:lstStyle/>
          <a:p>
            <a:pPr marR="5080" algn="ctr">
              <a:lnSpc>
                <a:spcPct val="100000"/>
              </a:lnSpc>
              <a:spcBef>
                <a:spcPts val="95"/>
              </a:spcBef>
            </a:pPr>
            <a:r>
              <a:rPr sz="400" spc="-5" dirty="0">
                <a:latin typeface="Arial"/>
                <a:cs typeface="Arial"/>
              </a:rPr>
              <a:t>St</a:t>
            </a:r>
            <a:r>
              <a:rPr sz="400" spc="-10" dirty="0">
                <a:latin typeface="Arial"/>
                <a:cs typeface="Arial"/>
              </a:rPr>
              <a:t>ratu</a:t>
            </a:r>
            <a:r>
              <a:rPr sz="400" spc="-5" dirty="0">
                <a:latin typeface="Arial"/>
                <a:cs typeface="Arial"/>
              </a:rPr>
              <a:t>m 6</a:t>
            </a:r>
            <a:endParaRPr sz="400">
              <a:latin typeface="Arial"/>
              <a:cs typeface="Arial"/>
            </a:endParaRPr>
          </a:p>
          <a:p>
            <a:pPr marL="21590">
              <a:lnSpc>
                <a:spcPts val="155"/>
              </a:lnSpc>
              <a:spcBef>
                <a:spcPts val="250"/>
              </a:spcBef>
            </a:pPr>
            <a:r>
              <a:rPr sz="225" b="1" spc="7" baseline="18518" dirty="0">
                <a:solidFill>
                  <a:srgbClr val="569BBD"/>
                </a:solidFill>
                <a:latin typeface="Arial"/>
                <a:cs typeface="Arial"/>
              </a:rPr>
              <a:t>●</a:t>
            </a:r>
            <a:r>
              <a:rPr sz="150" b="1" spc="5" dirty="0">
                <a:solidFill>
                  <a:srgbClr val="569BBD"/>
                </a:solidFill>
                <a:latin typeface="Arial"/>
                <a:cs typeface="Arial"/>
              </a:rPr>
              <a:t>●</a:t>
            </a:r>
            <a:endParaRPr sz="150">
              <a:latin typeface="Arial"/>
              <a:cs typeface="Arial"/>
            </a:endParaRPr>
          </a:p>
          <a:p>
            <a:pPr marL="18415" algn="ctr">
              <a:lnSpc>
                <a:spcPts val="155"/>
              </a:lnSpc>
            </a:pPr>
            <a:r>
              <a:rPr sz="150" b="1" spc="30" dirty="0">
                <a:solidFill>
                  <a:srgbClr val="569BBD"/>
                </a:solidFill>
                <a:latin typeface="Arial"/>
                <a:cs typeface="Arial"/>
              </a:rPr>
              <a:t>●</a:t>
            </a:r>
            <a:endParaRPr sz="150">
              <a:latin typeface="Arial"/>
              <a:cs typeface="Arial"/>
            </a:endParaRPr>
          </a:p>
        </p:txBody>
      </p:sp>
      <p:sp>
        <p:nvSpPr>
          <p:cNvPr id="186" name="object 186"/>
          <p:cNvSpPr txBox="1"/>
          <p:nvPr/>
        </p:nvSpPr>
        <p:spPr>
          <a:xfrm>
            <a:off x="2355214" y="521640"/>
            <a:ext cx="1903730" cy="404495"/>
          </a:xfrm>
          <a:prstGeom prst="rect">
            <a:avLst/>
          </a:prstGeom>
        </p:spPr>
        <p:txBody>
          <a:bodyPr vert="horz" wrap="square" lIns="0" tIns="8255" rIns="0" bIns="0" rtlCol="0">
            <a:spAutoFit/>
          </a:bodyPr>
          <a:lstStyle/>
          <a:p>
            <a:pPr marL="12700" marR="5080">
              <a:lnSpc>
                <a:spcPct val="110800"/>
              </a:lnSpc>
              <a:spcBef>
                <a:spcPts val="65"/>
              </a:spcBef>
            </a:pPr>
            <a:r>
              <a:rPr sz="1200" i="1" spc="-25" dirty="0">
                <a:solidFill>
                  <a:srgbClr val="024F84"/>
                </a:solidFill>
                <a:latin typeface="Arial"/>
                <a:cs typeface="Arial"/>
              </a:rPr>
              <a:t>Cluster: </a:t>
            </a:r>
            <a:r>
              <a:rPr sz="1050" dirty="0">
                <a:latin typeface="Arial"/>
                <a:cs typeface="Arial"/>
              </a:rPr>
              <a:t>heterogenous clusters  </a:t>
            </a:r>
            <a:r>
              <a:rPr sz="1050" spc="-5" dirty="0">
                <a:latin typeface="Arial"/>
                <a:cs typeface="Arial"/>
              </a:rPr>
              <a:t>Sample </a:t>
            </a:r>
            <a:r>
              <a:rPr sz="1050" spc="-30" dirty="0">
                <a:latin typeface="Arial"/>
                <a:cs typeface="Arial"/>
              </a:rPr>
              <a:t>all </a:t>
            </a:r>
            <a:r>
              <a:rPr sz="1050" spc="5" dirty="0">
                <a:latin typeface="Arial"/>
                <a:cs typeface="Arial"/>
              </a:rPr>
              <a:t>chosen</a:t>
            </a:r>
            <a:r>
              <a:rPr sz="1050" spc="45" dirty="0">
                <a:latin typeface="Arial"/>
                <a:cs typeface="Arial"/>
              </a:rPr>
              <a:t> </a:t>
            </a:r>
            <a:r>
              <a:rPr sz="1050" dirty="0">
                <a:latin typeface="Arial"/>
                <a:cs typeface="Arial"/>
              </a:rPr>
              <a:t>clusters</a:t>
            </a:r>
          </a:p>
        </p:txBody>
      </p:sp>
      <p:sp>
        <p:nvSpPr>
          <p:cNvPr id="187" name="object 187"/>
          <p:cNvSpPr/>
          <p:nvPr/>
        </p:nvSpPr>
        <p:spPr>
          <a:xfrm>
            <a:off x="2396145" y="951114"/>
            <a:ext cx="2038350" cy="1005205"/>
          </a:xfrm>
          <a:custGeom>
            <a:avLst/>
            <a:gdLst/>
            <a:ahLst/>
            <a:cxnLst/>
            <a:rect l="l" t="t" r="r" b="b"/>
            <a:pathLst>
              <a:path w="2038350" h="1005205">
                <a:moveTo>
                  <a:pt x="0" y="1004998"/>
                </a:moveTo>
                <a:lnTo>
                  <a:pt x="2038307" y="1004998"/>
                </a:lnTo>
                <a:lnTo>
                  <a:pt x="2038307" y="0"/>
                </a:lnTo>
                <a:lnTo>
                  <a:pt x="0" y="0"/>
                </a:lnTo>
                <a:lnTo>
                  <a:pt x="0" y="1004998"/>
                </a:lnTo>
              </a:path>
            </a:pathLst>
          </a:custGeom>
          <a:ln w="3175">
            <a:solidFill>
              <a:srgbClr val="000000"/>
            </a:solidFill>
          </a:ln>
        </p:spPr>
        <p:txBody>
          <a:bodyPr wrap="square" lIns="0" tIns="0" rIns="0" bIns="0" rtlCol="0"/>
          <a:lstStyle/>
          <a:p>
            <a:endParaRPr/>
          </a:p>
        </p:txBody>
      </p:sp>
      <p:sp>
        <p:nvSpPr>
          <p:cNvPr id="188" name="object 188"/>
          <p:cNvSpPr/>
          <p:nvPr/>
        </p:nvSpPr>
        <p:spPr>
          <a:xfrm>
            <a:off x="2432652" y="1045736"/>
            <a:ext cx="1951293" cy="813140"/>
          </a:xfrm>
          <a:prstGeom prst="rect">
            <a:avLst/>
          </a:prstGeom>
          <a:blipFill>
            <a:blip r:embed="rId2" cstate="print"/>
            <a:stretch>
              <a:fillRect/>
            </a:stretch>
          </a:blipFill>
        </p:spPr>
        <p:txBody>
          <a:bodyPr wrap="square" lIns="0" tIns="0" rIns="0" bIns="0" rtlCol="0"/>
          <a:lstStyle/>
          <a:p>
            <a:endParaRPr/>
          </a:p>
        </p:txBody>
      </p:sp>
      <p:sp>
        <p:nvSpPr>
          <p:cNvPr id="189" name="object 189"/>
          <p:cNvSpPr txBox="1"/>
          <p:nvPr/>
        </p:nvSpPr>
        <p:spPr>
          <a:xfrm>
            <a:off x="2704643" y="1492147"/>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90" name="object 190"/>
          <p:cNvSpPr txBox="1"/>
          <p:nvPr/>
        </p:nvSpPr>
        <p:spPr>
          <a:xfrm>
            <a:off x="2594077" y="1646750"/>
            <a:ext cx="60960" cy="49530"/>
          </a:xfrm>
          <a:prstGeom prst="rect">
            <a:avLst/>
          </a:prstGeom>
        </p:spPr>
        <p:txBody>
          <a:bodyPr vert="horz" wrap="square" lIns="0" tIns="13335" rIns="0" bIns="0" rtlCol="0">
            <a:spAutoFit/>
          </a:bodyPr>
          <a:lstStyle/>
          <a:p>
            <a:pPr>
              <a:lnSpc>
                <a:spcPct val="100000"/>
              </a:lnSpc>
              <a:spcBef>
                <a:spcPts val="105"/>
              </a:spcBef>
            </a:pPr>
            <a:r>
              <a:rPr sz="150" b="1" spc="30" dirty="0">
                <a:solidFill>
                  <a:srgbClr val="569BBD"/>
                </a:solidFill>
                <a:latin typeface="Arial"/>
                <a:cs typeface="Arial"/>
              </a:rPr>
              <a:t>● </a:t>
            </a:r>
            <a:r>
              <a:rPr sz="225" b="1" spc="44" baseline="37037" dirty="0">
                <a:solidFill>
                  <a:srgbClr val="569BBD"/>
                </a:solidFill>
                <a:latin typeface="Arial"/>
                <a:cs typeface="Arial"/>
              </a:rPr>
              <a:t>●</a:t>
            </a:r>
            <a:endParaRPr sz="225" baseline="37037">
              <a:latin typeface="Arial"/>
              <a:cs typeface="Arial"/>
            </a:endParaRPr>
          </a:p>
        </p:txBody>
      </p:sp>
      <p:sp>
        <p:nvSpPr>
          <p:cNvPr id="191" name="object 191"/>
          <p:cNvSpPr txBox="1"/>
          <p:nvPr/>
        </p:nvSpPr>
        <p:spPr>
          <a:xfrm>
            <a:off x="2759651" y="1578413"/>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92" name="object 192"/>
          <p:cNvSpPr txBox="1"/>
          <p:nvPr/>
        </p:nvSpPr>
        <p:spPr>
          <a:xfrm>
            <a:off x="2617865" y="1469892"/>
            <a:ext cx="88265" cy="9715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a:p>
            <a:pPr>
              <a:lnSpc>
                <a:spcPct val="100000"/>
              </a:lnSpc>
            </a:pPr>
            <a:endParaRPr sz="100">
              <a:latin typeface="Times New Roman"/>
              <a:cs typeface="Times New Roman"/>
            </a:endParaRPr>
          </a:p>
          <a:p>
            <a:pPr>
              <a:lnSpc>
                <a:spcPct val="100000"/>
              </a:lnSpc>
              <a:spcBef>
                <a:spcPts val="70"/>
              </a:spcBef>
            </a:pPr>
            <a:r>
              <a:rPr sz="225" b="1" spc="44" baseline="18518" dirty="0">
                <a:solidFill>
                  <a:srgbClr val="569BBD"/>
                </a:solidFill>
                <a:latin typeface="Arial"/>
                <a:cs typeface="Arial"/>
              </a:rPr>
              <a:t>●</a:t>
            </a:r>
            <a:r>
              <a:rPr sz="225" b="1" spc="127"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193" name="object 193"/>
          <p:cNvSpPr txBox="1"/>
          <p:nvPr/>
        </p:nvSpPr>
        <p:spPr>
          <a:xfrm>
            <a:off x="2609962" y="1589540"/>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94" name="object 194"/>
          <p:cNvSpPr txBox="1"/>
          <p:nvPr/>
        </p:nvSpPr>
        <p:spPr>
          <a:xfrm>
            <a:off x="2550433" y="1698171"/>
            <a:ext cx="214629" cy="92075"/>
          </a:xfrm>
          <a:prstGeom prst="rect">
            <a:avLst/>
          </a:prstGeom>
        </p:spPr>
        <p:txBody>
          <a:bodyPr vert="horz" wrap="square" lIns="0" tIns="22860" rIns="0" bIns="0" rtlCol="0">
            <a:spAutoFit/>
          </a:bodyPr>
          <a:lstStyle/>
          <a:p>
            <a:pPr marR="5080" algn="ctr">
              <a:lnSpc>
                <a:spcPct val="100000"/>
              </a:lnSpc>
              <a:spcBef>
                <a:spcPts val="180"/>
              </a:spcBef>
            </a:pPr>
            <a:r>
              <a:rPr sz="150" b="1" spc="30" dirty="0">
                <a:solidFill>
                  <a:srgbClr val="569BBD"/>
                </a:solidFill>
                <a:latin typeface="Arial"/>
                <a:cs typeface="Arial"/>
              </a:rPr>
              <a:t>● </a:t>
            </a:r>
            <a:r>
              <a:rPr sz="225" b="1" spc="44" baseline="-37037" dirty="0">
                <a:solidFill>
                  <a:srgbClr val="569BBD"/>
                </a:solidFill>
                <a:latin typeface="Arial"/>
                <a:cs typeface="Arial"/>
              </a:rPr>
              <a:t>● </a:t>
            </a:r>
            <a:r>
              <a:rPr sz="150" b="1" spc="30" dirty="0">
                <a:solidFill>
                  <a:srgbClr val="569BBD"/>
                </a:solidFill>
                <a:latin typeface="Arial"/>
                <a:cs typeface="Arial"/>
              </a:rPr>
              <a:t>●</a:t>
            </a:r>
            <a:r>
              <a:rPr sz="150" b="1" spc="20"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a:p>
            <a:pPr algn="ctr">
              <a:lnSpc>
                <a:spcPct val="100000"/>
              </a:lnSpc>
              <a:spcBef>
                <a:spcPts val="80"/>
              </a:spcBef>
            </a:pPr>
            <a:r>
              <a:rPr sz="150" b="1" spc="30" dirty="0">
                <a:solidFill>
                  <a:srgbClr val="569BBD"/>
                </a:solidFill>
                <a:latin typeface="Arial"/>
                <a:cs typeface="Arial"/>
              </a:rPr>
              <a:t>●</a:t>
            </a:r>
            <a:endParaRPr sz="150">
              <a:latin typeface="Arial"/>
              <a:cs typeface="Arial"/>
            </a:endParaRPr>
          </a:p>
        </p:txBody>
      </p:sp>
      <p:sp>
        <p:nvSpPr>
          <p:cNvPr id="195" name="object 195"/>
          <p:cNvSpPr txBox="1"/>
          <p:nvPr/>
        </p:nvSpPr>
        <p:spPr>
          <a:xfrm>
            <a:off x="2629189" y="1621153"/>
            <a:ext cx="192405" cy="49530"/>
          </a:xfrm>
          <a:prstGeom prst="rect">
            <a:avLst/>
          </a:prstGeom>
        </p:spPr>
        <p:txBody>
          <a:bodyPr vert="horz" wrap="square" lIns="0" tIns="13335" rIns="0" bIns="0" rtlCol="0">
            <a:spAutoFit/>
          </a:bodyPr>
          <a:lstStyle/>
          <a:p>
            <a:pPr>
              <a:lnSpc>
                <a:spcPct val="100000"/>
              </a:lnSpc>
              <a:spcBef>
                <a:spcPts val="105"/>
              </a:spcBef>
            </a:pPr>
            <a:r>
              <a:rPr sz="150" b="1" spc="30" dirty="0">
                <a:solidFill>
                  <a:srgbClr val="569BBD"/>
                </a:solidFill>
                <a:latin typeface="Arial"/>
                <a:cs typeface="Arial"/>
              </a:rPr>
              <a:t>● </a:t>
            </a:r>
            <a:r>
              <a:rPr sz="225" b="1" spc="44" baseline="37037" dirty="0">
                <a:solidFill>
                  <a:srgbClr val="569BBD"/>
                </a:solidFill>
                <a:latin typeface="Arial"/>
                <a:cs typeface="Arial"/>
              </a:rPr>
              <a:t>●</a:t>
            </a:r>
            <a:r>
              <a:rPr sz="225" b="1" spc="75" baseline="37037" dirty="0">
                <a:solidFill>
                  <a:srgbClr val="569BBD"/>
                </a:solidFill>
                <a:latin typeface="Arial"/>
                <a:cs typeface="Arial"/>
              </a:rPr>
              <a:t> </a:t>
            </a:r>
            <a:r>
              <a:rPr sz="225" b="1" spc="44" baseline="55555" dirty="0">
                <a:solidFill>
                  <a:srgbClr val="569BBD"/>
                </a:solidFill>
                <a:latin typeface="Arial"/>
                <a:cs typeface="Arial"/>
              </a:rPr>
              <a:t>●</a:t>
            </a:r>
            <a:endParaRPr sz="225" baseline="55555">
              <a:latin typeface="Arial"/>
              <a:cs typeface="Arial"/>
            </a:endParaRPr>
          </a:p>
        </p:txBody>
      </p:sp>
      <p:sp>
        <p:nvSpPr>
          <p:cNvPr id="196" name="object 196"/>
          <p:cNvSpPr txBox="1"/>
          <p:nvPr/>
        </p:nvSpPr>
        <p:spPr>
          <a:xfrm>
            <a:off x="2584405" y="1547075"/>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97" name="object 197"/>
          <p:cNvSpPr txBox="1"/>
          <p:nvPr/>
        </p:nvSpPr>
        <p:spPr>
          <a:xfrm>
            <a:off x="2553775" y="1329286"/>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98" name="object 198"/>
          <p:cNvSpPr txBox="1"/>
          <p:nvPr/>
        </p:nvSpPr>
        <p:spPr>
          <a:xfrm>
            <a:off x="2654668" y="1288552"/>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199" name="object 199"/>
          <p:cNvSpPr txBox="1"/>
          <p:nvPr/>
        </p:nvSpPr>
        <p:spPr>
          <a:xfrm>
            <a:off x="2600368" y="1341239"/>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00" name="object 200"/>
          <p:cNvSpPr txBox="1"/>
          <p:nvPr/>
        </p:nvSpPr>
        <p:spPr>
          <a:xfrm>
            <a:off x="2633908" y="1203976"/>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01" name="object 201"/>
          <p:cNvSpPr txBox="1"/>
          <p:nvPr/>
        </p:nvSpPr>
        <p:spPr>
          <a:xfrm>
            <a:off x="2692415" y="1305420"/>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02" name="object 202"/>
          <p:cNvSpPr txBox="1"/>
          <p:nvPr/>
        </p:nvSpPr>
        <p:spPr>
          <a:xfrm>
            <a:off x="2571076" y="1184859"/>
            <a:ext cx="39370" cy="117475"/>
          </a:xfrm>
          <a:prstGeom prst="rect">
            <a:avLst/>
          </a:prstGeom>
        </p:spPr>
        <p:txBody>
          <a:bodyPr vert="horz" wrap="square" lIns="0" tIns="1905" rIns="0" bIns="0" rtlCol="0">
            <a:spAutoFit/>
          </a:bodyPr>
          <a:lstStyle/>
          <a:p>
            <a:pPr>
              <a:lnSpc>
                <a:spcPct val="100000"/>
              </a:lnSpc>
              <a:spcBef>
                <a:spcPts val="15"/>
              </a:spcBef>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a:p>
            <a:pPr marL="3175">
              <a:lnSpc>
                <a:spcPts val="135"/>
              </a:lnSpc>
              <a:spcBef>
                <a:spcPts val="35"/>
              </a:spcBef>
            </a:pPr>
            <a:r>
              <a:rPr sz="150" b="1" spc="30" dirty="0">
                <a:solidFill>
                  <a:srgbClr val="569BBD"/>
                </a:solidFill>
                <a:latin typeface="Arial"/>
                <a:cs typeface="Arial"/>
              </a:rPr>
              <a:t>●</a:t>
            </a:r>
            <a:endParaRPr sz="150">
              <a:latin typeface="Arial"/>
              <a:cs typeface="Arial"/>
            </a:endParaRPr>
          </a:p>
          <a:p>
            <a:pPr marL="10160">
              <a:lnSpc>
                <a:spcPts val="135"/>
              </a:lnSpc>
            </a:pPr>
            <a:r>
              <a:rPr sz="150" b="1" spc="30" dirty="0">
                <a:solidFill>
                  <a:srgbClr val="569BBD"/>
                </a:solidFill>
                <a:latin typeface="Arial"/>
                <a:cs typeface="Arial"/>
              </a:rPr>
              <a:t>●</a:t>
            </a:r>
            <a:endParaRPr sz="150">
              <a:latin typeface="Arial"/>
              <a:cs typeface="Arial"/>
            </a:endParaRPr>
          </a:p>
          <a:p>
            <a:pPr marL="6350">
              <a:lnSpc>
                <a:spcPct val="100000"/>
              </a:lnSpc>
              <a:spcBef>
                <a:spcPts val="30"/>
              </a:spcBef>
            </a:pPr>
            <a:r>
              <a:rPr sz="150" b="1" spc="30" dirty="0">
                <a:solidFill>
                  <a:srgbClr val="569BBD"/>
                </a:solidFill>
                <a:latin typeface="Arial"/>
                <a:cs typeface="Arial"/>
              </a:rPr>
              <a:t>●</a:t>
            </a:r>
            <a:endParaRPr sz="150">
              <a:latin typeface="Arial"/>
              <a:cs typeface="Arial"/>
            </a:endParaRPr>
          </a:p>
        </p:txBody>
      </p:sp>
      <p:sp>
        <p:nvSpPr>
          <p:cNvPr id="203" name="object 203"/>
          <p:cNvSpPr txBox="1"/>
          <p:nvPr/>
        </p:nvSpPr>
        <p:spPr>
          <a:xfrm>
            <a:off x="2718248" y="1221827"/>
            <a:ext cx="31115" cy="6794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ts val="165"/>
              </a:lnSpc>
            </a:pPr>
            <a:r>
              <a:rPr sz="150" b="1" spc="30" dirty="0">
                <a:solidFill>
                  <a:srgbClr val="569BBD"/>
                </a:solidFill>
                <a:latin typeface="Arial"/>
                <a:cs typeface="Arial"/>
              </a:rPr>
              <a:t>●</a:t>
            </a:r>
            <a:endParaRPr sz="150">
              <a:latin typeface="Arial"/>
              <a:cs typeface="Arial"/>
            </a:endParaRPr>
          </a:p>
          <a:p>
            <a:pPr marL="1905">
              <a:lnSpc>
                <a:spcPts val="165"/>
              </a:lnSpc>
            </a:pPr>
            <a:r>
              <a:rPr sz="150" b="1" spc="30" dirty="0">
                <a:solidFill>
                  <a:srgbClr val="569BBD"/>
                </a:solidFill>
                <a:latin typeface="Arial"/>
                <a:cs typeface="Arial"/>
              </a:rPr>
              <a:t>●</a:t>
            </a:r>
            <a:endParaRPr sz="150">
              <a:latin typeface="Arial"/>
              <a:cs typeface="Arial"/>
            </a:endParaRPr>
          </a:p>
        </p:txBody>
      </p:sp>
      <p:sp>
        <p:nvSpPr>
          <p:cNvPr id="204" name="object 204"/>
          <p:cNvSpPr txBox="1"/>
          <p:nvPr/>
        </p:nvSpPr>
        <p:spPr>
          <a:xfrm>
            <a:off x="2625100" y="1143385"/>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05" name="object 205"/>
          <p:cNvSpPr txBox="1"/>
          <p:nvPr/>
        </p:nvSpPr>
        <p:spPr>
          <a:xfrm>
            <a:off x="2948815" y="1375644"/>
            <a:ext cx="26670"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85" dirty="0">
                <a:solidFill>
                  <a:srgbClr val="569BBD"/>
                </a:solidFill>
                <a:latin typeface="Arial"/>
                <a:cs typeface="Arial"/>
              </a:rPr>
              <a:t>●</a:t>
            </a:r>
            <a:r>
              <a:rPr sz="100" b="1" spc="35" dirty="0">
                <a:solidFill>
                  <a:srgbClr val="F05133"/>
                </a:solidFill>
                <a:latin typeface="Arial"/>
                <a:cs typeface="Arial"/>
              </a:rPr>
              <a:t>●</a:t>
            </a:r>
            <a:endParaRPr sz="100">
              <a:latin typeface="Arial"/>
              <a:cs typeface="Arial"/>
            </a:endParaRPr>
          </a:p>
        </p:txBody>
      </p:sp>
      <p:sp>
        <p:nvSpPr>
          <p:cNvPr id="206" name="object 206"/>
          <p:cNvSpPr txBox="1"/>
          <p:nvPr/>
        </p:nvSpPr>
        <p:spPr>
          <a:xfrm>
            <a:off x="2895302" y="1567915"/>
            <a:ext cx="25400" cy="44450"/>
          </a:xfrm>
          <a:prstGeom prst="rect">
            <a:avLst/>
          </a:prstGeom>
        </p:spPr>
        <p:txBody>
          <a:bodyPr vert="horz" wrap="square" lIns="0" tIns="635" rIns="0" bIns="0" rtlCol="0">
            <a:spAutoFit/>
          </a:bodyPr>
          <a:lstStyle/>
          <a:p>
            <a:pPr>
              <a:lnSpc>
                <a:spcPct val="100000"/>
              </a:lnSpc>
              <a:spcBef>
                <a:spcPts val="5"/>
              </a:spcBef>
            </a:pPr>
            <a:endParaRPr sz="100">
              <a:latin typeface="Times New Roman"/>
              <a:cs typeface="Times New Roman"/>
            </a:endParaRPr>
          </a:p>
          <a:p>
            <a:pPr>
              <a:lnSpc>
                <a:spcPct val="100000"/>
              </a:lnSpc>
            </a:pPr>
            <a:r>
              <a:rPr sz="100" b="1" spc="35" dirty="0">
                <a:solidFill>
                  <a:srgbClr val="F05133"/>
                </a:solidFill>
                <a:latin typeface="Arial"/>
                <a:cs typeface="Arial"/>
              </a:rPr>
              <a:t>●</a:t>
            </a:r>
            <a:endParaRPr sz="100">
              <a:latin typeface="Arial"/>
              <a:cs typeface="Arial"/>
            </a:endParaRPr>
          </a:p>
        </p:txBody>
      </p:sp>
      <p:sp>
        <p:nvSpPr>
          <p:cNvPr id="207" name="object 207"/>
          <p:cNvSpPr txBox="1"/>
          <p:nvPr/>
        </p:nvSpPr>
        <p:spPr>
          <a:xfrm>
            <a:off x="2905682" y="1481098"/>
            <a:ext cx="52069" cy="154940"/>
          </a:xfrm>
          <a:prstGeom prst="rect">
            <a:avLst/>
          </a:prstGeom>
        </p:spPr>
        <p:txBody>
          <a:bodyPr vert="horz" wrap="square" lIns="0" tIns="15875" rIns="0" bIns="0" rtlCol="0">
            <a:spAutoFit/>
          </a:bodyPr>
          <a:lstStyle/>
          <a:p>
            <a:pPr marL="16510">
              <a:lnSpc>
                <a:spcPct val="100000"/>
              </a:lnSpc>
              <a:spcBef>
                <a:spcPts val="125"/>
              </a:spcBef>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a:p>
            <a:pPr>
              <a:lnSpc>
                <a:spcPct val="100000"/>
              </a:lnSpc>
              <a:spcBef>
                <a:spcPts val="265"/>
              </a:spcBef>
            </a:pP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08" name="object 208"/>
          <p:cNvSpPr txBox="1"/>
          <p:nvPr/>
        </p:nvSpPr>
        <p:spPr>
          <a:xfrm>
            <a:off x="2876822" y="1343559"/>
            <a:ext cx="96520"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15" baseline="27777" dirty="0">
                <a:solidFill>
                  <a:srgbClr val="F05133"/>
                </a:solidFill>
                <a:latin typeface="Arial"/>
                <a:cs typeface="Arial"/>
              </a:rPr>
              <a:t> </a:t>
            </a:r>
            <a:r>
              <a:rPr sz="450" spc="-172" baseline="-27777" dirty="0">
                <a:solidFill>
                  <a:srgbClr val="F05133"/>
                </a:solidFill>
                <a:latin typeface="Arial"/>
                <a:cs typeface="Arial"/>
              </a:rPr>
              <a:t>●</a:t>
            </a:r>
            <a:endParaRPr sz="450" baseline="-27777">
              <a:latin typeface="Arial"/>
              <a:cs typeface="Arial"/>
            </a:endParaRPr>
          </a:p>
        </p:txBody>
      </p:sp>
      <p:sp>
        <p:nvSpPr>
          <p:cNvPr id="209" name="object 209"/>
          <p:cNvSpPr txBox="1"/>
          <p:nvPr/>
        </p:nvSpPr>
        <p:spPr>
          <a:xfrm>
            <a:off x="2865616" y="1490432"/>
            <a:ext cx="43815" cy="135890"/>
          </a:xfrm>
          <a:prstGeom prst="rect">
            <a:avLst/>
          </a:prstGeom>
        </p:spPr>
        <p:txBody>
          <a:bodyPr vert="horz" wrap="square" lIns="0" tIns="21590" rIns="0" bIns="0" rtlCol="0">
            <a:spAutoFit/>
          </a:bodyPr>
          <a:lstStyle/>
          <a:p>
            <a:pPr>
              <a:lnSpc>
                <a:spcPct val="100000"/>
              </a:lnSpc>
              <a:spcBef>
                <a:spcPts val="170"/>
              </a:spcBef>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a:p>
            <a:pPr marL="19050">
              <a:lnSpc>
                <a:spcPct val="100000"/>
              </a:lnSpc>
              <a:spcBef>
                <a:spcPts val="70"/>
              </a:spcBef>
            </a:pPr>
            <a:r>
              <a:rPr sz="300" spc="-114" dirty="0">
                <a:solidFill>
                  <a:srgbClr val="F05133"/>
                </a:solidFill>
                <a:latin typeface="Arial"/>
                <a:cs typeface="Arial"/>
              </a:rPr>
              <a:t>●</a:t>
            </a:r>
            <a:r>
              <a:rPr sz="225" b="1" spc="-127" baseline="18518" dirty="0">
                <a:solidFill>
                  <a:srgbClr val="569BBD"/>
                </a:solidFill>
                <a:latin typeface="Arial"/>
                <a:cs typeface="Arial"/>
              </a:rPr>
              <a:t>●</a:t>
            </a:r>
            <a:endParaRPr sz="225" baseline="18518">
              <a:latin typeface="Arial"/>
              <a:cs typeface="Arial"/>
            </a:endParaRPr>
          </a:p>
        </p:txBody>
      </p:sp>
      <p:sp>
        <p:nvSpPr>
          <p:cNvPr id="210" name="object 210"/>
          <p:cNvSpPr txBox="1"/>
          <p:nvPr/>
        </p:nvSpPr>
        <p:spPr>
          <a:xfrm>
            <a:off x="2853309" y="1452592"/>
            <a:ext cx="202565"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22" baseline="27777" dirty="0">
                <a:solidFill>
                  <a:srgbClr val="F05133"/>
                </a:solidFill>
                <a:latin typeface="Arial"/>
                <a:cs typeface="Arial"/>
              </a:rPr>
              <a:t> </a:t>
            </a: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55555" dirty="0">
                <a:solidFill>
                  <a:srgbClr val="F05133"/>
                </a:solidFill>
                <a:latin typeface="Arial"/>
                <a:cs typeface="Arial"/>
              </a:rPr>
              <a:t>●</a:t>
            </a:r>
            <a:endParaRPr sz="150" baseline="55555">
              <a:latin typeface="Arial"/>
              <a:cs typeface="Arial"/>
            </a:endParaRPr>
          </a:p>
        </p:txBody>
      </p:sp>
      <p:sp>
        <p:nvSpPr>
          <p:cNvPr id="211" name="object 211"/>
          <p:cNvSpPr txBox="1"/>
          <p:nvPr/>
        </p:nvSpPr>
        <p:spPr>
          <a:xfrm>
            <a:off x="3225151" y="1788417"/>
            <a:ext cx="34290" cy="54610"/>
          </a:xfrm>
          <a:prstGeom prst="rect">
            <a:avLst/>
          </a:prstGeom>
        </p:spPr>
        <p:txBody>
          <a:bodyPr vert="horz" wrap="square" lIns="0" tIns="18415" rIns="0" bIns="0" rtlCol="0">
            <a:spAutoFit/>
          </a:bodyPr>
          <a:lstStyle/>
          <a:p>
            <a:pPr>
              <a:lnSpc>
                <a:spcPts val="35"/>
              </a:lnSpc>
              <a:spcBef>
                <a:spcPts val="145"/>
              </a:spcBef>
            </a:pPr>
            <a:r>
              <a:rPr sz="100" b="1" spc="-40" dirty="0">
                <a:solidFill>
                  <a:srgbClr val="F05133"/>
                </a:solidFill>
                <a:latin typeface="Arial"/>
                <a:cs typeface="Arial"/>
              </a:rPr>
              <a:t>●</a:t>
            </a:r>
            <a:r>
              <a:rPr sz="225" b="1" spc="-60" baseline="18518" dirty="0">
                <a:solidFill>
                  <a:srgbClr val="569BBD"/>
                </a:solidFill>
                <a:latin typeface="Arial"/>
                <a:cs typeface="Arial"/>
              </a:rPr>
              <a:t>●</a:t>
            </a:r>
            <a:endParaRPr sz="225" baseline="18518">
              <a:latin typeface="Arial"/>
              <a:cs typeface="Arial"/>
            </a:endParaRPr>
          </a:p>
          <a:p>
            <a:pPr marL="8890">
              <a:lnSpc>
                <a:spcPts val="60"/>
              </a:lnSpc>
            </a:pPr>
            <a:r>
              <a:rPr sz="100" b="1" spc="35" dirty="0">
                <a:solidFill>
                  <a:srgbClr val="F05133"/>
                </a:solidFill>
                <a:latin typeface="Arial"/>
                <a:cs typeface="Arial"/>
              </a:rPr>
              <a:t>●</a:t>
            </a:r>
            <a:endParaRPr sz="100">
              <a:latin typeface="Arial"/>
              <a:cs typeface="Arial"/>
            </a:endParaRPr>
          </a:p>
        </p:txBody>
      </p:sp>
      <p:sp>
        <p:nvSpPr>
          <p:cNvPr id="212" name="object 212"/>
          <p:cNvSpPr txBox="1"/>
          <p:nvPr/>
        </p:nvSpPr>
        <p:spPr>
          <a:xfrm>
            <a:off x="3343069" y="1582148"/>
            <a:ext cx="26670"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85" dirty="0">
                <a:solidFill>
                  <a:srgbClr val="569BBD"/>
                </a:solidFill>
                <a:latin typeface="Arial"/>
                <a:cs typeface="Arial"/>
              </a:rPr>
              <a:t>●</a:t>
            </a:r>
            <a:r>
              <a:rPr sz="100" b="1" spc="35" dirty="0">
                <a:solidFill>
                  <a:srgbClr val="F05133"/>
                </a:solidFill>
                <a:latin typeface="Arial"/>
                <a:cs typeface="Arial"/>
              </a:rPr>
              <a:t>●</a:t>
            </a:r>
            <a:endParaRPr sz="100">
              <a:latin typeface="Arial"/>
              <a:cs typeface="Arial"/>
            </a:endParaRPr>
          </a:p>
        </p:txBody>
      </p:sp>
      <p:sp>
        <p:nvSpPr>
          <p:cNvPr id="213" name="object 213"/>
          <p:cNvSpPr txBox="1"/>
          <p:nvPr/>
        </p:nvSpPr>
        <p:spPr>
          <a:xfrm>
            <a:off x="3358954" y="1663460"/>
            <a:ext cx="35560"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14" name="object 214"/>
          <p:cNvSpPr txBox="1"/>
          <p:nvPr/>
        </p:nvSpPr>
        <p:spPr>
          <a:xfrm>
            <a:off x="3391392" y="1616041"/>
            <a:ext cx="35560"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15" name="object 215"/>
          <p:cNvSpPr txBox="1"/>
          <p:nvPr/>
        </p:nvSpPr>
        <p:spPr>
          <a:xfrm>
            <a:off x="3118045" y="1605543"/>
            <a:ext cx="108585"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15" baseline="27777" dirty="0">
                <a:solidFill>
                  <a:srgbClr val="F05133"/>
                </a:solidFill>
                <a:latin typeface="Arial"/>
                <a:cs typeface="Arial"/>
              </a:rPr>
              <a:t> </a:t>
            </a:r>
            <a:r>
              <a:rPr sz="450" spc="-172" baseline="18518" dirty="0">
                <a:solidFill>
                  <a:srgbClr val="F05133"/>
                </a:solidFill>
                <a:latin typeface="Arial"/>
                <a:cs typeface="Arial"/>
              </a:rPr>
              <a:t>●</a:t>
            </a:r>
            <a:r>
              <a:rPr sz="225" b="1" spc="-127" baseline="55555" dirty="0">
                <a:solidFill>
                  <a:srgbClr val="569BBD"/>
                </a:solidFill>
                <a:latin typeface="Arial"/>
                <a:cs typeface="Arial"/>
              </a:rPr>
              <a:t>●</a:t>
            </a:r>
            <a:r>
              <a:rPr sz="150" b="1" spc="52" baseline="83333" dirty="0">
                <a:solidFill>
                  <a:srgbClr val="F05133"/>
                </a:solidFill>
                <a:latin typeface="Arial"/>
                <a:cs typeface="Arial"/>
              </a:rPr>
              <a:t>●</a:t>
            </a:r>
            <a:endParaRPr sz="150" baseline="83333">
              <a:latin typeface="Arial"/>
              <a:cs typeface="Arial"/>
            </a:endParaRPr>
          </a:p>
        </p:txBody>
      </p:sp>
      <p:sp>
        <p:nvSpPr>
          <p:cNvPr id="216" name="object 216"/>
          <p:cNvSpPr txBox="1"/>
          <p:nvPr/>
        </p:nvSpPr>
        <p:spPr>
          <a:xfrm>
            <a:off x="3334537" y="1580851"/>
            <a:ext cx="43815" cy="74930"/>
          </a:xfrm>
          <a:prstGeom prst="rect">
            <a:avLst/>
          </a:prstGeom>
        </p:spPr>
        <p:txBody>
          <a:bodyPr vert="horz" wrap="square" lIns="0" tIns="15875" rIns="0" bIns="0" rtlCol="0">
            <a:spAutoFit/>
          </a:bodyPr>
          <a:lstStyle/>
          <a:p>
            <a:pPr>
              <a:lnSpc>
                <a:spcPct val="100000"/>
              </a:lnSpc>
              <a:spcBef>
                <a:spcPts val="125"/>
              </a:spcBef>
            </a:pPr>
            <a:r>
              <a:rPr sz="450" spc="-172" baseline="18518" dirty="0">
                <a:solidFill>
                  <a:srgbClr val="F05133"/>
                </a:solidFill>
                <a:latin typeface="Arial"/>
                <a:cs typeface="Arial"/>
              </a:rPr>
              <a:t>●</a:t>
            </a: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17" name="object 217"/>
          <p:cNvSpPr txBox="1"/>
          <p:nvPr/>
        </p:nvSpPr>
        <p:spPr>
          <a:xfrm>
            <a:off x="3243513" y="1657208"/>
            <a:ext cx="36830" cy="111760"/>
          </a:xfrm>
          <a:prstGeom prst="rect">
            <a:avLst/>
          </a:prstGeom>
        </p:spPr>
        <p:txBody>
          <a:bodyPr vert="horz" wrap="square" lIns="0" tIns="15875" rIns="0" bIns="0" rtlCol="0">
            <a:spAutoFit/>
          </a:bodyPr>
          <a:lstStyle/>
          <a:p>
            <a:pPr marL="635">
              <a:lnSpc>
                <a:spcPts val="325"/>
              </a:lnSpc>
              <a:spcBef>
                <a:spcPts val="125"/>
              </a:spcBef>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a:p>
            <a:pPr>
              <a:lnSpc>
                <a:spcPts val="325"/>
              </a:lnSpc>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18" name="object 218"/>
          <p:cNvSpPr txBox="1"/>
          <p:nvPr/>
        </p:nvSpPr>
        <p:spPr>
          <a:xfrm>
            <a:off x="3146669" y="1747761"/>
            <a:ext cx="151765" cy="115570"/>
          </a:xfrm>
          <a:prstGeom prst="rect">
            <a:avLst/>
          </a:prstGeom>
        </p:spPr>
        <p:txBody>
          <a:bodyPr vert="horz" wrap="square" lIns="0" tIns="15875" rIns="0" bIns="0" rtlCol="0">
            <a:spAutoFit/>
          </a:bodyPr>
          <a:lstStyle/>
          <a:p>
            <a:pPr marR="57785" algn="ctr">
              <a:lnSpc>
                <a:spcPts val="340"/>
              </a:lnSpc>
              <a:spcBef>
                <a:spcPts val="125"/>
              </a:spcBef>
            </a:pP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7" baseline="27777" dirty="0">
                <a:solidFill>
                  <a:srgbClr val="F05133"/>
                </a:solidFill>
                <a:latin typeface="Arial"/>
                <a:cs typeface="Arial"/>
              </a:rPr>
              <a:t> </a:t>
            </a:r>
            <a:r>
              <a:rPr sz="450" spc="-172" baseline="-37037" dirty="0">
                <a:solidFill>
                  <a:srgbClr val="F05133"/>
                </a:solidFill>
                <a:latin typeface="Arial"/>
                <a:cs typeface="Arial"/>
              </a:rPr>
              <a:t>●</a:t>
            </a:r>
            <a:endParaRPr sz="450" baseline="-37037">
              <a:latin typeface="Arial"/>
              <a:cs typeface="Arial"/>
            </a:endParaRPr>
          </a:p>
          <a:p>
            <a:pPr marL="55244" algn="ctr">
              <a:lnSpc>
                <a:spcPts val="340"/>
              </a:lnSpc>
            </a:pPr>
            <a:r>
              <a:rPr sz="450" spc="-172" baseline="9259" dirty="0">
                <a:solidFill>
                  <a:srgbClr val="F05133"/>
                </a:solidFill>
                <a:latin typeface="Arial"/>
                <a:cs typeface="Arial"/>
              </a:rPr>
              <a:t>●</a:t>
            </a:r>
            <a:r>
              <a:rPr sz="225" b="1" spc="44" baseline="37037" dirty="0">
                <a:solidFill>
                  <a:srgbClr val="569BBD"/>
                </a:solidFill>
                <a:latin typeface="Arial"/>
                <a:cs typeface="Arial"/>
              </a:rPr>
              <a:t>●</a:t>
            </a:r>
            <a:r>
              <a:rPr sz="225" b="1" spc="-22" baseline="37037" dirty="0">
                <a:solidFill>
                  <a:srgbClr val="569BBD"/>
                </a:solidFill>
                <a:latin typeface="Arial"/>
                <a:cs typeface="Arial"/>
              </a:rPr>
              <a:t> </a:t>
            </a: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19" name="object 219"/>
          <p:cNvSpPr txBox="1"/>
          <p:nvPr/>
        </p:nvSpPr>
        <p:spPr>
          <a:xfrm>
            <a:off x="3362925" y="1173110"/>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20" name="object 220"/>
          <p:cNvSpPr txBox="1"/>
          <p:nvPr/>
        </p:nvSpPr>
        <p:spPr>
          <a:xfrm>
            <a:off x="3520556" y="1317137"/>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21" name="object 221"/>
          <p:cNvSpPr txBox="1"/>
          <p:nvPr/>
        </p:nvSpPr>
        <p:spPr>
          <a:xfrm>
            <a:off x="3246855" y="1225130"/>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22" name="object 222"/>
          <p:cNvSpPr txBox="1"/>
          <p:nvPr/>
        </p:nvSpPr>
        <p:spPr>
          <a:xfrm>
            <a:off x="3478327" y="1217659"/>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23" name="object 223"/>
          <p:cNvSpPr txBox="1"/>
          <p:nvPr/>
        </p:nvSpPr>
        <p:spPr>
          <a:xfrm>
            <a:off x="3453634" y="1208262"/>
            <a:ext cx="113030"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r>
              <a:rPr sz="150" b="1" spc="60"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224" name="object 224"/>
          <p:cNvSpPr txBox="1"/>
          <p:nvPr/>
        </p:nvSpPr>
        <p:spPr>
          <a:xfrm>
            <a:off x="3522836" y="1270425"/>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25" name="object 225"/>
          <p:cNvSpPr txBox="1"/>
          <p:nvPr/>
        </p:nvSpPr>
        <p:spPr>
          <a:xfrm>
            <a:off x="3305991" y="1371476"/>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26" name="object 226"/>
          <p:cNvSpPr txBox="1"/>
          <p:nvPr/>
        </p:nvSpPr>
        <p:spPr>
          <a:xfrm>
            <a:off x="3486191" y="1370375"/>
            <a:ext cx="33655" cy="49530"/>
          </a:xfrm>
          <a:prstGeom prst="rect">
            <a:avLst/>
          </a:prstGeom>
        </p:spPr>
        <p:txBody>
          <a:bodyPr vert="horz" wrap="square" lIns="0" tIns="13335" rIns="0" bIns="0" rtlCol="0">
            <a:spAutoFit/>
          </a:bodyPr>
          <a:lstStyle/>
          <a:p>
            <a:pPr>
              <a:lnSpc>
                <a:spcPct val="100000"/>
              </a:lnSpc>
              <a:spcBef>
                <a:spcPts val="105"/>
              </a:spcBef>
            </a:pPr>
            <a:r>
              <a:rPr sz="150" b="1" spc="-55" dirty="0">
                <a:solidFill>
                  <a:srgbClr val="569BBD"/>
                </a:solidFill>
                <a:latin typeface="Arial"/>
                <a:cs typeface="Arial"/>
              </a:rPr>
              <a:t>●</a:t>
            </a:r>
            <a:r>
              <a:rPr sz="225" b="1" spc="44" baseline="18518" dirty="0">
                <a:solidFill>
                  <a:srgbClr val="569BBD"/>
                </a:solidFill>
                <a:latin typeface="Arial"/>
                <a:cs typeface="Arial"/>
              </a:rPr>
              <a:t>●</a:t>
            </a:r>
            <a:endParaRPr sz="225" baseline="18518">
              <a:latin typeface="Arial"/>
              <a:cs typeface="Arial"/>
            </a:endParaRPr>
          </a:p>
        </p:txBody>
      </p:sp>
      <p:sp>
        <p:nvSpPr>
          <p:cNvPr id="227" name="object 227"/>
          <p:cNvSpPr txBox="1"/>
          <p:nvPr/>
        </p:nvSpPr>
        <p:spPr>
          <a:xfrm>
            <a:off x="3277878" y="1262837"/>
            <a:ext cx="68580" cy="68580"/>
          </a:xfrm>
          <a:prstGeom prst="rect">
            <a:avLst/>
          </a:prstGeom>
        </p:spPr>
        <p:txBody>
          <a:bodyPr vert="horz" wrap="square" lIns="0" tIns="13335" rIns="0" bIns="0" rtlCol="0">
            <a:spAutoFit/>
          </a:bodyPr>
          <a:lstStyle/>
          <a:p>
            <a:pPr>
              <a:lnSpc>
                <a:spcPts val="165"/>
              </a:lnSpc>
              <a:spcBef>
                <a:spcPts val="105"/>
              </a:spcBef>
            </a:pPr>
            <a:r>
              <a:rPr sz="225" b="1" spc="44" baseline="18518" dirty="0">
                <a:solidFill>
                  <a:srgbClr val="569BBD"/>
                </a:solidFill>
                <a:latin typeface="Arial"/>
                <a:cs typeface="Arial"/>
              </a:rPr>
              <a:t>●</a:t>
            </a:r>
            <a:r>
              <a:rPr sz="225" b="1" spc="127"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a:p>
            <a:pPr marL="19050">
              <a:lnSpc>
                <a:spcPts val="165"/>
              </a:lnSpc>
            </a:pPr>
            <a:r>
              <a:rPr sz="150" b="1" spc="30" dirty="0">
                <a:solidFill>
                  <a:srgbClr val="569BBD"/>
                </a:solidFill>
                <a:latin typeface="Arial"/>
                <a:cs typeface="Arial"/>
              </a:rPr>
              <a:t>●</a:t>
            </a:r>
            <a:endParaRPr sz="150">
              <a:latin typeface="Arial"/>
              <a:cs typeface="Arial"/>
            </a:endParaRPr>
          </a:p>
        </p:txBody>
      </p:sp>
      <p:sp>
        <p:nvSpPr>
          <p:cNvPr id="228" name="object 228"/>
          <p:cNvSpPr txBox="1"/>
          <p:nvPr/>
        </p:nvSpPr>
        <p:spPr>
          <a:xfrm>
            <a:off x="3340946" y="1309941"/>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29" name="object 229"/>
          <p:cNvSpPr txBox="1"/>
          <p:nvPr/>
        </p:nvSpPr>
        <p:spPr>
          <a:xfrm>
            <a:off x="3586494" y="1428725"/>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30" name="object 230"/>
          <p:cNvSpPr txBox="1"/>
          <p:nvPr/>
        </p:nvSpPr>
        <p:spPr>
          <a:xfrm>
            <a:off x="3624240" y="1698297"/>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31" name="object 231"/>
          <p:cNvSpPr txBox="1"/>
          <p:nvPr/>
        </p:nvSpPr>
        <p:spPr>
          <a:xfrm>
            <a:off x="3461027" y="1554900"/>
            <a:ext cx="184785" cy="49530"/>
          </a:xfrm>
          <a:prstGeom prst="rect">
            <a:avLst/>
          </a:prstGeom>
        </p:spPr>
        <p:txBody>
          <a:bodyPr vert="horz" wrap="square" lIns="0" tIns="13335" rIns="0" bIns="0" rtlCol="0">
            <a:spAutoFit/>
          </a:bodyPr>
          <a:lstStyle/>
          <a:p>
            <a:pPr>
              <a:lnSpc>
                <a:spcPct val="100000"/>
              </a:lnSpc>
              <a:spcBef>
                <a:spcPts val="105"/>
              </a:spcBef>
            </a:pPr>
            <a:r>
              <a:rPr sz="150" b="1" spc="25" dirty="0">
                <a:solidFill>
                  <a:srgbClr val="569BBD"/>
                </a:solidFill>
                <a:latin typeface="Arial"/>
                <a:cs typeface="Arial"/>
              </a:rPr>
              <a:t>●</a:t>
            </a:r>
            <a:r>
              <a:rPr sz="225" b="1" spc="37" baseline="18518" dirty="0">
                <a:solidFill>
                  <a:srgbClr val="569BBD"/>
                </a:solidFill>
                <a:latin typeface="Arial"/>
                <a:cs typeface="Arial"/>
              </a:rPr>
              <a:t>● </a:t>
            </a:r>
            <a:r>
              <a:rPr sz="225" b="1" spc="44" baseline="18518" dirty="0">
                <a:solidFill>
                  <a:srgbClr val="569BBD"/>
                </a:solidFill>
                <a:latin typeface="Arial"/>
                <a:cs typeface="Arial"/>
              </a:rPr>
              <a:t>●</a:t>
            </a:r>
            <a:r>
              <a:rPr sz="225" b="1" spc="82"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232" name="object 232"/>
          <p:cNvSpPr txBox="1"/>
          <p:nvPr/>
        </p:nvSpPr>
        <p:spPr>
          <a:xfrm>
            <a:off x="3689196" y="1520889"/>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33" name="object 233"/>
          <p:cNvSpPr txBox="1"/>
          <p:nvPr/>
        </p:nvSpPr>
        <p:spPr>
          <a:xfrm>
            <a:off x="3524173" y="1567089"/>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34" name="object 234"/>
          <p:cNvSpPr txBox="1"/>
          <p:nvPr/>
        </p:nvSpPr>
        <p:spPr>
          <a:xfrm>
            <a:off x="3498183" y="1606762"/>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35" name="object 235"/>
          <p:cNvSpPr txBox="1"/>
          <p:nvPr/>
        </p:nvSpPr>
        <p:spPr>
          <a:xfrm>
            <a:off x="3505457" y="1618558"/>
            <a:ext cx="104139" cy="10096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marR="80010" algn="ctr">
              <a:lnSpc>
                <a:spcPts val="180"/>
              </a:lnSpc>
            </a:pPr>
            <a:r>
              <a:rPr sz="150" b="1" spc="30" dirty="0">
                <a:solidFill>
                  <a:srgbClr val="569BBD"/>
                </a:solidFill>
                <a:latin typeface="Arial"/>
                <a:cs typeface="Arial"/>
              </a:rPr>
              <a:t>●</a:t>
            </a:r>
            <a:endParaRPr sz="150">
              <a:latin typeface="Arial"/>
              <a:cs typeface="Arial"/>
            </a:endParaRPr>
          </a:p>
          <a:p>
            <a:pPr marL="8255" algn="ctr">
              <a:lnSpc>
                <a:spcPct val="100000"/>
              </a:lnSpc>
            </a:pPr>
            <a:r>
              <a:rPr sz="150" b="1" spc="35" dirty="0">
                <a:solidFill>
                  <a:srgbClr val="569BBD"/>
                </a:solidFill>
                <a:latin typeface="Arial"/>
                <a:cs typeface="Arial"/>
              </a:rPr>
              <a:t>●</a:t>
            </a:r>
            <a:r>
              <a:rPr sz="225" b="1" spc="52" baseline="18518" dirty="0">
                <a:solidFill>
                  <a:srgbClr val="569BBD"/>
                </a:solidFill>
                <a:latin typeface="Arial"/>
                <a:cs typeface="Arial"/>
              </a:rPr>
              <a:t>●</a:t>
            </a:r>
            <a:r>
              <a:rPr sz="225" b="1" spc="97"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a:p>
            <a:pPr marL="14604" algn="ctr">
              <a:lnSpc>
                <a:spcPct val="100000"/>
              </a:lnSpc>
              <a:spcBef>
                <a:spcPts val="35"/>
              </a:spcBef>
            </a:pPr>
            <a:r>
              <a:rPr sz="150" b="1" spc="30" dirty="0">
                <a:solidFill>
                  <a:srgbClr val="569BBD"/>
                </a:solidFill>
                <a:latin typeface="Arial"/>
                <a:cs typeface="Arial"/>
              </a:rPr>
              <a:t>●</a:t>
            </a:r>
            <a:endParaRPr sz="150">
              <a:latin typeface="Arial"/>
              <a:cs typeface="Arial"/>
            </a:endParaRPr>
          </a:p>
        </p:txBody>
      </p:sp>
      <p:sp>
        <p:nvSpPr>
          <p:cNvPr id="236" name="object 236"/>
          <p:cNvSpPr txBox="1"/>
          <p:nvPr/>
        </p:nvSpPr>
        <p:spPr>
          <a:xfrm>
            <a:off x="3790757" y="1419209"/>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37" name="object 237"/>
          <p:cNvSpPr txBox="1"/>
          <p:nvPr/>
        </p:nvSpPr>
        <p:spPr>
          <a:xfrm>
            <a:off x="3996672" y="1366129"/>
            <a:ext cx="4254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15" dirty="0">
                <a:solidFill>
                  <a:srgbClr val="569BBD"/>
                </a:solidFill>
                <a:latin typeface="Arial"/>
                <a:cs typeface="Arial"/>
              </a:rPr>
              <a:t>●</a:t>
            </a:r>
            <a:r>
              <a:rPr sz="150" b="1" spc="30" dirty="0">
                <a:solidFill>
                  <a:srgbClr val="569BBD"/>
                </a:solidFill>
                <a:latin typeface="Arial"/>
                <a:cs typeface="Arial"/>
              </a:rPr>
              <a:t>●</a:t>
            </a:r>
            <a:endParaRPr sz="150">
              <a:latin typeface="Arial"/>
              <a:cs typeface="Arial"/>
            </a:endParaRPr>
          </a:p>
        </p:txBody>
      </p:sp>
      <p:sp>
        <p:nvSpPr>
          <p:cNvPr id="238" name="object 238"/>
          <p:cNvSpPr txBox="1"/>
          <p:nvPr/>
        </p:nvSpPr>
        <p:spPr>
          <a:xfrm>
            <a:off x="3938912" y="1414491"/>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39" name="object 239"/>
          <p:cNvSpPr txBox="1"/>
          <p:nvPr/>
        </p:nvSpPr>
        <p:spPr>
          <a:xfrm>
            <a:off x="3989437" y="1253597"/>
            <a:ext cx="59690" cy="66675"/>
          </a:xfrm>
          <a:prstGeom prst="rect">
            <a:avLst/>
          </a:prstGeom>
        </p:spPr>
        <p:txBody>
          <a:bodyPr vert="horz" wrap="square" lIns="0" tIns="13335" rIns="0" bIns="0" rtlCol="0">
            <a:spAutoFit/>
          </a:bodyPr>
          <a:lstStyle/>
          <a:p>
            <a:pPr marL="22860">
              <a:lnSpc>
                <a:spcPts val="160"/>
              </a:lnSpc>
              <a:spcBef>
                <a:spcPts val="105"/>
              </a:spcBef>
            </a:pPr>
            <a:r>
              <a:rPr sz="150" b="1" spc="-35" dirty="0">
                <a:solidFill>
                  <a:srgbClr val="569BBD"/>
                </a:solidFill>
                <a:latin typeface="Arial"/>
                <a:cs typeface="Arial"/>
              </a:rPr>
              <a:t>●</a:t>
            </a:r>
            <a:r>
              <a:rPr sz="225" b="1" spc="44" baseline="18518" dirty="0">
                <a:solidFill>
                  <a:srgbClr val="569BBD"/>
                </a:solidFill>
                <a:latin typeface="Arial"/>
                <a:cs typeface="Arial"/>
              </a:rPr>
              <a:t>●</a:t>
            </a:r>
            <a:endParaRPr sz="225" baseline="18518">
              <a:latin typeface="Arial"/>
              <a:cs typeface="Arial"/>
            </a:endParaRPr>
          </a:p>
          <a:p>
            <a:pPr>
              <a:lnSpc>
                <a:spcPts val="160"/>
              </a:lnSpc>
            </a:pPr>
            <a:r>
              <a:rPr sz="150" b="1" spc="30" dirty="0">
                <a:solidFill>
                  <a:srgbClr val="569BBD"/>
                </a:solidFill>
                <a:latin typeface="Arial"/>
                <a:cs typeface="Arial"/>
              </a:rPr>
              <a:t>●</a:t>
            </a:r>
            <a:endParaRPr sz="150">
              <a:latin typeface="Arial"/>
              <a:cs typeface="Arial"/>
            </a:endParaRPr>
          </a:p>
        </p:txBody>
      </p:sp>
      <p:sp>
        <p:nvSpPr>
          <p:cNvPr id="240" name="object 240"/>
          <p:cNvSpPr txBox="1"/>
          <p:nvPr/>
        </p:nvSpPr>
        <p:spPr>
          <a:xfrm>
            <a:off x="3891533" y="1210424"/>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41" name="object 241"/>
          <p:cNvSpPr txBox="1"/>
          <p:nvPr/>
        </p:nvSpPr>
        <p:spPr>
          <a:xfrm>
            <a:off x="3744400" y="1286311"/>
            <a:ext cx="125095" cy="13652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marR="5080" algn="r">
              <a:lnSpc>
                <a:spcPct val="100000"/>
              </a:lnSpc>
            </a:pPr>
            <a:r>
              <a:rPr sz="150" b="1" spc="30" dirty="0">
                <a:solidFill>
                  <a:srgbClr val="569BBD"/>
                </a:solidFill>
                <a:latin typeface="Arial"/>
                <a:cs typeface="Arial"/>
              </a:rPr>
              <a:t>●</a:t>
            </a:r>
            <a:endParaRPr sz="150">
              <a:latin typeface="Arial"/>
              <a:cs typeface="Arial"/>
            </a:endParaRPr>
          </a:p>
          <a:p>
            <a:pPr marR="14604" algn="r">
              <a:lnSpc>
                <a:spcPts val="165"/>
              </a:lnSpc>
            </a:pPr>
            <a:r>
              <a:rPr sz="225" b="1" spc="44" baseline="18518" dirty="0">
                <a:solidFill>
                  <a:srgbClr val="569BBD"/>
                </a:solidFill>
                <a:latin typeface="Arial"/>
                <a:cs typeface="Arial"/>
              </a:rPr>
              <a:t>●</a:t>
            </a:r>
            <a:r>
              <a:rPr sz="225" b="1" spc="82"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a:p>
            <a:pPr marL="10160">
              <a:lnSpc>
                <a:spcPts val="165"/>
              </a:lnSpc>
            </a:pPr>
            <a:r>
              <a:rPr sz="150" b="1" spc="30" dirty="0">
                <a:solidFill>
                  <a:srgbClr val="569BBD"/>
                </a:solidFill>
                <a:latin typeface="Arial"/>
                <a:cs typeface="Arial"/>
              </a:rPr>
              <a:t>●</a:t>
            </a:r>
            <a:endParaRPr sz="150">
              <a:latin typeface="Arial"/>
              <a:cs typeface="Arial"/>
            </a:endParaRPr>
          </a:p>
          <a:p>
            <a:pPr>
              <a:lnSpc>
                <a:spcPct val="100000"/>
              </a:lnSpc>
              <a:spcBef>
                <a:spcPts val="45"/>
              </a:spcBef>
            </a:pPr>
            <a:endParaRPr sz="100">
              <a:latin typeface="Times New Roman"/>
              <a:cs typeface="Times New Roman"/>
            </a:endParaRPr>
          </a:p>
          <a:p>
            <a:pPr marR="5080" algn="r">
              <a:lnSpc>
                <a:spcPct val="100000"/>
              </a:lnSpc>
            </a:pPr>
            <a:r>
              <a:rPr sz="150" b="1" spc="30" dirty="0">
                <a:solidFill>
                  <a:srgbClr val="569BBD"/>
                </a:solidFill>
                <a:latin typeface="Arial"/>
                <a:cs typeface="Arial"/>
              </a:rPr>
              <a:t>●</a:t>
            </a:r>
            <a:endParaRPr sz="150">
              <a:latin typeface="Arial"/>
              <a:cs typeface="Arial"/>
            </a:endParaRPr>
          </a:p>
        </p:txBody>
      </p:sp>
      <p:sp>
        <p:nvSpPr>
          <p:cNvPr id="242" name="object 242"/>
          <p:cNvSpPr txBox="1"/>
          <p:nvPr/>
        </p:nvSpPr>
        <p:spPr>
          <a:xfrm>
            <a:off x="3837272" y="1187069"/>
            <a:ext cx="60325" cy="49530"/>
          </a:xfrm>
          <a:prstGeom prst="rect">
            <a:avLst/>
          </a:prstGeom>
        </p:spPr>
        <p:txBody>
          <a:bodyPr vert="horz" wrap="square" lIns="0" tIns="13335" rIns="0" bIns="0" rtlCol="0">
            <a:spAutoFit/>
          </a:bodyPr>
          <a:lstStyle/>
          <a:p>
            <a:pPr>
              <a:lnSpc>
                <a:spcPct val="100000"/>
              </a:lnSpc>
              <a:spcBef>
                <a:spcPts val="105"/>
              </a:spcBef>
            </a:pPr>
            <a:r>
              <a:rPr sz="225" b="1" spc="44" baseline="37037"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243" name="object 243"/>
          <p:cNvSpPr txBox="1"/>
          <p:nvPr/>
        </p:nvSpPr>
        <p:spPr>
          <a:xfrm>
            <a:off x="4204946" y="1716974"/>
            <a:ext cx="158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80" dirty="0">
                <a:solidFill>
                  <a:srgbClr val="569BBD"/>
                </a:solidFill>
                <a:latin typeface="Arial"/>
                <a:cs typeface="Arial"/>
              </a:rPr>
              <a:t>●</a:t>
            </a:r>
            <a:endParaRPr sz="150">
              <a:latin typeface="Arial"/>
              <a:cs typeface="Arial"/>
            </a:endParaRPr>
          </a:p>
        </p:txBody>
      </p:sp>
      <p:sp>
        <p:nvSpPr>
          <p:cNvPr id="244" name="object 244"/>
          <p:cNvSpPr txBox="1"/>
          <p:nvPr/>
        </p:nvSpPr>
        <p:spPr>
          <a:xfrm>
            <a:off x="4282758" y="1631494"/>
            <a:ext cx="25400" cy="44450"/>
          </a:xfrm>
          <a:prstGeom prst="rect">
            <a:avLst/>
          </a:prstGeom>
        </p:spPr>
        <p:txBody>
          <a:bodyPr vert="horz" wrap="square" lIns="0" tIns="635" rIns="0" bIns="0" rtlCol="0">
            <a:spAutoFit/>
          </a:bodyPr>
          <a:lstStyle/>
          <a:p>
            <a:pPr>
              <a:lnSpc>
                <a:spcPct val="100000"/>
              </a:lnSpc>
              <a:spcBef>
                <a:spcPts val="5"/>
              </a:spcBef>
            </a:pPr>
            <a:endParaRPr sz="100">
              <a:latin typeface="Times New Roman"/>
              <a:cs typeface="Times New Roman"/>
            </a:endParaRPr>
          </a:p>
          <a:p>
            <a:pPr>
              <a:lnSpc>
                <a:spcPct val="100000"/>
              </a:lnSpc>
            </a:pPr>
            <a:r>
              <a:rPr sz="100" b="1" spc="35" dirty="0">
                <a:solidFill>
                  <a:srgbClr val="F05133"/>
                </a:solidFill>
                <a:latin typeface="Arial"/>
                <a:cs typeface="Arial"/>
              </a:rPr>
              <a:t>●</a:t>
            </a:r>
            <a:endParaRPr sz="100">
              <a:latin typeface="Arial"/>
              <a:cs typeface="Arial"/>
            </a:endParaRPr>
          </a:p>
        </p:txBody>
      </p:sp>
      <p:sp>
        <p:nvSpPr>
          <p:cNvPr id="245" name="object 245"/>
          <p:cNvSpPr txBox="1"/>
          <p:nvPr/>
        </p:nvSpPr>
        <p:spPr>
          <a:xfrm>
            <a:off x="4147186" y="1622726"/>
            <a:ext cx="2730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80" dirty="0">
                <a:solidFill>
                  <a:srgbClr val="569BBD"/>
                </a:solidFill>
                <a:latin typeface="Arial"/>
                <a:cs typeface="Arial"/>
              </a:rPr>
              <a:t>●</a:t>
            </a:r>
            <a:r>
              <a:rPr sz="100" b="1" spc="35" dirty="0">
                <a:solidFill>
                  <a:srgbClr val="F05133"/>
                </a:solidFill>
                <a:latin typeface="Arial"/>
                <a:cs typeface="Arial"/>
              </a:rPr>
              <a:t>●</a:t>
            </a:r>
            <a:endParaRPr sz="100">
              <a:latin typeface="Arial"/>
              <a:cs typeface="Arial"/>
            </a:endParaRPr>
          </a:p>
        </p:txBody>
      </p:sp>
      <p:sp>
        <p:nvSpPr>
          <p:cNvPr id="246" name="object 246"/>
          <p:cNvSpPr txBox="1"/>
          <p:nvPr/>
        </p:nvSpPr>
        <p:spPr>
          <a:xfrm>
            <a:off x="4034576" y="1554074"/>
            <a:ext cx="40005" cy="80645"/>
          </a:xfrm>
          <a:prstGeom prst="rect">
            <a:avLst/>
          </a:prstGeom>
        </p:spPr>
        <p:txBody>
          <a:bodyPr vert="horz" wrap="square" lIns="0" tIns="15875" rIns="0" bIns="0" rtlCol="0">
            <a:spAutoFit/>
          </a:bodyPr>
          <a:lstStyle/>
          <a:p>
            <a:pPr>
              <a:lnSpc>
                <a:spcPts val="295"/>
              </a:lnSpc>
              <a:spcBef>
                <a:spcPts val="125"/>
              </a:spcBef>
            </a:pPr>
            <a:r>
              <a:rPr sz="300" spc="-145" dirty="0">
                <a:solidFill>
                  <a:srgbClr val="F05133"/>
                </a:solidFill>
                <a:latin typeface="Arial"/>
                <a:cs typeface="Arial"/>
              </a:rPr>
              <a:t>●</a:t>
            </a:r>
            <a:r>
              <a:rPr sz="450" spc="-232" baseline="-27777"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a:p>
            <a:pPr marL="12700">
              <a:lnSpc>
                <a:spcPts val="114"/>
              </a:lnSpc>
            </a:pPr>
            <a:r>
              <a:rPr sz="150" b="1" spc="-80" dirty="0">
                <a:solidFill>
                  <a:srgbClr val="569BBD"/>
                </a:solidFill>
                <a:latin typeface="Arial"/>
                <a:cs typeface="Arial"/>
              </a:rPr>
              <a:t>●</a:t>
            </a:r>
            <a:r>
              <a:rPr sz="100" b="1" spc="35" dirty="0">
                <a:solidFill>
                  <a:srgbClr val="F05133"/>
                </a:solidFill>
                <a:latin typeface="Arial"/>
                <a:cs typeface="Arial"/>
              </a:rPr>
              <a:t>●</a:t>
            </a:r>
            <a:endParaRPr sz="100">
              <a:latin typeface="Arial"/>
              <a:cs typeface="Arial"/>
            </a:endParaRPr>
          </a:p>
        </p:txBody>
      </p:sp>
      <p:sp>
        <p:nvSpPr>
          <p:cNvPr id="247" name="object 247"/>
          <p:cNvSpPr txBox="1"/>
          <p:nvPr/>
        </p:nvSpPr>
        <p:spPr>
          <a:xfrm>
            <a:off x="4097368" y="1719844"/>
            <a:ext cx="35560"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48" name="object 248"/>
          <p:cNvSpPr txBox="1"/>
          <p:nvPr/>
        </p:nvSpPr>
        <p:spPr>
          <a:xfrm>
            <a:off x="4097172" y="1769150"/>
            <a:ext cx="35560"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49" name="object 249"/>
          <p:cNvSpPr txBox="1"/>
          <p:nvPr/>
        </p:nvSpPr>
        <p:spPr>
          <a:xfrm>
            <a:off x="4152691" y="1559264"/>
            <a:ext cx="35560"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50" name="object 250"/>
          <p:cNvSpPr txBox="1"/>
          <p:nvPr/>
        </p:nvSpPr>
        <p:spPr>
          <a:xfrm>
            <a:off x="4098548" y="1649266"/>
            <a:ext cx="35560"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51" name="object 251"/>
          <p:cNvSpPr txBox="1"/>
          <p:nvPr/>
        </p:nvSpPr>
        <p:spPr>
          <a:xfrm>
            <a:off x="4196414" y="1702937"/>
            <a:ext cx="35560" cy="74930"/>
          </a:xfrm>
          <a:prstGeom prst="rect">
            <a:avLst/>
          </a:prstGeom>
        </p:spPr>
        <p:txBody>
          <a:bodyPr vert="horz" wrap="square" lIns="0" tIns="15875" rIns="0" bIns="0" rtlCol="0">
            <a:spAutoFit/>
          </a:bodyPr>
          <a:lstStyle/>
          <a:p>
            <a:pPr>
              <a:lnSpc>
                <a:spcPct val="100000"/>
              </a:lnSpc>
              <a:spcBef>
                <a:spcPts val="125"/>
              </a:spcBef>
            </a:pPr>
            <a:r>
              <a:rPr sz="300" spc="-105" dirty="0">
                <a:solidFill>
                  <a:srgbClr val="F05133"/>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52" name="object 252"/>
          <p:cNvSpPr txBox="1"/>
          <p:nvPr/>
        </p:nvSpPr>
        <p:spPr>
          <a:xfrm>
            <a:off x="4030565" y="1669319"/>
            <a:ext cx="35560"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53" name="object 253"/>
          <p:cNvSpPr txBox="1"/>
          <p:nvPr/>
        </p:nvSpPr>
        <p:spPr>
          <a:xfrm>
            <a:off x="4138418" y="1516249"/>
            <a:ext cx="120650" cy="74930"/>
          </a:xfrm>
          <a:prstGeom prst="rect">
            <a:avLst/>
          </a:prstGeom>
        </p:spPr>
        <p:txBody>
          <a:bodyPr vert="horz" wrap="square" lIns="0" tIns="15875" rIns="0" bIns="0" rtlCol="0">
            <a:spAutoFit/>
          </a:bodyPr>
          <a:lstStyle/>
          <a:p>
            <a:pPr>
              <a:lnSpc>
                <a:spcPct val="100000"/>
              </a:lnSpc>
              <a:spcBef>
                <a:spcPts val="125"/>
              </a:spcBef>
            </a:pPr>
            <a:r>
              <a:rPr sz="450" spc="-172" baseline="9259" dirty="0">
                <a:solidFill>
                  <a:srgbClr val="F05133"/>
                </a:solidFill>
                <a:latin typeface="Arial"/>
                <a:cs typeface="Arial"/>
              </a:rPr>
              <a:t>●</a:t>
            </a:r>
            <a:r>
              <a:rPr sz="225" b="1" spc="-120" baseline="37037" dirty="0">
                <a:solidFill>
                  <a:srgbClr val="569BBD"/>
                </a:solidFill>
                <a:latin typeface="Arial"/>
                <a:cs typeface="Arial"/>
              </a:rPr>
              <a:t>●</a:t>
            </a:r>
            <a:r>
              <a:rPr sz="150" b="1" spc="52" baseline="83333" dirty="0">
                <a:solidFill>
                  <a:srgbClr val="F05133"/>
                </a:solidFill>
                <a:latin typeface="Arial"/>
                <a:cs typeface="Arial"/>
              </a:rPr>
              <a:t>●</a:t>
            </a:r>
            <a:r>
              <a:rPr sz="150" b="1" baseline="83333" dirty="0">
                <a:solidFill>
                  <a:srgbClr val="F05133"/>
                </a:solidFill>
                <a:latin typeface="Arial"/>
                <a:cs typeface="Arial"/>
              </a:rPr>
              <a:t>    </a:t>
            </a:r>
            <a:r>
              <a:rPr sz="150" b="1" spc="-15" baseline="83333" dirty="0">
                <a:solidFill>
                  <a:srgbClr val="F05133"/>
                </a:solidFill>
                <a:latin typeface="Arial"/>
                <a:cs typeface="Arial"/>
              </a:rPr>
              <a:t> </a:t>
            </a:r>
            <a:r>
              <a:rPr sz="450" spc="-172" baseline="18518" dirty="0">
                <a:solidFill>
                  <a:srgbClr val="F05133"/>
                </a:solidFill>
                <a:latin typeface="Arial"/>
                <a:cs typeface="Arial"/>
              </a:rPr>
              <a:t>●</a:t>
            </a:r>
            <a:r>
              <a:rPr sz="225" b="1" spc="-127" baseline="55555" dirty="0">
                <a:solidFill>
                  <a:srgbClr val="569BBD"/>
                </a:solidFill>
                <a:latin typeface="Arial"/>
                <a:cs typeface="Arial"/>
              </a:rPr>
              <a:t>●</a:t>
            </a:r>
            <a:r>
              <a:rPr sz="150" b="1" spc="30" baseline="83333" dirty="0">
                <a:solidFill>
                  <a:srgbClr val="F05133"/>
                </a:solidFill>
                <a:latin typeface="Arial"/>
                <a:cs typeface="Arial"/>
              </a:rPr>
              <a:t>●</a:t>
            </a: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54" name="object 254"/>
          <p:cNvSpPr txBox="1"/>
          <p:nvPr/>
        </p:nvSpPr>
        <p:spPr>
          <a:xfrm>
            <a:off x="4141445" y="1482828"/>
            <a:ext cx="35560"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55" name="object 255"/>
          <p:cNvSpPr txBox="1"/>
          <p:nvPr/>
        </p:nvSpPr>
        <p:spPr>
          <a:xfrm>
            <a:off x="4138653" y="1622175"/>
            <a:ext cx="158115" cy="74930"/>
          </a:xfrm>
          <a:prstGeom prst="rect">
            <a:avLst/>
          </a:prstGeom>
        </p:spPr>
        <p:txBody>
          <a:bodyPr vert="horz" wrap="square" lIns="0" tIns="15875" rIns="0" bIns="0" rtlCol="0">
            <a:spAutoFit/>
          </a:bodyPr>
          <a:lstStyle/>
          <a:p>
            <a:pPr>
              <a:lnSpc>
                <a:spcPct val="100000"/>
              </a:lnSpc>
              <a:spcBef>
                <a:spcPts val="125"/>
              </a:spcBef>
            </a:pPr>
            <a:r>
              <a:rPr sz="450" spc="44" baseline="18518" dirty="0">
                <a:solidFill>
                  <a:srgbClr val="F05133"/>
                </a:solidFill>
                <a:latin typeface="Arial"/>
                <a:cs typeface="Arial"/>
              </a:rPr>
              <a:t>●</a:t>
            </a: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450" spc="-172" baseline="18518" dirty="0">
                <a:solidFill>
                  <a:srgbClr val="F05133"/>
                </a:solidFill>
                <a:latin typeface="Arial"/>
                <a:cs typeface="Arial"/>
              </a:rPr>
              <a:t>●</a:t>
            </a:r>
            <a:r>
              <a:rPr sz="225" b="1" spc="-120" baseline="55555" dirty="0">
                <a:solidFill>
                  <a:srgbClr val="569BBD"/>
                </a:solidFill>
                <a:latin typeface="Arial"/>
                <a:cs typeface="Arial"/>
              </a:rPr>
              <a:t>●</a:t>
            </a:r>
            <a:r>
              <a:rPr sz="150" b="1" spc="52" baseline="83333" dirty="0">
                <a:solidFill>
                  <a:srgbClr val="F05133"/>
                </a:solidFill>
                <a:latin typeface="Arial"/>
                <a:cs typeface="Arial"/>
              </a:rPr>
              <a:t>●</a:t>
            </a:r>
            <a:r>
              <a:rPr sz="150" b="1" baseline="83333" dirty="0">
                <a:solidFill>
                  <a:srgbClr val="F05133"/>
                </a:solidFill>
                <a:latin typeface="Arial"/>
                <a:cs typeface="Arial"/>
              </a:rPr>
              <a:t>    </a:t>
            </a:r>
            <a:r>
              <a:rPr sz="150" b="1" spc="-22" baseline="83333" dirty="0">
                <a:solidFill>
                  <a:srgbClr val="F05133"/>
                </a:solidFill>
                <a:latin typeface="Arial"/>
                <a:cs typeface="Arial"/>
              </a:rPr>
              <a:t> </a:t>
            </a:r>
            <a:r>
              <a:rPr sz="450" spc="-172" baseline="9259" dirty="0">
                <a:solidFill>
                  <a:srgbClr val="F05133"/>
                </a:solidFill>
                <a:latin typeface="Arial"/>
                <a:cs typeface="Arial"/>
              </a:rPr>
              <a:t>●</a:t>
            </a:r>
            <a:r>
              <a:rPr sz="225" b="1" spc="-120" baseline="37037" dirty="0">
                <a:solidFill>
                  <a:srgbClr val="569BBD"/>
                </a:solidFill>
                <a:latin typeface="Arial"/>
                <a:cs typeface="Arial"/>
              </a:rPr>
              <a:t>●</a:t>
            </a:r>
            <a:endParaRPr sz="225" baseline="37037">
              <a:latin typeface="Arial"/>
              <a:cs typeface="Arial"/>
            </a:endParaRPr>
          </a:p>
        </p:txBody>
      </p:sp>
      <p:sp>
        <p:nvSpPr>
          <p:cNvPr id="256" name="object 256"/>
          <p:cNvSpPr txBox="1"/>
          <p:nvPr/>
        </p:nvSpPr>
        <p:spPr>
          <a:xfrm>
            <a:off x="4294751" y="1266336"/>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57" name="object 257"/>
          <p:cNvSpPr txBox="1"/>
          <p:nvPr/>
        </p:nvSpPr>
        <p:spPr>
          <a:xfrm>
            <a:off x="4143529" y="1075953"/>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58" name="object 258"/>
          <p:cNvSpPr txBox="1"/>
          <p:nvPr/>
        </p:nvSpPr>
        <p:spPr>
          <a:xfrm>
            <a:off x="4183595" y="1098915"/>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59" name="object 259"/>
          <p:cNvSpPr txBox="1"/>
          <p:nvPr/>
        </p:nvSpPr>
        <p:spPr>
          <a:xfrm>
            <a:off x="4121589" y="1154237"/>
            <a:ext cx="139700" cy="49530"/>
          </a:xfrm>
          <a:prstGeom prst="rect">
            <a:avLst/>
          </a:prstGeom>
        </p:spPr>
        <p:txBody>
          <a:bodyPr vert="horz" wrap="square" lIns="0" tIns="13335" rIns="0" bIns="0" rtlCol="0">
            <a:spAutoFit/>
          </a:bodyPr>
          <a:lstStyle/>
          <a:p>
            <a:pPr>
              <a:lnSpc>
                <a:spcPct val="100000"/>
              </a:lnSpc>
              <a:spcBef>
                <a:spcPts val="105"/>
              </a:spcBef>
            </a:pPr>
            <a:r>
              <a:rPr sz="150" b="1" spc="30" dirty="0">
                <a:solidFill>
                  <a:srgbClr val="569BBD"/>
                </a:solidFill>
                <a:latin typeface="Arial"/>
                <a:cs typeface="Arial"/>
              </a:rPr>
              <a:t>● </a:t>
            </a:r>
            <a:r>
              <a:rPr sz="225" b="1" spc="44" baseline="18518" dirty="0">
                <a:solidFill>
                  <a:srgbClr val="569BBD"/>
                </a:solidFill>
                <a:latin typeface="Arial"/>
                <a:cs typeface="Arial"/>
              </a:rPr>
              <a:t>●</a:t>
            </a:r>
            <a:r>
              <a:rPr sz="225" b="1" spc="104"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260" name="object 260"/>
          <p:cNvSpPr txBox="1"/>
          <p:nvPr/>
        </p:nvSpPr>
        <p:spPr>
          <a:xfrm>
            <a:off x="4177226" y="1203072"/>
            <a:ext cx="74930" cy="157480"/>
          </a:xfrm>
          <a:prstGeom prst="rect">
            <a:avLst/>
          </a:prstGeom>
        </p:spPr>
        <p:txBody>
          <a:bodyPr vert="horz" wrap="square" lIns="0" tIns="13335" rIns="0" bIns="0" rtlCol="0">
            <a:spAutoFit/>
          </a:bodyPr>
          <a:lstStyle/>
          <a:p>
            <a:pPr>
              <a:lnSpc>
                <a:spcPct val="100000"/>
              </a:lnSpc>
              <a:spcBef>
                <a:spcPts val="105"/>
              </a:spcBef>
            </a:pPr>
            <a:r>
              <a:rPr sz="225" b="1" spc="44" baseline="18518" dirty="0">
                <a:solidFill>
                  <a:srgbClr val="569BBD"/>
                </a:solidFill>
                <a:latin typeface="Arial"/>
                <a:cs typeface="Arial"/>
              </a:rPr>
              <a:t>●</a:t>
            </a:r>
            <a:r>
              <a:rPr sz="225" b="1" spc="30"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a:p>
            <a:pPr marL="17780">
              <a:lnSpc>
                <a:spcPct val="100000"/>
              </a:lnSpc>
              <a:spcBef>
                <a:spcPts val="125"/>
              </a:spcBef>
            </a:pPr>
            <a:r>
              <a:rPr sz="225" b="1" spc="30" baseline="18518" dirty="0">
                <a:solidFill>
                  <a:srgbClr val="569BBD"/>
                </a:solidFill>
                <a:latin typeface="Arial"/>
                <a:cs typeface="Arial"/>
              </a:rPr>
              <a:t>●</a:t>
            </a:r>
            <a:r>
              <a:rPr sz="150" b="1" spc="20" dirty="0">
                <a:solidFill>
                  <a:srgbClr val="569BBD"/>
                </a:solidFill>
                <a:latin typeface="Arial"/>
                <a:cs typeface="Arial"/>
              </a:rPr>
              <a:t>●</a:t>
            </a:r>
            <a:endParaRPr sz="150">
              <a:latin typeface="Arial"/>
              <a:cs typeface="Arial"/>
            </a:endParaRPr>
          </a:p>
          <a:p>
            <a:pPr marL="5715">
              <a:lnSpc>
                <a:spcPct val="100000"/>
              </a:lnSpc>
              <a:spcBef>
                <a:spcPts val="80"/>
              </a:spcBef>
            </a:pPr>
            <a:r>
              <a:rPr sz="150" b="1" spc="30" dirty="0">
                <a:solidFill>
                  <a:srgbClr val="569BBD"/>
                </a:solidFill>
                <a:latin typeface="Arial"/>
                <a:cs typeface="Arial"/>
              </a:rPr>
              <a:t>●</a:t>
            </a:r>
            <a:endParaRPr sz="150">
              <a:latin typeface="Arial"/>
              <a:cs typeface="Arial"/>
            </a:endParaRPr>
          </a:p>
          <a:p>
            <a:pPr>
              <a:lnSpc>
                <a:spcPct val="100000"/>
              </a:lnSpc>
            </a:pPr>
            <a:endParaRPr sz="100">
              <a:latin typeface="Times New Roman"/>
              <a:cs typeface="Times New Roman"/>
            </a:endParaRPr>
          </a:p>
          <a:p>
            <a:pPr marL="45720">
              <a:lnSpc>
                <a:spcPct val="100000"/>
              </a:lnSpc>
            </a:pPr>
            <a:r>
              <a:rPr sz="150" b="1" spc="30" dirty="0">
                <a:solidFill>
                  <a:srgbClr val="569BBD"/>
                </a:solidFill>
                <a:latin typeface="Arial"/>
                <a:cs typeface="Arial"/>
              </a:rPr>
              <a:t>●</a:t>
            </a:r>
            <a:endParaRPr sz="150">
              <a:latin typeface="Arial"/>
              <a:cs typeface="Arial"/>
            </a:endParaRPr>
          </a:p>
        </p:txBody>
      </p:sp>
      <p:sp>
        <p:nvSpPr>
          <p:cNvPr id="261" name="object 261"/>
          <p:cNvSpPr txBox="1"/>
          <p:nvPr/>
        </p:nvSpPr>
        <p:spPr>
          <a:xfrm>
            <a:off x="2529790" y="1796236"/>
            <a:ext cx="217170" cy="123189"/>
          </a:xfrm>
          <a:prstGeom prst="rect">
            <a:avLst/>
          </a:prstGeom>
        </p:spPr>
        <p:txBody>
          <a:bodyPr vert="horz" wrap="square" lIns="0" tIns="1905" rIns="0" bIns="0" rtlCol="0">
            <a:spAutoFit/>
          </a:bodyPr>
          <a:lstStyle/>
          <a:p>
            <a:pPr>
              <a:lnSpc>
                <a:spcPct val="100000"/>
              </a:lnSpc>
              <a:spcBef>
                <a:spcPts val="15"/>
              </a:spcBef>
            </a:pPr>
            <a:endParaRPr sz="100">
              <a:latin typeface="Times New Roman"/>
              <a:cs typeface="Times New Roman"/>
            </a:endParaRPr>
          </a:p>
          <a:p>
            <a:pPr marL="48260" algn="ctr">
              <a:lnSpc>
                <a:spcPct val="100000"/>
              </a:lnSpc>
            </a:pPr>
            <a:r>
              <a:rPr sz="150" b="1" spc="30" dirty="0">
                <a:solidFill>
                  <a:srgbClr val="569BBD"/>
                </a:solidFill>
                <a:latin typeface="Arial"/>
                <a:cs typeface="Arial"/>
              </a:rPr>
              <a:t>●</a:t>
            </a:r>
            <a:endParaRPr sz="150">
              <a:latin typeface="Arial"/>
              <a:cs typeface="Arial"/>
            </a:endParaRPr>
          </a:p>
          <a:p>
            <a:pPr marR="5080" algn="ctr">
              <a:lnSpc>
                <a:spcPct val="100000"/>
              </a:lnSpc>
              <a:spcBef>
                <a:spcPts val="75"/>
              </a:spcBef>
            </a:pPr>
            <a:r>
              <a:rPr sz="400" spc="-5" dirty="0">
                <a:latin typeface="Arial"/>
                <a:cs typeface="Arial"/>
              </a:rPr>
              <a:t>Cluster</a:t>
            </a:r>
            <a:r>
              <a:rPr sz="400" spc="-75" dirty="0">
                <a:latin typeface="Arial"/>
                <a:cs typeface="Arial"/>
              </a:rPr>
              <a:t> </a:t>
            </a:r>
            <a:r>
              <a:rPr sz="400" dirty="0">
                <a:latin typeface="Arial"/>
                <a:cs typeface="Arial"/>
              </a:rPr>
              <a:t>1</a:t>
            </a:r>
            <a:endParaRPr sz="400">
              <a:latin typeface="Arial"/>
              <a:cs typeface="Arial"/>
            </a:endParaRPr>
          </a:p>
        </p:txBody>
      </p:sp>
      <p:sp>
        <p:nvSpPr>
          <p:cNvPr id="262" name="object 262"/>
          <p:cNvSpPr txBox="1"/>
          <p:nvPr/>
        </p:nvSpPr>
        <p:spPr>
          <a:xfrm>
            <a:off x="2548664" y="1009228"/>
            <a:ext cx="217170" cy="86995"/>
          </a:xfrm>
          <a:prstGeom prst="rect">
            <a:avLst/>
          </a:prstGeom>
        </p:spPr>
        <p:txBody>
          <a:bodyPr vert="horz" wrap="square" lIns="0" tIns="12700" rIns="0" bIns="0" rtlCol="0">
            <a:spAutoFit/>
          </a:bodyPr>
          <a:lstStyle/>
          <a:p>
            <a:pPr>
              <a:lnSpc>
                <a:spcPct val="100000"/>
              </a:lnSpc>
              <a:spcBef>
                <a:spcPts val="100"/>
              </a:spcBef>
            </a:pPr>
            <a:r>
              <a:rPr sz="400" spc="-5" dirty="0">
                <a:latin typeface="Arial"/>
                <a:cs typeface="Arial"/>
              </a:rPr>
              <a:t>Cluster</a:t>
            </a:r>
            <a:r>
              <a:rPr sz="400" spc="-40" dirty="0">
                <a:latin typeface="Arial"/>
                <a:cs typeface="Arial"/>
              </a:rPr>
              <a:t> </a:t>
            </a:r>
            <a:r>
              <a:rPr sz="400" dirty="0">
                <a:latin typeface="Arial"/>
                <a:cs typeface="Arial"/>
              </a:rPr>
              <a:t>2</a:t>
            </a:r>
            <a:endParaRPr sz="400">
              <a:latin typeface="Arial"/>
              <a:cs typeface="Arial"/>
            </a:endParaRPr>
          </a:p>
        </p:txBody>
      </p:sp>
      <p:sp>
        <p:nvSpPr>
          <p:cNvPr id="263" name="object 263"/>
          <p:cNvSpPr txBox="1"/>
          <p:nvPr/>
        </p:nvSpPr>
        <p:spPr>
          <a:xfrm>
            <a:off x="2860072" y="1223332"/>
            <a:ext cx="217170" cy="168275"/>
          </a:xfrm>
          <a:prstGeom prst="rect">
            <a:avLst/>
          </a:prstGeom>
        </p:spPr>
        <p:txBody>
          <a:bodyPr vert="horz" wrap="square" lIns="0" tIns="30480" rIns="0" bIns="0" rtlCol="0">
            <a:spAutoFit/>
          </a:bodyPr>
          <a:lstStyle/>
          <a:p>
            <a:pPr>
              <a:lnSpc>
                <a:spcPct val="100000"/>
              </a:lnSpc>
              <a:spcBef>
                <a:spcPts val="240"/>
              </a:spcBef>
            </a:pPr>
            <a:r>
              <a:rPr sz="400" spc="-5" dirty="0">
                <a:latin typeface="Arial"/>
                <a:cs typeface="Arial"/>
              </a:rPr>
              <a:t>Cluster</a:t>
            </a:r>
            <a:r>
              <a:rPr sz="400" spc="-40" dirty="0">
                <a:latin typeface="Arial"/>
                <a:cs typeface="Arial"/>
              </a:rPr>
              <a:t> </a:t>
            </a:r>
            <a:r>
              <a:rPr sz="400" dirty="0">
                <a:latin typeface="Arial"/>
                <a:cs typeface="Arial"/>
              </a:rPr>
              <a:t>3</a:t>
            </a:r>
            <a:endParaRPr sz="400">
              <a:latin typeface="Arial"/>
              <a:cs typeface="Arial"/>
            </a:endParaRPr>
          </a:p>
          <a:p>
            <a:pPr marL="33655">
              <a:lnSpc>
                <a:spcPct val="100000"/>
              </a:lnSpc>
              <a:spcBef>
                <a:spcPts val="140"/>
              </a:spcBef>
            </a:pP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15" baseline="27777" dirty="0">
                <a:solidFill>
                  <a:srgbClr val="F05133"/>
                </a:solidFill>
                <a:latin typeface="Arial"/>
                <a:cs typeface="Arial"/>
              </a:rPr>
              <a:t> </a:t>
            </a:r>
            <a:r>
              <a:rPr sz="450" spc="-172" baseline="9259" dirty="0">
                <a:solidFill>
                  <a:srgbClr val="F05133"/>
                </a:solidFill>
                <a:latin typeface="Arial"/>
                <a:cs typeface="Arial"/>
              </a:rPr>
              <a:t>●</a:t>
            </a:r>
            <a:r>
              <a:rPr sz="225" b="1" spc="-120" baseline="37037" dirty="0">
                <a:solidFill>
                  <a:srgbClr val="569BBD"/>
                </a:solidFill>
                <a:latin typeface="Arial"/>
                <a:cs typeface="Arial"/>
              </a:rPr>
              <a:t>●</a:t>
            </a:r>
            <a:r>
              <a:rPr sz="150" b="1" spc="-22" baseline="83333" dirty="0">
                <a:solidFill>
                  <a:srgbClr val="F05133"/>
                </a:solidFill>
                <a:latin typeface="Arial"/>
                <a:cs typeface="Arial"/>
              </a:rPr>
              <a:t>●</a:t>
            </a:r>
            <a:r>
              <a:rPr sz="225" b="1" spc="-127" baseline="37037" dirty="0">
                <a:solidFill>
                  <a:srgbClr val="569BBD"/>
                </a:solidFill>
                <a:latin typeface="Arial"/>
                <a:cs typeface="Arial"/>
              </a:rPr>
              <a:t>●</a:t>
            </a:r>
            <a:r>
              <a:rPr sz="150" b="1" spc="52" baseline="55555" dirty="0">
                <a:solidFill>
                  <a:srgbClr val="F05133"/>
                </a:solidFill>
                <a:latin typeface="Arial"/>
                <a:cs typeface="Arial"/>
              </a:rPr>
              <a:t>●</a:t>
            </a:r>
            <a:endParaRPr sz="150" baseline="55555">
              <a:latin typeface="Arial"/>
              <a:cs typeface="Arial"/>
            </a:endParaRPr>
          </a:p>
        </p:txBody>
      </p:sp>
      <p:sp>
        <p:nvSpPr>
          <p:cNvPr id="264" name="object 264"/>
          <p:cNvSpPr txBox="1"/>
          <p:nvPr/>
        </p:nvSpPr>
        <p:spPr>
          <a:xfrm>
            <a:off x="3171480" y="1413131"/>
            <a:ext cx="217170" cy="196215"/>
          </a:xfrm>
          <a:prstGeom prst="rect">
            <a:avLst/>
          </a:prstGeom>
        </p:spPr>
        <p:txBody>
          <a:bodyPr vert="horz" wrap="square" lIns="0" tIns="1905" rIns="0" bIns="0" rtlCol="0">
            <a:spAutoFit/>
          </a:bodyPr>
          <a:lstStyle/>
          <a:p>
            <a:pPr>
              <a:lnSpc>
                <a:spcPct val="100000"/>
              </a:lnSpc>
              <a:spcBef>
                <a:spcPts val="15"/>
              </a:spcBef>
            </a:pPr>
            <a:endParaRPr sz="300">
              <a:latin typeface="Times New Roman"/>
              <a:cs typeface="Times New Roman"/>
            </a:endParaRPr>
          </a:p>
          <a:p>
            <a:pPr marR="5080" algn="ctr">
              <a:lnSpc>
                <a:spcPct val="100000"/>
              </a:lnSpc>
            </a:pPr>
            <a:r>
              <a:rPr sz="400" spc="-5" dirty="0">
                <a:latin typeface="Arial"/>
                <a:cs typeface="Arial"/>
              </a:rPr>
              <a:t>Cluster</a:t>
            </a:r>
            <a:r>
              <a:rPr sz="400" spc="-75" dirty="0">
                <a:latin typeface="Arial"/>
                <a:cs typeface="Arial"/>
              </a:rPr>
              <a:t> </a:t>
            </a:r>
            <a:r>
              <a:rPr sz="400" dirty="0">
                <a:latin typeface="Arial"/>
                <a:cs typeface="Arial"/>
              </a:rPr>
              <a:t>4</a:t>
            </a:r>
            <a:endParaRPr sz="400">
              <a:latin typeface="Arial"/>
              <a:cs typeface="Arial"/>
            </a:endParaRPr>
          </a:p>
          <a:p>
            <a:pPr marR="26034" algn="ctr">
              <a:lnSpc>
                <a:spcPct val="100000"/>
              </a:lnSpc>
              <a:spcBef>
                <a:spcPts val="235"/>
              </a:spcBef>
            </a:pP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65" name="object 265"/>
          <p:cNvSpPr txBox="1"/>
          <p:nvPr/>
        </p:nvSpPr>
        <p:spPr>
          <a:xfrm>
            <a:off x="3313029" y="1005650"/>
            <a:ext cx="217170" cy="165100"/>
          </a:xfrm>
          <a:prstGeom prst="rect">
            <a:avLst/>
          </a:prstGeom>
        </p:spPr>
        <p:txBody>
          <a:bodyPr vert="horz" wrap="square" lIns="0" tIns="12700" rIns="0" bIns="0" rtlCol="0">
            <a:spAutoFit/>
          </a:bodyPr>
          <a:lstStyle/>
          <a:p>
            <a:pPr marR="5080" algn="ctr">
              <a:lnSpc>
                <a:spcPct val="100000"/>
              </a:lnSpc>
              <a:spcBef>
                <a:spcPts val="100"/>
              </a:spcBef>
            </a:pPr>
            <a:r>
              <a:rPr sz="400" spc="-5" dirty="0">
                <a:latin typeface="Arial"/>
                <a:cs typeface="Arial"/>
              </a:rPr>
              <a:t>Cluster</a:t>
            </a:r>
            <a:r>
              <a:rPr sz="400" spc="-75" dirty="0">
                <a:latin typeface="Arial"/>
                <a:cs typeface="Arial"/>
              </a:rPr>
              <a:t> </a:t>
            </a:r>
            <a:r>
              <a:rPr sz="400" dirty="0">
                <a:latin typeface="Arial"/>
                <a:cs typeface="Arial"/>
              </a:rPr>
              <a:t>5</a:t>
            </a:r>
            <a:endParaRPr sz="400">
              <a:latin typeface="Arial"/>
              <a:cs typeface="Arial"/>
            </a:endParaRPr>
          </a:p>
          <a:p>
            <a:pPr marL="19685">
              <a:lnSpc>
                <a:spcPts val="145"/>
              </a:lnSpc>
              <a:spcBef>
                <a:spcPts val="320"/>
              </a:spcBef>
            </a:pPr>
            <a:r>
              <a:rPr sz="150" b="1" spc="30" dirty="0">
                <a:solidFill>
                  <a:srgbClr val="569BBD"/>
                </a:solidFill>
                <a:latin typeface="Arial"/>
                <a:cs typeface="Arial"/>
              </a:rPr>
              <a:t>●</a:t>
            </a:r>
            <a:endParaRPr sz="150">
              <a:latin typeface="Arial"/>
              <a:cs typeface="Arial"/>
            </a:endParaRPr>
          </a:p>
          <a:p>
            <a:pPr marR="26670" algn="ctr">
              <a:lnSpc>
                <a:spcPts val="145"/>
              </a:lnSpc>
            </a:pPr>
            <a:r>
              <a:rPr sz="150" b="1" spc="30" dirty="0">
                <a:solidFill>
                  <a:srgbClr val="569BBD"/>
                </a:solidFill>
                <a:latin typeface="Arial"/>
                <a:cs typeface="Arial"/>
              </a:rPr>
              <a:t>●</a:t>
            </a:r>
            <a:endParaRPr sz="150">
              <a:latin typeface="Arial"/>
              <a:cs typeface="Arial"/>
            </a:endParaRPr>
          </a:p>
        </p:txBody>
      </p:sp>
      <p:sp>
        <p:nvSpPr>
          <p:cNvPr id="266" name="object 266"/>
          <p:cNvSpPr txBox="1"/>
          <p:nvPr/>
        </p:nvSpPr>
        <p:spPr>
          <a:xfrm>
            <a:off x="3520634" y="1739897"/>
            <a:ext cx="217170" cy="86995"/>
          </a:xfrm>
          <a:prstGeom prst="rect">
            <a:avLst/>
          </a:prstGeom>
        </p:spPr>
        <p:txBody>
          <a:bodyPr vert="horz" wrap="square" lIns="0" tIns="12700" rIns="0" bIns="0" rtlCol="0">
            <a:spAutoFit/>
          </a:bodyPr>
          <a:lstStyle/>
          <a:p>
            <a:pPr>
              <a:lnSpc>
                <a:spcPct val="100000"/>
              </a:lnSpc>
              <a:spcBef>
                <a:spcPts val="100"/>
              </a:spcBef>
            </a:pPr>
            <a:r>
              <a:rPr sz="400" spc="-5" dirty="0">
                <a:latin typeface="Arial"/>
                <a:cs typeface="Arial"/>
              </a:rPr>
              <a:t>Cluster</a:t>
            </a:r>
            <a:r>
              <a:rPr sz="400" spc="-40" dirty="0">
                <a:latin typeface="Arial"/>
                <a:cs typeface="Arial"/>
              </a:rPr>
              <a:t> </a:t>
            </a:r>
            <a:r>
              <a:rPr sz="400" dirty="0">
                <a:latin typeface="Arial"/>
                <a:cs typeface="Arial"/>
              </a:rPr>
              <a:t>6</a:t>
            </a:r>
            <a:endParaRPr sz="400">
              <a:latin typeface="Arial"/>
              <a:cs typeface="Arial"/>
            </a:endParaRPr>
          </a:p>
        </p:txBody>
      </p:sp>
      <p:sp>
        <p:nvSpPr>
          <p:cNvPr id="267" name="object 267"/>
          <p:cNvSpPr txBox="1"/>
          <p:nvPr/>
        </p:nvSpPr>
        <p:spPr>
          <a:xfrm>
            <a:off x="3775423" y="1064983"/>
            <a:ext cx="217170" cy="86995"/>
          </a:xfrm>
          <a:prstGeom prst="rect">
            <a:avLst/>
          </a:prstGeom>
        </p:spPr>
        <p:txBody>
          <a:bodyPr vert="horz" wrap="square" lIns="0" tIns="12700" rIns="0" bIns="0" rtlCol="0">
            <a:spAutoFit/>
          </a:bodyPr>
          <a:lstStyle/>
          <a:p>
            <a:pPr>
              <a:lnSpc>
                <a:spcPct val="100000"/>
              </a:lnSpc>
              <a:spcBef>
                <a:spcPts val="100"/>
              </a:spcBef>
            </a:pPr>
            <a:r>
              <a:rPr sz="400" spc="-5" dirty="0">
                <a:latin typeface="Arial"/>
                <a:cs typeface="Arial"/>
              </a:rPr>
              <a:t>Cluster</a:t>
            </a:r>
            <a:r>
              <a:rPr sz="400" spc="-40" dirty="0">
                <a:latin typeface="Arial"/>
                <a:cs typeface="Arial"/>
              </a:rPr>
              <a:t> </a:t>
            </a:r>
            <a:r>
              <a:rPr sz="400" dirty="0">
                <a:latin typeface="Arial"/>
                <a:cs typeface="Arial"/>
              </a:rPr>
              <a:t>7</a:t>
            </a:r>
            <a:endParaRPr sz="400">
              <a:latin typeface="Arial"/>
              <a:cs typeface="Arial"/>
            </a:endParaRPr>
          </a:p>
        </p:txBody>
      </p:sp>
      <p:sp>
        <p:nvSpPr>
          <p:cNvPr id="268" name="object 268"/>
          <p:cNvSpPr txBox="1"/>
          <p:nvPr/>
        </p:nvSpPr>
        <p:spPr>
          <a:xfrm>
            <a:off x="4058521" y="1394124"/>
            <a:ext cx="217170" cy="86995"/>
          </a:xfrm>
          <a:prstGeom prst="rect">
            <a:avLst/>
          </a:prstGeom>
        </p:spPr>
        <p:txBody>
          <a:bodyPr vert="horz" wrap="square" lIns="0" tIns="12700" rIns="0" bIns="0" rtlCol="0">
            <a:spAutoFit/>
          </a:bodyPr>
          <a:lstStyle/>
          <a:p>
            <a:pPr>
              <a:lnSpc>
                <a:spcPct val="100000"/>
              </a:lnSpc>
              <a:spcBef>
                <a:spcPts val="100"/>
              </a:spcBef>
            </a:pPr>
            <a:r>
              <a:rPr sz="400" spc="-5" dirty="0">
                <a:latin typeface="Arial"/>
                <a:cs typeface="Arial"/>
              </a:rPr>
              <a:t>Cluster</a:t>
            </a:r>
            <a:r>
              <a:rPr sz="400" spc="-40" dirty="0">
                <a:latin typeface="Arial"/>
                <a:cs typeface="Arial"/>
              </a:rPr>
              <a:t> </a:t>
            </a:r>
            <a:r>
              <a:rPr sz="400" dirty="0">
                <a:latin typeface="Arial"/>
                <a:cs typeface="Arial"/>
              </a:rPr>
              <a:t>8</a:t>
            </a:r>
            <a:endParaRPr sz="400">
              <a:latin typeface="Arial"/>
              <a:cs typeface="Arial"/>
            </a:endParaRPr>
          </a:p>
        </p:txBody>
      </p:sp>
      <p:sp>
        <p:nvSpPr>
          <p:cNvPr id="269" name="object 269"/>
          <p:cNvSpPr txBox="1"/>
          <p:nvPr/>
        </p:nvSpPr>
        <p:spPr>
          <a:xfrm>
            <a:off x="4115141" y="964050"/>
            <a:ext cx="217170" cy="86995"/>
          </a:xfrm>
          <a:prstGeom prst="rect">
            <a:avLst/>
          </a:prstGeom>
        </p:spPr>
        <p:txBody>
          <a:bodyPr vert="horz" wrap="square" lIns="0" tIns="12700" rIns="0" bIns="0" rtlCol="0">
            <a:spAutoFit/>
          </a:bodyPr>
          <a:lstStyle/>
          <a:p>
            <a:pPr>
              <a:lnSpc>
                <a:spcPct val="100000"/>
              </a:lnSpc>
              <a:spcBef>
                <a:spcPts val="100"/>
              </a:spcBef>
            </a:pPr>
            <a:r>
              <a:rPr sz="400" spc="-5" dirty="0">
                <a:latin typeface="Arial"/>
                <a:cs typeface="Arial"/>
              </a:rPr>
              <a:t>Cluster</a:t>
            </a:r>
            <a:r>
              <a:rPr sz="400" spc="-40" dirty="0">
                <a:latin typeface="Arial"/>
                <a:cs typeface="Arial"/>
              </a:rPr>
              <a:t> </a:t>
            </a:r>
            <a:r>
              <a:rPr sz="400" dirty="0">
                <a:latin typeface="Arial"/>
                <a:cs typeface="Arial"/>
              </a:rPr>
              <a:t>9</a:t>
            </a:r>
            <a:endParaRPr sz="400">
              <a:latin typeface="Arial"/>
              <a:cs typeface="Arial"/>
            </a:endParaRPr>
          </a:p>
        </p:txBody>
      </p:sp>
      <p:sp>
        <p:nvSpPr>
          <p:cNvPr id="270" name="object 270"/>
          <p:cNvSpPr txBox="1"/>
          <p:nvPr/>
        </p:nvSpPr>
        <p:spPr>
          <a:xfrm>
            <a:off x="2355214" y="1987347"/>
            <a:ext cx="2117090" cy="400110"/>
          </a:xfrm>
          <a:prstGeom prst="rect">
            <a:avLst/>
          </a:prstGeom>
        </p:spPr>
        <p:txBody>
          <a:bodyPr vert="horz" wrap="square" lIns="0" tIns="27940" rIns="0" bIns="0" rtlCol="0">
            <a:spAutoFit/>
          </a:bodyPr>
          <a:lstStyle/>
          <a:p>
            <a:pPr marL="12700">
              <a:lnSpc>
                <a:spcPct val="100000"/>
              </a:lnSpc>
              <a:spcBef>
                <a:spcPts val="220"/>
              </a:spcBef>
            </a:pPr>
            <a:r>
              <a:rPr sz="1200" i="1" spc="-20" dirty="0">
                <a:solidFill>
                  <a:srgbClr val="024F84"/>
                </a:solidFill>
                <a:latin typeface="Arial"/>
                <a:cs typeface="Arial"/>
              </a:rPr>
              <a:t>Multistage</a:t>
            </a:r>
            <a:r>
              <a:rPr sz="1200" i="1" spc="-20" dirty="0" smtClean="0">
                <a:solidFill>
                  <a:srgbClr val="024F84"/>
                </a:solidFill>
                <a:latin typeface="Arial"/>
                <a:cs typeface="Arial"/>
              </a:rPr>
              <a:t>:</a:t>
            </a:r>
            <a:r>
              <a:rPr lang="en-US" sz="1200" i="1" spc="-20" dirty="0" smtClean="0">
                <a:solidFill>
                  <a:srgbClr val="024F84"/>
                </a:solidFill>
                <a:latin typeface="Arial"/>
                <a:cs typeface="Arial"/>
              </a:rPr>
              <a:t> </a:t>
            </a:r>
            <a:r>
              <a:rPr lang="en-US" sz="1000" dirty="0" smtClean="0">
                <a:latin typeface="Arial"/>
                <a:cs typeface="Arial"/>
              </a:rPr>
              <a:t>heterogeneous </a:t>
            </a:r>
            <a:r>
              <a:rPr lang="en-US" sz="1000" dirty="0">
                <a:latin typeface="Arial"/>
                <a:cs typeface="Arial"/>
              </a:rPr>
              <a:t>clusters </a:t>
            </a:r>
            <a:endParaRPr sz="1000" dirty="0">
              <a:latin typeface="Arial"/>
              <a:cs typeface="Arial"/>
            </a:endParaRPr>
          </a:p>
          <a:p>
            <a:pPr marL="12700">
              <a:lnSpc>
                <a:spcPct val="100000"/>
              </a:lnSpc>
              <a:spcBef>
                <a:spcPts val="155"/>
              </a:spcBef>
            </a:pPr>
            <a:r>
              <a:rPr sz="1050" spc="5" dirty="0">
                <a:latin typeface="Arial"/>
                <a:cs typeface="Arial"/>
              </a:rPr>
              <a:t>Random </a:t>
            </a:r>
            <a:r>
              <a:rPr sz="1050" spc="-5" dirty="0">
                <a:latin typeface="Arial"/>
                <a:cs typeface="Arial"/>
              </a:rPr>
              <a:t>sample </a:t>
            </a:r>
            <a:r>
              <a:rPr sz="1050" spc="-20" dirty="0">
                <a:latin typeface="Arial"/>
                <a:cs typeface="Arial"/>
              </a:rPr>
              <a:t>in </a:t>
            </a:r>
            <a:r>
              <a:rPr sz="1050" spc="5" dirty="0">
                <a:latin typeface="Arial"/>
                <a:cs typeface="Arial"/>
              </a:rPr>
              <a:t>chosen</a:t>
            </a:r>
            <a:r>
              <a:rPr sz="1050" spc="15" dirty="0">
                <a:latin typeface="Arial"/>
                <a:cs typeface="Arial"/>
              </a:rPr>
              <a:t> </a:t>
            </a:r>
            <a:r>
              <a:rPr sz="1050" dirty="0">
                <a:latin typeface="Arial"/>
                <a:cs typeface="Arial"/>
              </a:rPr>
              <a:t>clusters</a:t>
            </a:r>
          </a:p>
        </p:txBody>
      </p:sp>
      <p:sp>
        <p:nvSpPr>
          <p:cNvPr id="271" name="object 271"/>
          <p:cNvSpPr/>
          <p:nvPr/>
        </p:nvSpPr>
        <p:spPr>
          <a:xfrm>
            <a:off x="2396282" y="2417561"/>
            <a:ext cx="2042160" cy="1007110"/>
          </a:xfrm>
          <a:custGeom>
            <a:avLst/>
            <a:gdLst/>
            <a:ahLst/>
            <a:cxnLst/>
            <a:rect l="l" t="t" r="r" b="b"/>
            <a:pathLst>
              <a:path w="2042160" h="1007110">
                <a:moveTo>
                  <a:pt x="0" y="1006621"/>
                </a:moveTo>
                <a:lnTo>
                  <a:pt x="2041599" y="1006621"/>
                </a:lnTo>
                <a:lnTo>
                  <a:pt x="2041599" y="0"/>
                </a:lnTo>
                <a:lnTo>
                  <a:pt x="0" y="0"/>
                </a:lnTo>
                <a:lnTo>
                  <a:pt x="0" y="1006621"/>
                </a:lnTo>
              </a:path>
            </a:pathLst>
          </a:custGeom>
          <a:ln w="3175">
            <a:solidFill>
              <a:srgbClr val="000000"/>
            </a:solidFill>
          </a:ln>
        </p:spPr>
        <p:txBody>
          <a:bodyPr wrap="square" lIns="0" tIns="0" rIns="0" bIns="0" rtlCol="0"/>
          <a:lstStyle/>
          <a:p>
            <a:endParaRPr/>
          </a:p>
        </p:txBody>
      </p:sp>
      <p:sp>
        <p:nvSpPr>
          <p:cNvPr id="272" name="object 272"/>
          <p:cNvSpPr/>
          <p:nvPr/>
        </p:nvSpPr>
        <p:spPr>
          <a:xfrm>
            <a:off x="2432849" y="2509461"/>
            <a:ext cx="1954445" cy="838792"/>
          </a:xfrm>
          <a:prstGeom prst="rect">
            <a:avLst/>
          </a:prstGeom>
          <a:blipFill>
            <a:blip r:embed="rId3" cstate="print"/>
            <a:stretch>
              <a:fillRect/>
            </a:stretch>
          </a:blipFill>
        </p:spPr>
        <p:txBody>
          <a:bodyPr wrap="square" lIns="0" tIns="0" rIns="0" bIns="0" rtlCol="0"/>
          <a:lstStyle/>
          <a:p>
            <a:endParaRPr/>
          </a:p>
        </p:txBody>
      </p:sp>
      <p:sp>
        <p:nvSpPr>
          <p:cNvPr id="273" name="object 273"/>
          <p:cNvSpPr txBox="1"/>
          <p:nvPr/>
        </p:nvSpPr>
        <p:spPr>
          <a:xfrm>
            <a:off x="2780697" y="3030456"/>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74" name="object 274"/>
          <p:cNvSpPr txBox="1"/>
          <p:nvPr/>
        </p:nvSpPr>
        <p:spPr>
          <a:xfrm>
            <a:off x="2580199" y="2963899"/>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75" name="object 275"/>
          <p:cNvSpPr txBox="1"/>
          <p:nvPr/>
        </p:nvSpPr>
        <p:spPr>
          <a:xfrm>
            <a:off x="2581538" y="3064522"/>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76" name="object 276"/>
          <p:cNvSpPr txBox="1"/>
          <p:nvPr/>
        </p:nvSpPr>
        <p:spPr>
          <a:xfrm>
            <a:off x="2737139" y="3048414"/>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77" name="object 277"/>
          <p:cNvSpPr txBox="1"/>
          <p:nvPr/>
        </p:nvSpPr>
        <p:spPr>
          <a:xfrm>
            <a:off x="2549914" y="3136001"/>
            <a:ext cx="73660"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r>
              <a:rPr sz="150" b="1" spc="50"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278" name="object 278"/>
          <p:cNvSpPr txBox="1"/>
          <p:nvPr/>
        </p:nvSpPr>
        <p:spPr>
          <a:xfrm>
            <a:off x="2482569" y="3181606"/>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79" name="object 279"/>
          <p:cNvSpPr txBox="1"/>
          <p:nvPr/>
        </p:nvSpPr>
        <p:spPr>
          <a:xfrm>
            <a:off x="2639510" y="3120996"/>
            <a:ext cx="12128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r>
              <a:rPr sz="150" b="1" spc="50"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280" name="object 280"/>
          <p:cNvSpPr txBox="1"/>
          <p:nvPr/>
        </p:nvSpPr>
        <p:spPr>
          <a:xfrm>
            <a:off x="2660107" y="3158686"/>
            <a:ext cx="119380" cy="59055"/>
          </a:xfrm>
          <a:prstGeom prst="rect">
            <a:avLst/>
          </a:prstGeom>
        </p:spPr>
        <p:txBody>
          <a:bodyPr vert="horz" wrap="square" lIns="0" tIns="13335" rIns="0" bIns="0" rtlCol="0">
            <a:spAutoFit/>
          </a:bodyPr>
          <a:lstStyle/>
          <a:p>
            <a:pPr marL="10795">
              <a:lnSpc>
                <a:spcPts val="130"/>
              </a:lnSpc>
              <a:spcBef>
                <a:spcPts val="105"/>
              </a:spcBef>
            </a:pPr>
            <a:r>
              <a:rPr sz="150" b="1" spc="30" dirty="0">
                <a:solidFill>
                  <a:srgbClr val="569BBD"/>
                </a:solidFill>
                <a:latin typeface="Arial"/>
                <a:cs typeface="Arial"/>
              </a:rPr>
              <a:t>●</a:t>
            </a:r>
            <a:r>
              <a:rPr sz="150" b="1" spc="95" dirty="0">
                <a:solidFill>
                  <a:srgbClr val="569BBD"/>
                </a:solidFill>
                <a:latin typeface="Arial"/>
                <a:cs typeface="Arial"/>
              </a:rPr>
              <a:t> </a:t>
            </a:r>
            <a:r>
              <a:rPr sz="225" b="1" spc="44" baseline="37037" dirty="0">
                <a:solidFill>
                  <a:srgbClr val="569BBD"/>
                </a:solidFill>
                <a:latin typeface="Arial"/>
                <a:cs typeface="Arial"/>
              </a:rPr>
              <a:t>●</a:t>
            </a:r>
            <a:endParaRPr sz="225" baseline="37037">
              <a:latin typeface="Arial"/>
              <a:cs typeface="Arial"/>
            </a:endParaRPr>
          </a:p>
          <a:p>
            <a:pPr>
              <a:lnSpc>
                <a:spcPts val="130"/>
              </a:lnSpc>
            </a:pPr>
            <a:r>
              <a:rPr sz="150" b="1" spc="30" dirty="0">
                <a:solidFill>
                  <a:srgbClr val="569BBD"/>
                </a:solidFill>
                <a:latin typeface="Arial"/>
                <a:cs typeface="Arial"/>
              </a:rPr>
              <a:t>●</a:t>
            </a:r>
            <a:endParaRPr sz="150">
              <a:latin typeface="Arial"/>
              <a:cs typeface="Arial"/>
            </a:endParaRPr>
          </a:p>
        </p:txBody>
      </p:sp>
      <p:sp>
        <p:nvSpPr>
          <p:cNvPr id="281" name="object 281"/>
          <p:cNvSpPr txBox="1"/>
          <p:nvPr/>
        </p:nvSpPr>
        <p:spPr>
          <a:xfrm>
            <a:off x="2505845" y="3186214"/>
            <a:ext cx="48895" cy="49530"/>
          </a:xfrm>
          <a:prstGeom prst="rect">
            <a:avLst/>
          </a:prstGeom>
        </p:spPr>
        <p:txBody>
          <a:bodyPr vert="horz" wrap="square" lIns="0" tIns="13335" rIns="0" bIns="0" rtlCol="0">
            <a:spAutoFit/>
          </a:bodyPr>
          <a:lstStyle/>
          <a:p>
            <a:pPr>
              <a:lnSpc>
                <a:spcPct val="100000"/>
              </a:lnSpc>
              <a:spcBef>
                <a:spcPts val="105"/>
              </a:spcBef>
            </a:pPr>
            <a:r>
              <a:rPr sz="150" b="1" spc="30" dirty="0">
                <a:solidFill>
                  <a:srgbClr val="569BBD"/>
                </a:solidFill>
                <a:latin typeface="Arial"/>
                <a:cs typeface="Arial"/>
              </a:rPr>
              <a:t>●</a:t>
            </a:r>
            <a:r>
              <a:rPr sz="150" b="1" spc="-10" dirty="0">
                <a:solidFill>
                  <a:srgbClr val="569BBD"/>
                </a:solidFill>
                <a:latin typeface="Arial"/>
                <a:cs typeface="Arial"/>
              </a:rPr>
              <a:t> </a:t>
            </a:r>
            <a:r>
              <a:rPr sz="225" b="1" spc="44" baseline="-37037" dirty="0">
                <a:solidFill>
                  <a:srgbClr val="569BBD"/>
                </a:solidFill>
                <a:latin typeface="Arial"/>
                <a:cs typeface="Arial"/>
              </a:rPr>
              <a:t>●</a:t>
            </a:r>
            <a:endParaRPr sz="225" baseline="-37037">
              <a:latin typeface="Arial"/>
              <a:cs typeface="Arial"/>
            </a:endParaRPr>
          </a:p>
        </p:txBody>
      </p:sp>
      <p:sp>
        <p:nvSpPr>
          <p:cNvPr id="282" name="object 282"/>
          <p:cNvSpPr txBox="1"/>
          <p:nvPr/>
        </p:nvSpPr>
        <p:spPr>
          <a:xfrm>
            <a:off x="2566691" y="2813929"/>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83" name="object 283"/>
          <p:cNvSpPr txBox="1"/>
          <p:nvPr/>
        </p:nvSpPr>
        <p:spPr>
          <a:xfrm>
            <a:off x="2968040" y="2844372"/>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84" name="object 284"/>
          <p:cNvSpPr txBox="1"/>
          <p:nvPr/>
        </p:nvSpPr>
        <p:spPr>
          <a:xfrm>
            <a:off x="3046608" y="2854730"/>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85" name="object 285"/>
          <p:cNvSpPr txBox="1"/>
          <p:nvPr/>
        </p:nvSpPr>
        <p:spPr>
          <a:xfrm>
            <a:off x="2915031" y="3042743"/>
            <a:ext cx="103505"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7" baseline="27777" dirty="0">
                <a:solidFill>
                  <a:srgbClr val="F05133"/>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p:txBody>
      </p:sp>
      <p:sp>
        <p:nvSpPr>
          <p:cNvPr id="286" name="object 286"/>
          <p:cNvSpPr txBox="1"/>
          <p:nvPr/>
        </p:nvSpPr>
        <p:spPr>
          <a:xfrm>
            <a:off x="2888723" y="2879974"/>
            <a:ext cx="63500" cy="74930"/>
          </a:xfrm>
          <a:prstGeom prst="rect">
            <a:avLst/>
          </a:prstGeom>
        </p:spPr>
        <p:txBody>
          <a:bodyPr vert="horz" wrap="square" lIns="0" tIns="15875" rIns="0" bIns="0" rtlCol="0">
            <a:spAutoFit/>
          </a:bodyPr>
          <a:lstStyle/>
          <a:p>
            <a:pPr>
              <a:lnSpc>
                <a:spcPct val="100000"/>
              </a:lnSpc>
              <a:spcBef>
                <a:spcPts val="125"/>
              </a:spcBef>
            </a:pPr>
            <a:r>
              <a:rPr sz="225" b="1" spc="44" baseline="55555" dirty="0">
                <a:solidFill>
                  <a:srgbClr val="569BBD"/>
                </a:solidFill>
                <a:latin typeface="Arial"/>
                <a:cs typeface="Arial"/>
              </a:rPr>
              <a:t>●</a:t>
            </a:r>
            <a:r>
              <a:rPr sz="225" b="1" spc="7" baseline="55555" dirty="0">
                <a:solidFill>
                  <a:srgbClr val="569BBD"/>
                </a:solidFill>
                <a:latin typeface="Arial"/>
                <a:cs typeface="Arial"/>
              </a:rPr>
              <a:t> </a:t>
            </a: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87" name="object 287"/>
          <p:cNvSpPr txBox="1"/>
          <p:nvPr/>
        </p:nvSpPr>
        <p:spPr>
          <a:xfrm>
            <a:off x="2840913" y="2862685"/>
            <a:ext cx="146050"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15" baseline="27777" dirty="0">
                <a:solidFill>
                  <a:srgbClr val="F05133"/>
                </a:solidFill>
                <a:latin typeface="Arial"/>
                <a:cs typeface="Arial"/>
              </a:rPr>
              <a:t> </a:t>
            </a:r>
            <a:r>
              <a:rPr sz="450" spc="-172" baseline="18518" dirty="0">
                <a:solidFill>
                  <a:srgbClr val="F05133"/>
                </a:solidFill>
                <a:latin typeface="Arial"/>
                <a:cs typeface="Arial"/>
              </a:rPr>
              <a:t>●</a:t>
            </a:r>
            <a:r>
              <a:rPr sz="225" b="1" spc="-127" baseline="55555" dirty="0">
                <a:solidFill>
                  <a:srgbClr val="569BBD"/>
                </a:solidFill>
                <a:latin typeface="Arial"/>
                <a:cs typeface="Arial"/>
              </a:rPr>
              <a:t>●</a:t>
            </a:r>
            <a:r>
              <a:rPr sz="150" b="1" spc="52" baseline="83333" dirty="0">
                <a:solidFill>
                  <a:srgbClr val="F05133"/>
                </a:solidFill>
                <a:latin typeface="Arial"/>
                <a:cs typeface="Arial"/>
              </a:rPr>
              <a:t>●</a:t>
            </a:r>
            <a:endParaRPr sz="150" baseline="83333">
              <a:latin typeface="Arial"/>
              <a:cs typeface="Arial"/>
            </a:endParaRPr>
          </a:p>
        </p:txBody>
      </p:sp>
      <p:sp>
        <p:nvSpPr>
          <p:cNvPr id="288" name="object 288"/>
          <p:cNvSpPr txBox="1"/>
          <p:nvPr/>
        </p:nvSpPr>
        <p:spPr>
          <a:xfrm>
            <a:off x="2812636" y="2947161"/>
            <a:ext cx="215265"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15" baseline="27777" dirty="0">
                <a:solidFill>
                  <a:srgbClr val="F05133"/>
                </a:solidFill>
                <a:latin typeface="Arial"/>
                <a:cs typeface="Arial"/>
              </a:rPr>
              <a:t> </a:t>
            </a:r>
            <a:r>
              <a:rPr sz="150" b="1" spc="30" dirty="0">
                <a:solidFill>
                  <a:srgbClr val="569BBD"/>
                </a:solidFill>
                <a:latin typeface="Arial"/>
                <a:cs typeface="Arial"/>
              </a:rPr>
              <a:t>●</a:t>
            </a:r>
            <a:r>
              <a:rPr sz="150" b="1" dirty="0">
                <a:solidFill>
                  <a:srgbClr val="569BBD"/>
                </a:solidFill>
                <a:latin typeface="Arial"/>
                <a:cs typeface="Arial"/>
              </a:rPr>
              <a:t>          </a:t>
            </a:r>
            <a:r>
              <a:rPr sz="150" b="1" spc="-5" dirty="0">
                <a:solidFill>
                  <a:srgbClr val="569BBD"/>
                </a:solidFill>
                <a:latin typeface="Arial"/>
                <a:cs typeface="Arial"/>
              </a:rPr>
              <a:t> </a:t>
            </a:r>
            <a:r>
              <a:rPr sz="450" spc="-172" baseline="9259" dirty="0">
                <a:solidFill>
                  <a:srgbClr val="F05133"/>
                </a:solidFill>
                <a:latin typeface="Arial"/>
                <a:cs typeface="Arial"/>
              </a:rPr>
              <a:t>●</a:t>
            </a:r>
            <a:r>
              <a:rPr sz="225" b="1" spc="-127" baseline="37037" dirty="0">
                <a:solidFill>
                  <a:srgbClr val="569BBD"/>
                </a:solidFill>
                <a:latin typeface="Arial"/>
                <a:cs typeface="Arial"/>
              </a:rPr>
              <a:t>●</a:t>
            </a:r>
            <a:r>
              <a:rPr sz="150" b="1" spc="52" baseline="55555" dirty="0">
                <a:solidFill>
                  <a:srgbClr val="F05133"/>
                </a:solidFill>
                <a:latin typeface="Arial"/>
                <a:cs typeface="Arial"/>
              </a:rPr>
              <a:t>●</a:t>
            </a:r>
            <a:endParaRPr sz="150" baseline="55555">
              <a:latin typeface="Arial"/>
              <a:cs typeface="Arial"/>
            </a:endParaRPr>
          </a:p>
        </p:txBody>
      </p:sp>
      <p:sp>
        <p:nvSpPr>
          <p:cNvPr id="289" name="object 289"/>
          <p:cNvSpPr txBox="1"/>
          <p:nvPr/>
        </p:nvSpPr>
        <p:spPr>
          <a:xfrm>
            <a:off x="3128288" y="3123123"/>
            <a:ext cx="7556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r>
              <a:rPr sz="150" b="1" spc="60"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290" name="object 290"/>
          <p:cNvSpPr txBox="1"/>
          <p:nvPr/>
        </p:nvSpPr>
        <p:spPr>
          <a:xfrm>
            <a:off x="3158574" y="3191492"/>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91" name="object 291"/>
          <p:cNvSpPr txBox="1"/>
          <p:nvPr/>
        </p:nvSpPr>
        <p:spPr>
          <a:xfrm>
            <a:off x="3229699" y="3248675"/>
            <a:ext cx="157480" cy="74930"/>
          </a:xfrm>
          <a:prstGeom prst="rect">
            <a:avLst/>
          </a:prstGeom>
        </p:spPr>
        <p:txBody>
          <a:bodyPr vert="horz" wrap="square" lIns="0" tIns="15875" rIns="0" bIns="0" rtlCol="0">
            <a:spAutoFit/>
          </a:bodyPr>
          <a:lstStyle/>
          <a:p>
            <a:pPr>
              <a:lnSpc>
                <a:spcPct val="100000"/>
              </a:lnSpc>
              <a:spcBef>
                <a:spcPts val="125"/>
              </a:spcBef>
            </a:pPr>
            <a:r>
              <a:rPr sz="225" b="1" spc="60" baseline="37037" dirty="0">
                <a:solidFill>
                  <a:srgbClr val="569BBD"/>
                </a:solidFill>
                <a:latin typeface="Arial"/>
                <a:cs typeface="Arial"/>
              </a:rPr>
              <a:t>●</a:t>
            </a: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r>
              <a:rPr sz="150" b="1" baseline="27777" dirty="0">
                <a:solidFill>
                  <a:srgbClr val="F05133"/>
                </a:solidFill>
                <a:latin typeface="Arial"/>
                <a:cs typeface="Arial"/>
              </a:rPr>
              <a:t>                   </a:t>
            </a:r>
            <a:r>
              <a:rPr sz="150" b="1" spc="-7" baseline="27777" dirty="0">
                <a:solidFill>
                  <a:srgbClr val="F05133"/>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p:txBody>
      </p:sp>
      <p:sp>
        <p:nvSpPr>
          <p:cNvPr id="292" name="object 292"/>
          <p:cNvSpPr txBox="1"/>
          <p:nvPr/>
        </p:nvSpPr>
        <p:spPr>
          <a:xfrm>
            <a:off x="3284204" y="3228472"/>
            <a:ext cx="35560"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93" name="object 293"/>
          <p:cNvSpPr txBox="1"/>
          <p:nvPr/>
        </p:nvSpPr>
        <p:spPr>
          <a:xfrm>
            <a:off x="3222216" y="3274077"/>
            <a:ext cx="88265" cy="74930"/>
          </a:xfrm>
          <a:prstGeom prst="rect">
            <a:avLst/>
          </a:prstGeom>
        </p:spPr>
        <p:txBody>
          <a:bodyPr vert="horz" wrap="square" lIns="0" tIns="15875" rIns="0" bIns="0" rtlCol="0">
            <a:spAutoFit/>
          </a:bodyPr>
          <a:lstStyle/>
          <a:p>
            <a:pPr>
              <a:lnSpc>
                <a:spcPct val="100000"/>
              </a:lnSpc>
              <a:spcBef>
                <a:spcPts val="125"/>
              </a:spcBef>
            </a:pPr>
            <a:r>
              <a:rPr sz="225" b="1" spc="44" baseline="55555" dirty="0">
                <a:solidFill>
                  <a:srgbClr val="569BBD"/>
                </a:solidFill>
                <a:latin typeface="Arial"/>
                <a:cs typeface="Arial"/>
              </a:rPr>
              <a:t>●  </a:t>
            </a:r>
            <a:r>
              <a:rPr sz="225" b="1" spc="22" baseline="55555" dirty="0">
                <a:solidFill>
                  <a:srgbClr val="569BBD"/>
                </a:solidFill>
                <a:latin typeface="Arial"/>
                <a:cs typeface="Arial"/>
              </a:rPr>
              <a:t> </a:t>
            </a: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94" name="object 294"/>
          <p:cNvSpPr txBox="1"/>
          <p:nvPr/>
        </p:nvSpPr>
        <p:spPr>
          <a:xfrm>
            <a:off x="3331976" y="3155929"/>
            <a:ext cx="52069" cy="74930"/>
          </a:xfrm>
          <a:prstGeom prst="rect">
            <a:avLst/>
          </a:prstGeom>
        </p:spPr>
        <p:txBody>
          <a:bodyPr vert="horz" wrap="square" lIns="0" tIns="15875" rIns="0" bIns="0" rtlCol="0">
            <a:spAutoFit/>
          </a:bodyPr>
          <a:lstStyle/>
          <a:p>
            <a:pPr>
              <a:lnSpc>
                <a:spcPct val="100000"/>
              </a:lnSpc>
              <a:spcBef>
                <a:spcPts val="125"/>
              </a:spcBef>
            </a:pPr>
            <a:r>
              <a:rPr sz="450" spc="-172" baseline="18518" dirty="0">
                <a:solidFill>
                  <a:srgbClr val="F05133"/>
                </a:solidFill>
                <a:latin typeface="Arial"/>
                <a:cs typeface="Arial"/>
              </a:rPr>
              <a:t>●</a:t>
            </a:r>
            <a:r>
              <a:rPr sz="225" b="1" spc="-120" baseline="55555" dirty="0">
                <a:solidFill>
                  <a:srgbClr val="569BBD"/>
                </a:solidFill>
                <a:latin typeface="Arial"/>
                <a:cs typeface="Arial"/>
              </a:rPr>
              <a:t>●</a:t>
            </a:r>
            <a:r>
              <a:rPr sz="150" b="1" spc="22" baseline="83333" dirty="0">
                <a:solidFill>
                  <a:srgbClr val="F05133"/>
                </a:solidFill>
                <a:latin typeface="Arial"/>
                <a:cs typeface="Arial"/>
              </a:rPr>
              <a:t>●</a:t>
            </a: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95" name="object 295"/>
          <p:cNvSpPr txBox="1"/>
          <p:nvPr/>
        </p:nvSpPr>
        <p:spPr>
          <a:xfrm>
            <a:off x="3212134" y="3116310"/>
            <a:ext cx="51435" cy="74930"/>
          </a:xfrm>
          <a:prstGeom prst="rect">
            <a:avLst/>
          </a:prstGeom>
        </p:spPr>
        <p:txBody>
          <a:bodyPr vert="horz" wrap="square" lIns="0" tIns="15875" rIns="0" bIns="0" rtlCol="0">
            <a:spAutoFit/>
          </a:bodyPr>
          <a:lstStyle/>
          <a:p>
            <a:pPr>
              <a:lnSpc>
                <a:spcPct val="100000"/>
              </a:lnSpc>
              <a:spcBef>
                <a:spcPts val="125"/>
              </a:spcBef>
            </a:pPr>
            <a:r>
              <a:rPr sz="225" b="1" spc="44" baseline="18518" dirty="0">
                <a:solidFill>
                  <a:srgbClr val="569BBD"/>
                </a:solidFill>
                <a:latin typeface="Arial"/>
                <a:cs typeface="Arial"/>
              </a:rPr>
              <a:t>●</a:t>
            </a: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296" name="object 296"/>
          <p:cNvSpPr txBox="1"/>
          <p:nvPr/>
        </p:nvSpPr>
        <p:spPr>
          <a:xfrm>
            <a:off x="3455756" y="2823893"/>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97" name="object 297"/>
          <p:cNvSpPr txBox="1"/>
          <p:nvPr/>
        </p:nvSpPr>
        <p:spPr>
          <a:xfrm>
            <a:off x="3340522" y="2764780"/>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98" name="object 298"/>
          <p:cNvSpPr txBox="1"/>
          <p:nvPr/>
        </p:nvSpPr>
        <p:spPr>
          <a:xfrm>
            <a:off x="3407590" y="2751114"/>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299" name="object 299"/>
          <p:cNvSpPr txBox="1"/>
          <p:nvPr/>
        </p:nvSpPr>
        <p:spPr>
          <a:xfrm>
            <a:off x="3516641" y="2678847"/>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00" name="object 300"/>
          <p:cNvSpPr txBox="1"/>
          <p:nvPr/>
        </p:nvSpPr>
        <p:spPr>
          <a:xfrm>
            <a:off x="3334811" y="2656903"/>
            <a:ext cx="95885" cy="95885"/>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spcBef>
                <a:spcPts val="80"/>
              </a:spcBef>
            </a:pPr>
            <a:r>
              <a:rPr sz="150" b="1" spc="30" dirty="0">
                <a:solidFill>
                  <a:srgbClr val="569BBD"/>
                </a:solidFill>
                <a:latin typeface="Arial"/>
                <a:cs typeface="Arial"/>
              </a:rPr>
              <a:t>●</a:t>
            </a:r>
            <a:endParaRPr sz="150">
              <a:latin typeface="Arial"/>
              <a:cs typeface="Arial"/>
            </a:endParaRPr>
          </a:p>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r>
              <a:rPr sz="150" b="1" spc="65"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301" name="object 301"/>
          <p:cNvSpPr txBox="1"/>
          <p:nvPr/>
        </p:nvSpPr>
        <p:spPr>
          <a:xfrm>
            <a:off x="3278022" y="2646080"/>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02" name="object 302"/>
          <p:cNvSpPr txBox="1"/>
          <p:nvPr/>
        </p:nvSpPr>
        <p:spPr>
          <a:xfrm>
            <a:off x="3336780" y="2786905"/>
            <a:ext cx="118745" cy="129539"/>
          </a:xfrm>
          <a:prstGeom prst="rect">
            <a:avLst/>
          </a:prstGeom>
        </p:spPr>
        <p:txBody>
          <a:bodyPr vert="horz" wrap="square" lIns="0" tIns="3810" rIns="0" bIns="0" rtlCol="0">
            <a:spAutoFit/>
          </a:bodyPr>
          <a:lstStyle/>
          <a:p>
            <a:pPr>
              <a:lnSpc>
                <a:spcPct val="100000"/>
              </a:lnSpc>
              <a:spcBef>
                <a:spcPts val="30"/>
              </a:spcBef>
            </a:pPr>
            <a:endParaRPr sz="150">
              <a:latin typeface="Times New Roman"/>
              <a:cs typeface="Times New Roman"/>
            </a:endParaRPr>
          </a:p>
          <a:p>
            <a:pPr marR="13970" algn="r">
              <a:lnSpc>
                <a:spcPct val="100000"/>
              </a:lnSpc>
              <a:spcBef>
                <a:spcPts val="5"/>
              </a:spcBef>
            </a:pPr>
            <a:r>
              <a:rPr sz="225" b="1" spc="44" baseline="18518" dirty="0">
                <a:solidFill>
                  <a:srgbClr val="569BBD"/>
                </a:solidFill>
                <a:latin typeface="Arial"/>
                <a:cs typeface="Arial"/>
              </a:rPr>
              <a:t>● </a:t>
            </a:r>
            <a:r>
              <a:rPr sz="150" b="1" spc="30" dirty="0">
                <a:solidFill>
                  <a:srgbClr val="569BBD"/>
                </a:solidFill>
                <a:latin typeface="Arial"/>
                <a:cs typeface="Arial"/>
              </a:rPr>
              <a:t>●</a:t>
            </a:r>
            <a:r>
              <a:rPr sz="150" b="1" spc="35"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a:p>
            <a:pPr marR="60325" algn="r">
              <a:lnSpc>
                <a:spcPct val="100000"/>
              </a:lnSpc>
              <a:spcBef>
                <a:spcPts val="105"/>
              </a:spcBef>
            </a:pPr>
            <a:r>
              <a:rPr sz="150" b="1" spc="30" dirty="0">
                <a:solidFill>
                  <a:srgbClr val="569BBD"/>
                </a:solidFill>
                <a:latin typeface="Arial"/>
                <a:cs typeface="Arial"/>
              </a:rPr>
              <a:t>●</a:t>
            </a:r>
            <a:endParaRPr sz="150">
              <a:latin typeface="Arial"/>
              <a:cs typeface="Arial"/>
            </a:endParaRPr>
          </a:p>
          <a:p>
            <a:pPr marR="5080" algn="r">
              <a:lnSpc>
                <a:spcPct val="100000"/>
              </a:lnSpc>
              <a:spcBef>
                <a:spcPts val="60"/>
              </a:spcBef>
            </a:pPr>
            <a:r>
              <a:rPr sz="150" b="1" spc="30" dirty="0">
                <a:solidFill>
                  <a:srgbClr val="569BBD"/>
                </a:solidFill>
                <a:latin typeface="Arial"/>
                <a:cs typeface="Arial"/>
              </a:rPr>
              <a:t>●</a:t>
            </a:r>
            <a:endParaRPr sz="150">
              <a:latin typeface="Arial"/>
              <a:cs typeface="Arial"/>
            </a:endParaRPr>
          </a:p>
        </p:txBody>
      </p:sp>
      <p:sp>
        <p:nvSpPr>
          <p:cNvPr id="303" name="object 303"/>
          <p:cNvSpPr txBox="1"/>
          <p:nvPr/>
        </p:nvSpPr>
        <p:spPr>
          <a:xfrm>
            <a:off x="3661215" y="3028132"/>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04" name="object 304"/>
          <p:cNvSpPr txBox="1"/>
          <p:nvPr/>
        </p:nvSpPr>
        <p:spPr>
          <a:xfrm>
            <a:off x="3536017" y="3109024"/>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05" name="object 305"/>
          <p:cNvSpPr txBox="1"/>
          <p:nvPr/>
        </p:nvSpPr>
        <p:spPr>
          <a:xfrm>
            <a:off x="3638964" y="3069720"/>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06" name="object 306"/>
          <p:cNvSpPr txBox="1"/>
          <p:nvPr/>
        </p:nvSpPr>
        <p:spPr>
          <a:xfrm>
            <a:off x="3490964" y="2972209"/>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07" name="object 307"/>
          <p:cNvSpPr txBox="1"/>
          <p:nvPr/>
        </p:nvSpPr>
        <p:spPr>
          <a:xfrm>
            <a:off x="3499667" y="3065034"/>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08" name="object 308"/>
          <p:cNvSpPr txBox="1"/>
          <p:nvPr/>
        </p:nvSpPr>
        <p:spPr>
          <a:xfrm>
            <a:off x="3575243" y="3101455"/>
            <a:ext cx="121920" cy="9779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marR="5080" algn="r">
              <a:lnSpc>
                <a:spcPct val="100000"/>
              </a:lnSpc>
              <a:spcBef>
                <a:spcPts val="85"/>
              </a:spcBef>
            </a:pPr>
            <a:r>
              <a:rPr sz="150" b="1" spc="30" dirty="0">
                <a:solidFill>
                  <a:srgbClr val="569BBD"/>
                </a:solidFill>
                <a:latin typeface="Arial"/>
                <a:cs typeface="Arial"/>
              </a:rPr>
              <a:t>●</a:t>
            </a:r>
            <a:endParaRPr sz="150">
              <a:latin typeface="Arial"/>
              <a:cs typeface="Arial"/>
            </a:endParaRPr>
          </a:p>
          <a:p>
            <a:pPr>
              <a:lnSpc>
                <a:spcPct val="100000"/>
              </a:lnSpc>
            </a:pPr>
            <a:endParaRPr sz="100">
              <a:latin typeface="Times New Roman"/>
              <a:cs typeface="Times New Roman"/>
            </a:endParaRPr>
          </a:p>
          <a:p>
            <a:pPr marR="19685" algn="r">
              <a:lnSpc>
                <a:spcPct val="100000"/>
              </a:lnSpc>
            </a:pPr>
            <a:r>
              <a:rPr sz="225" b="1" spc="44" baseline="-18518" dirty="0">
                <a:solidFill>
                  <a:srgbClr val="569BBD"/>
                </a:solidFill>
                <a:latin typeface="Arial"/>
                <a:cs typeface="Arial"/>
              </a:rPr>
              <a:t>● </a:t>
            </a:r>
            <a:r>
              <a:rPr sz="150" b="1" spc="30" dirty="0">
                <a:solidFill>
                  <a:srgbClr val="569BBD"/>
                </a:solidFill>
                <a:latin typeface="Arial"/>
                <a:cs typeface="Arial"/>
              </a:rPr>
              <a:t>●</a:t>
            </a:r>
            <a:r>
              <a:rPr sz="225" b="1" spc="44" baseline="-37037" dirty="0">
                <a:solidFill>
                  <a:srgbClr val="569BBD"/>
                </a:solidFill>
                <a:latin typeface="Arial"/>
                <a:cs typeface="Arial"/>
              </a:rPr>
              <a:t>●</a:t>
            </a:r>
            <a:r>
              <a:rPr sz="225" b="1" spc="60" baseline="-37037"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p:txBody>
      </p:sp>
      <p:sp>
        <p:nvSpPr>
          <p:cNvPr id="309" name="object 309"/>
          <p:cNvSpPr txBox="1"/>
          <p:nvPr/>
        </p:nvSpPr>
        <p:spPr>
          <a:xfrm>
            <a:off x="3498958" y="2948815"/>
            <a:ext cx="62230" cy="64769"/>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marL="33020">
              <a:lnSpc>
                <a:spcPts val="150"/>
              </a:lnSpc>
            </a:pPr>
            <a:r>
              <a:rPr sz="150" b="1" spc="30" dirty="0">
                <a:solidFill>
                  <a:srgbClr val="569BBD"/>
                </a:solidFill>
                <a:latin typeface="Arial"/>
                <a:cs typeface="Arial"/>
              </a:rPr>
              <a:t>●</a:t>
            </a:r>
            <a:endParaRPr sz="150">
              <a:latin typeface="Arial"/>
              <a:cs typeface="Arial"/>
            </a:endParaRPr>
          </a:p>
          <a:p>
            <a:pPr>
              <a:lnSpc>
                <a:spcPts val="150"/>
              </a:lnSpc>
            </a:pPr>
            <a:r>
              <a:rPr sz="150" b="1" spc="30" dirty="0">
                <a:solidFill>
                  <a:srgbClr val="569BBD"/>
                </a:solidFill>
                <a:latin typeface="Arial"/>
                <a:cs typeface="Arial"/>
              </a:rPr>
              <a:t>●</a:t>
            </a:r>
            <a:endParaRPr sz="150">
              <a:latin typeface="Arial"/>
              <a:cs typeface="Arial"/>
            </a:endParaRPr>
          </a:p>
        </p:txBody>
      </p:sp>
      <p:sp>
        <p:nvSpPr>
          <p:cNvPr id="310" name="object 310"/>
          <p:cNvSpPr txBox="1"/>
          <p:nvPr/>
        </p:nvSpPr>
        <p:spPr>
          <a:xfrm>
            <a:off x="3730686" y="2989143"/>
            <a:ext cx="57150" cy="49530"/>
          </a:xfrm>
          <a:prstGeom prst="rect">
            <a:avLst/>
          </a:prstGeom>
        </p:spPr>
        <p:txBody>
          <a:bodyPr vert="horz" wrap="square" lIns="0" tIns="13335" rIns="0" bIns="0" rtlCol="0">
            <a:spAutoFit/>
          </a:bodyPr>
          <a:lstStyle/>
          <a:p>
            <a:pPr>
              <a:lnSpc>
                <a:spcPct val="100000"/>
              </a:lnSpc>
              <a:spcBef>
                <a:spcPts val="105"/>
              </a:spcBef>
            </a:pPr>
            <a:r>
              <a:rPr sz="225" b="1" spc="44" baseline="37037" dirty="0">
                <a:solidFill>
                  <a:srgbClr val="569BBD"/>
                </a:solidFill>
                <a:latin typeface="Arial"/>
                <a:cs typeface="Arial"/>
              </a:rPr>
              <a:t>●</a:t>
            </a:r>
            <a:r>
              <a:rPr sz="225" b="1" spc="15" baseline="37037"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311" name="object 311"/>
          <p:cNvSpPr txBox="1"/>
          <p:nvPr/>
        </p:nvSpPr>
        <p:spPr>
          <a:xfrm>
            <a:off x="3874000" y="2648916"/>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12" name="object 312"/>
          <p:cNvSpPr txBox="1"/>
          <p:nvPr/>
        </p:nvSpPr>
        <p:spPr>
          <a:xfrm>
            <a:off x="3795274" y="2705667"/>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13" name="object 313"/>
          <p:cNvSpPr txBox="1"/>
          <p:nvPr/>
        </p:nvSpPr>
        <p:spPr>
          <a:xfrm>
            <a:off x="3746872" y="2852328"/>
            <a:ext cx="79375" cy="74930"/>
          </a:xfrm>
          <a:prstGeom prst="rect">
            <a:avLst/>
          </a:prstGeom>
        </p:spPr>
        <p:txBody>
          <a:bodyPr vert="horz" wrap="square" lIns="0" tIns="13335" rIns="0" bIns="0" rtlCol="0">
            <a:spAutoFit/>
          </a:bodyPr>
          <a:lstStyle/>
          <a:p>
            <a:pPr>
              <a:lnSpc>
                <a:spcPts val="130"/>
              </a:lnSpc>
              <a:spcBef>
                <a:spcPts val="105"/>
              </a:spcBef>
            </a:pPr>
            <a:r>
              <a:rPr sz="150" b="1" spc="30" dirty="0">
                <a:solidFill>
                  <a:srgbClr val="569BBD"/>
                </a:solidFill>
                <a:latin typeface="Arial"/>
                <a:cs typeface="Arial"/>
              </a:rPr>
              <a:t>●</a:t>
            </a:r>
            <a:r>
              <a:rPr sz="150" b="1" spc="75"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a:p>
            <a:pPr marL="50800">
              <a:lnSpc>
                <a:spcPts val="100"/>
              </a:lnSpc>
            </a:pPr>
            <a:r>
              <a:rPr sz="150" b="1" spc="30" dirty="0">
                <a:solidFill>
                  <a:srgbClr val="569BBD"/>
                </a:solidFill>
                <a:latin typeface="Arial"/>
                <a:cs typeface="Arial"/>
              </a:rPr>
              <a:t>●</a:t>
            </a:r>
            <a:endParaRPr sz="150">
              <a:latin typeface="Arial"/>
              <a:cs typeface="Arial"/>
            </a:endParaRPr>
          </a:p>
          <a:p>
            <a:pPr marL="24130">
              <a:lnSpc>
                <a:spcPts val="150"/>
              </a:lnSpc>
            </a:pPr>
            <a:r>
              <a:rPr sz="150" b="1" spc="30" dirty="0">
                <a:solidFill>
                  <a:srgbClr val="569BBD"/>
                </a:solidFill>
                <a:latin typeface="Arial"/>
                <a:cs typeface="Arial"/>
              </a:rPr>
              <a:t>●</a:t>
            </a:r>
            <a:endParaRPr sz="150">
              <a:latin typeface="Arial"/>
              <a:cs typeface="Arial"/>
            </a:endParaRPr>
          </a:p>
        </p:txBody>
      </p:sp>
      <p:sp>
        <p:nvSpPr>
          <p:cNvPr id="314" name="object 314"/>
          <p:cNvSpPr txBox="1"/>
          <p:nvPr/>
        </p:nvSpPr>
        <p:spPr>
          <a:xfrm>
            <a:off x="3919408" y="2813181"/>
            <a:ext cx="119380" cy="49530"/>
          </a:xfrm>
          <a:prstGeom prst="rect">
            <a:avLst/>
          </a:prstGeom>
        </p:spPr>
        <p:txBody>
          <a:bodyPr vert="horz" wrap="square" lIns="0" tIns="13335" rIns="0" bIns="0" rtlCol="0">
            <a:spAutoFit/>
          </a:bodyPr>
          <a:lstStyle/>
          <a:p>
            <a:pPr>
              <a:lnSpc>
                <a:spcPct val="100000"/>
              </a:lnSpc>
              <a:spcBef>
                <a:spcPts val="105"/>
              </a:spcBef>
            </a:pPr>
            <a:r>
              <a:rPr sz="150" b="1" spc="30" dirty="0">
                <a:solidFill>
                  <a:srgbClr val="569BBD"/>
                </a:solidFill>
                <a:latin typeface="Arial"/>
                <a:cs typeface="Arial"/>
              </a:rPr>
              <a:t>●</a:t>
            </a:r>
            <a:r>
              <a:rPr sz="150" b="1" spc="35"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p:txBody>
      </p:sp>
      <p:sp>
        <p:nvSpPr>
          <p:cNvPr id="315" name="object 315"/>
          <p:cNvSpPr txBox="1"/>
          <p:nvPr/>
        </p:nvSpPr>
        <p:spPr>
          <a:xfrm>
            <a:off x="3818509" y="2728351"/>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16" name="object 316"/>
          <p:cNvSpPr txBox="1"/>
          <p:nvPr/>
        </p:nvSpPr>
        <p:spPr>
          <a:xfrm>
            <a:off x="3925788" y="2767182"/>
            <a:ext cx="108585" cy="49530"/>
          </a:xfrm>
          <a:prstGeom prst="rect">
            <a:avLst/>
          </a:prstGeom>
        </p:spPr>
        <p:txBody>
          <a:bodyPr vert="horz" wrap="square" lIns="0" tIns="13335" rIns="0" bIns="0" rtlCol="0">
            <a:spAutoFit/>
          </a:bodyPr>
          <a:lstStyle/>
          <a:p>
            <a:pPr>
              <a:lnSpc>
                <a:spcPct val="100000"/>
              </a:lnSpc>
              <a:spcBef>
                <a:spcPts val="105"/>
              </a:spcBef>
            </a:pPr>
            <a:r>
              <a:rPr sz="225" b="1" spc="44" baseline="37037" dirty="0">
                <a:solidFill>
                  <a:srgbClr val="569BBD"/>
                </a:solidFill>
                <a:latin typeface="Arial"/>
                <a:cs typeface="Arial"/>
              </a:rPr>
              <a:t>● </a:t>
            </a:r>
            <a:r>
              <a:rPr sz="150" b="1" spc="30" dirty="0">
                <a:solidFill>
                  <a:srgbClr val="569BBD"/>
                </a:solidFill>
                <a:latin typeface="Arial"/>
                <a:cs typeface="Arial"/>
              </a:rPr>
              <a:t>●</a:t>
            </a:r>
            <a:r>
              <a:rPr sz="150" b="1" spc="-25"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p:txBody>
      </p:sp>
      <p:sp>
        <p:nvSpPr>
          <p:cNvPr id="317" name="object 317"/>
          <p:cNvSpPr txBox="1"/>
          <p:nvPr/>
        </p:nvSpPr>
        <p:spPr>
          <a:xfrm>
            <a:off x="3792871" y="2829328"/>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18" name="object 318"/>
          <p:cNvSpPr txBox="1"/>
          <p:nvPr/>
        </p:nvSpPr>
        <p:spPr>
          <a:xfrm>
            <a:off x="3730174" y="2784786"/>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19" name="object 319"/>
          <p:cNvSpPr txBox="1"/>
          <p:nvPr/>
        </p:nvSpPr>
        <p:spPr>
          <a:xfrm>
            <a:off x="3912673" y="2799712"/>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20" name="object 320"/>
          <p:cNvSpPr txBox="1"/>
          <p:nvPr/>
        </p:nvSpPr>
        <p:spPr>
          <a:xfrm>
            <a:off x="4284486" y="3173376"/>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21" name="object 321"/>
          <p:cNvSpPr txBox="1"/>
          <p:nvPr/>
        </p:nvSpPr>
        <p:spPr>
          <a:xfrm>
            <a:off x="4014951" y="3187593"/>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22" name="object 322"/>
          <p:cNvSpPr txBox="1"/>
          <p:nvPr/>
        </p:nvSpPr>
        <p:spPr>
          <a:xfrm>
            <a:off x="4165904" y="3121311"/>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23" name="object 323"/>
          <p:cNvSpPr txBox="1"/>
          <p:nvPr/>
        </p:nvSpPr>
        <p:spPr>
          <a:xfrm>
            <a:off x="3998291" y="3059126"/>
            <a:ext cx="325755" cy="49530"/>
          </a:xfrm>
          <a:prstGeom prst="rect">
            <a:avLst/>
          </a:prstGeom>
        </p:spPr>
        <p:txBody>
          <a:bodyPr vert="horz" wrap="square" lIns="0" tIns="13335" rIns="0" bIns="0" rtlCol="0">
            <a:spAutoFit/>
          </a:bodyPr>
          <a:lstStyle/>
          <a:p>
            <a:pPr>
              <a:lnSpc>
                <a:spcPts val="105"/>
              </a:lnSpc>
              <a:spcBef>
                <a:spcPts val="105"/>
              </a:spcBef>
            </a:pPr>
            <a:r>
              <a:rPr sz="150" b="1" spc="30" dirty="0">
                <a:solidFill>
                  <a:srgbClr val="569BBD"/>
                </a:solidFill>
                <a:latin typeface="Arial"/>
                <a:cs typeface="Arial"/>
              </a:rPr>
              <a:t>● </a:t>
            </a:r>
            <a:r>
              <a:rPr sz="225" b="1" spc="44" baseline="37037" dirty="0">
                <a:solidFill>
                  <a:srgbClr val="569BBD"/>
                </a:solidFill>
                <a:latin typeface="Arial"/>
                <a:cs typeface="Arial"/>
              </a:rPr>
              <a:t>●</a:t>
            </a:r>
            <a:r>
              <a:rPr sz="225" b="1" spc="112" baseline="37037" dirty="0">
                <a:solidFill>
                  <a:srgbClr val="569BBD"/>
                </a:solidFill>
                <a:latin typeface="Arial"/>
                <a:cs typeface="Arial"/>
              </a:rPr>
              <a:t> </a:t>
            </a:r>
            <a:r>
              <a:rPr sz="225" b="1" spc="44" baseline="55555" dirty="0">
                <a:solidFill>
                  <a:srgbClr val="569BBD"/>
                </a:solidFill>
                <a:latin typeface="Arial"/>
                <a:cs typeface="Arial"/>
              </a:rPr>
              <a:t>●</a:t>
            </a:r>
            <a:endParaRPr sz="225" baseline="55555">
              <a:latin typeface="Arial"/>
              <a:cs typeface="Arial"/>
            </a:endParaRPr>
          </a:p>
          <a:p>
            <a:pPr marR="5080" algn="r">
              <a:lnSpc>
                <a:spcPts val="60"/>
              </a:lnSpc>
            </a:pPr>
            <a:r>
              <a:rPr sz="100" b="1" spc="35" dirty="0">
                <a:solidFill>
                  <a:srgbClr val="F05133"/>
                </a:solidFill>
                <a:latin typeface="Arial"/>
                <a:cs typeface="Arial"/>
              </a:rPr>
              <a:t>●</a:t>
            </a:r>
            <a:endParaRPr sz="100">
              <a:latin typeface="Arial"/>
              <a:cs typeface="Arial"/>
            </a:endParaRPr>
          </a:p>
        </p:txBody>
      </p:sp>
      <p:sp>
        <p:nvSpPr>
          <p:cNvPr id="324" name="object 324"/>
          <p:cNvSpPr txBox="1"/>
          <p:nvPr/>
        </p:nvSpPr>
        <p:spPr>
          <a:xfrm>
            <a:off x="4288385" y="3045500"/>
            <a:ext cx="24130" cy="74930"/>
          </a:xfrm>
          <a:prstGeom prst="rect">
            <a:avLst/>
          </a:prstGeom>
        </p:spPr>
        <p:txBody>
          <a:bodyPr vert="horz" wrap="square" lIns="0" tIns="15875" rIns="0" bIns="0" rtlCol="0">
            <a:spAutoFit/>
          </a:bodyPr>
          <a:lstStyle/>
          <a:p>
            <a:pPr>
              <a:lnSpc>
                <a:spcPct val="100000"/>
              </a:lnSpc>
              <a:spcBef>
                <a:spcPts val="125"/>
              </a:spcBef>
            </a:pPr>
            <a:r>
              <a:rPr sz="300" spc="-114" dirty="0">
                <a:solidFill>
                  <a:srgbClr val="F05133"/>
                </a:solidFill>
                <a:latin typeface="Arial"/>
                <a:cs typeface="Arial"/>
              </a:rPr>
              <a:t>●</a:t>
            </a:r>
            <a:r>
              <a:rPr sz="225" b="1" spc="-120" baseline="18518" dirty="0">
                <a:solidFill>
                  <a:srgbClr val="569BBD"/>
                </a:solidFill>
                <a:latin typeface="Arial"/>
                <a:cs typeface="Arial"/>
              </a:rPr>
              <a:t>●</a:t>
            </a:r>
            <a:endParaRPr sz="225" baseline="18518">
              <a:latin typeface="Arial"/>
              <a:cs typeface="Arial"/>
            </a:endParaRPr>
          </a:p>
        </p:txBody>
      </p:sp>
      <p:sp>
        <p:nvSpPr>
          <p:cNvPr id="325" name="object 325"/>
          <p:cNvSpPr txBox="1"/>
          <p:nvPr/>
        </p:nvSpPr>
        <p:spPr>
          <a:xfrm>
            <a:off x="4031649" y="3123163"/>
            <a:ext cx="133350" cy="74930"/>
          </a:xfrm>
          <a:prstGeom prst="rect">
            <a:avLst/>
          </a:prstGeom>
        </p:spPr>
        <p:txBody>
          <a:bodyPr vert="horz" wrap="square" lIns="0" tIns="15875" rIns="0" bIns="0" rtlCol="0">
            <a:spAutoFit/>
          </a:bodyPr>
          <a:lstStyle/>
          <a:p>
            <a:pPr>
              <a:lnSpc>
                <a:spcPct val="100000"/>
              </a:lnSpc>
              <a:spcBef>
                <a:spcPts val="125"/>
              </a:spcBef>
            </a:pPr>
            <a:r>
              <a:rPr sz="450" spc="-172" baseline="18518" dirty="0">
                <a:solidFill>
                  <a:srgbClr val="F05133"/>
                </a:solidFill>
                <a:latin typeface="Arial"/>
                <a:cs typeface="Arial"/>
              </a:rPr>
              <a:t>●</a:t>
            </a:r>
            <a:r>
              <a:rPr sz="225" b="1" spc="-127" baseline="55555" dirty="0">
                <a:solidFill>
                  <a:srgbClr val="569BBD"/>
                </a:solidFill>
                <a:latin typeface="Arial"/>
                <a:cs typeface="Arial"/>
              </a:rPr>
              <a:t>●</a:t>
            </a:r>
            <a:r>
              <a:rPr sz="150" b="1" spc="52" baseline="83333" dirty="0">
                <a:solidFill>
                  <a:srgbClr val="F05133"/>
                </a:solidFill>
                <a:latin typeface="Arial"/>
                <a:cs typeface="Arial"/>
              </a:rPr>
              <a:t>●</a:t>
            </a:r>
            <a:r>
              <a:rPr sz="150" b="1" baseline="83333" dirty="0">
                <a:solidFill>
                  <a:srgbClr val="F05133"/>
                </a:solidFill>
                <a:latin typeface="Arial"/>
                <a:cs typeface="Arial"/>
              </a:rPr>
              <a:t>        </a:t>
            </a: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326" name="object 326"/>
          <p:cNvSpPr txBox="1"/>
          <p:nvPr/>
        </p:nvSpPr>
        <p:spPr>
          <a:xfrm>
            <a:off x="4090211" y="3140215"/>
            <a:ext cx="128905" cy="185420"/>
          </a:xfrm>
          <a:prstGeom prst="rect">
            <a:avLst/>
          </a:prstGeom>
        </p:spPr>
        <p:txBody>
          <a:bodyPr vert="horz" wrap="square" lIns="0" tIns="15875" rIns="0" bIns="0" rtlCol="0">
            <a:spAutoFit/>
          </a:bodyPr>
          <a:lstStyle/>
          <a:p>
            <a:pPr marR="5080" algn="ctr">
              <a:lnSpc>
                <a:spcPts val="340"/>
              </a:lnSpc>
              <a:spcBef>
                <a:spcPts val="125"/>
              </a:spcBef>
            </a:pPr>
            <a:r>
              <a:rPr sz="225" b="1" spc="44" baseline="37037" dirty="0">
                <a:solidFill>
                  <a:srgbClr val="569BBD"/>
                </a:solidFill>
                <a:latin typeface="Arial"/>
                <a:cs typeface="Arial"/>
              </a:rPr>
              <a:t>●      </a:t>
            </a:r>
            <a:r>
              <a:rPr sz="300" spc="-114" dirty="0">
                <a:solidFill>
                  <a:srgbClr val="F05133"/>
                </a:solidFill>
                <a:latin typeface="Arial"/>
                <a:cs typeface="Arial"/>
              </a:rPr>
              <a:t>●</a:t>
            </a:r>
            <a:r>
              <a:rPr sz="225" b="1" spc="-127" baseline="18518" dirty="0">
                <a:solidFill>
                  <a:srgbClr val="569BBD"/>
                </a:solidFill>
                <a:latin typeface="Arial"/>
                <a:cs typeface="Arial"/>
              </a:rPr>
              <a:t>●</a:t>
            </a:r>
            <a:r>
              <a:rPr sz="150" b="1" baseline="27777" dirty="0">
                <a:solidFill>
                  <a:srgbClr val="F05133"/>
                </a:solidFill>
                <a:latin typeface="Arial"/>
                <a:cs typeface="Arial"/>
              </a:rPr>
              <a:t>●</a:t>
            </a:r>
            <a:r>
              <a:rPr sz="150" b="1" spc="30" dirty="0">
                <a:solidFill>
                  <a:srgbClr val="569BBD"/>
                </a:solidFill>
                <a:latin typeface="Arial"/>
                <a:cs typeface="Arial"/>
              </a:rPr>
              <a:t>●</a:t>
            </a:r>
            <a:endParaRPr sz="150">
              <a:latin typeface="Arial"/>
              <a:cs typeface="Arial"/>
            </a:endParaRPr>
          </a:p>
          <a:p>
            <a:pPr marL="31750">
              <a:lnSpc>
                <a:spcPts val="275"/>
              </a:lnSpc>
            </a:pPr>
            <a:r>
              <a:rPr sz="300" spc="-114" dirty="0">
                <a:solidFill>
                  <a:srgbClr val="F05133"/>
                </a:solidFill>
                <a:latin typeface="Arial"/>
                <a:cs typeface="Arial"/>
              </a:rPr>
              <a:t>●</a:t>
            </a:r>
            <a:r>
              <a:rPr sz="225" b="1" spc="-127"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a:p>
            <a:pPr marR="15240" algn="r">
              <a:lnSpc>
                <a:spcPts val="114"/>
              </a:lnSpc>
            </a:pPr>
            <a:r>
              <a:rPr sz="150" b="1" spc="30" dirty="0">
                <a:solidFill>
                  <a:srgbClr val="569BBD"/>
                </a:solidFill>
                <a:latin typeface="Arial"/>
                <a:cs typeface="Arial"/>
              </a:rPr>
              <a:t>●</a:t>
            </a:r>
            <a:endParaRPr sz="150">
              <a:latin typeface="Arial"/>
              <a:cs typeface="Arial"/>
            </a:endParaRPr>
          </a:p>
          <a:p>
            <a:pPr>
              <a:lnSpc>
                <a:spcPct val="100000"/>
              </a:lnSpc>
              <a:spcBef>
                <a:spcPts val="20"/>
              </a:spcBef>
            </a:pPr>
            <a:endParaRPr sz="100">
              <a:latin typeface="Times New Roman"/>
              <a:cs typeface="Times New Roman"/>
            </a:endParaRPr>
          </a:p>
          <a:p>
            <a:pPr marL="14604">
              <a:lnSpc>
                <a:spcPct val="100000"/>
              </a:lnSpc>
            </a:pPr>
            <a:r>
              <a:rPr sz="300" spc="-114" dirty="0">
                <a:solidFill>
                  <a:srgbClr val="F05133"/>
                </a:solidFill>
                <a:latin typeface="Arial"/>
                <a:cs typeface="Arial"/>
              </a:rPr>
              <a:t>●</a:t>
            </a:r>
            <a:r>
              <a:rPr sz="225" b="1" spc="-120" baseline="18518" dirty="0">
                <a:solidFill>
                  <a:srgbClr val="569BBD"/>
                </a:solidFill>
                <a:latin typeface="Arial"/>
                <a:cs typeface="Arial"/>
              </a:rPr>
              <a:t>●</a:t>
            </a:r>
            <a:r>
              <a:rPr sz="150" b="1" spc="52" baseline="27777" dirty="0">
                <a:solidFill>
                  <a:srgbClr val="F05133"/>
                </a:solidFill>
                <a:latin typeface="Arial"/>
                <a:cs typeface="Arial"/>
              </a:rPr>
              <a:t>●</a:t>
            </a:r>
            <a:endParaRPr sz="150" baseline="27777">
              <a:latin typeface="Arial"/>
              <a:cs typeface="Arial"/>
            </a:endParaRPr>
          </a:p>
        </p:txBody>
      </p:sp>
      <p:sp>
        <p:nvSpPr>
          <p:cNvPr id="327" name="object 327"/>
          <p:cNvSpPr txBox="1"/>
          <p:nvPr/>
        </p:nvSpPr>
        <p:spPr>
          <a:xfrm>
            <a:off x="4096670" y="2708030"/>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28" name="object 328"/>
          <p:cNvSpPr txBox="1"/>
          <p:nvPr/>
        </p:nvSpPr>
        <p:spPr>
          <a:xfrm>
            <a:off x="4320757" y="2712992"/>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29" name="object 329"/>
          <p:cNvSpPr txBox="1"/>
          <p:nvPr/>
        </p:nvSpPr>
        <p:spPr>
          <a:xfrm>
            <a:off x="4330524" y="2666008"/>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30" name="object 330"/>
          <p:cNvSpPr txBox="1"/>
          <p:nvPr/>
        </p:nvSpPr>
        <p:spPr>
          <a:xfrm>
            <a:off x="4327098" y="2584486"/>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31" name="object 331"/>
          <p:cNvSpPr txBox="1"/>
          <p:nvPr/>
        </p:nvSpPr>
        <p:spPr>
          <a:xfrm>
            <a:off x="4299884" y="2538999"/>
            <a:ext cx="28575" cy="4953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a:lnSpc>
                <a:spcPct val="100000"/>
              </a:lnSpc>
            </a:pPr>
            <a:r>
              <a:rPr sz="150" b="1" spc="30" dirty="0">
                <a:solidFill>
                  <a:srgbClr val="569BBD"/>
                </a:solidFill>
                <a:latin typeface="Arial"/>
                <a:cs typeface="Arial"/>
              </a:rPr>
              <a:t>●</a:t>
            </a:r>
            <a:endParaRPr sz="150">
              <a:latin typeface="Arial"/>
              <a:cs typeface="Arial"/>
            </a:endParaRPr>
          </a:p>
        </p:txBody>
      </p:sp>
      <p:sp>
        <p:nvSpPr>
          <p:cNvPr id="332" name="object 332"/>
          <p:cNvSpPr txBox="1"/>
          <p:nvPr/>
        </p:nvSpPr>
        <p:spPr>
          <a:xfrm>
            <a:off x="4100371" y="2563684"/>
            <a:ext cx="188595" cy="122555"/>
          </a:xfrm>
          <a:prstGeom prst="rect">
            <a:avLst/>
          </a:prstGeom>
        </p:spPr>
        <p:txBody>
          <a:bodyPr vert="horz" wrap="square" lIns="0" tIns="20955" rIns="0" bIns="0" rtlCol="0">
            <a:spAutoFit/>
          </a:bodyPr>
          <a:lstStyle/>
          <a:p>
            <a:pPr marL="1270">
              <a:lnSpc>
                <a:spcPct val="100000"/>
              </a:lnSpc>
              <a:spcBef>
                <a:spcPts val="165"/>
              </a:spcBef>
            </a:pPr>
            <a:r>
              <a:rPr sz="225" b="1" spc="44" baseline="37037" dirty="0">
                <a:solidFill>
                  <a:srgbClr val="569BBD"/>
                </a:solidFill>
                <a:latin typeface="Arial"/>
                <a:cs typeface="Arial"/>
              </a:rPr>
              <a:t>●     </a:t>
            </a:r>
            <a:r>
              <a:rPr sz="225" b="1" spc="44" baseline="18518" dirty="0">
                <a:solidFill>
                  <a:srgbClr val="569BBD"/>
                </a:solidFill>
                <a:latin typeface="Arial"/>
                <a:cs typeface="Arial"/>
              </a:rPr>
              <a:t>●      </a:t>
            </a:r>
            <a:r>
              <a:rPr sz="225" b="1" spc="104"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a:p>
            <a:pPr marL="53340">
              <a:lnSpc>
                <a:spcPct val="100000"/>
              </a:lnSpc>
              <a:spcBef>
                <a:spcPts val="70"/>
              </a:spcBef>
            </a:pPr>
            <a:r>
              <a:rPr sz="150" b="1" spc="30" dirty="0">
                <a:solidFill>
                  <a:srgbClr val="569BBD"/>
                </a:solidFill>
                <a:latin typeface="Arial"/>
                <a:cs typeface="Arial"/>
              </a:rPr>
              <a:t>●</a:t>
            </a:r>
            <a:endParaRPr sz="150">
              <a:latin typeface="Arial"/>
              <a:cs typeface="Arial"/>
            </a:endParaRPr>
          </a:p>
          <a:p>
            <a:pPr>
              <a:lnSpc>
                <a:spcPct val="100000"/>
              </a:lnSpc>
              <a:spcBef>
                <a:spcPts val="85"/>
              </a:spcBef>
            </a:pPr>
            <a:r>
              <a:rPr sz="225" b="1" spc="44" baseline="37037" dirty="0">
                <a:solidFill>
                  <a:srgbClr val="569BBD"/>
                </a:solidFill>
                <a:latin typeface="Arial"/>
                <a:cs typeface="Arial"/>
              </a:rPr>
              <a:t>●  </a:t>
            </a:r>
            <a:r>
              <a:rPr sz="225" b="1" spc="44" baseline="18518" dirty="0">
                <a:solidFill>
                  <a:srgbClr val="569BBD"/>
                </a:solidFill>
                <a:latin typeface="Arial"/>
                <a:cs typeface="Arial"/>
              </a:rPr>
              <a:t>●       </a:t>
            </a:r>
            <a:r>
              <a:rPr sz="225" b="1" spc="142" baseline="18518"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p:txBody>
      </p:sp>
      <p:sp>
        <p:nvSpPr>
          <p:cNvPr id="333" name="object 333"/>
          <p:cNvSpPr txBox="1"/>
          <p:nvPr/>
        </p:nvSpPr>
        <p:spPr>
          <a:xfrm>
            <a:off x="2530144" y="3232843"/>
            <a:ext cx="222885" cy="175260"/>
          </a:xfrm>
          <a:prstGeom prst="rect">
            <a:avLst/>
          </a:prstGeom>
        </p:spPr>
        <p:txBody>
          <a:bodyPr vert="horz" wrap="square" lIns="0" tIns="0" rIns="0" bIns="0" rtlCol="0">
            <a:spAutoFit/>
          </a:bodyPr>
          <a:lstStyle/>
          <a:p>
            <a:pPr>
              <a:lnSpc>
                <a:spcPct val="100000"/>
              </a:lnSpc>
            </a:pPr>
            <a:endParaRPr sz="100">
              <a:latin typeface="Times New Roman"/>
              <a:cs typeface="Times New Roman"/>
            </a:endParaRPr>
          </a:p>
          <a:p>
            <a:pPr marR="50165" algn="r">
              <a:lnSpc>
                <a:spcPts val="145"/>
              </a:lnSpc>
            </a:pPr>
            <a:r>
              <a:rPr sz="150" b="1" spc="30" dirty="0">
                <a:solidFill>
                  <a:srgbClr val="569BBD"/>
                </a:solidFill>
                <a:latin typeface="Arial"/>
                <a:cs typeface="Arial"/>
              </a:rPr>
              <a:t>●</a:t>
            </a:r>
            <a:endParaRPr sz="150">
              <a:latin typeface="Arial"/>
              <a:cs typeface="Arial"/>
            </a:endParaRPr>
          </a:p>
          <a:p>
            <a:pPr marL="635" algn="ctr">
              <a:lnSpc>
                <a:spcPts val="145"/>
              </a:lnSpc>
              <a:tabLst>
                <a:tab pos="180975" algn="l"/>
              </a:tabLst>
            </a:pPr>
            <a:r>
              <a:rPr sz="150" b="1" spc="30"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a:p>
            <a:pPr marL="27305" algn="ctr">
              <a:lnSpc>
                <a:spcPct val="100000"/>
              </a:lnSpc>
              <a:spcBef>
                <a:spcPts val="100"/>
              </a:spcBef>
            </a:pPr>
            <a:r>
              <a:rPr sz="150" b="1" spc="30" dirty="0">
                <a:solidFill>
                  <a:srgbClr val="569BBD"/>
                </a:solidFill>
                <a:latin typeface="Arial"/>
                <a:cs typeface="Arial"/>
              </a:rPr>
              <a:t>●</a:t>
            </a:r>
            <a:endParaRPr sz="150">
              <a:latin typeface="Arial"/>
              <a:cs typeface="Arial"/>
            </a:endParaRPr>
          </a:p>
          <a:p>
            <a:pPr>
              <a:lnSpc>
                <a:spcPct val="100000"/>
              </a:lnSpc>
            </a:pPr>
            <a:endParaRPr sz="100">
              <a:latin typeface="Times New Roman"/>
              <a:cs typeface="Times New Roman"/>
            </a:endParaRPr>
          </a:p>
          <a:p>
            <a:pPr marR="9525" algn="ctr">
              <a:lnSpc>
                <a:spcPct val="100000"/>
              </a:lnSpc>
            </a:pPr>
            <a:r>
              <a:rPr sz="400" spc="-5" dirty="0">
                <a:latin typeface="Arial"/>
                <a:cs typeface="Arial"/>
              </a:rPr>
              <a:t>Cluste</a:t>
            </a:r>
            <a:r>
              <a:rPr sz="400" dirty="0">
                <a:latin typeface="Arial"/>
                <a:cs typeface="Arial"/>
              </a:rPr>
              <a:t>r 1</a:t>
            </a:r>
            <a:endParaRPr sz="400">
              <a:latin typeface="Arial"/>
              <a:cs typeface="Arial"/>
            </a:endParaRPr>
          </a:p>
        </p:txBody>
      </p:sp>
      <p:sp>
        <p:nvSpPr>
          <p:cNvPr id="334" name="object 334"/>
          <p:cNvSpPr txBox="1"/>
          <p:nvPr/>
        </p:nvSpPr>
        <p:spPr>
          <a:xfrm>
            <a:off x="2537902" y="2474529"/>
            <a:ext cx="240665" cy="316230"/>
          </a:xfrm>
          <a:prstGeom prst="rect">
            <a:avLst/>
          </a:prstGeom>
        </p:spPr>
        <p:txBody>
          <a:bodyPr vert="horz" wrap="square" lIns="0" tIns="12700" rIns="0" bIns="0" rtlCol="0">
            <a:spAutoFit/>
          </a:bodyPr>
          <a:lstStyle/>
          <a:p>
            <a:pPr marR="5715" algn="ctr">
              <a:lnSpc>
                <a:spcPct val="100000"/>
              </a:lnSpc>
              <a:spcBef>
                <a:spcPts val="100"/>
              </a:spcBef>
            </a:pPr>
            <a:r>
              <a:rPr sz="400" spc="-5" dirty="0">
                <a:latin typeface="Arial"/>
                <a:cs typeface="Arial"/>
              </a:rPr>
              <a:t>Cluster</a:t>
            </a:r>
            <a:r>
              <a:rPr sz="400" spc="-45" dirty="0">
                <a:latin typeface="Arial"/>
                <a:cs typeface="Arial"/>
              </a:rPr>
              <a:t> </a:t>
            </a:r>
            <a:r>
              <a:rPr sz="400" dirty="0">
                <a:latin typeface="Arial"/>
                <a:cs typeface="Arial"/>
              </a:rPr>
              <a:t>2</a:t>
            </a:r>
            <a:endParaRPr sz="400">
              <a:latin typeface="Arial"/>
              <a:cs typeface="Arial"/>
            </a:endParaRPr>
          </a:p>
          <a:p>
            <a:pPr marR="99695" algn="ctr">
              <a:lnSpc>
                <a:spcPct val="100000"/>
              </a:lnSpc>
              <a:spcBef>
                <a:spcPts val="250"/>
              </a:spcBef>
            </a:pPr>
            <a:r>
              <a:rPr sz="225" b="1" spc="-15" baseline="18518" dirty="0">
                <a:solidFill>
                  <a:srgbClr val="569BBD"/>
                </a:solidFill>
                <a:latin typeface="Arial"/>
                <a:cs typeface="Arial"/>
              </a:rPr>
              <a:t>●</a:t>
            </a:r>
            <a:r>
              <a:rPr sz="150" b="1" spc="-10" dirty="0">
                <a:solidFill>
                  <a:srgbClr val="569BBD"/>
                </a:solidFill>
                <a:latin typeface="Arial"/>
                <a:cs typeface="Arial"/>
              </a:rPr>
              <a:t>●</a:t>
            </a:r>
            <a:endParaRPr sz="150">
              <a:latin typeface="Arial"/>
              <a:cs typeface="Arial"/>
            </a:endParaRPr>
          </a:p>
          <a:p>
            <a:pPr marR="62865" algn="ctr">
              <a:lnSpc>
                <a:spcPct val="100000"/>
              </a:lnSpc>
              <a:spcBef>
                <a:spcPts val="160"/>
              </a:spcBef>
            </a:pPr>
            <a:r>
              <a:rPr sz="225" b="1" spc="44" baseline="18518" dirty="0">
                <a:solidFill>
                  <a:srgbClr val="569BBD"/>
                </a:solidFill>
                <a:latin typeface="Arial"/>
                <a:cs typeface="Arial"/>
              </a:rPr>
              <a:t>●        </a:t>
            </a:r>
            <a:r>
              <a:rPr sz="150" b="1" spc="30" dirty="0">
                <a:solidFill>
                  <a:srgbClr val="569BBD"/>
                </a:solidFill>
                <a:latin typeface="Arial"/>
                <a:cs typeface="Arial"/>
              </a:rPr>
              <a:t>●   </a:t>
            </a:r>
            <a:r>
              <a:rPr sz="150" b="1" spc="35"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a:p>
            <a:pPr marL="48895" algn="ctr">
              <a:lnSpc>
                <a:spcPts val="160"/>
              </a:lnSpc>
              <a:spcBef>
                <a:spcPts val="85"/>
              </a:spcBef>
            </a:pPr>
            <a:r>
              <a:rPr sz="225" b="1" spc="44" baseline="37037" dirty="0">
                <a:solidFill>
                  <a:srgbClr val="569BBD"/>
                </a:solidFill>
                <a:latin typeface="Arial"/>
                <a:cs typeface="Arial"/>
              </a:rPr>
              <a:t>●</a:t>
            </a:r>
            <a:r>
              <a:rPr sz="225" b="1" spc="22" baseline="37037" dirty="0">
                <a:solidFill>
                  <a:srgbClr val="569BBD"/>
                </a:solidFill>
                <a:latin typeface="Arial"/>
                <a:cs typeface="Arial"/>
              </a:rPr>
              <a:t> </a:t>
            </a:r>
            <a:r>
              <a:rPr sz="150" b="1" spc="30" dirty="0">
                <a:solidFill>
                  <a:srgbClr val="569BBD"/>
                </a:solidFill>
                <a:latin typeface="Arial"/>
                <a:cs typeface="Arial"/>
              </a:rPr>
              <a:t>●</a:t>
            </a:r>
            <a:endParaRPr sz="150">
              <a:latin typeface="Arial"/>
              <a:cs typeface="Arial"/>
            </a:endParaRPr>
          </a:p>
          <a:p>
            <a:pPr marL="43180" algn="ctr">
              <a:lnSpc>
                <a:spcPts val="160"/>
              </a:lnSpc>
            </a:pPr>
            <a:r>
              <a:rPr sz="150" b="1" spc="30" dirty="0">
                <a:solidFill>
                  <a:srgbClr val="569BBD"/>
                </a:solidFill>
                <a:latin typeface="Arial"/>
                <a:cs typeface="Arial"/>
              </a:rPr>
              <a:t>●</a:t>
            </a:r>
            <a:endParaRPr sz="150">
              <a:latin typeface="Arial"/>
              <a:cs typeface="Arial"/>
            </a:endParaRPr>
          </a:p>
          <a:p>
            <a:pPr marR="5080" algn="r">
              <a:lnSpc>
                <a:spcPts val="175"/>
              </a:lnSpc>
              <a:spcBef>
                <a:spcPts val="30"/>
              </a:spcBef>
            </a:pPr>
            <a:r>
              <a:rPr sz="150" b="1" spc="30" dirty="0">
                <a:solidFill>
                  <a:srgbClr val="569BBD"/>
                </a:solidFill>
                <a:latin typeface="Arial"/>
                <a:cs typeface="Arial"/>
              </a:rPr>
              <a:t>●</a:t>
            </a:r>
            <a:endParaRPr sz="150">
              <a:latin typeface="Arial"/>
              <a:cs typeface="Arial"/>
            </a:endParaRPr>
          </a:p>
          <a:p>
            <a:pPr marL="88265" algn="ctr">
              <a:lnSpc>
                <a:spcPts val="175"/>
              </a:lnSpc>
            </a:pPr>
            <a:r>
              <a:rPr sz="150" b="1" spc="30" dirty="0">
                <a:solidFill>
                  <a:srgbClr val="569BBD"/>
                </a:solidFill>
                <a:latin typeface="Arial"/>
                <a:cs typeface="Arial"/>
              </a:rPr>
              <a:t>●</a:t>
            </a:r>
            <a:endParaRPr sz="150">
              <a:latin typeface="Arial"/>
              <a:cs typeface="Arial"/>
            </a:endParaRPr>
          </a:p>
          <a:p>
            <a:pPr marL="1270" algn="ctr">
              <a:lnSpc>
                <a:spcPct val="100000"/>
              </a:lnSpc>
              <a:spcBef>
                <a:spcPts val="65"/>
              </a:spcBef>
            </a:pPr>
            <a:r>
              <a:rPr sz="150" b="1" spc="30" dirty="0">
                <a:solidFill>
                  <a:srgbClr val="569BBD"/>
                </a:solidFill>
                <a:latin typeface="Arial"/>
                <a:cs typeface="Arial"/>
              </a:rPr>
              <a:t>●</a:t>
            </a:r>
            <a:endParaRPr sz="150">
              <a:latin typeface="Arial"/>
              <a:cs typeface="Arial"/>
            </a:endParaRPr>
          </a:p>
        </p:txBody>
      </p:sp>
      <p:sp>
        <p:nvSpPr>
          <p:cNvPr id="335" name="object 335"/>
          <p:cNvSpPr txBox="1"/>
          <p:nvPr/>
        </p:nvSpPr>
        <p:spPr>
          <a:xfrm>
            <a:off x="2860959" y="2713661"/>
            <a:ext cx="217804" cy="86995"/>
          </a:xfrm>
          <a:prstGeom prst="rect">
            <a:avLst/>
          </a:prstGeom>
        </p:spPr>
        <p:txBody>
          <a:bodyPr vert="horz" wrap="square" lIns="0" tIns="12700" rIns="0" bIns="0" rtlCol="0">
            <a:spAutoFit/>
          </a:bodyPr>
          <a:lstStyle/>
          <a:p>
            <a:pPr>
              <a:lnSpc>
                <a:spcPct val="100000"/>
              </a:lnSpc>
              <a:spcBef>
                <a:spcPts val="100"/>
              </a:spcBef>
            </a:pPr>
            <a:r>
              <a:rPr sz="400" spc="-5" dirty="0">
                <a:latin typeface="Arial"/>
                <a:cs typeface="Arial"/>
              </a:rPr>
              <a:t>Cluster</a:t>
            </a:r>
            <a:r>
              <a:rPr sz="400" spc="-40" dirty="0">
                <a:latin typeface="Arial"/>
                <a:cs typeface="Arial"/>
              </a:rPr>
              <a:t> </a:t>
            </a:r>
            <a:r>
              <a:rPr sz="400" dirty="0">
                <a:latin typeface="Arial"/>
                <a:cs typeface="Arial"/>
              </a:rPr>
              <a:t>3</a:t>
            </a:r>
            <a:endParaRPr sz="400">
              <a:latin typeface="Arial"/>
              <a:cs typeface="Arial"/>
            </a:endParaRPr>
          </a:p>
        </p:txBody>
      </p:sp>
      <p:sp>
        <p:nvSpPr>
          <p:cNvPr id="336" name="object 336"/>
          <p:cNvSpPr txBox="1"/>
          <p:nvPr/>
        </p:nvSpPr>
        <p:spPr>
          <a:xfrm>
            <a:off x="3172870" y="2925343"/>
            <a:ext cx="217804" cy="86995"/>
          </a:xfrm>
          <a:prstGeom prst="rect">
            <a:avLst/>
          </a:prstGeom>
        </p:spPr>
        <p:txBody>
          <a:bodyPr vert="horz" wrap="square" lIns="0" tIns="12700" rIns="0" bIns="0" rtlCol="0">
            <a:spAutoFit/>
          </a:bodyPr>
          <a:lstStyle/>
          <a:p>
            <a:pPr>
              <a:lnSpc>
                <a:spcPct val="100000"/>
              </a:lnSpc>
              <a:spcBef>
                <a:spcPts val="100"/>
              </a:spcBef>
            </a:pPr>
            <a:r>
              <a:rPr sz="400" spc="-5" dirty="0">
                <a:latin typeface="Arial"/>
                <a:cs typeface="Arial"/>
              </a:rPr>
              <a:t>Cluster</a:t>
            </a:r>
            <a:r>
              <a:rPr sz="400" spc="-40" dirty="0">
                <a:latin typeface="Arial"/>
                <a:cs typeface="Arial"/>
              </a:rPr>
              <a:t> </a:t>
            </a:r>
            <a:r>
              <a:rPr sz="400" dirty="0">
                <a:latin typeface="Arial"/>
                <a:cs typeface="Arial"/>
              </a:rPr>
              <a:t>4</a:t>
            </a:r>
            <a:endParaRPr sz="400">
              <a:latin typeface="Arial"/>
              <a:cs typeface="Arial"/>
            </a:endParaRPr>
          </a:p>
        </p:txBody>
      </p:sp>
      <p:sp>
        <p:nvSpPr>
          <p:cNvPr id="337" name="object 337"/>
          <p:cNvSpPr txBox="1"/>
          <p:nvPr/>
        </p:nvSpPr>
        <p:spPr>
          <a:xfrm>
            <a:off x="3314647" y="2470828"/>
            <a:ext cx="217804" cy="181610"/>
          </a:xfrm>
          <a:prstGeom prst="rect">
            <a:avLst/>
          </a:prstGeom>
        </p:spPr>
        <p:txBody>
          <a:bodyPr vert="horz" wrap="square" lIns="0" tIns="12700" rIns="0" bIns="0" rtlCol="0">
            <a:spAutoFit/>
          </a:bodyPr>
          <a:lstStyle/>
          <a:p>
            <a:pPr marR="5080" algn="ctr">
              <a:lnSpc>
                <a:spcPct val="100000"/>
              </a:lnSpc>
              <a:spcBef>
                <a:spcPts val="100"/>
              </a:spcBef>
            </a:pPr>
            <a:r>
              <a:rPr sz="400" spc="-5" dirty="0">
                <a:latin typeface="Arial"/>
                <a:cs typeface="Arial"/>
              </a:rPr>
              <a:t>Cluster</a:t>
            </a:r>
            <a:r>
              <a:rPr sz="400" spc="-70" dirty="0">
                <a:latin typeface="Arial"/>
                <a:cs typeface="Arial"/>
              </a:rPr>
              <a:t> </a:t>
            </a:r>
            <a:r>
              <a:rPr sz="400" dirty="0">
                <a:latin typeface="Arial"/>
                <a:cs typeface="Arial"/>
              </a:rPr>
              <a:t>5</a:t>
            </a:r>
            <a:endParaRPr sz="400">
              <a:latin typeface="Arial"/>
              <a:cs typeface="Arial"/>
            </a:endParaRPr>
          </a:p>
          <a:p>
            <a:pPr marL="45085" algn="ctr">
              <a:lnSpc>
                <a:spcPct val="100000"/>
              </a:lnSpc>
              <a:spcBef>
                <a:spcPts val="290"/>
              </a:spcBef>
            </a:pPr>
            <a:r>
              <a:rPr sz="150" b="1" spc="30" dirty="0">
                <a:solidFill>
                  <a:srgbClr val="569BBD"/>
                </a:solidFill>
                <a:latin typeface="Arial"/>
                <a:cs typeface="Arial"/>
              </a:rPr>
              <a:t>●</a:t>
            </a:r>
            <a:endParaRPr sz="150">
              <a:latin typeface="Arial"/>
              <a:cs typeface="Arial"/>
            </a:endParaRPr>
          </a:p>
          <a:p>
            <a:pPr>
              <a:lnSpc>
                <a:spcPct val="100000"/>
              </a:lnSpc>
            </a:pPr>
            <a:endParaRPr sz="100">
              <a:latin typeface="Times New Roman"/>
              <a:cs typeface="Times New Roman"/>
            </a:endParaRPr>
          </a:p>
          <a:p>
            <a:pPr marR="47625" algn="ctr">
              <a:lnSpc>
                <a:spcPct val="100000"/>
              </a:lnSpc>
            </a:pPr>
            <a:r>
              <a:rPr sz="150" b="1" spc="30" dirty="0">
                <a:solidFill>
                  <a:srgbClr val="569BBD"/>
                </a:solidFill>
                <a:latin typeface="Arial"/>
                <a:cs typeface="Arial"/>
              </a:rPr>
              <a:t>● </a:t>
            </a:r>
            <a:r>
              <a:rPr sz="225" b="1" spc="44" baseline="18518" dirty="0">
                <a:solidFill>
                  <a:srgbClr val="569BBD"/>
                </a:solidFill>
                <a:latin typeface="Arial"/>
                <a:cs typeface="Arial"/>
              </a:rPr>
              <a:t>●</a:t>
            </a:r>
            <a:endParaRPr sz="225" baseline="18518">
              <a:latin typeface="Arial"/>
              <a:cs typeface="Arial"/>
            </a:endParaRPr>
          </a:p>
        </p:txBody>
      </p:sp>
      <p:sp>
        <p:nvSpPr>
          <p:cNvPr id="338" name="object 338"/>
          <p:cNvSpPr txBox="1"/>
          <p:nvPr/>
        </p:nvSpPr>
        <p:spPr>
          <a:xfrm>
            <a:off x="3522588" y="3225715"/>
            <a:ext cx="217804" cy="86995"/>
          </a:xfrm>
          <a:prstGeom prst="rect">
            <a:avLst/>
          </a:prstGeom>
        </p:spPr>
        <p:txBody>
          <a:bodyPr vert="horz" wrap="square" lIns="0" tIns="12700" rIns="0" bIns="0" rtlCol="0">
            <a:spAutoFit/>
          </a:bodyPr>
          <a:lstStyle/>
          <a:p>
            <a:pPr>
              <a:lnSpc>
                <a:spcPct val="100000"/>
              </a:lnSpc>
              <a:spcBef>
                <a:spcPts val="100"/>
              </a:spcBef>
            </a:pPr>
            <a:r>
              <a:rPr sz="400" spc="-5" dirty="0">
                <a:latin typeface="Arial"/>
                <a:cs typeface="Arial"/>
              </a:rPr>
              <a:t>Cluster</a:t>
            </a:r>
            <a:r>
              <a:rPr sz="400" spc="-40" dirty="0">
                <a:latin typeface="Arial"/>
                <a:cs typeface="Arial"/>
              </a:rPr>
              <a:t> </a:t>
            </a:r>
            <a:r>
              <a:rPr sz="400" dirty="0">
                <a:latin typeface="Arial"/>
                <a:cs typeface="Arial"/>
              </a:rPr>
              <a:t>6</a:t>
            </a:r>
            <a:endParaRPr sz="400">
              <a:latin typeface="Arial"/>
              <a:cs typeface="Arial"/>
            </a:endParaRPr>
          </a:p>
        </p:txBody>
      </p:sp>
      <p:sp>
        <p:nvSpPr>
          <p:cNvPr id="339" name="object 339"/>
          <p:cNvSpPr txBox="1"/>
          <p:nvPr/>
        </p:nvSpPr>
        <p:spPr>
          <a:xfrm>
            <a:off x="3777788" y="2532028"/>
            <a:ext cx="217804" cy="86995"/>
          </a:xfrm>
          <a:prstGeom prst="rect">
            <a:avLst/>
          </a:prstGeom>
        </p:spPr>
        <p:txBody>
          <a:bodyPr vert="horz" wrap="square" lIns="0" tIns="12700" rIns="0" bIns="0" rtlCol="0">
            <a:spAutoFit/>
          </a:bodyPr>
          <a:lstStyle/>
          <a:p>
            <a:pPr>
              <a:lnSpc>
                <a:spcPct val="100000"/>
              </a:lnSpc>
              <a:spcBef>
                <a:spcPts val="100"/>
              </a:spcBef>
            </a:pPr>
            <a:r>
              <a:rPr sz="400" spc="-5" dirty="0">
                <a:latin typeface="Arial"/>
                <a:cs typeface="Arial"/>
              </a:rPr>
              <a:t>Cluster</a:t>
            </a:r>
            <a:r>
              <a:rPr sz="400" spc="-40" dirty="0">
                <a:latin typeface="Arial"/>
                <a:cs typeface="Arial"/>
              </a:rPr>
              <a:t> </a:t>
            </a:r>
            <a:r>
              <a:rPr sz="400" dirty="0">
                <a:latin typeface="Arial"/>
                <a:cs typeface="Arial"/>
              </a:rPr>
              <a:t>7</a:t>
            </a:r>
            <a:endParaRPr sz="400">
              <a:latin typeface="Arial"/>
              <a:cs typeface="Arial"/>
            </a:endParaRPr>
          </a:p>
        </p:txBody>
      </p:sp>
      <p:sp>
        <p:nvSpPr>
          <p:cNvPr id="340" name="object 340"/>
          <p:cNvSpPr txBox="1"/>
          <p:nvPr/>
        </p:nvSpPr>
        <p:spPr>
          <a:xfrm>
            <a:off x="4061343" y="2871586"/>
            <a:ext cx="217804" cy="140335"/>
          </a:xfrm>
          <a:prstGeom prst="rect">
            <a:avLst/>
          </a:prstGeom>
        </p:spPr>
        <p:txBody>
          <a:bodyPr vert="horz" wrap="square" lIns="0" tIns="12700" rIns="0" bIns="0" rtlCol="0">
            <a:spAutoFit/>
          </a:bodyPr>
          <a:lstStyle/>
          <a:p>
            <a:pPr marR="5080" algn="ctr">
              <a:lnSpc>
                <a:spcPct val="100000"/>
              </a:lnSpc>
              <a:spcBef>
                <a:spcPts val="100"/>
              </a:spcBef>
            </a:pPr>
            <a:r>
              <a:rPr sz="400" spc="-5" dirty="0">
                <a:latin typeface="Arial"/>
                <a:cs typeface="Arial"/>
              </a:rPr>
              <a:t>Cluster</a:t>
            </a:r>
            <a:r>
              <a:rPr sz="400" spc="-70" dirty="0">
                <a:latin typeface="Arial"/>
                <a:cs typeface="Arial"/>
              </a:rPr>
              <a:t> </a:t>
            </a:r>
            <a:r>
              <a:rPr sz="400" dirty="0">
                <a:latin typeface="Arial"/>
                <a:cs typeface="Arial"/>
              </a:rPr>
              <a:t>8</a:t>
            </a:r>
            <a:endParaRPr sz="400">
              <a:latin typeface="Arial"/>
              <a:cs typeface="Arial"/>
            </a:endParaRPr>
          </a:p>
          <a:p>
            <a:pPr marL="66040" algn="ctr">
              <a:lnSpc>
                <a:spcPct val="100000"/>
              </a:lnSpc>
              <a:spcBef>
                <a:spcPts val="240"/>
              </a:spcBef>
            </a:pPr>
            <a:r>
              <a:rPr sz="150" b="1" spc="30" dirty="0">
                <a:solidFill>
                  <a:srgbClr val="569BBD"/>
                </a:solidFill>
                <a:latin typeface="Arial"/>
                <a:cs typeface="Arial"/>
              </a:rPr>
              <a:t>●</a:t>
            </a:r>
            <a:endParaRPr sz="150">
              <a:latin typeface="Arial"/>
              <a:cs typeface="Arial"/>
            </a:endParaRPr>
          </a:p>
        </p:txBody>
      </p:sp>
      <p:sp>
        <p:nvSpPr>
          <p:cNvPr id="341" name="object 341"/>
          <p:cNvSpPr txBox="1"/>
          <p:nvPr/>
        </p:nvSpPr>
        <p:spPr>
          <a:xfrm>
            <a:off x="4118054" y="2427900"/>
            <a:ext cx="217804" cy="86995"/>
          </a:xfrm>
          <a:prstGeom prst="rect">
            <a:avLst/>
          </a:prstGeom>
        </p:spPr>
        <p:txBody>
          <a:bodyPr vert="horz" wrap="square" lIns="0" tIns="12700" rIns="0" bIns="0" rtlCol="0">
            <a:spAutoFit/>
          </a:bodyPr>
          <a:lstStyle/>
          <a:p>
            <a:pPr>
              <a:lnSpc>
                <a:spcPct val="100000"/>
              </a:lnSpc>
              <a:spcBef>
                <a:spcPts val="100"/>
              </a:spcBef>
            </a:pPr>
            <a:r>
              <a:rPr sz="400" spc="-5" dirty="0">
                <a:latin typeface="Arial"/>
                <a:cs typeface="Arial"/>
              </a:rPr>
              <a:t>Cluster</a:t>
            </a:r>
            <a:r>
              <a:rPr sz="400" spc="-40" dirty="0">
                <a:latin typeface="Arial"/>
                <a:cs typeface="Arial"/>
              </a:rPr>
              <a:t> </a:t>
            </a:r>
            <a:r>
              <a:rPr sz="400" dirty="0">
                <a:latin typeface="Arial"/>
                <a:cs typeface="Arial"/>
              </a:rPr>
              <a:t>9</a:t>
            </a:r>
            <a:endParaRPr sz="400">
              <a:latin typeface="Arial"/>
              <a:cs typeface="Arial"/>
            </a:endParaRPr>
          </a:p>
        </p:txBody>
      </p:sp>
      <p:sp>
        <p:nvSpPr>
          <p:cNvPr id="342" name="object 342"/>
          <p:cNvSpPr txBox="1"/>
          <p:nvPr/>
        </p:nvSpPr>
        <p:spPr>
          <a:xfrm>
            <a:off x="4440682" y="3279140"/>
            <a:ext cx="81915" cy="146685"/>
          </a:xfrm>
          <a:prstGeom prst="rect">
            <a:avLst/>
          </a:prstGeom>
        </p:spPr>
        <p:txBody>
          <a:bodyPr vert="horz" wrap="square" lIns="0" tIns="11430" rIns="0" bIns="0" rtlCol="0">
            <a:spAutoFit/>
          </a:bodyPr>
          <a:lstStyle/>
          <a:p>
            <a:pPr marL="12700">
              <a:lnSpc>
                <a:spcPct val="100000"/>
              </a:lnSpc>
              <a:spcBef>
                <a:spcPts val="90"/>
              </a:spcBef>
            </a:pPr>
            <a:r>
              <a:rPr sz="800" spc="-70" dirty="0">
                <a:solidFill>
                  <a:srgbClr val="7F7F7F"/>
                </a:solidFill>
                <a:latin typeface="DejaVu Sans"/>
                <a:cs typeface="DejaVu Sans"/>
              </a:rPr>
              <a:t>3</a:t>
            </a:r>
            <a:endParaRPr sz="800">
              <a:latin typeface="DejaVu Sans"/>
              <a:cs typeface="DejaVu Sans"/>
            </a:endParaRPr>
          </a:p>
        </p:txBody>
      </p:sp>
      <p:sp>
        <p:nvSpPr>
          <p:cNvPr id="343" name="Rectangle 342"/>
          <p:cNvSpPr/>
          <p:nvPr/>
        </p:nvSpPr>
        <p:spPr>
          <a:xfrm>
            <a:off x="4245385" y="-54349"/>
            <a:ext cx="410690"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val="2977794614"/>
      </p:ext>
    </p:ext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608195" cy="469265"/>
          </a:xfrm>
          <a:custGeom>
            <a:avLst/>
            <a:gdLst/>
            <a:ahLst/>
            <a:cxnLst/>
            <a:rect l="l" t="t" r="r" b="b"/>
            <a:pathLst>
              <a:path w="4608195" h="469265">
                <a:moveTo>
                  <a:pt x="0" y="469011"/>
                </a:moveTo>
                <a:lnTo>
                  <a:pt x="4607941" y="469011"/>
                </a:lnTo>
                <a:lnTo>
                  <a:pt x="4607941" y="0"/>
                </a:lnTo>
                <a:lnTo>
                  <a:pt x="0" y="0"/>
                </a:lnTo>
                <a:lnTo>
                  <a:pt x="0" y="469011"/>
                </a:lnTo>
                <a:close/>
              </a:path>
            </a:pathLst>
          </a:custGeom>
          <a:solidFill>
            <a:srgbClr val="1B609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7145" rIns="0" bIns="0" rtlCol="0">
            <a:spAutoFit/>
          </a:bodyPr>
          <a:lstStyle/>
          <a:p>
            <a:pPr marL="16510">
              <a:lnSpc>
                <a:spcPct val="100000"/>
              </a:lnSpc>
              <a:spcBef>
                <a:spcPts val="135"/>
              </a:spcBef>
            </a:pPr>
            <a:r>
              <a:rPr spc="-50" dirty="0"/>
              <a:t>2. </a:t>
            </a:r>
            <a:r>
              <a:rPr spc="-55" dirty="0"/>
              <a:t>Ideally </a:t>
            </a:r>
            <a:r>
              <a:rPr spc="-45" dirty="0"/>
              <a:t>use </a:t>
            </a:r>
            <a:r>
              <a:rPr spc="-60" dirty="0"/>
              <a:t>a </a:t>
            </a:r>
            <a:r>
              <a:rPr spc="-50" dirty="0"/>
              <a:t>simple </a:t>
            </a:r>
            <a:r>
              <a:rPr spc="-55" dirty="0"/>
              <a:t>random </a:t>
            </a:r>
            <a:r>
              <a:rPr spc="-50" dirty="0"/>
              <a:t>sample, </a:t>
            </a:r>
            <a:r>
              <a:rPr spc="-60" dirty="0"/>
              <a:t>stratify </a:t>
            </a:r>
            <a:r>
              <a:rPr spc="-45" dirty="0"/>
              <a:t>to control </a:t>
            </a:r>
            <a:r>
              <a:rPr spc="-50" dirty="0"/>
              <a:t>for </a:t>
            </a:r>
            <a:r>
              <a:rPr spc="-60" dirty="0"/>
              <a:t>a</a:t>
            </a:r>
            <a:r>
              <a:rPr spc="75" dirty="0"/>
              <a:t> </a:t>
            </a:r>
            <a:r>
              <a:rPr spc="-55" dirty="0"/>
              <a:t>variable,</a:t>
            </a:r>
          </a:p>
        </p:txBody>
      </p:sp>
      <p:sp>
        <p:nvSpPr>
          <p:cNvPr id="4" name="object 4"/>
          <p:cNvSpPr txBox="1"/>
          <p:nvPr/>
        </p:nvSpPr>
        <p:spPr>
          <a:xfrm>
            <a:off x="2251964" y="230022"/>
            <a:ext cx="2260600" cy="191135"/>
          </a:xfrm>
          <a:prstGeom prst="rect">
            <a:avLst/>
          </a:prstGeom>
        </p:spPr>
        <p:txBody>
          <a:bodyPr vert="horz" wrap="square" lIns="0" tIns="17145" rIns="0" bIns="0" rtlCol="0">
            <a:spAutoFit/>
          </a:bodyPr>
          <a:lstStyle/>
          <a:p>
            <a:pPr marL="12700">
              <a:lnSpc>
                <a:spcPct val="100000"/>
              </a:lnSpc>
              <a:spcBef>
                <a:spcPts val="135"/>
              </a:spcBef>
            </a:pPr>
            <a:r>
              <a:rPr sz="1050" spc="-50" dirty="0">
                <a:solidFill>
                  <a:srgbClr val="FFFFFF"/>
                </a:solidFill>
                <a:latin typeface="DejaVu Sans"/>
                <a:cs typeface="DejaVu Sans"/>
              </a:rPr>
              <a:t>and </a:t>
            </a:r>
            <a:r>
              <a:rPr sz="1050" spc="-45" dirty="0">
                <a:solidFill>
                  <a:srgbClr val="FFFFFF"/>
                </a:solidFill>
                <a:latin typeface="DejaVu Sans"/>
                <a:cs typeface="DejaVu Sans"/>
              </a:rPr>
              <a:t>cluster to </a:t>
            </a:r>
            <a:r>
              <a:rPr sz="1050" spc="-70" dirty="0">
                <a:solidFill>
                  <a:srgbClr val="FFFFFF"/>
                </a:solidFill>
                <a:latin typeface="DejaVu Sans"/>
                <a:cs typeface="DejaVu Sans"/>
              </a:rPr>
              <a:t>make </a:t>
            </a:r>
            <a:r>
              <a:rPr sz="1050" spc="-50" dirty="0">
                <a:solidFill>
                  <a:srgbClr val="FFFFFF"/>
                </a:solidFill>
                <a:latin typeface="DejaVu Sans"/>
                <a:cs typeface="DejaVu Sans"/>
              </a:rPr>
              <a:t>sampling</a:t>
            </a:r>
            <a:r>
              <a:rPr sz="1050" spc="30" dirty="0">
                <a:solidFill>
                  <a:srgbClr val="FFFFFF"/>
                </a:solidFill>
                <a:latin typeface="DejaVu Sans"/>
                <a:cs typeface="DejaVu Sans"/>
              </a:rPr>
              <a:t> </a:t>
            </a:r>
            <a:r>
              <a:rPr sz="1050" spc="-55" dirty="0">
                <a:solidFill>
                  <a:srgbClr val="FFFFFF"/>
                </a:solidFill>
                <a:latin typeface="DejaVu Sans"/>
                <a:cs typeface="DejaVu Sans"/>
              </a:rPr>
              <a:t>easier</a:t>
            </a:r>
            <a:endParaRPr sz="1050">
              <a:latin typeface="DejaVu Sans"/>
              <a:cs typeface="DejaVu Sans"/>
            </a:endParaRPr>
          </a:p>
        </p:txBody>
      </p:sp>
      <p:sp>
        <p:nvSpPr>
          <p:cNvPr id="344" name="Rectangle 343"/>
          <p:cNvSpPr/>
          <p:nvPr/>
        </p:nvSpPr>
        <p:spPr>
          <a:xfrm>
            <a:off x="4245385" y="-54349"/>
            <a:ext cx="410690" cy="369332"/>
          </a:xfrm>
          <a:prstGeom prst="rect">
            <a:avLst/>
          </a:prstGeom>
        </p:spPr>
        <p:txBody>
          <a:bodyPr wrap="none">
            <a:spAutoFit/>
          </a:bodyPr>
          <a:lstStyle/>
          <a:p>
            <a:r>
              <a:rPr lang="en-US" dirty="0"/>
              <a:t>🆕</a:t>
            </a:r>
          </a:p>
        </p:txBody>
      </p:sp>
      <p:pic>
        <p:nvPicPr>
          <p:cNvPr id="5" name="Picture 4"/>
          <p:cNvPicPr>
            <a:picLocks noChangeAspect="1"/>
          </p:cNvPicPr>
          <p:nvPr/>
        </p:nvPicPr>
        <p:blipFill>
          <a:blip r:embed="rId2"/>
          <a:stretch>
            <a:fillRect/>
          </a:stretch>
        </p:blipFill>
        <p:spPr>
          <a:xfrm>
            <a:off x="84080" y="815975"/>
            <a:ext cx="4428356" cy="2198117"/>
          </a:xfrm>
          <a:prstGeom prst="rect">
            <a:avLst/>
          </a:prstGeom>
        </p:spPr>
      </p:pic>
    </p:spTree>
    <p:extLst>
      <p:ext uri="{BB962C8B-B14F-4D97-AF65-F5344CB8AC3E}">
        <p14:creationId xmlns:p14="http://schemas.microsoft.com/office/powerpoint/2010/main" val="2258831827"/>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166712"/>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50" b="1" dirty="0" smtClean="0">
                <a:solidFill>
                  <a:schemeClr val="accent2">
                    <a:lumMod val="75000"/>
                  </a:schemeClr>
                </a:solidFill>
              </a:rPr>
              <a:t>Let’s make the experiment better…</a:t>
            </a:r>
            <a:endParaRPr sz="1050" b="1" dirty="0">
              <a:solidFill>
                <a:schemeClr val="accent2">
                  <a:lumMod val="75000"/>
                </a:schemeClr>
              </a:solidFill>
            </a:endParaRPr>
          </a:p>
        </p:txBody>
      </p:sp>
      <p:sp>
        <p:nvSpPr>
          <p:cNvPr id="3" name="object 3"/>
          <p:cNvSpPr txBox="1"/>
          <p:nvPr/>
        </p:nvSpPr>
        <p:spPr>
          <a:xfrm>
            <a:off x="101854" y="358775"/>
            <a:ext cx="4420743" cy="536685"/>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1100" spc="-35" dirty="0" smtClean="0">
                <a:latin typeface="Arial"/>
                <a:cs typeface="Arial"/>
              </a:rPr>
              <a:t>The students realized that some students had already drank coffee, soda, and </a:t>
            </a:r>
            <a:r>
              <a:rPr lang="en-US" sz="1100" spc="-35" dirty="0" err="1" smtClean="0">
                <a:latin typeface="Arial"/>
                <a:cs typeface="Arial"/>
              </a:rPr>
              <a:t>Redbull</a:t>
            </a:r>
            <a:r>
              <a:rPr lang="en-US" sz="1100" spc="-35" dirty="0" smtClean="0">
                <a:latin typeface="Arial"/>
                <a:cs typeface="Arial"/>
              </a:rPr>
              <a:t> before arriving at the exam. What principle of experimental design could they employ to make the experiment better in light of this knowledge?</a:t>
            </a:r>
            <a:endParaRPr lang="en-US" sz="11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6" name="TextBox 5"/>
          <p:cNvSpPr txBox="1"/>
          <p:nvPr/>
        </p:nvSpPr>
        <p:spPr>
          <a:xfrm>
            <a:off x="101854" y="892175"/>
            <a:ext cx="3810000" cy="1015663"/>
          </a:xfrm>
          <a:prstGeom prst="rect">
            <a:avLst/>
          </a:prstGeom>
          <a:noFill/>
        </p:spPr>
        <p:txBody>
          <a:bodyPr wrap="square" rtlCol="0">
            <a:spAutoFit/>
          </a:bodyPr>
          <a:lstStyle/>
          <a:p>
            <a:pPr marL="342900" indent="-342900">
              <a:buFont typeface="+mj-lt"/>
              <a:buAutoNum type="arabicParenR"/>
            </a:pPr>
            <a:r>
              <a:rPr lang="en-US" sz="1200" dirty="0" smtClean="0"/>
              <a:t>Randomize</a:t>
            </a:r>
          </a:p>
          <a:p>
            <a:pPr marL="342900" indent="-342900">
              <a:buFont typeface="+mj-lt"/>
              <a:buAutoNum type="arabicParenR"/>
            </a:pPr>
            <a:r>
              <a:rPr lang="en-US" sz="1200" dirty="0" smtClean="0"/>
              <a:t>Replicate</a:t>
            </a:r>
          </a:p>
          <a:p>
            <a:pPr marL="342900" indent="-342900">
              <a:buFont typeface="+mj-lt"/>
              <a:buAutoNum type="arabicParenR"/>
            </a:pPr>
            <a:r>
              <a:rPr lang="en-US" sz="1200" dirty="0" smtClean="0"/>
              <a:t>Control </a:t>
            </a:r>
          </a:p>
          <a:p>
            <a:pPr marL="342900" indent="-342900">
              <a:buFont typeface="+mj-lt"/>
              <a:buAutoNum type="arabicParenR"/>
            </a:pPr>
            <a:r>
              <a:rPr lang="en-US" sz="1200" dirty="0" smtClean="0"/>
              <a:t>Block</a:t>
            </a:r>
          </a:p>
          <a:p>
            <a:pPr marL="342900" indent="-342900">
              <a:buFont typeface="+mj-lt"/>
              <a:buAutoNum type="arabicParenR"/>
            </a:pPr>
            <a:endParaRPr lang="en-US" sz="1200" dirty="0"/>
          </a:p>
        </p:txBody>
      </p:sp>
    </p:spTree>
    <p:extLst>
      <p:ext uri="{BB962C8B-B14F-4D97-AF65-F5344CB8AC3E}">
        <p14:creationId xmlns:p14="http://schemas.microsoft.com/office/powerpoint/2010/main" val="1771149525"/>
      </p:ext>
    </p:ext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166712"/>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50" b="1" dirty="0" smtClean="0">
                <a:solidFill>
                  <a:schemeClr val="accent2">
                    <a:lumMod val="75000"/>
                  </a:schemeClr>
                </a:solidFill>
              </a:rPr>
              <a:t>Let’s make the experiment better…</a:t>
            </a:r>
            <a:endParaRPr sz="1050" b="1" dirty="0">
              <a:solidFill>
                <a:schemeClr val="accent2">
                  <a:lumMod val="75000"/>
                </a:schemeClr>
              </a:solidFill>
            </a:endParaRPr>
          </a:p>
        </p:txBody>
      </p:sp>
      <p:sp>
        <p:nvSpPr>
          <p:cNvPr id="3" name="object 3"/>
          <p:cNvSpPr txBox="1"/>
          <p:nvPr/>
        </p:nvSpPr>
        <p:spPr>
          <a:xfrm>
            <a:off x="101854" y="358775"/>
            <a:ext cx="4420743" cy="536685"/>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1100" spc="-35" dirty="0" smtClean="0">
                <a:latin typeface="Arial"/>
                <a:cs typeface="Arial"/>
              </a:rPr>
              <a:t>The students realized that some students had already drank coffee, soda, and </a:t>
            </a:r>
            <a:r>
              <a:rPr lang="en-US" sz="1100" spc="-35" dirty="0" err="1" smtClean="0">
                <a:latin typeface="Arial"/>
                <a:cs typeface="Arial"/>
              </a:rPr>
              <a:t>Redbull</a:t>
            </a:r>
            <a:r>
              <a:rPr lang="en-US" sz="1100" spc="-35" dirty="0" smtClean="0">
                <a:latin typeface="Arial"/>
                <a:cs typeface="Arial"/>
              </a:rPr>
              <a:t> before arriving at the exam. What principle of experimental design could they employ to make the experiment better in light of this knowledge?</a:t>
            </a:r>
            <a:endParaRPr lang="en-US" sz="11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6" name="TextBox 5"/>
          <p:cNvSpPr txBox="1"/>
          <p:nvPr/>
        </p:nvSpPr>
        <p:spPr>
          <a:xfrm>
            <a:off x="101854" y="892175"/>
            <a:ext cx="3810000" cy="1015663"/>
          </a:xfrm>
          <a:prstGeom prst="rect">
            <a:avLst/>
          </a:prstGeom>
          <a:noFill/>
        </p:spPr>
        <p:txBody>
          <a:bodyPr wrap="square" rtlCol="0">
            <a:spAutoFit/>
          </a:bodyPr>
          <a:lstStyle/>
          <a:p>
            <a:pPr marL="342900" indent="-342900">
              <a:buFont typeface="+mj-lt"/>
              <a:buAutoNum type="arabicParenR"/>
            </a:pPr>
            <a:r>
              <a:rPr lang="en-US" sz="1200" dirty="0" smtClean="0"/>
              <a:t>Randomize</a:t>
            </a:r>
          </a:p>
          <a:p>
            <a:pPr marL="342900" indent="-342900">
              <a:buFont typeface="+mj-lt"/>
              <a:buAutoNum type="arabicParenR"/>
            </a:pPr>
            <a:r>
              <a:rPr lang="en-US" sz="1200" dirty="0" smtClean="0"/>
              <a:t>Replicate</a:t>
            </a:r>
          </a:p>
          <a:p>
            <a:pPr marL="342900" indent="-342900">
              <a:buFont typeface="+mj-lt"/>
              <a:buAutoNum type="arabicParenR"/>
            </a:pPr>
            <a:r>
              <a:rPr lang="en-US" sz="1200" b="1" i="1" dirty="0" smtClean="0">
                <a:solidFill>
                  <a:schemeClr val="accent2">
                    <a:lumMod val="75000"/>
                  </a:schemeClr>
                </a:solidFill>
              </a:rPr>
              <a:t>Control </a:t>
            </a:r>
          </a:p>
          <a:p>
            <a:pPr marL="342900" indent="-342900">
              <a:buFont typeface="+mj-lt"/>
              <a:buAutoNum type="arabicParenR"/>
            </a:pPr>
            <a:r>
              <a:rPr lang="en-US" sz="1200" dirty="0" smtClean="0"/>
              <a:t>Block</a:t>
            </a:r>
          </a:p>
          <a:p>
            <a:pPr marL="342900" indent="-342900">
              <a:buFont typeface="+mj-lt"/>
              <a:buAutoNum type="arabicParenR"/>
            </a:pPr>
            <a:endParaRPr lang="en-US" sz="1200" dirty="0"/>
          </a:p>
        </p:txBody>
      </p:sp>
      <p:sp>
        <p:nvSpPr>
          <p:cNvPr id="4" name="TextBox 3"/>
          <p:cNvSpPr txBox="1"/>
          <p:nvPr/>
        </p:nvSpPr>
        <p:spPr>
          <a:xfrm>
            <a:off x="1864139" y="938342"/>
            <a:ext cx="2667000" cy="1938992"/>
          </a:xfrm>
          <a:prstGeom prst="rect">
            <a:avLst/>
          </a:prstGeom>
          <a:noFill/>
        </p:spPr>
        <p:txBody>
          <a:bodyPr wrap="square" rtlCol="0">
            <a:spAutoFit/>
          </a:bodyPr>
          <a:lstStyle/>
          <a:p>
            <a:r>
              <a:rPr lang="en-US" sz="1200" b="1" dirty="0" smtClean="0">
                <a:solidFill>
                  <a:schemeClr val="accent2">
                    <a:lumMod val="75000"/>
                  </a:schemeClr>
                </a:solidFill>
              </a:rPr>
              <a:t>Control</a:t>
            </a:r>
            <a:r>
              <a:rPr lang="en-US" sz="1200" dirty="0" smtClean="0">
                <a:solidFill>
                  <a:schemeClr val="accent2">
                    <a:lumMod val="75000"/>
                  </a:schemeClr>
                </a:solidFill>
              </a:rPr>
              <a:t>: Make the treatment/control groups as similar as possible.</a:t>
            </a:r>
          </a:p>
          <a:p>
            <a:endParaRPr lang="en-US" sz="1200" dirty="0">
              <a:solidFill>
                <a:schemeClr val="accent2">
                  <a:lumMod val="75000"/>
                </a:schemeClr>
              </a:solidFill>
            </a:endParaRPr>
          </a:p>
          <a:p>
            <a:pPr marL="171450" indent="-171450">
              <a:buFont typeface="Arial" panose="020B0604020202020204" pitchFamily="34" charset="0"/>
              <a:buChar char="•"/>
            </a:pPr>
            <a:r>
              <a:rPr lang="en-US" sz="1200" dirty="0" smtClean="0">
                <a:solidFill>
                  <a:schemeClr val="accent2">
                    <a:lumMod val="75000"/>
                  </a:schemeClr>
                </a:solidFill>
              </a:rPr>
              <a:t>Have the student not ingest any caffeine before coming to the exam.</a:t>
            </a:r>
          </a:p>
          <a:p>
            <a:pPr marL="171450" indent="-171450">
              <a:buFont typeface="Arial" panose="020B0604020202020204" pitchFamily="34" charset="0"/>
              <a:buChar char="•"/>
            </a:pPr>
            <a:r>
              <a:rPr lang="en-US" sz="1200" dirty="0" smtClean="0">
                <a:solidFill>
                  <a:schemeClr val="accent2">
                    <a:lumMod val="75000"/>
                  </a:schemeClr>
                </a:solidFill>
              </a:rPr>
              <a:t>Give the students in the “coffee group” exactly 2 cups of coffee at exactly the same time.</a:t>
            </a:r>
          </a:p>
          <a:p>
            <a:pPr marL="171450" indent="-171450">
              <a:buFont typeface="Arial" panose="020B0604020202020204" pitchFamily="34" charset="0"/>
              <a:buChar char="•"/>
            </a:pPr>
            <a:r>
              <a:rPr lang="en-US" sz="1200" dirty="0" smtClean="0">
                <a:solidFill>
                  <a:schemeClr val="accent2">
                    <a:lumMod val="75000"/>
                  </a:schemeClr>
                </a:solidFill>
              </a:rPr>
              <a:t>Make sure everyone in the treatment group drinks it.</a:t>
            </a:r>
          </a:p>
        </p:txBody>
      </p:sp>
      <p:sp>
        <p:nvSpPr>
          <p:cNvPr id="7" name="TextBox 6"/>
          <p:cNvSpPr txBox="1"/>
          <p:nvPr/>
        </p:nvSpPr>
        <p:spPr>
          <a:xfrm>
            <a:off x="95250" y="3057523"/>
            <a:ext cx="1752600" cy="369332"/>
          </a:xfrm>
          <a:prstGeom prst="rect">
            <a:avLst/>
          </a:prstGeom>
          <a:noFill/>
        </p:spPr>
        <p:txBody>
          <a:bodyPr wrap="square" rtlCol="0">
            <a:spAutoFit/>
          </a:bodyPr>
          <a:lstStyle/>
          <a:p>
            <a:r>
              <a:rPr lang="en-US" dirty="0" smtClean="0"/>
              <a:t>Issue # 6</a:t>
            </a:r>
            <a:endParaRPr lang="en-US" dirty="0"/>
          </a:p>
        </p:txBody>
      </p:sp>
    </p:spTree>
    <p:extLst>
      <p:ext uri="{BB962C8B-B14F-4D97-AF65-F5344CB8AC3E}">
        <p14:creationId xmlns:p14="http://schemas.microsoft.com/office/powerpoint/2010/main" val="583285796"/>
      </p:ext>
    </p:extLst>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166712"/>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50" b="1" dirty="0" smtClean="0">
                <a:solidFill>
                  <a:schemeClr val="accent2">
                    <a:lumMod val="75000"/>
                  </a:schemeClr>
                </a:solidFill>
              </a:rPr>
              <a:t>Let’s make the experiment better…</a:t>
            </a:r>
            <a:endParaRPr sz="1050" b="1" dirty="0">
              <a:solidFill>
                <a:schemeClr val="accent2">
                  <a:lumMod val="75000"/>
                </a:schemeClr>
              </a:solidFill>
            </a:endParaRPr>
          </a:p>
        </p:txBody>
      </p:sp>
      <p:sp>
        <p:nvSpPr>
          <p:cNvPr id="3" name="object 3"/>
          <p:cNvSpPr txBox="1"/>
          <p:nvPr/>
        </p:nvSpPr>
        <p:spPr>
          <a:xfrm>
            <a:off x="101854" y="358775"/>
            <a:ext cx="4420743" cy="408445"/>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1100" spc="-35" dirty="0" smtClean="0">
                <a:latin typeface="Arial"/>
                <a:cs typeface="Arial"/>
              </a:rPr>
              <a:t>The students realized that Seniors tend to outperform Juniors in the SAT. What principle of experimental design could they employ to make the experiment better in light of this knowledge?</a:t>
            </a:r>
            <a:endParaRPr lang="en-US" sz="11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6" name="TextBox 5"/>
          <p:cNvSpPr txBox="1"/>
          <p:nvPr/>
        </p:nvSpPr>
        <p:spPr>
          <a:xfrm>
            <a:off x="101854" y="892175"/>
            <a:ext cx="3810000" cy="1015663"/>
          </a:xfrm>
          <a:prstGeom prst="rect">
            <a:avLst/>
          </a:prstGeom>
          <a:noFill/>
        </p:spPr>
        <p:txBody>
          <a:bodyPr wrap="square" rtlCol="0">
            <a:spAutoFit/>
          </a:bodyPr>
          <a:lstStyle/>
          <a:p>
            <a:pPr marL="342900" indent="-342900">
              <a:buFont typeface="+mj-lt"/>
              <a:buAutoNum type="arabicParenR"/>
            </a:pPr>
            <a:r>
              <a:rPr lang="en-US" sz="1200" dirty="0" smtClean="0"/>
              <a:t>Randomize</a:t>
            </a:r>
          </a:p>
          <a:p>
            <a:pPr marL="342900" indent="-342900">
              <a:buFont typeface="+mj-lt"/>
              <a:buAutoNum type="arabicParenR"/>
            </a:pPr>
            <a:r>
              <a:rPr lang="en-US" sz="1200" dirty="0" smtClean="0"/>
              <a:t>Replicate</a:t>
            </a:r>
          </a:p>
          <a:p>
            <a:pPr marL="342900" indent="-342900">
              <a:buFont typeface="+mj-lt"/>
              <a:buAutoNum type="arabicParenR"/>
            </a:pPr>
            <a:r>
              <a:rPr lang="en-US" sz="1200" dirty="0" smtClean="0"/>
              <a:t>Control </a:t>
            </a:r>
          </a:p>
          <a:p>
            <a:pPr marL="342900" indent="-342900">
              <a:buFont typeface="+mj-lt"/>
              <a:buAutoNum type="arabicParenR"/>
            </a:pPr>
            <a:r>
              <a:rPr lang="en-US" sz="1200" dirty="0" smtClean="0"/>
              <a:t>Block</a:t>
            </a:r>
          </a:p>
          <a:p>
            <a:pPr marL="342900" indent="-342900">
              <a:buFont typeface="+mj-lt"/>
              <a:buAutoNum type="arabicParenR"/>
            </a:pPr>
            <a:endParaRPr lang="en-US" sz="1200" dirty="0"/>
          </a:p>
        </p:txBody>
      </p:sp>
    </p:spTree>
    <p:extLst>
      <p:ext uri="{BB962C8B-B14F-4D97-AF65-F5344CB8AC3E}">
        <p14:creationId xmlns:p14="http://schemas.microsoft.com/office/powerpoint/2010/main" val="1552602474"/>
      </p:ext>
    </p:extLst>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166712"/>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50" b="1" dirty="0" smtClean="0">
                <a:solidFill>
                  <a:schemeClr val="accent2">
                    <a:lumMod val="75000"/>
                  </a:schemeClr>
                </a:solidFill>
              </a:rPr>
              <a:t>Let’s make the experiment better…</a:t>
            </a:r>
            <a:endParaRPr sz="1050" b="1" dirty="0">
              <a:solidFill>
                <a:schemeClr val="accent2">
                  <a:lumMod val="75000"/>
                </a:schemeClr>
              </a:solidFill>
            </a:endParaRPr>
          </a:p>
        </p:txBody>
      </p:sp>
      <p:sp>
        <p:nvSpPr>
          <p:cNvPr id="3" name="object 3"/>
          <p:cNvSpPr txBox="1"/>
          <p:nvPr/>
        </p:nvSpPr>
        <p:spPr>
          <a:xfrm>
            <a:off x="101854" y="358775"/>
            <a:ext cx="4420743" cy="408445"/>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1100" spc="-35" dirty="0" smtClean="0">
                <a:latin typeface="Arial"/>
                <a:cs typeface="Arial"/>
              </a:rPr>
              <a:t>The students realized that Seniors tend to outperform Juniors in the SAT. What principle of experimental design could they employ to make the experiment better in light of this knowledge?</a:t>
            </a:r>
            <a:endParaRPr lang="en-US" sz="11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6" name="TextBox 5"/>
          <p:cNvSpPr txBox="1"/>
          <p:nvPr/>
        </p:nvSpPr>
        <p:spPr>
          <a:xfrm>
            <a:off x="101854" y="892175"/>
            <a:ext cx="3810000" cy="1015663"/>
          </a:xfrm>
          <a:prstGeom prst="rect">
            <a:avLst/>
          </a:prstGeom>
          <a:noFill/>
        </p:spPr>
        <p:txBody>
          <a:bodyPr wrap="square" rtlCol="0">
            <a:spAutoFit/>
          </a:bodyPr>
          <a:lstStyle/>
          <a:p>
            <a:pPr marL="342900" indent="-342900">
              <a:buFont typeface="+mj-lt"/>
              <a:buAutoNum type="arabicParenR"/>
            </a:pPr>
            <a:r>
              <a:rPr lang="en-US" sz="1200" dirty="0" smtClean="0"/>
              <a:t>Randomize</a:t>
            </a:r>
          </a:p>
          <a:p>
            <a:pPr marL="342900" indent="-342900">
              <a:buFont typeface="+mj-lt"/>
              <a:buAutoNum type="arabicParenR"/>
            </a:pPr>
            <a:r>
              <a:rPr lang="en-US" sz="1200" dirty="0" smtClean="0"/>
              <a:t>Replicate</a:t>
            </a:r>
          </a:p>
          <a:p>
            <a:pPr marL="342900" indent="-342900">
              <a:buFont typeface="+mj-lt"/>
              <a:buAutoNum type="arabicParenR"/>
            </a:pPr>
            <a:r>
              <a:rPr lang="en-US" sz="1200" dirty="0" smtClean="0"/>
              <a:t>Control </a:t>
            </a:r>
          </a:p>
          <a:p>
            <a:pPr marL="342900" indent="-342900">
              <a:buFont typeface="+mj-lt"/>
              <a:buAutoNum type="arabicParenR"/>
            </a:pPr>
            <a:r>
              <a:rPr lang="en-US" sz="1200" b="1" i="1" dirty="0" smtClean="0">
                <a:solidFill>
                  <a:schemeClr val="accent2">
                    <a:lumMod val="75000"/>
                  </a:schemeClr>
                </a:solidFill>
              </a:rPr>
              <a:t>Block</a:t>
            </a:r>
          </a:p>
          <a:p>
            <a:pPr marL="342900" indent="-342900">
              <a:buFont typeface="+mj-lt"/>
              <a:buAutoNum type="arabicParenR"/>
            </a:pPr>
            <a:endParaRPr lang="en-US" sz="1200" dirty="0"/>
          </a:p>
        </p:txBody>
      </p:sp>
      <p:sp>
        <p:nvSpPr>
          <p:cNvPr id="7" name="TextBox 6"/>
          <p:cNvSpPr txBox="1"/>
          <p:nvPr/>
        </p:nvSpPr>
        <p:spPr>
          <a:xfrm>
            <a:off x="1864139" y="938342"/>
            <a:ext cx="2667000" cy="2123658"/>
          </a:xfrm>
          <a:prstGeom prst="rect">
            <a:avLst/>
          </a:prstGeom>
          <a:noFill/>
        </p:spPr>
        <p:txBody>
          <a:bodyPr wrap="square" rtlCol="0">
            <a:spAutoFit/>
          </a:bodyPr>
          <a:lstStyle/>
          <a:p>
            <a:r>
              <a:rPr lang="en-US" sz="1200" b="1" dirty="0" smtClean="0">
                <a:solidFill>
                  <a:schemeClr val="accent2">
                    <a:lumMod val="75000"/>
                  </a:schemeClr>
                </a:solidFill>
              </a:rPr>
              <a:t>Block</a:t>
            </a:r>
            <a:r>
              <a:rPr lang="en-US" sz="1200" dirty="0" smtClean="0">
                <a:solidFill>
                  <a:schemeClr val="accent2">
                    <a:lumMod val="75000"/>
                  </a:schemeClr>
                </a:solidFill>
              </a:rPr>
              <a:t>: Minimize the effect of class year on the experiment by randomly assigning an equal amount to each group.</a:t>
            </a:r>
          </a:p>
          <a:p>
            <a:endParaRPr lang="en-US" sz="1200" dirty="0">
              <a:solidFill>
                <a:schemeClr val="accent2">
                  <a:lumMod val="75000"/>
                </a:schemeClr>
              </a:solidFill>
            </a:endParaRPr>
          </a:p>
          <a:p>
            <a:pPr marL="171450" indent="-171450">
              <a:buFont typeface="Arial" panose="020B0604020202020204" pitchFamily="34" charset="0"/>
              <a:buChar char="•"/>
            </a:pPr>
            <a:r>
              <a:rPr lang="en-US" sz="1200" dirty="0" smtClean="0">
                <a:solidFill>
                  <a:schemeClr val="accent2">
                    <a:lumMod val="75000"/>
                  </a:schemeClr>
                </a:solidFill>
              </a:rPr>
              <a:t>Randomly assign half the </a:t>
            </a:r>
            <a:r>
              <a:rPr lang="en-US" sz="1200" b="1" dirty="0" smtClean="0">
                <a:solidFill>
                  <a:schemeClr val="accent2">
                    <a:lumMod val="75000"/>
                  </a:schemeClr>
                </a:solidFill>
              </a:rPr>
              <a:t>Seniors</a:t>
            </a:r>
            <a:r>
              <a:rPr lang="en-US" sz="1200" dirty="0" smtClean="0">
                <a:solidFill>
                  <a:schemeClr val="accent2">
                    <a:lumMod val="75000"/>
                  </a:schemeClr>
                </a:solidFill>
              </a:rPr>
              <a:t> and half the </a:t>
            </a:r>
            <a:r>
              <a:rPr lang="en-US" sz="1200" b="1" dirty="0" smtClean="0">
                <a:solidFill>
                  <a:schemeClr val="accent2">
                    <a:lumMod val="75000"/>
                  </a:schemeClr>
                </a:solidFill>
              </a:rPr>
              <a:t>Juniors</a:t>
            </a:r>
            <a:r>
              <a:rPr lang="en-US" sz="1200" dirty="0" smtClean="0">
                <a:solidFill>
                  <a:schemeClr val="accent2">
                    <a:lumMod val="75000"/>
                  </a:schemeClr>
                </a:solidFill>
              </a:rPr>
              <a:t> to the </a:t>
            </a:r>
            <a:r>
              <a:rPr lang="en-US" sz="1200" b="1" dirty="0" smtClean="0">
                <a:solidFill>
                  <a:schemeClr val="accent2">
                    <a:lumMod val="75000"/>
                  </a:schemeClr>
                </a:solidFill>
              </a:rPr>
              <a:t>treatment/coffee group.</a:t>
            </a:r>
          </a:p>
          <a:p>
            <a:pPr marL="171450" indent="-171450">
              <a:buFont typeface="Arial" panose="020B0604020202020204" pitchFamily="34" charset="0"/>
              <a:buChar char="•"/>
            </a:pPr>
            <a:r>
              <a:rPr lang="en-US" sz="1200" dirty="0">
                <a:solidFill>
                  <a:schemeClr val="accent2">
                    <a:lumMod val="75000"/>
                  </a:schemeClr>
                </a:solidFill>
              </a:rPr>
              <a:t>Randomly assign half the </a:t>
            </a:r>
            <a:r>
              <a:rPr lang="en-US" sz="1200" b="1" dirty="0">
                <a:solidFill>
                  <a:schemeClr val="accent2">
                    <a:lumMod val="75000"/>
                  </a:schemeClr>
                </a:solidFill>
              </a:rPr>
              <a:t>Seniors</a:t>
            </a:r>
            <a:r>
              <a:rPr lang="en-US" sz="1200" dirty="0">
                <a:solidFill>
                  <a:schemeClr val="accent2">
                    <a:lumMod val="75000"/>
                  </a:schemeClr>
                </a:solidFill>
              </a:rPr>
              <a:t> and half the </a:t>
            </a:r>
            <a:r>
              <a:rPr lang="en-US" sz="1200" b="1" dirty="0">
                <a:solidFill>
                  <a:schemeClr val="accent2">
                    <a:lumMod val="75000"/>
                  </a:schemeClr>
                </a:solidFill>
              </a:rPr>
              <a:t>Juniors</a:t>
            </a:r>
            <a:r>
              <a:rPr lang="en-US" sz="1200" dirty="0">
                <a:solidFill>
                  <a:schemeClr val="accent2">
                    <a:lumMod val="75000"/>
                  </a:schemeClr>
                </a:solidFill>
              </a:rPr>
              <a:t> to the </a:t>
            </a:r>
            <a:r>
              <a:rPr lang="en-US" sz="1200" b="1" dirty="0" smtClean="0">
                <a:solidFill>
                  <a:schemeClr val="accent2">
                    <a:lumMod val="75000"/>
                  </a:schemeClr>
                </a:solidFill>
              </a:rPr>
              <a:t>control/no-coffee </a:t>
            </a:r>
            <a:r>
              <a:rPr lang="en-US" sz="1200" b="1" dirty="0">
                <a:solidFill>
                  <a:schemeClr val="accent2">
                    <a:lumMod val="75000"/>
                  </a:schemeClr>
                </a:solidFill>
              </a:rPr>
              <a:t>group.</a:t>
            </a:r>
          </a:p>
        </p:txBody>
      </p:sp>
      <p:sp>
        <p:nvSpPr>
          <p:cNvPr id="8" name="TextBox 7"/>
          <p:cNvSpPr txBox="1"/>
          <p:nvPr/>
        </p:nvSpPr>
        <p:spPr>
          <a:xfrm>
            <a:off x="95250" y="3057523"/>
            <a:ext cx="1752600" cy="369332"/>
          </a:xfrm>
          <a:prstGeom prst="rect">
            <a:avLst/>
          </a:prstGeom>
          <a:noFill/>
        </p:spPr>
        <p:txBody>
          <a:bodyPr wrap="square" rtlCol="0">
            <a:spAutoFit/>
          </a:bodyPr>
          <a:lstStyle/>
          <a:p>
            <a:r>
              <a:rPr lang="en-US" dirty="0" smtClean="0"/>
              <a:t>Issue # 7</a:t>
            </a:r>
            <a:endParaRPr lang="en-US" dirty="0"/>
          </a:p>
        </p:txBody>
      </p:sp>
    </p:spTree>
    <p:extLst>
      <p:ext uri="{BB962C8B-B14F-4D97-AF65-F5344CB8AC3E}">
        <p14:creationId xmlns:p14="http://schemas.microsoft.com/office/powerpoint/2010/main" val="2520772050"/>
      </p:ext>
    </p:extLst>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4048378" y="57937"/>
            <a:ext cx="464184" cy="191135"/>
          </a:xfrm>
          <a:prstGeom prst="rect">
            <a:avLst/>
          </a:prstGeom>
        </p:spPr>
        <p:txBody>
          <a:bodyPr vert="horz" wrap="square" lIns="0" tIns="17145" rIns="0" bIns="0" rtlCol="0">
            <a:spAutoFit/>
          </a:bodyPr>
          <a:lstStyle/>
          <a:p>
            <a:pPr marL="12700">
              <a:lnSpc>
                <a:spcPct val="100000"/>
              </a:lnSpc>
              <a:spcBef>
                <a:spcPts val="135"/>
              </a:spcBef>
            </a:pPr>
            <a:r>
              <a:rPr sz="1050" spc="5" dirty="0">
                <a:solidFill>
                  <a:srgbClr val="FFFFFF"/>
                </a:solidFill>
                <a:latin typeface="Arial"/>
                <a:cs typeface="Arial"/>
              </a:rPr>
              <a:t>O</a:t>
            </a:r>
            <a:r>
              <a:rPr sz="1050" spc="20" dirty="0">
                <a:solidFill>
                  <a:srgbClr val="FFFFFF"/>
                </a:solidFill>
                <a:latin typeface="Arial"/>
                <a:cs typeface="Arial"/>
              </a:rPr>
              <a:t>u</a:t>
            </a:r>
            <a:r>
              <a:rPr sz="1050" spc="50" dirty="0">
                <a:solidFill>
                  <a:srgbClr val="FFFFFF"/>
                </a:solidFill>
                <a:latin typeface="Arial"/>
                <a:cs typeface="Arial"/>
              </a:rPr>
              <a:t>t</a:t>
            </a:r>
            <a:r>
              <a:rPr sz="1050" spc="5" dirty="0">
                <a:solidFill>
                  <a:srgbClr val="FFFFFF"/>
                </a:solidFill>
                <a:latin typeface="Arial"/>
                <a:cs typeface="Arial"/>
              </a:rPr>
              <a:t>l</a:t>
            </a:r>
            <a:r>
              <a:rPr sz="1050" spc="10" dirty="0">
                <a:solidFill>
                  <a:srgbClr val="FFFFFF"/>
                </a:solidFill>
                <a:latin typeface="Arial"/>
                <a:cs typeface="Arial"/>
              </a:rPr>
              <a:t>in</a:t>
            </a:r>
            <a:r>
              <a:rPr sz="1050" spc="-5" dirty="0">
                <a:solidFill>
                  <a:srgbClr val="FFFFFF"/>
                </a:solidFill>
                <a:latin typeface="Arial"/>
                <a:cs typeface="Arial"/>
              </a:rPr>
              <a:t>e</a:t>
            </a:r>
            <a:endParaRPr sz="1050" dirty="0">
              <a:latin typeface="Arial"/>
              <a:cs typeface="Arial"/>
            </a:endParaRPr>
          </a:p>
        </p:txBody>
      </p:sp>
      <p:pic>
        <p:nvPicPr>
          <p:cNvPr id="6" name="Picture 5"/>
          <p:cNvPicPr>
            <a:picLocks noChangeAspect="1"/>
          </p:cNvPicPr>
          <p:nvPr/>
        </p:nvPicPr>
        <p:blipFill>
          <a:blip r:embed="rId2"/>
          <a:stretch>
            <a:fillRect/>
          </a:stretch>
        </p:blipFill>
        <p:spPr>
          <a:xfrm>
            <a:off x="-7303" y="587375"/>
            <a:ext cx="4590317" cy="1809750"/>
          </a:xfrm>
          <a:prstGeom prst="rect">
            <a:avLst/>
          </a:prstGeom>
        </p:spPr>
      </p:pic>
      <p:sp>
        <p:nvSpPr>
          <p:cNvPr id="7" name="Rectangle 6"/>
          <p:cNvSpPr/>
          <p:nvPr/>
        </p:nvSpPr>
        <p:spPr>
          <a:xfrm>
            <a:off x="2381250" y="1254125"/>
            <a:ext cx="914400" cy="1143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6655" y="2533431"/>
            <a:ext cx="3962400" cy="523220"/>
          </a:xfrm>
          <a:prstGeom prst="rect">
            <a:avLst/>
          </a:prstGeom>
          <a:noFill/>
        </p:spPr>
        <p:txBody>
          <a:bodyPr wrap="square" rtlCol="0">
            <a:spAutoFit/>
          </a:bodyPr>
          <a:lstStyle/>
          <a:p>
            <a:r>
              <a:rPr lang="en-US" sz="1400" dirty="0" smtClean="0">
                <a:solidFill>
                  <a:schemeClr val="accent2">
                    <a:lumMod val="75000"/>
                  </a:schemeClr>
                </a:solidFill>
              </a:rPr>
              <a:t>What are good ways to visualize and summarize data?</a:t>
            </a:r>
            <a:endParaRPr lang="en-US" sz="1400" dirty="0">
              <a:solidFill>
                <a:schemeClr val="accent2">
                  <a:lumMod val="75000"/>
                </a:schemeClr>
              </a:solidFill>
            </a:endParaRPr>
          </a:p>
        </p:txBody>
      </p:sp>
    </p:spTree>
    <p:extLst>
      <p:ext uri="{BB962C8B-B14F-4D97-AF65-F5344CB8AC3E}">
        <p14:creationId xmlns:p14="http://schemas.microsoft.com/office/powerpoint/2010/main" val="384566649"/>
      </p:ext>
    </p:extLst>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166712"/>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50" b="1" dirty="0" smtClean="0">
                <a:solidFill>
                  <a:schemeClr val="accent2">
                    <a:lumMod val="75000"/>
                  </a:schemeClr>
                </a:solidFill>
              </a:rPr>
              <a:t>Let’s visualize the data.</a:t>
            </a:r>
            <a:endParaRPr sz="1050" b="1" dirty="0">
              <a:solidFill>
                <a:schemeClr val="accent2">
                  <a:lumMod val="75000"/>
                </a:schemeClr>
              </a:solidFill>
            </a:endParaRPr>
          </a:p>
        </p:txBody>
      </p:sp>
      <p:sp>
        <p:nvSpPr>
          <p:cNvPr id="3" name="object 3"/>
          <p:cNvSpPr txBox="1"/>
          <p:nvPr/>
        </p:nvSpPr>
        <p:spPr>
          <a:xfrm>
            <a:off x="101854" y="358775"/>
            <a:ext cx="4420743" cy="152029"/>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1100" spc="-35" dirty="0" smtClean="0">
                <a:latin typeface="Arial"/>
                <a:cs typeface="Arial"/>
              </a:rPr>
              <a:t>Which plot would be appropriate to visualize the data from this experiment?</a:t>
            </a:r>
            <a:endParaRPr lang="en-US" sz="11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6" name="TextBox 5"/>
          <p:cNvSpPr txBox="1"/>
          <p:nvPr/>
        </p:nvSpPr>
        <p:spPr>
          <a:xfrm>
            <a:off x="101854" y="663575"/>
            <a:ext cx="3810000" cy="1200329"/>
          </a:xfrm>
          <a:prstGeom prst="rect">
            <a:avLst/>
          </a:prstGeom>
          <a:noFill/>
        </p:spPr>
        <p:txBody>
          <a:bodyPr wrap="square" rtlCol="0">
            <a:spAutoFit/>
          </a:bodyPr>
          <a:lstStyle/>
          <a:p>
            <a:pPr marL="342900" indent="-342900">
              <a:buFont typeface="+mj-lt"/>
              <a:buAutoNum type="arabicParenR"/>
            </a:pPr>
            <a:r>
              <a:rPr lang="en-US" sz="1200" dirty="0" smtClean="0"/>
              <a:t>Scatter plot</a:t>
            </a:r>
          </a:p>
          <a:p>
            <a:pPr marL="342900" indent="-342900">
              <a:buFont typeface="+mj-lt"/>
              <a:buAutoNum type="arabicParenR"/>
            </a:pPr>
            <a:r>
              <a:rPr lang="en-US" sz="1200" dirty="0" smtClean="0"/>
              <a:t>Mosaic plot</a:t>
            </a:r>
          </a:p>
          <a:p>
            <a:pPr marL="342900" indent="-342900">
              <a:buFont typeface="+mj-lt"/>
              <a:buAutoNum type="arabicParenR"/>
            </a:pPr>
            <a:r>
              <a:rPr lang="en-US" sz="1200" dirty="0" smtClean="0"/>
              <a:t>Segmented frequency bar plot</a:t>
            </a:r>
          </a:p>
          <a:p>
            <a:pPr marL="342900" indent="-342900">
              <a:buFont typeface="+mj-lt"/>
              <a:buAutoNum type="arabicParenR"/>
            </a:pPr>
            <a:r>
              <a:rPr lang="en-US" sz="1200" dirty="0" smtClean="0"/>
              <a:t>Frequency bar plot</a:t>
            </a:r>
          </a:p>
          <a:p>
            <a:pPr marL="342900" indent="-342900">
              <a:buFont typeface="+mj-lt"/>
              <a:buAutoNum type="arabicParenR"/>
            </a:pPr>
            <a:r>
              <a:rPr lang="en-US" sz="1200" dirty="0" smtClean="0"/>
              <a:t>Side-by-side box plots</a:t>
            </a:r>
          </a:p>
          <a:p>
            <a:pPr marL="342900" indent="-342900">
              <a:buFont typeface="+mj-lt"/>
              <a:buAutoNum type="arabicParenR"/>
            </a:pPr>
            <a:endParaRPr lang="en-US" sz="1200" dirty="0"/>
          </a:p>
        </p:txBody>
      </p:sp>
    </p:spTree>
    <p:extLst>
      <p:ext uri="{BB962C8B-B14F-4D97-AF65-F5344CB8AC3E}">
        <p14:creationId xmlns:p14="http://schemas.microsoft.com/office/powerpoint/2010/main" val="86509933"/>
      </p:ext>
    </p:extLst>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54" y="173228"/>
            <a:ext cx="4420742" cy="166712"/>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lang="en-US" sz="1050" b="1" dirty="0" smtClean="0">
                <a:solidFill>
                  <a:schemeClr val="accent2">
                    <a:lumMod val="75000"/>
                  </a:schemeClr>
                </a:solidFill>
              </a:rPr>
              <a:t>Let’s visualize the data.</a:t>
            </a:r>
            <a:endParaRPr sz="1050" b="1" dirty="0">
              <a:solidFill>
                <a:schemeClr val="accent2">
                  <a:lumMod val="75000"/>
                </a:schemeClr>
              </a:solidFill>
            </a:endParaRPr>
          </a:p>
        </p:txBody>
      </p:sp>
      <p:sp>
        <p:nvSpPr>
          <p:cNvPr id="3" name="object 3"/>
          <p:cNvSpPr txBox="1"/>
          <p:nvPr/>
        </p:nvSpPr>
        <p:spPr>
          <a:xfrm>
            <a:off x="101854" y="358775"/>
            <a:ext cx="4420743" cy="152029"/>
          </a:xfrm>
          <a:prstGeom prst="rect">
            <a:avLst/>
          </a:prstGeom>
          <a:solidFill>
            <a:srgbClr val="D6E2EB"/>
          </a:solidFill>
        </p:spPr>
        <p:txBody>
          <a:bodyPr vert="horz" wrap="square" lIns="0" tIns="23495" rIns="0" bIns="0" rtlCol="0">
            <a:spAutoFit/>
          </a:bodyPr>
          <a:lstStyle/>
          <a:p>
            <a:pPr marL="40005" marR="32384">
              <a:lnSpc>
                <a:spcPts val="950"/>
              </a:lnSpc>
              <a:spcBef>
                <a:spcPts val="185"/>
              </a:spcBef>
            </a:pPr>
            <a:r>
              <a:rPr lang="en-US" sz="1100" spc="-35" dirty="0" smtClean="0">
                <a:latin typeface="Arial"/>
                <a:cs typeface="Arial"/>
              </a:rPr>
              <a:t>Which plot would be appropriate to visualize the data from this experiment?</a:t>
            </a:r>
            <a:endParaRPr lang="en-US" sz="1100" dirty="0">
              <a:solidFill>
                <a:schemeClr val="accent2">
                  <a:lumMod val="75000"/>
                </a:schemeClr>
              </a:solidFill>
              <a:latin typeface="Arial"/>
              <a:cs typeface="Arial"/>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2</a:t>
            </a:r>
            <a:endParaRPr sz="800">
              <a:latin typeface="Arial"/>
              <a:cs typeface="Arial"/>
            </a:endParaRPr>
          </a:p>
        </p:txBody>
      </p:sp>
      <p:sp>
        <p:nvSpPr>
          <p:cNvPr id="6" name="TextBox 5"/>
          <p:cNvSpPr txBox="1"/>
          <p:nvPr/>
        </p:nvSpPr>
        <p:spPr>
          <a:xfrm>
            <a:off x="101854" y="663575"/>
            <a:ext cx="3810000" cy="1200329"/>
          </a:xfrm>
          <a:prstGeom prst="rect">
            <a:avLst/>
          </a:prstGeom>
          <a:noFill/>
        </p:spPr>
        <p:txBody>
          <a:bodyPr wrap="square" rtlCol="0">
            <a:spAutoFit/>
          </a:bodyPr>
          <a:lstStyle/>
          <a:p>
            <a:pPr marL="342900" indent="-342900">
              <a:buFont typeface="+mj-lt"/>
              <a:buAutoNum type="arabicParenR"/>
            </a:pPr>
            <a:r>
              <a:rPr lang="en-US" sz="1200" dirty="0" smtClean="0"/>
              <a:t>Scatter plot</a:t>
            </a:r>
          </a:p>
          <a:p>
            <a:pPr marL="342900" indent="-342900">
              <a:buFont typeface="+mj-lt"/>
              <a:buAutoNum type="arabicParenR"/>
            </a:pPr>
            <a:r>
              <a:rPr lang="en-US" sz="1200" dirty="0" smtClean="0"/>
              <a:t>Mosaic plot</a:t>
            </a:r>
          </a:p>
          <a:p>
            <a:pPr marL="342900" indent="-342900">
              <a:buFont typeface="+mj-lt"/>
              <a:buAutoNum type="arabicParenR"/>
            </a:pPr>
            <a:r>
              <a:rPr lang="en-US" sz="1200" dirty="0" smtClean="0"/>
              <a:t>Segmented frequency bar plot</a:t>
            </a:r>
          </a:p>
          <a:p>
            <a:pPr marL="342900" indent="-342900">
              <a:buFont typeface="+mj-lt"/>
              <a:buAutoNum type="arabicParenR"/>
            </a:pPr>
            <a:r>
              <a:rPr lang="en-US" sz="1200" dirty="0" smtClean="0"/>
              <a:t>Frequency bar plot</a:t>
            </a:r>
          </a:p>
          <a:p>
            <a:pPr marL="342900" indent="-342900">
              <a:buFont typeface="+mj-lt"/>
              <a:buAutoNum type="arabicParenR"/>
            </a:pPr>
            <a:r>
              <a:rPr lang="en-US" sz="1200" b="1" i="1" dirty="0" smtClean="0">
                <a:solidFill>
                  <a:schemeClr val="accent2">
                    <a:lumMod val="75000"/>
                  </a:schemeClr>
                </a:solidFill>
              </a:rPr>
              <a:t>Side-by-side box plots</a:t>
            </a:r>
          </a:p>
          <a:p>
            <a:pPr marL="342900" indent="-342900">
              <a:buFont typeface="+mj-lt"/>
              <a:buAutoNum type="arabicParenR"/>
            </a:pPr>
            <a:endParaRPr lang="en-US" sz="1200" dirty="0"/>
          </a:p>
        </p:txBody>
      </p:sp>
      <p:sp>
        <p:nvSpPr>
          <p:cNvPr id="4" name="TextBox 3"/>
          <p:cNvSpPr txBox="1"/>
          <p:nvPr/>
        </p:nvSpPr>
        <p:spPr>
          <a:xfrm>
            <a:off x="2228850" y="1279404"/>
            <a:ext cx="2973832" cy="461665"/>
          </a:xfrm>
          <a:prstGeom prst="rect">
            <a:avLst/>
          </a:prstGeom>
          <a:noFill/>
        </p:spPr>
        <p:txBody>
          <a:bodyPr wrap="square" rtlCol="0">
            <a:spAutoFit/>
          </a:bodyPr>
          <a:lstStyle/>
          <a:p>
            <a:r>
              <a:rPr lang="en-US" sz="1200" u="sng" dirty="0" smtClean="0">
                <a:solidFill>
                  <a:schemeClr val="accent2">
                    <a:lumMod val="75000"/>
                  </a:schemeClr>
                </a:solidFill>
              </a:rPr>
              <a:t>Numerical</a:t>
            </a:r>
            <a:r>
              <a:rPr lang="en-US" sz="1200" dirty="0" smtClean="0">
                <a:solidFill>
                  <a:schemeClr val="accent2">
                    <a:lumMod val="75000"/>
                  </a:schemeClr>
                </a:solidFill>
              </a:rPr>
              <a:t>: SAT score</a:t>
            </a:r>
          </a:p>
          <a:p>
            <a:r>
              <a:rPr lang="en-US" sz="1200" u="sng" dirty="0" smtClean="0">
                <a:solidFill>
                  <a:schemeClr val="accent2">
                    <a:lumMod val="75000"/>
                  </a:schemeClr>
                </a:solidFill>
              </a:rPr>
              <a:t>Categorical</a:t>
            </a:r>
            <a:r>
              <a:rPr lang="en-US" sz="1200" dirty="0" smtClean="0">
                <a:solidFill>
                  <a:schemeClr val="accent2">
                    <a:lumMod val="75000"/>
                  </a:schemeClr>
                </a:solidFill>
              </a:rPr>
              <a:t>: coffee/no-coffee</a:t>
            </a:r>
            <a:endParaRPr lang="en-US" sz="1200" dirty="0">
              <a:solidFill>
                <a:schemeClr val="accent2">
                  <a:lumMod val="75000"/>
                </a:schemeClr>
              </a:solidFill>
            </a:endParaRPr>
          </a:p>
        </p:txBody>
      </p:sp>
    </p:spTree>
    <p:extLst>
      <p:ext uri="{BB962C8B-B14F-4D97-AF65-F5344CB8AC3E}">
        <p14:creationId xmlns:p14="http://schemas.microsoft.com/office/powerpoint/2010/main" val="4155005399"/>
      </p:ext>
    </p:extLst>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587375"/>
            <a:ext cx="4136370" cy="1446550"/>
          </a:xfrm>
        </p:spPr>
        <p:txBody>
          <a:bodyPr/>
          <a:lstStyle/>
          <a:p>
            <a:r>
              <a:rPr lang="en-US" sz="1000" dirty="0" smtClean="0"/>
              <a:t>What’s an appropriate plot to use for each of the following types of data?</a:t>
            </a:r>
          </a:p>
          <a:p>
            <a:pPr marL="345735" lvl="1" indent="-172867">
              <a:buFont typeface="+mj-lt"/>
              <a:buAutoNum type="arabicPeriod"/>
            </a:pPr>
            <a:r>
              <a:rPr lang="en-US" sz="1200" b="1" dirty="0" smtClean="0"/>
              <a:t>One numerical variable </a:t>
            </a:r>
            <a:r>
              <a:rPr lang="en-US" sz="1200" dirty="0" smtClean="0"/>
              <a:t>–</a:t>
            </a:r>
            <a:r>
              <a:rPr lang="en-US" sz="1200" i="1" dirty="0" smtClean="0"/>
              <a:t> boxplot, histogram</a:t>
            </a:r>
          </a:p>
          <a:p>
            <a:pPr marL="345735" lvl="1" indent="-172867">
              <a:buFont typeface="+mj-lt"/>
              <a:buAutoNum type="arabicPeriod"/>
            </a:pPr>
            <a:r>
              <a:rPr lang="en-US" sz="1200" b="1" dirty="0" smtClean="0"/>
              <a:t>One categorical variable </a:t>
            </a:r>
            <a:r>
              <a:rPr lang="en-US" sz="1200" dirty="0" smtClean="0"/>
              <a:t>– </a:t>
            </a:r>
            <a:r>
              <a:rPr lang="en-US" sz="1200" i="1" dirty="0" err="1" smtClean="0"/>
              <a:t>barplot</a:t>
            </a:r>
            <a:r>
              <a:rPr lang="en-US" sz="1200" i="1" dirty="0" smtClean="0"/>
              <a:t>, histogram</a:t>
            </a:r>
          </a:p>
          <a:p>
            <a:pPr marL="345735" lvl="1" indent="-172867">
              <a:buFont typeface="+mj-lt"/>
              <a:buAutoNum type="arabicPeriod"/>
            </a:pPr>
            <a:r>
              <a:rPr lang="en-US" sz="1200" b="1" dirty="0" smtClean="0"/>
              <a:t>Two numerical variables </a:t>
            </a:r>
            <a:r>
              <a:rPr lang="en-US" sz="1200" dirty="0" smtClean="0"/>
              <a:t>– </a:t>
            </a:r>
            <a:r>
              <a:rPr lang="en-US" sz="1200" i="1" dirty="0" smtClean="0"/>
              <a:t>scatterplot</a:t>
            </a:r>
          </a:p>
          <a:p>
            <a:pPr marL="345735" lvl="1" indent="-172867">
              <a:buFont typeface="+mj-lt"/>
              <a:buAutoNum type="arabicPeriod"/>
            </a:pPr>
            <a:r>
              <a:rPr lang="en-US" sz="1200" b="1" dirty="0" smtClean="0"/>
              <a:t>One categorical variable and one numerical variable </a:t>
            </a:r>
            <a:r>
              <a:rPr lang="en-US" sz="1200" dirty="0" smtClean="0"/>
              <a:t>–  </a:t>
            </a:r>
            <a:r>
              <a:rPr lang="en-US" sz="1200" i="1" dirty="0" smtClean="0"/>
              <a:t>side-by-side boxplots</a:t>
            </a:r>
          </a:p>
          <a:p>
            <a:pPr marL="345735" lvl="1" indent="-172867">
              <a:buFont typeface="+mj-lt"/>
              <a:buAutoNum type="arabicPeriod"/>
            </a:pPr>
            <a:r>
              <a:rPr lang="en-US" sz="1200" b="1" dirty="0" smtClean="0"/>
              <a:t>Two categorical variables </a:t>
            </a:r>
            <a:r>
              <a:rPr lang="en-US" sz="1200" dirty="0" smtClean="0"/>
              <a:t>– </a:t>
            </a:r>
            <a:r>
              <a:rPr lang="en-US" sz="1200" i="1" dirty="0" smtClean="0"/>
              <a:t>mosaic plot, frequency segmented </a:t>
            </a:r>
            <a:r>
              <a:rPr lang="en-US" sz="1200" i="1" dirty="0" err="1" smtClean="0"/>
              <a:t>barplot</a:t>
            </a:r>
            <a:endParaRPr lang="en-US" sz="1200" i="1" dirty="0"/>
          </a:p>
        </p:txBody>
      </p:sp>
    </p:spTree>
    <p:extLst>
      <p:ext uri="{BB962C8B-B14F-4D97-AF65-F5344CB8AC3E}">
        <p14:creationId xmlns:p14="http://schemas.microsoft.com/office/powerpoint/2010/main" val="3271643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440682" y="3279140"/>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7F7F7F"/>
                </a:solidFill>
                <a:latin typeface="Arial"/>
                <a:cs typeface="Arial"/>
              </a:rPr>
              <a:t>1</a:t>
            </a:r>
            <a:endParaRPr sz="800">
              <a:latin typeface="Arial"/>
              <a:cs typeface="Arial"/>
            </a:endParaRPr>
          </a:p>
        </p:txBody>
      </p:sp>
      <p:sp>
        <p:nvSpPr>
          <p:cNvPr id="5" name="object 3"/>
          <p:cNvSpPr txBox="1"/>
          <p:nvPr/>
        </p:nvSpPr>
        <p:spPr>
          <a:xfrm>
            <a:off x="23261" y="363513"/>
            <a:ext cx="2815190" cy="2799484"/>
          </a:xfrm>
          <a:prstGeom prst="rect">
            <a:avLst/>
          </a:prstGeom>
        </p:spPr>
        <p:txBody>
          <a:bodyPr vert="horz" wrap="square" lIns="0" tIns="11430" rIns="0" bIns="0" rtlCol="0">
            <a:spAutoFit/>
          </a:bodyPr>
          <a:lstStyle/>
          <a:p>
            <a:pPr marL="12700">
              <a:lnSpc>
                <a:spcPct val="100000"/>
              </a:lnSpc>
              <a:spcBef>
                <a:spcPts val="90"/>
              </a:spcBef>
            </a:pPr>
            <a:r>
              <a:rPr lang="en-US" sz="1600" b="1" dirty="0" smtClean="0">
                <a:latin typeface="Arial"/>
                <a:cs typeface="Arial"/>
              </a:rPr>
              <a:t>Final Exam</a:t>
            </a:r>
          </a:p>
          <a:p>
            <a:pPr marL="184150" indent="-171450">
              <a:spcBef>
                <a:spcPts val="90"/>
              </a:spcBef>
              <a:buFont typeface="Arial" panose="020B0604020202020204" pitchFamily="34" charset="0"/>
              <a:buChar char="•"/>
            </a:pPr>
            <a:r>
              <a:rPr lang="en-US" sz="1200" b="1" u="sng" dirty="0" smtClean="0">
                <a:latin typeface="Arial"/>
                <a:cs typeface="Arial"/>
              </a:rPr>
              <a:t>Material Covered:</a:t>
            </a:r>
          </a:p>
          <a:p>
            <a:pPr marL="641350" lvl="1" indent="-171450">
              <a:spcBef>
                <a:spcPts val="90"/>
              </a:spcBef>
              <a:buFont typeface="Arial" panose="020B0604020202020204" pitchFamily="34" charset="0"/>
              <a:buChar char="•"/>
            </a:pPr>
            <a:r>
              <a:rPr lang="en-US" sz="1200" dirty="0" smtClean="0">
                <a:latin typeface="Arial"/>
                <a:cs typeface="Arial"/>
              </a:rPr>
              <a:t>Units 1-7</a:t>
            </a:r>
          </a:p>
          <a:p>
            <a:pPr marL="641350" lvl="1" indent="-171450">
              <a:spcBef>
                <a:spcPts val="90"/>
              </a:spcBef>
              <a:buFont typeface="Arial" panose="020B0604020202020204" pitchFamily="34" charset="0"/>
              <a:buChar char="•"/>
            </a:pPr>
            <a:r>
              <a:rPr lang="en-US" sz="1200" dirty="0" smtClean="0">
                <a:latin typeface="Arial"/>
                <a:cs typeface="Arial"/>
              </a:rPr>
              <a:t>Slightly higher emphasis on Units 6 and 7</a:t>
            </a:r>
          </a:p>
          <a:p>
            <a:pPr marL="184150" indent="-171450">
              <a:spcBef>
                <a:spcPts val="90"/>
              </a:spcBef>
              <a:buFont typeface="Arial" panose="020B0604020202020204" pitchFamily="34" charset="0"/>
              <a:buChar char="•"/>
            </a:pPr>
            <a:r>
              <a:rPr lang="en-US" sz="1200" b="1" u="sng" dirty="0" smtClean="0">
                <a:latin typeface="Arial"/>
                <a:cs typeface="Arial"/>
              </a:rPr>
              <a:t>What to bring:</a:t>
            </a:r>
          </a:p>
          <a:p>
            <a:pPr marL="641350" lvl="1" indent="-171450">
              <a:spcBef>
                <a:spcPts val="90"/>
              </a:spcBef>
              <a:buFont typeface="Arial" panose="020B0604020202020204" pitchFamily="34" charset="0"/>
              <a:buChar char="•"/>
            </a:pPr>
            <a:r>
              <a:rPr lang="en-US" sz="1200" u="sng" dirty="0" smtClean="0">
                <a:latin typeface="Arial"/>
                <a:cs typeface="Arial"/>
              </a:rPr>
              <a:t>Cheat sheet </a:t>
            </a:r>
          </a:p>
          <a:p>
            <a:pPr marL="1098550" lvl="2" indent="-171450">
              <a:spcBef>
                <a:spcPts val="90"/>
              </a:spcBef>
              <a:buFont typeface="Arial" panose="020B0604020202020204" pitchFamily="34" charset="0"/>
              <a:buChar char="•"/>
            </a:pPr>
            <a:r>
              <a:rPr lang="en-US" sz="1200" dirty="0" smtClean="0">
                <a:latin typeface="Arial"/>
                <a:cs typeface="Arial"/>
              </a:rPr>
              <a:t>1 page (8.5’’ by 11’’)</a:t>
            </a:r>
          </a:p>
          <a:p>
            <a:pPr marL="1098550" lvl="2" indent="-171450">
              <a:spcBef>
                <a:spcPts val="90"/>
              </a:spcBef>
              <a:buFont typeface="Arial" panose="020B0604020202020204" pitchFamily="34" charset="0"/>
              <a:buChar char="•"/>
            </a:pPr>
            <a:r>
              <a:rPr lang="en-US" sz="1200" dirty="0" smtClean="0">
                <a:latin typeface="Arial"/>
                <a:cs typeface="Arial"/>
              </a:rPr>
              <a:t>Front/back ok</a:t>
            </a:r>
          </a:p>
          <a:p>
            <a:pPr marL="1098550" lvl="2" indent="-171450">
              <a:spcBef>
                <a:spcPts val="90"/>
              </a:spcBef>
              <a:buFont typeface="Arial" panose="020B0604020202020204" pitchFamily="34" charset="0"/>
              <a:buChar char="•"/>
            </a:pPr>
            <a:r>
              <a:rPr lang="en-US" sz="1200" u="sng" dirty="0" smtClean="0">
                <a:latin typeface="Arial"/>
                <a:cs typeface="Arial"/>
              </a:rPr>
              <a:t>CAN be typed</a:t>
            </a:r>
          </a:p>
          <a:p>
            <a:pPr marL="641350" lvl="1" indent="-171450">
              <a:spcBef>
                <a:spcPts val="90"/>
              </a:spcBef>
              <a:buFont typeface="Arial" panose="020B0604020202020204" pitchFamily="34" charset="0"/>
              <a:buChar char="•"/>
            </a:pPr>
            <a:r>
              <a:rPr lang="en-US" sz="1200" u="sng" dirty="0" smtClean="0">
                <a:latin typeface="Arial"/>
                <a:cs typeface="Arial"/>
              </a:rPr>
              <a:t>Calculator</a:t>
            </a:r>
            <a:r>
              <a:rPr lang="en-US" sz="1200" dirty="0" smtClean="0">
                <a:latin typeface="Arial"/>
                <a:cs typeface="Arial"/>
              </a:rPr>
              <a:t> (no phones)</a:t>
            </a:r>
          </a:p>
          <a:p>
            <a:pPr marL="184150" indent="-171450">
              <a:spcBef>
                <a:spcPts val="90"/>
              </a:spcBef>
              <a:buFont typeface="Arial" panose="020B0604020202020204" pitchFamily="34" charset="0"/>
              <a:buChar char="•"/>
            </a:pPr>
            <a:r>
              <a:rPr lang="en-US" sz="1200" b="1" u="sng" dirty="0" smtClean="0">
                <a:latin typeface="Arial"/>
                <a:cs typeface="Arial"/>
              </a:rPr>
              <a:t>Provided:</a:t>
            </a:r>
          </a:p>
          <a:p>
            <a:pPr marL="641350" lvl="1" indent="-171450">
              <a:spcBef>
                <a:spcPts val="90"/>
              </a:spcBef>
              <a:buFont typeface="Arial" panose="020B0604020202020204" pitchFamily="34" charset="0"/>
              <a:buChar char="•"/>
            </a:pPr>
            <a:r>
              <a:rPr lang="en-US" sz="1200" dirty="0" smtClean="0">
                <a:latin typeface="Arial"/>
                <a:cs typeface="Arial"/>
              </a:rPr>
              <a:t>Z-tables, t-tables, Chi-Squared-tables</a:t>
            </a:r>
            <a:endParaRPr sz="1200" dirty="0">
              <a:latin typeface="Arial"/>
              <a:cs typeface="Arial"/>
            </a:endParaRPr>
          </a:p>
        </p:txBody>
      </p:sp>
      <p:sp>
        <p:nvSpPr>
          <p:cNvPr id="3" name="Rectangle 2"/>
          <p:cNvSpPr/>
          <p:nvPr/>
        </p:nvSpPr>
        <p:spPr>
          <a:xfrm>
            <a:off x="2228850" y="363513"/>
            <a:ext cx="2609850" cy="1187505"/>
          </a:xfrm>
          <a:prstGeom prst="rect">
            <a:avLst/>
          </a:prstGeom>
        </p:spPr>
        <p:txBody>
          <a:bodyPr wrap="square">
            <a:spAutoFit/>
          </a:bodyPr>
          <a:lstStyle/>
          <a:p>
            <a:pPr marL="184150" indent="-171450">
              <a:spcBef>
                <a:spcPts val="90"/>
              </a:spcBef>
              <a:buFont typeface="Arial" panose="020B0604020202020204" pitchFamily="34" charset="0"/>
              <a:buChar char="•"/>
            </a:pPr>
            <a:r>
              <a:rPr lang="en-US" sz="1200" b="1" u="sng" dirty="0" smtClean="0">
                <a:latin typeface="Arial"/>
                <a:cs typeface="Arial"/>
              </a:rPr>
              <a:t>Exam</a:t>
            </a:r>
          </a:p>
          <a:p>
            <a:pPr marL="641350" lvl="1" indent="-171450">
              <a:spcBef>
                <a:spcPts val="90"/>
              </a:spcBef>
              <a:buFont typeface="Arial" panose="020B0604020202020204" pitchFamily="34" charset="0"/>
              <a:buChar char="•"/>
            </a:pPr>
            <a:r>
              <a:rPr lang="en-US" sz="1100" dirty="0" smtClean="0"/>
              <a:t>10 </a:t>
            </a:r>
            <a:r>
              <a:rPr lang="en-US" sz="1100" dirty="0"/>
              <a:t>MC (worth 10 </a:t>
            </a:r>
            <a:r>
              <a:rPr lang="en-US" sz="1100" dirty="0" smtClean="0"/>
              <a:t>points)</a:t>
            </a:r>
          </a:p>
          <a:p>
            <a:pPr marL="641350" lvl="1" indent="-171450">
              <a:spcBef>
                <a:spcPts val="90"/>
              </a:spcBef>
              <a:buFont typeface="Arial" panose="020B0604020202020204" pitchFamily="34" charset="0"/>
              <a:buChar char="•"/>
            </a:pPr>
            <a:r>
              <a:rPr lang="en-US" sz="1100" dirty="0" smtClean="0"/>
              <a:t>10 </a:t>
            </a:r>
            <a:r>
              <a:rPr lang="en-US" sz="1100" dirty="0"/>
              <a:t>TF (worth 20 </a:t>
            </a:r>
            <a:r>
              <a:rPr lang="en-US" sz="1100" dirty="0" smtClean="0"/>
              <a:t>points)</a:t>
            </a:r>
          </a:p>
          <a:p>
            <a:pPr marL="641350" lvl="1" indent="-171450">
              <a:spcBef>
                <a:spcPts val="90"/>
              </a:spcBef>
              <a:buFont typeface="Arial" panose="020B0604020202020204" pitchFamily="34" charset="0"/>
              <a:buChar char="•"/>
            </a:pPr>
            <a:r>
              <a:rPr lang="en-US" sz="1100" dirty="0" smtClean="0"/>
              <a:t>5 </a:t>
            </a:r>
            <a:r>
              <a:rPr lang="en-US" sz="1100" dirty="0"/>
              <a:t>fill in the blank (10 </a:t>
            </a:r>
            <a:r>
              <a:rPr lang="en-US" sz="1100" dirty="0" smtClean="0"/>
              <a:t>points)</a:t>
            </a:r>
          </a:p>
          <a:p>
            <a:pPr marL="641350" lvl="1" indent="-171450">
              <a:spcBef>
                <a:spcPts val="90"/>
              </a:spcBef>
              <a:buFont typeface="Arial" panose="020B0604020202020204" pitchFamily="34" charset="0"/>
              <a:buChar char="•"/>
            </a:pPr>
            <a:r>
              <a:rPr lang="en-US" sz="1100" dirty="0" smtClean="0"/>
              <a:t>5 </a:t>
            </a:r>
            <a:r>
              <a:rPr lang="en-US" sz="1100" dirty="0"/>
              <a:t>matching (5 </a:t>
            </a:r>
            <a:r>
              <a:rPr lang="en-US" sz="1100" dirty="0" smtClean="0"/>
              <a:t>points)</a:t>
            </a:r>
          </a:p>
          <a:p>
            <a:pPr marL="641350" lvl="1" indent="-171450">
              <a:spcBef>
                <a:spcPts val="90"/>
              </a:spcBef>
              <a:buFont typeface="Arial" panose="020B0604020202020204" pitchFamily="34" charset="0"/>
              <a:buChar char="•"/>
            </a:pPr>
            <a:r>
              <a:rPr lang="en-US" sz="1100" dirty="0" smtClean="0"/>
              <a:t>5 </a:t>
            </a:r>
            <a:r>
              <a:rPr lang="en-US" sz="1100" dirty="0"/>
              <a:t>Short answers (55 points)</a:t>
            </a:r>
          </a:p>
        </p:txBody>
      </p:sp>
    </p:spTree>
    <p:extLst>
      <p:ext uri="{BB962C8B-B14F-4D97-AF65-F5344CB8AC3E}">
        <p14:creationId xmlns:p14="http://schemas.microsoft.com/office/powerpoint/2010/main" val="592515628"/>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54" y="406146"/>
            <a:ext cx="2951480" cy="184150"/>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590042"/>
            <a:ext cx="2951480" cy="184785"/>
          </a:xfrm>
          <a:prstGeom prst="rect">
            <a:avLst/>
          </a:prstGeom>
          <a:solidFill>
            <a:srgbClr val="D6E2EB"/>
          </a:solidFill>
        </p:spPr>
        <p:txBody>
          <a:bodyPr vert="horz" wrap="square" lIns="0" tIns="18415" rIns="0" bIns="0" rtlCol="0">
            <a:spAutoFit/>
          </a:bodyPr>
          <a:lstStyle/>
          <a:p>
            <a:pPr marL="40005">
              <a:lnSpc>
                <a:spcPct val="100000"/>
              </a:lnSpc>
              <a:spcBef>
                <a:spcPts val="145"/>
              </a:spcBef>
            </a:pP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a:t>
            </a:r>
            <a:r>
              <a:rPr sz="800" spc="50" dirty="0">
                <a:solidFill>
                  <a:srgbClr val="1A2E3D"/>
                </a:solidFill>
                <a:latin typeface="Arial"/>
                <a:cs typeface="Arial"/>
              </a:rPr>
              <a:t> </a:t>
            </a:r>
            <a:r>
              <a:rPr sz="800" u="sng" spc="-25" dirty="0">
                <a:solidFill>
                  <a:srgbClr val="1A2E3D"/>
                </a:solidFill>
                <a:uFill>
                  <a:solidFill>
                    <a:srgbClr val="1A2E3D"/>
                  </a:solidFill>
                </a:uFill>
                <a:latin typeface="Arial"/>
                <a:cs typeface="Arial"/>
              </a:rPr>
              <a:t>false</a:t>
            </a:r>
            <a:r>
              <a:rPr sz="800" spc="-25" dirty="0">
                <a:solidFill>
                  <a:srgbClr val="1A2E3D"/>
                </a:solidFill>
                <a:latin typeface="Arial"/>
                <a:cs typeface="Arial"/>
              </a:rPr>
              <a:t>?</a:t>
            </a:r>
            <a:endParaRPr sz="800">
              <a:latin typeface="Arial"/>
              <a:cs typeface="Arial"/>
            </a:endParaRPr>
          </a:p>
        </p:txBody>
      </p:sp>
      <p:sp>
        <p:nvSpPr>
          <p:cNvPr id="4" name="object 4"/>
          <p:cNvSpPr txBox="1"/>
          <p:nvPr/>
        </p:nvSpPr>
        <p:spPr>
          <a:xfrm>
            <a:off x="3587151" y="396612"/>
            <a:ext cx="300990" cy="100965"/>
          </a:xfrm>
          <a:prstGeom prst="rect">
            <a:avLst/>
          </a:prstGeom>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7" name="object 7"/>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0" name="object 10"/>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2" name="object 12"/>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3" name="object 13"/>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4" name="object 14"/>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5" name="object 15"/>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7" name="object 17"/>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8" name="object 18"/>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19" name="object 19"/>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0" name="object 20"/>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1" name="object 21"/>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2" name="object 22"/>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3" name="object 23"/>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4" name="object 24"/>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6" name="object 26"/>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27" name="object 27"/>
          <p:cNvSpPr/>
          <p:nvPr/>
        </p:nvSpPr>
        <p:spPr>
          <a:xfrm>
            <a:off x="3461658" y="509794"/>
            <a:ext cx="117475" cy="112395"/>
          </a:xfrm>
          <a:custGeom>
            <a:avLst/>
            <a:gdLst/>
            <a:ahLst/>
            <a:cxnLst/>
            <a:rect l="l" t="t" r="r" b="b"/>
            <a:pathLst>
              <a:path w="117475" h="112395">
                <a:moveTo>
                  <a:pt x="117422" y="0"/>
                </a:moveTo>
                <a:lnTo>
                  <a:pt x="116119" y="1244"/>
                </a:lnTo>
                <a:lnTo>
                  <a:pt x="0" y="112097"/>
                </a:lnTo>
              </a:path>
            </a:pathLst>
          </a:custGeom>
          <a:ln w="3604">
            <a:solidFill>
              <a:srgbClr val="008CB4"/>
            </a:solidFill>
          </a:ln>
        </p:spPr>
        <p:txBody>
          <a:bodyPr wrap="square" lIns="0" tIns="0" rIns="0" bIns="0" rtlCol="0"/>
          <a:lstStyle/>
          <a:p>
            <a:endParaRPr/>
          </a:p>
        </p:txBody>
      </p:sp>
      <p:sp>
        <p:nvSpPr>
          <p:cNvPr id="28" name="object 28"/>
          <p:cNvSpPr/>
          <p:nvPr/>
        </p:nvSpPr>
        <p:spPr>
          <a:xfrm>
            <a:off x="3569434" y="502825"/>
            <a:ext cx="17145" cy="17145"/>
          </a:xfrm>
          <a:custGeom>
            <a:avLst/>
            <a:gdLst/>
            <a:ahLst/>
            <a:cxnLst/>
            <a:rect l="l" t="t" r="r" b="b"/>
            <a:pathLst>
              <a:path w="17145" h="17145">
                <a:moveTo>
                  <a:pt x="16946" y="0"/>
                </a:moveTo>
                <a:lnTo>
                  <a:pt x="0" y="5215"/>
                </a:lnTo>
                <a:lnTo>
                  <a:pt x="8343" y="8213"/>
                </a:lnTo>
                <a:lnTo>
                  <a:pt x="10950" y="16686"/>
                </a:lnTo>
                <a:lnTo>
                  <a:pt x="16946" y="0"/>
                </a:lnTo>
                <a:close/>
              </a:path>
            </a:pathLst>
          </a:custGeom>
          <a:solidFill>
            <a:srgbClr val="008CB4"/>
          </a:solidFill>
        </p:spPr>
        <p:txBody>
          <a:bodyPr wrap="square" lIns="0" tIns="0" rIns="0" bIns="0" rtlCol="0"/>
          <a:lstStyle/>
          <a:p>
            <a:endParaRPr/>
          </a:p>
        </p:txBody>
      </p:sp>
      <p:sp>
        <p:nvSpPr>
          <p:cNvPr id="29" name="object 29"/>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30" name="object 30"/>
          <p:cNvSpPr/>
          <p:nvPr/>
        </p:nvSpPr>
        <p:spPr>
          <a:xfrm>
            <a:off x="3235440" y="367778"/>
            <a:ext cx="213995" cy="157480"/>
          </a:xfrm>
          <a:custGeom>
            <a:avLst/>
            <a:gdLst/>
            <a:ahLst/>
            <a:cxnLst/>
            <a:rect l="l" t="t" r="r" b="b"/>
            <a:pathLst>
              <a:path w="213995" h="157479">
                <a:moveTo>
                  <a:pt x="0" y="157386"/>
                </a:moveTo>
                <a:lnTo>
                  <a:pt x="0" y="0"/>
                </a:lnTo>
                <a:lnTo>
                  <a:pt x="213906" y="0"/>
                </a:lnTo>
                <a:lnTo>
                  <a:pt x="213906" y="157386"/>
                </a:lnTo>
                <a:lnTo>
                  <a:pt x="0" y="157386"/>
                </a:lnTo>
                <a:close/>
              </a:path>
            </a:pathLst>
          </a:custGeom>
          <a:solidFill>
            <a:srgbClr val="FF6A00"/>
          </a:solidFill>
        </p:spPr>
        <p:txBody>
          <a:bodyPr wrap="square" lIns="0" tIns="0" rIns="0" bIns="0" rtlCol="0"/>
          <a:lstStyle/>
          <a:p>
            <a:endParaRPr/>
          </a:p>
        </p:txBody>
      </p:sp>
      <p:sp>
        <p:nvSpPr>
          <p:cNvPr id="31" name="object 31"/>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2" name="object 32"/>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3" name="object 33"/>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4" name="object 34"/>
          <p:cNvSpPr txBox="1"/>
          <p:nvPr/>
        </p:nvSpPr>
        <p:spPr>
          <a:xfrm>
            <a:off x="4020577" y="269777"/>
            <a:ext cx="453390" cy="561340"/>
          </a:xfrm>
          <a:prstGeom prst="rect">
            <a:avLst/>
          </a:prstGeom>
        </p:spPr>
        <p:txBody>
          <a:bodyPr vert="horz" wrap="square" lIns="0" tIns="15875" rIns="0" bIns="0" rtlCol="0">
            <a:spAutoFit/>
          </a:bodyPr>
          <a:lstStyle/>
          <a:p>
            <a:pPr marL="12700" marR="61594">
              <a:lnSpc>
                <a:spcPts val="390"/>
              </a:lnSpc>
              <a:spcBef>
                <a:spcPts val="125"/>
              </a:spcBef>
            </a:pPr>
            <a:r>
              <a:rPr sz="350" spc="-25" dirty="0">
                <a:solidFill>
                  <a:srgbClr val="008CB4"/>
                </a:solidFill>
                <a:latin typeface="Trebuchet MS"/>
                <a:cs typeface="Trebuchet MS"/>
              </a:rPr>
              <a:t>Frequentist</a:t>
            </a:r>
            <a:r>
              <a:rPr sz="350" spc="-40"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6839" marR="5080" indent="1270">
              <a:lnSpc>
                <a:spcPct val="110400"/>
              </a:lnSpc>
              <a:spcBef>
                <a:spcPts val="24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 </a:t>
            </a:r>
            <a:r>
              <a:rPr sz="250" spc="-5" dirty="0">
                <a:solidFill>
                  <a:srgbClr val="008CB4"/>
                </a:solidFill>
                <a:latin typeface="Trebuchet MS"/>
                <a:cs typeface="Trebuchet MS"/>
              </a:rPr>
              <a:t>median  </a:t>
            </a:r>
            <a:r>
              <a:rPr sz="250" spc="5" dirty="0">
                <a:solidFill>
                  <a:srgbClr val="008CB4"/>
                </a:solidFill>
                <a:latin typeface="Trebuchet MS"/>
                <a:cs typeface="Trebuchet MS"/>
              </a:rPr>
              <a:t>two</a:t>
            </a:r>
            <a:r>
              <a:rPr sz="250" spc="-60" dirty="0">
                <a:solidFill>
                  <a:srgbClr val="008CB4"/>
                </a:solidFill>
                <a:latin typeface="Trebuchet MS"/>
                <a:cs typeface="Trebuchet MS"/>
              </a:rPr>
              <a:t> </a:t>
            </a:r>
            <a:r>
              <a:rPr sz="250" dirty="0">
                <a:solidFill>
                  <a:srgbClr val="008CB4"/>
                </a:solidFill>
                <a:latin typeface="Trebuchet MS"/>
                <a:cs typeface="Trebuchet MS"/>
              </a:rPr>
              <a:t>means &amp; medians  </a:t>
            </a:r>
            <a:r>
              <a:rPr sz="250" spc="-5" dirty="0">
                <a:solidFill>
                  <a:srgbClr val="008CB4"/>
                </a:solidFill>
                <a:latin typeface="Trebuchet MS"/>
                <a:cs typeface="Trebuchet MS"/>
              </a:rPr>
              <a:t>many </a:t>
            </a:r>
            <a:r>
              <a:rPr sz="250" dirty="0">
                <a:solidFill>
                  <a:srgbClr val="008CB4"/>
                </a:solidFill>
                <a:latin typeface="Trebuchet MS"/>
                <a:cs typeface="Trebuchet MS"/>
              </a:rPr>
              <a:t>means</a:t>
            </a:r>
            <a:endParaRPr sz="250">
              <a:latin typeface="Trebuchet MS"/>
              <a:cs typeface="Trebuchet MS"/>
            </a:endParaRPr>
          </a:p>
          <a:p>
            <a:pPr marL="58419">
              <a:lnSpc>
                <a:spcPct val="100000"/>
              </a:lnSpc>
              <a:spcBef>
                <a:spcPts val="90"/>
              </a:spcBef>
            </a:pPr>
            <a:r>
              <a:rPr sz="350" spc="-30" dirty="0">
                <a:solidFill>
                  <a:srgbClr val="008CB4"/>
                </a:solidFill>
                <a:latin typeface="Trebuchet MS"/>
                <a:cs typeface="Trebuchet MS"/>
              </a:rPr>
              <a:t>categorical</a:t>
            </a:r>
            <a:endParaRPr sz="350">
              <a:latin typeface="Trebuchet MS"/>
              <a:cs typeface="Trebuchet MS"/>
            </a:endParaRPr>
          </a:p>
          <a:p>
            <a:pPr marL="120650" marR="62230">
              <a:lnSpc>
                <a:spcPct val="112700"/>
              </a:lnSpc>
              <a:spcBef>
                <a:spcPts val="185"/>
              </a:spcBef>
            </a:pPr>
            <a:r>
              <a:rPr sz="250" spc="5" dirty="0">
                <a:solidFill>
                  <a:srgbClr val="008CB4"/>
                </a:solidFill>
                <a:latin typeface="Trebuchet MS"/>
                <a:cs typeface="Trebuchet MS"/>
              </a:rPr>
              <a:t>one proportion  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4</a:t>
            </a:r>
            <a:endParaRPr sz="800">
              <a:latin typeface="Arial"/>
              <a:cs typeface="Arial"/>
            </a:endParaRPr>
          </a:p>
        </p:txBody>
      </p:sp>
      <p:sp>
        <p:nvSpPr>
          <p:cNvPr id="35" name="object 35"/>
          <p:cNvSpPr txBox="1"/>
          <p:nvPr/>
        </p:nvSpPr>
        <p:spPr>
          <a:xfrm>
            <a:off x="231140" y="1167701"/>
            <a:ext cx="4079240" cy="1781257"/>
          </a:xfrm>
          <a:prstGeom prst="rect">
            <a:avLst/>
          </a:prstGeom>
        </p:spPr>
        <p:txBody>
          <a:bodyPr vert="horz" wrap="square" lIns="0" tIns="11430" rIns="0" bIns="0" rtlCol="0">
            <a:spAutoFit/>
          </a:bodyPr>
          <a:lstStyle/>
          <a:p>
            <a:pPr marL="227329" marR="86995" indent="-207645">
              <a:lnSpc>
                <a:spcPct val="100000"/>
              </a:lnSpc>
              <a:spcBef>
                <a:spcPts val="90"/>
              </a:spcBef>
              <a:buClr>
                <a:srgbClr val="024F84"/>
              </a:buClr>
              <a:buAutoNum type="alphaLcParenBoth"/>
              <a:tabLst>
                <a:tab pos="227965" algn="l"/>
              </a:tabLst>
            </a:pPr>
            <a:r>
              <a:rPr sz="1000" spc="-15" dirty="0">
                <a:latin typeface="Arial"/>
                <a:cs typeface="Arial"/>
              </a:rPr>
              <a:t>Box </a:t>
            </a:r>
            <a:r>
              <a:rPr sz="1000" spc="-10" dirty="0">
                <a:latin typeface="Arial"/>
                <a:cs typeface="Arial"/>
              </a:rPr>
              <a:t>plots </a:t>
            </a:r>
            <a:r>
              <a:rPr sz="1000" spc="-45" dirty="0">
                <a:latin typeface="Arial"/>
                <a:cs typeface="Arial"/>
              </a:rPr>
              <a:t>are </a:t>
            </a:r>
            <a:r>
              <a:rPr sz="1000" spc="-30" dirty="0">
                <a:latin typeface="Arial"/>
                <a:cs typeface="Arial"/>
              </a:rPr>
              <a:t>useful </a:t>
            </a:r>
            <a:r>
              <a:rPr sz="1000" spc="-20" dirty="0">
                <a:latin typeface="Arial"/>
                <a:cs typeface="Arial"/>
              </a:rPr>
              <a:t>for </a:t>
            </a:r>
            <a:r>
              <a:rPr sz="1000" spc="-25" dirty="0">
                <a:latin typeface="Arial"/>
                <a:cs typeface="Arial"/>
              </a:rPr>
              <a:t>highlighting </a:t>
            </a:r>
            <a:r>
              <a:rPr sz="1000" spc="-20" dirty="0">
                <a:latin typeface="Arial"/>
                <a:cs typeface="Arial"/>
              </a:rPr>
              <a:t>outliers, </a:t>
            </a:r>
            <a:r>
              <a:rPr sz="1000" dirty="0">
                <a:latin typeface="Arial"/>
                <a:cs typeface="Arial"/>
              </a:rPr>
              <a:t>but </a:t>
            </a:r>
            <a:r>
              <a:rPr sz="1000" spc="-15" dirty="0">
                <a:latin typeface="Arial"/>
                <a:cs typeface="Arial"/>
              </a:rPr>
              <a:t>we cannot </a:t>
            </a:r>
            <a:r>
              <a:rPr sz="1000" spc="-25" dirty="0">
                <a:latin typeface="Arial"/>
                <a:cs typeface="Arial"/>
              </a:rPr>
              <a:t>determine  </a:t>
            </a:r>
            <a:r>
              <a:rPr sz="1000" spc="-15" dirty="0">
                <a:latin typeface="Arial"/>
                <a:cs typeface="Arial"/>
              </a:rPr>
              <a:t>skew </a:t>
            </a:r>
            <a:r>
              <a:rPr sz="1000" spc="-20" dirty="0">
                <a:latin typeface="Arial"/>
                <a:cs typeface="Arial"/>
              </a:rPr>
              <a:t>based </a:t>
            </a:r>
            <a:r>
              <a:rPr sz="1000" spc="-15" dirty="0">
                <a:latin typeface="Arial"/>
                <a:cs typeface="Arial"/>
              </a:rPr>
              <a:t>on </a:t>
            </a:r>
            <a:r>
              <a:rPr sz="1000" spc="-45" dirty="0">
                <a:latin typeface="Arial"/>
                <a:cs typeface="Arial"/>
              </a:rPr>
              <a:t>a </a:t>
            </a:r>
            <a:r>
              <a:rPr sz="1000" spc="-5" dirty="0">
                <a:latin typeface="Arial"/>
                <a:cs typeface="Arial"/>
              </a:rPr>
              <a:t>box</a:t>
            </a:r>
            <a:r>
              <a:rPr sz="1000" spc="90" dirty="0">
                <a:latin typeface="Arial"/>
                <a:cs typeface="Arial"/>
              </a:rPr>
              <a:t> </a:t>
            </a:r>
            <a:r>
              <a:rPr sz="1000" spc="-5" dirty="0">
                <a:latin typeface="Arial"/>
                <a:cs typeface="Arial"/>
              </a:rPr>
              <a:t>plot.</a:t>
            </a:r>
            <a:endParaRPr sz="1000" dirty="0">
              <a:latin typeface="Arial"/>
              <a:cs typeface="Arial"/>
            </a:endParaRPr>
          </a:p>
          <a:p>
            <a:pPr marL="227329" marR="461009" indent="-214629">
              <a:lnSpc>
                <a:spcPct val="100000"/>
              </a:lnSpc>
              <a:spcBef>
                <a:spcPts val="590"/>
              </a:spcBef>
              <a:buClr>
                <a:srgbClr val="024F84"/>
              </a:buClr>
              <a:buAutoNum type="alphaLcParenBoth"/>
              <a:tabLst>
                <a:tab pos="227965" algn="l"/>
              </a:tabLst>
            </a:pPr>
            <a:r>
              <a:rPr sz="1000" spc="-25" dirty="0">
                <a:latin typeface="Arial"/>
                <a:cs typeface="Arial"/>
              </a:rPr>
              <a:t>Median </a:t>
            </a:r>
            <a:r>
              <a:rPr sz="1000" spc="-20" dirty="0">
                <a:latin typeface="Arial"/>
                <a:cs typeface="Arial"/>
              </a:rPr>
              <a:t>and </a:t>
            </a:r>
            <a:r>
              <a:rPr sz="1000" spc="-55" dirty="0">
                <a:latin typeface="Arial"/>
                <a:cs typeface="Arial"/>
              </a:rPr>
              <a:t>IQR </a:t>
            </a:r>
            <a:r>
              <a:rPr sz="1000" spc="-45" dirty="0">
                <a:latin typeface="Arial"/>
                <a:cs typeface="Arial"/>
              </a:rPr>
              <a:t>are </a:t>
            </a:r>
            <a:r>
              <a:rPr sz="1000" spc="-25" dirty="0">
                <a:latin typeface="Arial"/>
                <a:cs typeface="Arial"/>
              </a:rPr>
              <a:t>more </a:t>
            </a:r>
            <a:r>
              <a:rPr sz="1000" spc="-15" dirty="0">
                <a:latin typeface="Arial"/>
                <a:cs typeface="Arial"/>
              </a:rPr>
              <a:t>robust statistics </a:t>
            </a:r>
            <a:r>
              <a:rPr sz="1000" spc="-20" dirty="0">
                <a:latin typeface="Arial"/>
                <a:cs typeface="Arial"/>
              </a:rPr>
              <a:t>than </a:t>
            </a:r>
            <a:r>
              <a:rPr sz="1000" spc="-30" dirty="0">
                <a:latin typeface="Arial"/>
                <a:cs typeface="Arial"/>
              </a:rPr>
              <a:t>mean </a:t>
            </a:r>
            <a:r>
              <a:rPr sz="1000" spc="-20" dirty="0">
                <a:latin typeface="Arial"/>
                <a:cs typeface="Arial"/>
              </a:rPr>
              <a:t>and </a:t>
            </a:r>
            <a:r>
              <a:rPr sz="1000" spc="-30" dirty="0">
                <a:latin typeface="Arial"/>
                <a:cs typeface="Arial"/>
              </a:rPr>
              <a:t>SD,  </a:t>
            </a:r>
            <a:r>
              <a:rPr sz="1000" spc="-35" dirty="0">
                <a:latin typeface="Arial"/>
                <a:cs typeface="Arial"/>
              </a:rPr>
              <a:t>respectively, </a:t>
            </a:r>
            <a:r>
              <a:rPr sz="1000" spc="-25" dirty="0">
                <a:latin typeface="Arial"/>
                <a:cs typeface="Arial"/>
              </a:rPr>
              <a:t>since they </a:t>
            </a:r>
            <a:r>
              <a:rPr sz="1000" spc="-45" dirty="0">
                <a:latin typeface="Arial"/>
                <a:cs typeface="Arial"/>
              </a:rPr>
              <a:t>are </a:t>
            </a:r>
            <a:r>
              <a:rPr sz="1000" spc="-5" dirty="0">
                <a:latin typeface="Arial"/>
                <a:cs typeface="Arial"/>
              </a:rPr>
              <a:t>not </a:t>
            </a:r>
            <a:r>
              <a:rPr sz="1000" spc="-20" dirty="0">
                <a:latin typeface="Arial"/>
                <a:cs typeface="Arial"/>
              </a:rPr>
              <a:t>affected </a:t>
            </a:r>
            <a:r>
              <a:rPr sz="1000" spc="-15" dirty="0">
                <a:latin typeface="Arial"/>
                <a:cs typeface="Arial"/>
              </a:rPr>
              <a:t>by </a:t>
            </a:r>
            <a:r>
              <a:rPr sz="1000" spc="-25" dirty="0">
                <a:latin typeface="Arial"/>
                <a:cs typeface="Arial"/>
              </a:rPr>
              <a:t>outliers </a:t>
            </a:r>
            <a:r>
              <a:rPr sz="1000" spc="-15" dirty="0">
                <a:latin typeface="Arial"/>
                <a:cs typeface="Arial"/>
              </a:rPr>
              <a:t>or </a:t>
            </a:r>
            <a:r>
              <a:rPr sz="1000" spc="-30" dirty="0">
                <a:latin typeface="Arial"/>
                <a:cs typeface="Arial"/>
              </a:rPr>
              <a:t>extreme  </a:t>
            </a:r>
            <a:r>
              <a:rPr sz="1000" spc="-20" dirty="0">
                <a:latin typeface="Arial"/>
                <a:cs typeface="Arial"/>
              </a:rPr>
              <a:t>skewness.</a:t>
            </a:r>
            <a:endParaRPr sz="1000" dirty="0">
              <a:latin typeface="Arial"/>
              <a:cs typeface="Arial"/>
            </a:endParaRPr>
          </a:p>
          <a:p>
            <a:pPr marL="227329" marR="5080" indent="-207645">
              <a:lnSpc>
                <a:spcPct val="100000"/>
              </a:lnSpc>
              <a:spcBef>
                <a:spcPts val="585"/>
              </a:spcBef>
              <a:buClr>
                <a:srgbClr val="024F84"/>
              </a:buClr>
              <a:buAutoNum type="alphaLcParenBoth"/>
              <a:tabLst>
                <a:tab pos="227965" algn="l"/>
              </a:tabLst>
            </a:pPr>
            <a:r>
              <a:rPr sz="1000" spc="-35" dirty="0">
                <a:latin typeface="Arial"/>
                <a:cs typeface="Arial"/>
              </a:rPr>
              <a:t>When </a:t>
            </a:r>
            <a:r>
              <a:rPr sz="1000" spc="-20" dirty="0">
                <a:latin typeface="Arial"/>
                <a:cs typeface="Arial"/>
              </a:rPr>
              <a:t>the </a:t>
            </a:r>
            <a:r>
              <a:rPr sz="1000" spc="-25" dirty="0">
                <a:latin typeface="Arial"/>
                <a:cs typeface="Arial"/>
              </a:rPr>
              <a:t>response </a:t>
            </a:r>
            <a:r>
              <a:rPr sz="1000" spc="-35" dirty="0">
                <a:latin typeface="Arial"/>
                <a:cs typeface="Arial"/>
              </a:rPr>
              <a:t>variable is </a:t>
            </a:r>
            <a:r>
              <a:rPr sz="1000" spc="-30" dirty="0">
                <a:latin typeface="Arial"/>
                <a:cs typeface="Arial"/>
              </a:rPr>
              <a:t>extremely </a:t>
            </a:r>
            <a:r>
              <a:rPr sz="1000" spc="-15" dirty="0">
                <a:latin typeface="Arial"/>
                <a:cs typeface="Arial"/>
              </a:rPr>
              <a:t>right skewed, it </a:t>
            </a:r>
            <a:r>
              <a:rPr sz="1000" spc="-30" dirty="0">
                <a:latin typeface="Arial"/>
                <a:cs typeface="Arial"/>
              </a:rPr>
              <a:t>may </a:t>
            </a:r>
            <a:r>
              <a:rPr sz="1000" spc="-15" dirty="0">
                <a:latin typeface="Arial"/>
                <a:cs typeface="Arial"/>
              </a:rPr>
              <a:t>be </a:t>
            </a:r>
            <a:r>
              <a:rPr sz="1000" spc="-30" dirty="0">
                <a:latin typeface="Arial"/>
                <a:cs typeface="Arial"/>
              </a:rPr>
              <a:t>useful  </a:t>
            </a:r>
            <a:r>
              <a:rPr sz="1000" spc="5" dirty="0">
                <a:latin typeface="Arial"/>
                <a:cs typeface="Arial"/>
              </a:rPr>
              <a:t>to </a:t>
            </a:r>
            <a:r>
              <a:rPr sz="1000" spc="-20" dirty="0">
                <a:latin typeface="Arial"/>
                <a:cs typeface="Arial"/>
              </a:rPr>
              <a:t>apply </a:t>
            </a:r>
            <a:r>
              <a:rPr sz="1000" spc="-45" dirty="0">
                <a:latin typeface="Arial"/>
                <a:cs typeface="Arial"/>
              </a:rPr>
              <a:t>a </a:t>
            </a:r>
            <a:r>
              <a:rPr sz="1000" spc="-20" dirty="0">
                <a:latin typeface="Arial"/>
                <a:cs typeface="Arial"/>
              </a:rPr>
              <a:t>log transformation </a:t>
            </a:r>
            <a:r>
              <a:rPr sz="1000" spc="5" dirty="0">
                <a:latin typeface="Arial"/>
                <a:cs typeface="Arial"/>
              </a:rPr>
              <a:t>to </a:t>
            </a:r>
            <a:r>
              <a:rPr sz="1000" spc="-15" dirty="0">
                <a:latin typeface="Arial"/>
                <a:cs typeface="Arial"/>
              </a:rPr>
              <a:t>obtain </a:t>
            </a:r>
            <a:r>
              <a:rPr sz="1000" spc="-45" dirty="0">
                <a:latin typeface="Arial"/>
                <a:cs typeface="Arial"/>
              </a:rPr>
              <a:t>a </a:t>
            </a:r>
            <a:r>
              <a:rPr sz="1000" spc="-25" dirty="0">
                <a:latin typeface="Arial"/>
                <a:cs typeface="Arial"/>
              </a:rPr>
              <a:t>more </a:t>
            </a:r>
            <a:r>
              <a:rPr sz="1000" spc="-20" dirty="0">
                <a:latin typeface="Arial"/>
                <a:cs typeface="Arial"/>
              </a:rPr>
              <a:t>symmetric </a:t>
            </a:r>
            <a:r>
              <a:rPr sz="1000" spc="-15" dirty="0">
                <a:latin typeface="Arial"/>
                <a:cs typeface="Arial"/>
              </a:rPr>
              <a:t>distribution,  </a:t>
            </a:r>
            <a:r>
              <a:rPr sz="1000" spc="-20" dirty="0">
                <a:latin typeface="Arial"/>
                <a:cs typeface="Arial"/>
              </a:rPr>
              <a:t>and model the </a:t>
            </a:r>
            <a:r>
              <a:rPr sz="1000" spc="-15" dirty="0">
                <a:latin typeface="Arial"/>
                <a:cs typeface="Arial"/>
              </a:rPr>
              <a:t>logged</a:t>
            </a:r>
            <a:r>
              <a:rPr sz="1000" spc="55" dirty="0">
                <a:latin typeface="Arial"/>
                <a:cs typeface="Arial"/>
              </a:rPr>
              <a:t> </a:t>
            </a:r>
            <a:r>
              <a:rPr sz="1000" spc="-15" dirty="0">
                <a:latin typeface="Arial"/>
                <a:cs typeface="Arial"/>
              </a:rPr>
              <a:t>data.</a:t>
            </a:r>
            <a:endParaRPr sz="1000" dirty="0">
              <a:latin typeface="Arial"/>
              <a:cs typeface="Arial"/>
            </a:endParaRPr>
          </a:p>
          <a:p>
            <a:pPr marL="227329" marR="102870" indent="-214629" algn="just">
              <a:lnSpc>
                <a:spcPct val="100000"/>
              </a:lnSpc>
              <a:spcBef>
                <a:spcPts val="585"/>
              </a:spcBef>
              <a:buClr>
                <a:srgbClr val="024F84"/>
              </a:buClr>
              <a:buAutoNum type="alphaLcParenBoth"/>
              <a:tabLst>
                <a:tab pos="227965" algn="l"/>
              </a:tabLst>
            </a:pPr>
            <a:r>
              <a:rPr lang="en-US" sz="1000" spc="-20" dirty="0">
                <a:latin typeface="Arial"/>
                <a:cs typeface="Arial"/>
              </a:rPr>
              <a:t>Segmented bar </a:t>
            </a:r>
            <a:r>
              <a:rPr lang="en-US" sz="1000" spc="-10" dirty="0">
                <a:latin typeface="Arial"/>
                <a:cs typeface="Arial"/>
              </a:rPr>
              <a:t>plots </a:t>
            </a:r>
            <a:r>
              <a:rPr lang="en-US" sz="1000" spc="-45" dirty="0">
                <a:latin typeface="Arial"/>
                <a:cs typeface="Arial"/>
              </a:rPr>
              <a:t>are not </a:t>
            </a:r>
            <a:r>
              <a:rPr lang="en-US" sz="1000" spc="5" dirty="0">
                <a:latin typeface="Arial"/>
                <a:cs typeface="Arial"/>
              </a:rPr>
              <a:t>good </a:t>
            </a:r>
            <a:r>
              <a:rPr lang="en-US" sz="1000" spc="-15" dirty="0">
                <a:latin typeface="Arial"/>
                <a:cs typeface="Arial"/>
              </a:rPr>
              <a:t>enough </a:t>
            </a:r>
            <a:r>
              <a:rPr lang="en-US" sz="1000" spc="-20" dirty="0">
                <a:latin typeface="Arial"/>
                <a:cs typeface="Arial"/>
              </a:rPr>
              <a:t>for </a:t>
            </a:r>
            <a:r>
              <a:rPr lang="en-US" sz="1000" spc="-30" dirty="0">
                <a:latin typeface="Arial"/>
                <a:cs typeface="Arial"/>
              </a:rPr>
              <a:t>evaluating </a:t>
            </a:r>
            <a:r>
              <a:rPr lang="en-US" sz="1000" spc="-20" dirty="0">
                <a:latin typeface="Arial"/>
                <a:cs typeface="Arial"/>
              </a:rPr>
              <a:t>the  </a:t>
            </a:r>
            <a:r>
              <a:rPr lang="en-US" sz="1000" b="1" spc="-25" dirty="0">
                <a:latin typeface="Arial"/>
                <a:cs typeface="Arial"/>
              </a:rPr>
              <a:t>relationship</a:t>
            </a:r>
            <a:r>
              <a:rPr lang="en-US" sz="1000" spc="-25" dirty="0">
                <a:latin typeface="Arial"/>
                <a:cs typeface="Arial"/>
              </a:rPr>
              <a:t> </a:t>
            </a:r>
            <a:r>
              <a:rPr lang="en-US" sz="1000" spc="-15" dirty="0">
                <a:latin typeface="Arial"/>
                <a:cs typeface="Arial"/>
              </a:rPr>
              <a:t>between </a:t>
            </a:r>
            <a:r>
              <a:rPr lang="en-US" sz="1000" spc="5" dirty="0">
                <a:latin typeface="Arial"/>
                <a:cs typeface="Arial"/>
              </a:rPr>
              <a:t>two </a:t>
            </a:r>
            <a:r>
              <a:rPr lang="en-US" sz="1000" spc="-20" dirty="0">
                <a:latin typeface="Arial"/>
                <a:cs typeface="Arial"/>
              </a:rPr>
              <a:t>categorical </a:t>
            </a:r>
            <a:r>
              <a:rPr lang="en-US" sz="1000" spc="-30" dirty="0">
                <a:latin typeface="Arial"/>
                <a:cs typeface="Arial"/>
              </a:rPr>
              <a:t>variables.</a:t>
            </a:r>
            <a:endParaRPr sz="1000" dirty="0">
              <a:latin typeface="Arial"/>
              <a:cs typeface="Arial"/>
            </a:endParaRPr>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854" y="406146"/>
            <a:ext cx="2951480" cy="184150"/>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590042"/>
            <a:ext cx="2951480" cy="184785"/>
          </a:xfrm>
          <a:prstGeom prst="rect">
            <a:avLst/>
          </a:prstGeom>
          <a:solidFill>
            <a:srgbClr val="D6E2EB"/>
          </a:solidFill>
        </p:spPr>
        <p:txBody>
          <a:bodyPr vert="horz" wrap="square" lIns="0" tIns="18415" rIns="0" bIns="0" rtlCol="0">
            <a:spAutoFit/>
          </a:bodyPr>
          <a:lstStyle/>
          <a:p>
            <a:pPr marL="40005">
              <a:lnSpc>
                <a:spcPct val="100000"/>
              </a:lnSpc>
              <a:spcBef>
                <a:spcPts val="145"/>
              </a:spcBef>
            </a:pP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a:t>
            </a:r>
            <a:r>
              <a:rPr sz="800" spc="50" dirty="0">
                <a:solidFill>
                  <a:srgbClr val="1A2E3D"/>
                </a:solidFill>
                <a:latin typeface="Arial"/>
                <a:cs typeface="Arial"/>
              </a:rPr>
              <a:t> </a:t>
            </a:r>
            <a:r>
              <a:rPr sz="800" u="sng" spc="-25" dirty="0">
                <a:solidFill>
                  <a:srgbClr val="1A2E3D"/>
                </a:solidFill>
                <a:uFill>
                  <a:solidFill>
                    <a:srgbClr val="1A2E3D"/>
                  </a:solidFill>
                </a:uFill>
                <a:latin typeface="Arial"/>
                <a:cs typeface="Arial"/>
              </a:rPr>
              <a:t>false</a:t>
            </a:r>
            <a:r>
              <a:rPr sz="800" spc="-25" dirty="0">
                <a:solidFill>
                  <a:srgbClr val="1A2E3D"/>
                </a:solidFill>
                <a:latin typeface="Arial"/>
                <a:cs typeface="Arial"/>
              </a:rPr>
              <a:t>?</a:t>
            </a:r>
            <a:endParaRPr sz="800">
              <a:latin typeface="Arial"/>
              <a:cs typeface="Arial"/>
            </a:endParaRPr>
          </a:p>
        </p:txBody>
      </p:sp>
      <p:sp>
        <p:nvSpPr>
          <p:cNvPr id="4" name="object 4"/>
          <p:cNvSpPr txBox="1"/>
          <p:nvPr/>
        </p:nvSpPr>
        <p:spPr>
          <a:xfrm>
            <a:off x="3587151" y="396612"/>
            <a:ext cx="300990" cy="100965"/>
          </a:xfrm>
          <a:prstGeom prst="rect">
            <a:avLst/>
          </a:prstGeom>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7" name="object 7"/>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0" name="object 10"/>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2" name="object 12"/>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3" name="object 13"/>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4" name="object 14"/>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5" name="object 15"/>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7" name="object 17"/>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8" name="object 18"/>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19" name="object 19"/>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0" name="object 20"/>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1" name="object 21"/>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2" name="object 22"/>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3" name="object 23"/>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4" name="object 24"/>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6" name="object 26"/>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27" name="object 27"/>
          <p:cNvSpPr/>
          <p:nvPr/>
        </p:nvSpPr>
        <p:spPr>
          <a:xfrm>
            <a:off x="3461658" y="509794"/>
            <a:ext cx="117475" cy="112395"/>
          </a:xfrm>
          <a:custGeom>
            <a:avLst/>
            <a:gdLst/>
            <a:ahLst/>
            <a:cxnLst/>
            <a:rect l="l" t="t" r="r" b="b"/>
            <a:pathLst>
              <a:path w="117475" h="112395">
                <a:moveTo>
                  <a:pt x="117422" y="0"/>
                </a:moveTo>
                <a:lnTo>
                  <a:pt x="116119" y="1244"/>
                </a:lnTo>
                <a:lnTo>
                  <a:pt x="0" y="112097"/>
                </a:lnTo>
              </a:path>
            </a:pathLst>
          </a:custGeom>
          <a:ln w="3604">
            <a:solidFill>
              <a:srgbClr val="008CB4"/>
            </a:solidFill>
          </a:ln>
        </p:spPr>
        <p:txBody>
          <a:bodyPr wrap="square" lIns="0" tIns="0" rIns="0" bIns="0" rtlCol="0"/>
          <a:lstStyle/>
          <a:p>
            <a:endParaRPr/>
          </a:p>
        </p:txBody>
      </p:sp>
      <p:sp>
        <p:nvSpPr>
          <p:cNvPr id="28" name="object 28"/>
          <p:cNvSpPr/>
          <p:nvPr/>
        </p:nvSpPr>
        <p:spPr>
          <a:xfrm>
            <a:off x="3569434" y="502825"/>
            <a:ext cx="17145" cy="17145"/>
          </a:xfrm>
          <a:custGeom>
            <a:avLst/>
            <a:gdLst/>
            <a:ahLst/>
            <a:cxnLst/>
            <a:rect l="l" t="t" r="r" b="b"/>
            <a:pathLst>
              <a:path w="17145" h="17145">
                <a:moveTo>
                  <a:pt x="16946" y="0"/>
                </a:moveTo>
                <a:lnTo>
                  <a:pt x="0" y="5215"/>
                </a:lnTo>
                <a:lnTo>
                  <a:pt x="8343" y="8213"/>
                </a:lnTo>
                <a:lnTo>
                  <a:pt x="10950" y="16686"/>
                </a:lnTo>
                <a:lnTo>
                  <a:pt x="16946" y="0"/>
                </a:lnTo>
                <a:close/>
              </a:path>
            </a:pathLst>
          </a:custGeom>
          <a:solidFill>
            <a:srgbClr val="008CB4"/>
          </a:solidFill>
        </p:spPr>
        <p:txBody>
          <a:bodyPr wrap="square" lIns="0" tIns="0" rIns="0" bIns="0" rtlCol="0"/>
          <a:lstStyle/>
          <a:p>
            <a:endParaRPr/>
          </a:p>
        </p:txBody>
      </p:sp>
      <p:sp>
        <p:nvSpPr>
          <p:cNvPr id="29" name="object 29"/>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30" name="object 30"/>
          <p:cNvSpPr/>
          <p:nvPr/>
        </p:nvSpPr>
        <p:spPr>
          <a:xfrm>
            <a:off x="3235440" y="367778"/>
            <a:ext cx="213995" cy="157480"/>
          </a:xfrm>
          <a:custGeom>
            <a:avLst/>
            <a:gdLst/>
            <a:ahLst/>
            <a:cxnLst/>
            <a:rect l="l" t="t" r="r" b="b"/>
            <a:pathLst>
              <a:path w="213995" h="157479">
                <a:moveTo>
                  <a:pt x="0" y="157386"/>
                </a:moveTo>
                <a:lnTo>
                  <a:pt x="0" y="0"/>
                </a:lnTo>
                <a:lnTo>
                  <a:pt x="213906" y="0"/>
                </a:lnTo>
                <a:lnTo>
                  <a:pt x="213906" y="157386"/>
                </a:lnTo>
                <a:lnTo>
                  <a:pt x="0" y="157386"/>
                </a:lnTo>
                <a:close/>
              </a:path>
            </a:pathLst>
          </a:custGeom>
          <a:solidFill>
            <a:srgbClr val="FF6A00"/>
          </a:solidFill>
        </p:spPr>
        <p:txBody>
          <a:bodyPr wrap="square" lIns="0" tIns="0" rIns="0" bIns="0" rtlCol="0"/>
          <a:lstStyle/>
          <a:p>
            <a:endParaRPr/>
          </a:p>
        </p:txBody>
      </p:sp>
      <p:sp>
        <p:nvSpPr>
          <p:cNvPr id="31" name="object 31"/>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2" name="object 32"/>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3" name="object 33"/>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4" name="object 34"/>
          <p:cNvSpPr txBox="1"/>
          <p:nvPr/>
        </p:nvSpPr>
        <p:spPr>
          <a:xfrm>
            <a:off x="4020577" y="269777"/>
            <a:ext cx="453390" cy="561340"/>
          </a:xfrm>
          <a:prstGeom prst="rect">
            <a:avLst/>
          </a:prstGeom>
        </p:spPr>
        <p:txBody>
          <a:bodyPr vert="horz" wrap="square" lIns="0" tIns="15875" rIns="0" bIns="0" rtlCol="0">
            <a:spAutoFit/>
          </a:bodyPr>
          <a:lstStyle/>
          <a:p>
            <a:pPr marL="12700" marR="61594">
              <a:lnSpc>
                <a:spcPts val="390"/>
              </a:lnSpc>
              <a:spcBef>
                <a:spcPts val="125"/>
              </a:spcBef>
            </a:pPr>
            <a:r>
              <a:rPr sz="350" spc="-25" dirty="0">
                <a:solidFill>
                  <a:srgbClr val="008CB4"/>
                </a:solidFill>
                <a:latin typeface="Trebuchet MS"/>
                <a:cs typeface="Trebuchet MS"/>
              </a:rPr>
              <a:t>Frequentist</a:t>
            </a:r>
            <a:r>
              <a:rPr sz="350" spc="-40"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6839" marR="5080" indent="1270">
              <a:lnSpc>
                <a:spcPct val="110400"/>
              </a:lnSpc>
              <a:spcBef>
                <a:spcPts val="24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 </a:t>
            </a:r>
            <a:r>
              <a:rPr sz="250" spc="-5" dirty="0">
                <a:solidFill>
                  <a:srgbClr val="008CB4"/>
                </a:solidFill>
                <a:latin typeface="Trebuchet MS"/>
                <a:cs typeface="Trebuchet MS"/>
              </a:rPr>
              <a:t>median  </a:t>
            </a:r>
            <a:r>
              <a:rPr sz="250" spc="5" dirty="0">
                <a:solidFill>
                  <a:srgbClr val="008CB4"/>
                </a:solidFill>
                <a:latin typeface="Trebuchet MS"/>
                <a:cs typeface="Trebuchet MS"/>
              </a:rPr>
              <a:t>two</a:t>
            </a:r>
            <a:r>
              <a:rPr sz="250" spc="-60" dirty="0">
                <a:solidFill>
                  <a:srgbClr val="008CB4"/>
                </a:solidFill>
                <a:latin typeface="Trebuchet MS"/>
                <a:cs typeface="Trebuchet MS"/>
              </a:rPr>
              <a:t> </a:t>
            </a:r>
            <a:r>
              <a:rPr sz="250" dirty="0">
                <a:solidFill>
                  <a:srgbClr val="008CB4"/>
                </a:solidFill>
                <a:latin typeface="Trebuchet MS"/>
                <a:cs typeface="Trebuchet MS"/>
              </a:rPr>
              <a:t>means &amp; medians  </a:t>
            </a:r>
            <a:r>
              <a:rPr sz="250" spc="-5" dirty="0">
                <a:solidFill>
                  <a:srgbClr val="008CB4"/>
                </a:solidFill>
                <a:latin typeface="Trebuchet MS"/>
                <a:cs typeface="Trebuchet MS"/>
              </a:rPr>
              <a:t>many </a:t>
            </a:r>
            <a:r>
              <a:rPr sz="250" dirty="0">
                <a:solidFill>
                  <a:srgbClr val="008CB4"/>
                </a:solidFill>
                <a:latin typeface="Trebuchet MS"/>
                <a:cs typeface="Trebuchet MS"/>
              </a:rPr>
              <a:t>means</a:t>
            </a:r>
            <a:endParaRPr sz="250">
              <a:latin typeface="Trebuchet MS"/>
              <a:cs typeface="Trebuchet MS"/>
            </a:endParaRPr>
          </a:p>
          <a:p>
            <a:pPr marL="58419">
              <a:lnSpc>
                <a:spcPct val="100000"/>
              </a:lnSpc>
              <a:spcBef>
                <a:spcPts val="90"/>
              </a:spcBef>
            </a:pPr>
            <a:r>
              <a:rPr sz="350" spc="-30" dirty="0">
                <a:solidFill>
                  <a:srgbClr val="008CB4"/>
                </a:solidFill>
                <a:latin typeface="Trebuchet MS"/>
                <a:cs typeface="Trebuchet MS"/>
              </a:rPr>
              <a:t>categorical</a:t>
            </a:r>
            <a:endParaRPr sz="350">
              <a:latin typeface="Trebuchet MS"/>
              <a:cs typeface="Trebuchet MS"/>
            </a:endParaRPr>
          </a:p>
          <a:p>
            <a:pPr marL="120650" marR="62230">
              <a:lnSpc>
                <a:spcPct val="112700"/>
              </a:lnSpc>
              <a:spcBef>
                <a:spcPts val="185"/>
              </a:spcBef>
            </a:pPr>
            <a:r>
              <a:rPr sz="250" spc="5" dirty="0">
                <a:solidFill>
                  <a:srgbClr val="008CB4"/>
                </a:solidFill>
                <a:latin typeface="Trebuchet MS"/>
                <a:cs typeface="Trebuchet MS"/>
              </a:rPr>
              <a:t>one proportion  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6" name="object 36"/>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4</a:t>
            </a:r>
            <a:endParaRPr sz="800">
              <a:latin typeface="Arial"/>
              <a:cs typeface="Arial"/>
            </a:endParaRPr>
          </a:p>
        </p:txBody>
      </p:sp>
      <p:sp>
        <p:nvSpPr>
          <p:cNvPr id="35" name="object 35"/>
          <p:cNvSpPr txBox="1"/>
          <p:nvPr/>
        </p:nvSpPr>
        <p:spPr>
          <a:xfrm>
            <a:off x="231140" y="1167701"/>
            <a:ext cx="4079240" cy="1781257"/>
          </a:xfrm>
          <a:prstGeom prst="rect">
            <a:avLst/>
          </a:prstGeom>
        </p:spPr>
        <p:txBody>
          <a:bodyPr vert="horz" wrap="square" lIns="0" tIns="11430" rIns="0" bIns="0" rtlCol="0">
            <a:spAutoFit/>
          </a:bodyPr>
          <a:lstStyle/>
          <a:p>
            <a:pPr marL="227329" marR="86995" indent="-207645">
              <a:lnSpc>
                <a:spcPct val="100000"/>
              </a:lnSpc>
              <a:spcBef>
                <a:spcPts val="90"/>
              </a:spcBef>
              <a:buClr>
                <a:srgbClr val="024F84"/>
              </a:buClr>
              <a:buAutoNum type="alphaLcParenBoth"/>
              <a:tabLst>
                <a:tab pos="227965" algn="l"/>
              </a:tabLst>
            </a:pPr>
            <a:r>
              <a:rPr sz="1000" i="1" spc="-15" dirty="0">
                <a:solidFill>
                  <a:schemeClr val="accent2">
                    <a:lumMod val="75000"/>
                  </a:schemeClr>
                </a:solidFill>
                <a:latin typeface="Arial"/>
                <a:cs typeface="Arial"/>
              </a:rPr>
              <a:t>Box </a:t>
            </a:r>
            <a:r>
              <a:rPr sz="1000" i="1" spc="-10" dirty="0">
                <a:solidFill>
                  <a:schemeClr val="accent2">
                    <a:lumMod val="75000"/>
                  </a:schemeClr>
                </a:solidFill>
                <a:latin typeface="Arial"/>
                <a:cs typeface="Arial"/>
              </a:rPr>
              <a:t>plots </a:t>
            </a:r>
            <a:r>
              <a:rPr sz="1000" i="1" spc="-45" dirty="0">
                <a:solidFill>
                  <a:schemeClr val="accent2">
                    <a:lumMod val="75000"/>
                  </a:schemeClr>
                </a:solidFill>
                <a:latin typeface="Arial"/>
                <a:cs typeface="Arial"/>
              </a:rPr>
              <a:t>are </a:t>
            </a:r>
            <a:r>
              <a:rPr sz="1000" i="1" spc="-30" dirty="0">
                <a:solidFill>
                  <a:schemeClr val="accent2">
                    <a:lumMod val="75000"/>
                  </a:schemeClr>
                </a:solidFill>
                <a:latin typeface="Arial"/>
                <a:cs typeface="Arial"/>
              </a:rPr>
              <a:t>useful </a:t>
            </a:r>
            <a:r>
              <a:rPr sz="1000" i="1" spc="-20" dirty="0">
                <a:solidFill>
                  <a:schemeClr val="accent2">
                    <a:lumMod val="75000"/>
                  </a:schemeClr>
                </a:solidFill>
                <a:latin typeface="Arial"/>
                <a:cs typeface="Arial"/>
              </a:rPr>
              <a:t>for </a:t>
            </a:r>
            <a:r>
              <a:rPr sz="1000" i="1" spc="-25" dirty="0">
                <a:solidFill>
                  <a:schemeClr val="accent2">
                    <a:lumMod val="75000"/>
                  </a:schemeClr>
                </a:solidFill>
                <a:latin typeface="Arial"/>
                <a:cs typeface="Arial"/>
              </a:rPr>
              <a:t>highlighting </a:t>
            </a:r>
            <a:r>
              <a:rPr sz="1000" i="1" spc="-20" dirty="0">
                <a:solidFill>
                  <a:schemeClr val="accent2">
                    <a:lumMod val="75000"/>
                  </a:schemeClr>
                </a:solidFill>
                <a:latin typeface="Arial"/>
                <a:cs typeface="Arial"/>
              </a:rPr>
              <a:t>outliers, </a:t>
            </a:r>
            <a:r>
              <a:rPr sz="1000" i="1" dirty="0">
                <a:solidFill>
                  <a:schemeClr val="accent2">
                    <a:lumMod val="75000"/>
                  </a:schemeClr>
                </a:solidFill>
                <a:latin typeface="Arial"/>
                <a:cs typeface="Arial"/>
              </a:rPr>
              <a:t>but </a:t>
            </a:r>
            <a:r>
              <a:rPr sz="1000" i="1" spc="-15" dirty="0">
                <a:solidFill>
                  <a:schemeClr val="accent2">
                    <a:lumMod val="75000"/>
                  </a:schemeClr>
                </a:solidFill>
                <a:latin typeface="Arial"/>
                <a:cs typeface="Arial"/>
              </a:rPr>
              <a:t>we cannot </a:t>
            </a:r>
            <a:r>
              <a:rPr sz="1000" i="1" spc="-25" dirty="0">
                <a:solidFill>
                  <a:schemeClr val="accent2">
                    <a:lumMod val="75000"/>
                  </a:schemeClr>
                </a:solidFill>
                <a:latin typeface="Arial"/>
                <a:cs typeface="Arial"/>
              </a:rPr>
              <a:t>determine  </a:t>
            </a:r>
            <a:r>
              <a:rPr sz="1000" i="1" spc="-15" dirty="0">
                <a:solidFill>
                  <a:schemeClr val="accent2">
                    <a:lumMod val="75000"/>
                  </a:schemeClr>
                </a:solidFill>
                <a:latin typeface="Arial"/>
                <a:cs typeface="Arial"/>
              </a:rPr>
              <a:t>skew </a:t>
            </a:r>
            <a:r>
              <a:rPr sz="1000" i="1" spc="-20" dirty="0">
                <a:solidFill>
                  <a:schemeClr val="accent2">
                    <a:lumMod val="75000"/>
                  </a:schemeClr>
                </a:solidFill>
                <a:latin typeface="Arial"/>
                <a:cs typeface="Arial"/>
              </a:rPr>
              <a:t>based </a:t>
            </a:r>
            <a:r>
              <a:rPr sz="1000" i="1" spc="-15" dirty="0">
                <a:solidFill>
                  <a:schemeClr val="accent2">
                    <a:lumMod val="75000"/>
                  </a:schemeClr>
                </a:solidFill>
                <a:latin typeface="Arial"/>
                <a:cs typeface="Arial"/>
              </a:rPr>
              <a:t>on </a:t>
            </a:r>
            <a:r>
              <a:rPr sz="1000" i="1" spc="-45" dirty="0">
                <a:solidFill>
                  <a:schemeClr val="accent2">
                    <a:lumMod val="75000"/>
                  </a:schemeClr>
                </a:solidFill>
                <a:latin typeface="Arial"/>
                <a:cs typeface="Arial"/>
              </a:rPr>
              <a:t>a </a:t>
            </a:r>
            <a:r>
              <a:rPr sz="1000" i="1" spc="-5" dirty="0">
                <a:solidFill>
                  <a:schemeClr val="accent2">
                    <a:lumMod val="75000"/>
                  </a:schemeClr>
                </a:solidFill>
                <a:latin typeface="Arial"/>
                <a:cs typeface="Arial"/>
              </a:rPr>
              <a:t>box</a:t>
            </a:r>
            <a:r>
              <a:rPr sz="1000" i="1" spc="90" dirty="0">
                <a:solidFill>
                  <a:schemeClr val="accent2">
                    <a:lumMod val="75000"/>
                  </a:schemeClr>
                </a:solidFill>
                <a:latin typeface="Arial"/>
                <a:cs typeface="Arial"/>
              </a:rPr>
              <a:t> </a:t>
            </a:r>
            <a:r>
              <a:rPr sz="1000" i="1" spc="-5" dirty="0">
                <a:solidFill>
                  <a:schemeClr val="accent2">
                    <a:lumMod val="75000"/>
                  </a:schemeClr>
                </a:solidFill>
                <a:latin typeface="Arial"/>
                <a:cs typeface="Arial"/>
              </a:rPr>
              <a:t>plot.</a:t>
            </a:r>
            <a:endParaRPr sz="1000" i="1" dirty="0">
              <a:solidFill>
                <a:schemeClr val="accent2">
                  <a:lumMod val="75000"/>
                </a:schemeClr>
              </a:solidFill>
              <a:latin typeface="Arial"/>
              <a:cs typeface="Arial"/>
            </a:endParaRPr>
          </a:p>
          <a:p>
            <a:pPr marL="227329" marR="461009" indent="-214629">
              <a:lnSpc>
                <a:spcPct val="100000"/>
              </a:lnSpc>
              <a:spcBef>
                <a:spcPts val="590"/>
              </a:spcBef>
              <a:buClr>
                <a:srgbClr val="024F84"/>
              </a:buClr>
              <a:buAutoNum type="alphaLcParenBoth"/>
              <a:tabLst>
                <a:tab pos="227965" algn="l"/>
              </a:tabLst>
            </a:pPr>
            <a:r>
              <a:rPr sz="1000" spc="-25" dirty="0">
                <a:latin typeface="Arial"/>
                <a:cs typeface="Arial"/>
              </a:rPr>
              <a:t>Median </a:t>
            </a:r>
            <a:r>
              <a:rPr sz="1000" spc="-20" dirty="0">
                <a:latin typeface="Arial"/>
                <a:cs typeface="Arial"/>
              </a:rPr>
              <a:t>and </a:t>
            </a:r>
            <a:r>
              <a:rPr sz="1000" spc="-55" dirty="0">
                <a:latin typeface="Arial"/>
                <a:cs typeface="Arial"/>
              </a:rPr>
              <a:t>IQR </a:t>
            </a:r>
            <a:r>
              <a:rPr sz="1000" spc="-45" dirty="0">
                <a:latin typeface="Arial"/>
                <a:cs typeface="Arial"/>
              </a:rPr>
              <a:t>are </a:t>
            </a:r>
            <a:r>
              <a:rPr sz="1000" spc="-25" dirty="0">
                <a:latin typeface="Arial"/>
                <a:cs typeface="Arial"/>
              </a:rPr>
              <a:t>more </a:t>
            </a:r>
            <a:r>
              <a:rPr sz="1000" spc="-15" dirty="0">
                <a:latin typeface="Arial"/>
                <a:cs typeface="Arial"/>
              </a:rPr>
              <a:t>robust statistics </a:t>
            </a:r>
            <a:r>
              <a:rPr sz="1000" spc="-20" dirty="0">
                <a:latin typeface="Arial"/>
                <a:cs typeface="Arial"/>
              </a:rPr>
              <a:t>than </a:t>
            </a:r>
            <a:r>
              <a:rPr sz="1000" spc="-30" dirty="0">
                <a:latin typeface="Arial"/>
                <a:cs typeface="Arial"/>
              </a:rPr>
              <a:t>mean </a:t>
            </a:r>
            <a:r>
              <a:rPr sz="1000" spc="-20" dirty="0">
                <a:latin typeface="Arial"/>
                <a:cs typeface="Arial"/>
              </a:rPr>
              <a:t>and </a:t>
            </a:r>
            <a:r>
              <a:rPr sz="1000" spc="-30" dirty="0">
                <a:latin typeface="Arial"/>
                <a:cs typeface="Arial"/>
              </a:rPr>
              <a:t>SD,  </a:t>
            </a:r>
            <a:r>
              <a:rPr sz="1000" spc="-35" dirty="0">
                <a:latin typeface="Arial"/>
                <a:cs typeface="Arial"/>
              </a:rPr>
              <a:t>respectively, </a:t>
            </a:r>
            <a:r>
              <a:rPr sz="1000" spc="-25" dirty="0">
                <a:latin typeface="Arial"/>
                <a:cs typeface="Arial"/>
              </a:rPr>
              <a:t>since they </a:t>
            </a:r>
            <a:r>
              <a:rPr sz="1000" spc="-45" dirty="0">
                <a:latin typeface="Arial"/>
                <a:cs typeface="Arial"/>
              </a:rPr>
              <a:t>are </a:t>
            </a:r>
            <a:r>
              <a:rPr sz="1000" spc="-5" dirty="0">
                <a:latin typeface="Arial"/>
                <a:cs typeface="Arial"/>
              </a:rPr>
              <a:t>not </a:t>
            </a:r>
            <a:r>
              <a:rPr sz="1000" spc="-20" dirty="0">
                <a:latin typeface="Arial"/>
                <a:cs typeface="Arial"/>
              </a:rPr>
              <a:t>affected </a:t>
            </a:r>
            <a:r>
              <a:rPr sz="1000" spc="-15" dirty="0">
                <a:latin typeface="Arial"/>
                <a:cs typeface="Arial"/>
              </a:rPr>
              <a:t>by </a:t>
            </a:r>
            <a:r>
              <a:rPr sz="1000" spc="-25" dirty="0">
                <a:latin typeface="Arial"/>
                <a:cs typeface="Arial"/>
              </a:rPr>
              <a:t>outliers </a:t>
            </a:r>
            <a:r>
              <a:rPr sz="1000" spc="-15" dirty="0">
                <a:latin typeface="Arial"/>
                <a:cs typeface="Arial"/>
              </a:rPr>
              <a:t>or </a:t>
            </a:r>
            <a:r>
              <a:rPr sz="1000" spc="-30" dirty="0">
                <a:latin typeface="Arial"/>
                <a:cs typeface="Arial"/>
              </a:rPr>
              <a:t>extreme  </a:t>
            </a:r>
            <a:r>
              <a:rPr sz="1000" spc="-20" dirty="0">
                <a:latin typeface="Arial"/>
                <a:cs typeface="Arial"/>
              </a:rPr>
              <a:t>skewness.</a:t>
            </a:r>
            <a:endParaRPr sz="1000" dirty="0">
              <a:latin typeface="Arial"/>
              <a:cs typeface="Arial"/>
            </a:endParaRPr>
          </a:p>
          <a:p>
            <a:pPr marL="227329" marR="5080" indent="-207645">
              <a:lnSpc>
                <a:spcPct val="100000"/>
              </a:lnSpc>
              <a:spcBef>
                <a:spcPts val="585"/>
              </a:spcBef>
              <a:buClr>
                <a:srgbClr val="024F84"/>
              </a:buClr>
              <a:buAutoNum type="alphaLcParenBoth"/>
              <a:tabLst>
                <a:tab pos="227965" algn="l"/>
              </a:tabLst>
            </a:pPr>
            <a:r>
              <a:rPr sz="1000" spc="-35" dirty="0">
                <a:latin typeface="Arial"/>
                <a:cs typeface="Arial"/>
              </a:rPr>
              <a:t>When </a:t>
            </a:r>
            <a:r>
              <a:rPr sz="1000" spc="-20" dirty="0">
                <a:latin typeface="Arial"/>
                <a:cs typeface="Arial"/>
              </a:rPr>
              <a:t>the </a:t>
            </a:r>
            <a:r>
              <a:rPr sz="1000" spc="-25" dirty="0">
                <a:latin typeface="Arial"/>
                <a:cs typeface="Arial"/>
              </a:rPr>
              <a:t>response </a:t>
            </a:r>
            <a:r>
              <a:rPr sz="1000" spc="-35" dirty="0">
                <a:latin typeface="Arial"/>
                <a:cs typeface="Arial"/>
              </a:rPr>
              <a:t>variable is </a:t>
            </a:r>
            <a:r>
              <a:rPr sz="1000" spc="-30" dirty="0">
                <a:latin typeface="Arial"/>
                <a:cs typeface="Arial"/>
              </a:rPr>
              <a:t>extremely </a:t>
            </a:r>
            <a:r>
              <a:rPr sz="1000" spc="-15" dirty="0">
                <a:latin typeface="Arial"/>
                <a:cs typeface="Arial"/>
              </a:rPr>
              <a:t>right skewed, it </a:t>
            </a:r>
            <a:r>
              <a:rPr sz="1000" spc="-30" dirty="0">
                <a:latin typeface="Arial"/>
                <a:cs typeface="Arial"/>
              </a:rPr>
              <a:t>may </a:t>
            </a:r>
            <a:r>
              <a:rPr sz="1000" spc="-15" dirty="0">
                <a:latin typeface="Arial"/>
                <a:cs typeface="Arial"/>
              </a:rPr>
              <a:t>be </a:t>
            </a:r>
            <a:r>
              <a:rPr sz="1000" spc="-30" dirty="0">
                <a:latin typeface="Arial"/>
                <a:cs typeface="Arial"/>
              </a:rPr>
              <a:t>useful  </a:t>
            </a:r>
            <a:r>
              <a:rPr sz="1000" spc="5" dirty="0">
                <a:latin typeface="Arial"/>
                <a:cs typeface="Arial"/>
              </a:rPr>
              <a:t>to </a:t>
            </a:r>
            <a:r>
              <a:rPr sz="1000" spc="-20" dirty="0">
                <a:latin typeface="Arial"/>
                <a:cs typeface="Arial"/>
              </a:rPr>
              <a:t>apply </a:t>
            </a:r>
            <a:r>
              <a:rPr sz="1000" spc="-45" dirty="0">
                <a:latin typeface="Arial"/>
                <a:cs typeface="Arial"/>
              </a:rPr>
              <a:t>a </a:t>
            </a:r>
            <a:r>
              <a:rPr sz="1000" spc="-20" dirty="0">
                <a:latin typeface="Arial"/>
                <a:cs typeface="Arial"/>
              </a:rPr>
              <a:t>log transformation </a:t>
            </a:r>
            <a:r>
              <a:rPr sz="1000" spc="5" dirty="0">
                <a:latin typeface="Arial"/>
                <a:cs typeface="Arial"/>
              </a:rPr>
              <a:t>to </a:t>
            </a:r>
            <a:r>
              <a:rPr sz="1000" spc="-15" dirty="0">
                <a:latin typeface="Arial"/>
                <a:cs typeface="Arial"/>
              </a:rPr>
              <a:t>obtain </a:t>
            </a:r>
            <a:r>
              <a:rPr sz="1000" spc="-45" dirty="0">
                <a:latin typeface="Arial"/>
                <a:cs typeface="Arial"/>
              </a:rPr>
              <a:t>a </a:t>
            </a:r>
            <a:r>
              <a:rPr sz="1000" spc="-25" dirty="0">
                <a:latin typeface="Arial"/>
                <a:cs typeface="Arial"/>
              </a:rPr>
              <a:t>more </a:t>
            </a:r>
            <a:r>
              <a:rPr sz="1000" spc="-20" dirty="0">
                <a:latin typeface="Arial"/>
                <a:cs typeface="Arial"/>
              </a:rPr>
              <a:t>symmetric </a:t>
            </a:r>
            <a:r>
              <a:rPr sz="1000" spc="-15" dirty="0">
                <a:latin typeface="Arial"/>
                <a:cs typeface="Arial"/>
              </a:rPr>
              <a:t>distribution,  </a:t>
            </a:r>
            <a:r>
              <a:rPr sz="1000" spc="-20" dirty="0">
                <a:latin typeface="Arial"/>
                <a:cs typeface="Arial"/>
              </a:rPr>
              <a:t>and model the </a:t>
            </a:r>
            <a:r>
              <a:rPr sz="1000" spc="-15" dirty="0">
                <a:latin typeface="Arial"/>
                <a:cs typeface="Arial"/>
              </a:rPr>
              <a:t>logged</a:t>
            </a:r>
            <a:r>
              <a:rPr sz="1000" spc="55" dirty="0">
                <a:latin typeface="Arial"/>
                <a:cs typeface="Arial"/>
              </a:rPr>
              <a:t> </a:t>
            </a:r>
            <a:r>
              <a:rPr sz="1000" spc="-15" dirty="0">
                <a:latin typeface="Arial"/>
                <a:cs typeface="Arial"/>
              </a:rPr>
              <a:t>data.</a:t>
            </a:r>
            <a:endParaRPr sz="1000" dirty="0">
              <a:latin typeface="Arial"/>
              <a:cs typeface="Arial"/>
            </a:endParaRPr>
          </a:p>
          <a:p>
            <a:pPr marL="227329" marR="102870" indent="-214629" algn="just">
              <a:lnSpc>
                <a:spcPct val="100000"/>
              </a:lnSpc>
              <a:spcBef>
                <a:spcPts val="585"/>
              </a:spcBef>
              <a:buClr>
                <a:srgbClr val="024F84"/>
              </a:buClr>
              <a:buAutoNum type="alphaLcParenBoth"/>
              <a:tabLst>
                <a:tab pos="227965" algn="l"/>
              </a:tabLst>
            </a:pPr>
            <a:r>
              <a:rPr lang="en-US" sz="1000" spc="-20" dirty="0">
                <a:latin typeface="Arial"/>
                <a:cs typeface="Arial"/>
              </a:rPr>
              <a:t>Segmented bar </a:t>
            </a:r>
            <a:r>
              <a:rPr lang="en-US" sz="1000" spc="-10" dirty="0">
                <a:latin typeface="Arial"/>
                <a:cs typeface="Arial"/>
              </a:rPr>
              <a:t>plots </a:t>
            </a:r>
            <a:r>
              <a:rPr lang="en-US" sz="1000" spc="-45" dirty="0">
                <a:latin typeface="Arial"/>
                <a:cs typeface="Arial"/>
              </a:rPr>
              <a:t>are not </a:t>
            </a:r>
            <a:r>
              <a:rPr lang="en-US" sz="1000" spc="5" dirty="0">
                <a:latin typeface="Arial"/>
                <a:cs typeface="Arial"/>
              </a:rPr>
              <a:t>good </a:t>
            </a:r>
            <a:r>
              <a:rPr lang="en-US" sz="1000" spc="-15" dirty="0">
                <a:latin typeface="Arial"/>
                <a:cs typeface="Arial"/>
              </a:rPr>
              <a:t>enough </a:t>
            </a:r>
            <a:r>
              <a:rPr lang="en-US" sz="1000" spc="-20" dirty="0">
                <a:latin typeface="Arial"/>
                <a:cs typeface="Arial"/>
              </a:rPr>
              <a:t>for </a:t>
            </a:r>
            <a:r>
              <a:rPr lang="en-US" sz="1000" spc="-30" dirty="0">
                <a:latin typeface="Arial"/>
                <a:cs typeface="Arial"/>
              </a:rPr>
              <a:t>evaluating </a:t>
            </a:r>
            <a:r>
              <a:rPr lang="en-US" sz="1000" spc="-20" dirty="0">
                <a:latin typeface="Arial"/>
                <a:cs typeface="Arial"/>
              </a:rPr>
              <a:t>the  </a:t>
            </a:r>
            <a:r>
              <a:rPr lang="en-US" sz="1000" b="1" spc="-25" dirty="0">
                <a:latin typeface="Arial"/>
                <a:cs typeface="Arial"/>
              </a:rPr>
              <a:t>relationship</a:t>
            </a:r>
            <a:r>
              <a:rPr lang="en-US" sz="1000" spc="-25" dirty="0">
                <a:latin typeface="Arial"/>
                <a:cs typeface="Arial"/>
              </a:rPr>
              <a:t> </a:t>
            </a:r>
            <a:r>
              <a:rPr lang="en-US" sz="1000" spc="-15" dirty="0">
                <a:latin typeface="Arial"/>
                <a:cs typeface="Arial"/>
              </a:rPr>
              <a:t>between </a:t>
            </a:r>
            <a:r>
              <a:rPr lang="en-US" sz="1000" spc="5" dirty="0">
                <a:latin typeface="Arial"/>
                <a:cs typeface="Arial"/>
              </a:rPr>
              <a:t>two </a:t>
            </a:r>
            <a:r>
              <a:rPr lang="en-US" sz="1000" spc="-20" dirty="0">
                <a:latin typeface="Arial"/>
                <a:cs typeface="Arial"/>
              </a:rPr>
              <a:t>categorical </a:t>
            </a:r>
            <a:r>
              <a:rPr lang="en-US" sz="1000" spc="-30" dirty="0">
                <a:latin typeface="Arial"/>
                <a:cs typeface="Arial"/>
              </a:rPr>
              <a:t>variables.</a:t>
            </a:r>
            <a:endParaRPr sz="1000" dirty="0">
              <a:latin typeface="Arial"/>
              <a:cs typeface="Arial"/>
            </a:endParaRPr>
          </a:p>
        </p:txBody>
      </p:sp>
    </p:spTree>
    <p:extLst>
      <p:ext uri="{BB962C8B-B14F-4D97-AF65-F5344CB8AC3E}">
        <p14:creationId xmlns:p14="http://schemas.microsoft.com/office/powerpoint/2010/main" val="1197081611"/>
      </p:ext>
    </p:extLst>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54" y="406146"/>
            <a:ext cx="2951480" cy="184150"/>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590042"/>
            <a:ext cx="2951480" cy="184785"/>
          </a:xfrm>
          <a:prstGeom prst="rect">
            <a:avLst/>
          </a:prstGeom>
          <a:solidFill>
            <a:srgbClr val="D6E2EB"/>
          </a:solidFill>
        </p:spPr>
        <p:txBody>
          <a:bodyPr vert="horz" wrap="square" lIns="0" tIns="18415" rIns="0" bIns="0" rtlCol="0">
            <a:spAutoFit/>
          </a:bodyPr>
          <a:lstStyle/>
          <a:p>
            <a:pPr marL="40005">
              <a:lnSpc>
                <a:spcPct val="100000"/>
              </a:lnSpc>
              <a:spcBef>
                <a:spcPts val="145"/>
              </a:spcBef>
            </a:pP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a:t>
            </a:r>
            <a:r>
              <a:rPr sz="800" spc="50" dirty="0">
                <a:solidFill>
                  <a:srgbClr val="1A2E3D"/>
                </a:solidFill>
                <a:latin typeface="Arial"/>
                <a:cs typeface="Arial"/>
              </a:rPr>
              <a:t> </a:t>
            </a:r>
            <a:r>
              <a:rPr sz="800" u="sng" spc="-25" dirty="0">
                <a:solidFill>
                  <a:srgbClr val="1A2E3D"/>
                </a:solidFill>
                <a:uFill>
                  <a:solidFill>
                    <a:srgbClr val="1A2E3D"/>
                  </a:solidFill>
                </a:uFill>
                <a:latin typeface="Arial"/>
                <a:cs typeface="Arial"/>
              </a:rPr>
              <a:t>false</a:t>
            </a:r>
            <a:r>
              <a:rPr sz="800" spc="-25" dirty="0">
                <a:solidFill>
                  <a:srgbClr val="1A2E3D"/>
                </a:solidFill>
                <a:latin typeface="Arial"/>
                <a:cs typeface="Arial"/>
              </a:rPr>
              <a:t>?</a:t>
            </a:r>
            <a:endParaRPr sz="800">
              <a:latin typeface="Arial"/>
              <a:cs typeface="Arial"/>
            </a:endParaRPr>
          </a:p>
        </p:txBody>
      </p:sp>
      <p:sp>
        <p:nvSpPr>
          <p:cNvPr id="4" name="object 4"/>
          <p:cNvSpPr txBox="1"/>
          <p:nvPr/>
        </p:nvSpPr>
        <p:spPr>
          <a:xfrm>
            <a:off x="3587151" y="396612"/>
            <a:ext cx="300990" cy="100965"/>
          </a:xfrm>
          <a:prstGeom prst="rect">
            <a:avLst/>
          </a:prstGeom>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7" name="object 7"/>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0" name="object 10"/>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2" name="object 12"/>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3" name="object 13"/>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4" name="object 14"/>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5" name="object 15"/>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7" name="object 17"/>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8" name="object 18"/>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19" name="object 19"/>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0" name="object 20"/>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1" name="object 21"/>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2" name="object 22"/>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3" name="object 23"/>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4" name="object 24"/>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6" name="object 26"/>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27" name="object 27"/>
          <p:cNvSpPr/>
          <p:nvPr/>
        </p:nvSpPr>
        <p:spPr>
          <a:xfrm>
            <a:off x="3461658" y="509794"/>
            <a:ext cx="117475" cy="112395"/>
          </a:xfrm>
          <a:custGeom>
            <a:avLst/>
            <a:gdLst/>
            <a:ahLst/>
            <a:cxnLst/>
            <a:rect l="l" t="t" r="r" b="b"/>
            <a:pathLst>
              <a:path w="117475" h="112395">
                <a:moveTo>
                  <a:pt x="117422" y="0"/>
                </a:moveTo>
                <a:lnTo>
                  <a:pt x="116119" y="1244"/>
                </a:lnTo>
                <a:lnTo>
                  <a:pt x="0" y="112097"/>
                </a:lnTo>
              </a:path>
            </a:pathLst>
          </a:custGeom>
          <a:ln w="3604">
            <a:solidFill>
              <a:srgbClr val="008CB4"/>
            </a:solidFill>
          </a:ln>
        </p:spPr>
        <p:txBody>
          <a:bodyPr wrap="square" lIns="0" tIns="0" rIns="0" bIns="0" rtlCol="0"/>
          <a:lstStyle/>
          <a:p>
            <a:endParaRPr/>
          </a:p>
        </p:txBody>
      </p:sp>
      <p:sp>
        <p:nvSpPr>
          <p:cNvPr id="28" name="object 28"/>
          <p:cNvSpPr/>
          <p:nvPr/>
        </p:nvSpPr>
        <p:spPr>
          <a:xfrm>
            <a:off x="3569434" y="502825"/>
            <a:ext cx="17145" cy="17145"/>
          </a:xfrm>
          <a:custGeom>
            <a:avLst/>
            <a:gdLst/>
            <a:ahLst/>
            <a:cxnLst/>
            <a:rect l="l" t="t" r="r" b="b"/>
            <a:pathLst>
              <a:path w="17145" h="17145">
                <a:moveTo>
                  <a:pt x="16946" y="0"/>
                </a:moveTo>
                <a:lnTo>
                  <a:pt x="0" y="5215"/>
                </a:lnTo>
                <a:lnTo>
                  <a:pt x="8343" y="8213"/>
                </a:lnTo>
                <a:lnTo>
                  <a:pt x="10950" y="16686"/>
                </a:lnTo>
                <a:lnTo>
                  <a:pt x="16946" y="0"/>
                </a:lnTo>
                <a:close/>
              </a:path>
            </a:pathLst>
          </a:custGeom>
          <a:solidFill>
            <a:srgbClr val="008CB4"/>
          </a:solidFill>
        </p:spPr>
        <p:txBody>
          <a:bodyPr wrap="square" lIns="0" tIns="0" rIns="0" bIns="0" rtlCol="0"/>
          <a:lstStyle/>
          <a:p>
            <a:endParaRPr/>
          </a:p>
        </p:txBody>
      </p:sp>
      <p:sp>
        <p:nvSpPr>
          <p:cNvPr id="29" name="object 29"/>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30" name="object 30"/>
          <p:cNvSpPr/>
          <p:nvPr/>
        </p:nvSpPr>
        <p:spPr>
          <a:xfrm>
            <a:off x="3235440" y="367778"/>
            <a:ext cx="213995" cy="157480"/>
          </a:xfrm>
          <a:custGeom>
            <a:avLst/>
            <a:gdLst/>
            <a:ahLst/>
            <a:cxnLst/>
            <a:rect l="l" t="t" r="r" b="b"/>
            <a:pathLst>
              <a:path w="213995" h="157479">
                <a:moveTo>
                  <a:pt x="0" y="157386"/>
                </a:moveTo>
                <a:lnTo>
                  <a:pt x="0" y="0"/>
                </a:lnTo>
                <a:lnTo>
                  <a:pt x="213906" y="0"/>
                </a:lnTo>
                <a:lnTo>
                  <a:pt x="213906" y="157386"/>
                </a:lnTo>
                <a:lnTo>
                  <a:pt x="0" y="157386"/>
                </a:lnTo>
                <a:close/>
              </a:path>
            </a:pathLst>
          </a:custGeom>
          <a:solidFill>
            <a:srgbClr val="FF6A00"/>
          </a:solidFill>
        </p:spPr>
        <p:txBody>
          <a:bodyPr wrap="square" lIns="0" tIns="0" rIns="0" bIns="0" rtlCol="0"/>
          <a:lstStyle/>
          <a:p>
            <a:endParaRPr/>
          </a:p>
        </p:txBody>
      </p:sp>
      <p:sp>
        <p:nvSpPr>
          <p:cNvPr id="31" name="object 31"/>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2" name="object 32"/>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3" name="object 33"/>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4" name="object 34"/>
          <p:cNvSpPr txBox="1"/>
          <p:nvPr/>
        </p:nvSpPr>
        <p:spPr>
          <a:xfrm>
            <a:off x="4020577" y="269777"/>
            <a:ext cx="453390" cy="561340"/>
          </a:xfrm>
          <a:prstGeom prst="rect">
            <a:avLst/>
          </a:prstGeom>
        </p:spPr>
        <p:txBody>
          <a:bodyPr vert="horz" wrap="square" lIns="0" tIns="15875" rIns="0" bIns="0" rtlCol="0">
            <a:spAutoFit/>
          </a:bodyPr>
          <a:lstStyle/>
          <a:p>
            <a:pPr marL="12700" marR="61594">
              <a:lnSpc>
                <a:spcPts val="390"/>
              </a:lnSpc>
              <a:spcBef>
                <a:spcPts val="125"/>
              </a:spcBef>
            </a:pPr>
            <a:r>
              <a:rPr sz="350" spc="-25" dirty="0">
                <a:solidFill>
                  <a:srgbClr val="008CB4"/>
                </a:solidFill>
                <a:latin typeface="Trebuchet MS"/>
                <a:cs typeface="Trebuchet MS"/>
              </a:rPr>
              <a:t>Frequentist</a:t>
            </a:r>
            <a:r>
              <a:rPr sz="350" spc="-40"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6839" marR="5080" indent="1270">
              <a:lnSpc>
                <a:spcPct val="110400"/>
              </a:lnSpc>
              <a:spcBef>
                <a:spcPts val="24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 </a:t>
            </a:r>
            <a:r>
              <a:rPr sz="250" spc="-5" dirty="0">
                <a:solidFill>
                  <a:srgbClr val="008CB4"/>
                </a:solidFill>
                <a:latin typeface="Trebuchet MS"/>
                <a:cs typeface="Trebuchet MS"/>
              </a:rPr>
              <a:t>median  </a:t>
            </a:r>
            <a:r>
              <a:rPr sz="250" spc="5" dirty="0">
                <a:solidFill>
                  <a:srgbClr val="008CB4"/>
                </a:solidFill>
                <a:latin typeface="Trebuchet MS"/>
                <a:cs typeface="Trebuchet MS"/>
              </a:rPr>
              <a:t>two</a:t>
            </a:r>
            <a:r>
              <a:rPr sz="250" spc="-60" dirty="0">
                <a:solidFill>
                  <a:srgbClr val="008CB4"/>
                </a:solidFill>
                <a:latin typeface="Trebuchet MS"/>
                <a:cs typeface="Trebuchet MS"/>
              </a:rPr>
              <a:t> </a:t>
            </a:r>
            <a:r>
              <a:rPr sz="250" dirty="0">
                <a:solidFill>
                  <a:srgbClr val="008CB4"/>
                </a:solidFill>
                <a:latin typeface="Trebuchet MS"/>
                <a:cs typeface="Trebuchet MS"/>
              </a:rPr>
              <a:t>means &amp; medians  </a:t>
            </a:r>
            <a:r>
              <a:rPr sz="250" spc="-5" dirty="0">
                <a:solidFill>
                  <a:srgbClr val="008CB4"/>
                </a:solidFill>
                <a:latin typeface="Trebuchet MS"/>
                <a:cs typeface="Trebuchet MS"/>
              </a:rPr>
              <a:t>many </a:t>
            </a:r>
            <a:r>
              <a:rPr sz="250" dirty="0">
                <a:solidFill>
                  <a:srgbClr val="008CB4"/>
                </a:solidFill>
                <a:latin typeface="Trebuchet MS"/>
                <a:cs typeface="Trebuchet MS"/>
              </a:rPr>
              <a:t>means</a:t>
            </a:r>
            <a:endParaRPr sz="250">
              <a:latin typeface="Trebuchet MS"/>
              <a:cs typeface="Trebuchet MS"/>
            </a:endParaRPr>
          </a:p>
          <a:p>
            <a:pPr marL="58419">
              <a:lnSpc>
                <a:spcPct val="100000"/>
              </a:lnSpc>
              <a:spcBef>
                <a:spcPts val="90"/>
              </a:spcBef>
            </a:pPr>
            <a:r>
              <a:rPr sz="350" spc="-30" dirty="0">
                <a:solidFill>
                  <a:srgbClr val="008CB4"/>
                </a:solidFill>
                <a:latin typeface="Trebuchet MS"/>
                <a:cs typeface="Trebuchet MS"/>
              </a:rPr>
              <a:t>categorical</a:t>
            </a:r>
            <a:endParaRPr sz="350">
              <a:latin typeface="Trebuchet MS"/>
              <a:cs typeface="Trebuchet MS"/>
            </a:endParaRPr>
          </a:p>
          <a:p>
            <a:pPr marL="120650" marR="62230">
              <a:lnSpc>
                <a:spcPct val="112700"/>
              </a:lnSpc>
              <a:spcBef>
                <a:spcPts val="185"/>
              </a:spcBef>
            </a:pPr>
            <a:r>
              <a:rPr sz="250" spc="5" dirty="0">
                <a:solidFill>
                  <a:srgbClr val="008CB4"/>
                </a:solidFill>
                <a:latin typeface="Trebuchet MS"/>
                <a:cs typeface="Trebuchet MS"/>
              </a:rPr>
              <a:t>one proportion  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6" name="object 36"/>
          <p:cNvSpPr txBox="1"/>
          <p:nvPr/>
        </p:nvSpPr>
        <p:spPr>
          <a:xfrm>
            <a:off x="4427982" y="3283980"/>
            <a:ext cx="107314" cy="142875"/>
          </a:xfrm>
          <a:prstGeom prst="rect">
            <a:avLst/>
          </a:prstGeom>
        </p:spPr>
        <p:txBody>
          <a:bodyPr vert="horz" wrap="square" lIns="0" tIns="6985" rIns="0" bIns="0" rtlCol="0">
            <a:spAutoFit/>
          </a:bodyPr>
          <a:lstStyle/>
          <a:p>
            <a:pPr marL="25400">
              <a:lnSpc>
                <a:spcPct val="100000"/>
              </a:lnSpc>
              <a:spcBef>
                <a:spcPts val="55"/>
              </a:spcBef>
            </a:pPr>
            <a:r>
              <a:rPr sz="800" spc="-5" dirty="0">
                <a:solidFill>
                  <a:srgbClr val="7F7F7F"/>
                </a:solidFill>
                <a:latin typeface="Arial"/>
                <a:cs typeface="Arial"/>
              </a:rPr>
              <a:t>4</a:t>
            </a:r>
            <a:endParaRPr sz="800">
              <a:latin typeface="Arial"/>
              <a:cs typeface="Arial"/>
            </a:endParaRPr>
          </a:p>
        </p:txBody>
      </p:sp>
      <p:sp>
        <p:nvSpPr>
          <p:cNvPr id="35" name="object 35"/>
          <p:cNvSpPr txBox="1"/>
          <p:nvPr/>
        </p:nvSpPr>
        <p:spPr>
          <a:xfrm>
            <a:off x="231140" y="1167701"/>
            <a:ext cx="4136390" cy="1935145"/>
          </a:xfrm>
          <a:prstGeom prst="rect">
            <a:avLst/>
          </a:prstGeom>
        </p:spPr>
        <p:txBody>
          <a:bodyPr vert="horz" wrap="square" lIns="0" tIns="11430" rIns="0" bIns="0" rtlCol="0">
            <a:spAutoFit/>
          </a:bodyPr>
          <a:lstStyle/>
          <a:p>
            <a:pPr marL="227329" marR="5080" indent="-207645">
              <a:spcBef>
                <a:spcPts val="90"/>
              </a:spcBef>
              <a:buClr>
                <a:srgbClr val="024F84"/>
              </a:buClr>
              <a:buFont typeface="Arial"/>
              <a:buAutoNum type="alphaLcParenBoth"/>
              <a:tabLst>
                <a:tab pos="227965" algn="l"/>
              </a:tabLst>
            </a:pPr>
            <a:r>
              <a:rPr sz="1000" i="1" dirty="0">
                <a:solidFill>
                  <a:srgbClr val="0070C0"/>
                </a:solidFill>
                <a:latin typeface="Arial"/>
                <a:cs typeface="Arial"/>
              </a:rPr>
              <a:t>Box </a:t>
            </a:r>
            <a:r>
              <a:rPr sz="1000" i="1" spc="10" dirty="0">
                <a:solidFill>
                  <a:srgbClr val="0070C0"/>
                </a:solidFill>
                <a:latin typeface="Arial"/>
                <a:cs typeface="Arial"/>
              </a:rPr>
              <a:t>plots </a:t>
            </a:r>
            <a:r>
              <a:rPr sz="1000" i="1" spc="-30" dirty="0">
                <a:solidFill>
                  <a:srgbClr val="0070C0"/>
                </a:solidFill>
                <a:latin typeface="Arial"/>
                <a:cs typeface="Arial"/>
              </a:rPr>
              <a:t>are </a:t>
            </a:r>
            <a:r>
              <a:rPr sz="1000" i="1" spc="-10" dirty="0">
                <a:solidFill>
                  <a:srgbClr val="0070C0"/>
                </a:solidFill>
                <a:latin typeface="Arial"/>
                <a:cs typeface="Arial"/>
              </a:rPr>
              <a:t>useful </a:t>
            </a:r>
            <a:r>
              <a:rPr sz="1000" i="1" spc="5" dirty="0">
                <a:solidFill>
                  <a:srgbClr val="0070C0"/>
                </a:solidFill>
                <a:latin typeface="Arial"/>
                <a:cs typeface="Arial"/>
              </a:rPr>
              <a:t>for </a:t>
            </a:r>
            <a:r>
              <a:rPr sz="1000" i="1" dirty="0">
                <a:solidFill>
                  <a:srgbClr val="0070C0"/>
                </a:solidFill>
                <a:latin typeface="Arial"/>
                <a:cs typeface="Arial"/>
              </a:rPr>
              <a:t>highlighting </a:t>
            </a:r>
            <a:r>
              <a:rPr sz="1000" i="1" spc="-5" dirty="0">
                <a:solidFill>
                  <a:srgbClr val="0070C0"/>
                </a:solidFill>
                <a:latin typeface="Arial"/>
                <a:cs typeface="Arial"/>
              </a:rPr>
              <a:t>outliers</a:t>
            </a:r>
            <a:r>
              <a:rPr sz="1000" i="1" spc="-5" dirty="0">
                <a:solidFill>
                  <a:srgbClr val="935151"/>
                </a:solidFill>
                <a:latin typeface="Arial"/>
                <a:cs typeface="Arial"/>
              </a:rPr>
              <a:t>, </a:t>
            </a:r>
            <a:r>
              <a:rPr sz="1000" i="1" u="sng" spc="20" dirty="0">
                <a:solidFill>
                  <a:srgbClr val="935151"/>
                </a:solidFill>
                <a:latin typeface="Arial"/>
                <a:cs typeface="Arial"/>
              </a:rPr>
              <a:t>but </a:t>
            </a:r>
            <a:r>
              <a:rPr sz="1000" i="1" u="sng" dirty="0">
                <a:solidFill>
                  <a:srgbClr val="935151"/>
                </a:solidFill>
                <a:latin typeface="Arial"/>
                <a:cs typeface="Arial"/>
              </a:rPr>
              <a:t>we </a:t>
            </a:r>
            <a:r>
              <a:rPr sz="1000" i="1" u="sng" spc="5" dirty="0">
                <a:solidFill>
                  <a:srgbClr val="935151"/>
                </a:solidFill>
                <a:latin typeface="Arial"/>
                <a:cs typeface="Arial"/>
              </a:rPr>
              <a:t>cannot </a:t>
            </a:r>
            <a:r>
              <a:rPr sz="1000" i="1" u="sng" dirty="0">
                <a:solidFill>
                  <a:srgbClr val="935151"/>
                </a:solidFill>
                <a:latin typeface="Arial"/>
                <a:cs typeface="Arial"/>
              </a:rPr>
              <a:t>determine  </a:t>
            </a:r>
            <a:r>
              <a:rPr sz="1000" i="1" u="sng" spc="-10" dirty="0">
                <a:solidFill>
                  <a:srgbClr val="935151"/>
                </a:solidFill>
                <a:latin typeface="Arial"/>
                <a:cs typeface="Arial"/>
              </a:rPr>
              <a:t>skew </a:t>
            </a:r>
            <a:r>
              <a:rPr sz="1000" i="1" u="sng" spc="-5" dirty="0">
                <a:solidFill>
                  <a:srgbClr val="935151"/>
                </a:solidFill>
                <a:latin typeface="Arial"/>
                <a:cs typeface="Arial"/>
              </a:rPr>
              <a:t>based </a:t>
            </a:r>
            <a:r>
              <a:rPr sz="1000" i="1" u="sng" dirty="0">
                <a:solidFill>
                  <a:srgbClr val="935151"/>
                </a:solidFill>
                <a:latin typeface="Arial"/>
                <a:cs typeface="Arial"/>
              </a:rPr>
              <a:t>on </a:t>
            </a:r>
            <a:r>
              <a:rPr sz="1000" i="1" u="sng" spc="-45" dirty="0">
                <a:solidFill>
                  <a:srgbClr val="935151"/>
                </a:solidFill>
                <a:latin typeface="Arial"/>
                <a:cs typeface="Arial"/>
              </a:rPr>
              <a:t>a </a:t>
            </a:r>
            <a:r>
              <a:rPr sz="1000" i="1" u="sng" spc="5" dirty="0">
                <a:solidFill>
                  <a:srgbClr val="935151"/>
                </a:solidFill>
                <a:latin typeface="Arial"/>
                <a:cs typeface="Arial"/>
              </a:rPr>
              <a:t>box</a:t>
            </a:r>
            <a:r>
              <a:rPr sz="1000" i="1" u="sng" spc="55" dirty="0">
                <a:solidFill>
                  <a:srgbClr val="935151"/>
                </a:solidFill>
                <a:latin typeface="Arial"/>
                <a:cs typeface="Arial"/>
              </a:rPr>
              <a:t> </a:t>
            </a:r>
            <a:r>
              <a:rPr sz="1000" i="1" u="sng" spc="15" dirty="0">
                <a:solidFill>
                  <a:srgbClr val="935151"/>
                </a:solidFill>
                <a:latin typeface="Arial"/>
                <a:cs typeface="Arial"/>
              </a:rPr>
              <a:t>plot</a:t>
            </a:r>
            <a:r>
              <a:rPr sz="1000" i="1" u="sng" spc="15" dirty="0" smtClean="0">
                <a:solidFill>
                  <a:srgbClr val="935151"/>
                </a:solidFill>
                <a:latin typeface="Arial"/>
                <a:cs typeface="Arial"/>
              </a:rPr>
              <a:t>.</a:t>
            </a:r>
            <a:r>
              <a:rPr lang="en-US" sz="1000" i="1" u="sng" spc="15" dirty="0" smtClean="0">
                <a:solidFill>
                  <a:srgbClr val="935151"/>
                </a:solidFill>
                <a:latin typeface="Arial"/>
                <a:cs typeface="Arial"/>
              </a:rPr>
              <a:t> </a:t>
            </a:r>
            <a:r>
              <a:rPr lang="en-US" sz="1000" spc="-5" dirty="0" smtClean="0">
                <a:solidFill>
                  <a:srgbClr val="0070C0"/>
                </a:solidFill>
                <a:latin typeface="Arial"/>
                <a:cs typeface="Arial"/>
              </a:rPr>
              <a:t>→ We can determine skew with a boxplot! (BUT, we can’t determine </a:t>
            </a:r>
            <a:r>
              <a:rPr lang="en-US" sz="1000" b="1" spc="-5" dirty="0" smtClean="0">
                <a:solidFill>
                  <a:srgbClr val="0070C0"/>
                </a:solidFill>
                <a:latin typeface="Arial"/>
                <a:cs typeface="Arial"/>
              </a:rPr>
              <a:t>modality </a:t>
            </a:r>
            <a:r>
              <a:rPr lang="en-US" sz="1000" spc="-5" dirty="0" smtClean="0">
                <a:solidFill>
                  <a:srgbClr val="0070C0"/>
                </a:solidFill>
                <a:latin typeface="Arial"/>
                <a:cs typeface="Arial"/>
              </a:rPr>
              <a:t>from a box plot)!</a:t>
            </a:r>
            <a:endParaRPr sz="1000" u="sng" dirty="0">
              <a:latin typeface="Arial"/>
              <a:cs typeface="Arial"/>
            </a:endParaRPr>
          </a:p>
          <a:p>
            <a:pPr marL="227329" marR="518159" indent="-214629">
              <a:spcBef>
                <a:spcPts val="590"/>
              </a:spcBef>
              <a:buClr>
                <a:srgbClr val="024F84"/>
              </a:buClr>
              <a:buFontTx/>
              <a:buAutoNum type="alphaLcParenBoth"/>
              <a:tabLst>
                <a:tab pos="227965" algn="l"/>
              </a:tabLst>
            </a:pPr>
            <a:r>
              <a:rPr sz="1000" spc="-25" dirty="0">
                <a:latin typeface="Arial"/>
                <a:cs typeface="Arial"/>
              </a:rPr>
              <a:t>Median </a:t>
            </a:r>
            <a:r>
              <a:rPr sz="1000" spc="-20" dirty="0">
                <a:latin typeface="Arial"/>
                <a:cs typeface="Arial"/>
              </a:rPr>
              <a:t>and </a:t>
            </a:r>
            <a:r>
              <a:rPr sz="1000" spc="-55" dirty="0">
                <a:latin typeface="Arial"/>
                <a:cs typeface="Arial"/>
              </a:rPr>
              <a:t>IQR </a:t>
            </a:r>
            <a:r>
              <a:rPr sz="1000" spc="-45" dirty="0">
                <a:latin typeface="Arial"/>
                <a:cs typeface="Arial"/>
              </a:rPr>
              <a:t>are </a:t>
            </a:r>
            <a:r>
              <a:rPr sz="1000" spc="-25" dirty="0">
                <a:latin typeface="Arial"/>
                <a:cs typeface="Arial"/>
              </a:rPr>
              <a:t>more </a:t>
            </a:r>
            <a:r>
              <a:rPr sz="1000" spc="-15" dirty="0">
                <a:latin typeface="Arial"/>
                <a:cs typeface="Arial"/>
              </a:rPr>
              <a:t>robust statistics </a:t>
            </a:r>
            <a:r>
              <a:rPr sz="1000" spc="-20" dirty="0">
                <a:latin typeface="Arial"/>
                <a:cs typeface="Arial"/>
              </a:rPr>
              <a:t>than </a:t>
            </a:r>
            <a:r>
              <a:rPr sz="1000" spc="-30" dirty="0">
                <a:latin typeface="Arial"/>
                <a:cs typeface="Arial"/>
              </a:rPr>
              <a:t>mean </a:t>
            </a:r>
            <a:r>
              <a:rPr sz="1000" spc="-20" dirty="0">
                <a:latin typeface="Arial"/>
                <a:cs typeface="Arial"/>
              </a:rPr>
              <a:t>and </a:t>
            </a:r>
            <a:r>
              <a:rPr sz="1000" spc="-30" dirty="0">
                <a:latin typeface="Arial"/>
                <a:cs typeface="Arial"/>
              </a:rPr>
              <a:t>SD,  </a:t>
            </a:r>
            <a:r>
              <a:rPr sz="1000" spc="-35" dirty="0">
                <a:latin typeface="Arial"/>
                <a:cs typeface="Arial"/>
              </a:rPr>
              <a:t>respectively, </a:t>
            </a:r>
            <a:r>
              <a:rPr sz="1000" spc="-25" dirty="0">
                <a:latin typeface="Arial"/>
                <a:cs typeface="Arial"/>
              </a:rPr>
              <a:t>since they </a:t>
            </a:r>
            <a:r>
              <a:rPr sz="1000" spc="-45" dirty="0">
                <a:latin typeface="Arial"/>
                <a:cs typeface="Arial"/>
              </a:rPr>
              <a:t>are </a:t>
            </a:r>
            <a:r>
              <a:rPr sz="1000" spc="-5" dirty="0">
                <a:latin typeface="Arial"/>
                <a:cs typeface="Arial"/>
              </a:rPr>
              <a:t>not </a:t>
            </a:r>
            <a:r>
              <a:rPr sz="1000" spc="-20" dirty="0">
                <a:latin typeface="Arial"/>
                <a:cs typeface="Arial"/>
              </a:rPr>
              <a:t>affected </a:t>
            </a:r>
            <a:r>
              <a:rPr sz="1000" spc="-15" dirty="0">
                <a:latin typeface="Arial"/>
                <a:cs typeface="Arial"/>
              </a:rPr>
              <a:t>by </a:t>
            </a:r>
            <a:r>
              <a:rPr sz="1000" spc="-25" dirty="0">
                <a:latin typeface="Arial"/>
                <a:cs typeface="Arial"/>
              </a:rPr>
              <a:t>outliers </a:t>
            </a:r>
            <a:r>
              <a:rPr sz="1000" spc="-15" dirty="0">
                <a:latin typeface="Arial"/>
                <a:cs typeface="Arial"/>
              </a:rPr>
              <a:t>or </a:t>
            </a:r>
            <a:r>
              <a:rPr sz="1000" spc="-30" dirty="0">
                <a:latin typeface="Arial"/>
                <a:cs typeface="Arial"/>
              </a:rPr>
              <a:t>extreme  </a:t>
            </a:r>
            <a:r>
              <a:rPr sz="1000" spc="-20" dirty="0">
                <a:latin typeface="Arial"/>
                <a:cs typeface="Arial"/>
              </a:rPr>
              <a:t>skewness</a:t>
            </a:r>
            <a:r>
              <a:rPr sz="1000" spc="-20" dirty="0" smtClean="0">
                <a:latin typeface="Arial"/>
                <a:cs typeface="Arial"/>
              </a:rPr>
              <a:t>.</a:t>
            </a:r>
            <a:r>
              <a:rPr lang="en-US" sz="1000" spc="-20" dirty="0" smtClean="0">
                <a:latin typeface="Arial"/>
                <a:cs typeface="Arial"/>
              </a:rPr>
              <a:t> </a:t>
            </a:r>
            <a:r>
              <a:rPr lang="en-US" sz="1000" spc="-5" dirty="0" smtClean="0">
                <a:solidFill>
                  <a:srgbClr val="0070C0"/>
                </a:solidFill>
                <a:latin typeface="Arial"/>
                <a:cs typeface="Arial"/>
              </a:rPr>
              <a:t>→ Why is this?</a:t>
            </a:r>
            <a:endParaRPr sz="1000" dirty="0">
              <a:latin typeface="Arial"/>
              <a:cs typeface="Arial"/>
            </a:endParaRPr>
          </a:p>
          <a:p>
            <a:pPr marL="227329" marR="62230" indent="-207645">
              <a:lnSpc>
                <a:spcPct val="100000"/>
              </a:lnSpc>
              <a:spcBef>
                <a:spcPts val="585"/>
              </a:spcBef>
              <a:buClr>
                <a:srgbClr val="024F84"/>
              </a:buClr>
              <a:buAutoNum type="alphaLcParenBoth"/>
              <a:tabLst>
                <a:tab pos="227965" algn="l"/>
              </a:tabLst>
            </a:pPr>
            <a:r>
              <a:rPr sz="1000" spc="-35" dirty="0">
                <a:latin typeface="Arial"/>
                <a:cs typeface="Arial"/>
              </a:rPr>
              <a:t>When </a:t>
            </a:r>
            <a:r>
              <a:rPr sz="1000" spc="-20" dirty="0">
                <a:latin typeface="Arial"/>
                <a:cs typeface="Arial"/>
              </a:rPr>
              <a:t>the </a:t>
            </a:r>
            <a:r>
              <a:rPr sz="1000" spc="-25" dirty="0">
                <a:latin typeface="Arial"/>
                <a:cs typeface="Arial"/>
              </a:rPr>
              <a:t>response </a:t>
            </a:r>
            <a:r>
              <a:rPr sz="1000" spc="-35" dirty="0">
                <a:latin typeface="Arial"/>
                <a:cs typeface="Arial"/>
              </a:rPr>
              <a:t>variable is </a:t>
            </a:r>
            <a:r>
              <a:rPr sz="1000" spc="-30" dirty="0">
                <a:latin typeface="Arial"/>
                <a:cs typeface="Arial"/>
              </a:rPr>
              <a:t>extremely </a:t>
            </a:r>
            <a:r>
              <a:rPr sz="1000" spc="-15" dirty="0">
                <a:latin typeface="Arial"/>
                <a:cs typeface="Arial"/>
              </a:rPr>
              <a:t>right skewed, it </a:t>
            </a:r>
            <a:r>
              <a:rPr sz="1000" spc="-30" dirty="0">
                <a:latin typeface="Arial"/>
                <a:cs typeface="Arial"/>
              </a:rPr>
              <a:t>may </a:t>
            </a:r>
            <a:r>
              <a:rPr sz="1000" spc="-15" dirty="0">
                <a:latin typeface="Arial"/>
                <a:cs typeface="Arial"/>
              </a:rPr>
              <a:t>be </a:t>
            </a:r>
            <a:r>
              <a:rPr sz="1000" spc="-30" dirty="0">
                <a:latin typeface="Arial"/>
                <a:cs typeface="Arial"/>
              </a:rPr>
              <a:t>useful  </a:t>
            </a:r>
            <a:r>
              <a:rPr sz="1000" spc="5" dirty="0">
                <a:latin typeface="Arial"/>
                <a:cs typeface="Arial"/>
              </a:rPr>
              <a:t>to </a:t>
            </a:r>
            <a:r>
              <a:rPr sz="1000" spc="-20" dirty="0">
                <a:latin typeface="Arial"/>
                <a:cs typeface="Arial"/>
              </a:rPr>
              <a:t>apply </a:t>
            </a:r>
            <a:r>
              <a:rPr sz="1000" spc="-45" dirty="0">
                <a:latin typeface="Arial"/>
                <a:cs typeface="Arial"/>
              </a:rPr>
              <a:t>a </a:t>
            </a:r>
            <a:r>
              <a:rPr sz="1000" spc="-20" dirty="0">
                <a:latin typeface="Arial"/>
                <a:cs typeface="Arial"/>
              </a:rPr>
              <a:t>log transformation </a:t>
            </a:r>
            <a:r>
              <a:rPr sz="1000" spc="5" dirty="0">
                <a:latin typeface="Arial"/>
                <a:cs typeface="Arial"/>
              </a:rPr>
              <a:t>to </a:t>
            </a:r>
            <a:r>
              <a:rPr sz="1000" spc="-15" dirty="0">
                <a:latin typeface="Arial"/>
                <a:cs typeface="Arial"/>
              </a:rPr>
              <a:t>obtain </a:t>
            </a:r>
            <a:r>
              <a:rPr sz="1000" spc="-45" dirty="0">
                <a:latin typeface="Arial"/>
                <a:cs typeface="Arial"/>
              </a:rPr>
              <a:t>a </a:t>
            </a:r>
            <a:r>
              <a:rPr sz="1000" spc="-25" dirty="0">
                <a:latin typeface="Arial"/>
                <a:cs typeface="Arial"/>
              </a:rPr>
              <a:t>more </a:t>
            </a:r>
            <a:r>
              <a:rPr sz="1000" spc="-20" dirty="0">
                <a:latin typeface="Arial"/>
                <a:cs typeface="Arial"/>
              </a:rPr>
              <a:t>symmetric </a:t>
            </a:r>
            <a:r>
              <a:rPr sz="1000" spc="-15" dirty="0">
                <a:latin typeface="Arial"/>
                <a:cs typeface="Arial"/>
              </a:rPr>
              <a:t>distribution,  </a:t>
            </a:r>
            <a:r>
              <a:rPr sz="1000" spc="-20" dirty="0">
                <a:latin typeface="Arial"/>
                <a:cs typeface="Arial"/>
              </a:rPr>
              <a:t>and model the </a:t>
            </a:r>
            <a:r>
              <a:rPr sz="1000" spc="-15" dirty="0">
                <a:latin typeface="Arial"/>
                <a:cs typeface="Arial"/>
              </a:rPr>
              <a:t>logged</a:t>
            </a:r>
            <a:r>
              <a:rPr sz="1000" spc="55" dirty="0">
                <a:latin typeface="Arial"/>
                <a:cs typeface="Arial"/>
              </a:rPr>
              <a:t> </a:t>
            </a:r>
            <a:r>
              <a:rPr sz="1000" spc="-15" dirty="0" smtClean="0">
                <a:latin typeface="Arial"/>
                <a:cs typeface="Arial"/>
              </a:rPr>
              <a:t>data</a:t>
            </a:r>
            <a:r>
              <a:rPr lang="en-US" sz="1000" spc="-15" dirty="0" smtClean="0">
                <a:latin typeface="Arial"/>
                <a:cs typeface="Arial"/>
              </a:rPr>
              <a:t> </a:t>
            </a:r>
            <a:r>
              <a:rPr lang="en-US" sz="1000" i="1" spc="-15" dirty="0" smtClean="0">
                <a:solidFill>
                  <a:srgbClr val="0070C0"/>
                </a:solidFill>
                <a:latin typeface="Arial"/>
                <a:cs typeface="Arial"/>
              </a:rPr>
              <a:t>(Slides 7.2)</a:t>
            </a:r>
            <a:endParaRPr sz="1000" i="1" dirty="0">
              <a:solidFill>
                <a:srgbClr val="0070C0"/>
              </a:solidFill>
              <a:latin typeface="Arial"/>
              <a:cs typeface="Arial"/>
            </a:endParaRPr>
          </a:p>
          <a:p>
            <a:pPr marL="227329" marR="160020" indent="-214629" algn="just">
              <a:spcBef>
                <a:spcPts val="585"/>
              </a:spcBef>
              <a:buClr>
                <a:srgbClr val="024F84"/>
              </a:buClr>
              <a:buFontTx/>
              <a:buAutoNum type="alphaLcParenBoth"/>
              <a:tabLst>
                <a:tab pos="227965" algn="l"/>
              </a:tabLst>
            </a:pPr>
            <a:r>
              <a:rPr sz="1000" spc="-20" dirty="0" smtClean="0">
                <a:latin typeface="Arial"/>
                <a:cs typeface="Arial"/>
              </a:rPr>
              <a:t>Segmented</a:t>
            </a:r>
            <a:r>
              <a:rPr lang="en-US" sz="1000" spc="-20" dirty="0" smtClean="0">
                <a:latin typeface="Arial"/>
                <a:cs typeface="Arial"/>
              </a:rPr>
              <a:t> </a:t>
            </a:r>
            <a:r>
              <a:rPr sz="1000" spc="-20" dirty="0" smtClean="0">
                <a:latin typeface="Arial"/>
                <a:cs typeface="Arial"/>
              </a:rPr>
              <a:t>bar </a:t>
            </a:r>
            <a:r>
              <a:rPr sz="1000" spc="-10" dirty="0">
                <a:latin typeface="Arial"/>
                <a:cs typeface="Arial"/>
              </a:rPr>
              <a:t>plots </a:t>
            </a:r>
            <a:r>
              <a:rPr sz="1000" spc="-45" dirty="0" smtClean="0">
                <a:latin typeface="Arial"/>
                <a:cs typeface="Arial"/>
              </a:rPr>
              <a:t>are</a:t>
            </a:r>
            <a:r>
              <a:rPr lang="en-US" sz="1000" spc="-45" dirty="0" smtClean="0">
                <a:latin typeface="Arial"/>
                <a:cs typeface="Arial"/>
              </a:rPr>
              <a:t> not</a:t>
            </a:r>
            <a:r>
              <a:rPr sz="1000" spc="-45" dirty="0" smtClean="0">
                <a:latin typeface="Arial"/>
                <a:cs typeface="Arial"/>
              </a:rPr>
              <a:t> </a:t>
            </a:r>
            <a:r>
              <a:rPr sz="1000" spc="5" dirty="0" smtClean="0">
                <a:latin typeface="Arial"/>
                <a:cs typeface="Arial"/>
              </a:rPr>
              <a:t>good </a:t>
            </a:r>
            <a:r>
              <a:rPr sz="1000" spc="-15" dirty="0" smtClean="0">
                <a:latin typeface="Arial"/>
                <a:cs typeface="Arial"/>
              </a:rPr>
              <a:t>enough </a:t>
            </a:r>
            <a:r>
              <a:rPr sz="1000" spc="-20" dirty="0">
                <a:latin typeface="Arial"/>
                <a:cs typeface="Arial"/>
              </a:rPr>
              <a:t>for </a:t>
            </a:r>
            <a:r>
              <a:rPr sz="1000" spc="-30" dirty="0">
                <a:latin typeface="Arial"/>
                <a:cs typeface="Arial"/>
              </a:rPr>
              <a:t>evaluating </a:t>
            </a:r>
            <a:r>
              <a:rPr sz="1000" spc="-20" dirty="0">
                <a:latin typeface="Arial"/>
                <a:cs typeface="Arial"/>
              </a:rPr>
              <a:t>the  </a:t>
            </a:r>
            <a:r>
              <a:rPr sz="1000" b="1" spc="-25" dirty="0">
                <a:latin typeface="Arial"/>
                <a:cs typeface="Arial"/>
              </a:rPr>
              <a:t>relationship</a:t>
            </a:r>
            <a:r>
              <a:rPr sz="1000" spc="-25" dirty="0">
                <a:latin typeface="Arial"/>
                <a:cs typeface="Arial"/>
              </a:rPr>
              <a:t> </a:t>
            </a:r>
            <a:r>
              <a:rPr sz="1000" spc="-15" dirty="0">
                <a:latin typeface="Arial"/>
                <a:cs typeface="Arial"/>
              </a:rPr>
              <a:t>between </a:t>
            </a:r>
            <a:r>
              <a:rPr sz="1000" spc="5" dirty="0">
                <a:latin typeface="Arial"/>
                <a:cs typeface="Arial"/>
              </a:rPr>
              <a:t>two </a:t>
            </a:r>
            <a:r>
              <a:rPr sz="1000" spc="-20" dirty="0">
                <a:latin typeface="Arial"/>
                <a:cs typeface="Arial"/>
              </a:rPr>
              <a:t>categorical </a:t>
            </a:r>
            <a:r>
              <a:rPr sz="1000" spc="-30" dirty="0" smtClean="0">
                <a:latin typeface="Arial"/>
                <a:cs typeface="Arial"/>
              </a:rPr>
              <a:t>variables.</a:t>
            </a:r>
            <a:r>
              <a:rPr lang="en-US" sz="1000" spc="-30" dirty="0" smtClean="0">
                <a:latin typeface="Arial"/>
                <a:cs typeface="Arial"/>
              </a:rPr>
              <a:t> </a:t>
            </a:r>
            <a:r>
              <a:rPr lang="en-US" sz="1000" spc="-5" dirty="0" smtClean="0">
                <a:solidFill>
                  <a:srgbClr val="0070C0"/>
                </a:solidFill>
                <a:latin typeface="Arial"/>
                <a:cs typeface="Arial"/>
              </a:rPr>
              <a:t>→ (See graph)</a:t>
            </a:r>
            <a:endParaRPr lang="en-US" sz="1000" dirty="0" smtClean="0">
              <a:latin typeface="Arial"/>
              <a:cs typeface="Arial"/>
            </a:endParaRPr>
          </a:p>
        </p:txBody>
      </p:sp>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854" y="406146"/>
            <a:ext cx="2951480" cy="184150"/>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590042"/>
            <a:ext cx="2951480" cy="184785"/>
          </a:xfrm>
          <a:prstGeom prst="rect">
            <a:avLst/>
          </a:prstGeom>
          <a:solidFill>
            <a:srgbClr val="D6E2EB"/>
          </a:solidFill>
        </p:spPr>
        <p:txBody>
          <a:bodyPr vert="horz" wrap="square" lIns="0" tIns="18415" rIns="0" bIns="0" rtlCol="0">
            <a:spAutoFit/>
          </a:bodyPr>
          <a:lstStyle/>
          <a:p>
            <a:pPr marL="40005">
              <a:lnSpc>
                <a:spcPct val="100000"/>
              </a:lnSpc>
              <a:spcBef>
                <a:spcPts val="145"/>
              </a:spcBef>
            </a:pP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a:t>
            </a:r>
            <a:r>
              <a:rPr sz="800" spc="50" dirty="0">
                <a:solidFill>
                  <a:srgbClr val="1A2E3D"/>
                </a:solidFill>
                <a:latin typeface="Arial"/>
                <a:cs typeface="Arial"/>
              </a:rPr>
              <a:t> </a:t>
            </a:r>
            <a:r>
              <a:rPr sz="800" u="sng" spc="-25" dirty="0">
                <a:solidFill>
                  <a:srgbClr val="1A2E3D"/>
                </a:solidFill>
                <a:uFill>
                  <a:solidFill>
                    <a:srgbClr val="1A2E3D"/>
                  </a:solidFill>
                </a:uFill>
                <a:latin typeface="Arial"/>
                <a:cs typeface="Arial"/>
              </a:rPr>
              <a:t>false</a:t>
            </a:r>
            <a:r>
              <a:rPr sz="800" spc="-25" dirty="0">
                <a:solidFill>
                  <a:srgbClr val="1A2E3D"/>
                </a:solidFill>
                <a:latin typeface="Arial"/>
                <a:cs typeface="Arial"/>
              </a:rPr>
              <a:t>?</a:t>
            </a:r>
            <a:endParaRPr sz="800">
              <a:latin typeface="Arial"/>
              <a:cs typeface="Arial"/>
            </a:endParaRPr>
          </a:p>
        </p:txBody>
      </p:sp>
      <p:sp>
        <p:nvSpPr>
          <p:cNvPr id="36" name="object 36"/>
          <p:cNvSpPr txBox="1"/>
          <p:nvPr/>
        </p:nvSpPr>
        <p:spPr>
          <a:xfrm>
            <a:off x="4427982" y="3283980"/>
            <a:ext cx="107314" cy="142875"/>
          </a:xfrm>
          <a:prstGeom prst="rect">
            <a:avLst/>
          </a:prstGeom>
        </p:spPr>
        <p:txBody>
          <a:bodyPr vert="horz" wrap="square" lIns="0" tIns="6985" rIns="0" bIns="0" rtlCol="0">
            <a:spAutoFit/>
          </a:bodyPr>
          <a:lstStyle/>
          <a:p>
            <a:pPr marL="25400">
              <a:lnSpc>
                <a:spcPct val="100000"/>
              </a:lnSpc>
              <a:spcBef>
                <a:spcPts val="55"/>
              </a:spcBef>
            </a:pPr>
            <a:r>
              <a:rPr sz="800" spc="-5" dirty="0">
                <a:solidFill>
                  <a:srgbClr val="7F7F7F"/>
                </a:solidFill>
                <a:latin typeface="Arial"/>
                <a:cs typeface="Arial"/>
              </a:rPr>
              <a:t>4</a:t>
            </a:r>
            <a:endParaRPr sz="800">
              <a:latin typeface="Arial"/>
              <a:cs typeface="Arial"/>
            </a:endParaRPr>
          </a:p>
        </p:txBody>
      </p:sp>
      <p:sp>
        <p:nvSpPr>
          <p:cNvPr id="35" name="object 35"/>
          <p:cNvSpPr txBox="1"/>
          <p:nvPr/>
        </p:nvSpPr>
        <p:spPr>
          <a:xfrm>
            <a:off x="171450" y="1460408"/>
            <a:ext cx="4136390" cy="1935145"/>
          </a:xfrm>
          <a:prstGeom prst="rect">
            <a:avLst/>
          </a:prstGeom>
        </p:spPr>
        <p:txBody>
          <a:bodyPr vert="horz" wrap="square" lIns="0" tIns="11430" rIns="0" bIns="0" rtlCol="0">
            <a:spAutoFit/>
          </a:bodyPr>
          <a:lstStyle/>
          <a:p>
            <a:pPr marL="227329" marR="5080" indent="-207645">
              <a:spcBef>
                <a:spcPts val="90"/>
              </a:spcBef>
              <a:buClr>
                <a:srgbClr val="024F84"/>
              </a:buClr>
              <a:buFont typeface="Arial"/>
              <a:buAutoNum type="alphaLcParenBoth"/>
              <a:tabLst>
                <a:tab pos="227965" algn="l"/>
              </a:tabLst>
            </a:pPr>
            <a:r>
              <a:rPr sz="1000" i="1" dirty="0" smtClean="0">
                <a:solidFill>
                  <a:schemeClr val="bg1"/>
                </a:solidFill>
                <a:latin typeface="Arial"/>
                <a:cs typeface="Arial"/>
              </a:rPr>
              <a:t>Box </a:t>
            </a:r>
            <a:r>
              <a:rPr sz="1000" i="1" spc="10" dirty="0" smtClean="0">
                <a:solidFill>
                  <a:schemeClr val="bg1"/>
                </a:solidFill>
                <a:latin typeface="Arial"/>
                <a:cs typeface="Arial"/>
              </a:rPr>
              <a:t>plots </a:t>
            </a:r>
            <a:r>
              <a:rPr sz="1000" i="1" spc="-30" dirty="0" smtClean="0">
                <a:solidFill>
                  <a:schemeClr val="bg1"/>
                </a:solidFill>
                <a:latin typeface="Arial"/>
                <a:cs typeface="Arial"/>
              </a:rPr>
              <a:t>are </a:t>
            </a:r>
            <a:r>
              <a:rPr sz="1000" i="1" spc="-10" dirty="0" smtClean="0">
                <a:solidFill>
                  <a:schemeClr val="bg1"/>
                </a:solidFill>
                <a:latin typeface="Arial"/>
                <a:cs typeface="Arial"/>
              </a:rPr>
              <a:t>useful </a:t>
            </a:r>
            <a:r>
              <a:rPr sz="1000" i="1" spc="5" dirty="0" smtClean="0">
                <a:solidFill>
                  <a:schemeClr val="bg1"/>
                </a:solidFill>
                <a:latin typeface="Arial"/>
                <a:cs typeface="Arial"/>
              </a:rPr>
              <a:t>for </a:t>
            </a:r>
            <a:r>
              <a:rPr sz="1000" i="1" dirty="0" smtClean="0">
                <a:solidFill>
                  <a:schemeClr val="bg1"/>
                </a:solidFill>
                <a:latin typeface="Arial"/>
                <a:cs typeface="Arial"/>
              </a:rPr>
              <a:t>highlighting </a:t>
            </a:r>
            <a:r>
              <a:rPr sz="1000" i="1" spc="-5" dirty="0" smtClean="0">
                <a:solidFill>
                  <a:schemeClr val="bg1"/>
                </a:solidFill>
                <a:latin typeface="Arial"/>
                <a:cs typeface="Arial"/>
              </a:rPr>
              <a:t>outliers, </a:t>
            </a:r>
            <a:r>
              <a:rPr sz="1000" i="1" u="sng" spc="20" dirty="0" smtClean="0">
                <a:solidFill>
                  <a:schemeClr val="bg1"/>
                </a:solidFill>
                <a:latin typeface="Arial"/>
                <a:cs typeface="Arial"/>
              </a:rPr>
              <a:t>but </a:t>
            </a:r>
            <a:r>
              <a:rPr sz="1000" i="1" u="sng" dirty="0" smtClean="0">
                <a:solidFill>
                  <a:schemeClr val="bg1"/>
                </a:solidFill>
                <a:latin typeface="Arial"/>
                <a:cs typeface="Arial"/>
              </a:rPr>
              <a:t>we </a:t>
            </a:r>
            <a:r>
              <a:rPr sz="1000" i="1" u="sng" spc="5" dirty="0" smtClean="0">
                <a:solidFill>
                  <a:schemeClr val="bg1"/>
                </a:solidFill>
                <a:latin typeface="Arial"/>
                <a:cs typeface="Arial"/>
              </a:rPr>
              <a:t>cannot </a:t>
            </a:r>
            <a:r>
              <a:rPr sz="1000" i="1" u="sng" dirty="0" smtClean="0">
                <a:solidFill>
                  <a:schemeClr val="bg1"/>
                </a:solidFill>
                <a:latin typeface="Arial"/>
                <a:cs typeface="Arial"/>
              </a:rPr>
              <a:t>determine  </a:t>
            </a:r>
            <a:r>
              <a:rPr sz="1000" i="1" u="sng" spc="-10" dirty="0" smtClean="0">
                <a:solidFill>
                  <a:schemeClr val="bg1"/>
                </a:solidFill>
                <a:latin typeface="Arial"/>
                <a:cs typeface="Arial"/>
              </a:rPr>
              <a:t>skew </a:t>
            </a:r>
            <a:r>
              <a:rPr sz="1000" i="1" u="sng" spc="-5" dirty="0" smtClean="0">
                <a:solidFill>
                  <a:schemeClr val="bg1"/>
                </a:solidFill>
                <a:latin typeface="Arial"/>
                <a:cs typeface="Arial"/>
              </a:rPr>
              <a:t>based </a:t>
            </a:r>
            <a:r>
              <a:rPr sz="1000" i="1" u="sng" dirty="0" smtClean="0">
                <a:solidFill>
                  <a:schemeClr val="bg1"/>
                </a:solidFill>
                <a:latin typeface="Arial"/>
                <a:cs typeface="Arial"/>
              </a:rPr>
              <a:t>on </a:t>
            </a:r>
            <a:r>
              <a:rPr sz="1000" i="1" u="sng" spc="-45" dirty="0" smtClean="0">
                <a:solidFill>
                  <a:schemeClr val="bg1"/>
                </a:solidFill>
                <a:latin typeface="Arial"/>
                <a:cs typeface="Arial"/>
              </a:rPr>
              <a:t>a </a:t>
            </a:r>
            <a:r>
              <a:rPr sz="1000" i="1" u="sng" spc="5" dirty="0" smtClean="0">
                <a:solidFill>
                  <a:schemeClr val="bg1"/>
                </a:solidFill>
                <a:latin typeface="Arial"/>
                <a:cs typeface="Arial"/>
              </a:rPr>
              <a:t>box</a:t>
            </a:r>
            <a:r>
              <a:rPr sz="1000" i="1" u="sng" spc="55" dirty="0" smtClean="0">
                <a:solidFill>
                  <a:schemeClr val="bg1"/>
                </a:solidFill>
                <a:latin typeface="Arial"/>
                <a:cs typeface="Arial"/>
              </a:rPr>
              <a:t> </a:t>
            </a:r>
            <a:r>
              <a:rPr sz="1000" i="1" u="sng" spc="15" dirty="0" smtClean="0">
                <a:solidFill>
                  <a:schemeClr val="bg1"/>
                </a:solidFill>
                <a:latin typeface="Arial"/>
                <a:cs typeface="Arial"/>
              </a:rPr>
              <a:t>plot.</a:t>
            </a:r>
            <a:r>
              <a:rPr lang="en-US" sz="1000" i="1" u="sng" spc="15" dirty="0" smtClean="0">
                <a:solidFill>
                  <a:schemeClr val="bg1"/>
                </a:solidFill>
                <a:latin typeface="Arial"/>
                <a:cs typeface="Arial"/>
              </a:rPr>
              <a:t> </a:t>
            </a:r>
            <a:r>
              <a:rPr lang="en-US" sz="1000" spc="-5" dirty="0" smtClean="0">
                <a:solidFill>
                  <a:schemeClr val="bg1"/>
                </a:solidFill>
                <a:latin typeface="Arial"/>
                <a:cs typeface="Arial"/>
              </a:rPr>
              <a:t>→ What aspect of shape can we not determine from a boxplot?</a:t>
            </a:r>
            <a:endParaRPr sz="1000" u="sng" dirty="0" smtClean="0">
              <a:solidFill>
                <a:schemeClr val="bg1"/>
              </a:solidFill>
              <a:latin typeface="Arial"/>
              <a:cs typeface="Arial"/>
            </a:endParaRPr>
          </a:p>
          <a:p>
            <a:pPr marL="227329" marR="518159" indent="-214629">
              <a:spcBef>
                <a:spcPts val="590"/>
              </a:spcBef>
              <a:buClr>
                <a:srgbClr val="024F84"/>
              </a:buClr>
              <a:buFontTx/>
              <a:buAutoNum type="alphaLcParenBoth"/>
              <a:tabLst>
                <a:tab pos="227965" algn="l"/>
              </a:tabLst>
            </a:pPr>
            <a:r>
              <a:rPr sz="1000" spc="-25" dirty="0" smtClean="0">
                <a:solidFill>
                  <a:schemeClr val="bg1"/>
                </a:solidFill>
                <a:latin typeface="Arial"/>
                <a:cs typeface="Arial"/>
              </a:rPr>
              <a:t>Median </a:t>
            </a:r>
            <a:r>
              <a:rPr sz="1000" spc="-20" dirty="0" smtClean="0">
                <a:solidFill>
                  <a:schemeClr val="bg1"/>
                </a:solidFill>
                <a:latin typeface="Arial"/>
                <a:cs typeface="Arial"/>
              </a:rPr>
              <a:t>and </a:t>
            </a:r>
            <a:r>
              <a:rPr sz="1000" spc="-55" dirty="0" smtClean="0">
                <a:solidFill>
                  <a:schemeClr val="bg1"/>
                </a:solidFill>
                <a:latin typeface="Arial"/>
                <a:cs typeface="Arial"/>
              </a:rPr>
              <a:t>IQR </a:t>
            </a:r>
            <a:r>
              <a:rPr sz="1000" spc="-45" dirty="0" smtClean="0">
                <a:solidFill>
                  <a:schemeClr val="bg1"/>
                </a:solidFill>
                <a:latin typeface="Arial"/>
                <a:cs typeface="Arial"/>
              </a:rPr>
              <a:t>are </a:t>
            </a:r>
            <a:r>
              <a:rPr sz="1000" spc="-25" dirty="0" smtClean="0">
                <a:solidFill>
                  <a:schemeClr val="bg1"/>
                </a:solidFill>
                <a:latin typeface="Arial"/>
                <a:cs typeface="Arial"/>
              </a:rPr>
              <a:t>more </a:t>
            </a:r>
            <a:r>
              <a:rPr sz="1000" spc="-15" dirty="0" smtClean="0">
                <a:solidFill>
                  <a:schemeClr val="bg1"/>
                </a:solidFill>
                <a:latin typeface="Arial"/>
                <a:cs typeface="Arial"/>
              </a:rPr>
              <a:t>robust statistics </a:t>
            </a:r>
            <a:r>
              <a:rPr sz="1000" spc="-20" dirty="0" smtClean="0">
                <a:solidFill>
                  <a:schemeClr val="bg1"/>
                </a:solidFill>
                <a:latin typeface="Arial"/>
                <a:cs typeface="Arial"/>
              </a:rPr>
              <a:t>than </a:t>
            </a:r>
            <a:r>
              <a:rPr sz="1000" spc="-30" dirty="0" smtClean="0">
                <a:solidFill>
                  <a:schemeClr val="bg1"/>
                </a:solidFill>
                <a:latin typeface="Arial"/>
                <a:cs typeface="Arial"/>
              </a:rPr>
              <a:t>mean </a:t>
            </a:r>
            <a:r>
              <a:rPr sz="1000" spc="-20" dirty="0" smtClean="0">
                <a:solidFill>
                  <a:schemeClr val="bg1"/>
                </a:solidFill>
                <a:latin typeface="Arial"/>
                <a:cs typeface="Arial"/>
              </a:rPr>
              <a:t>and </a:t>
            </a:r>
            <a:r>
              <a:rPr sz="1000" spc="-30" dirty="0" smtClean="0">
                <a:solidFill>
                  <a:schemeClr val="bg1"/>
                </a:solidFill>
                <a:latin typeface="Arial"/>
                <a:cs typeface="Arial"/>
              </a:rPr>
              <a:t>SD,  </a:t>
            </a:r>
            <a:r>
              <a:rPr sz="1000" spc="-35" dirty="0" smtClean="0">
                <a:solidFill>
                  <a:schemeClr val="bg1"/>
                </a:solidFill>
                <a:latin typeface="Arial"/>
                <a:cs typeface="Arial"/>
              </a:rPr>
              <a:t>respectively, </a:t>
            </a:r>
            <a:r>
              <a:rPr sz="1000" spc="-25" dirty="0" smtClean="0">
                <a:solidFill>
                  <a:schemeClr val="bg1"/>
                </a:solidFill>
                <a:latin typeface="Arial"/>
                <a:cs typeface="Arial"/>
              </a:rPr>
              <a:t>since they </a:t>
            </a:r>
            <a:r>
              <a:rPr sz="1000" spc="-45" dirty="0" smtClean="0">
                <a:solidFill>
                  <a:schemeClr val="bg1"/>
                </a:solidFill>
                <a:latin typeface="Arial"/>
                <a:cs typeface="Arial"/>
              </a:rPr>
              <a:t>are </a:t>
            </a:r>
            <a:r>
              <a:rPr sz="1000" spc="-5" dirty="0" smtClean="0">
                <a:solidFill>
                  <a:schemeClr val="bg1"/>
                </a:solidFill>
                <a:latin typeface="Arial"/>
                <a:cs typeface="Arial"/>
              </a:rPr>
              <a:t>not </a:t>
            </a:r>
            <a:r>
              <a:rPr sz="1000" spc="-20" dirty="0" smtClean="0">
                <a:solidFill>
                  <a:schemeClr val="bg1"/>
                </a:solidFill>
                <a:latin typeface="Arial"/>
                <a:cs typeface="Arial"/>
              </a:rPr>
              <a:t>affected </a:t>
            </a:r>
            <a:r>
              <a:rPr sz="1000" spc="-15" dirty="0" smtClean="0">
                <a:solidFill>
                  <a:schemeClr val="bg1"/>
                </a:solidFill>
                <a:latin typeface="Arial"/>
                <a:cs typeface="Arial"/>
              </a:rPr>
              <a:t>by </a:t>
            </a:r>
            <a:r>
              <a:rPr sz="1000" spc="-25" dirty="0" smtClean="0">
                <a:solidFill>
                  <a:schemeClr val="bg1"/>
                </a:solidFill>
                <a:latin typeface="Arial"/>
                <a:cs typeface="Arial"/>
              </a:rPr>
              <a:t>outliers </a:t>
            </a:r>
            <a:r>
              <a:rPr sz="1000" spc="-15" dirty="0" smtClean="0">
                <a:solidFill>
                  <a:schemeClr val="bg1"/>
                </a:solidFill>
                <a:latin typeface="Arial"/>
                <a:cs typeface="Arial"/>
              </a:rPr>
              <a:t>or </a:t>
            </a:r>
            <a:r>
              <a:rPr sz="1000" spc="-30" dirty="0" smtClean="0">
                <a:solidFill>
                  <a:schemeClr val="bg1"/>
                </a:solidFill>
                <a:latin typeface="Arial"/>
                <a:cs typeface="Arial"/>
              </a:rPr>
              <a:t>extreme  </a:t>
            </a:r>
            <a:r>
              <a:rPr sz="1000" spc="-20" dirty="0" smtClean="0">
                <a:solidFill>
                  <a:schemeClr val="bg1"/>
                </a:solidFill>
                <a:latin typeface="Arial"/>
                <a:cs typeface="Arial"/>
              </a:rPr>
              <a:t>skewness.</a:t>
            </a:r>
            <a:r>
              <a:rPr lang="en-US" sz="1000" spc="-20" dirty="0" smtClean="0">
                <a:solidFill>
                  <a:schemeClr val="bg1"/>
                </a:solidFill>
                <a:latin typeface="Arial"/>
                <a:cs typeface="Arial"/>
              </a:rPr>
              <a:t> </a:t>
            </a:r>
            <a:r>
              <a:rPr lang="en-US" sz="1000" spc="-5" dirty="0" smtClean="0">
                <a:solidFill>
                  <a:schemeClr val="bg1"/>
                </a:solidFill>
                <a:latin typeface="Arial"/>
                <a:cs typeface="Arial"/>
              </a:rPr>
              <a:t>→ Why is this?</a:t>
            </a:r>
            <a:endParaRPr sz="1000" dirty="0" smtClean="0">
              <a:solidFill>
                <a:schemeClr val="bg1"/>
              </a:solidFill>
              <a:latin typeface="Arial"/>
              <a:cs typeface="Arial"/>
            </a:endParaRPr>
          </a:p>
          <a:p>
            <a:pPr marL="227329" marR="62230" indent="-207645">
              <a:lnSpc>
                <a:spcPct val="100000"/>
              </a:lnSpc>
              <a:spcBef>
                <a:spcPts val="585"/>
              </a:spcBef>
              <a:buClr>
                <a:srgbClr val="024F84"/>
              </a:buClr>
              <a:buAutoNum type="alphaLcParenBoth"/>
              <a:tabLst>
                <a:tab pos="227965" algn="l"/>
              </a:tabLst>
            </a:pPr>
            <a:r>
              <a:rPr sz="1000" spc="-35" dirty="0" smtClean="0">
                <a:solidFill>
                  <a:schemeClr val="bg1"/>
                </a:solidFill>
                <a:latin typeface="Arial"/>
                <a:cs typeface="Arial"/>
              </a:rPr>
              <a:t>When </a:t>
            </a:r>
            <a:r>
              <a:rPr sz="1000" spc="-20" dirty="0" smtClean="0">
                <a:solidFill>
                  <a:schemeClr val="bg1"/>
                </a:solidFill>
                <a:latin typeface="Arial"/>
                <a:cs typeface="Arial"/>
              </a:rPr>
              <a:t>the </a:t>
            </a:r>
            <a:r>
              <a:rPr sz="1000" spc="-25" dirty="0" smtClean="0">
                <a:solidFill>
                  <a:schemeClr val="bg1"/>
                </a:solidFill>
                <a:latin typeface="Arial"/>
                <a:cs typeface="Arial"/>
              </a:rPr>
              <a:t>response </a:t>
            </a:r>
            <a:r>
              <a:rPr sz="1000" spc="-35" dirty="0" smtClean="0">
                <a:solidFill>
                  <a:schemeClr val="bg1"/>
                </a:solidFill>
                <a:latin typeface="Arial"/>
                <a:cs typeface="Arial"/>
              </a:rPr>
              <a:t>variable is </a:t>
            </a:r>
            <a:r>
              <a:rPr sz="1000" spc="-30" dirty="0" smtClean="0">
                <a:solidFill>
                  <a:schemeClr val="bg1"/>
                </a:solidFill>
                <a:latin typeface="Arial"/>
                <a:cs typeface="Arial"/>
              </a:rPr>
              <a:t>extremely </a:t>
            </a:r>
            <a:r>
              <a:rPr sz="1000" spc="-15" dirty="0" smtClean="0">
                <a:solidFill>
                  <a:schemeClr val="bg1"/>
                </a:solidFill>
                <a:latin typeface="Arial"/>
                <a:cs typeface="Arial"/>
              </a:rPr>
              <a:t>right skewed, it </a:t>
            </a:r>
            <a:r>
              <a:rPr sz="1000" spc="-30" dirty="0" smtClean="0">
                <a:solidFill>
                  <a:schemeClr val="bg1"/>
                </a:solidFill>
                <a:latin typeface="Arial"/>
                <a:cs typeface="Arial"/>
              </a:rPr>
              <a:t>may </a:t>
            </a:r>
            <a:r>
              <a:rPr sz="1000" spc="-15" dirty="0" smtClean="0">
                <a:solidFill>
                  <a:schemeClr val="bg1"/>
                </a:solidFill>
                <a:latin typeface="Arial"/>
                <a:cs typeface="Arial"/>
              </a:rPr>
              <a:t>be </a:t>
            </a:r>
            <a:r>
              <a:rPr sz="1000" spc="-30" dirty="0" smtClean="0">
                <a:solidFill>
                  <a:schemeClr val="bg1"/>
                </a:solidFill>
                <a:latin typeface="Arial"/>
                <a:cs typeface="Arial"/>
              </a:rPr>
              <a:t>useful  </a:t>
            </a:r>
            <a:r>
              <a:rPr sz="1000" spc="5" dirty="0" smtClean="0">
                <a:solidFill>
                  <a:schemeClr val="bg1"/>
                </a:solidFill>
                <a:latin typeface="Arial"/>
                <a:cs typeface="Arial"/>
              </a:rPr>
              <a:t>to </a:t>
            </a:r>
            <a:r>
              <a:rPr sz="1000" spc="-20" dirty="0" smtClean="0">
                <a:solidFill>
                  <a:schemeClr val="bg1"/>
                </a:solidFill>
                <a:latin typeface="Arial"/>
                <a:cs typeface="Arial"/>
              </a:rPr>
              <a:t>apply </a:t>
            </a:r>
            <a:r>
              <a:rPr sz="1000" spc="-45" dirty="0" smtClean="0">
                <a:solidFill>
                  <a:schemeClr val="bg1"/>
                </a:solidFill>
                <a:latin typeface="Arial"/>
                <a:cs typeface="Arial"/>
              </a:rPr>
              <a:t>a </a:t>
            </a:r>
            <a:r>
              <a:rPr sz="1000" spc="-20" dirty="0" smtClean="0">
                <a:solidFill>
                  <a:schemeClr val="bg1"/>
                </a:solidFill>
                <a:latin typeface="Arial"/>
                <a:cs typeface="Arial"/>
              </a:rPr>
              <a:t>log transformation </a:t>
            </a:r>
            <a:r>
              <a:rPr sz="1000" spc="5" dirty="0" smtClean="0">
                <a:solidFill>
                  <a:schemeClr val="bg1"/>
                </a:solidFill>
                <a:latin typeface="Arial"/>
                <a:cs typeface="Arial"/>
              </a:rPr>
              <a:t>to </a:t>
            </a:r>
            <a:r>
              <a:rPr sz="1000" spc="-15" dirty="0" smtClean="0">
                <a:solidFill>
                  <a:schemeClr val="bg1"/>
                </a:solidFill>
                <a:latin typeface="Arial"/>
                <a:cs typeface="Arial"/>
              </a:rPr>
              <a:t>obtain </a:t>
            </a:r>
            <a:r>
              <a:rPr sz="1000" spc="-45" dirty="0" smtClean="0">
                <a:solidFill>
                  <a:schemeClr val="bg1"/>
                </a:solidFill>
                <a:latin typeface="Arial"/>
                <a:cs typeface="Arial"/>
              </a:rPr>
              <a:t>a </a:t>
            </a:r>
            <a:r>
              <a:rPr sz="1000" spc="-25" dirty="0" smtClean="0">
                <a:solidFill>
                  <a:schemeClr val="bg1"/>
                </a:solidFill>
                <a:latin typeface="Arial"/>
                <a:cs typeface="Arial"/>
              </a:rPr>
              <a:t>more </a:t>
            </a:r>
            <a:r>
              <a:rPr sz="1000" spc="-20" dirty="0" smtClean="0">
                <a:solidFill>
                  <a:schemeClr val="bg1"/>
                </a:solidFill>
                <a:latin typeface="Arial"/>
                <a:cs typeface="Arial"/>
              </a:rPr>
              <a:t>symmetric </a:t>
            </a:r>
            <a:r>
              <a:rPr sz="1000" spc="-15" dirty="0" smtClean="0">
                <a:solidFill>
                  <a:schemeClr val="bg1"/>
                </a:solidFill>
                <a:latin typeface="Arial"/>
                <a:cs typeface="Arial"/>
              </a:rPr>
              <a:t>distribution,  </a:t>
            </a:r>
            <a:r>
              <a:rPr sz="1000" spc="-20" dirty="0" smtClean="0">
                <a:solidFill>
                  <a:schemeClr val="bg1"/>
                </a:solidFill>
                <a:latin typeface="Arial"/>
                <a:cs typeface="Arial"/>
              </a:rPr>
              <a:t>and model the </a:t>
            </a:r>
            <a:r>
              <a:rPr sz="1000" spc="-15" dirty="0" smtClean="0">
                <a:solidFill>
                  <a:schemeClr val="bg1"/>
                </a:solidFill>
                <a:latin typeface="Arial"/>
                <a:cs typeface="Arial"/>
              </a:rPr>
              <a:t>logged</a:t>
            </a:r>
            <a:r>
              <a:rPr sz="1000" spc="55" dirty="0" smtClean="0">
                <a:solidFill>
                  <a:schemeClr val="bg1"/>
                </a:solidFill>
                <a:latin typeface="Arial"/>
                <a:cs typeface="Arial"/>
              </a:rPr>
              <a:t> </a:t>
            </a:r>
            <a:r>
              <a:rPr sz="1000" spc="-15" dirty="0" smtClean="0">
                <a:solidFill>
                  <a:schemeClr val="bg1"/>
                </a:solidFill>
                <a:latin typeface="Arial"/>
                <a:cs typeface="Arial"/>
              </a:rPr>
              <a:t>data</a:t>
            </a:r>
            <a:r>
              <a:rPr lang="en-US" sz="1000" spc="-15" dirty="0" smtClean="0">
                <a:solidFill>
                  <a:schemeClr val="bg1"/>
                </a:solidFill>
                <a:latin typeface="Arial"/>
                <a:cs typeface="Arial"/>
              </a:rPr>
              <a:t> </a:t>
            </a:r>
            <a:r>
              <a:rPr lang="en-US" sz="1000" i="1" spc="-15" dirty="0" smtClean="0">
                <a:solidFill>
                  <a:schemeClr val="bg1"/>
                </a:solidFill>
                <a:latin typeface="Arial"/>
                <a:cs typeface="Arial"/>
              </a:rPr>
              <a:t>(Slides 7.2)</a:t>
            </a:r>
            <a:endParaRPr sz="1000" i="1" dirty="0" smtClean="0">
              <a:solidFill>
                <a:schemeClr val="bg1"/>
              </a:solidFill>
              <a:latin typeface="Arial"/>
              <a:cs typeface="Arial"/>
            </a:endParaRPr>
          </a:p>
          <a:p>
            <a:pPr marL="227329" marR="160020" indent="-214629" algn="just">
              <a:spcBef>
                <a:spcPts val="585"/>
              </a:spcBef>
              <a:buClr>
                <a:srgbClr val="024F84"/>
              </a:buClr>
              <a:buFontTx/>
              <a:buAutoNum type="alphaLcParenBoth"/>
              <a:tabLst>
                <a:tab pos="227965" algn="l"/>
              </a:tabLst>
            </a:pPr>
            <a:r>
              <a:rPr lang="en-US" sz="1000" spc="-20" dirty="0">
                <a:latin typeface="Arial"/>
                <a:cs typeface="Arial"/>
              </a:rPr>
              <a:t>Segmented bar </a:t>
            </a:r>
            <a:r>
              <a:rPr lang="en-US" sz="1000" spc="-10" dirty="0">
                <a:latin typeface="Arial"/>
                <a:cs typeface="Arial"/>
              </a:rPr>
              <a:t>plots </a:t>
            </a:r>
            <a:r>
              <a:rPr lang="en-US" sz="1000" spc="-45" dirty="0">
                <a:latin typeface="Arial"/>
                <a:cs typeface="Arial"/>
              </a:rPr>
              <a:t>are not </a:t>
            </a:r>
            <a:r>
              <a:rPr lang="en-US" sz="1000" spc="5" dirty="0">
                <a:latin typeface="Arial"/>
                <a:cs typeface="Arial"/>
              </a:rPr>
              <a:t>good </a:t>
            </a:r>
            <a:r>
              <a:rPr lang="en-US" sz="1000" spc="-15" dirty="0">
                <a:latin typeface="Arial"/>
                <a:cs typeface="Arial"/>
              </a:rPr>
              <a:t>enough </a:t>
            </a:r>
            <a:r>
              <a:rPr lang="en-US" sz="1000" spc="-20" dirty="0">
                <a:latin typeface="Arial"/>
                <a:cs typeface="Arial"/>
              </a:rPr>
              <a:t>for </a:t>
            </a:r>
            <a:r>
              <a:rPr lang="en-US" sz="1000" spc="-30" dirty="0">
                <a:latin typeface="Arial"/>
                <a:cs typeface="Arial"/>
              </a:rPr>
              <a:t>evaluating </a:t>
            </a:r>
            <a:r>
              <a:rPr lang="en-US" sz="1000" spc="-20" dirty="0">
                <a:latin typeface="Arial"/>
                <a:cs typeface="Arial"/>
              </a:rPr>
              <a:t>the  </a:t>
            </a:r>
            <a:r>
              <a:rPr lang="en-US" sz="1000" b="1" spc="-25" dirty="0">
                <a:latin typeface="Arial"/>
                <a:cs typeface="Arial"/>
              </a:rPr>
              <a:t>relationship</a:t>
            </a:r>
            <a:r>
              <a:rPr lang="en-US" sz="1000" spc="-25" dirty="0">
                <a:latin typeface="Arial"/>
                <a:cs typeface="Arial"/>
              </a:rPr>
              <a:t> </a:t>
            </a:r>
            <a:r>
              <a:rPr lang="en-US" sz="1000" spc="-15" dirty="0">
                <a:latin typeface="Arial"/>
                <a:cs typeface="Arial"/>
              </a:rPr>
              <a:t>between </a:t>
            </a:r>
            <a:r>
              <a:rPr lang="en-US" sz="1000" spc="5" dirty="0">
                <a:latin typeface="Arial"/>
                <a:cs typeface="Arial"/>
              </a:rPr>
              <a:t>two </a:t>
            </a:r>
            <a:r>
              <a:rPr lang="en-US" sz="1000" spc="-20" dirty="0">
                <a:latin typeface="Arial"/>
                <a:cs typeface="Arial"/>
              </a:rPr>
              <a:t>categorical </a:t>
            </a:r>
            <a:r>
              <a:rPr lang="en-US" sz="1000" spc="-30" dirty="0">
                <a:latin typeface="Arial"/>
                <a:cs typeface="Arial"/>
              </a:rPr>
              <a:t>variables. </a:t>
            </a:r>
            <a:r>
              <a:rPr lang="en-US" sz="1000" spc="-5" dirty="0">
                <a:solidFill>
                  <a:srgbClr val="0070C0"/>
                </a:solidFill>
                <a:latin typeface="Arial"/>
                <a:cs typeface="Arial"/>
              </a:rPr>
              <a:t>→ (See graph)</a:t>
            </a:r>
            <a:endParaRPr lang="en-US" sz="1000" dirty="0">
              <a:latin typeface="Arial"/>
              <a:cs typeface="Arial"/>
            </a:endParaRPr>
          </a:p>
        </p:txBody>
      </p:sp>
      <p:pic>
        <p:nvPicPr>
          <p:cNvPr id="37" name="Picture 36"/>
          <p:cNvPicPr>
            <a:picLocks noChangeAspect="1"/>
          </p:cNvPicPr>
          <p:nvPr/>
        </p:nvPicPr>
        <p:blipFill>
          <a:blip r:embed="rId2"/>
          <a:stretch>
            <a:fillRect/>
          </a:stretch>
        </p:blipFill>
        <p:spPr>
          <a:xfrm>
            <a:off x="16945" y="949444"/>
            <a:ext cx="3124894" cy="1495425"/>
          </a:xfrm>
          <a:prstGeom prst="rect">
            <a:avLst/>
          </a:prstGeom>
        </p:spPr>
      </p:pic>
      <p:pic>
        <p:nvPicPr>
          <p:cNvPr id="38" name="Picture 37"/>
          <p:cNvPicPr>
            <a:picLocks noChangeAspect="1"/>
          </p:cNvPicPr>
          <p:nvPr/>
        </p:nvPicPr>
        <p:blipFill>
          <a:blip r:embed="rId3"/>
          <a:stretch>
            <a:fillRect/>
          </a:stretch>
        </p:blipFill>
        <p:spPr>
          <a:xfrm>
            <a:off x="2274270" y="1872825"/>
            <a:ext cx="2180454" cy="1110310"/>
          </a:xfrm>
          <a:prstGeom prst="rect">
            <a:avLst/>
          </a:prstGeom>
        </p:spPr>
      </p:pic>
      <p:sp>
        <p:nvSpPr>
          <p:cNvPr id="39" name="TextBox 38"/>
          <p:cNvSpPr txBox="1"/>
          <p:nvPr/>
        </p:nvSpPr>
        <p:spPr>
          <a:xfrm>
            <a:off x="233934" y="725967"/>
            <a:ext cx="2819400" cy="369332"/>
          </a:xfrm>
          <a:prstGeom prst="rect">
            <a:avLst/>
          </a:prstGeom>
          <a:noFill/>
        </p:spPr>
        <p:txBody>
          <a:bodyPr wrap="square" rtlCol="0">
            <a:spAutoFit/>
          </a:bodyPr>
          <a:lstStyle/>
          <a:p>
            <a:r>
              <a:rPr lang="en-US" dirty="0" smtClean="0"/>
              <a:t>Segmented Bar Plot</a:t>
            </a:r>
            <a:endParaRPr lang="en-US" dirty="0"/>
          </a:p>
        </p:txBody>
      </p:sp>
      <p:sp>
        <p:nvSpPr>
          <p:cNvPr id="40" name="TextBox 39"/>
          <p:cNvSpPr txBox="1"/>
          <p:nvPr/>
        </p:nvSpPr>
        <p:spPr>
          <a:xfrm>
            <a:off x="2823206" y="1501775"/>
            <a:ext cx="1524000" cy="369332"/>
          </a:xfrm>
          <a:prstGeom prst="rect">
            <a:avLst/>
          </a:prstGeom>
          <a:noFill/>
        </p:spPr>
        <p:txBody>
          <a:bodyPr wrap="square" rtlCol="0">
            <a:spAutoFit/>
          </a:bodyPr>
          <a:lstStyle/>
          <a:p>
            <a:r>
              <a:rPr lang="en-US" dirty="0" smtClean="0"/>
              <a:t>Mosaic Plot</a:t>
            </a:r>
            <a:endParaRPr lang="en-US" dirty="0"/>
          </a:p>
        </p:txBody>
      </p:sp>
    </p:spTree>
    <p:extLst>
      <p:ext uri="{BB962C8B-B14F-4D97-AF65-F5344CB8AC3E}">
        <p14:creationId xmlns:p14="http://schemas.microsoft.com/office/powerpoint/2010/main" val="533207552"/>
      </p:ext>
    </p:extLst>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99060" y="209589"/>
            <a:ext cx="4266310" cy="673774"/>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200" dirty="0" smtClean="0"/>
              <a:t>A recent housing survey was conducted to determine the price of a typical home in Glendale, CA. Glendale is mostly middle-class, with one very expensive suburb. The mean price of a house was roughly $650,000. Which of the following statements is most likely to be true?</a:t>
            </a:r>
            <a:endParaRPr lang="en-US" sz="1200" b="1" i="1" spc="35" dirty="0">
              <a:latin typeface="Palatino Linotype"/>
              <a:cs typeface="Palatino Linotype"/>
            </a:endParaRPr>
          </a:p>
        </p:txBody>
      </p:sp>
      <p:sp>
        <p:nvSpPr>
          <p:cNvPr id="4" name="AutoShape 4" descr="https://labs-az-01.oit.duke.edu:30008/chunk_output/DFC9F78Fbef9f67c/C9F7586F/crn787jr4omoi/00001c.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labs-az-01.oit.duke.edu:30008/chunk_output/DFC9F78Fbef9f67c/C9F7586F/crn787jr4omoi/000020.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19" name="object 36"/>
          <p:cNvSpPr txBox="1"/>
          <p:nvPr/>
        </p:nvSpPr>
        <p:spPr>
          <a:xfrm>
            <a:off x="175767" y="1273175"/>
            <a:ext cx="4112895" cy="1158009"/>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200" dirty="0" smtClean="0"/>
              <a:t>Most houses in Glendale cost more than $650,000. </a:t>
            </a:r>
          </a:p>
          <a:p>
            <a:pPr marL="227329" marR="5080" indent="-207645" algn="just">
              <a:spcBef>
                <a:spcPts val="90"/>
              </a:spcBef>
              <a:buClr>
                <a:srgbClr val="024F84"/>
              </a:buClr>
              <a:buFontTx/>
              <a:buAutoNum type="alphaLcParenBoth"/>
              <a:tabLst>
                <a:tab pos="227965" algn="l"/>
              </a:tabLst>
            </a:pPr>
            <a:r>
              <a:rPr lang="en-US" sz="1200" dirty="0" smtClean="0"/>
              <a:t>Most houses in Glendale cost less than $650,000.</a:t>
            </a:r>
          </a:p>
          <a:p>
            <a:pPr marL="227329" marR="5080" indent="-207645" algn="just">
              <a:spcBef>
                <a:spcPts val="90"/>
              </a:spcBef>
              <a:buClr>
                <a:srgbClr val="024F84"/>
              </a:buClr>
              <a:buFontTx/>
              <a:buAutoNum type="alphaLcParenBoth"/>
              <a:tabLst>
                <a:tab pos="227965" algn="l"/>
              </a:tabLst>
            </a:pPr>
            <a:r>
              <a:rPr lang="en-US" sz="1200" dirty="0" smtClean="0"/>
              <a:t>There are about as many houses in Glendale that cost more than $650,000 than less than this amount.</a:t>
            </a:r>
          </a:p>
          <a:p>
            <a:pPr marL="227329" marR="5080" indent="-207645" algn="just">
              <a:spcBef>
                <a:spcPts val="90"/>
              </a:spcBef>
              <a:buClr>
                <a:srgbClr val="024F84"/>
              </a:buClr>
              <a:buFontTx/>
              <a:buAutoNum type="alphaLcParenBoth"/>
              <a:tabLst>
                <a:tab pos="227965" algn="l"/>
              </a:tabLst>
            </a:pPr>
            <a:r>
              <a:rPr lang="en-US" sz="1200" dirty="0" smtClean="0"/>
              <a:t>We need to know the standard deviation to answer this question </a:t>
            </a:r>
            <a:endParaRPr lang="en-US" sz="1200" spc="-30" dirty="0" smtClean="0">
              <a:latin typeface="Arial"/>
              <a:cs typeface="Arial"/>
            </a:endParaRPr>
          </a:p>
        </p:txBody>
      </p:sp>
    </p:spTree>
    <p:extLst>
      <p:ext uri="{BB962C8B-B14F-4D97-AF65-F5344CB8AC3E}">
        <p14:creationId xmlns:p14="http://schemas.microsoft.com/office/powerpoint/2010/main" val="2537084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99060" y="209589"/>
            <a:ext cx="4266310" cy="673774"/>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200" dirty="0" smtClean="0"/>
              <a:t>A recent housing survey was conducted to determine the price of a typical home in Glendale, CA. Glendale is mostly middle-class, with one very expensive suburb. The mean price of a house was roughly $650,000. Which of the following statements is most likely to be true?</a:t>
            </a:r>
            <a:endParaRPr lang="en-US" sz="1200" b="1" i="1" spc="35" dirty="0">
              <a:latin typeface="Palatino Linotype"/>
              <a:cs typeface="Palatino Linotype"/>
            </a:endParaRPr>
          </a:p>
        </p:txBody>
      </p:sp>
      <p:sp>
        <p:nvSpPr>
          <p:cNvPr id="4" name="AutoShape 4" descr="https://labs-az-01.oit.duke.edu:30008/chunk_output/DFC9F78Fbef9f67c/C9F7586F/crn787jr4omoi/00001c.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labs-az-01.oit.duke.edu:30008/chunk_output/DFC9F78Fbef9f67c/C9F7586F/crn787jr4omoi/000020.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bject 2"/>
          <p:cNvSpPr txBox="1">
            <a:spLocks/>
          </p:cNvSpPr>
          <p:nvPr/>
        </p:nvSpPr>
        <p:spPr>
          <a:xfrm>
            <a:off x="101854" y="22352"/>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19" name="object 36"/>
          <p:cNvSpPr txBox="1"/>
          <p:nvPr/>
        </p:nvSpPr>
        <p:spPr>
          <a:xfrm>
            <a:off x="175767" y="1273175"/>
            <a:ext cx="4112895" cy="1158009"/>
          </a:xfrm>
          <a:prstGeom prst="rect">
            <a:avLst/>
          </a:prstGeom>
        </p:spPr>
        <p:txBody>
          <a:bodyPr vert="horz" wrap="square" lIns="0" tIns="11430" rIns="0" bIns="0" rtlCol="0">
            <a:spAutoFit/>
          </a:bodyPr>
          <a:lstStyle/>
          <a:p>
            <a:pPr marL="227329" marR="5080" indent="-207645" algn="just">
              <a:spcBef>
                <a:spcPts val="90"/>
              </a:spcBef>
              <a:buClr>
                <a:srgbClr val="024F84"/>
              </a:buClr>
              <a:buFontTx/>
              <a:buAutoNum type="alphaLcParenBoth"/>
              <a:tabLst>
                <a:tab pos="227965" algn="l"/>
              </a:tabLst>
            </a:pPr>
            <a:r>
              <a:rPr lang="en-US" sz="1200" dirty="0" smtClean="0"/>
              <a:t>Most houses in Glendale cost more than $650,000. </a:t>
            </a:r>
          </a:p>
          <a:p>
            <a:pPr marL="227329" marR="5080" indent="-207645" algn="just">
              <a:spcBef>
                <a:spcPts val="90"/>
              </a:spcBef>
              <a:buClr>
                <a:srgbClr val="024F84"/>
              </a:buClr>
              <a:buFontTx/>
              <a:buAutoNum type="alphaLcParenBoth"/>
              <a:tabLst>
                <a:tab pos="227965" algn="l"/>
              </a:tabLst>
            </a:pPr>
            <a:r>
              <a:rPr lang="en-US" sz="1200" b="1" i="1" dirty="0" smtClean="0">
                <a:solidFill>
                  <a:srgbClr val="C00000"/>
                </a:solidFill>
              </a:rPr>
              <a:t>Most houses in Glendale cost less than $650,000.</a:t>
            </a:r>
          </a:p>
          <a:p>
            <a:pPr marL="227329" marR="5080" indent="-207645" algn="just">
              <a:spcBef>
                <a:spcPts val="90"/>
              </a:spcBef>
              <a:buClr>
                <a:srgbClr val="024F84"/>
              </a:buClr>
              <a:buFontTx/>
              <a:buAutoNum type="alphaLcParenBoth"/>
              <a:tabLst>
                <a:tab pos="227965" algn="l"/>
              </a:tabLst>
            </a:pPr>
            <a:r>
              <a:rPr lang="en-US" sz="1200" dirty="0" smtClean="0"/>
              <a:t>There are about as many houses in Glendale that cost more than $650,000 than less than this amount.</a:t>
            </a:r>
          </a:p>
          <a:p>
            <a:pPr marL="227329" marR="5080" indent="-207645" algn="just">
              <a:spcBef>
                <a:spcPts val="90"/>
              </a:spcBef>
              <a:buClr>
                <a:srgbClr val="024F84"/>
              </a:buClr>
              <a:buFontTx/>
              <a:buAutoNum type="alphaLcParenBoth"/>
              <a:tabLst>
                <a:tab pos="227965" algn="l"/>
              </a:tabLst>
            </a:pPr>
            <a:r>
              <a:rPr lang="en-US" sz="1200" dirty="0" smtClean="0"/>
              <a:t>We need to know the standard deviation to answer this question </a:t>
            </a:r>
            <a:endParaRPr lang="en-US" sz="1200" spc="-30" dirty="0" smtClean="0">
              <a:latin typeface="Arial"/>
              <a:cs typeface="Arial"/>
            </a:endParaRPr>
          </a:p>
        </p:txBody>
      </p:sp>
      <p:sp>
        <p:nvSpPr>
          <p:cNvPr id="2" name="TextBox 1"/>
          <p:cNvSpPr txBox="1"/>
          <p:nvPr/>
        </p:nvSpPr>
        <p:spPr>
          <a:xfrm>
            <a:off x="1085850" y="2568575"/>
            <a:ext cx="3749675" cy="646331"/>
          </a:xfrm>
          <a:prstGeom prst="rect">
            <a:avLst/>
          </a:prstGeom>
          <a:noFill/>
        </p:spPr>
        <p:txBody>
          <a:bodyPr wrap="square" rtlCol="0">
            <a:spAutoFit/>
          </a:bodyPr>
          <a:lstStyle/>
          <a:p>
            <a:pPr marL="171450" indent="-171450">
              <a:buFont typeface="Arial" panose="020B0604020202020204" pitchFamily="34" charset="0"/>
              <a:buChar char="•"/>
            </a:pPr>
            <a:r>
              <a:rPr lang="en-US" sz="1200" i="1" dirty="0" smtClean="0">
                <a:solidFill>
                  <a:schemeClr val="accent2">
                    <a:lumMod val="75000"/>
                  </a:schemeClr>
                </a:solidFill>
              </a:rPr>
              <a:t>Prices/income tend to be right skewed.</a:t>
            </a:r>
          </a:p>
          <a:p>
            <a:pPr marL="171450" indent="-171450">
              <a:buFont typeface="Arial" panose="020B0604020202020204" pitchFamily="34" charset="0"/>
              <a:buChar char="•"/>
            </a:pPr>
            <a:r>
              <a:rPr lang="en-US" sz="1200" i="1" dirty="0" smtClean="0">
                <a:solidFill>
                  <a:schemeClr val="accent2">
                    <a:lumMod val="75000"/>
                  </a:schemeClr>
                </a:solidFill>
              </a:rPr>
              <a:t>Median &lt; Mean in right skewed distributions.</a:t>
            </a:r>
          </a:p>
          <a:p>
            <a:pPr marL="171450" indent="-171450">
              <a:buFont typeface="Arial" panose="020B0604020202020204" pitchFamily="34" charset="0"/>
              <a:buChar char="•"/>
            </a:pPr>
            <a:r>
              <a:rPr lang="en-US" sz="1200" i="1" dirty="0" smtClean="0">
                <a:solidFill>
                  <a:schemeClr val="accent2">
                    <a:lumMod val="75000"/>
                  </a:schemeClr>
                </a:solidFill>
              </a:rPr>
              <a:t>50% of data &lt; Median &lt; Mean = $650,000</a:t>
            </a:r>
            <a:endParaRPr lang="en-US" sz="1200" i="1" dirty="0">
              <a:solidFill>
                <a:schemeClr val="accent2">
                  <a:lumMod val="75000"/>
                </a:schemeClr>
              </a:solidFill>
            </a:endParaRPr>
          </a:p>
        </p:txBody>
      </p:sp>
    </p:spTree>
    <p:extLst>
      <p:ext uri="{BB962C8B-B14F-4D97-AF65-F5344CB8AC3E}">
        <p14:creationId xmlns:p14="http://schemas.microsoft.com/office/powerpoint/2010/main" val="3073964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4048378" y="57937"/>
            <a:ext cx="464184" cy="191135"/>
          </a:xfrm>
          <a:prstGeom prst="rect">
            <a:avLst/>
          </a:prstGeom>
        </p:spPr>
        <p:txBody>
          <a:bodyPr vert="horz" wrap="square" lIns="0" tIns="17145" rIns="0" bIns="0" rtlCol="0">
            <a:spAutoFit/>
          </a:bodyPr>
          <a:lstStyle/>
          <a:p>
            <a:pPr marL="12700">
              <a:lnSpc>
                <a:spcPct val="100000"/>
              </a:lnSpc>
              <a:spcBef>
                <a:spcPts val="135"/>
              </a:spcBef>
            </a:pPr>
            <a:r>
              <a:rPr sz="1050" spc="5" dirty="0">
                <a:solidFill>
                  <a:srgbClr val="FFFFFF"/>
                </a:solidFill>
                <a:latin typeface="Arial"/>
                <a:cs typeface="Arial"/>
              </a:rPr>
              <a:t>O</a:t>
            </a:r>
            <a:r>
              <a:rPr sz="1050" spc="20" dirty="0">
                <a:solidFill>
                  <a:srgbClr val="FFFFFF"/>
                </a:solidFill>
                <a:latin typeface="Arial"/>
                <a:cs typeface="Arial"/>
              </a:rPr>
              <a:t>u</a:t>
            </a:r>
            <a:r>
              <a:rPr sz="1050" spc="50" dirty="0">
                <a:solidFill>
                  <a:srgbClr val="FFFFFF"/>
                </a:solidFill>
                <a:latin typeface="Arial"/>
                <a:cs typeface="Arial"/>
              </a:rPr>
              <a:t>t</a:t>
            </a:r>
            <a:r>
              <a:rPr sz="1050" spc="5" dirty="0">
                <a:solidFill>
                  <a:srgbClr val="FFFFFF"/>
                </a:solidFill>
                <a:latin typeface="Arial"/>
                <a:cs typeface="Arial"/>
              </a:rPr>
              <a:t>l</a:t>
            </a:r>
            <a:r>
              <a:rPr sz="1050" spc="10" dirty="0">
                <a:solidFill>
                  <a:srgbClr val="FFFFFF"/>
                </a:solidFill>
                <a:latin typeface="Arial"/>
                <a:cs typeface="Arial"/>
              </a:rPr>
              <a:t>in</a:t>
            </a:r>
            <a:r>
              <a:rPr sz="1050" spc="-5" dirty="0">
                <a:solidFill>
                  <a:srgbClr val="FFFFFF"/>
                </a:solidFill>
                <a:latin typeface="Arial"/>
                <a:cs typeface="Arial"/>
              </a:rPr>
              <a:t>e</a:t>
            </a:r>
            <a:endParaRPr sz="1050" dirty="0">
              <a:latin typeface="Arial"/>
              <a:cs typeface="Arial"/>
            </a:endParaRPr>
          </a:p>
        </p:txBody>
      </p:sp>
      <p:sp>
        <p:nvSpPr>
          <p:cNvPr id="8" name="TextBox 7"/>
          <p:cNvSpPr txBox="1"/>
          <p:nvPr/>
        </p:nvSpPr>
        <p:spPr>
          <a:xfrm>
            <a:off x="296705" y="355117"/>
            <a:ext cx="3962400" cy="2062103"/>
          </a:xfrm>
          <a:prstGeom prst="rect">
            <a:avLst/>
          </a:prstGeom>
          <a:noFill/>
        </p:spPr>
        <p:txBody>
          <a:bodyPr wrap="square" rtlCol="0">
            <a:spAutoFit/>
          </a:bodyPr>
          <a:lstStyle/>
          <a:p>
            <a:r>
              <a:rPr lang="en-US" sz="1600" b="1" dirty="0" smtClean="0"/>
              <a:t>When finding the probability of an event, how do we decide which probability equations/techniques to use?</a:t>
            </a:r>
          </a:p>
          <a:p>
            <a:pPr marL="285750" indent="-285750">
              <a:buFont typeface="Arial" panose="020B0604020202020204" pitchFamily="34" charset="0"/>
              <a:buChar char="•"/>
            </a:pPr>
            <a:r>
              <a:rPr lang="en-US" sz="1600" dirty="0" smtClean="0"/>
              <a:t>General Probability Rules</a:t>
            </a:r>
          </a:p>
          <a:p>
            <a:pPr marL="285750" indent="-285750">
              <a:buFont typeface="Arial" panose="020B0604020202020204" pitchFamily="34" charset="0"/>
              <a:buChar char="•"/>
            </a:pPr>
            <a:r>
              <a:rPr lang="en-US" sz="1600" dirty="0" smtClean="0"/>
              <a:t>Bayes Equation</a:t>
            </a:r>
          </a:p>
          <a:p>
            <a:pPr marL="285750" indent="-285750">
              <a:buFont typeface="Arial" panose="020B0604020202020204" pitchFamily="34" charset="0"/>
              <a:buChar char="•"/>
            </a:pPr>
            <a:r>
              <a:rPr lang="en-US" sz="1600" dirty="0" smtClean="0"/>
              <a:t>Probability Tree</a:t>
            </a:r>
          </a:p>
          <a:p>
            <a:pPr marL="285750" indent="-285750">
              <a:buFont typeface="Arial" panose="020B0604020202020204" pitchFamily="34" charset="0"/>
              <a:buChar char="•"/>
            </a:pPr>
            <a:r>
              <a:rPr lang="en-US" sz="1600" dirty="0" smtClean="0"/>
              <a:t>Binomial Distribution Equations</a:t>
            </a:r>
          </a:p>
          <a:p>
            <a:pPr marL="285750" indent="-285750">
              <a:buFont typeface="Arial" panose="020B0604020202020204" pitchFamily="34" charset="0"/>
              <a:buChar char="•"/>
            </a:pPr>
            <a:r>
              <a:rPr lang="en-US" sz="1600" dirty="0" smtClean="0"/>
              <a:t>Normal Distribution Equations</a:t>
            </a:r>
            <a:endParaRPr lang="en-US" sz="1600" dirty="0"/>
          </a:p>
        </p:txBody>
      </p:sp>
    </p:spTree>
    <p:extLst>
      <p:ext uri="{BB962C8B-B14F-4D97-AF65-F5344CB8AC3E}">
        <p14:creationId xmlns:p14="http://schemas.microsoft.com/office/powerpoint/2010/main" val="4197633099"/>
      </p:ext>
    </p:extLst>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12169" y="786527"/>
                <a:ext cx="4295775" cy="2535694"/>
              </a:xfrm>
              <a:prstGeom prst="rect">
                <a:avLst/>
              </a:prstGeom>
              <a:noFill/>
            </p:spPr>
            <p:txBody>
              <a:bodyPr wrap="square" rtlCol="0">
                <a:spAutoFit/>
              </a:bodyPr>
              <a:lstStyle/>
              <a:p>
                <a:pPr marL="108042" indent="-108042">
                  <a:buFont typeface="Arial" panose="020B0604020202020204" pitchFamily="34" charset="0"/>
                  <a:buChar char="•"/>
                </a:pPr>
                <a:r>
                  <a:rPr lang="en-US" sz="756" b="1" dirty="0"/>
                  <a:t>Disjoint (mutually exclusive) events </a:t>
                </a:r>
                <a:r>
                  <a:rPr lang="en-US" sz="756" dirty="0"/>
                  <a:t>cannot happen at the same time</a:t>
                </a:r>
              </a:p>
              <a:p>
                <a:pPr marL="280909" lvl="1" indent="-108042">
                  <a:buFont typeface="Arial" panose="020B0604020202020204" pitchFamily="34" charset="0"/>
                  <a:buChar char="•"/>
                </a:pPr>
                <a:r>
                  <a:rPr lang="en-US" sz="756" dirty="0"/>
                  <a:t>For disjoint A and B: P(A and B) = 0</a:t>
                </a:r>
                <a:endParaRPr lang="en-US" sz="756" b="1" dirty="0"/>
              </a:p>
              <a:p>
                <a:pPr marL="108042" indent="-108042">
                  <a:buFont typeface="Arial" panose="020B0604020202020204" pitchFamily="34" charset="0"/>
                  <a:buChar char="•"/>
                </a:pPr>
                <a:r>
                  <a:rPr lang="en-US" sz="756" b="1" dirty="0"/>
                  <a:t>Complementary events </a:t>
                </a:r>
                <a:r>
                  <a:rPr lang="en-US" sz="756" dirty="0"/>
                  <a:t>A and </a:t>
                </a:r>
                <a14:m>
                  <m:oMath xmlns:m="http://schemas.openxmlformats.org/officeDocument/2006/math">
                    <m:acc>
                      <m:accPr>
                        <m:chr m:val="̅"/>
                        <m:ctrlPr>
                          <a:rPr lang="en-US" sz="756" i="1">
                            <a:latin typeface="Cambria Math" panose="02040503050406030204" pitchFamily="18" charset="0"/>
                          </a:rPr>
                        </m:ctrlPr>
                      </m:accPr>
                      <m:e>
                        <m:r>
                          <a:rPr lang="en-US" sz="756" i="1">
                            <a:latin typeface="Cambria Math" panose="02040503050406030204" pitchFamily="18" charset="0"/>
                          </a:rPr>
                          <m:t>𝐴</m:t>
                        </m:r>
                      </m:e>
                    </m:acc>
                  </m:oMath>
                </a14:m>
                <a:r>
                  <a:rPr lang="en-US" sz="756" dirty="0"/>
                  <a:t> are disjoint events where </a:t>
                </a:r>
                <a14:m>
                  <m:oMath xmlns:m="http://schemas.openxmlformats.org/officeDocument/2006/math">
                    <m:acc>
                      <m:accPr>
                        <m:chr m:val="̅"/>
                        <m:ctrlPr>
                          <a:rPr lang="en-US" sz="756" i="1">
                            <a:latin typeface="Cambria Math" panose="02040503050406030204" pitchFamily="18" charset="0"/>
                          </a:rPr>
                        </m:ctrlPr>
                      </m:accPr>
                      <m:e>
                        <m:r>
                          <a:rPr lang="en-US" sz="756" i="1">
                            <a:latin typeface="Cambria Math" panose="02040503050406030204" pitchFamily="18" charset="0"/>
                          </a:rPr>
                          <m:t>𝐴</m:t>
                        </m:r>
                      </m:e>
                    </m:acc>
                  </m:oMath>
                </a14:m>
                <a:r>
                  <a:rPr lang="en-US" sz="756" dirty="0"/>
                  <a:t> = “not A”. (A or  </a:t>
                </a:r>
                <a14:m>
                  <m:oMath xmlns:m="http://schemas.openxmlformats.org/officeDocument/2006/math">
                    <m:acc>
                      <m:accPr>
                        <m:chr m:val="̅"/>
                        <m:ctrlPr>
                          <a:rPr lang="en-US" sz="756" i="1">
                            <a:latin typeface="Cambria Math" panose="02040503050406030204" pitchFamily="18" charset="0"/>
                          </a:rPr>
                        </m:ctrlPr>
                      </m:accPr>
                      <m:e>
                        <m:r>
                          <a:rPr lang="en-US" sz="756" i="1">
                            <a:latin typeface="Cambria Math" panose="02040503050406030204" pitchFamily="18" charset="0"/>
                          </a:rPr>
                          <m:t>𝐴</m:t>
                        </m:r>
                      </m:e>
                    </m:acc>
                  </m:oMath>
                </a14:m>
                <a:r>
                  <a:rPr lang="en-US" sz="756" dirty="0"/>
                  <a:t>) represents all possibilities</a:t>
                </a:r>
              </a:p>
              <a:p>
                <a:pPr marL="280909" lvl="1" indent="-108042">
                  <a:buFont typeface="Arial" panose="020B0604020202020204" pitchFamily="34" charset="0"/>
                  <a:buChar char="•"/>
                </a:pPr>
                <a:r>
                  <a:rPr lang="en-US" sz="756" dirty="0"/>
                  <a:t>For complementary A and </a:t>
                </a:r>
                <a14:m>
                  <m:oMath xmlns:m="http://schemas.openxmlformats.org/officeDocument/2006/math">
                    <m:acc>
                      <m:accPr>
                        <m:chr m:val="̅"/>
                        <m:ctrlPr>
                          <a:rPr lang="en-US" sz="756" i="1">
                            <a:latin typeface="Cambria Math" panose="02040503050406030204" pitchFamily="18" charset="0"/>
                          </a:rPr>
                        </m:ctrlPr>
                      </m:accPr>
                      <m:e>
                        <m:r>
                          <a:rPr lang="en-US" sz="756" i="1">
                            <a:latin typeface="Cambria Math" panose="02040503050406030204" pitchFamily="18" charset="0"/>
                          </a:rPr>
                          <m:t>𝐴</m:t>
                        </m:r>
                      </m:e>
                    </m:acc>
                  </m:oMath>
                </a14:m>
                <a:r>
                  <a:rPr lang="en-US" sz="756" dirty="0"/>
                  <a:t>: P(A) + P(</a:t>
                </a:r>
                <a14:m>
                  <m:oMath xmlns:m="http://schemas.openxmlformats.org/officeDocument/2006/math">
                    <m:acc>
                      <m:accPr>
                        <m:chr m:val="̅"/>
                        <m:ctrlPr>
                          <a:rPr lang="en-US" sz="756" i="1">
                            <a:latin typeface="Cambria Math" panose="02040503050406030204" pitchFamily="18" charset="0"/>
                          </a:rPr>
                        </m:ctrlPr>
                      </m:accPr>
                      <m:e>
                        <m:r>
                          <a:rPr lang="en-US" sz="756" i="1">
                            <a:latin typeface="Cambria Math" panose="02040503050406030204" pitchFamily="18" charset="0"/>
                          </a:rPr>
                          <m:t>𝐴</m:t>
                        </m:r>
                      </m:e>
                    </m:acc>
                  </m:oMath>
                </a14:m>
                <a:r>
                  <a:rPr lang="en-US" sz="756" dirty="0"/>
                  <a:t>)  = 1</a:t>
                </a:r>
              </a:p>
              <a:p>
                <a:pPr marL="108042" indent="-108042">
                  <a:buFont typeface="Arial" panose="020B0604020202020204" pitchFamily="34" charset="0"/>
                  <a:buChar char="•"/>
                </a:pPr>
                <a:r>
                  <a:rPr lang="en-US" sz="756" dirty="0"/>
                  <a:t>If A and B are </a:t>
                </a:r>
                <a:r>
                  <a:rPr lang="en-US" sz="756" b="1" dirty="0"/>
                  <a:t>independent events</a:t>
                </a:r>
                <a:r>
                  <a:rPr lang="en-US" sz="756" dirty="0"/>
                  <a:t>, having information on A does not tell us anything about B (and vice versa)</a:t>
                </a:r>
              </a:p>
              <a:p>
                <a:pPr marL="280909" lvl="1" indent="-108042">
                  <a:buFont typeface="Arial" panose="020B0604020202020204" pitchFamily="34" charset="0"/>
                  <a:buChar char="•"/>
                </a:pPr>
                <a:r>
                  <a:rPr lang="en-US" sz="756" dirty="0"/>
                  <a:t>If A and B are independent, ALL OF following are true:</a:t>
                </a:r>
              </a:p>
              <a:p>
                <a:pPr marL="453777" lvl="2" indent="-108042">
                  <a:buFont typeface="Arial" panose="020B0604020202020204" pitchFamily="34" charset="0"/>
                  <a:buChar char="•"/>
                </a:pPr>
                <a:r>
                  <a:rPr lang="en-US" sz="756" dirty="0"/>
                  <a:t>P(A | B) = P(A)</a:t>
                </a:r>
              </a:p>
              <a:p>
                <a:pPr marL="453777" lvl="2" indent="-108042">
                  <a:buFont typeface="Arial" panose="020B0604020202020204" pitchFamily="34" charset="0"/>
                  <a:buChar char="•"/>
                </a:pPr>
                <a:r>
                  <a:rPr lang="en-US" sz="756" dirty="0"/>
                  <a:t>P(B | A) = P(B)</a:t>
                </a:r>
              </a:p>
              <a:p>
                <a:pPr marL="453777" lvl="2" indent="-108042">
                  <a:buFont typeface="Arial" panose="020B0604020202020204" pitchFamily="34" charset="0"/>
                  <a:buChar char="•"/>
                </a:pPr>
                <a:r>
                  <a:rPr lang="en-US" sz="756" dirty="0"/>
                  <a:t>P(A and B) = P(A) × P(B) </a:t>
                </a:r>
              </a:p>
              <a:p>
                <a:pPr marL="108042" indent="-108042">
                  <a:buFont typeface="Arial" panose="020B0604020202020204" pitchFamily="34" charset="0"/>
                  <a:buChar char="•"/>
                </a:pPr>
                <a:r>
                  <a:rPr lang="en-US" sz="756" dirty="0"/>
                  <a:t>If A and B are </a:t>
                </a:r>
                <a:r>
                  <a:rPr lang="en-US" sz="756" b="1" dirty="0"/>
                  <a:t>dependent events</a:t>
                </a:r>
                <a:r>
                  <a:rPr lang="en-US" sz="756" dirty="0"/>
                  <a:t>, having information on A DOES tell us things about B (and vice versa)</a:t>
                </a:r>
              </a:p>
              <a:p>
                <a:pPr marL="280909" lvl="1" indent="-108042">
                  <a:buFont typeface="Arial" panose="020B0604020202020204" pitchFamily="34" charset="0"/>
                  <a:buChar char="•"/>
                </a:pPr>
                <a:r>
                  <a:rPr lang="en-US" sz="756" dirty="0"/>
                  <a:t>If A and B are dependent, ALL OF following are true:</a:t>
                </a:r>
              </a:p>
              <a:p>
                <a:pPr marL="453777" lvl="2" indent="-108042">
                  <a:buFont typeface="Arial" panose="020B0604020202020204" pitchFamily="34" charset="0"/>
                  <a:buChar char="•"/>
                </a:pPr>
                <a:r>
                  <a:rPr lang="en-US" sz="756" dirty="0"/>
                  <a:t>P(A | B) ≠ P(A)</a:t>
                </a:r>
              </a:p>
              <a:p>
                <a:pPr marL="453777" lvl="2" indent="-108042">
                  <a:buFont typeface="Arial" panose="020B0604020202020204" pitchFamily="34" charset="0"/>
                  <a:buChar char="•"/>
                </a:pPr>
                <a:r>
                  <a:rPr lang="en-US" sz="756" dirty="0"/>
                  <a:t>P(B | A) ≠ P(B)</a:t>
                </a:r>
              </a:p>
              <a:p>
                <a:pPr marL="453777" lvl="2" indent="-108042">
                  <a:buFont typeface="Arial" panose="020B0604020202020204" pitchFamily="34" charset="0"/>
                  <a:buChar char="•"/>
                </a:pPr>
                <a:r>
                  <a:rPr lang="en-US" sz="756" dirty="0"/>
                  <a:t>P(A and B) ≠ P(A) × P(B) </a:t>
                </a:r>
              </a:p>
              <a:p>
                <a:pPr marL="108042" indent="-108042">
                  <a:buFont typeface="Arial" panose="020B0604020202020204" pitchFamily="34" charset="0"/>
                  <a:buChar char="•"/>
                </a:pPr>
                <a:r>
                  <a:rPr lang="en-US" sz="756" b="1" dirty="0"/>
                  <a:t>General addition rule</a:t>
                </a:r>
                <a:r>
                  <a:rPr lang="en-US" sz="756" dirty="0"/>
                  <a:t>: P(A or B) = P(A) + P(B) - P(A and B)</a:t>
                </a:r>
              </a:p>
              <a:p>
                <a:pPr marL="108042" indent="-108042">
                  <a:buFont typeface="Arial" panose="020B0604020202020204" pitchFamily="34" charset="0"/>
                  <a:buChar char="•"/>
                </a:pPr>
                <a:r>
                  <a:rPr lang="en-US" sz="756" b="1" dirty="0"/>
                  <a:t>General multiplication rule</a:t>
                </a:r>
                <a:r>
                  <a:rPr lang="en-US" sz="756" dirty="0"/>
                  <a:t>: P(A and B) =P(A | B) × P(B) = P(B | A) × P(A) </a:t>
                </a:r>
              </a:p>
              <a:p>
                <a:pPr marL="108042" indent="-108042">
                  <a:buFont typeface="Arial" panose="020B0604020202020204" pitchFamily="34" charset="0"/>
                  <a:buChar char="•"/>
                </a:pPr>
                <a:r>
                  <a:rPr lang="en-US" sz="756" b="1" dirty="0"/>
                  <a:t>Bayes’ theorem</a:t>
                </a:r>
                <a:r>
                  <a:rPr lang="en-US" sz="756" dirty="0"/>
                  <a:t>: P(A | B) = P(A and B) / P(B)</a:t>
                </a:r>
              </a:p>
              <a:p>
                <a:pPr marL="108042" indent="-108042">
                  <a:buFont typeface="Arial" panose="020B0604020202020204" pitchFamily="34" charset="0"/>
                  <a:buChar char="•"/>
                </a:pPr>
                <a:r>
                  <a:rPr lang="en-US" sz="756" b="1" dirty="0"/>
                  <a:t>“Splitting a Probability”</a:t>
                </a:r>
                <a:r>
                  <a:rPr lang="en-US" sz="756" dirty="0"/>
                  <a:t>: P(B) = P(B and A) + P(B and </a:t>
                </a:r>
                <a14:m>
                  <m:oMath xmlns:m="http://schemas.openxmlformats.org/officeDocument/2006/math">
                    <m:acc>
                      <m:accPr>
                        <m:chr m:val="̅"/>
                        <m:ctrlPr>
                          <a:rPr lang="en-US" sz="756" i="1">
                            <a:latin typeface="Cambria Math" panose="02040503050406030204" pitchFamily="18" charset="0"/>
                          </a:rPr>
                        </m:ctrlPr>
                      </m:accPr>
                      <m:e>
                        <m:r>
                          <a:rPr lang="en-US" sz="756" i="1">
                            <a:latin typeface="Cambria Math" panose="02040503050406030204" pitchFamily="18" charset="0"/>
                          </a:rPr>
                          <m:t>𝐴</m:t>
                        </m:r>
                      </m:e>
                    </m:acc>
                  </m:oMath>
                </a14:m>
                <a:r>
                  <a:rPr lang="en-US" sz="756" dirty="0"/>
                  <a:t>)    (where A and </a:t>
                </a:r>
                <a14:m>
                  <m:oMath xmlns:m="http://schemas.openxmlformats.org/officeDocument/2006/math">
                    <m:acc>
                      <m:accPr>
                        <m:chr m:val="̅"/>
                        <m:ctrlPr>
                          <a:rPr lang="en-US" sz="756" i="1">
                            <a:latin typeface="Cambria Math" panose="02040503050406030204" pitchFamily="18" charset="0"/>
                          </a:rPr>
                        </m:ctrlPr>
                      </m:accPr>
                      <m:e>
                        <m:r>
                          <a:rPr lang="en-US" sz="756" i="1">
                            <a:latin typeface="Cambria Math" panose="02040503050406030204" pitchFamily="18" charset="0"/>
                          </a:rPr>
                          <m:t>𝐴</m:t>
                        </m:r>
                      </m:e>
                    </m:acc>
                  </m:oMath>
                </a14:m>
                <a:r>
                  <a:rPr lang="en-US" sz="756" dirty="0"/>
                  <a:t> are complements)</a:t>
                </a:r>
                <a:br>
                  <a:rPr lang="en-US" sz="756" dirty="0"/>
                </a:br>
                <a:endParaRPr lang="en-US" sz="756" dirty="0"/>
              </a:p>
            </p:txBody>
          </p:sp>
        </mc:Choice>
        <mc:Fallback xmlns="">
          <p:sp>
            <p:nvSpPr>
              <p:cNvPr id="4" name="TextBox 3"/>
              <p:cNvSpPr txBox="1">
                <a:spLocks noRot="1" noChangeAspect="1" noMove="1" noResize="1" noEditPoints="1" noAdjustHandles="1" noChangeArrowheads="1" noChangeShapeType="1" noTextEdit="1"/>
              </p:cNvSpPr>
              <p:nvPr/>
            </p:nvSpPr>
            <p:spPr>
              <a:xfrm>
                <a:off x="212169" y="786527"/>
                <a:ext cx="4295775" cy="2535694"/>
              </a:xfrm>
              <a:prstGeom prst="rect">
                <a:avLst/>
              </a:prstGeom>
              <a:blipFill>
                <a:blip r:embed="rId2"/>
                <a:stretch>
                  <a:fillRect/>
                </a:stretch>
              </a:blipFill>
            </p:spPr>
            <p:txBody>
              <a:bodyPr/>
              <a:lstStyle/>
              <a:p>
                <a:r>
                  <a:rPr lang="en-US">
                    <a:noFill/>
                  </a:rPr>
                  <a:t> </a:t>
                </a:r>
              </a:p>
            </p:txBody>
          </p:sp>
        </mc:Fallback>
      </mc:AlternateContent>
      <p:sp>
        <p:nvSpPr>
          <p:cNvPr id="5" name="Title 4"/>
          <p:cNvSpPr>
            <a:spLocks noGrp="1"/>
          </p:cNvSpPr>
          <p:nvPr>
            <p:ph type="title"/>
          </p:nvPr>
        </p:nvSpPr>
        <p:spPr>
          <a:xfrm>
            <a:off x="212169" y="456431"/>
            <a:ext cx="3976211" cy="184666"/>
          </a:xfrm>
        </p:spPr>
        <p:txBody>
          <a:bodyPr/>
          <a:lstStyle/>
          <a:p>
            <a:r>
              <a:rPr lang="en-US" dirty="0" smtClean="0"/>
              <a:t>General Probability Rules</a:t>
            </a:r>
            <a:endParaRPr lang="en-US" dirty="0"/>
          </a:p>
        </p:txBody>
      </p:sp>
    </p:spTree>
    <p:extLst>
      <p:ext uri="{BB962C8B-B14F-4D97-AF65-F5344CB8AC3E}">
        <p14:creationId xmlns:p14="http://schemas.microsoft.com/office/powerpoint/2010/main" val="3075030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854" y="406146"/>
            <a:ext cx="2951480" cy="184150"/>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590042"/>
            <a:ext cx="2951480" cy="184785"/>
          </a:xfrm>
          <a:prstGeom prst="rect">
            <a:avLst/>
          </a:prstGeom>
          <a:solidFill>
            <a:srgbClr val="D6E2EB"/>
          </a:solidFill>
        </p:spPr>
        <p:txBody>
          <a:bodyPr vert="horz" wrap="square" lIns="0" tIns="18415" rIns="0" bIns="0" rtlCol="0">
            <a:spAutoFit/>
          </a:bodyPr>
          <a:lstStyle/>
          <a:p>
            <a:pPr marL="40005">
              <a:lnSpc>
                <a:spcPct val="100000"/>
              </a:lnSpc>
              <a:spcBef>
                <a:spcPts val="145"/>
              </a:spcBef>
            </a:pP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a:t>
            </a:r>
            <a:r>
              <a:rPr sz="800" spc="50" dirty="0">
                <a:solidFill>
                  <a:srgbClr val="1A2E3D"/>
                </a:solidFill>
                <a:latin typeface="Arial"/>
                <a:cs typeface="Arial"/>
              </a:rPr>
              <a:t> </a:t>
            </a:r>
            <a:r>
              <a:rPr sz="800" u="sng" spc="-25" dirty="0">
                <a:solidFill>
                  <a:srgbClr val="1A2E3D"/>
                </a:solidFill>
                <a:uFill>
                  <a:solidFill>
                    <a:srgbClr val="1A2E3D"/>
                  </a:solidFill>
                </a:uFill>
                <a:latin typeface="Arial"/>
                <a:cs typeface="Arial"/>
              </a:rPr>
              <a:t>false</a:t>
            </a:r>
            <a:r>
              <a:rPr sz="800" spc="-25" dirty="0">
                <a:solidFill>
                  <a:srgbClr val="1A2E3D"/>
                </a:solidFill>
                <a:latin typeface="Arial"/>
                <a:cs typeface="Arial"/>
              </a:rPr>
              <a:t>?</a:t>
            </a:r>
            <a:endParaRPr sz="800">
              <a:latin typeface="Arial"/>
              <a:cs typeface="Arial"/>
            </a:endParaRPr>
          </a:p>
        </p:txBody>
      </p:sp>
      <p:sp>
        <p:nvSpPr>
          <p:cNvPr id="4" name="object 4"/>
          <p:cNvSpPr txBox="1"/>
          <p:nvPr/>
        </p:nvSpPr>
        <p:spPr>
          <a:xfrm>
            <a:off x="3587151" y="396612"/>
            <a:ext cx="300990" cy="100965"/>
          </a:xfrm>
          <a:prstGeom prst="rect">
            <a:avLst/>
          </a:prstGeom>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p:nvPr/>
        </p:nvSpPr>
        <p:spPr>
          <a:xfrm>
            <a:off x="3244207" y="622479"/>
            <a:ext cx="196850" cy="0"/>
          </a:xfrm>
          <a:custGeom>
            <a:avLst/>
            <a:gdLst/>
            <a:ahLst/>
            <a:cxnLst/>
            <a:rect l="l" t="t" r="r" b="b"/>
            <a:pathLst>
              <a:path w="196850">
                <a:moveTo>
                  <a:pt x="0" y="0"/>
                </a:moveTo>
                <a:lnTo>
                  <a:pt x="196277" y="0"/>
                </a:lnTo>
              </a:path>
            </a:pathLst>
          </a:custGeom>
          <a:ln w="58869">
            <a:solidFill>
              <a:srgbClr val="FF6A00"/>
            </a:solidFill>
          </a:ln>
        </p:spPr>
        <p:txBody>
          <a:bodyPr wrap="square" lIns="0" tIns="0" rIns="0" bIns="0" rtlCol="0"/>
          <a:lstStyle/>
          <a:p>
            <a:endParaRPr/>
          </a:p>
        </p:txBody>
      </p:sp>
      <p:sp>
        <p:nvSpPr>
          <p:cNvPr id="7" name="object 7"/>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8" name="object 8"/>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1" name="object 11"/>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3" name="object 13"/>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4" name="object 14"/>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5" name="object 15"/>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7" name="object 17"/>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8" name="object 18"/>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9" name="object 19"/>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0" name="object 20"/>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1" name="object 21"/>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2" name="object 22"/>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3" name="object 23"/>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4" name="object 24"/>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6" name="object 26"/>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7" name="object 27"/>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28" name="object 28"/>
          <p:cNvSpPr/>
          <p:nvPr/>
        </p:nvSpPr>
        <p:spPr>
          <a:xfrm>
            <a:off x="3459855" y="502825"/>
            <a:ext cx="126524" cy="120868"/>
          </a:xfrm>
          <a:prstGeom prst="rect">
            <a:avLst/>
          </a:prstGeom>
          <a:blipFill>
            <a:blip r:embed="rId5" cstate="print"/>
            <a:stretch>
              <a:fillRect/>
            </a:stretch>
          </a:blipFill>
        </p:spPr>
        <p:txBody>
          <a:bodyPr wrap="square" lIns="0" tIns="0" rIns="0" bIns="0" rtlCol="0"/>
          <a:lstStyle/>
          <a:p>
            <a:endParaRPr/>
          </a:p>
        </p:txBody>
      </p:sp>
      <p:sp>
        <p:nvSpPr>
          <p:cNvPr id="29" name="object 29"/>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30" name="object 30"/>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1" name="object 31"/>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2" name="object 32"/>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3" name="object 33"/>
          <p:cNvSpPr txBox="1"/>
          <p:nvPr/>
        </p:nvSpPr>
        <p:spPr>
          <a:xfrm>
            <a:off x="4020577" y="269777"/>
            <a:ext cx="453390" cy="561340"/>
          </a:xfrm>
          <a:prstGeom prst="rect">
            <a:avLst/>
          </a:prstGeom>
        </p:spPr>
        <p:txBody>
          <a:bodyPr vert="horz" wrap="square" lIns="0" tIns="15875" rIns="0" bIns="0" rtlCol="0">
            <a:spAutoFit/>
          </a:bodyPr>
          <a:lstStyle/>
          <a:p>
            <a:pPr marL="12700" marR="61594">
              <a:lnSpc>
                <a:spcPts val="390"/>
              </a:lnSpc>
              <a:spcBef>
                <a:spcPts val="125"/>
              </a:spcBef>
            </a:pPr>
            <a:r>
              <a:rPr sz="350" spc="-25" dirty="0">
                <a:solidFill>
                  <a:srgbClr val="008CB4"/>
                </a:solidFill>
                <a:latin typeface="Trebuchet MS"/>
                <a:cs typeface="Trebuchet MS"/>
              </a:rPr>
              <a:t>Frequentist</a:t>
            </a:r>
            <a:r>
              <a:rPr sz="350" spc="-40"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6839" marR="5080" indent="1270">
              <a:lnSpc>
                <a:spcPct val="110400"/>
              </a:lnSpc>
              <a:spcBef>
                <a:spcPts val="24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 </a:t>
            </a:r>
            <a:r>
              <a:rPr sz="250" spc="-5" dirty="0">
                <a:solidFill>
                  <a:srgbClr val="008CB4"/>
                </a:solidFill>
                <a:latin typeface="Trebuchet MS"/>
                <a:cs typeface="Trebuchet MS"/>
              </a:rPr>
              <a:t>median  </a:t>
            </a:r>
            <a:r>
              <a:rPr sz="250" spc="5" dirty="0">
                <a:solidFill>
                  <a:srgbClr val="008CB4"/>
                </a:solidFill>
                <a:latin typeface="Trebuchet MS"/>
                <a:cs typeface="Trebuchet MS"/>
              </a:rPr>
              <a:t>two</a:t>
            </a:r>
            <a:r>
              <a:rPr sz="250" spc="-60" dirty="0">
                <a:solidFill>
                  <a:srgbClr val="008CB4"/>
                </a:solidFill>
                <a:latin typeface="Trebuchet MS"/>
                <a:cs typeface="Trebuchet MS"/>
              </a:rPr>
              <a:t> </a:t>
            </a:r>
            <a:r>
              <a:rPr sz="250" dirty="0">
                <a:solidFill>
                  <a:srgbClr val="008CB4"/>
                </a:solidFill>
                <a:latin typeface="Trebuchet MS"/>
                <a:cs typeface="Trebuchet MS"/>
              </a:rPr>
              <a:t>means &amp; medians  </a:t>
            </a:r>
            <a:r>
              <a:rPr sz="250" spc="-5" dirty="0">
                <a:solidFill>
                  <a:srgbClr val="008CB4"/>
                </a:solidFill>
                <a:latin typeface="Trebuchet MS"/>
                <a:cs typeface="Trebuchet MS"/>
              </a:rPr>
              <a:t>many </a:t>
            </a:r>
            <a:r>
              <a:rPr sz="250" dirty="0">
                <a:solidFill>
                  <a:srgbClr val="008CB4"/>
                </a:solidFill>
                <a:latin typeface="Trebuchet MS"/>
                <a:cs typeface="Trebuchet MS"/>
              </a:rPr>
              <a:t>means</a:t>
            </a:r>
            <a:endParaRPr sz="250">
              <a:latin typeface="Trebuchet MS"/>
              <a:cs typeface="Trebuchet MS"/>
            </a:endParaRPr>
          </a:p>
          <a:p>
            <a:pPr marL="58419">
              <a:lnSpc>
                <a:spcPct val="100000"/>
              </a:lnSpc>
              <a:spcBef>
                <a:spcPts val="90"/>
              </a:spcBef>
            </a:pPr>
            <a:r>
              <a:rPr sz="350" spc="-30" dirty="0">
                <a:solidFill>
                  <a:srgbClr val="008CB4"/>
                </a:solidFill>
                <a:latin typeface="Trebuchet MS"/>
                <a:cs typeface="Trebuchet MS"/>
              </a:rPr>
              <a:t>categorical</a:t>
            </a:r>
            <a:endParaRPr sz="350">
              <a:latin typeface="Trebuchet MS"/>
              <a:cs typeface="Trebuchet MS"/>
            </a:endParaRPr>
          </a:p>
          <a:p>
            <a:pPr marL="120650" marR="62230">
              <a:lnSpc>
                <a:spcPct val="112700"/>
              </a:lnSpc>
              <a:spcBef>
                <a:spcPts val="185"/>
              </a:spcBef>
            </a:pPr>
            <a:r>
              <a:rPr sz="250" spc="5" dirty="0">
                <a:solidFill>
                  <a:srgbClr val="008CB4"/>
                </a:solidFill>
                <a:latin typeface="Trebuchet MS"/>
                <a:cs typeface="Trebuchet MS"/>
              </a:rPr>
              <a:t>one proportion  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5" name="object 35"/>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5</a:t>
            </a:r>
            <a:endParaRPr sz="800">
              <a:latin typeface="Arial"/>
              <a:cs typeface="Arial"/>
            </a:endParaRPr>
          </a:p>
        </p:txBody>
      </p:sp>
      <p:sp>
        <p:nvSpPr>
          <p:cNvPr id="34" name="object 34"/>
          <p:cNvSpPr txBox="1"/>
          <p:nvPr/>
        </p:nvSpPr>
        <p:spPr>
          <a:xfrm>
            <a:off x="231140" y="1357058"/>
            <a:ext cx="4136390" cy="1543685"/>
          </a:xfrm>
          <a:prstGeom prst="rect">
            <a:avLst/>
          </a:prstGeom>
        </p:spPr>
        <p:txBody>
          <a:bodyPr vert="horz" wrap="square" lIns="0" tIns="11430" rIns="0" bIns="0" rtlCol="0">
            <a:spAutoFit/>
          </a:bodyPr>
          <a:lstStyle/>
          <a:p>
            <a:pPr marL="227329" marR="118110" indent="-207645">
              <a:lnSpc>
                <a:spcPct val="100000"/>
              </a:lnSpc>
              <a:spcBef>
                <a:spcPts val="90"/>
              </a:spcBef>
              <a:buClr>
                <a:srgbClr val="024F84"/>
              </a:buClr>
              <a:buAutoNum type="alphaLcParenBoth"/>
              <a:tabLst>
                <a:tab pos="227965" algn="l"/>
              </a:tabLst>
            </a:pPr>
            <a:r>
              <a:rPr sz="1000" spc="-40" dirty="0">
                <a:latin typeface="Arial"/>
                <a:cs typeface="Arial"/>
              </a:rPr>
              <a:t>If </a:t>
            </a:r>
            <a:r>
              <a:rPr sz="1000" spc="-45" dirty="0">
                <a:latin typeface="Arial"/>
                <a:cs typeface="Arial"/>
              </a:rPr>
              <a:t>A </a:t>
            </a:r>
            <a:r>
              <a:rPr sz="1000" spc="-20" dirty="0">
                <a:latin typeface="Arial"/>
                <a:cs typeface="Arial"/>
              </a:rPr>
              <a:t>and </a:t>
            </a:r>
            <a:r>
              <a:rPr sz="1000" spc="-5" dirty="0">
                <a:latin typeface="Arial"/>
                <a:cs typeface="Arial"/>
              </a:rPr>
              <a:t>B </a:t>
            </a:r>
            <a:r>
              <a:rPr sz="1000" spc="-45" dirty="0">
                <a:latin typeface="Arial"/>
                <a:cs typeface="Arial"/>
              </a:rPr>
              <a:t>are </a:t>
            </a:r>
            <a:r>
              <a:rPr sz="1000" spc="-15" dirty="0">
                <a:latin typeface="Arial"/>
                <a:cs typeface="Arial"/>
              </a:rPr>
              <a:t>independent, </a:t>
            </a:r>
            <a:r>
              <a:rPr sz="1000" spc="-20" dirty="0">
                <a:latin typeface="Arial"/>
                <a:cs typeface="Arial"/>
              </a:rPr>
              <a:t>then </a:t>
            </a:r>
            <a:r>
              <a:rPr sz="1000" spc="-30" dirty="0">
                <a:latin typeface="Arial"/>
                <a:cs typeface="Arial"/>
              </a:rPr>
              <a:t>having </a:t>
            </a:r>
            <a:r>
              <a:rPr sz="1000" spc="-20" dirty="0">
                <a:latin typeface="Arial"/>
                <a:cs typeface="Arial"/>
              </a:rPr>
              <a:t>information </a:t>
            </a:r>
            <a:r>
              <a:rPr sz="1000" spc="-15" dirty="0">
                <a:latin typeface="Arial"/>
                <a:cs typeface="Arial"/>
              </a:rPr>
              <a:t>on </a:t>
            </a:r>
            <a:r>
              <a:rPr sz="1000" spc="-45" dirty="0">
                <a:latin typeface="Arial"/>
                <a:cs typeface="Arial"/>
              </a:rPr>
              <a:t>A </a:t>
            </a:r>
            <a:r>
              <a:rPr sz="1000" spc="-15" dirty="0">
                <a:latin typeface="Arial"/>
                <a:cs typeface="Arial"/>
              </a:rPr>
              <a:t>does </a:t>
            </a:r>
            <a:r>
              <a:rPr sz="1000" spc="-5" dirty="0">
                <a:latin typeface="Arial"/>
                <a:cs typeface="Arial"/>
              </a:rPr>
              <a:t>not </a:t>
            </a:r>
            <a:r>
              <a:rPr sz="1000" spc="-30" dirty="0">
                <a:latin typeface="Arial"/>
                <a:cs typeface="Arial"/>
              </a:rPr>
              <a:t>tell  </a:t>
            </a:r>
            <a:r>
              <a:rPr sz="1000" spc="-25" dirty="0">
                <a:latin typeface="Arial"/>
                <a:cs typeface="Arial"/>
              </a:rPr>
              <a:t>us anything </a:t>
            </a:r>
            <a:r>
              <a:rPr sz="1000" spc="-10" dirty="0">
                <a:latin typeface="Arial"/>
                <a:cs typeface="Arial"/>
              </a:rPr>
              <a:t>about</a:t>
            </a:r>
            <a:r>
              <a:rPr sz="1000" spc="45" dirty="0">
                <a:latin typeface="Arial"/>
                <a:cs typeface="Arial"/>
              </a:rPr>
              <a:t> </a:t>
            </a:r>
            <a:r>
              <a:rPr sz="1000" spc="-5" dirty="0">
                <a:latin typeface="Arial"/>
                <a:cs typeface="Arial"/>
              </a:rPr>
              <a:t>B.</a:t>
            </a:r>
            <a:endParaRPr sz="1000" dirty="0">
              <a:latin typeface="Arial"/>
              <a:cs typeface="Arial"/>
            </a:endParaRPr>
          </a:p>
          <a:p>
            <a:pPr marL="227329" marR="5080" indent="-214629">
              <a:lnSpc>
                <a:spcPct val="100000"/>
              </a:lnSpc>
              <a:spcBef>
                <a:spcPts val="590"/>
              </a:spcBef>
              <a:buClr>
                <a:srgbClr val="024F84"/>
              </a:buClr>
              <a:buAutoNum type="alphaLcParenBoth"/>
              <a:tabLst>
                <a:tab pos="227965" algn="l"/>
              </a:tabLst>
            </a:pPr>
            <a:r>
              <a:rPr sz="1000" spc="-40" dirty="0">
                <a:latin typeface="Arial"/>
                <a:cs typeface="Arial"/>
              </a:rPr>
              <a:t>If </a:t>
            </a:r>
            <a:r>
              <a:rPr sz="1000" spc="-45" dirty="0">
                <a:latin typeface="Arial"/>
                <a:cs typeface="Arial"/>
              </a:rPr>
              <a:t>A </a:t>
            </a:r>
            <a:r>
              <a:rPr sz="1000" spc="-20" dirty="0">
                <a:latin typeface="Arial"/>
                <a:cs typeface="Arial"/>
              </a:rPr>
              <a:t>and </a:t>
            </a:r>
            <a:r>
              <a:rPr sz="1000" spc="-5" dirty="0">
                <a:latin typeface="Arial"/>
                <a:cs typeface="Arial"/>
              </a:rPr>
              <a:t>B </a:t>
            </a:r>
            <a:r>
              <a:rPr sz="1000" spc="-45" dirty="0">
                <a:latin typeface="Arial"/>
                <a:cs typeface="Arial"/>
              </a:rPr>
              <a:t>are </a:t>
            </a:r>
            <a:r>
              <a:rPr sz="1000" spc="-20" dirty="0">
                <a:latin typeface="Arial"/>
                <a:cs typeface="Arial"/>
              </a:rPr>
              <a:t>disjoint, then </a:t>
            </a:r>
            <a:r>
              <a:rPr sz="1000" spc="-15" dirty="0">
                <a:latin typeface="Arial"/>
                <a:cs typeface="Arial"/>
              </a:rPr>
              <a:t>knowing </a:t>
            </a:r>
            <a:r>
              <a:rPr sz="1000" spc="-10" dirty="0">
                <a:latin typeface="Arial"/>
                <a:cs typeface="Arial"/>
              </a:rPr>
              <a:t>that </a:t>
            </a:r>
            <a:r>
              <a:rPr sz="1000" spc="-45" dirty="0">
                <a:latin typeface="Arial"/>
                <a:cs typeface="Arial"/>
              </a:rPr>
              <a:t>A </a:t>
            </a:r>
            <a:r>
              <a:rPr sz="1000" spc="-10" dirty="0">
                <a:latin typeface="Arial"/>
                <a:cs typeface="Arial"/>
              </a:rPr>
              <a:t>occurs </a:t>
            </a:r>
            <a:r>
              <a:rPr sz="1000" spc="-25" dirty="0">
                <a:latin typeface="Arial"/>
                <a:cs typeface="Arial"/>
              </a:rPr>
              <a:t>tells us </a:t>
            </a:r>
            <a:r>
              <a:rPr sz="1000" spc="-10" dirty="0">
                <a:latin typeface="Arial"/>
                <a:cs typeface="Arial"/>
              </a:rPr>
              <a:t>that </a:t>
            </a:r>
            <a:r>
              <a:rPr sz="1000" spc="-5" dirty="0">
                <a:latin typeface="Arial"/>
                <a:cs typeface="Arial"/>
              </a:rPr>
              <a:t>B </a:t>
            </a:r>
            <a:r>
              <a:rPr sz="1000" spc="-15" dirty="0">
                <a:latin typeface="Arial"/>
                <a:cs typeface="Arial"/>
              </a:rPr>
              <a:t>cannot  </a:t>
            </a:r>
            <a:r>
              <a:rPr sz="1000" spc="-20" dirty="0">
                <a:latin typeface="Arial"/>
                <a:cs typeface="Arial"/>
              </a:rPr>
              <a:t>occur.</a:t>
            </a:r>
            <a:endParaRPr sz="1000" dirty="0">
              <a:latin typeface="Arial"/>
              <a:cs typeface="Arial"/>
            </a:endParaRPr>
          </a:p>
          <a:p>
            <a:pPr marL="227329" marR="163195" indent="-207645">
              <a:lnSpc>
                <a:spcPct val="100000"/>
              </a:lnSpc>
              <a:spcBef>
                <a:spcPts val="590"/>
              </a:spcBef>
              <a:buClr>
                <a:srgbClr val="024F84"/>
              </a:buClr>
              <a:buAutoNum type="alphaLcParenBoth"/>
              <a:tabLst>
                <a:tab pos="227965" algn="l"/>
              </a:tabLst>
            </a:pPr>
            <a:r>
              <a:rPr sz="1000" spc="-25" dirty="0">
                <a:latin typeface="Arial"/>
                <a:cs typeface="Arial"/>
              </a:rPr>
              <a:t>Disjoint </a:t>
            </a:r>
            <a:r>
              <a:rPr sz="1000" spc="-35" dirty="0">
                <a:latin typeface="Arial"/>
                <a:cs typeface="Arial"/>
              </a:rPr>
              <a:t>(mutually exclusive) </a:t>
            </a:r>
            <a:r>
              <a:rPr sz="1000" spc="-30" dirty="0">
                <a:latin typeface="Arial"/>
                <a:cs typeface="Arial"/>
              </a:rPr>
              <a:t>events </a:t>
            </a:r>
            <a:r>
              <a:rPr sz="1000" spc="-45" dirty="0">
                <a:latin typeface="Arial"/>
                <a:cs typeface="Arial"/>
              </a:rPr>
              <a:t>are </a:t>
            </a:r>
            <a:r>
              <a:rPr sz="1000" spc="-30" dirty="0">
                <a:latin typeface="Arial"/>
                <a:cs typeface="Arial"/>
              </a:rPr>
              <a:t>always </a:t>
            </a:r>
            <a:r>
              <a:rPr sz="1000" spc="-15" dirty="0">
                <a:latin typeface="Arial"/>
                <a:cs typeface="Arial"/>
              </a:rPr>
              <a:t>dependent </a:t>
            </a:r>
            <a:r>
              <a:rPr sz="1000" spc="-25" dirty="0">
                <a:latin typeface="Arial"/>
                <a:cs typeface="Arial"/>
              </a:rPr>
              <a:t>since </a:t>
            </a:r>
            <a:r>
              <a:rPr sz="1000" spc="-30" dirty="0">
                <a:latin typeface="Arial"/>
                <a:cs typeface="Arial"/>
              </a:rPr>
              <a:t>if </a:t>
            </a:r>
            <a:r>
              <a:rPr sz="1000" spc="-25" dirty="0">
                <a:latin typeface="Arial"/>
                <a:cs typeface="Arial"/>
              </a:rPr>
              <a:t>one  </a:t>
            </a:r>
            <a:r>
              <a:rPr sz="1000" spc="-30" dirty="0">
                <a:latin typeface="Arial"/>
                <a:cs typeface="Arial"/>
              </a:rPr>
              <a:t>event </a:t>
            </a:r>
            <a:r>
              <a:rPr sz="1000" spc="-10" dirty="0">
                <a:latin typeface="Arial"/>
                <a:cs typeface="Arial"/>
              </a:rPr>
              <a:t>occurs </a:t>
            </a:r>
            <a:r>
              <a:rPr sz="1000" spc="-15" dirty="0">
                <a:latin typeface="Arial"/>
                <a:cs typeface="Arial"/>
              </a:rPr>
              <a:t>we </a:t>
            </a:r>
            <a:r>
              <a:rPr sz="1000" spc="-5" dirty="0">
                <a:latin typeface="Arial"/>
                <a:cs typeface="Arial"/>
              </a:rPr>
              <a:t>know </a:t>
            </a:r>
            <a:r>
              <a:rPr sz="1000" spc="-20" dirty="0">
                <a:latin typeface="Arial"/>
                <a:cs typeface="Arial"/>
              </a:rPr>
              <a:t>the </a:t>
            </a:r>
            <a:r>
              <a:rPr sz="1000" spc="-15" dirty="0">
                <a:latin typeface="Arial"/>
                <a:cs typeface="Arial"/>
              </a:rPr>
              <a:t>other </a:t>
            </a:r>
            <a:r>
              <a:rPr sz="1000" spc="-25" dirty="0">
                <a:latin typeface="Arial"/>
                <a:cs typeface="Arial"/>
              </a:rPr>
              <a:t>one</a:t>
            </a:r>
            <a:r>
              <a:rPr sz="1000" spc="90" dirty="0">
                <a:latin typeface="Arial"/>
                <a:cs typeface="Arial"/>
              </a:rPr>
              <a:t> </a:t>
            </a:r>
            <a:r>
              <a:rPr sz="1000" spc="-10" dirty="0">
                <a:latin typeface="Arial"/>
                <a:cs typeface="Arial"/>
              </a:rPr>
              <a:t>cannot.</a:t>
            </a:r>
            <a:endParaRPr sz="1000" dirty="0">
              <a:latin typeface="Arial"/>
              <a:cs typeface="Arial"/>
            </a:endParaRPr>
          </a:p>
          <a:p>
            <a:pPr marL="227329" indent="-214629">
              <a:lnSpc>
                <a:spcPct val="100000"/>
              </a:lnSpc>
              <a:spcBef>
                <a:spcPts val="585"/>
              </a:spcBef>
              <a:buClr>
                <a:srgbClr val="024F84"/>
              </a:buClr>
              <a:buFont typeface="Arial"/>
              <a:buAutoNum type="alphaLcParenBoth"/>
              <a:tabLst>
                <a:tab pos="227965" algn="l"/>
              </a:tabLst>
            </a:pPr>
            <a:r>
              <a:rPr sz="1000" spc="-5" dirty="0">
                <a:latin typeface="Arial"/>
                <a:cs typeface="Arial"/>
              </a:rPr>
              <a:t>If A and </a:t>
            </a:r>
            <a:r>
              <a:rPr sz="1000" spc="10" dirty="0">
                <a:latin typeface="Arial"/>
                <a:cs typeface="Arial"/>
              </a:rPr>
              <a:t>B </a:t>
            </a:r>
            <a:r>
              <a:rPr sz="1000" spc="-30" dirty="0">
                <a:latin typeface="Arial"/>
                <a:cs typeface="Arial"/>
              </a:rPr>
              <a:t>are </a:t>
            </a:r>
            <a:r>
              <a:rPr sz="1000" dirty="0">
                <a:latin typeface="Arial"/>
                <a:cs typeface="Arial"/>
              </a:rPr>
              <a:t>independent, then </a:t>
            </a:r>
            <a:r>
              <a:rPr sz="1000" spc="-35" dirty="0">
                <a:latin typeface="Arial"/>
                <a:cs typeface="Arial"/>
              </a:rPr>
              <a:t>P(A </a:t>
            </a:r>
            <a:r>
              <a:rPr sz="1000" spc="-5" dirty="0">
                <a:latin typeface="Arial"/>
                <a:cs typeface="Arial"/>
              </a:rPr>
              <a:t>and </a:t>
            </a:r>
            <a:r>
              <a:rPr sz="1000" spc="-35" dirty="0">
                <a:latin typeface="Arial"/>
                <a:cs typeface="Arial"/>
              </a:rPr>
              <a:t>B) </a:t>
            </a:r>
            <a:r>
              <a:rPr sz="1000" spc="10" dirty="0">
                <a:latin typeface="Arial"/>
                <a:cs typeface="Arial"/>
              </a:rPr>
              <a:t>= </a:t>
            </a:r>
            <a:r>
              <a:rPr sz="1000" spc="-50" dirty="0">
                <a:latin typeface="Arial"/>
                <a:cs typeface="Arial"/>
              </a:rPr>
              <a:t>P(A) </a:t>
            </a:r>
            <a:r>
              <a:rPr sz="1000" spc="10" dirty="0">
                <a:latin typeface="Arial"/>
                <a:cs typeface="Arial"/>
              </a:rPr>
              <a:t>+</a:t>
            </a:r>
            <a:r>
              <a:rPr sz="1000" spc="150" dirty="0">
                <a:latin typeface="Arial"/>
                <a:cs typeface="Arial"/>
              </a:rPr>
              <a:t> </a:t>
            </a:r>
            <a:r>
              <a:rPr sz="1000" spc="-35" dirty="0">
                <a:latin typeface="Arial"/>
                <a:cs typeface="Arial"/>
              </a:rPr>
              <a:t>P(B).</a:t>
            </a:r>
            <a:endParaRPr sz="1000" dirty="0">
              <a:latin typeface="Arial"/>
              <a:cs typeface="Arial"/>
            </a:endParaRPr>
          </a:p>
          <a:p>
            <a:pPr marL="227329" indent="-207645">
              <a:lnSpc>
                <a:spcPct val="100000"/>
              </a:lnSpc>
              <a:spcBef>
                <a:spcPts val="595"/>
              </a:spcBef>
              <a:buClr>
                <a:srgbClr val="024F84"/>
              </a:buClr>
              <a:buAutoNum type="alphaLcParenBoth"/>
              <a:tabLst>
                <a:tab pos="227965" algn="l"/>
              </a:tabLst>
            </a:pPr>
            <a:r>
              <a:rPr sz="1000" spc="-40" dirty="0">
                <a:latin typeface="Arial"/>
                <a:cs typeface="Arial"/>
              </a:rPr>
              <a:t>If </a:t>
            </a:r>
            <a:r>
              <a:rPr sz="1000" spc="-45" dirty="0">
                <a:latin typeface="Arial"/>
                <a:cs typeface="Arial"/>
              </a:rPr>
              <a:t>A </a:t>
            </a:r>
            <a:r>
              <a:rPr sz="1000" spc="-20" dirty="0">
                <a:latin typeface="Arial"/>
                <a:cs typeface="Arial"/>
              </a:rPr>
              <a:t>and </a:t>
            </a:r>
            <a:r>
              <a:rPr sz="1000" spc="-5" dirty="0">
                <a:latin typeface="Arial"/>
                <a:cs typeface="Arial"/>
              </a:rPr>
              <a:t>B </a:t>
            </a:r>
            <a:r>
              <a:rPr sz="1000" spc="-45" dirty="0">
                <a:latin typeface="Arial"/>
                <a:cs typeface="Arial"/>
              </a:rPr>
              <a:t>are </a:t>
            </a:r>
            <a:r>
              <a:rPr sz="1000" spc="-5" dirty="0">
                <a:latin typeface="Arial"/>
                <a:cs typeface="Arial"/>
              </a:rPr>
              <a:t>not </a:t>
            </a:r>
            <a:r>
              <a:rPr sz="1000" spc="-20" dirty="0">
                <a:latin typeface="Arial"/>
                <a:cs typeface="Arial"/>
              </a:rPr>
              <a:t>disjoint, then </a:t>
            </a:r>
            <a:r>
              <a:rPr sz="1000" spc="-60" dirty="0">
                <a:latin typeface="Arial"/>
                <a:cs typeface="Arial"/>
              </a:rPr>
              <a:t>P(A </a:t>
            </a:r>
            <a:r>
              <a:rPr sz="1000" spc="-15" dirty="0">
                <a:latin typeface="Arial"/>
                <a:cs typeface="Arial"/>
              </a:rPr>
              <a:t>or </a:t>
            </a:r>
            <a:r>
              <a:rPr sz="1000" spc="-50" dirty="0">
                <a:latin typeface="Arial"/>
                <a:cs typeface="Arial"/>
              </a:rPr>
              <a:t>B) </a:t>
            </a:r>
            <a:r>
              <a:rPr sz="1000" spc="10" dirty="0">
                <a:latin typeface="Arial"/>
                <a:cs typeface="Arial"/>
              </a:rPr>
              <a:t>= </a:t>
            </a:r>
            <a:r>
              <a:rPr sz="1000" spc="-70" dirty="0">
                <a:latin typeface="Arial"/>
                <a:cs typeface="Arial"/>
              </a:rPr>
              <a:t>P(A) </a:t>
            </a:r>
            <a:r>
              <a:rPr sz="1000" spc="10" dirty="0">
                <a:latin typeface="Arial"/>
                <a:cs typeface="Arial"/>
              </a:rPr>
              <a:t>+ </a:t>
            </a:r>
            <a:r>
              <a:rPr sz="1000" spc="-60" dirty="0">
                <a:latin typeface="Arial"/>
                <a:cs typeface="Arial"/>
              </a:rPr>
              <a:t>P(B) </a:t>
            </a:r>
            <a:r>
              <a:rPr sz="1000" spc="30" dirty="0">
                <a:latin typeface="Arial"/>
                <a:cs typeface="Arial"/>
              </a:rPr>
              <a:t>- </a:t>
            </a:r>
            <a:r>
              <a:rPr sz="1000" spc="-60" dirty="0">
                <a:latin typeface="Arial"/>
                <a:cs typeface="Arial"/>
              </a:rPr>
              <a:t>P(A </a:t>
            </a:r>
            <a:r>
              <a:rPr sz="1000" spc="-20" dirty="0">
                <a:latin typeface="Arial"/>
                <a:cs typeface="Arial"/>
              </a:rPr>
              <a:t>and</a:t>
            </a:r>
            <a:r>
              <a:rPr sz="1000" spc="15" dirty="0">
                <a:latin typeface="Arial"/>
                <a:cs typeface="Arial"/>
              </a:rPr>
              <a:t> </a:t>
            </a:r>
            <a:r>
              <a:rPr sz="1000" spc="-35" dirty="0">
                <a:latin typeface="Arial"/>
                <a:cs typeface="Arial"/>
              </a:rPr>
              <a:t>B).</a:t>
            </a:r>
            <a:endParaRPr sz="1000" dirty="0">
              <a:latin typeface="Arial"/>
              <a:cs typeface="Arial"/>
            </a:endParaRPr>
          </a:p>
        </p:txBody>
      </p:sp>
    </p:spTree>
    <p:extLst>
      <p:ext uri="{BB962C8B-B14F-4D97-AF65-F5344CB8AC3E}">
        <p14:creationId xmlns:p14="http://schemas.microsoft.com/office/powerpoint/2010/main" val="4080024432"/>
      </p:ext>
    </p:extLst>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54" y="406146"/>
            <a:ext cx="2951480" cy="184150"/>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590042"/>
            <a:ext cx="2951480" cy="184785"/>
          </a:xfrm>
          <a:prstGeom prst="rect">
            <a:avLst/>
          </a:prstGeom>
          <a:solidFill>
            <a:srgbClr val="D6E2EB"/>
          </a:solidFill>
        </p:spPr>
        <p:txBody>
          <a:bodyPr vert="horz" wrap="square" lIns="0" tIns="18415" rIns="0" bIns="0" rtlCol="0">
            <a:spAutoFit/>
          </a:bodyPr>
          <a:lstStyle/>
          <a:p>
            <a:pPr marL="40005">
              <a:lnSpc>
                <a:spcPct val="100000"/>
              </a:lnSpc>
              <a:spcBef>
                <a:spcPts val="145"/>
              </a:spcBef>
            </a:pP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a:t>
            </a:r>
            <a:r>
              <a:rPr sz="800" spc="50" dirty="0">
                <a:solidFill>
                  <a:srgbClr val="1A2E3D"/>
                </a:solidFill>
                <a:latin typeface="Arial"/>
                <a:cs typeface="Arial"/>
              </a:rPr>
              <a:t> </a:t>
            </a:r>
            <a:r>
              <a:rPr sz="800" u="sng" spc="-25" dirty="0">
                <a:solidFill>
                  <a:srgbClr val="1A2E3D"/>
                </a:solidFill>
                <a:uFill>
                  <a:solidFill>
                    <a:srgbClr val="1A2E3D"/>
                  </a:solidFill>
                </a:uFill>
                <a:latin typeface="Arial"/>
                <a:cs typeface="Arial"/>
              </a:rPr>
              <a:t>false</a:t>
            </a:r>
            <a:r>
              <a:rPr sz="800" spc="-25" dirty="0">
                <a:solidFill>
                  <a:srgbClr val="1A2E3D"/>
                </a:solidFill>
                <a:latin typeface="Arial"/>
                <a:cs typeface="Arial"/>
              </a:rPr>
              <a:t>?</a:t>
            </a:r>
            <a:endParaRPr sz="800">
              <a:latin typeface="Arial"/>
              <a:cs typeface="Arial"/>
            </a:endParaRPr>
          </a:p>
        </p:txBody>
      </p:sp>
      <p:sp>
        <p:nvSpPr>
          <p:cNvPr id="4" name="object 4"/>
          <p:cNvSpPr txBox="1"/>
          <p:nvPr/>
        </p:nvSpPr>
        <p:spPr>
          <a:xfrm>
            <a:off x="3587151" y="396612"/>
            <a:ext cx="300990" cy="100965"/>
          </a:xfrm>
          <a:prstGeom prst="rect">
            <a:avLst/>
          </a:prstGeom>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p:nvPr/>
        </p:nvSpPr>
        <p:spPr>
          <a:xfrm>
            <a:off x="3244207" y="622479"/>
            <a:ext cx="196850" cy="0"/>
          </a:xfrm>
          <a:custGeom>
            <a:avLst/>
            <a:gdLst/>
            <a:ahLst/>
            <a:cxnLst/>
            <a:rect l="l" t="t" r="r" b="b"/>
            <a:pathLst>
              <a:path w="196850">
                <a:moveTo>
                  <a:pt x="0" y="0"/>
                </a:moveTo>
                <a:lnTo>
                  <a:pt x="196277" y="0"/>
                </a:lnTo>
              </a:path>
            </a:pathLst>
          </a:custGeom>
          <a:ln w="58869">
            <a:solidFill>
              <a:srgbClr val="FF6A00"/>
            </a:solidFill>
          </a:ln>
        </p:spPr>
        <p:txBody>
          <a:bodyPr wrap="square" lIns="0" tIns="0" rIns="0" bIns="0" rtlCol="0"/>
          <a:lstStyle/>
          <a:p>
            <a:endParaRPr/>
          </a:p>
        </p:txBody>
      </p:sp>
      <p:sp>
        <p:nvSpPr>
          <p:cNvPr id="7" name="object 7"/>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8" name="object 8"/>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1" name="object 11"/>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3" name="object 13"/>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4" name="object 14"/>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5" name="object 15"/>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7" name="object 17"/>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8" name="object 18"/>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9" name="object 19"/>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0" name="object 20"/>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1" name="object 21"/>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2" name="object 22"/>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3" name="object 23"/>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4" name="object 24"/>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6" name="object 26"/>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7" name="object 27"/>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28" name="object 28"/>
          <p:cNvSpPr/>
          <p:nvPr/>
        </p:nvSpPr>
        <p:spPr>
          <a:xfrm>
            <a:off x="3459855" y="502825"/>
            <a:ext cx="126524" cy="120868"/>
          </a:xfrm>
          <a:prstGeom prst="rect">
            <a:avLst/>
          </a:prstGeom>
          <a:blipFill>
            <a:blip r:embed="rId5" cstate="print"/>
            <a:stretch>
              <a:fillRect/>
            </a:stretch>
          </a:blipFill>
        </p:spPr>
        <p:txBody>
          <a:bodyPr wrap="square" lIns="0" tIns="0" rIns="0" bIns="0" rtlCol="0"/>
          <a:lstStyle/>
          <a:p>
            <a:endParaRPr/>
          </a:p>
        </p:txBody>
      </p:sp>
      <p:sp>
        <p:nvSpPr>
          <p:cNvPr id="29" name="object 29"/>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30" name="object 30"/>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1" name="object 31"/>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2" name="object 32"/>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3" name="object 33"/>
          <p:cNvSpPr txBox="1"/>
          <p:nvPr/>
        </p:nvSpPr>
        <p:spPr>
          <a:xfrm>
            <a:off x="4020577" y="269777"/>
            <a:ext cx="453390" cy="561340"/>
          </a:xfrm>
          <a:prstGeom prst="rect">
            <a:avLst/>
          </a:prstGeom>
        </p:spPr>
        <p:txBody>
          <a:bodyPr vert="horz" wrap="square" lIns="0" tIns="15875" rIns="0" bIns="0" rtlCol="0">
            <a:spAutoFit/>
          </a:bodyPr>
          <a:lstStyle/>
          <a:p>
            <a:pPr marL="12700" marR="61594">
              <a:lnSpc>
                <a:spcPts val="390"/>
              </a:lnSpc>
              <a:spcBef>
                <a:spcPts val="125"/>
              </a:spcBef>
            </a:pPr>
            <a:r>
              <a:rPr sz="350" spc="-25" dirty="0">
                <a:solidFill>
                  <a:srgbClr val="008CB4"/>
                </a:solidFill>
                <a:latin typeface="Trebuchet MS"/>
                <a:cs typeface="Trebuchet MS"/>
              </a:rPr>
              <a:t>Frequentist</a:t>
            </a:r>
            <a:r>
              <a:rPr sz="350" spc="-40"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6839" marR="5080" indent="1270">
              <a:lnSpc>
                <a:spcPct val="110400"/>
              </a:lnSpc>
              <a:spcBef>
                <a:spcPts val="24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 </a:t>
            </a:r>
            <a:r>
              <a:rPr sz="250" spc="-5" dirty="0">
                <a:solidFill>
                  <a:srgbClr val="008CB4"/>
                </a:solidFill>
                <a:latin typeface="Trebuchet MS"/>
                <a:cs typeface="Trebuchet MS"/>
              </a:rPr>
              <a:t>median  </a:t>
            </a:r>
            <a:r>
              <a:rPr sz="250" spc="5" dirty="0">
                <a:solidFill>
                  <a:srgbClr val="008CB4"/>
                </a:solidFill>
                <a:latin typeface="Trebuchet MS"/>
                <a:cs typeface="Trebuchet MS"/>
              </a:rPr>
              <a:t>two</a:t>
            </a:r>
            <a:r>
              <a:rPr sz="250" spc="-60" dirty="0">
                <a:solidFill>
                  <a:srgbClr val="008CB4"/>
                </a:solidFill>
                <a:latin typeface="Trebuchet MS"/>
                <a:cs typeface="Trebuchet MS"/>
              </a:rPr>
              <a:t> </a:t>
            </a:r>
            <a:r>
              <a:rPr sz="250" dirty="0">
                <a:solidFill>
                  <a:srgbClr val="008CB4"/>
                </a:solidFill>
                <a:latin typeface="Trebuchet MS"/>
                <a:cs typeface="Trebuchet MS"/>
              </a:rPr>
              <a:t>means &amp; medians  </a:t>
            </a:r>
            <a:r>
              <a:rPr sz="250" spc="-5" dirty="0">
                <a:solidFill>
                  <a:srgbClr val="008CB4"/>
                </a:solidFill>
                <a:latin typeface="Trebuchet MS"/>
                <a:cs typeface="Trebuchet MS"/>
              </a:rPr>
              <a:t>many </a:t>
            </a:r>
            <a:r>
              <a:rPr sz="250" dirty="0">
                <a:solidFill>
                  <a:srgbClr val="008CB4"/>
                </a:solidFill>
                <a:latin typeface="Trebuchet MS"/>
                <a:cs typeface="Trebuchet MS"/>
              </a:rPr>
              <a:t>means</a:t>
            </a:r>
            <a:endParaRPr sz="250">
              <a:latin typeface="Trebuchet MS"/>
              <a:cs typeface="Trebuchet MS"/>
            </a:endParaRPr>
          </a:p>
          <a:p>
            <a:pPr marL="58419">
              <a:lnSpc>
                <a:spcPct val="100000"/>
              </a:lnSpc>
              <a:spcBef>
                <a:spcPts val="90"/>
              </a:spcBef>
            </a:pPr>
            <a:r>
              <a:rPr sz="350" spc="-30" dirty="0">
                <a:solidFill>
                  <a:srgbClr val="008CB4"/>
                </a:solidFill>
                <a:latin typeface="Trebuchet MS"/>
                <a:cs typeface="Trebuchet MS"/>
              </a:rPr>
              <a:t>categorical</a:t>
            </a:r>
            <a:endParaRPr sz="350">
              <a:latin typeface="Trebuchet MS"/>
              <a:cs typeface="Trebuchet MS"/>
            </a:endParaRPr>
          </a:p>
          <a:p>
            <a:pPr marL="120650" marR="62230">
              <a:lnSpc>
                <a:spcPct val="112700"/>
              </a:lnSpc>
              <a:spcBef>
                <a:spcPts val="185"/>
              </a:spcBef>
            </a:pPr>
            <a:r>
              <a:rPr sz="250" spc="5" dirty="0">
                <a:solidFill>
                  <a:srgbClr val="008CB4"/>
                </a:solidFill>
                <a:latin typeface="Trebuchet MS"/>
                <a:cs typeface="Trebuchet MS"/>
              </a:rPr>
              <a:t>one proportion  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5" name="object 35"/>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5</a:t>
            </a:r>
            <a:endParaRPr sz="800">
              <a:latin typeface="Arial"/>
              <a:cs typeface="Arial"/>
            </a:endParaRPr>
          </a:p>
        </p:txBody>
      </p:sp>
      <p:sp>
        <p:nvSpPr>
          <p:cNvPr id="34" name="object 34"/>
          <p:cNvSpPr txBox="1"/>
          <p:nvPr/>
        </p:nvSpPr>
        <p:spPr>
          <a:xfrm>
            <a:off x="231140" y="1357058"/>
            <a:ext cx="4136390" cy="1543685"/>
          </a:xfrm>
          <a:prstGeom prst="rect">
            <a:avLst/>
          </a:prstGeom>
        </p:spPr>
        <p:txBody>
          <a:bodyPr vert="horz" wrap="square" lIns="0" tIns="11430" rIns="0" bIns="0" rtlCol="0">
            <a:spAutoFit/>
          </a:bodyPr>
          <a:lstStyle/>
          <a:p>
            <a:pPr marL="227329" marR="118110" indent="-207645">
              <a:lnSpc>
                <a:spcPct val="100000"/>
              </a:lnSpc>
              <a:spcBef>
                <a:spcPts val="90"/>
              </a:spcBef>
              <a:buClr>
                <a:srgbClr val="024F84"/>
              </a:buClr>
              <a:buAutoNum type="alphaLcParenBoth"/>
              <a:tabLst>
                <a:tab pos="227965" algn="l"/>
              </a:tabLst>
            </a:pPr>
            <a:r>
              <a:rPr sz="1000" spc="-40" dirty="0">
                <a:latin typeface="Arial"/>
                <a:cs typeface="Arial"/>
              </a:rPr>
              <a:t>If </a:t>
            </a:r>
            <a:r>
              <a:rPr sz="1000" spc="-45" dirty="0">
                <a:latin typeface="Arial"/>
                <a:cs typeface="Arial"/>
              </a:rPr>
              <a:t>A </a:t>
            </a:r>
            <a:r>
              <a:rPr sz="1000" spc="-20" dirty="0">
                <a:latin typeface="Arial"/>
                <a:cs typeface="Arial"/>
              </a:rPr>
              <a:t>and </a:t>
            </a:r>
            <a:r>
              <a:rPr sz="1000" spc="-5" dirty="0">
                <a:latin typeface="Arial"/>
                <a:cs typeface="Arial"/>
              </a:rPr>
              <a:t>B </a:t>
            </a:r>
            <a:r>
              <a:rPr sz="1000" spc="-45" dirty="0">
                <a:latin typeface="Arial"/>
                <a:cs typeface="Arial"/>
              </a:rPr>
              <a:t>are </a:t>
            </a:r>
            <a:r>
              <a:rPr sz="1000" spc="-15" dirty="0">
                <a:latin typeface="Arial"/>
                <a:cs typeface="Arial"/>
              </a:rPr>
              <a:t>independent, </a:t>
            </a:r>
            <a:r>
              <a:rPr sz="1000" spc="-20" dirty="0">
                <a:latin typeface="Arial"/>
                <a:cs typeface="Arial"/>
              </a:rPr>
              <a:t>then </a:t>
            </a:r>
            <a:r>
              <a:rPr sz="1000" spc="-30" dirty="0">
                <a:latin typeface="Arial"/>
                <a:cs typeface="Arial"/>
              </a:rPr>
              <a:t>having </a:t>
            </a:r>
            <a:r>
              <a:rPr sz="1000" spc="-20" dirty="0">
                <a:latin typeface="Arial"/>
                <a:cs typeface="Arial"/>
              </a:rPr>
              <a:t>information </a:t>
            </a:r>
            <a:r>
              <a:rPr sz="1000" spc="-15" dirty="0">
                <a:latin typeface="Arial"/>
                <a:cs typeface="Arial"/>
              </a:rPr>
              <a:t>on </a:t>
            </a:r>
            <a:r>
              <a:rPr sz="1000" spc="-45" dirty="0">
                <a:latin typeface="Arial"/>
                <a:cs typeface="Arial"/>
              </a:rPr>
              <a:t>A </a:t>
            </a:r>
            <a:r>
              <a:rPr sz="1000" spc="-15" dirty="0">
                <a:latin typeface="Arial"/>
                <a:cs typeface="Arial"/>
              </a:rPr>
              <a:t>does </a:t>
            </a:r>
            <a:r>
              <a:rPr sz="1000" spc="-5" dirty="0">
                <a:latin typeface="Arial"/>
                <a:cs typeface="Arial"/>
              </a:rPr>
              <a:t>not </a:t>
            </a:r>
            <a:r>
              <a:rPr sz="1000" spc="-30" dirty="0">
                <a:latin typeface="Arial"/>
                <a:cs typeface="Arial"/>
              </a:rPr>
              <a:t>tell  </a:t>
            </a:r>
            <a:r>
              <a:rPr sz="1000" spc="-25" dirty="0">
                <a:latin typeface="Arial"/>
                <a:cs typeface="Arial"/>
              </a:rPr>
              <a:t>us anything </a:t>
            </a:r>
            <a:r>
              <a:rPr sz="1000" spc="-10" dirty="0">
                <a:latin typeface="Arial"/>
                <a:cs typeface="Arial"/>
              </a:rPr>
              <a:t>about</a:t>
            </a:r>
            <a:r>
              <a:rPr sz="1000" spc="45" dirty="0">
                <a:latin typeface="Arial"/>
                <a:cs typeface="Arial"/>
              </a:rPr>
              <a:t> </a:t>
            </a:r>
            <a:r>
              <a:rPr sz="1000" spc="-5" dirty="0">
                <a:latin typeface="Arial"/>
                <a:cs typeface="Arial"/>
              </a:rPr>
              <a:t>B.</a:t>
            </a:r>
            <a:endParaRPr sz="1000">
              <a:latin typeface="Arial"/>
              <a:cs typeface="Arial"/>
            </a:endParaRPr>
          </a:p>
          <a:p>
            <a:pPr marL="227329" marR="5080" indent="-214629">
              <a:lnSpc>
                <a:spcPct val="100000"/>
              </a:lnSpc>
              <a:spcBef>
                <a:spcPts val="590"/>
              </a:spcBef>
              <a:buClr>
                <a:srgbClr val="024F84"/>
              </a:buClr>
              <a:buAutoNum type="alphaLcParenBoth"/>
              <a:tabLst>
                <a:tab pos="227965" algn="l"/>
              </a:tabLst>
            </a:pPr>
            <a:r>
              <a:rPr sz="1000" spc="-40" dirty="0">
                <a:latin typeface="Arial"/>
                <a:cs typeface="Arial"/>
              </a:rPr>
              <a:t>If </a:t>
            </a:r>
            <a:r>
              <a:rPr sz="1000" spc="-45" dirty="0">
                <a:latin typeface="Arial"/>
                <a:cs typeface="Arial"/>
              </a:rPr>
              <a:t>A </a:t>
            </a:r>
            <a:r>
              <a:rPr sz="1000" spc="-20" dirty="0">
                <a:latin typeface="Arial"/>
                <a:cs typeface="Arial"/>
              </a:rPr>
              <a:t>and </a:t>
            </a:r>
            <a:r>
              <a:rPr sz="1000" spc="-5" dirty="0">
                <a:latin typeface="Arial"/>
                <a:cs typeface="Arial"/>
              </a:rPr>
              <a:t>B </a:t>
            </a:r>
            <a:r>
              <a:rPr sz="1000" spc="-45" dirty="0">
                <a:latin typeface="Arial"/>
                <a:cs typeface="Arial"/>
              </a:rPr>
              <a:t>are </a:t>
            </a:r>
            <a:r>
              <a:rPr sz="1000" spc="-20" dirty="0">
                <a:latin typeface="Arial"/>
                <a:cs typeface="Arial"/>
              </a:rPr>
              <a:t>disjoint, then </a:t>
            </a:r>
            <a:r>
              <a:rPr sz="1000" spc="-15" dirty="0">
                <a:latin typeface="Arial"/>
                <a:cs typeface="Arial"/>
              </a:rPr>
              <a:t>knowing </a:t>
            </a:r>
            <a:r>
              <a:rPr sz="1000" spc="-10" dirty="0">
                <a:latin typeface="Arial"/>
                <a:cs typeface="Arial"/>
              </a:rPr>
              <a:t>that </a:t>
            </a:r>
            <a:r>
              <a:rPr sz="1000" spc="-45" dirty="0">
                <a:latin typeface="Arial"/>
                <a:cs typeface="Arial"/>
              </a:rPr>
              <a:t>A </a:t>
            </a:r>
            <a:r>
              <a:rPr sz="1000" spc="-10" dirty="0">
                <a:latin typeface="Arial"/>
                <a:cs typeface="Arial"/>
              </a:rPr>
              <a:t>occurs </a:t>
            </a:r>
            <a:r>
              <a:rPr sz="1000" spc="-25" dirty="0">
                <a:latin typeface="Arial"/>
                <a:cs typeface="Arial"/>
              </a:rPr>
              <a:t>tells us </a:t>
            </a:r>
            <a:r>
              <a:rPr sz="1000" spc="-10" dirty="0">
                <a:latin typeface="Arial"/>
                <a:cs typeface="Arial"/>
              </a:rPr>
              <a:t>that </a:t>
            </a:r>
            <a:r>
              <a:rPr sz="1000" spc="-5" dirty="0">
                <a:latin typeface="Arial"/>
                <a:cs typeface="Arial"/>
              </a:rPr>
              <a:t>B </a:t>
            </a:r>
            <a:r>
              <a:rPr sz="1000" spc="-15" dirty="0">
                <a:latin typeface="Arial"/>
                <a:cs typeface="Arial"/>
              </a:rPr>
              <a:t>cannot  </a:t>
            </a:r>
            <a:r>
              <a:rPr sz="1000" spc="-20" dirty="0">
                <a:latin typeface="Arial"/>
                <a:cs typeface="Arial"/>
              </a:rPr>
              <a:t>occur.</a:t>
            </a:r>
            <a:endParaRPr sz="1000">
              <a:latin typeface="Arial"/>
              <a:cs typeface="Arial"/>
            </a:endParaRPr>
          </a:p>
          <a:p>
            <a:pPr marL="227329" marR="163195" indent="-207645">
              <a:lnSpc>
                <a:spcPct val="100000"/>
              </a:lnSpc>
              <a:spcBef>
                <a:spcPts val="590"/>
              </a:spcBef>
              <a:buClr>
                <a:srgbClr val="024F84"/>
              </a:buClr>
              <a:buAutoNum type="alphaLcParenBoth"/>
              <a:tabLst>
                <a:tab pos="227965" algn="l"/>
              </a:tabLst>
            </a:pPr>
            <a:r>
              <a:rPr sz="1000" spc="-25" dirty="0">
                <a:latin typeface="Arial"/>
                <a:cs typeface="Arial"/>
              </a:rPr>
              <a:t>Disjoint </a:t>
            </a:r>
            <a:r>
              <a:rPr sz="1000" spc="-35" dirty="0">
                <a:latin typeface="Arial"/>
                <a:cs typeface="Arial"/>
              </a:rPr>
              <a:t>(mutually exclusive) </a:t>
            </a:r>
            <a:r>
              <a:rPr sz="1000" spc="-30" dirty="0">
                <a:latin typeface="Arial"/>
                <a:cs typeface="Arial"/>
              </a:rPr>
              <a:t>events </a:t>
            </a:r>
            <a:r>
              <a:rPr sz="1000" spc="-45" dirty="0">
                <a:latin typeface="Arial"/>
                <a:cs typeface="Arial"/>
              </a:rPr>
              <a:t>are </a:t>
            </a:r>
            <a:r>
              <a:rPr sz="1000" spc="-30" dirty="0">
                <a:latin typeface="Arial"/>
                <a:cs typeface="Arial"/>
              </a:rPr>
              <a:t>always </a:t>
            </a:r>
            <a:r>
              <a:rPr sz="1000" spc="-15" dirty="0">
                <a:latin typeface="Arial"/>
                <a:cs typeface="Arial"/>
              </a:rPr>
              <a:t>dependent </a:t>
            </a:r>
            <a:r>
              <a:rPr sz="1000" spc="-25" dirty="0">
                <a:latin typeface="Arial"/>
                <a:cs typeface="Arial"/>
              </a:rPr>
              <a:t>since </a:t>
            </a:r>
            <a:r>
              <a:rPr sz="1000" spc="-30" dirty="0">
                <a:latin typeface="Arial"/>
                <a:cs typeface="Arial"/>
              </a:rPr>
              <a:t>if </a:t>
            </a:r>
            <a:r>
              <a:rPr sz="1000" spc="-25" dirty="0">
                <a:latin typeface="Arial"/>
                <a:cs typeface="Arial"/>
              </a:rPr>
              <a:t>one  </a:t>
            </a:r>
            <a:r>
              <a:rPr sz="1000" spc="-30" dirty="0">
                <a:latin typeface="Arial"/>
                <a:cs typeface="Arial"/>
              </a:rPr>
              <a:t>event </a:t>
            </a:r>
            <a:r>
              <a:rPr sz="1000" spc="-10" dirty="0">
                <a:latin typeface="Arial"/>
                <a:cs typeface="Arial"/>
              </a:rPr>
              <a:t>occurs </a:t>
            </a:r>
            <a:r>
              <a:rPr sz="1000" spc="-15" dirty="0">
                <a:latin typeface="Arial"/>
                <a:cs typeface="Arial"/>
              </a:rPr>
              <a:t>we </a:t>
            </a:r>
            <a:r>
              <a:rPr sz="1000" spc="-5" dirty="0">
                <a:latin typeface="Arial"/>
                <a:cs typeface="Arial"/>
              </a:rPr>
              <a:t>know </a:t>
            </a:r>
            <a:r>
              <a:rPr sz="1000" spc="-20" dirty="0">
                <a:latin typeface="Arial"/>
                <a:cs typeface="Arial"/>
              </a:rPr>
              <a:t>the </a:t>
            </a:r>
            <a:r>
              <a:rPr sz="1000" spc="-15" dirty="0">
                <a:latin typeface="Arial"/>
                <a:cs typeface="Arial"/>
              </a:rPr>
              <a:t>other </a:t>
            </a:r>
            <a:r>
              <a:rPr sz="1000" spc="-25" dirty="0">
                <a:latin typeface="Arial"/>
                <a:cs typeface="Arial"/>
              </a:rPr>
              <a:t>one</a:t>
            </a:r>
            <a:r>
              <a:rPr sz="1000" spc="90" dirty="0">
                <a:latin typeface="Arial"/>
                <a:cs typeface="Arial"/>
              </a:rPr>
              <a:t> </a:t>
            </a:r>
            <a:r>
              <a:rPr sz="1000" spc="-10" dirty="0">
                <a:latin typeface="Arial"/>
                <a:cs typeface="Arial"/>
              </a:rPr>
              <a:t>cannot.</a:t>
            </a:r>
            <a:endParaRPr sz="1000">
              <a:latin typeface="Arial"/>
              <a:cs typeface="Arial"/>
            </a:endParaRPr>
          </a:p>
          <a:p>
            <a:pPr marL="227329" indent="-214629">
              <a:lnSpc>
                <a:spcPct val="100000"/>
              </a:lnSpc>
              <a:spcBef>
                <a:spcPts val="585"/>
              </a:spcBef>
              <a:buClr>
                <a:srgbClr val="024F84"/>
              </a:buClr>
              <a:buFont typeface="Arial"/>
              <a:buAutoNum type="alphaLcParenBoth"/>
              <a:tabLst>
                <a:tab pos="227965" algn="l"/>
              </a:tabLst>
            </a:pPr>
            <a:r>
              <a:rPr sz="1000" i="1" spc="-5" dirty="0">
                <a:solidFill>
                  <a:srgbClr val="935151"/>
                </a:solidFill>
                <a:latin typeface="Arial"/>
                <a:cs typeface="Arial"/>
              </a:rPr>
              <a:t>If A and </a:t>
            </a:r>
            <a:r>
              <a:rPr sz="1000" i="1" spc="10" dirty="0">
                <a:solidFill>
                  <a:srgbClr val="935151"/>
                </a:solidFill>
                <a:latin typeface="Arial"/>
                <a:cs typeface="Arial"/>
              </a:rPr>
              <a:t>B </a:t>
            </a:r>
            <a:r>
              <a:rPr sz="1000" i="1" spc="-30" dirty="0">
                <a:solidFill>
                  <a:srgbClr val="935151"/>
                </a:solidFill>
                <a:latin typeface="Arial"/>
                <a:cs typeface="Arial"/>
              </a:rPr>
              <a:t>are </a:t>
            </a:r>
            <a:r>
              <a:rPr sz="1000" i="1" dirty="0">
                <a:solidFill>
                  <a:srgbClr val="935151"/>
                </a:solidFill>
                <a:latin typeface="Arial"/>
                <a:cs typeface="Arial"/>
              </a:rPr>
              <a:t>independent, then </a:t>
            </a:r>
            <a:r>
              <a:rPr sz="1000" i="1" spc="-35" dirty="0">
                <a:solidFill>
                  <a:srgbClr val="935151"/>
                </a:solidFill>
                <a:latin typeface="Arial"/>
                <a:cs typeface="Arial"/>
              </a:rPr>
              <a:t>P(A </a:t>
            </a:r>
            <a:r>
              <a:rPr sz="1000" i="1" spc="-5" dirty="0">
                <a:solidFill>
                  <a:srgbClr val="935151"/>
                </a:solidFill>
                <a:latin typeface="Arial"/>
                <a:cs typeface="Arial"/>
              </a:rPr>
              <a:t>and </a:t>
            </a:r>
            <a:r>
              <a:rPr sz="1000" i="1" spc="-35" dirty="0">
                <a:solidFill>
                  <a:srgbClr val="935151"/>
                </a:solidFill>
                <a:latin typeface="Arial"/>
                <a:cs typeface="Arial"/>
              </a:rPr>
              <a:t>B) </a:t>
            </a:r>
            <a:r>
              <a:rPr sz="1000" i="1" spc="10" dirty="0">
                <a:solidFill>
                  <a:srgbClr val="935151"/>
                </a:solidFill>
                <a:latin typeface="Arial"/>
                <a:cs typeface="Arial"/>
              </a:rPr>
              <a:t>= </a:t>
            </a:r>
            <a:r>
              <a:rPr sz="1000" i="1" spc="-50" dirty="0">
                <a:solidFill>
                  <a:srgbClr val="935151"/>
                </a:solidFill>
                <a:latin typeface="Arial"/>
                <a:cs typeface="Arial"/>
              </a:rPr>
              <a:t>P(A) </a:t>
            </a:r>
            <a:r>
              <a:rPr sz="1000" i="1" spc="10" dirty="0">
                <a:solidFill>
                  <a:srgbClr val="935151"/>
                </a:solidFill>
                <a:latin typeface="Arial"/>
                <a:cs typeface="Arial"/>
              </a:rPr>
              <a:t>+</a:t>
            </a:r>
            <a:r>
              <a:rPr sz="1000" i="1" spc="150" dirty="0">
                <a:solidFill>
                  <a:srgbClr val="935151"/>
                </a:solidFill>
                <a:latin typeface="Arial"/>
                <a:cs typeface="Arial"/>
              </a:rPr>
              <a:t> </a:t>
            </a:r>
            <a:r>
              <a:rPr sz="1000" i="1" spc="-35" dirty="0">
                <a:solidFill>
                  <a:srgbClr val="935151"/>
                </a:solidFill>
                <a:latin typeface="Arial"/>
                <a:cs typeface="Arial"/>
              </a:rPr>
              <a:t>P(B).</a:t>
            </a:r>
            <a:endParaRPr sz="1000">
              <a:latin typeface="Arial"/>
              <a:cs typeface="Arial"/>
            </a:endParaRPr>
          </a:p>
          <a:p>
            <a:pPr marL="227329" indent="-207645">
              <a:lnSpc>
                <a:spcPct val="100000"/>
              </a:lnSpc>
              <a:spcBef>
                <a:spcPts val="595"/>
              </a:spcBef>
              <a:buClr>
                <a:srgbClr val="024F84"/>
              </a:buClr>
              <a:buAutoNum type="alphaLcParenBoth"/>
              <a:tabLst>
                <a:tab pos="227965" algn="l"/>
              </a:tabLst>
            </a:pPr>
            <a:r>
              <a:rPr sz="1000" spc="-40" dirty="0">
                <a:latin typeface="Arial"/>
                <a:cs typeface="Arial"/>
              </a:rPr>
              <a:t>If </a:t>
            </a:r>
            <a:r>
              <a:rPr sz="1000" spc="-45" dirty="0">
                <a:latin typeface="Arial"/>
                <a:cs typeface="Arial"/>
              </a:rPr>
              <a:t>A </a:t>
            </a:r>
            <a:r>
              <a:rPr sz="1000" spc="-20" dirty="0">
                <a:latin typeface="Arial"/>
                <a:cs typeface="Arial"/>
              </a:rPr>
              <a:t>and </a:t>
            </a:r>
            <a:r>
              <a:rPr sz="1000" spc="-5" dirty="0">
                <a:latin typeface="Arial"/>
                <a:cs typeface="Arial"/>
              </a:rPr>
              <a:t>B </a:t>
            </a:r>
            <a:r>
              <a:rPr sz="1000" spc="-45" dirty="0">
                <a:latin typeface="Arial"/>
                <a:cs typeface="Arial"/>
              </a:rPr>
              <a:t>are </a:t>
            </a:r>
            <a:r>
              <a:rPr sz="1000" spc="-5" dirty="0">
                <a:latin typeface="Arial"/>
                <a:cs typeface="Arial"/>
              </a:rPr>
              <a:t>not </a:t>
            </a:r>
            <a:r>
              <a:rPr sz="1000" spc="-20" dirty="0">
                <a:latin typeface="Arial"/>
                <a:cs typeface="Arial"/>
              </a:rPr>
              <a:t>disjoint, then </a:t>
            </a:r>
            <a:r>
              <a:rPr sz="1000" spc="-60" dirty="0">
                <a:latin typeface="Arial"/>
                <a:cs typeface="Arial"/>
              </a:rPr>
              <a:t>P(A </a:t>
            </a:r>
            <a:r>
              <a:rPr sz="1000" spc="-15" dirty="0">
                <a:latin typeface="Arial"/>
                <a:cs typeface="Arial"/>
              </a:rPr>
              <a:t>or </a:t>
            </a:r>
            <a:r>
              <a:rPr sz="1000" spc="-50" dirty="0">
                <a:latin typeface="Arial"/>
                <a:cs typeface="Arial"/>
              </a:rPr>
              <a:t>B) </a:t>
            </a:r>
            <a:r>
              <a:rPr sz="1000" spc="10" dirty="0">
                <a:latin typeface="Arial"/>
                <a:cs typeface="Arial"/>
              </a:rPr>
              <a:t>= </a:t>
            </a:r>
            <a:r>
              <a:rPr sz="1000" spc="-70" dirty="0">
                <a:latin typeface="Arial"/>
                <a:cs typeface="Arial"/>
              </a:rPr>
              <a:t>P(A) </a:t>
            </a:r>
            <a:r>
              <a:rPr sz="1000" spc="10" dirty="0">
                <a:latin typeface="Arial"/>
                <a:cs typeface="Arial"/>
              </a:rPr>
              <a:t>+ </a:t>
            </a:r>
            <a:r>
              <a:rPr sz="1000" spc="-60" dirty="0">
                <a:latin typeface="Arial"/>
                <a:cs typeface="Arial"/>
              </a:rPr>
              <a:t>P(B) </a:t>
            </a:r>
            <a:r>
              <a:rPr sz="1000" spc="30" dirty="0">
                <a:latin typeface="Arial"/>
                <a:cs typeface="Arial"/>
              </a:rPr>
              <a:t>- </a:t>
            </a:r>
            <a:r>
              <a:rPr sz="1000" spc="-60" dirty="0">
                <a:latin typeface="Arial"/>
                <a:cs typeface="Arial"/>
              </a:rPr>
              <a:t>P(A </a:t>
            </a:r>
            <a:r>
              <a:rPr sz="1000" spc="-20" dirty="0">
                <a:latin typeface="Arial"/>
                <a:cs typeface="Arial"/>
              </a:rPr>
              <a:t>and</a:t>
            </a:r>
            <a:r>
              <a:rPr sz="1000" spc="15" dirty="0">
                <a:latin typeface="Arial"/>
                <a:cs typeface="Arial"/>
              </a:rPr>
              <a:t> </a:t>
            </a:r>
            <a:r>
              <a:rPr sz="1000" spc="-35" dirty="0">
                <a:latin typeface="Arial"/>
                <a:cs typeface="Arial"/>
              </a:rPr>
              <a:t>B).</a:t>
            </a:r>
            <a:endParaRPr sz="1000">
              <a:latin typeface="Arial"/>
              <a:cs typeface="Arial"/>
            </a:endParaRP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440682" y="3279140"/>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7F7F7F"/>
                </a:solidFill>
                <a:latin typeface="Arial"/>
                <a:cs typeface="Arial"/>
              </a:rPr>
              <a:t>1</a:t>
            </a:r>
            <a:endParaRPr sz="800">
              <a:latin typeface="Arial"/>
              <a:cs typeface="Arial"/>
            </a:endParaRPr>
          </a:p>
        </p:txBody>
      </p:sp>
      <p:sp>
        <p:nvSpPr>
          <p:cNvPr id="5" name="object 3"/>
          <p:cNvSpPr txBox="1"/>
          <p:nvPr/>
        </p:nvSpPr>
        <p:spPr>
          <a:xfrm>
            <a:off x="19050" y="371142"/>
            <a:ext cx="4667250" cy="2276264"/>
          </a:xfrm>
          <a:prstGeom prst="rect">
            <a:avLst/>
          </a:prstGeom>
        </p:spPr>
        <p:txBody>
          <a:bodyPr vert="horz" wrap="square" lIns="0" tIns="11430" rIns="0" bIns="0" rtlCol="0">
            <a:spAutoFit/>
          </a:bodyPr>
          <a:lstStyle/>
          <a:p>
            <a:pPr marL="12700">
              <a:lnSpc>
                <a:spcPct val="100000"/>
              </a:lnSpc>
              <a:spcBef>
                <a:spcPts val="90"/>
              </a:spcBef>
            </a:pPr>
            <a:r>
              <a:rPr lang="en-US" sz="1400" b="1" dirty="0" smtClean="0">
                <a:latin typeface="Arial"/>
                <a:cs typeface="Arial"/>
              </a:rPr>
              <a:t>Final Review Suggestions</a:t>
            </a:r>
          </a:p>
          <a:p>
            <a:pPr marL="12700">
              <a:lnSpc>
                <a:spcPct val="100000"/>
              </a:lnSpc>
              <a:spcBef>
                <a:spcPts val="90"/>
              </a:spcBef>
            </a:pPr>
            <a:endParaRPr lang="en-US" sz="1400" b="1" dirty="0" smtClean="0">
              <a:latin typeface="Arial"/>
              <a:cs typeface="Arial"/>
            </a:endParaRPr>
          </a:p>
          <a:p>
            <a:pPr marL="184150" indent="-171450">
              <a:spcBef>
                <a:spcPts val="90"/>
              </a:spcBef>
              <a:buFont typeface="Arial" panose="020B0604020202020204" pitchFamily="34" charset="0"/>
              <a:buChar char="•"/>
            </a:pPr>
            <a:r>
              <a:rPr lang="en-US" sz="1100" b="1" u="sng" dirty="0" smtClean="0">
                <a:latin typeface="Arial"/>
                <a:cs typeface="Arial"/>
              </a:rPr>
              <a:t>Short answer </a:t>
            </a:r>
            <a:r>
              <a:rPr lang="en-US" sz="1100" b="1" i="1" u="sng" dirty="0" smtClean="0">
                <a:latin typeface="Arial"/>
                <a:cs typeface="Arial"/>
              </a:rPr>
              <a:t>review</a:t>
            </a:r>
            <a:r>
              <a:rPr lang="en-US" sz="1100" b="1" u="sng" dirty="0" smtClean="0">
                <a:latin typeface="Arial"/>
                <a:cs typeface="Arial"/>
              </a:rPr>
              <a:t>:</a:t>
            </a:r>
          </a:p>
          <a:p>
            <a:pPr marL="641350" lvl="1" indent="-171450">
              <a:spcBef>
                <a:spcPts val="90"/>
              </a:spcBef>
              <a:buFont typeface="Arial" panose="020B0604020202020204" pitchFamily="34" charset="0"/>
              <a:buChar char="•"/>
            </a:pPr>
            <a:r>
              <a:rPr lang="en-US" sz="1100" dirty="0" smtClean="0">
                <a:latin typeface="Arial"/>
                <a:cs typeface="Arial"/>
              </a:rPr>
              <a:t>Make sure you understand how to do the application exercises.</a:t>
            </a:r>
          </a:p>
          <a:p>
            <a:pPr marL="641350" lvl="1" indent="-171450">
              <a:spcBef>
                <a:spcPts val="90"/>
              </a:spcBef>
              <a:buFont typeface="Arial" panose="020B0604020202020204" pitchFamily="34" charset="0"/>
              <a:buChar char="•"/>
            </a:pPr>
            <a:r>
              <a:rPr lang="en-US" sz="1100" dirty="0" smtClean="0">
                <a:latin typeface="Arial"/>
                <a:cs typeface="Arial"/>
              </a:rPr>
              <a:t>Review Problem Sets (graded)</a:t>
            </a:r>
          </a:p>
          <a:p>
            <a:pPr marL="641350" lvl="1" indent="-171450">
              <a:spcBef>
                <a:spcPts val="90"/>
              </a:spcBef>
              <a:buFont typeface="Arial" panose="020B0604020202020204" pitchFamily="34" charset="0"/>
              <a:buChar char="•"/>
            </a:pPr>
            <a:endParaRPr lang="en-US" sz="1100" dirty="0" smtClean="0">
              <a:latin typeface="Arial"/>
              <a:cs typeface="Arial"/>
            </a:endParaRPr>
          </a:p>
          <a:p>
            <a:pPr marL="184150" indent="-171450">
              <a:spcBef>
                <a:spcPts val="90"/>
              </a:spcBef>
              <a:buFont typeface="Arial" panose="020B0604020202020204" pitchFamily="34" charset="0"/>
              <a:buChar char="•"/>
            </a:pPr>
            <a:r>
              <a:rPr lang="en-US" sz="1100" b="1" u="sng" dirty="0" smtClean="0">
                <a:latin typeface="Arial"/>
                <a:cs typeface="Arial"/>
              </a:rPr>
              <a:t>Short answer </a:t>
            </a:r>
            <a:r>
              <a:rPr lang="en-US" sz="1100" b="1" i="1" u="sng" dirty="0" smtClean="0">
                <a:latin typeface="Arial"/>
                <a:cs typeface="Arial"/>
              </a:rPr>
              <a:t>practice</a:t>
            </a:r>
            <a:r>
              <a:rPr lang="en-US" sz="1100" b="1" u="sng" dirty="0" smtClean="0">
                <a:latin typeface="Arial"/>
                <a:cs typeface="Arial"/>
              </a:rPr>
              <a:t>:</a:t>
            </a:r>
          </a:p>
          <a:p>
            <a:pPr marL="641350" lvl="1" indent="-171450">
              <a:spcBef>
                <a:spcPts val="90"/>
              </a:spcBef>
              <a:buFont typeface="Arial" panose="020B0604020202020204" pitchFamily="34" charset="0"/>
              <a:buChar char="•"/>
            </a:pPr>
            <a:r>
              <a:rPr lang="en-US" sz="1100" dirty="0" smtClean="0">
                <a:latin typeface="Arial"/>
                <a:cs typeface="Arial"/>
              </a:rPr>
              <a:t>Practice test</a:t>
            </a:r>
          </a:p>
          <a:p>
            <a:pPr marL="641350" lvl="1" indent="-171450">
              <a:spcBef>
                <a:spcPts val="90"/>
              </a:spcBef>
              <a:buFont typeface="Arial" panose="020B0604020202020204" pitchFamily="34" charset="0"/>
              <a:buChar char="•"/>
            </a:pPr>
            <a:r>
              <a:rPr lang="en-US" sz="1100" dirty="0" smtClean="0">
                <a:latin typeface="Arial"/>
                <a:cs typeface="Arial"/>
              </a:rPr>
              <a:t>Suggested practice problems in the book</a:t>
            </a:r>
          </a:p>
          <a:p>
            <a:pPr marL="641350" lvl="1" indent="-171450">
              <a:spcBef>
                <a:spcPts val="90"/>
              </a:spcBef>
              <a:buFont typeface="Arial" panose="020B0604020202020204" pitchFamily="34" charset="0"/>
              <a:buChar char="•"/>
            </a:pPr>
            <a:r>
              <a:rPr lang="en-US" sz="1100" dirty="0" smtClean="0">
                <a:latin typeface="Arial"/>
                <a:cs typeface="Arial"/>
              </a:rPr>
              <a:t>Lab Review tomorrow</a:t>
            </a:r>
          </a:p>
          <a:p>
            <a:pPr marL="469900" lvl="1">
              <a:spcBef>
                <a:spcPts val="90"/>
              </a:spcBef>
            </a:pPr>
            <a:endParaRPr lang="en-US" sz="1100" dirty="0" smtClean="0">
              <a:latin typeface="Arial"/>
              <a:cs typeface="Arial"/>
            </a:endParaRPr>
          </a:p>
          <a:p>
            <a:pPr marL="1098550" lvl="2" indent="-171450">
              <a:spcBef>
                <a:spcPts val="90"/>
              </a:spcBef>
              <a:buFont typeface="Arial" panose="020B0604020202020204" pitchFamily="34" charset="0"/>
              <a:buChar char="•"/>
            </a:pPr>
            <a:endParaRPr sz="1100" dirty="0">
              <a:latin typeface="Arial"/>
              <a:cs typeface="Arial"/>
            </a:endParaRPr>
          </a:p>
        </p:txBody>
      </p:sp>
    </p:spTree>
    <p:extLst>
      <p:ext uri="{BB962C8B-B14F-4D97-AF65-F5344CB8AC3E}">
        <p14:creationId xmlns:p14="http://schemas.microsoft.com/office/powerpoint/2010/main" val="3311255566"/>
      </p:ext>
    </p:extLst>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54" y="406146"/>
            <a:ext cx="2951480" cy="184150"/>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590042"/>
            <a:ext cx="2951480" cy="184785"/>
          </a:xfrm>
          <a:prstGeom prst="rect">
            <a:avLst/>
          </a:prstGeom>
          <a:solidFill>
            <a:srgbClr val="D6E2EB"/>
          </a:solidFill>
        </p:spPr>
        <p:txBody>
          <a:bodyPr vert="horz" wrap="square" lIns="0" tIns="18415" rIns="0" bIns="0" rtlCol="0">
            <a:spAutoFit/>
          </a:bodyPr>
          <a:lstStyle/>
          <a:p>
            <a:pPr marL="40005">
              <a:lnSpc>
                <a:spcPct val="100000"/>
              </a:lnSpc>
              <a:spcBef>
                <a:spcPts val="145"/>
              </a:spcBef>
            </a:pP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a:t>
            </a:r>
            <a:r>
              <a:rPr sz="800" spc="50" dirty="0">
                <a:solidFill>
                  <a:srgbClr val="1A2E3D"/>
                </a:solidFill>
                <a:latin typeface="Arial"/>
                <a:cs typeface="Arial"/>
              </a:rPr>
              <a:t> </a:t>
            </a:r>
            <a:r>
              <a:rPr sz="800" u="sng" spc="-25" dirty="0">
                <a:solidFill>
                  <a:srgbClr val="1A2E3D"/>
                </a:solidFill>
                <a:uFill>
                  <a:solidFill>
                    <a:srgbClr val="1A2E3D"/>
                  </a:solidFill>
                </a:uFill>
                <a:latin typeface="Arial"/>
                <a:cs typeface="Arial"/>
              </a:rPr>
              <a:t>false</a:t>
            </a:r>
            <a:r>
              <a:rPr sz="800" spc="-25" dirty="0">
                <a:solidFill>
                  <a:srgbClr val="1A2E3D"/>
                </a:solidFill>
                <a:latin typeface="Arial"/>
                <a:cs typeface="Arial"/>
              </a:rPr>
              <a:t>?</a:t>
            </a:r>
            <a:endParaRPr sz="800">
              <a:latin typeface="Arial"/>
              <a:cs typeface="Arial"/>
            </a:endParaRPr>
          </a:p>
        </p:txBody>
      </p:sp>
      <p:sp>
        <p:nvSpPr>
          <p:cNvPr id="4" name="object 4"/>
          <p:cNvSpPr txBox="1"/>
          <p:nvPr/>
        </p:nvSpPr>
        <p:spPr>
          <a:xfrm>
            <a:off x="3587151" y="396612"/>
            <a:ext cx="300990" cy="100965"/>
          </a:xfrm>
          <a:prstGeom prst="rect">
            <a:avLst/>
          </a:prstGeom>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p:nvPr/>
        </p:nvSpPr>
        <p:spPr>
          <a:xfrm>
            <a:off x="3244207" y="622479"/>
            <a:ext cx="196850" cy="0"/>
          </a:xfrm>
          <a:custGeom>
            <a:avLst/>
            <a:gdLst/>
            <a:ahLst/>
            <a:cxnLst/>
            <a:rect l="l" t="t" r="r" b="b"/>
            <a:pathLst>
              <a:path w="196850">
                <a:moveTo>
                  <a:pt x="0" y="0"/>
                </a:moveTo>
                <a:lnTo>
                  <a:pt x="196277" y="0"/>
                </a:lnTo>
              </a:path>
            </a:pathLst>
          </a:custGeom>
          <a:ln w="58869">
            <a:solidFill>
              <a:srgbClr val="FF6A00"/>
            </a:solidFill>
          </a:ln>
        </p:spPr>
        <p:txBody>
          <a:bodyPr wrap="square" lIns="0" tIns="0" rIns="0" bIns="0" rtlCol="0"/>
          <a:lstStyle/>
          <a:p>
            <a:endParaRPr/>
          </a:p>
        </p:txBody>
      </p:sp>
      <p:sp>
        <p:nvSpPr>
          <p:cNvPr id="7" name="object 7"/>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8" name="object 8"/>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1" name="object 11"/>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3" name="object 13"/>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4" name="object 14"/>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5" name="object 15"/>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7" name="object 17"/>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8" name="object 18"/>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9" name="object 19"/>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0" name="object 20"/>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1" name="object 21"/>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2" name="object 22"/>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3" name="object 23"/>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4" name="object 24"/>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6" name="object 26"/>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7" name="object 27"/>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28" name="object 28"/>
          <p:cNvSpPr/>
          <p:nvPr/>
        </p:nvSpPr>
        <p:spPr>
          <a:xfrm>
            <a:off x="3459855" y="502825"/>
            <a:ext cx="126524" cy="120868"/>
          </a:xfrm>
          <a:prstGeom prst="rect">
            <a:avLst/>
          </a:prstGeom>
          <a:blipFill>
            <a:blip r:embed="rId5" cstate="print"/>
            <a:stretch>
              <a:fillRect/>
            </a:stretch>
          </a:blipFill>
        </p:spPr>
        <p:txBody>
          <a:bodyPr wrap="square" lIns="0" tIns="0" rIns="0" bIns="0" rtlCol="0"/>
          <a:lstStyle/>
          <a:p>
            <a:endParaRPr/>
          </a:p>
        </p:txBody>
      </p:sp>
      <p:sp>
        <p:nvSpPr>
          <p:cNvPr id="29" name="object 29"/>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30" name="object 30"/>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1" name="object 31"/>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2" name="object 32"/>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3" name="object 33"/>
          <p:cNvSpPr txBox="1"/>
          <p:nvPr/>
        </p:nvSpPr>
        <p:spPr>
          <a:xfrm>
            <a:off x="4020577" y="269777"/>
            <a:ext cx="453390" cy="561340"/>
          </a:xfrm>
          <a:prstGeom prst="rect">
            <a:avLst/>
          </a:prstGeom>
        </p:spPr>
        <p:txBody>
          <a:bodyPr vert="horz" wrap="square" lIns="0" tIns="15875" rIns="0" bIns="0" rtlCol="0">
            <a:spAutoFit/>
          </a:bodyPr>
          <a:lstStyle/>
          <a:p>
            <a:pPr marL="12700" marR="61594">
              <a:lnSpc>
                <a:spcPts val="390"/>
              </a:lnSpc>
              <a:spcBef>
                <a:spcPts val="125"/>
              </a:spcBef>
            </a:pPr>
            <a:r>
              <a:rPr sz="350" spc="-25" dirty="0">
                <a:solidFill>
                  <a:srgbClr val="008CB4"/>
                </a:solidFill>
                <a:latin typeface="Trebuchet MS"/>
                <a:cs typeface="Trebuchet MS"/>
              </a:rPr>
              <a:t>Frequentist</a:t>
            </a:r>
            <a:r>
              <a:rPr sz="350" spc="-40"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6839" marR="5080" indent="1270">
              <a:lnSpc>
                <a:spcPct val="110400"/>
              </a:lnSpc>
              <a:spcBef>
                <a:spcPts val="24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 </a:t>
            </a:r>
            <a:r>
              <a:rPr sz="250" spc="-5" dirty="0">
                <a:solidFill>
                  <a:srgbClr val="008CB4"/>
                </a:solidFill>
                <a:latin typeface="Trebuchet MS"/>
                <a:cs typeface="Trebuchet MS"/>
              </a:rPr>
              <a:t>median  </a:t>
            </a:r>
            <a:r>
              <a:rPr sz="250" spc="5" dirty="0">
                <a:solidFill>
                  <a:srgbClr val="008CB4"/>
                </a:solidFill>
                <a:latin typeface="Trebuchet MS"/>
                <a:cs typeface="Trebuchet MS"/>
              </a:rPr>
              <a:t>two</a:t>
            </a:r>
            <a:r>
              <a:rPr sz="250" spc="-60" dirty="0">
                <a:solidFill>
                  <a:srgbClr val="008CB4"/>
                </a:solidFill>
                <a:latin typeface="Trebuchet MS"/>
                <a:cs typeface="Trebuchet MS"/>
              </a:rPr>
              <a:t> </a:t>
            </a:r>
            <a:r>
              <a:rPr sz="250" dirty="0">
                <a:solidFill>
                  <a:srgbClr val="008CB4"/>
                </a:solidFill>
                <a:latin typeface="Trebuchet MS"/>
                <a:cs typeface="Trebuchet MS"/>
              </a:rPr>
              <a:t>means &amp; medians  </a:t>
            </a:r>
            <a:r>
              <a:rPr sz="250" spc="-5" dirty="0">
                <a:solidFill>
                  <a:srgbClr val="008CB4"/>
                </a:solidFill>
                <a:latin typeface="Trebuchet MS"/>
                <a:cs typeface="Trebuchet MS"/>
              </a:rPr>
              <a:t>many </a:t>
            </a:r>
            <a:r>
              <a:rPr sz="250" dirty="0">
                <a:solidFill>
                  <a:srgbClr val="008CB4"/>
                </a:solidFill>
                <a:latin typeface="Trebuchet MS"/>
                <a:cs typeface="Trebuchet MS"/>
              </a:rPr>
              <a:t>means</a:t>
            </a:r>
            <a:endParaRPr sz="250">
              <a:latin typeface="Trebuchet MS"/>
              <a:cs typeface="Trebuchet MS"/>
            </a:endParaRPr>
          </a:p>
          <a:p>
            <a:pPr marL="58419">
              <a:lnSpc>
                <a:spcPct val="100000"/>
              </a:lnSpc>
              <a:spcBef>
                <a:spcPts val="90"/>
              </a:spcBef>
            </a:pPr>
            <a:r>
              <a:rPr sz="350" spc="-30" dirty="0">
                <a:solidFill>
                  <a:srgbClr val="008CB4"/>
                </a:solidFill>
                <a:latin typeface="Trebuchet MS"/>
                <a:cs typeface="Trebuchet MS"/>
              </a:rPr>
              <a:t>categorical</a:t>
            </a:r>
            <a:endParaRPr sz="350">
              <a:latin typeface="Trebuchet MS"/>
              <a:cs typeface="Trebuchet MS"/>
            </a:endParaRPr>
          </a:p>
          <a:p>
            <a:pPr marL="120650" marR="62230">
              <a:lnSpc>
                <a:spcPct val="112700"/>
              </a:lnSpc>
              <a:spcBef>
                <a:spcPts val="185"/>
              </a:spcBef>
            </a:pPr>
            <a:r>
              <a:rPr sz="250" spc="5" dirty="0">
                <a:solidFill>
                  <a:srgbClr val="008CB4"/>
                </a:solidFill>
                <a:latin typeface="Trebuchet MS"/>
                <a:cs typeface="Trebuchet MS"/>
              </a:rPr>
              <a:t>one proportion  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5" name="object 35"/>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5</a:t>
            </a:r>
            <a:endParaRPr sz="800">
              <a:latin typeface="Arial"/>
              <a:cs typeface="Arial"/>
            </a:endParaRPr>
          </a:p>
        </p:txBody>
      </p:sp>
      <p:sp>
        <p:nvSpPr>
          <p:cNvPr id="34" name="object 34"/>
          <p:cNvSpPr txBox="1"/>
          <p:nvPr/>
        </p:nvSpPr>
        <p:spPr>
          <a:xfrm>
            <a:off x="231140" y="1357058"/>
            <a:ext cx="4136390" cy="1935145"/>
          </a:xfrm>
          <a:prstGeom prst="rect">
            <a:avLst/>
          </a:prstGeom>
        </p:spPr>
        <p:txBody>
          <a:bodyPr vert="horz" wrap="square" lIns="0" tIns="11430" rIns="0" bIns="0" rtlCol="0">
            <a:spAutoFit/>
          </a:bodyPr>
          <a:lstStyle/>
          <a:p>
            <a:pPr marL="227329" marR="118110" indent="-207645">
              <a:spcBef>
                <a:spcPts val="90"/>
              </a:spcBef>
              <a:buClr>
                <a:srgbClr val="024F84"/>
              </a:buClr>
              <a:buFontTx/>
              <a:buAutoNum type="alphaLcParenBoth"/>
              <a:tabLst>
                <a:tab pos="227965" algn="l"/>
              </a:tabLst>
            </a:pPr>
            <a:r>
              <a:rPr sz="1000" spc="-40" dirty="0">
                <a:latin typeface="Arial"/>
                <a:cs typeface="Arial"/>
              </a:rPr>
              <a:t>If </a:t>
            </a:r>
            <a:r>
              <a:rPr sz="1000" spc="-45" dirty="0">
                <a:latin typeface="Arial"/>
                <a:cs typeface="Arial"/>
              </a:rPr>
              <a:t>A </a:t>
            </a:r>
            <a:r>
              <a:rPr sz="1000" spc="-20" dirty="0">
                <a:latin typeface="Arial"/>
                <a:cs typeface="Arial"/>
              </a:rPr>
              <a:t>and </a:t>
            </a:r>
            <a:r>
              <a:rPr sz="1000" spc="-5" dirty="0">
                <a:latin typeface="Arial"/>
                <a:cs typeface="Arial"/>
              </a:rPr>
              <a:t>B </a:t>
            </a:r>
            <a:r>
              <a:rPr sz="1000" spc="-45" dirty="0">
                <a:latin typeface="Arial"/>
                <a:cs typeface="Arial"/>
              </a:rPr>
              <a:t>are </a:t>
            </a:r>
            <a:r>
              <a:rPr sz="1000" spc="-15" dirty="0">
                <a:latin typeface="Arial"/>
                <a:cs typeface="Arial"/>
              </a:rPr>
              <a:t>independent, </a:t>
            </a:r>
            <a:r>
              <a:rPr sz="1000" spc="-20" dirty="0">
                <a:latin typeface="Arial"/>
                <a:cs typeface="Arial"/>
              </a:rPr>
              <a:t>then </a:t>
            </a:r>
            <a:r>
              <a:rPr sz="1000" spc="-30" dirty="0">
                <a:latin typeface="Arial"/>
                <a:cs typeface="Arial"/>
              </a:rPr>
              <a:t>having </a:t>
            </a:r>
            <a:r>
              <a:rPr sz="1000" spc="-20" dirty="0">
                <a:latin typeface="Arial"/>
                <a:cs typeface="Arial"/>
              </a:rPr>
              <a:t>information </a:t>
            </a:r>
            <a:r>
              <a:rPr sz="1000" spc="-15" dirty="0">
                <a:latin typeface="Arial"/>
                <a:cs typeface="Arial"/>
              </a:rPr>
              <a:t>on </a:t>
            </a:r>
            <a:r>
              <a:rPr sz="1000" spc="-45" dirty="0">
                <a:latin typeface="Arial"/>
                <a:cs typeface="Arial"/>
              </a:rPr>
              <a:t>A </a:t>
            </a:r>
            <a:r>
              <a:rPr sz="1000" spc="-15" dirty="0">
                <a:latin typeface="Arial"/>
                <a:cs typeface="Arial"/>
              </a:rPr>
              <a:t>does </a:t>
            </a:r>
            <a:r>
              <a:rPr sz="1000" spc="-5" dirty="0">
                <a:latin typeface="Arial"/>
                <a:cs typeface="Arial"/>
              </a:rPr>
              <a:t>not </a:t>
            </a:r>
            <a:r>
              <a:rPr sz="1000" spc="-30" dirty="0">
                <a:latin typeface="Arial"/>
                <a:cs typeface="Arial"/>
              </a:rPr>
              <a:t>tell  </a:t>
            </a:r>
            <a:r>
              <a:rPr sz="1000" spc="-25" dirty="0">
                <a:latin typeface="Arial"/>
                <a:cs typeface="Arial"/>
              </a:rPr>
              <a:t>us anything </a:t>
            </a:r>
            <a:r>
              <a:rPr sz="1000" spc="-10" dirty="0">
                <a:latin typeface="Arial"/>
                <a:cs typeface="Arial"/>
              </a:rPr>
              <a:t>about</a:t>
            </a:r>
            <a:r>
              <a:rPr sz="1000" spc="45" dirty="0">
                <a:latin typeface="Arial"/>
                <a:cs typeface="Arial"/>
              </a:rPr>
              <a:t> </a:t>
            </a:r>
            <a:r>
              <a:rPr sz="1000" spc="-5" dirty="0">
                <a:latin typeface="Arial"/>
                <a:cs typeface="Arial"/>
              </a:rPr>
              <a:t>B</a:t>
            </a:r>
            <a:r>
              <a:rPr sz="1000" spc="-5" dirty="0" smtClean="0">
                <a:latin typeface="Arial"/>
                <a:cs typeface="Arial"/>
              </a:rPr>
              <a:t>.</a:t>
            </a:r>
            <a:r>
              <a:rPr lang="en-US" sz="1000" spc="-5" dirty="0" smtClean="0">
                <a:latin typeface="Arial"/>
                <a:cs typeface="Arial"/>
              </a:rPr>
              <a:t> </a:t>
            </a:r>
            <a:r>
              <a:rPr lang="en-US" sz="1000" spc="-5" dirty="0" smtClean="0">
                <a:solidFill>
                  <a:srgbClr val="0070C0"/>
                </a:solidFill>
                <a:latin typeface="Arial"/>
                <a:cs typeface="Arial"/>
              </a:rPr>
              <a:t>→ Independent means: P(A)=P(A|B)</a:t>
            </a:r>
            <a:endParaRPr sz="1000" dirty="0">
              <a:latin typeface="Arial"/>
              <a:cs typeface="Arial"/>
            </a:endParaRPr>
          </a:p>
          <a:p>
            <a:pPr marL="227329" marR="5080" indent="-214629">
              <a:spcBef>
                <a:spcPts val="590"/>
              </a:spcBef>
              <a:buClr>
                <a:srgbClr val="024F84"/>
              </a:buClr>
              <a:buFontTx/>
              <a:buAutoNum type="alphaLcParenBoth"/>
              <a:tabLst>
                <a:tab pos="227965" algn="l"/>
              </a:tabLst>
            </a:pPr>
            <a:r>
              <a:rPr sz="1000" spc="-40" dirty="0">
                <a:latin typeface="Arial"/>
                <a:cs typeface="Arial"/>
              </a:rPr>
              <a:t>If </a:t>
            </a:r>
            <a:r>
              <a:rPr sz="1000" spc="-45" dirty="0">
                <a:latin typeface="Arial"/>
                <a:cs typeface="Arial"/>
              </a:rPr>
              <a:t>A </a:t>
            </a:r>
            <a:r>
              <a:rPr sz="1000" spc="-20" dirty="0">
                <a:latin typeface="Arial"/>
                <a:cs typeface="Arial"/>
              </a:rPr>
              <a:t>and </a:t>
            </a:r>
            <a:r>
              <a:rPr sz="1000" spc="-5" dirty="0">
                <a:latin typeface="Arial"/>
                <a:cs typeface="Arial"/>
              </a:rPr>
              <a:t>B </a:t>
            </a:r>
            <a:r>
              <a:rPr sz="1000" spc="-45" dirty="0">
                <a:latin typeface="Arial"/>
                <a:cs typeface="Arial"/>
              </a:rPr>
              <a:t>are </a:t>
            </a:r>
            <a:r>
              <a:rPr sz="1000" spc="-20" dirty="0">
                <a:latin typeface="Arial"/>
                <a:cs typeface="Arial"/>
              </a:rPr>
              <a:t>disjoint, then </a:t>
            </a:r>
            <a:r>
              <a:rPr sz="1000" spc="-15" dirty="0">
                <a:latin typeface="Arial"/>
                <a:cs typeface="Arial"/>
              </a:rPr>
              <a:t>knowing </a:t>
            </a:r>
            <a:r>
              <a:rPr sz="1000" spc="-10" dirty="0">
                <a:latin typeface="Arial"/>
                <a:cs typeface="Arial"/>
              </a:rPr>
              <a:t>that </a:t>
            </a:r>
            <a:r>
              <a:rPr sz="1000" spc="-45" dirty="0">
                <a:latin typeface="Arial"/>
                <a:cs typeface="Arial"/>
              </a:rPr>
              <a:t>A </a:t>
            </a:r>
            <a:r>
              <a:rPr sz="1000" spc="-10" dirty="0">
                <a:latin typeface="Arial"/>
                <a:cs typeface="Arial"/>
              </a:rPr>
              <a:t>occurs </a:t>
            </a:r>
            <a:r>
              <a:rPr sz="1000" spc="-25" dirty="0">
                <a:latin typeface="Arial"/>
                <a:cs typeface="Arial"/>
              </a:rPr>
              <a:t>tells us </a:t>
            </a:r>
            <a:r>
              <a:rPr sz="1000" spc="-10" dirty="0">
                <a:latin typeface="Arial"/>
                <a:cs typeface="Arial"/>
              </a:rPr>
              <a:t>that </a:t>
            </a:r>
            <a:r>
              <a:rPr sz="1000" spc="-5" dirty="0">
                <a:latin typeface="Arial"/>
                <a:cs typeface="Arial"/>
              </a:rPr>
              <a:t>B </a:t>
            </a:r>
            <a:r>
              <a:rPr sz="1000" spc="-15" dirty="0">
                <a:latin typeface="Arial"/>
                <a:cs typeface="Arial"/>
              </a:rPr>
              <a:t>cannot  </a:t>
            </a:r>
            <a:r>
              <a:rPr sz="1000" spc="-20" dirty="0">
                <a:latin typeface="Arial"/>
                <a:cs typeface="Arial"/>
              </a:rPr>
              <a:t>occur</a:t>
            </a:r>
            <a:r>
              <a:rPr sz="1000" spc="-20" dirty="0" smtClean="0">
                <a:latin typeface="Arial"/>
                <a:cs typeface="Arial"/>
              </a:rPr>
              <a:t>.</a:t>
            </a:r>
            <a:r>
              <a:rPr lang="en-US" sz="1000" spc="-20" dirty="0" smtClean="0">
                <a:latin typeface="Arial"/>
                <a:cs typeface="Arial"/>
              </a:rPr>
              <a:t> </a:t>
            </a:r>
            <a:r>
              <a:rPr lang="en-US" sz="1000" spc="-5" dirty="0" smtClean="0">
                <a:solidFill>
                  <a:srgbClr val="0070C0"/>
                </a:solidFill>
                <a:latin typeface="Arial"/>
                <a:cs typeface="Arial"/>
              </a:rPr>
              <a:t>→ Disjoint means P(A and B) = 0 and P(B|A)=0</a:t>
            </a:r>
            <a:endParaRPr sz="1000" dirty="0">
              <a:latin typeface="Arial"/>
              <a:cs typeface="Arial"/>
            </a:endParaRPr>
          </a:p>
          <a:p>
            <a:pPr marL="227329" marR="5080" indent="-214629">
              <a:spcBef>
                <a:spcPts val="590"/>
              </a:spcBef>
              <a:buClr>
                <a:srgbClr val="024F84"/>
              </a:buClr>
              <a:buFontTx/>
              <a:buAutoNum type="alphaLcParenBoth"/>
              <a:tabLst>
                <a:tab pos="227965" algn="l"/>
              </a:tabLst>
            </a:pPr>
            <a:r>
              <a:rPr sz="1000" spc="-25" dirty="0">
                <a:latin typeface="Arial"/>
                <a:cs typeface="Arial"/>
              </a:rPr>
              <a:t>Disjoint </a:t>
            </a:r>
            <a:r>
              <a:rPr sz="1000" spc="-35" dirty="0">
                <a:latin typeface="Arial"/>
                <a:cs typeface="Arial"/>
              </a:rPr>
              <a:t>(mutually exclusive) </a:t>
            </a:r>
            <a:r>
              <a:rPr sz="1000" spc="-30" dirty="0">
                <a:latin typeface="Arial"/>
                <a:cs typeface="Arial"/>
              </a:rPr>
              <a:t>events </a:t>
            </a:r>
            <a:r>
              <a:rPr sz="1000" spc="-45" dirty="0">
                <a:latin typeface="Arial"/>
                <a:cs typeface="Arial"/>
              </a:rPr>
              <a:t>are </a:t>
            </a:r>
            <a:r>
              <a:rPr sz="1000" spc="-30" dirty="0">
                <a:latin typeface="Arial"/>
                <a:cs typeface="Arial"/>
              </a:rPr>
              <a:t>always </a:t>
            </a:r>
            <a:r>
              <a:rPr sz="1000" spc="-15" dirty="0">
                <a:latin typeface="Arial"/>
                <a:cs typeface="Arial"/>
              </a:rPr>
              <a:t>dependent </a:t>
            </a:r>
            <a:r>
              <a:rPr sz="1000" spc="-25" dirty="0">
                <a:latin typeface="Arial"/>
                <a:cs typeface="Arial"/>
              </a:rPr>
              <a:t>since </a:t>
            </a:r>
            <a:r>
              <a:rPr sz="1000" spc="-30" dirty="0">
                <a:latin typeface="Arial"/>
                <a:cs typeface="Arial"/>
              </a:rPr>
              <a:t>if </a:t>
            </a:r>
            <a:r>
              <a:rPr sz="1000" spc="-25" dirty="0">
                <a:latin typeface="Arial"/>
                <a:cs typeface="Arial"/>
              </a:rPr>
              <a:t>one  </a:t>
            </a:r>
            <a:r>
              <a:rPr sz="1000" spc="-30" dirty="0">
                <a:latin typeface="Arial"/>
                <a:cs typeface="Arial"/>
              </a:rPr>
              <a:t>event </a:t>
            </a:r>
            <a:r>
              <a:rPr sz="1000" spc="-10" dirty="0">
                <a:latin typeface="Arial"/>
                <a:cs typeface="Arial"/>
              </a:rPr>
              <a:t>occurs </a:t>
            </a:r>
            <a:r>
              <a:rPr sz="1000" spc="-15" dirty="0">
                <a:latin typeface="Arial"/>
                <a:cs typeface="Arial"/>
              </a:rPr>
              <a:t>we </a:t>
            </a:r>
            <a:r>
              <a:rPr sz="1000" spc="-5" dirty="0">
                <a:latin typeface="Arial"/>
                <a:cs typeface="Arial"/>
              </a:rPr>
              <a:t>know </a:t>
            </a:r>
            <a:r>
              <a:rPr sz="1000" spc="-20" dirty="0">
                <a:latin typeface="Arial"/>
                <a:cs typeface="Arial"/>
              </a:rPr>
              <a:t>the </a:t>
            </a:r>
            <a:r>
              <a:rPr sz="1000" spc="-15" dirty="0">
                <a:latin typeface="Arial"/>
                <a:cs typeface="Arial"/>
              </a:rPr>
              <a:t>other </a:t>
            </a:r>
            <a:r>
              <a:rPr sz="1000" spc="-25" dirty="0">
                <a:latin typeface="Arial"/>
                <a:cs typeface="Arial"/>
              </a:rPr>
              <a:t>one</a:t>
            </a:r>
            <a:r>
              <a:rPr sz="1000" spc="90" dirty="0">
                <a:latin typeface="Arial"/>
                <a:cs typeface="Arial"/>
              </a:rPr>
              <a:t> </a:t>
            </a:r>
            <a:r>
              <a:rPr sz="1000" spc="-10" dirty="0">
                <a:latin typeface="Arial"/>
                <a:cs typeface="Arial"/>
              </a:rPr>
              <a:t>cannot</a:t>
            </a:r>
            <a:r>
              <a:rPr sz="1000" spc="-10" dirty="0" smtClean="0">
                <a:latin typeface="Arial"/>
                <a:cs typeface="Arial"/>
              </a:rPr>
              <a:t>.</a:t>
            </a:r>
            <a:r>
              <a:rPr lang="en-US" sz="1000" spc="-10" dirty="0" smtClean="0">
                <a:latin typeface="Arial"/>
                <a:cs typeface="Arial"/>
              </a:rPr>
              <a:t> </a:t>
            </a:r>
            <a:r>
              <a:rPr lang="en-US" sz="1000" spc="-5" dirty="0" smtClean="0">
                <a:solidFill>
                  <a:srgbClr val="0070C0"/>
                </a:solidFill>
                <a:latin typeface="Arial"/>
                <a:cs typeface="Arial"/>
              </a:rPr>
              <a:t>→ Disjoint means P(A and B) = </a:t>
            </a:r>
            <a:r>
              <a:rPr lang="en-US" sz="1000" spc="-5" dirty="0">
                <a:solidFill>
                  <a:srgbClr val="0070C0"/>
                </a:solidFill>
                <a:latin typeface="Arial"/>
                <a:cs typeface="Arial"/>
              </a:rPr>
              <a:t>0 and </a:t>
            </a:r>
            <a:r>
              <a:rPr lang="en-US" sz="1000" spc="-5" dirty="0" err="1">
                <a:solidFill>
                  <a:srgbClr val="0070C0"/>
                </a:solidFill>
                <a:latin typeface="Arial"/>
                <a:cs typeface="Arial"/>
              </a:rPr>
              <a:t>and</a:t>
            </a:r>
            <a:r>
              <a:rPr lang="en-US" sz="1000" spc="-5" dirty="0">
                <a:solidFill>
                  <a:srgbClr val="0070C0"/>
                </a:solidFill>
                <a:latin typeface="Arial"/>
                <a:cs typeface="Arial"/>
              </a:rPr>
              <a:t> P(B|A)=</a:t>
            </a:r>
            <a:r>
              <a:rPr lang="en-US" sz="1000" spc="-5" dirty="0" smtClean="0">
                <a:solidFill>
                  <a:srgbClr val="0070C0"/>
                </a:solidFill>
                <a:latin typeface="Arial"/>
                <a:cs typeface="Arial"/>
              </a:rPr>
              <a:t>0</a:t>
            </a:r>
          </a:p>
          <a:p>
            <a:pPr marL="227329" marR="5080" indent="-214629">
              <a:spcBef>
                <a:spcPts val="590"/>
              </a:spcBef>
              <a:buClr>
                <a:srgbClr val="024F84"/>
              </a:buClr>
              <a:buFontTx/>
              <a:buAutoNum type="alphaLcParenBoth"/>
              <a:tabLst>
                <a:tab pos="227965" algn="l"/>
              </a:tabLst>
            </a:pPr>
            <a:endParaRPr lang="en-US" sz="1000" dirty="0" smtClean="0">
              <a:latin typeface="Arial"/>
              <a:cs typeface="Arial"/>
            </a:endParaRPr>
          </a:p>
          <a:p>
            <a:pPr marL="227329" indent="-214629">
              <a:lnSpc>
                <a:spcPct val="100000"/>
              </a:lnSpc>
              <a:spcBef>
                <a:spcPts val="585"/>
              </a:spcBef>
              <a:buClr>
                <a:srgbClr val="024F84"/>
              </a:buClr>
              <a:buAutoNum type="alphaLcParenBoth"/>
              <a:tabLst>
                <a:tab pos="227965" algn="l"/>
              </a:tabLst>
            </a:pPr>
            <a:r>
              <a:rPr sz="1000" i="1" spc="-40" dirty="0" smtClean="0">
                <a:solidFill>
                  <a:srgbClr val="C00000"/>
                </a:solidFill>
                <a:latin typeface="Arial"/>
                <a:cs typeface="Arial"/>
              </a:rPr>
              <a:t>If </a:t>
            </a:r>
            <a:r>
              <a:rPr sz="1000" i="1" spc="-45" dirty="0">
                <a:solidFill>
                  <a:srgbClr val="C00000"/>
                </a:solidFill>
                <a:latin typeface="Arial"/>
                <a:cs typeface="Arial"/>
              </a:rPr>
              <a:t>A </a:t>
            </a:r>
            <a:r>
              <a:rPr sz="1000" i="1" spc="-20" dirty="0">
                <a:solidFill>
                  <a:srgbClr val="C00000"/>
                </a:solidFill>
                <a:latin typeface="Arial"/>
                <a:cs typeface="Arial"/>
              </a:rPr>
              <a:t>and </a:t>
            </a:r>
            <a:r>
              <a:rPr sz="1000" i="1" spc="-5" dirty="0">
                <a:solidFill>
                  <a:srgbClr val="C00000"/>
                </a:solidFill>
                <a:latin typeface="Arial"/>
                <a:cs typeface="Arial"/>
              </a:rPr>
              <a:t>B </a:t>
            </a:r>
            <a:r>
              <a:rPr sz="1000" i="1" spc="-45" dirty="0">
                <a:solidFill>
                  <a:srgbClr val="C00000"/>
                </a:solidFill>
                <a:latin typeface="Arial"/>
                <a:cs typeface="Arial"/>
              </a:rPr>
              <a:t>are </a:t>
            </a:r>
            <a:r>
              <a:rPr sz="1000" i="1" spc="-15" dirty="0">
                <a:solidFill>
                  <a:srgbClr val="C00000"/>
                </a:solidFill>
                <a:latin typeface="Arial"/>
                <a:cs typeface="Arial"/>
              </a:rPr>
              <a:t>independent, </a:t>
            </a:r>
            <a:r>
              <a:rPr sz="1000" i="1" spc="-20" dirty="0">
                <a:solidFill>
                  <a:srgbClr val="C00000"/>
                </a:solidFill>
                <a:latin typeface="Arial"/>
                <a:cs typeface="Arial"/>
              </a:rPr>
              <a:t>then </a:t>
            </a:r>
            <a:r>
              <a:rPr sz="1000" i="1" spc="-60" dirty="0">
                <a:solidFill>
                  <a:srgbClr val="C00000"/>
                </a:solidFill>
                <a:latin typeface="Arial"/>
                <a:cs typeface="Arial"/>
              </a:rPr>
              <a:t>P(A </a:t>
            </a:r>
            <a:r>
              <a:rPr sz="1000" i="1" spc="-20" dirty="0">
                <a:solidFill>
                  <a:srgbClr val="C00000"/>
                </a:solidFill>
                <a:latin typeface="Arial"/>
                <a:cs typeface="Arial"/>
              </a:rPr>
              <a:t>and </a:t>
            </a:r>
            <a:r>
              <a:rPr sz="1000" i="1" spc="-50" dirty="0">
                <a:solidFill>
                  <a:srgbClr val="C00000"/>
                </a:solidFill>
                <a:latin typeface="Arial"/>
                <a:cs typeface="Arial"/>
              </a:rPr>
              <a:t>B) </a:t>
            </a:r>
            <a:r>
              <a:rPr sz="1000" i="1" spc="10" dirty="0">
                <a:solidFill>
                  <a:srgbClr val="C00000"/>
                </a:solidFill>
                <a:latin typeface="Arial"/>
                <a:cs typeface="Arial"/>
              </a:rPr>
              <a:t>= </a:t>
            </a:r>
            <a:r>
              <a:rPr sz="1000" i="1" strike="sngStrike" spc="-70" dirty="0">
                <a:solidFill>
                  <a:srgbClr val="C00000"/>
                </a:solidFill>
                <a:latin typeface="Arial"/>
                <a:cs typeface="Arial"/>
              </a:rPr>
              <a:t>P(A) </a:t>
            </a:r>
            <a:r>
              <a:rPr sz="1000" i="1" strike="sngStrike" spc="10" dirty="0" smtClean="0">
                <a:solidFill>
                  <a:srgbClr val="C00000"/>
                </a:solidFill>
                <a:latin typeface="Arial"/>
                <a:cs typeface="Arial"/>
              </a:rPr>
              <a:t>+</a:t>
            </a:r>
            <a:r>
              <a:rPr sz="1000" i="1" strike="sngStrike" spc="160" dirty="0" smtClean="0">
                <a:solidFill>
                  <a:srgbClr val="C00000"/>
                </a:solidFill>
                <a:latin typeface="Arial"/>
                <a:cs typeface="Arial"/>
              </a:rPr>
              <a:t> </a:t>
            </a:r>
            <a:r>
              <a:rPr sz="1000" i="1" strike="sngStrike" spc="-50" dirty="0">
                <a:solidFill>
                  <a:srgbClr val="C00000"/>
                </a:solidFill>
                <a:latin typeface="Arial"/>
                <a:cs typeface="Arial"/>
              </a:rPr>
              <a:t>P(B)</a:t>
            </a:r>
            <a:r>
              <a:rPr sz="1000" i="1" spc="-50" dirty="0">
                <a:solidFill>
                  <a:srgbClr val="C00000"/>
                </a:solidFill>
                <a:latin typeface="Arial"/>
                <a:cs typeface="Arial"/>
              </a:rPr>
              <a:t>.</a:t>
            </a:r>
            <a:endParaRPr sz="1000" i="1" dirty="0">
              <a:solidFill>
                <a:srgbClr val="C00000"/>
              </a:solidFill>
              <a:latin typeface="Arial"/>
              <a:cs typeface="Arial"/>
            </a:endParaRPr>
          </a:p>
          <a:p>
            <a:pPr marL="227329" indent="-207645">
              <a:lnSpc>
                <a:spcPct val="100000"/>
              </a:lnSpc>
              <a:spcBef>
                <a:spcPts val="595"/>
              </a:spcBef>
              <a:buClr>
                <a:srgbClr val="024F84"/>
              </a:buClr>
              <a:buAutoNum type="alphaLcParenBoth"/>
              <a:tabLst>
                <a:tab pos="227965" algn="l"/>
              </a:tabLst>
            </a:pPr>
            <a:r>
              <a:rPr sz="1000" strike="sngStrike" spc="-40" dirty="0">
                <a:latin typeface="Arial"/>
                <a:cs typeface="Arial"/>
              </a:rPr>
              <a:t>If </a:t>
            </a:r>
            <a:r>
              <a:rPr sz="1000" strike="sngStrike" spc="-45" dirty="0">
                <a:latin typeface="Arial"/>
                <a:cs typeface="Arial"/>
              </a:rPr>
              <a:t>A </a:t>
            </a:r>
            <a:r>
              <a:rPr sz="1000" strike="sngStrike" spc="-20" dirty="0">
                <a:latin typeface="Arial"/>
                <a:cs typeface="Arial"/>
              </a:rPr>
              <a:t>and </a:t>
            </a:r>
            <a:r>
              <a:rPr sz="1000" strike="sngStrike" spc="-5" dirty="0">
                <a:latin typeface="Arial"/>
                <a:cs typeface="Arial"/>
              </a:rPr>
              <a:t>B </a:t>
            </a:r>
            <a:r>
              <a:rPr sz="1000" strike="sngStrike" spc="-45" dirty="0">
                <a:latin typeface="Arial"/>
                <a:cs typeface="Arial"/>
              </a:rPr>
              <a:t>are </a:t>
            </a:r>
            <a:r>
              <a:rPr sz="1000" strike="sngStrike" spc="-5" dirty="0">
                <a:latin typeface="Arial"/>
                <a:cs typeface="Arial"/>
              </a:rPr>
              <a:t>not </a:t>
            </a:r>
            <a:r>
              <a:rPr sz="1000" strike="sngStrike" spc="-20" dirty="0">
                <a:latin typeface="Arial"/>
                <a:cs typeface="Arial"/>
              </a:rPr>
              <a:t>disjoint, then </a:t>
            </a:r>
            <a:r>
              <a:rPr sz="1000" spc="-60" dirty="0">
                <a:latin typeface="Arial"/>
                <a:cs typeface="Arial"/>
              </a:rPr>
              <a:t>P(A </a:t>
            </a:r>
            <a:r>
              <a:rPr sz="1000" spc="-15" dirty="0">
                <a:latin typeface="Arial"/>
                <a:cs typeface="Arial"/>
              </a:rPr>
              <a:t>or </a:t>
            </a:r>
            <a:r>
              <a:rPr sz="1000" spc="-50" dirty="0">
                <a:latin typeface="Arial"/>
                <a:cs typeface="Arial"/>
              </a:rPr>
              <a:t>B) </a:t>
            </a:r>
            <a:r>
              <a:rPr sz="1000" spc="10" dirty="0">
                <a:latin typeface="Arial"/>
                <a:cs typeface="Arial"/>
              </a:rPr>
              <a:t>= </a:t>
            </a:r>
            <a:r>
              <a:rPr sz="1000" spc="-70" dirty="0">
                <a:latin typeface="Arial"/>
                <a:cs typeface="Arial"/>
              </a:rPr>
              <a:t>P(A) </a:t>
            </a:r>
            <a:r>
              <a:rPr sz="1000" spc="10" dirty="0">
                <a:latin typeface="Arial"/>
                <a:cs typeface="Arial"/>
              </a:rPr>
              <a:t>+ </a:t>
            </a:r>
            <a:r>
              <a:rPr sz="1000" spc="-60" dirty="0">
                <a:latin typeface="Arial"/>
                <a:cs typeface="Arial"/>
              </a:rPr>
              <a:t>P(B) </a:t>
            </a:r>
            <a:r>
              <a:rPr sz="1000" spc="30" dirty="0">
                <a:latin typeface="Arial"/>
                <a:cs typeface="Arial"/>
              </a:rPr>
              <a:t>- </a:t>
            </a:r>
            <a:r>
              <a:rPr sz="1000" spc="-60" dirty="0">
                <a:latin typeface="Arial"/>
                <a:cs typeface="Arial"/>
              </a:rPr>
              <a:t>P(A </a:t>
            </a:r>
            <a:r>
              <a:rPr sz="1000" spc="-20" dirty="0">
                <a:latin typeface="Arial"/>
                <a:cs typeface="Arial"/>
              </a:rPr>
              <a:t>and</a:t>
            </a:r>
            <a:r>
              <a:rPr sz="1000" spc="15" dirty="0">
                <a:latin typeface="Arial"/>
                <a:cs typeface="Arial"/>
              </a:rPr>
              <a:t> </a:t>
            </a:r>
            <a:r>
              <a:rPr sz="1000" spc="-35" dirty="0">
                <a:latin typeface="Arial"/>
                <a:cs typeface="Arial"/>
              </a:rPr>
              <a:t>B).</a:t>
            </a:r>
            <a:endParaRPr sz="1000" dirty="0">
              <a:latin typeface="Arial"/>
              <a:cs typeface="Arial"/>
            </a:endParaRPr>
          </a:p>
        </p:txBody>
      </p:sp>
      <p:sp>
        <p:nvSpPr>
          <p:cNvPr id="36" name="Rectangle 35"/>
          <p:cNvSpPr/>
          <p:nvPr/>
        </p:nvSpPr>
        <p:spPr>
          <a:xfrm>
            <a:off x="2798732" y="2644775"/>
            <a:ext cx="890950" cy="261610"/>
          </a:xfrm>
          <a:prstGeom prst="rect">
            <a:avLst/>
          </a:prstGeom>
        </p:spPr>
        <p:txBody>
          <a:bodyPr wrap="none">
            <a:spAutoFit/>
          </a:bodyPr>
          <a:lstStyle/>
          <a:p>
            <a:r>
              <a:rPr lang="en-US" sz="1050" i="1" spc="-70" dirty="0" smtClean="0">
                <a:solidFill>
                  <a:srgbClr val="0070C0"/>
                </a:solidFill>
                <a:latin typeface="Arial"/>
                <a:cs typeface="Arial"/>
              </a:rPr>
              <a:t>P(A) </a:t>
            </a:r>
            <a:r>
              <a:rPr lang="en-US" sz="1050" i="1" spc="10" dirty="0" smtClean="0">
                <a:solidFill>
                  <a:srgbClr val="0070C0"/>
                </a:solidFill>
                <a:latin typeface="Arial"/>
                <a:cs typeface="Arial"/>
              </a:rPr>
              <a:t>×</a:t>
            </a:r>
            <a:r>
              <a:rPr lang="en-US" sz="1050" i="1" spc="160" dirty="0" smtClean="0">
                <a:solidFill>
                  <a:srgbClr val="0070C0"/>
                </a:solidFill>
                <a:latin typeface="Arial"/>
                <a:cs typeface="Arial"/>
              </a:rPr>
              <a:t> </a:t>
            </a:r>
            <a:r>
              <a:rPr lang="en-US" sz="1050" i="1" spc="-50" dirty="0" smtClean="0">
                <a:solidFill>
                  <a:srgbClr val="0070C0"/>
                </a:solidFill>
                <a:latin typeface="Arial"/>
                <a:cs typeface="Arial"/>
              </a:rPr>
              <a:t>P(B).</a:t>
            </a:r>
            <a:endParaRPr lang="en-US" sz="1050" dirty="0">
              <a:solidFill>
                <a:srgbClr val="0070C0"/>
              </a:solidFill>
            </a:endParaRPr>
          </a:p>
        </p:txBody>
      </p:sp>
      <p:sp>
        <p:nvSpPr>
          <p:cNvPr id="37" name="Rectangle 36"/>
          <p:cNvSpPr/>
          <p:nvPr/>
        </p:nvSpPr>
        <p:spPr>
          <a:xfrm>
            <a:off x="2798732" y="3228459"/>
            <a:ext cx="1318631" cy="253916"/>
          </a:xfrm>
          <a:prstGeom prst="rect">
            <a:avLst/>
          </a:prstGeom>
        </p:spPr>
        <p:txBody>
          <a:bodyPr wrap="none">
            <a:spAutoFit/>
          </a:bodyPr>
          <a:lstStyle/>
          <a:p>
            <a:r>
              <a:rPr lang="en-US" sz="1050" i="1" spc="-70" dirty="0" smtClean="0">
                <a:solidFill>
                  <a:srgbClr val="0070C0"/>
                </a:solidFill>
                <a:latin typeface="Arial"/>
                <a:cs typeface="Arial"/>
              </a:rPr>
              <a:t>General Addition Rule</a:t>
            </a:r>
            <a:endParaRPr lang="en-US" sz="1050" dirty="0">
              <a:solidFill>
                <a:srgbClr val="0070C0"/>
              </a:solidFill>
            </a:endParaRPr>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56233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What is the probability that at least </a:t>
            </a:r>
            <a:r>
              <a:rPr lang="en-US" sz="900" spc="-15" dirty="0" smtClean="0">
                <a:latin typeface="Arial"/>
                <a:cs typeface="Arial"/>
              </a:rPr>
              <a:t>two </a:t>
            </a:r>
            <a:r>
              <a:rPr lang="en-US" sz="900" spc="-15" dirty="0">
                <a:latin typeface="Arial"/>
                <a:cs typeface="Arial"/>
              </a:rPr>
              <a:t>students from your high school (100 Seniors) get in this year (assume students at your school are independent)?</a:t>
            </a:r>
            <a:endParaRPr lang="en-US" sz="900" dirty="0">
              <a:latin typeface="Arial"/>
              <a:cs typeface="Arial"/>
            </a:endParaRPr>
          </a:p>
        </p:txBody>
      </p:sp>
      <p:sp>
        <p:nvSpPr>
          <p:cNvPr id="6" name="object 36"/>
          <p:cNvSpPr txBox="1"/>
          <p:nvPr/>
        </p:nvSpPr>
        <p:spPr>
          <a:xfrm>
            <a:off x="178561" y="1196975"/>
            <a:ext cx="4112895" cy="1704313"/>
          </a:xfrm>
          <a:prstGeom prst="rect">
            <a:avLst/>
          </a:prstGeom>
        </p:spPr>
        <p:txBody>
          <a:bodyPr vert="horz" wrap="square" lIns="0" tIns="11430" rIns="0" bIns="0" rtlCol="0">
            <a:spAutoFit/>
          </a:bodyPr>
          <a:lstStyle/>
          <a:p>
            <a:pPr marL="227329" marR="5080" indent="-207645" algn="just">
              <a:lnSpc>
                <a:spcPct val="100000"/>
              </a:lnSpc>
              <a:spcBef>
                <a:spcPts val="90"/>
              </a:spcBef>
              <a:buClr>
                <a:srgbClr val="024F84"/>
              </a:buClr>
              <a:buAutoNum type="alphaLcParenBoth"/>
              <a:tabLst>
                <a:tab pos="227965" algn="l"/>
              </a:tabLst>
            </a:pPr>
            <a:r>
              <a:rPr lang="en-US" sz="1000" spc="-30" dirty="0" smtClean="0">
                <a:latin typeface="Arial"/>
                <a:cs typeface="Arial"/>
              </a:rPr>
              <a:t>Calculate exactly one binomial expression.</a:t>
            </a:r>
            <a:endParaRPr sz="1000" dirty="0">
              <a:latin typeface="Arial"/>
              <a:cs typeface="Arial"/>
            </a:endParaRPr>
          </a:p>
          <a:p>
            <a:pPr marL="227329" marR="5080" indent="-214629">
              <a:lnSpc>
                <a:spcPct val="100000"/>
              </a:lnSpc>
              <a:spcBef>
                <a:spcPts val="585"/>
              </a:spcBef>
              <a:buClr>
                <a:srgbClr val="024F84"/>
              </a:buClr>
              <a:buAutoNum type="alphaLcParenBoth"/>
              <a:tabLst>
                <a:tab pos="227965" algn="l"/>
              </a:tabLst>
            </a:pPr>
            <a:r>
              <a:rPr lang="en-US" sz="1000" spc="-30" dirty="0" smtClean="0">
                <a:latin typeface="Arial"/>
                <a:cs typeface="Arial"/>
              </a:rPr>
              <a:t>Calculate multiple binomial expressions (and add/subtract/do other things with them).</a:t>
            </a:r>
            <a:endParaRPr sz="1000" dirty="0">
              <a:latin typeface="Arial"/>
              <a:cs typeface="Arial"/>
            </a:endParaRPr>
          </a:p>
          <a:p>
            <a:pPr marL="227329" marR="5080" indent="-207645" algn="just">
              <a:lnSpc>
                <a:spcPct val="100000"/>
              </a:lnSpc>
              <a:spcBef>
                <a:spcPts val="580"/>
              </a:spcBef>
              <a:buClr>
                <a:srgbClr val="024F84"/>
              </a:buClr>
              <a:buAutoNum type="alphaLcParenBoth"/>
              <a:tabLst>
                <a:tab pos="227965" algn="l"/>
              </a:tabLst>
            </a:pPr>
            <a:r>
              <a:rPr lang="en-US" sz="1000" spc="-30" dirty="0" smtClean="0">
                <a:latin typeface="Arial"/>
                <a:cs typeface="Arial"/>
              </a:rPr>
              <a:t>Approximate a binomial distribution with a normal distribution </a:t>
            </a:r>
            <a:r>
              <a:rPr lang="en-US" sz="1000" i="1" spc="-30" dirty="0" smtClean="0">
                <a:latin typeface="Arial"/>
                <a:cs typeface="Arial"/>
              </a:rPr>
              <a:t>(but don’t check/show any conditions before you do this.)</a:t>
            </a:r>
            <a:endParaRPr sz="1000" i="1" dirty="0">
              <a:latin typeface="Arial"/>
              <a:cs typeface="Arial"/>
            </a:endParaRPr>
          </a:p>
          <a:p>
            <a:pPr marL="227329" marR="5080" indent="-207645" algn="just">
              <a:lnSpc>
                <a:spcPct val="100000"/>
              </a:lnSpc>
              <a:spcBef>
                <a:spcPts val="580"/>
              </a:spcBef>
              <a:buClr>
                <a:srgbClr val="024F84"/>
              </a:buClr>
              <a:buAutoNum type="alphaLcParenBoth"/>
              <a:tabLst>
                <a:tab pos="227965" algn="l"/>
              </a:tabLst>
            </a:pPr>
            <a:r>
              <a:rPr lang="en-US" sz="1000" spc="-30" dirty="0" smtClean="0">
                <a:latin typeface="Arial"/>
                <a:cs typeface="Arial"/>
              </a:rPr>
              <a:t>Approximate a binomial distribution with a normal distribution </a:t>
            </a:r>
            <a:r>
              <a:rPr lang="en-US" sz="1000" i="1" spc="-30" dirty="0" smtClean="0">
                <a:latin typeface="Arial"/>
                <a:cs typeface="Arial"/>
              </a:rPr>
              <a:t>(but DO check/show conditions before you do this.)</a:t>
            </a:r>
          </a:p>
          <a:p>
            <a:pPr marL="227329" marR="5080" indent="-207645" algn="just">
              <a:lnSpc>
                <a:spcPct val="100000"/>
              </a:lnSpc>
              <a:spcBef>
                <a:spcPts val="580"/>
              </a:spcBef>
              <a:buClr>
                <a:srgbClr val="024F84"/>
              </a:buClr>
              <a:buAutoNum type="alphaLcParenBoth"/>
              <a:tabLst>
                <a:tab pos="227965" algn="l"/>
              </a:tabLst>
            </a:pPr>
            <a:r>
              <a:rPr lang="en-US" sz="1000" spc="-30" dirty="0" smtClean="0">
                <a:latin typeface="Arial"/>
                <a:cs typeface="Arial"/>
              </a:rPr>
              <a:t>NONE OF THE ABOVE (Use other probability equations that aren’t specific to binomial and normal distributions).</a:t>
            </a:r>
            <a:endParaRPr lang="en-US" sz="1000" dirty="0">
              <a:latin typeface="Arial"/>
              <a:cs typeface="Arial"/>
            </a:endParaRPr>
          </a:p>
        </p:txBody>
      </p:sp>
    </p:spTree>
    <p:extLst>
      <p:ext uri="{BB962C8B-B14F-4D97-AF65-F5344CB8AC3E}">
        <p14:creationId xmlns:p14="http://schemas.microsoft.com/office/powerpoint/2010/main" val="20769385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56233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What is the probability that at least </a:t>
            </a:r>
            <a:r>
              <a:rPr lang="en-US" sz="900" spc="-15" dirty="0" smtClean="0">
                <a:latin typeface="Arial"/>
                <a:cs typeface="Arial"/>
              </a:rPr>
              <a:t>two </a:t>
            </a:r>
            <a:r>
              <a:rPr lang="en-US" sz="900" spc="-15" dirty="0">
                <a:latin typeface="Arial"/>
                <a:cs typeface="Arial"/>
              </a:rPr>
              <a:t>students from your high school (100 Seniors) get in this year (assume students at your school are independent)?</a:t>
            </a:r>
            <a:endParaRPr lang="en-US" sz="900" dirty="0">
              <a:latin typeface="Arial"/>
              <a:cs typeface="Arial"/>
            </a:endParaRPr>
          </a:p>
        </p:txBody>
      </p:sp>
      <p:sp>
        <p:nvSpPr>
          <p:cNvPr id="6" name="object 36"/>
          <p:cNvSpPr txBox="1"/>
          <p:nvPr/>
        </p:nvSpPr>
        <p:spPr>
          <a:xfrm>
            <a:off x="178561" y="1196975"/>
            <a:ext cx="4112895" cy="1704313"/>
          </a:xfrm>
          <a:prstGeom prst="rect">
            <a:avLst/>
          </a:prstGeom>
        </p:spPr>
        <p:txBody>
          <a:bodyPr vert="horz" wrap="square" lIns="0" tIns="11430" rIns="0" bIns="0" rtlCol="0">
            <a:spAutoFit/>
          </a:bodyPr>
          <a:lstStyle/>
          <a:p>
            <a:pPr marL="227329" marR="5080" indent="-207645" algn="just">
              <a:lnSpc>
                <a:spcPct val="100000"/>
              </a:lnSpc>
              <a:spcBef>
                <a:spcPts val="90"/>
              </a:spcBef>
              <a:buClr>
                <a:srgbClr val="024F84"/>
              </a:buClr>
              <a:buAutoNum type="alphaLcParenBoth"/>
              <a:tabLst>
                <a:tab pos="227965" algn="l"/>
              </a:tabLst>
            </a:pPr>
            <a:r>
              <a:rPr lang="en-US" sz="1000" spc="-30" dirty="0" smtClean="0">
                <a:latin typeface="Arial"/>
                <a:cs typeface="Arial"/>
              </a:rPr>
              <a:t>Calculate exactly one binomial expression.</a:t>
            </a:r>
            <a:endParaRPr sz="1000" dirty="0">
              <a:latin typeface="Arial"/>
              <a:cs typeface="Arial"/>
            </a:endParaRPr>
          </a:p>
          <a:p>
            <a:pPr marL="227329" marR="5080" indent="-214629">
              <a:lnSpc>
                <a:spcPct val="100000"/>
              </a:lnSpc>
              <a:spcBef>
                <a:spcPts val="585"/>
              </a:spcBef>
              <a:buClr>
                <a:srgbClr val="024F84"/>
              </a:buClr>
              <a:buAutoNum type="alphaLcParenBoth"/>
              <a:tabLst>
                <a:tab pos="227965" algn="l"/>
              </a:tabLst>
            </a:pPr>
            <a:r>
              <a:rPr lang="en-US" sz="1000" b="1" i="1" spc="-30" dirty="0" smtClean="0">
                <a:solidFill>
                  <a:schemeClr val="accent2">
                    <a:lumMod val="75000"/>
                  </a:schemeClr>
                </a:solidFill>
                <a:latin typeface="Arial"/>
                <a:cs typeface="Arial"/>
              </a:rPr>
              <a:t>Calculate multiple binomial expressions (and add/subtract/do other things with them).</a:t>
            </a:r>
            <a:endParaRPr sz="1000" b="1" i="1" dirty="0">
              <a:solidFill>
                <a:schemeClr val="accent2">
                  <a:lumMod val="75000"/>
                </a:schemeClr>
              </a:solidFill>
              <a:latin typeface="Arial"/>
              <a:cs typeface="Arial"/>
            </a:endParaRPr>
          </a:p>
          <a:p>
            <a:pPr marL="227329" marR="5080" indent="-207645" algn="just">
              <a:lnSpc>
                <a:spcPct val="100000"/>
              </a:lnSpc>
              <a:spcBef>
                <a:spcPts val="580"/>
              </a:spcBef>
              <a:buClr>
                <a:srgbClr val="024F84"/>
              </a:buClr>
              <a:buAutoNum type="alphaLcParenBoth"/>
              <a:tabLst>
                <a:tab pos="227965" algn="l"/>
              </a:tabLst>
            </a:pPr>
            <a:r>
              <a:rPr lang="en-US" sz="1000" spc="-30" dirty="0" smtClean="0">
                <a:latin typeface="Arial"/>
                <a:cs typeface="Arial"/>
              </a:rPr>
              <a:t>Approximate a binomial distribution with a normal distribution </a:t>
            </a:r>
            <a:r>
              <a:rPr lang="en-US" sz="1000" i="1" spc="-30" dirty="0" smtClean="0">
                <a:latin typeface="Arial"/>
                <a:cs typeface="Arial"/>
              </a:rPr>
              <a:t>(but don’t check/show any conditions before you do this.)</a:t>
            </a:r>
            <a:endParaRPr sz="1000" i="1" dirty="0">
              <a:latin typeface="Arial"/>
              <a:cs typeface="Arial"/>
            </a:endParaRPr>
          </a:p>
          <a:p>
            <a:pPr marL="227329" marR="5080" indent="-207645" algn="just">
              <a:lnSpc>
                <a:spcPct val="100000"/>
              </a:lnSpc>
              <a:spcBef>
                <a:spcPts val="580"/>
              </a:spcBef>
              <a:buClr>
                <a:srgbClr val="024F84"/>
              </a:buClr>
              <a:buAutoNum type="alphaLcParenBoth"/>
              <a:tabLst>
                <a:tab pos="227965" algn="l"/>
              </a:tabLst>
            </a:pPr>
            <a:r>
              <a:rPr lang="en-US" sz="1000" spc="-30" dirty="0" smtClean="0">
                <a:latin typeface="Arial"/>
                <a:cs typeface="Arial"/>
              </a:rPr>
              <a:t>Approximate a binomial distribution with a normal distribution </a:t>
            </a:r>
            <a:r>
              <a:rPr lang="en-US" sz="1000" i="1" spc="-30" dirty="0" smtClean="0">
                <a:latin typeface="Arial"/>
                <a:cs typeface="Arial"/>
              </a:rPr>
              <a:t>(but DO check/show conditions before you do this.)</a:t>
            </a:r>
          </a:p>
          <a:p>
            <a:pPr marL="227329" marR="5080" indent="-207645" algn="just">
              <a:lnSpc>
                <a:spcPct val="100000"/>
              </a:lnSpc>
              <a:spcBef>
                <a:spcPts val="580"/>
              </a:spcBef>
              <a:buClr>
                <a:srgbClr val="024F84"/>
              </a:buClr>
              <a:buAutoNum type="alphaLcParenBoth"/>
              <a:tabLst>
                <a:tab pos="227965" algn="l"/>
              </a:tabLst>
            </a:pPr>
            <a:r>
              <a:rPr lang="en-US" sz="1000" spc="-30" dirty="0" smtClean="0">
                <a:latin typeface="Arial"/>
                <a:cs typeface="Arial"/>
              </a:rPr>
              <a:t>NONE OF THE ABOVE (Use other probability equations that aren’t specific to binomial and normal distributions).</a:t>
            </a:r>
            <a:endParaRPr lang="en-US" sz="1000" dirty="0">
              <a:latin typeface="Arial"/>
              <a:cs typeface="Arial"/>
            </a:endParaRPr>
          </a:p>
        </p:txBody>
      </p:sp>
    </p:spTree>
    <p:extLst>
      <p:ext uri="{BB962C8B-B14F-4D97-AF65-F5344CB8AC3E}">
        <p14:creationId xmlns:p14="http://schemas.microsoft.com/office/powerpoint/2010/main" val="15128145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56233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What is the probability that at least </a:t>
            </a:r>
            <a:r>
              <a:rPr lang="en-US" sz="900" spc="-15" dirty="0" smtClean="0">
                <a:latin typeface="Arial"/>
                <a:cs typeface="Arial"/>
              </a:rPr>
              <a:t>two </a:t>
            </a:r>
            <a:r>
              <a:rPr lang="en-US" sz="900" spc="-15" dirty="0">
                <a:latin typeface="Arial"/>
                <a:cs typeface="Arial"/>
              </a:rPr>
              <a:t>students from your high </a:t>
            </a:r>
            <a:r>
              <a:rPr lang="en-US" sz="900" spc="-15" dirty="0" smtClean="0">
                <a:latin typeface="Arial"/>
                <a:cs typeface="Arial"/>
              </a:rPr>
              <a:t>school (100 Seniors) </a:t>
            </a:r>
            <a:r>
              <a:rPr lang="en-US" sz="900" spc="-15" dirty="0">
                <a:latin typeface="Arial"/>
                <a:cs typeface="Arial"/>
              </a:rPr>
              <a:t>get in this </a:t>
            </a:r>
            <a:r>
              <a:rPr lang="en-US" sz="900" spc="-15" dirty="0" smtClean="0">
                <a:latin typeface="Arial"/>
                <a:cs typeface="Arial"/>
              </a:rPr>
              <a:t>year (assume students at your school are independent)?</a:t>
            </a:r>
            <a:endParaRPr lang="en-US" sz="900" dirty="0">
              <a:latin typeface="Arial"/>
              <a:cs typeface="Arial"/>
            </a:endParaRPr>
          </a:p>
        </p:txBody>
      </p:sp>
      <mc:AlternateContent xmlns:mc="http://schemas.openxmlformats.org/markup-compatibility/2006" xmlns:a14="http://schemas.microsoft.com/office/drawing/2010/main">
        <mc:Choice Requires="a14">
          <p:sp>
            <p:nvSpPr>
              <p:cNvPr id="3" name="Rectangle 2"/>
              <p:cNvSpPr/>
              <p:nvPr/>
            </p:nvSpPr>
            <p:spPr>
              <a:xfrm>
                <a:off x="0" y="1338926"/>
                <a:ext cx="4907754"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400" i="1" smtClean="0">
                          <a:latin typeface="Cambria Math" panose="02040503050406030204" pitchFamily="18" charset="0"/>
                        </a:rPr>
                        <m:t>𝑃</m:t>
                      </m:r>
                      <m:d>
                        <m:dPr>
                          <m:ctrlPr>
                            <a:rPr lang="en-US" sz="1400" i="1" smtClean="0">
                              <a:latin typeface="Cambria Math" panose="02040503050406030204" pitchFamily="18" charset="0"/>
                            </a:rPr>
                          </m:ctrlPr>
                        </m:dPr>
                        <m:e>
                          <m:r>
                            <a:rPr lang="en-US" sz="1400" i="1" smtClean="0">
                              <a:latin typeface="Cambria Math" panose="02040503050406030204" pitchFamily="18" charset="0"/>
                            </a:rPr>
                            <m:t>𝑎𝑡</m:t>
                          </m:r>
                          <m:r>
                            <a:rPr lang="en-US" sz="1400" i="1" smtClean="0">
                              <a:latin typeface="Cambria Math" panose="02040503050406030204" pitchFamily="18" charset="0"/>
                            </a:rPr>
                            <m:t> </m:t>
                          </m:r>
                          <m:r>
                            <a:rPr lang="en-US" sz="1400" i="1" smtClean="0">
                              <a:latin typeface="Cambria Math" panose="02040503050406030204" pitchFamily="18" charset="0"/>
                            </a:rPr>
                            <m:t>𝑙𝑒𝑎𝑠𝑡</m:t>
                          </m:r>
                          <m:r>
                            <a:rPr lang="en-US" sz="1400" i="1" smtClean="0">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𝑘</m:t>
                          </m:r>
                          <m:r>
                            <a:rPr lang="en-US" sz="1400" i="1">
                              <a:latin typeface="Cambria Math" panose="02040503050406030204" pitchFamily="18" charset="0"/>
                            </a:rPr>
                            <m:t> </m:t>
                          </m:r>
                          <m:r>
                            <a:rPr lang="en-US" sz="1400" i="1">
                              <a:solidFill>
                                <a:schemeClr val="accent2">
                                  <a:lumMod val="75000"/>
                                </a:schemeClr>
                              </a:solidFill>
                              <a:latin typeface="Cambria Math" panose="02040503050406030204" pitchFamily="18" charset="0"/>
                            </a:rPr>
                            <m:t>𝑜𝑢𝑡</m:t>
                          </m:r>
                          <m:r>
                            <a:rPr lang="en-US" sz="1400" i="1">
                              <a:solidFill>
                                <a:schemeClr val="accent2">
                                  <a:lumMod val="75000"/>
                                </a:schemeClr>
                              </a:solidFill>
                              <a:latin typeface="Cambria Math" panose="02040503050406030204" pitchFamily="18" charset="0"/>
                            </a:rPr>
                            <m:t> </m:t>
                          </m:r>
                          <m:r>
                            <a:rPr lang="en-US" sz="1400" i="1">
                              <a:solidFill>
                                <a:schemeClr val="accent2">
                                  <a:lumMod val="75000"/>
                                </a:schemeClr>
                              </a:solidFill>
                              <a:latin typeface="Cambria Math" panose="02040503050406030204" pitchFamily="18" charset="0"/>
                            </a:rPr>
                            <m:t>𝑜𝑓</m:t>
                          </m:r>
                          <m:r>
                            <a:rPr lang="en-US" sz="1400" i="1">
                              <a:solidFill>
                                <a:schemeClr val="accent2">
                                  <a:lumMod val="75000"/>
                                </a:schemeClr>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𝑛</m:t>
                          </m:r>
                          <m:r>
                            <a:rPr lang="en-US" sz="1400" i="1">
                              <a:solidFill>
                                <a:schemeClr val="accent2">
                                  <a:lumMod val="75000"/>
                                </a:schemeClr>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𝑖𝑛𝑑𝑒𝑝𝑒𝑛𝑑𝑒𝑛𝑡</m:t>
                          </m:r>
                          <m:r>
                            <a:rPr lang="en-US" sz="1400" b="0" i="1" smtClean="0">
                              <a:solidFill>
                                <a:schemeClr val="accent2">
                                  <a:lumMod val="75000"/>
                                </a:schemeClr>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𝑡𝑟𝑖𝑎𝑙𝑠</m:t>
                          </m:r>
                          <m:r>
                            <a:rPr lang="en-US" sz="1400" b="0" i="1" smtClean="0">
                              <a:solidFill>
                                <a:schemeClr val="accent2">
                                  <a:lumMod val="75000"/>
                                </a:schemeClr>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𝑎𝑟𝑒</m:t>
                          </m:r>
                          <m:r>
                            <a:rPr lang="en-US" sz="1400" b="0" i="1" smtClean="0">
                              <a:solidFill>
                                <a:schemeClr val="accent2">
                                  <a:lumMod val="75000"/>
                                </a:schemeClr>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𝑎</m:t>
                          </m:r>
                          <m:r>
                            <a:rPr lang="en-US" sz="1400" b="0" i="1" smtClean="0">
                              <a:solidFill>
                                <a:schemeClr val="accent2">
                                  <a:lumMod val="75000"/>
                                </a:schemeClr>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𝑠𝑢𝑐𝑐𝑒𝑠𝑠</m:t>
                          </m:r>
                        </m:e>
                      </m:d>
                    </m:oMath>
                  </m:oMathPara>
                </a14:m>
                <a:endParaRPr lang="en-US" sz="14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𝑎𝑡</m:t>
                      </m:r>
                      <m:r>
                        <a:rPr lang="en-US" sz="1400" b="0" i="1" smtClean="0">
                          <a:latin typeface="Cambria Math" panose="02040503050406030204" pitchFamily="18" charset="0"/>
                        </a:rPr>
                        <m:t> </m:t>
                      </m:r>
                      <m:r>
                        <a:rPr lang="en-US" sz="1400" b="0" i="1" smtClean="0">
                          <a:latin typeface="Cambria Math" panose="02040503050406030204" pitchFamily="18" charset="0"/>
                        </a:rPr>
                        <m:t>𝑙𝑒𝑎𝑠𝑡</m:t>
                      </m:r>
                      <m:r>
                        <a:rPr lang="en-US" sz="1400" b="0" i="1" smtClean="0">
                          <a:latin typeface="Cambria Math" panose="02040503050406030204" pitchFamily="18" charset="0"/>
                        </a:rPr>
                        <m:t> 2 </m:t>
                      </m:r>
                      <m:r>
                        <a:rPr lang="en-US" sz="1400" b="0" i="1" smtClean="0">
                          <a:solidFill>
                            <a:schemeClr val="accent2">
                              <a:lumMod val="75000"/>
                            </a:schemeClr>
                          </a:solidFill>
                          <a:latin typeface="Cambria Math" panose="02040503050406030204" pitchFamily="18" charset="0"/>
                        </a:rPr>
                        <m:t>𝑜𝑢𝑡</m:t>
                      </m:r>
                      <m:r>
                        <a:rPr lang="en-US" sz="1400" b="0" i="1" smtClean="0">
                          <a:solidFill>
                            <a:schemeClr val="accent2">
                              <a:lumMod val="75000"/>
                            </a:schemeClr>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𝑜𝑓</m:t>
                      </m:r>
                      <m:r>
                        <a:rPr lang="en-US" sz="1400" b="0" i="1" smtClean="0">
                          <a:solidFill>
                            <a:schemeClr val="accent2">
                              <a:lumMod val="75000"/>
                            </a:schemeClr>
                          </a:solidFill>
                          <a:latin typeface="Cambria Math" panose="02040503050406030204" pitchFamily="18" charset="0"/>
                        </a:rPr>
                        <m:t> 100 </m:t>
                      </m:r>
                      <m:r>
                        <a:rPr lang="en-US" sz="1400" b="0" i="1" smtClean="0">
                          <a:solidFill>
                            <a:schemeClr val="accent2">
                              <a:lumMod val="75000"/>
                            </a:schemeClr>
                          </a:solidFill>
                          <a:latin typeface="Cambria Math" panose="02040503050406030204" pitchFamily="18" charset="0"/>
                        </a:rPr>
                        <m:t>𝑠𝑡𝑢𝑑𝑒𝑛𝑡𝑠</m:t>
                      </m:r>
                      <m:r>
                        <a:rPr lang="en-US" sz="1400" b="0" i="1" smtClean="0">
                          <a:solidFill>
                            <a:schemeClr val="accent2">
                              <a:lumMod val="75000"/>
                            </a:schemeClr>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𝑎𝑡</m:t>
                      </m:r>
                      <m:r>
                        <a:rPr lang="en-US" sz="1400" b="0" i="1" smtClean="0">
                          <a:solidFill>
                            <a:schemeClr val="accent2">
                              <a:lumMod val="75000"/>
                            </a:schemeClr>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𝑠𝑐h𝑜𝑜𝑙</m:t>
                      </m:r>
                      <m:r>
                        <a:rPr lang="en-US" sz="1400" b="0" i="1" smtClean="0">
                          <a:solidFill>
                            <a:schemeClr val="accent2">
                              <a:lumMod val="75000"/>
                            </a:schemeClr>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𝑔𝑒𝑡</m:t>
                      </m:r>
                      <m:r>
                        <a:rPr lang="en-US" sz="1400" b="0" i="1" smtClean="0">
                          <a:solidFill>
                            <a:schemeClr val="accent2">
                              <a:lumMod val="75000"/>
                            </a:schemeClr>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𝑖𝑛𝑡𝑜</m:t>
                      </m:r>
                      <m:r>
                        <a:rPr lang="en-US" sz="1400" b="0" i="1" smtClean="0">
                          <a:solidFill>
                            <a:schemeClr val="accent2">
                              <a:lumMod val="75000"/>
                            </a:schemeClr>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𝐷𝑢𝑘𝑒</m:t>
                      </m:r>
                      <m:r>
                        <a:rPr lang="en-US" sz="1400" b="0" i="1" smtClean="0">
                          <a:latin typeface="Cambria Math" panose="02040503050406030204" pitchFamily="18" charset="0"/>
                        </a:rPr>
                        <m:t>)</m:t>
                      </m:r>
                    </m:oMath>
                  </m:oMathPara>
                </a14:m>
                <a:endParaRPr lang="en-US" sz="1400" dirty="0"/>
              </a:p>
            </p:txBody>
          </p:sp>
        </mc:Choice>
        <mc:Fallback xmlns="">
          <p:sp>
            <p:nvSpPr>
              <p:cNvPr id="3" name="Rectangle 2"/>
              <p:cNvSpPr>
                <a:spLocks noRot="1" noChangeAspect="1" noMove="1" noResize="1" noEditPoints="1" noAdjustHandles="1" noChangeArrowheads="1" noChangeShapeType="1" noTextEdit="1"/>
              </p:cNvSpPr>
              <p:nvPr/>
            </p:nvSpPr>
            <p:spPr>
              <a:xfrm>
                <a:off x="0" y="1338926"/>
                <a:ext cx="4907754" cy="523220"/>
              </a:xfrm>
              <a:prstGeom prst="rect">
                <a:avLst/>
              </a:prstGeom>
              <a:blipFill>
                <a:blip r:embed="rId2"/>
                <a:stretch>
                  <a:fillRect b="-4706"/>
                </a:stretch>
              </a:blipFill>
            </p:spPr>
            <p:txBody>
              <a:bodyPr/>
              <a:lstStyle/>
              <a:p>
                <a:r>
                  <a:rPr lang="en-US">
                    <a:noFill/>
                  </a:rPr>
                  <a:t> </a:t>
                </a:r>
              </a:p>
            </p:txBody>
          </p:sp>
        </mc:Fallback>
      </mc:AlternateContent>
      <p:sp>
        <p:nvSpPr>
          <p:cNvPr id="7" name="TextBox 6"/>
          <p:cNvSpPr txBox="1"/>
          <p:nvPr/>
        </p:nvSpPr>
        <p:spPr>
          <a:xfrm>
            <a:off x="1543050" y="919584"/>
            <a:ext cx="2514600" cy="369332"/>
          </a:xfrm>
          <a:prstGeom prst="rect">
            <a:avLst/>
          </a:prstGeom>
          <a:noFill/>
        </p:spPr>
        <p:txBody>
          <a:bodyPr wrap="square" rtlCol="0">
            <a:spAutoFit/>
          </a:bodyPr>
          <a:lstStyle/>
          <a:p>
            <a:r>
              <a:rPr lang="en-US" dirty="0" smtClean="0">
                <a:solidFill>
                  <a:schemeClr val="accent2">
                    <a:lumMod val="75000"/>
                  </a:schemeClr>
                </a:solidFill>
              </a:rPr>
              <a:t>“Binomial event”</a:t>
            </a:r>
            <a:endParaRPr lang="en-US" dirty="0">
              <a:solidFill>
                <a:schemeClr val="accent2">
                  <a:lumMod val="75000"/>
                </a:schemeClr>
              </a:solidFill>
            </a:endParaRPr>
          </a:p>
        </p:txBody>
      </p:sp>
      <p:sp>
        <p:nvSpPr>
          <p:cNvPr id="11" name="Left Brace 10"/>
          <p:cNvSpPr/>
          <p:nvPr/>
        </p:nvSpPr>
        <p:spPr>
          <a:xfrm rot="5400000">
            <a:off x="2495550" y="-387484"/>
            <a:ext cx="228600" cy="3352800"/>
          </a:xfrm>
          <a:prstGeom prst="leftBrace">
            <a:avLst/>
          </a:prstGeom>
          <a:ln>
            <a:solidFill>
              <a:schemeClr val="accent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421500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56233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t>
            </a:r>
            <a:r>
              <a:rPr lang="en-US" sz="900" spc="-15" dirty="0">
                <a:solidFill>
                  <a:srgbClr val="00B0F0"/>
                </a:solidFill>
                <a:latin typeface="Arial"/>
                <a:cs typeface="Arial"/>
              </a:rPr>
              <a:t>acceptance rate for last year was 0.057</a:t>
            </a:r>
            <a:r>
              <a:rPr lang="en-US" sz="900" spc="-15" dirty="0">
                <a:latin typeface="Arial"/>
                <a:cs typeface="Arial"/>
              </a:rPr>
              <a:t>. What is the probability that at least </a:t>
            </a:r>
            <a:r>
              <a:rPr lang="en-US" sz="900" spc="-15" dirty="0" smtClean="0">
                <a:latin typeface="Arial"/>
                <a:cs typeface="Arial"/>
              </a:rPr>
              <a:t>two </a:t>
            </a:r>
            <a:r>
              <a:rPr lang="en-US" sz="900" spc="-15" dirty="0">
                <a:latin typeface="Arial"/>
                <a:cs typeface="Arial"/>
              </a:rPr>
              <a:t>students from your high </a:t>
            </a:r>
            <a:r>
              <a:rPr lang="en-US" sz="900" spc="-15" dirty="0" smtClean="0">
                <a:latin typeface="Arial"/>
                <a:cs typeface="Arial"/>
              </a:rPr>
              <a:t>school (100 seniors) </a:t>
            </a:r>
            <a:r>
              <a:rPr lang="en-US" sz="900" spc="-15" dirty="0">
                <a:latin typeface="Arial"/>
                <a:cs typeface="Arial"/>
              </a:rPr>
              <a:t>get in this </a:t>
            </a:r>
            <a:r>
              <a:rPr lang="en-US" sz="900" spc="-15" dirty="0" smtClean="0">
                <a:latin typeface="Arial"/>
                <a:cs typeface="Arial"/>
              </a:rPr>
              <a:t>year (</a:t>
            </a:r>
            <a:r>
              <a:rPr lang="en-US" sz="900" spc="-15" dirty="0" smtClean="0">
                <a:solidFill>
                  <a:srgbClr val="00B050"/>
                </a:solidFill>
                <a:latin typeface="Arial"/>
                <a:cs typeface="Arial"/>
              </a:rPr>
              <a:t>assume students at your school are independent</a:t>
            </a:r>
            <a:r>
              <a:rPr lang="en-US" sz="900" spc="-15" dirty="0" smtClean="0">
                <a:latin typeface="Arial"/>
                <a:cs typeface="Arial"/>
              </a:rPr>
              <a:t>)?</a:t>
            </a:r>
            <a:endParaRPr lang="en-US" sz="900" dirty="0">
              <a:latin typeface="Arial"/>
              <a:cs typeface="Arial"/>
            </a:endParaRPr>
          </a:p>
        </p:txBody>
      </p:sp>
      <mc:AlternateContent xmlns:mc="http://schemas.openxmlformats.org/markup-compatibility/2006" xmlns:a14="http://schemas.microsoft.com/office/drawing/2010/main">
        <mc:Choice Requires="a14">
          <p:sp>
            <p:nvSpPr>
              <p:cNvPr id="3" name="Rectangle 2"/>
              <p:cNvSpPr/>
              <p:nvPr/>
            </p:nvSpPr>
            <p:spPr>
              <a:xfrm>
                <a:off x="0" y="1338926"/>
                <a:ext cx="4808368"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400" i="1" smtClean="0">
                          <a:latin typeface="Cambria Math" panose="02040503050406030204" pitchFamily="18" charset="0"/>
                        </a:rPr>
                        <m:t>𝑃</m:t>
                      </m:r>
                      <m:d>
                        <m:dPr>
                          <m:ctrlPr>
                            <a:rPr lang="en-US" sz="1400" i="1" smtClean="0">
                              <a:latin typeface="Cambria Math" panose="02040503050406030204" pitchFamily="18" charset="0"/>
                            </a:rPr>
                          </m:ctrlPr>
                        </m:dPr>
                        <m:e>
                          <m:r>
                            <a:rPr lang="en-US" sz="1400" i="1" smtClean="0">
                              <a:latin typeface="Cambria Math" panose="02040503050406030204" pitchFamily="18" charset="0"/>
                            </a:rPr>
                            <m:t>𝑎𝑡</m:t>
                          </m:r>
                          <m:r>
                            <a:rPr lang="en-US" sz="1400" i="1" smtClean="0">
                              <a:latin typeface="Cambria Math" panose="02040503050406030204" pitchFamily="18" charset="0"/>
                            </a:rPr>
                            <m:t> </m:t>
                          </m:r>
                          <m:r>
                            <a:rPr lang="en-US" sz="1400" i="1" smtClean="0">
                              <a:latin typeface="Cambria Math" panose="02040503050406030204" pitchFamily="18" charset="0"/>
                            </a:rPr>
                            <m:t>𝑙𝑒𝑎𝑠𝑡</m:t>
                          </m:r>
                          <m:r>
                            <a:rPr lang="en-US" sz="1400" i="1" smtClean="0">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𝑘</m:t>
                          </m:r>
                          <m:r>
                            <a:rPr lang="en-US" sz="1400" i="1">
                              <a:latin typeface="Cambria Math" panose="02040503050406030204" pitchFamily="18" charset="0"/>
                            </a:rPr>
                            <m:t> </m:t>
                          </m:r>
                          <m:r>
                            <a:rPr lang="en-US" sz="1400" i="1">
                              <a:solidFill>
                                <a:schemeClr val="accent2">
                                  <a:lumMod val="75000"/>
                                </a:schemeClr>
                              </a:solidFill>
                              <a:latin typeface="Cambria Math" panose="02040503050406030204" pitchFamily="18" charset="0"/>
                            </a:rPr>
                            <m:t>𝑜𝑢𝑡</m:t>
                          </m:r>
                          <m:r>
                            <a:rPr lang="en-US" sz="1400" i="1">
                              <a:solidFill>
                                <a:schemeClr val="accent2">
                                  <a:lumMod val="75000"/>
                                </a:schemeClr>
                              </a:solidFill>
                              <a:latin typeface="Cambria Math" panose="02040503050406030204" pitchFamily="18" charset="0"/>
                            </a:rPr>
                            <m:t> </m:t>
                          </m:r>
                          <m:r>
                            <a:rPr lang="en-US" sz="1400" i="1">
                              <a:solidFill>
                                <a:schemeClr val="accent2">
                                  <a:lumMod val="75000"/>
                                </a:schemeClr>
                              </a:solidFill>
                              <a:latin typeface="Cambria Math" panose="02040503050406030204" pitchFamily="18" charset="0"/>
                            </a:rPr>
                            <m:t>𝑜𝑓</m:t>
                          </m:r>
                          <m:r>
                            <a:rPr lang="en-US" sz="1400" i="1">
                              <a:solidFill>
                                <a:schemeClr val="accent2">
                                  <a:lumMod val="75000"/>
                                </a:schemeClr>
                              </a:solidFill>
                              <a:latin typeface="Cambria Math" panose="02040503050406030204" pitchFamily="18" charset="0"/>
                            </a:rPr>
                            <m:t> </m:t>
                          </m:r>
                          <m:r>
                            <a:rPr lang="en-US" sz="1400" b="0" i="1" smtClean="0">
                              <a:solidFill>
                                <a:schemeClr val="accent6">
                                  <a:lumMod val="75000"/>
                                </a:schemeClr>
                              </a:solidFill>
                              <a:latin typeface="Cambria Math" panose="02040503050406030204" pitchFamily="18" charset="0"/>
                            </a:rPr>
                            <m:t>𝑛</m:t>
                          </m:r>
                          <m:r>
                            <a:rPr lang="en-US" sz="1400" i="1">
                              <a:solidFill>
                                <a:schemeClr val="accent2">
                                  <a:lumMod val="75000"/>
                                </a:schemeClr>
                              </a:solidFill>
                              <a:latin typeface="Cambria Math" panose="02040503050406030204" pitchFamily="18" charset="0"/>
                            </a:rPr>
                            <m:t> </m:t>
                          </m:r>
                          <m:r>
                            <a:rPr lang="en-US" sz="1400" b="0" i="1" smtClean="0">
                              <a:solidFill>
                                <a:srgbClr val="00B050"/>
                              </a:solidFill>
                              <a:latin typeface="Cambria Math" panose="02040503050406030204" pitchFamily="18" charset="0"/>
                            </a:rPr>
                            <m:t>𝑖𝑛𝑑𝑒𝑝𝑒𝑛𝑑𝑒𝑛𝑡</m:t>
                          </m:r>
                          <m:r>
                            <a:rPr lang="en-US" sz="1400" b="0" i="1" smtClean="0">
                              <a:solidFill>
                                <a:srgbClr val="00B050"/>
                              </a:solidFill>
                              <a:latin typeface="Cambria Math" panose="02040503050406030204" pitchFamily="18" charset="0"/>
                            </a:rPr>
                            <m:t> </m:t>
                          </m:r>
                          <m:r>
                            <a:rPr lang="en-US" sz="1400" b="0" i="1" smtClean="0">
                              <a:solidFill>
                                <a:srgbClr val="00B050"/>
                              </a:solidFill>
                              <a:latin typeface="Cambria Math" panose="02040503050406030204" pitchFamily="18" charset="0"/>
                            </a:rPr>
                            <m:t>𝑡𝑟𝑖𝑎𝑙𝑠</m:t>
                          </m:r>
                          <m:r>
                            <a:rPr lang="en-US" sz="1400" b="0" i="1" smtClean="0">
                              <a:solidFill>
                                <a:srgbClr val="00B050"/>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𝑎𝑟𝑒</m:t>
                          </m:r>
                          <m:r>
                            <a:rPr lang="en-US" sz="1400" b="0" i="1" smtClean="0">
                              <a:solidFill>
                                <a:schemeClr val="accent2">
                                  <a:lumMod val="75000"/>
                                </a:schemeClr>
                              </a:solidFill>
                              <a:latin typeface="Cambria Math" panose="02040503050406030204" pitchFamily="18" charset="0"/>
                            </a:rPr>
                            <m:t> </m:t>
                          </m:r>
                          <m:r>
                            <a:rPr lang="en-US" sz="1400" b="0" i="1" smtClean="0">
                              <a:solidFill>
                                <a:srgbClr val="7030A0"/>
                              </a:solidFill>
                              <a:latin typeface="Cambria Math" panose="02040503050406030204" pitchFamily="18" charset="0"/>
                            </a:rPr>
                            <m:t>𝑎</m:t>
                          </m:r>
                          <m:r>
                            <a:rPr lang="en-US" sz="1400" b="0" i="1" smtClean="0">
                              <a:solidFill>
                                <a:srgbClr val="7030A0"/>
                              </a:solidFill>
                              <a:latin typeface="Cambria Math" panose="02040503050406030204" pitchFamily="18" charset="0"/>
                            </a:rPr>
                            <m:t> </m:t>
                          </m:r>
                          <m:r>
                            <a:rPr lang="en-US" sz="1400" b="0" i="1" smtClean="0">
                              <a:solidFill>
                                <a:srgbClr val="7030A0"/>
                              </a:solidFill>
                              <a:latin typeface="Cambria Math" panose="02040503050406030204" pitchFamily="18" charset="0"/>
                            </a:rPr>
                            <m:t>𝑠𝑢𝑐𝑐𝑒𝑠𝑠</m:t>
                          </m:r>
                        </m:e>
                      </m:d>
                    </m:oMath>
                  </m:oMathPara>
                </a14:m>
                <a:endParaRPr lang="en-US" sz="14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𝑎𝑡</m:t>
                      </m:r>
                      <m:r>
                        <a:rPr lang="en-US" sz="1400" b="0" i="1" smtClean="0">
                          <a:latin typeface="Cambria Math" panose="02040503050406030204" pitchFamily="18" charset="0"/>
                        </a:rPr>
                        <m:t> </m:t>
                      </m:r>
                      <m:r>
                        <a:rPr lang="en-US" sz="1400" b="0" i="1" smtClean="0">
                          <a:latin typeface="Cambria Math" panose="02040503050406030204" pitchFamily="18" charset="0"/>
                        </a:rPr>
                        <m:t>𝑙𝑒𝑎𝑠𝑡</m:t>
                      </m:r>
                      <m:r>
                        <a:rPr lang="en-US" sz="1400" b="0" i="1" smtClean="0">
                          <a:latin typeface="Cambria Math" panose="02040503050406030204" pitchFamily="18" charset="0"/>
                        </a:rPr>
                        <m:t> 2 </m:t>
                      </m:r>
                      <m:r>
                        <a:rPr lang="en-US" sz="1400" b="0" i="1" smtClean="0">
                          <a:solidFill>
                            <a:schemeClr val="accent2">
                              <a:lumMod val="75000"/>
                            </a:schemeClr>
                          </a:solidFill>
                          <a:latin typeface="Cambria Math" panose="02040503050406030204" pitchFamily="18" charset="0"/>
                        </a:rPr>
                        <m:t>𝑜𝑢𝑡</m:t>
                      </m:r>
                      <m:r>
                        <a:rPr lang="en-US" sz="1400" b="0" i="1" smtClean="0">
                          <a:solidFill>
                            <a:schemeClr val="accent2">
                              <a:lumMod val="75000"/>
                            </a:schemeClr>
                          </a:solidFill>
                          <a:latin typeface="Cambria Math" panose="02040503050406030204" pitchFamily="18" charset="0"/>
                        </a:rPr>
                        <m:t> </m:t>
                      </m:r>
                      <m:r>
                        <a:rPr lang="en-US" sz="1400" b="0" i="1" smtClean="0">
                          <a:solidFill>
                            <a:schemeClr val="accent2">
                              <a:lumMod val="75000"/>
                            </a:schemeClr>
                          </a:solidFill>
                          <a:latin typeface="Cambria Math" panose="02040503050406030204" pitchFamily="18" charset="0"/>
                        </a:rPr>
                        <m:t>𝑜𝑓</m:t>
                      </m:r>
                      <m:r>
                        <a:rPr lang="en-US" sz="1400" b="0" i="1" smtClean="0">
                          <a:solidFill>
                            <a:schemeClr val="accent2">
                              <a:lumMod val="75000"/>
                            </a:schemeClr>
                          </a:solidFill>
                          <a:latin typeface="Cambria Math" panose="02040503050406030204" pitchFamily="18" charset="0"/>
                        </a:rPr>
                        <m:t> 100 </m:t>
                      </m:r>
                      <m:r>
                        <a:rPr lang="en-US" sz="1400" b="0" i="1" smtClean="0">
                          <a:solidFill>
                            <a:srgbClr val="00B050"/>
                          </a:solidFill>
                          <a:latin typeface="Cambria Math" panose="02040503050406030204" pitchFamily="18" charset="0"/>
                        </a:rPr>
                        <m:t>𝑠𝑡𝑢𝑑𝑒𝑛𝑡𝑠</m:t>
                      </m:r>
                      <m:r>
                        <a:rPr lang="en-US" sz="1400" b="0" i="1" smtClean="0">
                          <a:solidFill>
                            <a:srgbClr val="00B050"/>
                          </a:solidFill>
                          <a:latin typeface="Cambria Math" panose="02040503050406030204" pitchFamily="18" charset="0"/>
                        </a:rPr>
                        <m:t> </m:t>
                      </m:r>
                      <m:r>
                        <a:rPr lang="en-US" sz="1400" b="0" i="1" smtClean="0">
                          <a:solidFill>
                            <a:srgbClr val="00B050"/>
                          </a:solidFill>
                          <a:latin typeface="Cambria Math" panose="02040503050406030204" pitchFamily="18" charset="0"/>
                        </a:rPr>
                        <m:t>𝑎𝑡</m:t>
                      </m:r>
                      <m:r>
                        <a:rPr lang="en-US" sz="1400" b="0" i="1" smtClean="0">
                          <a:solidFill>
                            <a:srgbClr val="00B050"/>
                          </a:solidFill>
                          <a:latin typeface="Cambria Math" panose="02040503050406030204" pitchFamily="18" charset="0"/>
                        </a:rPr>
                        <m:t> </m:t>
                      </m:r>
                      <m:r>
                        <a:rPr lang="en-US" sz="1400" b="0" i="1" smtClean="0">
                          <a:solidFill>
                            <a:srgbClr val="00B050"/>
                          </a:solidFill>
                          <a:latin typeface="Cambria Math" panose="02040503050406030204" pitchFamily="18" charset="0"/>
                        </a:rPr>
                        <m:t>𝑠𝑐h𝑜𝑜𝑙</m:t>
                      </m:r>
                      <m:r>
                        <a:rPr lang="en-US" sz="1400" b="0" i="1" smtClean="0">
                          <a:solidFill>
                            <a:srgbClr val="00B050"/>
                          </a:solidFill>
                          <a:latin typeface="Cambria Math" panose="02040503050406030204" pitchFamily="18" charset="0"/>
                        </a:rPr>
                        <m:t> </m:t>
                      </m:r>
                      <m:r>
                        <a:rPr lang="en-US" sz="1400" b="0" i="1" smtClean="0">
                          <a:solidFill>
                            <a:srgbClr val="7030A0"/>
                          </a:solidFill>
                          <a:latin typeface="Cambria Math" panose="02040503050406030204" pitchFamily="18" charset="0"/>
                        </a:rPr>
                        <m:t>𝑔𝑒𝑡</m:t>
                      </m:r>
                      <m:r>
                        <a:rPr lang="en-US" sz="1400" b="0" i="1" smtClean="0">
                          <a:solidFill>
                            <a:srgbClr val="7030A0"/>
                          </a:solidFill>
                          <a:latin typeface="Cambria Math" panose="02040503050406030204" pitchFamily="18" charset="0"/>
                        </a:rPr>
                        <m:t> </m:t>
                      </m:r>
                      <m:r>
                        <a:rPr lang="en-US" sz="1400" b="0" i="1" smtClean="0">
                          <a:solidFill>
                            <a:srgbClr val="7030A0"/>
                          </a:solidFill>
                          <a:latin typeface="Cambria Math" panose="02040503050406030204" pitchFamily="18" charset="0"/>
                        </a:rPr>
                        <m:t>𝑖𝑛𝑡𝑜</m:t>
                      </m:r>
                      <m:r>
                        <a:rPr lang="en-US" sz="1400" b="0" i="1" smtClean="0">
                          <a:solidFill>
                            <a:srgbClr val="7030A0"/>
                          </a:solidFill>
                          <a:latin typeface="Cambria Math" panose="02040503050406030204" pitchFamily="18" charset="0"/>
                        </a:rPr>
                        <m:t> </m:t>
                      </m:r>
                      <m:r>
                        <a:rPr lang="en-US" sz="1400" b="0" i="1" smtClean="0">
                          <a:solidFill>
                            <a:srgbClr val="7030A0"/>
                          </a:solidFill>
                          <a:latin typeface="Cambria Math" panose="02040503050406030204" pitchFamily="18" charset="0"/>
                        </a:rPr>
                        <m:t>𝐷𝑢𝑘𝑒</m:t>
                      </m:r>
                      <m:r>
                        <a:rPr lang="en-US" sz="1400" b="0" i="1" smtClean="0">
                          <a:latin typeface="Cambria Math" panose="02040503050406030204" pitchFamily="18" charset="0"/>
                        </a:rPr>
                        <m:t>)</m:t>
                      </m:r>
                    </m:oMath>
                  </m:oMathPara>
                </a14:m>
                <a:endParaRPr lang="en-US" sz="1400" dirty="0"/>
              </a:p>
            </p:txBody>
          </p:sp>
        </mc:Choice>
        <mc:Fallback xmlns="">
          <p:sp>
            <p:nvSpPr>
              <p:cNvPr id="3" name="Rectangle 2"/>
              <p:cNvSpPr>
                <a:spLocks noRot="1" noChangeAspect="1" noMove="1" noResize="1" noEditPoints="1" noAdjustHandles="1" noChangeArrowheads="1" noChangeShapeType="1" noTextEdit="1"/>
              </p:cNvSpPr>
              <p:nvPr/>
            </p:nvSpPr>
            <p:spPr>
              <a:xfrm>
                <a:off x="0" y="1338926"/>
                <a:ext cx="4808368" cy="523220"/>
              </a:xfrm>
              <a:prstGeom prst="rect">
                <a:avLst/>
              </a:prstGeom>
              <a:blipFill>
                <a:blip r:embed="rId2"/>
                <a:stretch>
                  <a:fillRect b="-4706"/>
                </a:stretch>
              </a:blipFill>
            </p:spPr>
            <p:txBody>
              <a:bodyPr/>
              <a:lstStyle/>
              <a:p>
                <a:r>
                  <a:rPr lang="en-US">
                    <a:noFill/>
                  </a:rPr>
                  <a:t> </a:t>
                </a:r>
              </a:p>
            </p:txBody>
          </p:sp>
        </mc:Fallback>
      </mc:AlternateContent>
      <p:sp>
        <p:nvSpPr>
          <p:cNvPr id="2" name="Rectangle 1"/>
          <p:cNvSpPr/>
          <p:nvPr/>
        </p:nvSpPr>
        <p:spPr>
          <a:xfrm>
            <a:off x="1390650" y="2035175"/>
            <a:ext cx="3048000" cy="1092607"/>
          </a:xfrm>
          <a:prstGeom prst="rect">
            <a:avLst/>
          </a:prstGeom>
        </p:spPr>
        <p:txBody>
          <a:bodyPr wrap="square">
            <a:spAutoFit/>
          </a:bodyPr>
          <a:lstStyle/>
          <a:p>
            <a:pPr marL="19684" marR="5080" algn="just">
              <a:lnSpc>
                <a:spcPct val="100000"/>
              </a:lnSpc>
              <a:spcBef>
                <a:spcPts val="580"/>
              </a:spcBef>
              <a:buClr>
                <a:srgbClr val="024F84"/>
              </a:buClr>
              <a:tabLst>
                <a:tab pos="227965" algn="l"/>
              </a:tabLst>
            </a:pPr>
            <a:r>
              <a:rPr lang="en-US" sz="900" u="sng" spc="-30" dirty="0">
                <a:solidFill>
                  <a:schemeClr val="accent2">
                    <a:lumMod val="75000"/>
                  </a:schemeClr>
                </a:solidFill>
                <a:latin typeface="Arial"/>
                <a:cs typeface="Arial"/>
              </a:rPr>
              <a:t>Binomial distribution is needed because</a:t>
            </a:r>
            <a:r>
              <a:rPr lang="en-US" sz="900" spc="-30" dirty="0">
                <a:solidFill>
                  <a:schemeClr val="accent2">
                    <a:lumMod val="75000"/>
                  </a:schemeClr>
                </a:solidFill>
                <a:latin typeface="Arial"/>
                <a:cs typeface="Arial"/>
              </a:rPr>
              <a:t>: </a:t>
            </a:r>
          </a:p>
          <a:p>
            <a:pPr marL="248284" marR="5080" indent="-228600" algn="just">
              <a:lnSpc>
                <a:spcPct val="100000"/>
              </a:lnSpc>
              <a:spcBef>
                <a:spcPts val="580"/>
              </a:spcBef>
              <a:buClr>
                <a:srgbClr val="024F84"/>
              </a:buClr>
              <a:buFont typeface="+mj-lt"/>
              <a:buAutoNum type="alphaLcParenR"/>
              <a:tabLst>
                <a:tab pos="227965" algn="l"/>
              </a:tabLst>
            </a:pPr>
            <a:r>
              <a:rPr lang="en-US" sz="900" spc="-30" dirty="0">
                <a:solidFill>
                  <a:schemeClr val="accent6">
                    <a:lumMod val="75000"/>
                  </a:schemeClr>
                </a:solidFill>
                <a:latin typeface="Arial"/>
                <a:cs typeface="Arial"/>
              </a:rPr>
              <a:t>n=100 trials </a:t>
            </a:r>
            <a:r>
              <a:rPr lang="en-US" sz="900" spc="-30" dirty="0" smtClean="0">
                <a:solidFill>
                  <a:schemeClr val="accent6">
                    <a:lumMod val="75000"/>
                  </a:schemeClr>
                </a:solidFill>
                <a:latin typeface="Arial"/>
                <a:cs typeface="Arial"/>
              </a:rPr>
              <a:t>(fixed)</a:t>
            </a:r>
          </a:p>
          <a:p>
            <a:pPr marL="248284" marR="5080" indent="-228600" algn="just">
              <a:lnSpc>
                <a:spcPct val="100000"/>
              </a:lnSpc>
              <a:spcBef>
                <a:spcPts val="580"/>
              </a:spcBef>
              <a:buClr>
                <a:srgbClr val="024F84"/>
              </a:buClr>
              <a:buFont typeface="+mj-lt"/>
              <a:buAutoNum type="alphaLcParenR"/>
              <a:tabLst>
                <a:tab pos="227965" algn="l"/>
              </a:tabLst>
            </a:pPr>
            <a:r>
              <a:rPr lang="en-US" sz="900" spc="-30" dirty="0" smtClean="0">
                <a:solidFill>
                  <a:srgbClr val="00B0F0"/>
                </a:solidFill>
                <a:latin typeface="Arial"/>
                <a:cs typeface="Arial"/>
              </a:rPr>
              <a:t>each </a:t>
            </a:r>
            <a:r>
              <a:rPr lang="en-US" sz="900" spc="-30" dirty="0">
                <a:solidFill>
                  <a:srgbClr val="00B0F0"/>
                </a:solidFill>
                <a:latin typeface="Arial"/>
                <a:cs typeface="Arial"/>
              </a:rPr>
              <a:t>trial has probability </a:t>
            </a:r>
            <a:r>
              <a:rPr lang="en-US" sz="900" spc="-30" dirty="0" smtClean="0">
                <a:solidFill>
                  <a:srgbClr val="00B0F0"/>
                </a:solidFill>
                <a:latin typeface="Arial"/>
                <a:cs typeface="Arial"/>
              </a:rPr>
              <a:t>0.057</a:t>
            </a:r>
            <a:endParaRPr lang="en-US" sz="900" spc="-30" dirty="0">
              <a:solidFill>
                <a:srgbClr val="00B0F0"/>
              </a:solidFill>
              <a:latin typeface="Arial"/>
              <a:cs typeface="Arial"/>
            </a:endParaRPr>
          </a:p>
          <a:p>
            <a:pPr marL="248284" marR="5080" indent="-228600" algn="just">
              <a:lnSpc>
                <a:spcPct val="100000"/>
              </a:lnSpc>
              <a:spcBef>
                <a:spcPts val="580"/>
              </a:spcBef>
              <a:buClr>
                <a:srgbClr val="024F84"/>
              </a:buClr>
              <a:buFont typeface="+mj-lt"/>
              <a:buAutoNum type="alphaLcParenR"/>
              <a:tabLst>
                <a:tab pos="227965" algn="l"/>
              </a:tabLst>
            </a:pPr>
            <a:r>
              <a:rPr lang="en-US" sz="900" spc="-30" dirty="0">
                <a:solidFill>
                  <a:srgbClr val="00B050"/>
                </a:solidFill>
                <a:latin typeface="Arial"/>
                <a:cs typeface="Arial"/>
              </a:rPr>
              <a:t>independent trials</a:t>
            </a:r>
          </a:p>
          <a:p>
            <a:pPr marL="248284" marR="5080" indent="-228600" algn="just">
              <a:lnSpc>
                <a:spcPct val="100000"/>
              </a:lnSpc>
              <a:spcBef>
                <a:spcPts val="580"/>
              </a:spcBef>
              <a:buClr>
                <a:srgbClr val="024F84"/>
              </a:buClr>
              <a:buFont typeface="+mj-lt"/>
              <a:buAutoNum type="alphaLcParenR"/>
              <a:tabLst>
                <a:tab pos="227965" algn="l"/>
              </a:tabLst>
            </a:pPr>
            <a:r>
              <a:rPr lang="en-US" sz="900" spc="-30" dirty="0">
                <a:solidFill>
                  <a:srgbClr val="7030A0"/>
                </a:solidFill>
                <a:latin typeface="Arial"/>
                <a:cs typeface="Arial"/>
              </a:rPr>
              <a:t>only two possibilities </a:t>
            </a:r>
            <a:r>
              <a:rPr lang="en-US" sz="900" spc="-30" dirty="0" smtClean="0">
                <a:solidFill>
                  <a:srgbClr val="7030A0"/>
                </a:solidFill>
                <a:latin typeface="Arial"/>
                <a:cs typeface="Arial"/>
              </a:rPr>
              <a:t>(success=Duke, failure=No Duke)   </a:t>
            </a:r>
            <a:endParaRPr lang="en-US" sz="900" spc="-30" dirty="0">
              <a:solidFill>
                <a:srgbClr val="7030A0"/>
              </a:solidFill>
              <a:latin typeface="Arial"/>
              <a:cs typeface="Arial"/>
            </a:endParaRPr>
          </a:p>
        </p:txBody>
      </p:sp>
      <p:sp>
        <p:nvSpPr>
          <p:cNvPr id="8" name="TextBox 7"/>
          <p:cNvSpPr txBox="1"/>
          <p:nvPr/>
        </p:nvSpPr>
        <p:spPr>
          <a:xfrm>
            <a:off x="1543050" y="919584"/>
            <a:ext cx="2514600" cy="369332"/>
          </a:xfrm>
          <a:prstGeom prst="rect">
            <a:avLst/>
          </a:prstGeom>
          <a:noFill/>
        </p:spPr>
        <p:txBody>
          <a:bodyPr wrap="square" rtlCol="0">
            <a:spAutoFit/>
          </a:bodyPr>
          <a:lstStyle/>
          <a:p>
            <a:r>
              <a:rPr lang="en-US" dirty="0" smtClean="0">
                <a:solidFill>
                  <a:schemeClr val="accent2">
                    <a:lumMod val="75000"/>
                  </a:schemeClr>
                </a:solidFill>
              </a:rPr>
              <a:t>“Binomial event”</a:t>
            </a:r>
            <a:endParaRPr lang="en-US" dirty="0">
              <a:solidFill>
                <a:schemeClr val="accent2">
                  <a:lumMod val="75000"/>
                </a:schemeClr>
              </a:solidFill>
            </a:endParaRPr>
          </a:p>
        </p:txBody>
      </p:sp>
      <p:sp>
        <p:nvSpPr>
          <p:cNvPr id="9" name="Left Brace 8"/>
          <p:cNvSpPr/>
          <p:nvPr/>
        </p:nvSpPr>
        <p:spPr>
          <a:xfrm rot="5400000">
            <a:off x="2495550" y="-387484"/>
            <a:ext cx="228600" cy="3352800"/>
          </a:xfrm>
          <a:prstGeom prst="leftBrace">
            <a:avLst/>
          </a:prstGeom>
          <a:ln>
            <a:solidFill>
              <a:schemeClr val="accent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890343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56233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What is the probability that at least </a:t>
            </a:r>
            <a:r>
              <a:rPr lang="en-US" sz="900" spc="-15" dirty="0" smtClean="0">
                <a:latin typeface="Arial"/>
                <a:cs typeface="Arial"/>
              </a:rPr>
              <a:t>two </a:t>
            </a:r>
            <a:r>
              <a:rPr lang="en-US" sz="900" spc="-15" dirty="0">
                <a:latin typeface="Arial"/>
                <a:cs typeface="Arial"/>
              </a:rPr>
              <a:t>students from your high school get in this year (assume students at your school are independent)?</a:t>
            </a:r>
            <a:endParaRPr lang="en-US" sz="900" dirty="0">
              <a:latin typeface="Arial"/>
              <a:cs typeface="Arial"/>
            </a:endParaRPr>
          </a:p>
        </p:txBody>
      </p:sp>
      <p:sp>
        <p:nvSpPr>
          <p:cNvPr id="6" name="object 36"/>
          <p:cNvSpPr txBox="1"/>
          <p:nvPr/>
        </p:nvSpPr>
        <p:spPr>
          <a:xfrm>
            <a:off x="178561" y="998065"/>
            <a:ext cx="4112895" cy="319318"/>
          </a:xfrm>
          <a:prstGeom prst="rect">
            <a:avLst/>
          </a:prstGeom>
        </p:spPr>
        <p:txBody>
          <a:bodyPr vert="horz" wrap="square" lIns="0" tIns="11430" rIns="0" bIns="0" rtlCol="0">
            <a:spAutoFit/>
          </a:bodyPr>
          <a:lstStyle/>
          <a:p>
            <a:pPr marL="12700" marR="5080">
              <a:lnSpc>
                <a:spcPct val="100000"/>
              </a:lnSpc>
              <a:spcBef>
                <a:spcPts val="585"/>
              </a:spcBef>
              <a:buClr>
                <a:srgbClr val="024F84"/>
              </a:buClr>
              <a:tabLst>
                <a:tab pos="227965" algn="l"/>
              </a:tabLst>
            </a:pPr>
            <a:r>
              <a:rPr lang="en-US" sz="1000" b="1" i="1" spc="-30" dirty="0" smtClean="0">
                <a:solidFill>
                  <a:srgbClr val="C00000"/>
                </a:solidFill>
                <a:latin typeface="Arial"/>
                <a:cs typeface="Arial"/>
              </a:rPr>
              <a:t>Calculate multiple binomial expressions (and add/subtract/do other things with them).</a:t>
            </a:r>
            <a:endParaRPr sz="1000" b="1" i="1" dirty="0">
              <a:solidFill>
                <a:srgbClr val="C00000"/>
              </a:solidFill>
              <a:latin typeface="Arial"/>
              <a:cs typeface="Arial"/>
            </a:endParaRPr>
          </a:p>
        </p:txBody>
      </p:sp>
      <mc:AlternateContent xmlns:mc="http://schemas.openxmlformats.org/markup-compatibility/2006" xmlns:a14="http://schemas.microsoft.com/office/drawing/2010/main">
        <mc:Choice Requires="a14">
          <p:sp>
            <p:nvSpPr>
              <p:cNvPr id="2" name="TextBox 1"/>
              <p:cNvSpPr txBox="1"/>
              <p:nvPr/>
            </p:nvSpPr>
            <p:spPr>
              <a:xfrm>
                <a:off x="92565" y="1395864"/>
                <a:ext cx="4480062" cy="1603003"/>
              </a:xfrm>
              <a:prstGeom prst="rect">
                <a:avLst/>
              </a:prstGeom>
              <a:noFill/>
            </p:spPr>
            <p:txBody>
              <a:bodyPr wrap="square" lIns="0" tIns="0" rIns="0" bIns="0" rtlCol="0">
                <a:spAutoFit/>
              </a:bodyPr>
              <a:lstStyle/>
              <a:p>
                <a:pPr marL="227329" marR="5080" indent="-214629">
                  <a:lnSpc>
                    <a:spcPct val="100000"/>
                  </a:lnSpc>
                  <a:spcBef>
                    <a:spcPts val="585"/>
                  </a:spcBef>
                  <a:buClr>
                    <a:srgbClr val="024F84"/>
                  </a:buClr>
                  <a:buAutoNum type="alphaLcParenBoth"/>
                  <a:tabLst>
                    <a:tab pos="227965" algn="l"/>
                  </a:tabLst>
                </a:pPr>
                <a14:m>
                  <m:oMath xmlns:m="http://schemas.openxmlformats.org/officeDocument/2006/math">
                    <m:r>
                      <a:rPr lang="en-US" sz="900" b="0" i="1" spc="-30" smtClean="0">
                        <a:solidFill>
                          <a:schemeClr val="tx1"/>
                        </a:solidFill>
                        <a:latin typeface="Cambria Math" panose="02040503050406030204" pitchFamily="18" charset="0"/>
                        <a:cs typeface="Arial"/>
                      </a:rPr>
                      <m:t>𝑃</m:t>
                    </m:r>
                    <m:d>
                      <m:dPr>
                        <m:ctrlPr>
                          <a:rPr lang="en-US" sz="900" b="0" i="1" spc="-30" smtClean="0">
                            <a:solidFill>
                              <a:schemeClr val="tx1"/>
                            </a:solidFill>
                            <a:latin typeface="Cambria Math" panose="02040503050406030204" pitchFamily="18" charset="0"/>
                            <a:cs typeface="Arial"/>
                          </a:rPr>
                        </m:ctrlPr>
                      </m:dPr>
                      <m:e>
                        <m:r>
                          <a:rPr lang="en-US" sz="900" b="0" i="1" spc="-30" smtClean="0">
                            <a:solidFill>
                              <a:schemeClr val="tx1"/>
                            </a:solidFill>
                            <a:latin typeface="Cambria Math" panose="02040503050406030204" pitchFamily="18" charset="0"/>
                            <a:cs typeface="Arial"/>
                          </a:rPr>
                          <m:t>𝑋</m:t>
                        </m:r>
                        <m:r>
                          <a:rPr lang="en-US" sz="900" b="0" i="1" spc="-30" smtClean="0">
                            <a:solidFill>
                              <a:schemeClr val="tx1"/>
                            </a:solidFill>
                            <a:latin typeface="Cambria Math" panose="02040503050406030204" pitchFamily="18" charset="0"/>
                            <a:ea typeface="Cambria Math" panose="02040503050406030204" pitchFamily="18" charset="0"/>
                            <a:cs typeface="Arial"/>
                          </a:rPr>
                          <m:t>≥2</m:t>
                        </m:r>
                      </m:e>
                    </m:d>
                    <m:r>
                      <a:rPr lang="en-US" sz="900" b="0" i="1" spc="-30" smtClean="0">
                        <a:solidFill>
                          <a:schemeClr val="tx1"/>
                        </a:solidFill>
                        <a:latin typeface="Cambria Math" panose="02040503050406030204" pitchFamily="18" charset="0"/>
                        <a:ea typeface="Cambria Math" panose="02040503050406030204" pitchFamily="18" charset="0"/>
                        <a:cs typeface="Arial"/>
                      </a:rPr>
                      <m:t>=</m:t>
                    </m:r>
                    <m:d>
                      <m:dPr>
                        <m:ctrlPr>
                          <a:rPr lang="en-US" sz="900" b="0" i="1" spc="-30" smtClean="0">
                            <a:solidFill>
                              <a:schemeClr val="tx1"/>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900" b="0" i="1" spc="-30" smtClean="0">
                                <a:solidFill>
                                  <a:schemeClr val="tx1"/>
                                </a:solidFill>
                                <a:latin typeface="Cambria Math" panose="02040503050406030204" pitchFamily="18" charset="0"/>
                                <a:ea typeface="Cambria Math" panose="02040503050406030204" pitchFamily="18" charset="0"/>
                                <a:cs typeface="Arial"/>
                              </a:rPr>
                            </m:ctrlPr>
                          </m:mPr>
                          <m:mr>
                            <m:e>
                              <m:r>
                                <a:rPr lang="en-US" sz="900" b="0" i="1" spc="-30" smtClean="0">
                                  <a:solidFill>
                                    <a:schemeClr val="tx1"/>
                                  </a:solidFill>
                                  <a:latin typeface="Cambria Math" panose="02040503050406030204" pitchFamily="18" charset="0"/>
                                  <a:ea typeface="Cambria Math" panose="02040503050406030204" pitchFamily="18" charset="0"/>
                                  <a:cs typeface="Arial"/>
                                </a:rPr>
                                <m:t>100</m:t>
                              </m:r>
                            </m:e>
                          </m:mr>
                          <m:mr>
                            <m:e>
                              <m:r>
                                <a:rPr lang="en-US" sz="900" b="0" i="1" spc="-30" smtClean="0">
                                  <a:solidFill>
                                    <a:schemeClr val="tx1"/>
                                  </a:solidFill>
                                  <a:latin typeface="Cambria Math" panose="02040503050406030204" pitchFamily="18" charset="0"/>
                                  <a:ea typeface="Cambria Math" panose="02040503050406030204" pitchFamily="18" charset="0"/>
                                  <a:cs typeface="Arial"/>
                                </a:rPr>
                                <m:t>2</m:t>
                              </m:r>
                            </m:e>
                          </m:mr>
                        </m:m>
                      </m:e>
                    </m:d>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0.057</m:t>
                        </m:r>
                      </m:e>
                      <m:sup>
                        <m:r>
                          <a:rPr lang="en-US" sz="900" b="0" i="1" spc="-30" smtClean="0">
                            <a:solidFill>
                              <a:schemeClr val="tx1"/>
                            </a:solidFill>
                            <a:latin typeface="Cambria Math" panose="02040503050406030204" pitchFamily="18" charset="0"/>
                            <a:ea typeface="Cambria Math" panose="02040503050406030204" pitchFamily="18" charset="0"/>
                            <a:cs typeface="Arial"/>
                          </a:rPr>
                          <m:t>2</m:t>
                        </m:r>
                      </m:sup>
                    </m:sSup>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(1−0.057)</m:t>
                        </m:r>
                      </m:e>
                      <m:sup>
                        <m:r>
                          <a:rPr lang="en-US" sz="900" b="0" i="1" spc="-30" smtClean="0">
                            <a:solidFill>
                              <a:schemeClr val="tx1"/>
                            </a:solidFill>
                            <a:latin typeface="Cambria Math" panose="02040503050406030204" pitchFamily="18" charset="0"/>
                            <a:ea typeface="Cambria Math" panose="02040503050406030204" pitchFamily="18" charset="0"/>
                            <a:cs typeface="Arial"/>
                          </a:rPr>
                          <m:t>100−2</m:t>
                        </m:r>
                      </m:sup>
                    </m:sSup>
                  </m:oMath>
                </a14:m>
                <a:endParaRPr lang="en-US" sz="900" b="1" i="1" spc="-30" dirty="0" smtClean="0">
                  <a:solidFill>
                    <a:srgbClr val="C00000"/>
                  </a:solidFill>
                  <a:latin typeface="Arial"/>
                  <a:cs typeface="Arial"/>
                </a:endParaRPr>
              </a:p>
              <a:p>
                <a:pPr marL="227329" marR="5080" indent="-214629">
                  <a:lnSpc>
                    <a:spcPct val="100000"/>
                  </a:lnSpc>
                  <a:spcBef>
                    <a:spcPts val="585"/>
                  </a:spcBef>
                  <a:buClr>
                    <a:srgbClr val="024F84"/>
                  </a:buClr>
                  <a:buAutoNum type="alphaLcParenBoth"/>
                  <a:tabLst>
                    <a:tab pos="227965" algn="l"/>
                  </a:tabLst>
                </a:pPr>
                <a14:m>
                  <m:oMath xmlns:m="http://schemas.openxmlformats.org/officeDocument/2006/math">
                    <m:r>
                      <a:rPr lang="en-US" sz="900" b="0" i="1" spc="-30" smtClean="0">
                        <a:solidFill>
                          <a:schemeClr val="tx1"/>
                        </a:solidFill>
                        <a:latin typeface="Cambria Math" panose="02040503050406030204" pitchFamily="18" charset="0"/>
                        <a:cs typeface="Arial"/>
                      </a:rPr>
                      <m:t>𝑃</m:t>
                    </m:r>
                    <m:d>
                      <m:dPr>
                        <m:ctrlPr>
                          <a:rPr lang="en-US" sz="900" b="0" i="1" spc="-30" smtClean="0">
                            <a:solidFill>
                              <a:schemeClr val="tx1"/>
                            </a:solidFill>
                            <a:latin typeface="Cambria Math" panose="02040503050406030204" pitchFamily="18" charset="0"/>
                            <a:cs typeface="Arial"/>
                          </a:rPr>
                        </m:ctrlPr>
                      </m:dPr>
                      <m:e>
                        <m:r>
                          <a:rPr lang="en-US" sz="900" b="0" i="1" spc="-30" smtClean="0">
                            <a:solidFill>
                              <a:schemeClr val="tx1"/>
                            </a:solidFill>
                            <a:latin typeface="Cambria Math" panose="02040503050406030204" pitchFamily="18" charset="0"/>
                            <a:cs typeface="Arial"/>
                          </a:rPr>
                          <m:t>𝑋</m:t>
                        </m:r>
                        <m:r>
                          <a:rPr lang="en-US" sz="900" b="0" i="1" spc="-30" smtClean="0">
                            <a:solidFill>
                              <a:schemeClr val="tx1"/>
                            </a:solidFill>
                            <a:latin typeface="Cambria Math" panose="02040503050406030204" pitchFamily="18" charset="0"/>
                            <a:ea typeface="Cambria Math" panose="02040503050406030204" pitchFamily="18" charset="0"/>
                            <a:cs typeface="Arial"/>
                          </a:rPr>
                          <m:t>≥2</m:t>
                        </m:r>
                      </m:e>
                    </m:d>
                    <m:r>
                      <a:rPr lang="en-US" sz="900" b="0" i="1" spc="-30" smtClean="0">
                        <a:solidFill>
                          <a:schemeClr val="tx1"/>
                        </a:solidFill>
                        <a:latin typeface="Cambria Math" panose="02040503050406030204" pitchFamily="18" charset="0"/>
                        <a:ea typeface="Cambria Math" panose="02040503050406030204" pitchFamily="18" charset="0"/>
                        <a:cs typeface="Arial"/>
                      </a:rPr>
                      <m:t>=</m:t>
                    </m:r>
                    <m:d>
                      <m:dPr>
                        <m:ctrlPr>
                          <a:rPr lang="en-US" sz="900" b="0" i="1" spc="-30" smtClean="0">
                            <a:solidFill>
                              <a:schemeClr val="tx1"/>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900" b="0" i="1" spc="-30" smtClean="0">
                                <a:solidFill>
                                  <a:schemeClr val="tx1"/>
                                </a:solidFill>
                                <a:latin typeface="Cambria Math" panose="02040503050406030204" pitchFamily="18" charset="0"/>
                                <a:ea typeface="Cambria Math" panose="02040503050406030204" pitchFamily="18" charset="0"/>
                                <a:cs typeface="Arial"/>
                              </a:rPr>
                            </m:ctrlPr>
                          </m:mPr>
                          <m:mr>
                            <m:e>
                              <m:r>
                                <a:rPr lang="en-US" sz="900" b="0" i="1" spc="-30" smtClean="0">
                                  <a:solidFill>
                                    <a:schemeClr val="tx1"/>
                                  </a:solidFill>
                                  <a:latin typeface="Cambria Math" panose="02040503050406030204" pitchFamily="18" charset="0"/>
                                  <a:ea typeface="Cambria Math" panose="02040503050406030204" pitchFamily="18" charset="0"/>
                                  <a:cs typeface="Arial"/>
                                </a:rPr>
                                <m:t>100</m:t>
                              </m:r>
                            </m:e>
                          </m:mr>
                          <m:mr>
                            <m:e>
                              <m:r>
                                <a:rPr lang="en-US" sz="900" b="0" i="1" spc="-30" smtClean="0">
                                  <a:solidFill>
                                    <a:schemeClr val="tx1"/>
                                  </a:solidFill>
                                  <a:latin typeface="Cambria Math" panose="02040503050406030204" pitchFamily="18" charset="0"/>
                                  <a:ea typeface="Cambria Math" panose="02040503050406030204" pitchFamily="18" charset="0"/>
                                  <a:cs typeface="Arial"/>
                                </a:rPr>
                                <m:t>2</m:t>
                              </m:r>
                            </m:e>
                          </m:mr>
                        </m:m>
                      </m:e>
                    </m:d>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0.057</m:t>
                        </m:r>
                      </m:e>
                      <m:sup>
                        <m:r>
                          <a:rPr lang="en-US" sz="900" b="0" i="1" spc="-30" smtClean="0">
                            <a:solidFill>
                              <a:schemeClr val="tx1"/>
                            </a:solidFill>
                            <a:latin typeface="Cambria Math" panose="02040503050406030204" pitchFamily="18" charset="0"/>
                            <a:ea typeface="Cambria Math" panose="02040503050406030204" pitchFamily="18" charset="0"/>
                            <a:cs typeface="Arial"/>
                          </a:rPr>
                          <m:t>2</m:t>
                        </m:r>
                      </m:sup>
                    </m:sSup>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(1−0.057)</m:t>
                        </m:r>
                      </m:e>
                      <m:sup>
                        <m:r>
                          <a:rPr lang="en-US" sz="900" b="0" i="1" spc="-30" smtClean="0">
                            <a:solidFill>
                              <a:schemeClr val="tx1"/>
                            </a:solidFill>
                            <a:latin typeface="Cambria Math" panose="02040503050406030204" pitchFamily="18" charset="0"/>
                            <a:ea typeface="Cambria Math" panose="02040503050406030204" pitchFamily="18" charset="0"/>
                            <a:cs typeface="Arial"/>
                          </a:rPr>
                          <m:t>100−2</m:t>
                        </m:r>
                      </m:sup>
                    </m:sSup>
                  </m:oMath>
                </a14:m>
                <a:r>
                  <a:rPr lang="en-US" sz="900" b="0" i="1" spc="-30" dirty="0" smtClean="0">
                    <a:solidFill>
                      <a:schemeClr val="tx1"/>
                    </a:solidFill>
                    <a:latin typeface="Cambria Math" panose="02040503050406030204" pitchFamily="18" charset="0"/>
                    <a:ea typeface="Cambria Math" panose="02040503050406030204" pitchFamily="18" charset="0"/>
                    <a:cs typeface="Arial"/>
                  </a:rPr>
                  <a:t>  </a:t>
                </a:r>
                <a14:m>
                  <m:oMath xmlns:m="http://schemas.openxmlformats.org/officeDocument/2006/math">
                    <m:r>
                      <a:rPr lang="en-US" sz="900" i="1" spc="-30">
                        <a:latin typeface="Cambria Math" panose="02040503050406030204" pitchFamily="18" charset="0"/>
                        <a:ea typeface="Cambria Math" panose="02040503050406030204" pitchFamily="18" charset="0"/>
                        <a:cs typeface="Arial"/>
                      </a:rPr>
                      <m:t>+…+</m:t>
                    </m:r>
                    <m:d>
                      <m:dPr>
                        <m:ctrlPr>
                          <a:rPr lang="en-US" sz="900" i="1" spc="-30">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900" i="1" spc="-30">
                                <a:latin typeface="Cambria Math" panose="02040503050406030204" pitchFamily="18" charset="0"/>
                                <a:ea typeface="Cambria Math" panose="02040503050406030204" pitchFamily="18" charset="0"/>
                                <a:cs typeface="Arial"/>
                              </a:rPr>
                            </m:ctrlPr>
                          </m:mPr>
                          <m:mr>
                            <m:e>
                              <m:r>
                                <a:rPr lang="en-US" sz="900" i="1" spc="-30">
                                  <a:latin typeface="Cambria Math" panose="02040503050406030204" pitchFamily="18" charset="0"/>
                                  <a:ea typeface="Cambria Math" panose="02040503050406030204" pitchFamily="18" charset="0"/>
                                  <a:cs typeface="Arial"/>
                                </a:rPr>
                                <m:t>100</m:t>
                              </m:r>
                            </m:e>
                          </m:mr>
                          <m:mr>
                            <m:e>
                              <m:r>
                                <a:rPr lang="en-US" sz="900" i="1" spc="-30">
                                  <a:latin typeface="Cambria Math" panose="02040503050406030204" pitchFamily="18" charset="0"/>
                                  <a:ea typeface="Cambria Math" panose="02040503050406030204" pitchFamily="18" charset="0"/>
                                  <a:cs typeface="Arial"/>
                                </a:rPr>
                                <m:t>100</m:t>
                              </m:r>
                            </m:e>
                          </m:mr>
                        </m:m>
                      </m:e>
                    </m:d>
                    <m:sSup>
                      <m:sSupPr>
                        <m:ctrlPr>
                          <a:rPr lang="en-US" sz="900" i="1" spc="-30">
                            <a:latin typeface="Cambria Math" panose="02040503050406030204" pitchFamily="18" charset="0"/>
                            <a:ea typeface="Cambria Math" panose="02040503050406030204" pitchFamily="18" charset="0"/>
                            <a:cs typeface="Arial"/>
                          </a:rPr>
                        </m:ctrlPr>
                      </m:sSupPr>
                      <m:e>
                        <m:r>
                          <a:rPr lang="en-US" sz="900" i="1" spc="-30">
                            <a:latin typeface="Cambria Math" panose="02040503050406030204" pitchFamily="18" charset="0"/>
                            <a:ea typeface="Cambria Math" panose="02040503050406030204" pitchFamily="18" charset="0"/>
                            <a:cs typeface="Arial"/>
                          </a:rPr>
                          <m:t>0.057</m:t>
                        </m:r>
                      </m:e>
                      <m:sup>
                        <m:r>
                          <a:rPr lang="en-US" sz="900" i="1" spc="-30">
                            <a:latin typeface="Cambria Math" panose="02040503050406030204" pitchFamily="18" charset="0"/>
                            <a:ea typeface="Cambria Math" panose="02040503050406030204" pitchFamily="18" charset="0"/>
                            <a:cs typeface="Arial"/>
                          </a:rPr>
                          <m:t>100</m:t>
                        </m:r>
                      </m:sup>
                    </m:sSup>
                    <m:sSup>
                      <m:sSupPr>
                        <m:ctrlPr>
                          <a:rPr lang="en-US" sz="900" i="1" spc="-30">
                            <a:latin typeface="Cambria Math" panose="02040503050406030204" pitchFamily="18" charset="0"/>
                            <a:ea typeface="Cambria Math" panose="02040503050406030204" pitchFamily="18" charset="0"/>
                            <a:cs typeface="Arial"/>
                          </a:rPr>
                        </m:ctrlPr>
                      </m:sSupPr>
                      <m:e>
                        <m:r>
                          <a:rPr lang="en-US" sz="900" i="1" spc="-30">
                            <a:latin typeface="Cambria Math" panose="02040503050406030204" pitchFamily="18" charset="0"/>
                            <a:ea typeface="Cambria Math" panose="02040503050406030204" pitchFamily="18" charset="0"/>
                            <a:cs typeface="Arial"/>
                          </a:rPr>
                          <m:t>(1−0.057)</m:t>
                        </m:r>
                      </m:e>
                      <m:sup>
                        <m:r>
                          <a:rPr lang="en-US" sz="900" i="1" spc="-30">
                            <a:latin typeface="Cambria Math" panose="02040503050406030204" pitchFamily="18" charset="0"/>
                            <a:ea typeface="Cambria Math" panose="02040503050406030204" pitchFamily="18" charset="0"/>
                            <a:cs typeface="Arial"/>
                          </a:rPr>
                          <m:t>100−100</m:t>
                        </m:r>
                      </m:sup>
                    </m:sSup>
                  </m:oMath>
                </a14:m>
                <a:r>
                  <a:rPr lang="en-US" sz="900" i="1" spc="-30" dirty="0">
                    <a:latin typeface="Cambria Math" panose="02040503050406030204" pitchFamily="18" charset="0"/>
                    <a:ea typeface="Cambria Math" panose="02040503050406030204" pitchFamily="18" charset="0"/>
                    <a:cs typeface="Arial"/>
                  </a:rPr>
                  <a:t>  (by hand)</a:t>
                </a:r>
              </a:p>
              <a:p>
                <a:pPr marL="227329" marR="5080" indent="-214629">
                  <a:lnSpc>
                    <a:spcPct val="100000"/>
                  </a:lnSpc>
                  <a:spcBef>
                    <a:spcPts val="585"/>
                  </a:spcBef>
                  <a:buClr>
                    <a:srgbClr val="024F84"/>
                  </a:buClr>
                  <a:buAutoNum type="alphaLcParenBoth"/>
                  <a:tabLst>
                    <a:tab pos="227965" algn="l"/>
                  </a:tabLst>
                </a:pPr>
                <a14:m>
                  <m:oMath xmlns:m="http://schemas.openxmlformats.org/officeDocument/2006/math">
                    <m:r>
                      <a:rPr lang="en-US" sz="900" b="0" i="1" spc="-30" smtClean="0">
                        <a:solidFill>
                          <a:schemeClr val="tx1"/>
                        </a:solidFill>
                        <a:latin typeface="Cambria Math" panose="02040503050406030204" pitchFamily="18" charset="0"/>
                        <a:cs typeface="Arial"/>
                      </a:rPr>
                      <m:t>𝑃</m:t>
                    </m:r>
                    <m:d>
                      <m:dPr>
                        <m:ctrlPr>
                          <a:rPr lang="en-US" sz="900" b="0" i="1" spc="-30" smtClean="0">
                            <a:solidFill>
                              <a:schemeClr val="tx1"/>
                            </a:solidFill>
                            <a:latin typeface="Cambria Math" panose="02040503050406030204" pitchFamily="18" charset="0"/>
                            <a:cs typeface="Arial"/>
                          </a:rPr>
                        </m:ctrlPr>
                      </m:dPr>
                      <m:e>
                        <m:r>
                          <a:rPr lang="en-US" sz="900" b="0" i="1" spc="-30" smtClean="0">
                            <a:solidFill>
                              <a:schemeClr val="tx1"/>
                            </a:solidFill>
                            <a:latin typeface="Cambria Math" panose="02040503050406030204" pitchFamily="18" charset="0"/>
                            <a:cs typeface="Arial"/>
                          </a:rPr>
                          <m:t>𝑋</m:t>
                        </m:r>
                        <m:r>
                          <a:rPr lang="en-US" sz="900" b="0" i="1" spc="-30" smtClean="0">
                            <a:solidFill>
                              <a:schemeClr val="tx1"/>
                            </a:solidFill>
                            <a:latin typeface="Cambria Math" panose="02040503050406030204" pitchFamily="18" charset="0"/>
                            <a:ea typeface="Cambria Math" panose="02040503050406030204" pitchFamily="18" charset="0"/>
                            <a:cs typeface="Arial"/>
                          </a:rPr>
                          <m:t>≥2</m:t>
                        </m:r>
                      </m:e>
                    </m:d>
                    <m:r>
                      <a:rPr lang="en-US" sz="900" b="0" i="1" spc="-30" smtClean="0">
                        <a:solidFill>
                          <a:schemeClr val="tx1"/>
                        </a:solidFill>
                        <a:latin typeface="Cambria Math" panose="02040503050406030204" pitchFamily="18" charset="0"/>
                        <a:ea typeface="Cambria Math" panose="02040503050406030204" pitchFamily="18" charset="0"/>
                        <a:cs typeface="Arial"/>
                      </a:rPr>
                      <m:t>=1−</m:t>
                    </m:r>
                    <m:d>
                      <m:dPr>
                        <m:begChr m:val="["/>
                        <m:endChr m:val="]"/>
                        <m:ctrlPr>
                          <a:rPr lang="en-US" sz="900" b="0" i="1" spc="-30" smtClean="0">
                            <a:solidFill>
                              <a:schemeClr val="tx1"/>
                            </a:solidFill>
                            <a:latin typeface="Cambria Math" panose="02040503050406030204" pitchFamily="18" charset="0"/>
                            <a:ea typeface="Cambria Math" panose="02040503050406030204" pitchFamily="18" charset="0"/>
                            <a:cs typeface="Arial"/>
                          </a:rPr>
                        </m:ctrlPr>
                      </m:dPr>
                      <m:e>
                        <m:d>
                          <m:dPr>
                            <m:ctrlPr>
                              <a:rPr lang="en-US" sz="900" b="0" i="1" spc="-30" smtClean="0">
                                <a:solidFill>
                                  <a:schemeClr val="tx1"/>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900" b="0" i="1" spc="-30" smtClean="0">
                                    <a:solidFill>
                                      <a:schemeClr val="tx1"/>
                                    </a:solidFill>
                                    <a:latin typeface="Cambria Math" panose="02040503050406030204" pitchFamily="18" charset="0"/>
                                    <a:ea typeface="Cambria Math" panose="02040503050406030204" pitchFamily="18" charset="0"/>
                                    <a:cs typeface="Arial"/>
                                  </a:rPr>
                                </m:ctrlPr>
                              </m:mPr>
                              <m:mr>
                                <m:e>
                                  <m:r>
                                    <a:rPr lang="en-US" sz="900" b="0" i="1" spc="-30" smtClean="0">
                                      <a:solidFill>
                                        <a:schemeClr val="tx1"/>
                                      </a:solidFill>
                                      <a:latin typeface="Cambria Math" panose="02040503050406030204" pitchFamily="18" charset="0"/>
                                      <a:ea typeface="Cambria Math" panose="02040503050406030204" pitchFamily="18" charset="0"/>
                                      <a:cs typeface="Arial"/>
                                    </a:rPr>
                                    <m:t>100</m:t>
                                  </m:r>
                                </m:e>
                              </m:mr>
                              <m:mr>
                                <m:e>
                                  <m:r>
                                    <a:rPr lang="en-US" sz="900" b="0" i="1" spc="-30" smtClean="0">
                                      <a:solidFill>
                                        <a:schemeClr val="tx1"/>
                                      </a:solidFill>
                                      <a:latin typeface="Cambria Math" panose="02040503050406030204" pitchFamily="18" charset="0"/>
                                      <a:ea typeface="Cambria Math" panose="02040503050406030204" pitchFamily="18" charset="0"/>
                                      <a:cs typeface="Arial"/>
                                    </a:rPr>
                                    <m:t>2</m:t>
                                  </m:r>
                                </m:e>
                              </m:mr>
                            </m:m>
                          </m:e>
                        </m:d>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0.057</m:t>
                            </m:r>
                          </m:e>
                          <m:sup>
                            <m:r>
                              <a:rPr lang="en-US" sz="900" b="0" i="1" spc="-30" smtClean="0">
                                <a:solidFill>
                                  <a:schemeClr val="tx1"/>
                                </a:solidFill>
                                <a:latin typeface="Cambria Math" panose="02040503050406030204" pitchFamily="18" charset="0"/>
                                <a:ea typeface="Cambria Math" panose="02040503050406030204" pitchFamily="18" charset="0"/>
                                <a:cs typeface="Arial"/>
                              </a:rPr>
                              <m:t>2</m:t>
                            </m:r>
                          </m:sup>
                        </m:sSup>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(1−0.057)</m:t>
                            </m:r>
                          </m:e>
                          <m:sup>
                            <m:r>
                              <a:rPr lang="en-US" sz="900" b="0" i="1" spc="-30" smtClean="0">
                                <a:solidFill>
                                  <a:schemeClr val="tx1"/>
                                </a:solidFill>
                                <a:latin typeface="Cambria Math" panose="02040503050406030204" pitchFamily="18" charset="0"/>
                                <a:ea typeface="Cambria Math" panose="02040503050406030204" pitchFamily="18" charset="0"/>
                                <a:cs typeface="Arial"/>
                              </a:rPr>
                              <m:t>100−2</m:t>
                            </m:r>
                          </m:sup>
                        </m:sSup>
                      </m:e>
                    </m:d>
                  </m:oMath>
                </a14:m>
                <a:endParaRPr lang="en-US" sz="900" b="0" i="1" spc="-30" dirty="0" smtClean="0">
                  <a:solidFill>
                    <a:schemeClr val="tx1"/>
                  </a:solidFill>
                  <a:latin typeface="Cambria Math" panose="02040503050406030204" pitchFamily="18" charset="0"/>
                  <a:ea typeface="Cambria Math" panose="02040503050406030204" pitchFamily="18" charset="0"/>
                  <a:cs typeface="Arial"/>
                </a:endParaRPr>
              </a:p>
              <a:p>
                <a:pPr marL="227329" marR="5080" indent="-214629">
                  <a:lnSpc>
                    <a:spcPct val="100000"/>
                  </a:lnSpc>
                  <a:spcBef>
                    <a:spcPts val="585"/>
                  </a:spcBef>
                  <a:buClr>
                    <a:srgbClr val="024F84"/>
                  </a:buClr>
                  <a:buAutoNum type="alphaLcParenBoth"/>
                  <a:tabLst>
                    <a:tab pos="227965" algn="l"/>
                  </a:tabLst>
                </a:pPr>
                <a14:m>
                  <m:oMath xmlns:m="http://schemas.openxmlformats.org/officeDocument/2006/math">
                    <m:r>
                      <a:rPr lang="en-US" sz="900" b="0" i="1" spc="-30" smtClean="0">
                        <a:solidFill>
                          <a:schemeClr val="tx1"/>
                        </a:solidFill>
                        <a:latin typeface="Cambria Math" panose="02040503050406030204" pitchFamily="18" charset="0"/>
                        <a:cs typeface="Arial"/>
                      </a:rPr>
                      <m:t>𝑃</m:t>
                    </m:r>
                    <m:d>
                      <m:dPr>
                        <m:ctrlPr>
                          <a:rPr lang="en-US" sz="900" b="0" i="1" spc="-30" smtClean="0">
                            <a:solidFill>
                              <a:schemeClr val="tx1"/>
                            </a:solidFill>
                            <a:latin typeface="Cambria Math" panose="02040503050406030204" pitchFamily="18" charset="0"/>
                            <a:cs typeface="Arial"/>
                          </a:rPr>
                        </m:ctrlPr>
                      </m:dPr>
                      <m:e>
                        <m:r>
                          <a:rPr lang="en-US" sz="900" b="0" i="1" spc="-30" smtClean="0">
                            <a:solidFill>
                              <a:schemeClr val="tx1"/>
                            </a:solidFill>
                            <a:latin typeface="Cambria Math" panose="02040503050406030204" pitchFamily="18" charset="0"/>
                            <a:cs typeface="Arial"/>
                          </a:rPr>
                          <m:t>𝑋</m:t>
                        </m:r>
                        <m:r>
                          <a:rPr lang="en-US" sz="900" b="0" i="1" spc="-30" smtClean="0">
                            <a:solidFill>
                              <a:schemeClr val="tx1"/>
                            </a:solidFill>
                            <a:latin typeface="Cambria Math" panose="02040503050406030204" pitchFamily="18" charset="0"/>
                            <a:ea typeface="Cambria Math" panose="02040503050406030204" pitchFamily="18" charset="0"/>
                            <a:cs typeface="Arial"/>
                          </a:rPr>
                          <m:t>≥2</m:t>
                        </m:r>
                      </m:e>
                    </m:d>
                    <m:r>
                      <a:rPr lang="en-US" sz="900" b="0" i="1" spc="-30" smtClean="0">
                        <a:solidFill>
                          <a:schemeClr val="tx1"/>
                        </a:solidFill>
                        <a:latin typeface="Cambria Math" panose="02040503050406030204" pitchFamily="18" charset="0"/>
                        <a:ea typeface="Cambria Math" panose="02040503050406030204" pitchFamily="18" charset="0"/>
                        <a:cs typeface="Arial"/>
                      </a:rPr>
                      <m:t>=1−</m:t>
                    </m:r>
                    <m:d>
                      <m:dPr>
                        <m:begChr m:val="["/>
                        <m:endChr m:val="]"/>
                        <m:ctrlPr>
                          <a:rPr lang="en-US" sz="900" b="0" i="1" spc="-30" smtClean="0">
                            <a:solidFill>
                              <a:schemeClr val="tx1"/>
                            </a:solidFill>
                            <a:latin typeface="Cambria Math" panose="02040503050406030204" pitchFamily="18" charset="0"/>
                            <a:ea typeface="Cambria Math" panose="02040503050406030204" pitchFamily="18" charset="0"/>
                            <a:cs typeface="Arial"/>
                          </a:rPr>
                        </m:ctrlPr>
                      </m:dPr>
                      <m:e>
                        <m:d>
                          <m:dPr>
                            <m:ctrlPr>
                              <a:rPr lang="en-US" sz="900" b="0" i="1" spc="-30" smtClean="0">
                                <a:solidFill>
                                  <a:schemeClr val="tx1"/>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900" b="0" i="1" spc="-30" smtClean="0">
                                    <a:solidFill>
                                      <a:schemeClr val="tx1"/>
                                    </a:solidFill>
                                    <a:latin typeface="Cambria Math" panose="02040503050406030204" pitchFamily="18" charset="0"/>
                                    <a:ea typeface="Cambria Math" panose="02040503050406030204" pitchFamily="18" charset="0"/>
                                    <a:cs typeface="Arial"/>
                                  </a:rPr>
                                </m:ctrlPr>
                              </m:mPr>
                              <m:mr>
                                <m:e>
                                  <m:r>
                                    <a:rPr lang="en-US" sz="900" b="0" i="1" spc="-30" smtClean="0">
                                      <a:solidFill>
                                        <a:schemeClr val="tx1"/>
                                      </a:solidFill>
                                      <a:latin typeface="Cambria Math" panose="02040503050406030204" pitchFamily="18" charset="0"/>
                                      <a:ea typeface="Cambria Math" panose="02040503050406030204" pitchFamily="18" charset="0"/>
                                      <a:cs typeface="Arial"/>
                                    </a:rPr>
                                    <m:t>100</m:t>
                                  </m:r>
                                </m:e>
                              </m:mr>
                              <m:mr>
                                <m:e>
                                  <m:r>
                                    <a:rPr lang="en-US" sz="900" b="0" i="1" spc="-30" smtClean="0">
                                      <a:solidFill>
                                        <a:schemeClr val="tx1"/>
                                      </a:solidFill>
                                      <a:latin typeface="Cambria Math" panose="02040503050406030204" pitchFamily="18" charset="0"/>
                                      <a:ea typeface="Cambria Math" panose="02040503050406030204" pitchFamily="18" charset="0"/>
                                      <a:cs typeface="Arial"/>
                                    </a:rPr>
                                    <m:t>0</m:t>
                                  </m:r>
                                </m:e>
                              </m:mr>
                            </m:m>
                          </m:e>
                        </m:d>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0.057</m:t>
                            </m:r>
                          </m:e>
                          <m:sup>
                            <m:r>
                              <a:rPr lang="en-US" sz="900" b="0" i="1" spc="-30" smtClean="0">
                                <a:solidFill>
                                  <a:schemeClr val="tx1"/>
                                </a:solidFill>
                                <a:latin typeface="Cambria Math" panose="02040503050406030204" pitchFamily="18" charset="0"/>
                                <a:ea typeface="Cambria Math" panose="02040503050406030204" pitchFamily="18" charset="0"/>
                                <a:cs typeface="Arial"/>
                              </a:rPr>
                              <m:t>0</m:t>
                            </m:r>
                          </m:sup>
                        </m:sSup>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(1−0.057)</m:t>
                            </m:r>
                          </m:e>
                          <m:sup>
                            <m:r>
                              <a:rPr lang="en-US" sz="900" b="0" i="1" spc="-30" smtClean="0">
                                <a:solidFill>
                                  <a:schemeClr val="tx1"/>
                                </a:solidFill>
                                <a:latin typeface="Cambria Math" panose="02040503050406030204" pitchFamily="18" charset="0"/>
                                <a:ea typeface="Cambria Math" panose="02040503050406030204" pitchFamily="18" charset="0"/>
                                <a:cs typeface="Arial"/>
                              </a:rPr>
                              <m:t>100−0</m:t>
                            </m:r>
                          </m:sup>
                        </m:sSup>
                      </m:e>
                    </m:d>
                  </m:oMath>
                </a14:m>
                <a:endParaRPr lang="en-US" sz="900" b="0" i="1" spc="-30" dirty="0" smtClean="0">
                  <a:solidFill>
                    <a:schemeClr val="tx1"/>
                  </a:solidFill>
                  <a:latin typeface="Cambria Math" panose="02040503050406030204" pitchFamily="18" charset="0"/>
                  <a:ea typeface="Cambria Math" panose="02040503050406030204" pitchFamily="18" charset="0"/>
                  <a:cs typeface="Arial"/>
                </a:endParaRPr>
              </a:p>
              <a:p>
                <a:pPr marL="227329" marR="5080" indent="-214629">
                  <a:lnSpc>
                    <a:spcPct val="100000"/>
                  </a:lnSpc>
                  <a:spcBef>
                    <a:spcPts val="585"/>
                  </a:spcBef>
                  <a:buClr>
                    <a:srgbClr val="024F84"/>
                  </a:buClr>
                  <a:buAutoNum type="alphaLcParenBoth"/>
                  <a:tabLst>
                    <a:tab pos="227965" algn="l"/>
                  </a:tabLst>
                </a:pPr>
                <a14:m>
                  <m:oMath xmlns:m="http://schemas.openxmlformats.org/officeDocument/2006/math">
                    <m:r>
                      <a:rPr lang="en-US" sz="800" b="0" i="1" spc="-30" smtClean="0">
                        <a:solidFill>
                          <a:schemeClr val="tx1"/>
                        </a:solidFill>
                        <a:latin typeface="Cambria Math" panose="02040503050406030204" pitchFamily="18" charset="0"/>
                        <a:cs typeface="Arial"/>
                      </a:rPr>
                      <m:t>𝑃</m:t>
                    </m:r>
                    <m:d>
                      <m:dPr>
                        <m:ctrlPr>
                          <a:rPr lang="en-US" sz="800" b="0" i="1" spc="-30" smtClean="0">
                            <a:solidFill>
                              <a:schemeClr val="tx1"/>
                            </a:solidFill>
                            <a:latin typeface="Cambria Math" panose="02040503050406030204" pitchFamily="18" charset="0"/>
                            <a:cs typeface="Arial"/>
                          </a:rPr>
                        </m:ctrlPr>
                      </m:dPr>
                      <m:e>
                        <m:r>
                          <a:rPr lang="en-US" sz="800" b="0" i="1" spc="-30" smtClean="0">
                            <a:solidFill>
                              <a:schemeClr val="tx1"/>
                            </a:solidFill>
                            <a:latin typeface="Cambria Math" panose="02040503050406030204" pitchFamily="18" charset="0"/>
                            <a:cs typeface="Arial"/>
                          </a:rPr>
                          <m:t>𝑋</m:t>
                        </m:r>
                        <m:r>
                          <a:rPr lang="en-US" sz="800" b="0" i="1" spc="-30" smtClean="0">
                            <a:solidFill>
                              <a:schemeClr val="tx1"/>
                            </a:solidFill>
                            <a:latin typeface="Cambria Math" panose="02040503050406030204" pitchFamily="18" charset="0"/>
                            <a:ea typeface="Cambria Math" panose="02040503050406030204" pitchFamily="18" charset="0"/>
                            <a:cs typeface="Arial"/>
                          </a:rPr>
                          <m:t>≥2</m:t>
                        </m:r>
                      </m:e>
                    </m:d>
                    <m:r>
                      <a:rPr lang="en-US" sz="800" b="0" i="1" spc="-30" smtClean="0">
                        <a:solidFill>
                          <a:schemeClr val="tx1"/>
                        </a:solidFill>
                        <a:latin typeface="Cambria Math" panose="02040503050406030204" pitchFamily="18" charset="0"/>
                        <a:ea typeface="Cambria Math" panose="02040503050406030204" pitchFamily="18" charset="0"/>
                        <a:cs typeface="Arial"/>
                      </a:rPr>
                      <m:t>=1−</m:t>
                    </m:r>
                    <m:d>
                      <m:dPr>
                        <m:begChr m:val="["/>
                        <m:endChr m:val="]"/>
                        <m:ctrlPr>
                          <a:rPr lang="en-US" sz="800" b="0" i="1" spc="-30" smtClean="0">
                            <a:solidFill>
                              <a:schemeClr val="tx1"/>
                            </a:solidFill>
                            <a:latin typeface="Cambria Math" panose="02040503050406030204" pitchFamily="18" charset="0"/>
                            <a:ea typeface="Cambria Math" panose="02040503050406030204" pitchFamily="18" charset="0"/>
                            <a:cs typeface="Arial"/>
                          </a:rPr>
                        </m:ctrlPr>
                      </m:dPr>
                      <m:e>
                        <m:d>
                          <m:dPr>
                            <m:ctrlPr>
                              <a:rPr lang="en-US" sz="800" b="0" i="1" spc="-30" smtClean="0">
                                <a:solidFill>
                                  <a:schemeClr val="tx1"/>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800" b="0" i="1" spc="-30" smtClean="0">
                                    <a:solidFill>
                                      <a:schemeClr val="tx1"/>
                                    </a:solidFill>
                                    <a:latin typeface="Cambria Math" panose="02040503050406030204" pitchFamily="18" charset="0"/>
                                    <a:ea typeface="Cambria Math" panose="02040503050406030204" pitchFamily="18" charset="0"/>
                                    <a:cs typeface="Arial"/>
                                  </a:rPr>
                                </m:ctrlPr>
                              </m:mPr>
                              <m:mr>
                                <m:e>
                                  <m:r>
                                    <a:rPr lang="en-US" sz="800" b="0" i="1" spc="-30" smtClean="0">
                                      <a:solidFill>
                                        <a:schemeClr val="tx1"/>
                                      </a:solidFill>
                                      <a:latin typeface="Cambria Math" panose="02040503050406030204" pitchFamily="18" charset="0"/>
                                      <a:ea typeface="Cambria Math" panose="02040503050406030204" pitchFamily="18" charset="0"/>
                                      <a:cs typeface="Arial"/>
                                    </a:rPr>
                                    <m:t>100</m:t>
                                  </m:r>
                                </m:e>
                              </m:mr>
                              <m:mr>
                                <m:e>
                                  <m:r>
                                    <a:rPr lang="en-US" sz="800" b="0" i="1" spc="-30" smtClean="0">
                                      <a:solidFill>
                                        <a:schemeClr val="tx1"/>
                                      </a:solidFill>
                                      <a:latin typeface="Cambria Math" panose="02040503050406030204" pitchFamily="18" charset="0"/>
                                      <a:ea typeface="Cambria Math" panose="02040503050406030204" pitchFamily="18" charset="0"/>
                                      <a:cs typeface="Arial"/>
                                    </a:rPr>
                                    <m:t>0</m:t>
                                  </m:r>
                                </m:e>
                              </m:mr>
                            </m:m>
                          </m:e>
                        </m:d>
                        <m:sSup>
                          <m:sSupPr>
                            <m:ctrlPr>
                              <a:rPr lang="en-US" sz="800" b="0" i="1" spc="-30" smtClean="0">
                                <a:solidFill>
                                  <a:schemeClr val="tx1"/>
                                </a:solidFill>
                                <a:latin typeface="Cambria Math" panose="02040503050406030204" pitchFamily="18" charset="0"/>
                                <a:ea typeface="Cambria Math" panose="02040503050406030204" pitchFamily="18" charset="0"/>
                                <a:cs typeface="Arial"/>
                              </a:rPr>
                            </m:ctrlPr>
                          </m:sSupPr>
                          <m:e>
                            <m:r>
                              <a:rPr lang="en-US" sz="800" b="0" i="1" spc="-30" smtClean="0">
                                <a:solidFill>
                                  <a:schemeClr val="tx1"/>
                                </a:solidFill>
                                <a:latin typeface="Cambria Math" panose="02040503050406030204" pitchFamily="18" charset="0"/>
                                <a:ea typeface="Cambria Math" panose="02040503050406030204" pitchFamily="18" charset="0"/>
                                <a:cs typeface="Arial"/>
                              </a:rPr>
                              <m:t>0.057</m:t>
                            </m:r>
                          </m:e>
                          <m:sup>
                            <m:r>
                              <a:rPr lang="en-US" sz="800" b="0" i="1" spc="-30" smtClean="0">
                                <a:solidFill>
                                  <a:schemeClr val="tx1"/>
                                </a:solidFill>
                                <a:latin typeface="Cambria Math" panose="02040503050406030204" pitchFamily="18" charset="0"/>
                                <a:ea typeface="Cambria Math" panose="02040503050406030204" pitchFamily="18" charset="0"/>
                                <a:cs typeface="Arial"/>
                              </a:rPr>
                              <m:t>0</m:t>
                            </m:r>
                          </m:sup>
                        </m:sSup>
                        <m:sSup>
                          <m:sSupPr>
                            <m:ctrlPr>
                              <a:rPr lang="en-US" sz="800" b="0" i="1" spc="-30" smtClean="0">
                                <a:solidFill>
                                  <a:schemeClr val="tx1"/>
                                </a:solidFill>
                                <a:latin typeface="Cambria Math" panose="02040503050406030204" pitchFamily="18" charset="0"/>
                                <a:ea typeface="Cambria Math" panose="02040503050406030204" pitchFamily="18" charset="0"/>
                                <a:cs typeface="Arial"/>
                              </a:rPr>
                            </m:ctrlPr>
                          </m:sSupPr>
                          <m:e>
                            <m:r>
                              <a:rPr lang="en-US" sz="800" b="0" i="1" spc="-30" smtClean="0">
                                <a:solidFill>
                                  <a:schemeClr val="tx1"/>
                                </a:solidFill>
                                <a:latin typeface="Cambria Math" panose="02040503050406030204" pitchFamily="18" charset="0"/>
                                <a:ea typeface="Cambria Math" panose="02040503050406030204" pitchFamily="18" charset="0"/>
                                <a:cs typeface="Arial"/>
                              </a:rPr>
                              <m:t>(1−0.057)</m:t>
                            </m:r>
                          </m:e>
                          <m:sup>
                            <m:r>
                              <a:rPr lang="en-US" sz="800" b="0" i="1" spc="-30" smtClean="0">
                                <a:solidFill>
                                  <a:schemeClr val="tx1"/>
                                </a:solidFill>
                                <a:latin typeface="Cambria Math" panose="02040503050406030204" pitchFamily="18" charset="0"/>
                                <a:ea typeface="Cambria Math" panose="02040503050406030204" pitchFamily="18" charset="0"/>
                                <a:cs typeface="Arial"/>
                              </a:rPr>
                              <m:t>100−0</m:t>
                            </m:r>
                          </m:sup>
                        </m:sSup>
                        <m:r>
                          <a:rPr lang="en-US" sz="800" b="0" i="1" spc="-30" smtClean="0">
                            <a:solidFill>
                              <a:schemeClr val="tx1"/>
                            </a:solidFill>
                            <a:latin typeface="Cambria Math" panose="02040503050406030204" pitchFamily="18" charset="0"/>
                            <a:ea typeface="Cambria Math" panose="02040503050406030204" pitchFamily="18" charset="0"/>
                            <a:cs typeface="Arial"/>
                          </a:rPr>
                          <m:t>+</m:t>
                        </m:r>
                        <m:d>
                          <m:dPr>
                            <m:ctrlPr>
                              <a:rPr lang="en-US" sz="800" b="0" i="1" spc="-30" smtClean="0">
                                <a:solidFill>
                                  <a:schemeClr val="tx1"/>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800" b="0" i="1" spc="-30" smtClean="0">
                                    <a:solidFill>
                                      <a:schemeClr val="tx1"/>
                                    </a:solidFill>
                                    <a:latin typeface="Cambria Math" panose="02040503050406030204" pitchFamily="18" charset="0"/>
                                    <a:ea typeface="Cambria Math" panose="02040503050406030204" pitchFamily="18" charset="0"/>
                                    <a:cs typeface="Arial"/>
                                  </a:rPr>
                                </m:ctrlPr>
                              </m:mPr>
                              <m:mr>
                                <m:e>
                                  <m:r>
                                    <a:rPr lang="en-US" sz="800" b="0" i="1" spc="-30" smtClean="0">
                                      <a:solidFill>
                                        <a:schemeClr val="tx1"/>
                                      </a:solidFill>
                                      <a:latin typeface="Cambria Math" panose="02040503050406030204" pitchFamily="18" charset="0"/>
                                      <a:ea typeface="Cambria Math" panose="02040503050406030204" pitchFamily="18" charset="0"/>
                                      <a:cs typeface="Arial"/>
                                    </a:rPr>
                                    <m:t>100</m:t>
                                  </m:r>
                                </m:e>
                              </m:mr>
                              <m:mr>
                                <m:e>
                                  <m:r>
                                    <a:rPr lang="en-US" sz="800" b="0" i="1" spc="-30" smtClean="0">
                                      <a:solidFill>
                                        <a:schemeClr val="tx1"/>
                                      </a:solidFill>
                                      <a:latin typeface="Cambria Math" panose="02040503050406030204" pitchFamily="18" charset="0"/>
                                      <a:ea typeface="Cambria Math" panose="02040503050406030204" pitchFamily="18" charset="0"/>
                                      <a:cs typeface="Arial"/>
                                    </a:rPr>
                                    <m:t>1</m:t>
                                  </m:r>
                                </m:e>
                              </m:mr>
                            </m:m>
                          </m:e>
                        </m:d>
                        <m:sSup>
                          <m:sSupPr>
                            <m:ctrlPr>
                              <a:rPr lang="en-US" sz="800" b="0" i="1" spc="-30" smtClean="0">
                                <a:solidFill>
                                  <a:schemeClr val="tx1"/>
                                </a:solidFill>
                                <a:latin typeface="Cambria Math" panose="02040503050406030204" pitchFamily="18" charset="0"/>
                                <a:ea typeface="Cambria Math" panose="02040503050406030204" pitchFamily="18" charset="0"/>
                                <a:cs typeface="Arial"/>
                              </a:rPr>
                            </m:ctrlPr>
                          </m:sSupPr>
                          <m:e>
                            <m:r>
                              <a:rPr lang="en-US" sz="800" b="0" i="1" spc="-30" smtClean="0">
                                <a:solidFill>
                                  <a:schemeClr val="tx1"/>
                                </a:solidFill>
                                <a:latin typeface="Cambria Math" panose="02040503050406030204" pitchFamily="18" charset="0"/>
                                <a:ea typeface="Cambria Math" panose="02040503050406030204" pitchFamily="18" charset="0"/>
                                <a:cs typeface="Arial"/>
                              </a:rPr>
                              <m:t>0.057</m:t>
                            </m:r>
                          </m:e>
                          <m:sup>
                            <m:r>
                              <a:rPr lang="en-US" sz="800" b="0" i="1" spc="-30" smtClean="0">
                                <a:solidFill>
                                  <a:schemeClr val="tx1"/>
                                </a:solidFill>
                                <a:latin typeface="Cambria Math" panose="02040503050406030204" pitchFamily="18" charset="0"/>
                                <a:ea typeface="Cambria Math" panose="02040503050406030204" pitchFamily="18" charset="0"/>
                                <a:cs typeface="Arial"/>
                              </a:rPr>
                              <m:t>1</m:t>
                            </m:r>
                          </m:sup>
                        </m:sSup>
                        <m:sSup>
                          <m:sSupPr>
                            <m:ctrlPr>
                              <a:rPr lang="en-US" sz="800" b="0" i="1" spc="-30" smtClean="0">
                                <a:solidFill>
                                  <a:schemeClr val="tx1"/>
                                </a:solidFill>
                                <a:latin typeface="Cambria Math" panose="02040503050406030204" pitchFamily="18" charset="0"/>
                                <a:ea typeface="Cambria Math" panose="02040503050406030204" pitchFamily="18" charset="0"/>
                                <a:cs typeface="Arial"/>
                              </a:rPr>
                            </m:ctrlPr>
                          </m:sSupPr>
                          <m:e>
                            <m:r>
                              <a:rPr lang="en-US" sz="800" b="0" i="1" spc="-30" smtClean="0">
                                <a:solidFill>
                                  <a:schemeClr val="tx1"/>
                                </a:solidFill>
                                <a:latin typeface="Cambria Math" panose="02040503050406030204" pitchFamily="18" charset="0"/>
                                <a:ea typeface="Cambria Math" panose="02040503050406030204" pitchFamily="18" charset="0"/>
                                <a:cs typeface="Arial"/>
                              </a:rPr>
                              <m:t>(1−0.057)</m:t>
                            </m:r>
                          </m:e>
                          <m:sup>
                            <m:r>
                              <a:rPr lang="en-US" sz="800" b="0" i="1" spc="-30" smtClean="0">
                                <a:solidFill>
                                  <a:schemeClr val="tx1"/>
                                </a:solidFill>
                                <a:latin typeface="Cambria Math" panose="02040503050406030204" pitchFamily="18" charset="0"/>
                                <a:ea typeface="Cambria Math" panose="02040503050406030204" pitchFamily="18" charset="0"/>
                                <a:cs typeface="Arial"/>
                              </a:rPr>
                              <m:t>100−1</m:t>
                            </m:r>
                          </m:sup>
                        </m:sSup>
                      </m:e>
                    </m:d>
                  </m:oMath>
                </a14:m>
                <a:endParaRPr lang="en-US" sz="800" b="0" i="1" spc="-30" dirty="0" smtClean="0">
                  <a:solidFill>
                    <a:schemeClr val="tx1"/>
                  </a:solidFill>
                  <a:latin typeface="Cambria Math" panose="02040503050406030204" pitchFamily="18" charset="0"/>
                  <a:ea typeface="Cambria Math" panose="02040503050406030204" pitchFamily="18" charset="0"/>
                  <a:cs typeface="Aria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2565" y="1395864"/>
                <a:ext cx="4480062" cy="1603003"/>
              </a:xfrm>
              <a:prstGeom prst="rect">
                <a:avLst/>
              </a:prstGeom>
              <a:blipFill>
                <a:blip r:embed="rId2"/>
                <a:stretch>
                  <a:fillRect l="-1224" t="-760" b="-1141"/>
                </a:stretch>
              </a:blipFill>
            </p:spPr>
            <p:txBody>
              <a:bodyPr/>
              <a:lstStyle/>
              <a:p>
                <a:r>
                  <a:rPr lang="en-US">
                    <a:noFill/>
                  </a:rPr>
                  <a:t> </a:t>
                </a:r>
              </a:p>
            </p:txBody>
          </p:sp>
        </mc:Fallback>
      </mc:AlternateContent>
    </p:spTree>
    <p:extLst>
      <p:ext uri="{BB962C8B-B14F-4D97-AF65-F5344CB8AC3E}">
        <p14:creationId xmlns:p14="http://schemas.microsoft.com/office/powerpoint/2010/main" val="13820960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56233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What is the probability that at least </a:t>
            </a:r>
            <a:r>
              <a:rPr lang="en-US" sz="900" spc="-15" dirty="0" smtClean="0">
                <a:latin typeface="Arial"/>
                <a:cs typeface="Arial"/>
              </a:rPr>
              <a:t>two </a:t>
            </a:r>
            <a:r>
              <a:rPr lang="en-US" sz="900" spc="-15" dirty="0">
                <a:latin typeface="Arial"/>
                <a:cs typeface="Arial"/>
              </a:rPr>
              <a:t>students from your high school get in this year (assume students at your school are independent)?</a:t>
            </a:r>
            <a:endParaRPr lang="en-US" sz="900" dirty="0">
              <a:latin typeface="Arial"/>
              <a:cs typeface="Arial"/>
            </a:endParaRPr>
          </a:p>
        </p:txBody>
      </p:sp>
      <p:sp>
        <p:nvSpPr>
          <p:cNvPr id="6" name="object 36"/>
          <p:cNvSpPr txBox="1"/>
          <p:nvPr/>
        </p:nvSpPr>
        <p:spPr>
          <a:xfrm>
            <a:off x="178561" y="998065"/>
            <a:ext cx="4112895" cy="319318"/>
          </a:xfrm>
          <a:prstGeom prst="rect">
            <a:avLst/>
          </a:prstGeom>
        </p:spPr>
        <p:txBody>
          <a:bodyPr vert="horz" wrap="square" lIns="0" tIns="11430" rIns="0" bIns="0" rtlCol="0">
            <a:spAutoFit/>
          </a:bodyPr>
          <a:lstStyle/>
          <a:p>
            <a:pPr marL="12700" marR="5080">
              <a:lnSpc>
                <a:spcPct val="100000"/>
              </a:lnSpc>
              <a:spcBef>
                <a:spcPts val="585"/>
              </a:spcBef>
              <a:buClr>
                <a:srgbClr val="024F84"/>
              </a:buClr>
              <a:tabLst>
                <a:tab pos="227965" algn="l"/>
              </a:tabLst>
            </a:pPr>
            <a:r>
              <a:rPr lang="en-US" sz="1000" b="1" i="1" spc="-30" dirty="0" smtClean="0">
                <a:solidFill>
                  <a:srgbClr val="C00000"/>
                </a:solidFill>
                <a:latin typeface="Arial"/>
                <a:cs typeface="Arial"/>
              </a:rPr>
              <a:t>Calculate multiple binomial expressions (and add/subtract/do other things with them).</a:t>
            </a:r>
            <a:endParaRPr sz="1000" b="1" i="1" dirty="0">
              <a:solidFill>
                <a:srgbClr val="C00000"/>
              </a:solidFill>
              <a:latin typeface="Arial"/>
              <a:cs typeface="Arial"/>
            </a:endParaRPr>
          </a:p>
        </p:txBody>
      </p:sp>
      <mc:AlternateContent xmlns:mc="http://schemas.openxmlformats.org/markup-compatibility/2006" xmlns:a14="http://schemas.microsoft.com/office/drawing/2010/main">
        <mc:Choice Requires="a14">
          <p:sp>
            <p:nvSpPr>
              <p:cNvPr id="2" name="TextBox 1"/>
              <p:cNvSpPr txBox="1"/>
              <p:nvPr/>
            </p:nvSpPr>
            <p:spPr>
              <a:xfrm>
                <a:off x="92565" y="1395864"/>
                <a:ext cx="4480062" cy="1603003"/>
              </a:xfrm>
              <a:prstGeom prst="rect">
                <a:avLst/>
              </a:prstGeom>
              <a:noFill/>
            </p:spPr>
            <p:txBody>
              <a:bodyPr wrap="square" lIns="0" tIns="0" rIns="0" bIns="0" rtlCol="0">
                <a:spAutoFit/>
              </a:bodyPr>
              <a:lstStyle/>
              <a:p>
                <a:pPr marL="227329" marR="5080" indent="-214629">
                  <a:lnSpc>
                    <a:spcPct val="100000"/>
                  </a:lnSpc>
                  <a:spcBef>
                    <a:spcPts val="585"/>
                  </a:spcBef>
                  <a:buClr>
                    <a:srgbClr val="024F84"/>
                  </a:buClr>
                  <a:buAutoNum type="alphaLcParenBoth"/>
                  <a:tabLst>
                    <a:tab pos="227965" algn="l"/>
                  </a:tabLst>
                </a:pPr>
                <a14:m>
                  <m:oMath xmlns:m="http://schemas.openxmlformats.org/officeDocument/2006/math">
                    <m:r>
                      <a:rPr lang="en-US" sz="900" b="0" i="1" spc="-30" smtClean="0">
                        <a:solidFill>
                          <a:schemeClr val="tx1"/>
                        </a:solidFill>
                        <a:latin typeface="Cambria Math" panose="02040503050406030204" pitchFamily="18" charset="0"/>
                        <a:cs typeface="Arial"/>
                      </a:rPr>
                      <m:t>𝑃</m:t>
                    </m:r>
                    <m:d>
                      <m:dPr>
                        <m:ctrlPr>
                          <a:rPr lang="en-US" sz="900" b="0" i="1" spc="-30" smtClean="0">
                            <a:solidFill>
                              <a:schemeClr val="tx1"/>
                            </a:solidFill>
                            <a:latin typeface="Cambria Math" panose="02040503050406030204" pitchFamily="18" charset="0"/>
                            <a:cs typeface="Arial"/>
                          </a:rPr>
                        </m:ctrlPr>
                      </m:dPr>
                      <m:e>
                        <m:r>
                          <a:rPr lang="en-US" sz="900" b="0" i="1" spc="-30" smtClean="0">
                            <a:solidFill>
                              <a:schemeClr val="tx1"/>
                            </a:solidFill>
                            <a:latin typeface="Cambria Math" panose="02040503050406030204" pitchFamily="18" charset="0"/>
                            <a:cs typeface="Arial"/>
                          </a:rPr>
                          <m:t>𝑋</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2</m:t>
                        </m:r>
                      </m:e>
                    </m:d>
                    <m:r>
                      <a:rPr lang="en-US" sz="900" b="0" i="1" spc="-30" smtClean="0">
                        <a:solidFill>
                          <a:schemeClr val="tx1"/>
                        </a:solidFill>
                        <a:latin typeface="Cambria Math" panose="02040503050406030204" pitchFamily="18" charset="0"/>
                        <a:ea typeface="Cambria Math" panose="02040503050406030204" pitchFamily="18" charset="0"/>
                        <a:cs typeface="Arial"/>
                      </a:rPr>
                      <m:t>=</m:t>
                    </m:r>
                    <m:d>
                      <m:dPr>
                        <m:ctrlPr>
                          <a:rPr lang="en-US" sz="900" b="0" i="1" spc="-30" smtClean="0">
                            <a:solidFill>
                              <a:schemeClr val="tx1"/>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900" b="0" i="1" spc="-30" smtClean="0">
                                <a:solidFill>
                                  <a:schemeClr val="tx1"/>
                                </a:solidFill>
                                <a:latin typeface="Cambria Math" panose="02040503050406030204" pitchFamily="18" charset="0"/>
                                <a:ea typeface="Cambria Math" panose="02040503050406030204" pitchFamily="18" charset="0"/>
                                <a:cs typeface="Arial"/>
                              </a:rPr>
                            </m:ctrlPr>
                          </m:mPr>
                          <m:mr>
                            <m:e>
                              <m:r>
                                <a:rPr lang="en-US" sz="900" b="0" i="1" spc="-30" smtClean="0">
                                  <a:solidFill>
                                    <a:schemeClr val="tx1"/>
                                  </a:solidFill>
                                  <a:latin typeface="Cambria Math" panose="02040503050406030204" pitchFamily="18" charset="0"/>
                                  <a:ea typeface="Cambria Math" panose="02040503050406030204" pitchFamily="18" charset="0"/>
                                  <a:cs typeface="Arial"/>
                                </a:rPr>
                                <m:t>100</m:t>
                              </m:r>
                            </m:e>
                          </m:mr>
                          <m:mr>
                            <m:e>
                              <m:r>
                                <a:rPr lang="en-US" sz="900" b="0" i="1" spc="-30" smtClean="0">
                                  <a:solidFill>
                                    <a:schemeClr val="tx1"/>
                                  </a:solidFill>
                                  <a:latin typeface="Cambria Math" panose="02040503050406030204" pitchFamily="18" charset="0"/>
                                  <a:ea typeface="Cambria Math" panose="02040503050406030204" pitchFamily="18" charset="0"/>
                                  <a:cs typeface="Arial"/>
                                </a:rPr>
                                <m:t>2</m:t>
                              </m:r>
                            </m:e>
                          </m:mr>
                        </m:m>
                      </m:e>
                    </m:d>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057</m:t>
                        </m:r>
                      </m:e>
                      <m:sup>
                        <m:r>
                          <a:rPr lang="en-US" sz="900" b="0" i="1" spc="-30" smtClean="0">
                            <a:solidFill>
                              <a:schemeClr val="tx1"/>
                            </a:solidFill>
                            <a:latin typeface="Cambria Math" panose="02040503050406030204" pitchFamily="18" charset="0"/>
                            <a:ea typeface="Cambria Math" panose="02040503050406030204" pitchFamily="18" charset="0"/>
                            <a:cs typeface="Arial"/>
                          </a:rPr>
                          <m:t>2</m:t>
                        </m:r>
                      </m:sup>
                    </m:sSup>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1</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057</m:t>
                        </m:r>
                        <m:r>
                          <a:rPr lang="en-US" sz="900" b="0" i="1" spc="-30" smtClean="0">
                            <a:solidFill>
                              <a:schemeClr val="tx1"/>
                            </a:solidFill>
                            <a:latin typeface="Cambria Math" panose="02040503050406030204" pitchFamily="18" charset="0"/>
                            <a:ea typeface="Cambria Math" panose="02040503050406030204" pitchFamily="18" charset="0"/>
                            <a:cs typeface="Arial"/>
                          </a:rPr>
                          <m:t>)</m:t>
                        </m:r>
                      </m:e>
                      <m:sup>
                        <m:r>
                          <a:rPr lang="en-US" sz="900" b="0" i="1" spc="-30" smtClean="0">
                            <a:solidFill>
                              <a:schemeClr val="tx1"/>
                            </a:solidFill>
                            <a:latin typeface="Cambria Math" panose="02040503050406030204" pitchFamily="18" charset="0"/>
                            <a:ea typeface="Cambria Math" panose="02040503050406030204" pitchFamily="18" charset="0"/>
                            <a:cs typeface="Arial"/>
                          </a:rPr>
                          <m:t>100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2</m:t>
                        </m:r>
                      </m:sup>
                    </m:sSup>
                  </m:oMath>
                </a14:m>
                <a:endParaRPr lang="en-US" sz="900" b="1" i="1" spc="-30" dirty="0" smtClean="0">
                  <a:solidFill>
                    <a:srgbClr val="C00000"/>
                  </a:solidFill>
                  <a:latin typeface="Arial"/>
                  <a:cs typeface="Arial"/>
                </a:endParaRPr>
              </a:p>
              <a:p>
                <a:pPr marL="227329" marR="5080" indent="-214629">
                  <a:lnSpc>
                    <a:spcPct val="100000"/>
                  </a:lnSpc>
                  <a:spcBef>
                    <a:spcPts val="585"/>
                  </a:spcBef>
                  <a:buClr>
                    <a:srgbClr val="024F84"/>
                  </a:buClr>
                  <a:buAutoNum type="alphaLcParenBoth"/>
                  <a:tabLst>
                    <a:tab pos="227965" algn="l"/>
                  </a:tabLst>
                </a:pPr>
                <a14:m>
                  <m:oMath xmlns:m="http://schemas.openxmlformats.org/officeDocument/2006/math">
                    <m:r>
                      <a:rPr lang="en-US" sz="900" b="0" i="1" spc="-30" smtClean="0">
                        <a:solidFill>
                          <a:schemeClr val="tx1"/>
                        </a:solidFill>
                        <a:latin typeface="Cambria Math" panose="02040503050406030204" pitchFamily="18" charset="0"/>
                        <a:cs typeface="Arial"/>
                      </a:rPr>
                      <m:t>𝑃</m:t>
                    </m:r>
                    <m:d>
                      <m:dPr>
                        <m:ctrlPr>
                          <a:rPr lang="en-US" sz="900" b="0" i="1" spc="-30" smtClean="0">
                            <a:solidFill>
                              <a:schemeClr val="tx1"/>
                            </a:solidFill>
                            <a:latin typeface="Cambria Math" panose="02040503050406030204" pitchFamily="18" charset="0"/>
                            <a:cs typeface="Arial"/>
                          </a:rPr>
                        </m:ctrlPr>
                      </m:dPr>
                      <m:e>
                        <m:r>
                          <a:rPr lang="en-US" sz="900" b="0" i="1" spc="-30" smtClean="0">
                            <a:solidFill>
                              <a:schemeClr val="tx1"/>
                            </a:solidFill>
                            <a:latin typeface="Cambria Math" panose="02040503050406030204" pitchFamily="18" charset="0"/>
                            <a:cs typeface="Arial"/>
                          </a:rPr>
                          <m:t>𝑋</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2</m:t>
                        </m:r>
                      </m:e>
                    </m:d>
                    <m:r>
                      <a:rPr lang="en-US" sz="900" b="0" i="1" spc="-30" smtClean="0">
                        <a:solidFill>
                          <a:schemeClr val="tx1"/>
                        </a:solidFill>
                        <a:latin typeface="Cambria Math" panose="02040503050406030204" pitchFamily="18" charset="0"/>
                        <a:ea typeface="Cambria Math" panose="02040503050406030204" pitchFamily="18" charset="0"/>
                        <a:cs typeface="Arial"/>
                      </a:rPr>
                      <m:t>=</m:t>
                    </m:r>
                    <m:d>
                      <m:dPr>
                        <m:ctrlPr>
                          <a:rPr lang="en-US" sz="900" b="0" i="1" spc="-30" smtClean="0">
                            <a:solidFill>
                              <a:schemeClr val="tx1"/>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900" b="0" i="1" spc="-30" smtClean="0">
                                <a:solidFill>
                                  <a:schemeClr val="tx1"/>
                                </a:solidFill>
                                <a:latin typeface="Cambria Math" panose="02040503050406030204" pitchFamily="18" charset="0"/>
                                <a:ea typeface="Cambria Math" panose="02040503050406030204" pitchFamily="18" charset="0"/>
                                <a:cs typeface="Arial"/>
                              </a:rPr>
                            </m:ctrlPr>
                          </m:mPr>
                          <m:mr>
                            <m:e>
                              <m:r>
                                <a:rPr lang="en-US" sz="900" b="0" i="1" spc="-30" smtClean="0">
                                  <a:solidFill>
                                    <a:schemeClr val="tx1"/>
                                  </a:solidFill>
                                  <a:latin typeface="Cambria Math" panose="02040503050406030204" pitchFamily="18" charset="0"/>
                                  <a:ea typeface="Cambria Math" panose="02040503050406030204" pitchFamily="18" charset="0"/>
                                  <a:cs typeface="Arial"/>
                                </a:rPr>
                                <m:t>100</m:t>
                              </m:r>
                            </m:e>
                          </m:mr>
                          <m:mr>
                            <m:e>
                              <m:r>
                                <a:rPr lang="en-US" sz="900" b="0" i="1" spc="-30" smtClean="0">
                                  <a:solidFill>
                                    <a:schemeClr val="tx1"/>
                                  </a:solidFill>
                                  <a:latin typeface="Cambria Math" panose="02040503050406030204" pitchFamily="18" charset="0"/>
                                  <a:ea typeface="Cambria Math" panose="02040503050406030204" pitchFamily="18" charset="0"/>
                                  <a:cs typeface="Arial"/>
                                </a:rPr>
                                <m:t>2</m:t>
                              </m:r>
                            </m:e>
                          </m:mr>
                        </m:m>
                      </m:e>
                    </m:d>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057</m:t>
                        </m:r>
                      </m:e>
                      <m:sup>
                        <m:r>
                          <a:rPr lang="en-US" sz="900" b="0" i="1" spc="-30" smtClean="0">
                            <a:solidFill>
                              <a:schemeClr val="tx1"/>
                            </a:solidFill>
                            <a:latin typeface="Cambria Math" panose="02040503050406030204" pitchFamily="18" charset="0"/>
                            <a:ea typeface="Cambria Math" panose="02040503050406030204" pitchFamily="18" charset="0"/>
                            <a:cs typeface="Arial"/>
                          </a:rPr>
                          <m:t>2</m:t>
                        </m:r>
                      </m:sup>
                    </m:sSup>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1</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057</m:t>
                        </m:r>
                        <m:r>
                          <a:rPr lang="en-US" sz="900" b="0" i="1" spc="-30" smtClean="0">
                            <a:solidFill>
                              <a:schemeClr val="tx1"/>
                            </a:solidFill>
                            <a:latin typeface="Cambria Math" panose="02040503050406030204" pitchFamily="18" charset="0"/>
                            <a:ea typeface="Cambria Math" panose="02040503050406030204" pitchFamily="18" charset="0"/>
                            <a:cs typeface="Arial"/>
                          </a:rPr>
                          <m:t>)</m:t>
                        </m:r>
                      </m:e>
                      <m:sup>
                        <m:r>
                          <a:rPr lang="en-US" sz="900" b="0" i="1" spc="-30" smtClean="0">
                            <a:solidFill>
                              <a:schemeClr val="tx1"/>
                            </a:solidFill>
                            <a:latin typeface="Cambria Math" panose="02040503050406030204" pitchFamily="18" charset="0"/>
                            <a:ea typeface="Cambria Math" panose="02040503050406030204" pitchFamily="18" charset="0"/>
                            <a:cs typeface="Arial"/>
                          </a:rPr>
                          <m:t>100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2</m:t>
                        </m:r>
                      </m:sup>
                    </m:sSup>
                    <m:r>
                      <a:rPr lang="en-US" sz="900" b="0" i="1" spc="-30" smtClean="0">
                        <a:solidFill>
                          <a:schemeClr val="tx1"/>
                        </a:solidFill>
                        <a:latin typeface="Cambria Math" panose="02040503050406030204" pitchFamily="18" charset="0"/>
                        <a:ea typeface="Cambria Math" panose="02040503050406030204" pitchFamily="18" charset="0"/>
                        <a:cs typeface="Arial"/>
                      </a:rPr>
                      <m:t>+…+</m:t>
                    </m:r>
                    <m:d>
                      <m:dPr>
                        <m:ctrlPr>
                          <a:rPr lang="en-US" sz="900" b="0" i="1" spc="-30" smtClean="0">
                            <a:solidFill>
                              <a:schemeClr val="tx1"/>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900" b="0" i="1" spc="-30" smtClean="0">
                                <a:solidFill>
                                  <a:schemeClr val="tx1"/>
                                </a:solidFill>
                                <a:latin typeface="Cambria Math" panose="02040503050406030204" pitchFamily="18" charset="0"/>
                                <a:ea typeface="Cambria Math" panose="02040503050406030204" pitchFamily="18" charset="0"/>
                                <a:cs typeface="Arial"/>
                              </a:rPr>
                            </m:ctrlPr>
                          </m:mPr>
                          <m:mr>
                            <m:e>
                              <m:r>
                                <a:rPr lang="en-US" sz="900" b="0" i="1" spc="-30" smtClean="0">
                                  <a:solidFill>
                                    <a:schemeClr val="tx1"/>
                                  </a:solidFill>
                                  <a:latin typeface="Cambria Math" panose="02040503050406030204" pitchFamily="18" charset="0"/>
                                  <a:ea typeface="Cambria Math" panose="02040503050406030204" pitchFamily="18" charset="0"/>
                                  <a:cs typeface="Arial"/>
                                </a:rPr>
                                <m:t>100</m:t>
                              </m:r>
                            </m:e>
                          </m:mr>
                          <m:mr>
                            <m:e>
                              <m:r>
                                <a:rPr lang="en-US" sz="900" b="0" i="1" spc="-30" smtClean="0">
                                  <a:solidFill>
                                    <a:schemeClr val="tx1"/>
                                  </a:solidFill>
                                  <a:latin typeface="Cambria Math" panose="02040503050406030204" pitchFamily="18" charset="0"/>
                                  <a:ea typeface="Cambria Math" panose="02040503050406030204" pitchFamily="18" charset="0"/>
                                  <a:cs typeface="Arial"/>
                                </a:rPr>
                                <m:t>100</m:t>
                              </m:r>
                            </m:e>
                          </m:mr>
                        </m:m>
                      </m:e>
                    </m:d>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057</m:t>
                        </m:r>
                      </m:e>
                      <m:sup>
                        <m:r>
                          <a:rPr lang="en-US" sz="900" b="0" i="1" spc="-30" smtClean="0">
                            <a:solidFill>
                              <a:schemeClr val="tx1"/>
                            </a:solidFill>
                            <a:latin typeface="Cambria Math" panose="02040503050406030204" pitchFamily="18" charset="0"/>
                            <a:ea typeface="Cambria Math" panose="02040503050406030204" pitchFamily="18" charset="0"/>
                            <a:cs typeface="Arial"/>
                          </a:rPr>
                          <m:t>100</m:t>
                        </m:r>
                      </m:sup>
                    </m:sSup>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1</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057</m:t>
                        </m:r>
                        <m:r>
                          <a:rPr lang="en-US" sz="900" b="0" i="1" spc="-30" smtClean="0">
                            <a:solidFill>
                              <a:schemeClr val="tx1"/>
                            </a:solidFill>
                            <a:latin typeface="Cambria Math" panose="02040503050406030204" pitchFamily="18" charset="0"/>
                            <a:ea typeface="Cambria Math" panose="02040503050406030204" pitchFamily="18" charset="0"/>
                            <a:cs typeface="Arial"/>
                          </a:rPr>
                          <m:t>)</m:t>
                        </m:r>
                      </m:e>
                      <m:sup>
                        <m:r>
                          <a:rPr lang="en-US" sz="900" b="0" i="1" spc="-30" smtClean="0">
                            <a:solidFill>
                              <a:schemeClr val="tx1"/>
                            </a:solidFill>
                            <a:latin typeface="Cambria Math" panose="02040503050406030204" pitchFamily="18" charset="0"/>
                            <a:ea typeface="Cambria Math" panose="02040503050406030204" pitchFamily="18" charset="0"/>
                            <a:cs typeface="Arial"/>
                          </a:rPr>
                          <m:t>100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100</m:t>
                        </m:r>
                      </m:sup>
                    </m:sSup>
                  </m:oMath>
                </a14:m>
                <a:r>
                  <a:rPr lang="en-US" sz="900" b="0" i="1" spc="-30" dirty="0" smtClean="0">
                    <a:solidFill>
                      <a:schemeClr val="tx1"/>
                    </a:solidFill>
                    <a:latin typeface="Cambria Math" panose="02040503050406030204" pitchFamily="18" charset="0"/>
                    <a:ea typeface="Cambria Math" panose="02040503050406030204" pitchFamily="18" charset="0"/>
                    <a:cs typeface="Arial"/>
                  </a:rPr>
                  <a:t>  (by hand)</a:t>
                </a:r>
              </a:p>
              <a:p>
                <a:pPr marL="227329" marR="5080" indent="-214629">
                  <a:lnSpc>
                    <a:spcPct val="100000"/>
                  </a:lnSpc>
                  <a:spcBef>
                    <a:spcPts val="585"/>
                  </a:spcBef>
                  <a:buClr>
                    <a:srgbClr val="024F84"/>
                  </a:buClr>
                  <a:buAutoNum type="alphaLcParenBoth"/>
                  <a:tabLst>
                    <a:tab pos="227965" algn="l"/>
                  </a:tabLst>
                </a:pPr>
                <a14:m>
                  <m:oMath xmlns:m="http://schemas.openxmlformats.org/officeDocument/2006/math">
                    <m:r>
                      <a:rPr lang="en-US" sz="900" b="0" i="1" spc="-30" smtClean="0">
                        <a:solidFill>
                          <a:schemeClr val="tx1"/>
                        </a:solidFill>
                        <a:latin typeface="Cambria Math" panose="02040503050406030204" pitchFamily="18" charset="0"/>
                        <a:cs typeface="Arial"/>
                      </a:rPr>
                      <m:t>𝑃</m:t>
                    </m:r>
                    <m:d>
                      <m:dPr>
                        <m:ctrlPr>
                          <a:rPr lang="en-US" sz="900" b="0" i="1" spc="-30" smtClean="0">
                            <a:solidFill>
                              <a:schemeClr val="tx1"/>
                            </a:solidFill>
                            <a:latin typeface="Cambria Math" panose="02040503050406030204" pitchFamily="18" charset="0"/>
                            <a:cs typeface="Arial"/>
                          </a:rPr>
                        </m:ctrlPr>
                      </m:dPr>
                      <m:e>
                        <m:r>
                          <a:rPr lang="en-US" sz="900" b="0" i="1" spc="-30" smtClean="0">
                            <a:solidFill>
                              <a:schemeClr val="tx1"/>
                            </a:solidFill>
                            <a:latin typeface="Cambria Math" panose="02040503050406030204" pitchFamily="18" charset="0"/>
                            <a:cs typeface="Arial"/>
                          </a:rPr>
                          <m:t>𝑋</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2</m:t>
                        </m:r>
                      </m:e>
                    </m:d>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1</m:t>
                    </m:r>
                    <m:r>
                      <a:rPr lang="en-US" sz="900" b="0" i="1" spc="-30" smtClean="0">
                        <a:solidFill>
                          <a:schemeClr val="tx1"/>
                        </a:solidFill>
                        <a:latin typeface="Cambria Math" panose="02040503050406030204" pitchFamily="18" charset="0"/>
                        <a:ea typeface="Cambria Math" panose="02040503050406030204" pitchFamily="18" charset="0"/>
                        <a:cs typeface="Arial"/>
                      </a:rPr>
                      <m:t>−</m:t>
                    </m:r>
                    <m:d>
                      <m:dPr>
                        <m:begChr m:val="["/>
                        <m:endChr m:val="]"/>
                        <m:ctrlPr>
                          <a:rPr lang="en-US" sz="900" b="0" i="1" spc="-30" smtClean="0">
                            <a:solidFill>
                              <a:schemeClr val="tx1"/>
                            </a:solidFill>
                            <a:latin typeface="Cambria Math" panose="02040503050406030204" pitchFamily="18" charset="0"/>
                            <a:ea typeface="Cambria Math" panose="02040503050406030204" pitchFamily="18" charset="0"/>
                            <a:cs typeface="Arial"/>
                          </a:rPr>
                        </m:ctrlPr>
                      </m:dPr>
                      <m:e>
                        <m:d>
                          <m:dPr>
                            <m:ctrlPr>
                              <a:rPr lang="en-US" sz="900" b="0" i="1" spc="-30" smtClean="0">
                                <a:solidFill>
                                  <a:schemeClr val="tx1"/>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900" b="0" i="1" spc="-30" smtClean="0">
                                    <a:solidFill>
                                      <a:schemeClr val="tx1"/>
                                    </a:solidFill>
                                    <a:latin typeface="Cambria Math" panose="02040503050406030204" pitchFamily="18" charset="0"/>
                                    <a:ea typeface="Cambria Math" panose="02040503050406030204" pitchFamily="18" charset="0"/>
                                    <a:cs typeface="Arial"/>
                                  </a:rPr>
                                </m:ctrlPr>
                              </m:mPr>
                              <m:mr>
                                <m:e>
                                  <m:r>
                                    <a:rPr lang="en-US" sz="900" b="0" i="1" spc="-30" smtClean="0">
                                      <a:solidFill>
                                        <a:schemeClr val="tx1"/>
                                      </a:solidFill>
                                      <a:latin typeface="Cambria Math" panose="02040503050406030204" pitchFamily="18" charset="0"/>
                                      <a:ea typeface="Cambria Math" panose="02040503050406030204" pitchFamily="18" charset="0"/>
                                      <a:cs typeface="Arial"/>
                                    </a:rPr>
                                    <m:t>100</m:t>
                                  </m:r>
                                </m:e>
                              </m:mr>
                              <m:mr>
                                <m:e>
                                  <m:r>
                                    <a:rPr lang="en-US" sz="900" b="0" i="1" spc="-30" smtClean="0">
                                      <a:solidFill>
                                        <a:schemeClr val="tx1"/>
                                      </a:solidFill>
                                      <a:latin typeface="Cambria Math" panose="02040503050406030204" pitchFamily="18" charset="0"/>
                                      <a:ea typeface="Cambria Math" panose="02040503050406030204" pitchFamily="18" charset="0"/>
                                      <a:cs typeface="Arial"/>
                                    </a:rPr>
                                    <m:t>2</m:t>
                                  </m:r>
                                </m:e>
                              </m:mr>
                            </m:m>
                          </m:e>
                        </m:d>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057</m:t>
                            </m:r>
                          </m:e>
                          <m:sup>
                            <m:r>
                              <a:rPr lang="en-US" sz="900" b="0" i="1" spc="-30" smtClean="0">
                                <a:solidFill>
                                  <a:schemeClr val="tx1"/>
                                </a:solidFill>
                                <a:latin typeface="Cambria Math" panose="02040503050406030204" pitchFamily="18" charset="0"/>
                                <a:ea typeface="Cambria Math" panose="02040503050406030204" pitchFamily="18" charset="0"/>
                                <a:cs typeface="Arial"/>
                              </a:rPr>
                              <m:t>2</m:t>
                            </m:r>
                          </m:sup>
                        </m:sSup>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1</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057</m:t>
                            </m:r>
                            <m:r>
                              <a:rPr lang="en-US" sz="900" b="0" i="1" spc="-30" smtClean="0">
                                <a:solidFill>
                                  <a:schemeClr val="tx1"/>
                                </a:solidFill>
                                <a:latin typeface="Cambria Math" panose="02040503050406030204" pitchFamily="18" charset="0"/>
                                <a:ea typeface="Cambria Math" panose="02040503050406030204" pitchFamily="18" charset="0"/>
                                <a:cs typeface="Arial"/>
                              </a:rPr>
                              <m:t>)</m:t>
                            </m:r>
                          </m:e>
                          <m:sup>
                            <m:r>
                              <a:rPr lang="en-US" sz="900" b="0" i="1" spc="-30" smtClean="0">
                                <a:solidFill>
                                  <a:schemeClr val="tx1"/>
                                </a:solidFill>
                                <a:latin typeface="Cambria Math" panose="02040503050406030204" pitchFamily="18" charset="0"/>
                                <a:ea typeface="Cambria Math" panose="02040503050406030204" pitchFamily="18" charset="0"/>
                                <a:cs typeface="Arial"/>
                              </a:rPr>
                              <m:t>100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2</m:t>
                            </m:r>
                          </m:sup>
                        </m:sSup>
                      </m:e>
                    </m:d>
                  </m:oMath>
                </a14:m>
                <a:endParaRPr lang="en-US" sz="900" b="0" i="1" spc="-30" dirty="0" smtClean="0">
                  <a:solidFill>
                    <a:schemeClr val="tx1"/>
                  </a:solidFill>
                  <a:latin typeface="Cambria Math" panose="02040503050406030204" pitchFamily="18" charset="0"/>
                  <a:ea typeface="Cambria Math" panose="02040503050406030204" pitchFamily="18" charset="0"/>
                  <a:cs typeface="Arial"/>
                </a:endParaRPr>
              </a:p>
              <a:p>
                <a:pPr marL="227329" marR="5080" indent="-214629">
                  <a:lnSpc>
                    <a:spcPct val="100000"/>
                  </a:lnSpc>
                  <a:spcBef>
                    <a:spcPts val="585"/>
                  </a:spcBef>
                  <a:buClr>
                    <a:srgbClr val="024F84"/>
                  </a:buClr>
                  <a:buAutoNum type="alphaLcParenBoth"/>
                  <a:tabLst>
                    <a:tab pos="227965" algn="l"/>
                  </a:tabLst>
                </a:pPr>
                <a14:m>
                  <m:oMath xmlns:m="http://schemas.openxmlformats.org/officeDocument/2006/math">
                    <m:r>
                      <a:rPr lang="en-US" sz="900" b="0" i="1" spc="-30" smtClean="0">
                        <a:solidFill>
                          <a:schemeClr val="tx1"/>
                        </a:solidFill>
                        <a:latin typeface="Cambria Math" panose="02040503050406030204" pitchFamily="18" charset="0"/>
                        <a:cs typeface="Arial"/>
                      </a:rPr>
                      <m:t>𝑃</m:t>
                    </m:r>
                    <m:d>
                      <m:dPr>
                        <m:ctrlPr>
                          <a:rPr lang="en-US" sz="900" b="0" i="1" spc="-30" smtClean="0">
                            <a:solidFill>
                              <a:schemeClr val="tx1"/>
                            </a:solidFill>
                            <a:latin typeface="Cambria Math" panose="02040503050406030204" pitchFamily="18" charset="0"/>
                            <a:cs typeface="Arial"/>
                          </a:rPr>
                        </m:ctrlPr>
                      </m:dPr>
                      <m:e>
                        <m:r>
                          <a:rPr lang="en-US" sz="900" b="0" i="1" spc="-30" smtClean="0">
                            <a:solidFill>
                              <a:schemeClr val="tx1"/>
                            </a:solidFill>
                            <a:latin typeface="Cambria Math" panose="02040503050406030204" pitchFamily="18" charset="0"/>
                            <a:cs typeface="Arial"/>
                          </a:rPr>
                          <m:t>𝑋</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2</m:t>
                        </m:r>
                      </m:e>
                    </m:d>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1</m:t>
                    </m:r>
                    <m:r>
                      <a:rPr lang="en-US" sz="900" b="0" i="1" spc="-30" smtClean="0">
                        <a:solidFill>
                          <a:schemeClr val="tx1"/>
                        </a:solidFill>
                        <a:latin typeface="Cambria Math" panose="02040503050406030204" pitchFamily="18" charset="0"/>
                        <a:ea typeface="Cambria Math" panose="02040503050406030204" pitchFamily="18" charset="0"/>
                        <a:cs typeface="Arial"/>
                      </a:rPr>
                      <m:t>−</m:t>
                    </m:r>
                    <m:d>
                      <m:dPr>
                        <m:begChr m:val="["/>
                        <m:endChr m:val="]"/>
                        <m:ctrlPr>
                          <a:rPr lang="en-US" sz="900" b="0" i="1" spc="-30" smtClean="0">
                            <a:solidFill>
                              <a:schemeClr val="tx1"/>
                            </a:solidFill>
                            <a:latin typeface="Cambria Math" panose="02040503050406030204" pitchFamily="18" charset="0"/>
                            <a:ea typeface="Cambria Math" panose="02040503050406030204" pitchFamily="18" charset="0"/>
                            <a:cs typeface="Arial"/>
                          </a:rPr>
                        </m:ctrlPr>
                      </m:dPr>
                      <m:e>
                        <m:d>
                          <m:dPr>
                            <m:ctrlPr>
                              <a:rPr lang="en-US" sz="900" b="0" i="1" spc="-30" smtClean="0">
                                <a:solidFill>
                                  <a:schemeClr val="tx1"/>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900" b="0" i="1" spc="-30" smtClean="0">
                                    <a:solidFill>
                                      <a:schemeClr val="tx1"/>
                                    </a:solidFill>
                                    <a:latin typeface="Cambria Math" panose="02040503050406030204" pitchFamily="18" charset="0"/>
                                    <a:ea typeface="Cambria Math" panose="02040503050406030204" pitchFamily="18" charset="0"/>
                                    <a:cs typeface="Arial"/>
                                  </a:rPr>
                                </m:ctrlPr>
                              </m:mPr>
                              <m:mr>
                                <m:e>
                                  <m:r>
                                    <a:rPr lang="en-US" sz="900" b="0" i="1" spc="-30" smtClean="0">
                                      <a:solidFill>
                                        <a:schemeClr val="tx1"/>
                                      </a:solidFill>
                                      <a:latin typeface="Cambria Math" panose="02040503050406030204" pitchFamily="18" charset="0"/>
                                      <a:ea typeface="Cambria Math" panose="02040503050406030204" pitchFamily="18" charset="0"/>
                                      <a:cs typeface="Arial"/>
                                    </a:rPr>
                                    <m:t>100</m:t>
                                  </m:r>
                                </m:e>
                              </m:mr>
                              <m:mr>
                                <m:e>
                                  <m:r>
                                    <a:rPr lang="en-US" sz="900" b="0" i="1" spc="-30" smtClean="0">
                                      <a:solidFill>
                                        <a:schemeClr val="tx1"/>
                                      </a:solidFill>
                                      <a:latin typeface="Cambria Math" panose="02040503050406030204" pitchFamily="18" charset="0"/>
                                      <a:ea typeface="Cambria Math" panose="02040503050406030204" pitchFamily="18" charset="0"/>
                                      <a:cs typeface="Arial"/>
                                    </a:rPr>
                                    <m:t>0</m:t>
                                  </m:r>
                                </m:e>
                              </m:mr>
                            </m:m>
                          </m:e>
                        </m:d>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057</m:t>
                            </m:r>
                          </m:e>
                          <m:sup>
                            <m:r>
                              <a:rPr lang="en-US" sz="900" b="0" i="1" spc="-30" smtClean="0">
                                <a:solidFill>
                                  <a:schemeClr val="tx1"/>
                                </a:solidFill>
                                <a:latin typeface="Cambria Math" panose="02040503050406030204" pitchFamily="18" charset="0"/>
                                <a:ea typeface="Cambria Math" panose="02040503050406030204" pitchFamily="18" charset="0"/>
                                <a:cs typeface="Arial"/>
                              </a:rPr>
                              <m:t>0</m:t>
                            </m:r>
                          </m:sup>
                        </m:sSup>
                        <m:sSup>
                          <m:sSupPr>
                            <m:ctrlPr>
                              <a:rPr lang="en-US" sz="900" b="0" i="1" spc="-30" smtClean="0">
                                <a:solidFill>
                                  <a:schemeClr val="tx1"/>
                                </a:solidFill>
                                <a:latin typeface="Cambria Math" panose="02040503050406030204" pitchFamily="18" charset="0"/>
                                <a:ea typeface="Cambria Math" panose="02040503050406030204" pitchFamily="18" charset="0"/>
                                <a:cs typeface="Arial"/>
                              </a:rPr>
                            </m:ctrlPr>
                          </m:sSupPr>
                          <m:e>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1</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057</m:t>
                            </m:r>
                            <m:r>
                              <a:rPr lang="en-US" sz="900" b="0" i="1" spc="-30" smtClean="0">
                                <a:solidFill>
                                  <a:schemeClr val="tx1"/>
                                </a:solidFill>
                                <a:latin typeface="Cambria Math" panose="02040503050406030204" pitchFamily="18" charset="0"/>
                                <a:ea typeface="Cambria Math" panose="02040503050406030204" pitchFamily="18" charset="0"/>
                                <a:cs typeface="Arial"/>
                              </a:rPr>
                              <m:t>)</m:t>
                            </m:r>
                          </m:e>
                          <m:sup>
                            <m:r>
                              <a:rPr lang="en-US" sz="900" b="0" i="1" spc="-30" smtClean="0">
                                <a:solidFill>
                                  <a:schemeClr val="tx1"/>
                                </a:solidFill>
                                <a:latin typeface="Cambria Math" panose="02040503050406030204" pitchFamily="18" charset="0"/>
                                <a:ea typeface="Cambria Math" panose="02040503050406030204" pitchFamily="18" charset="0"/>
                                <a:cs typeface="Arial"/>
                              </a:rPr>
                              <m:t>100</m:t>
                            </m:r>
                            <m:r>
                              <a:rPr lang="en-US" sz="900" b="0" i="1" spc="-30" smtClean="0">
                                <a:solidFill>
                                  <a:schemeClr val="tx1"/>
                                </a:solidFill>
                                <a:latin typeface="Cambria Math" panose="02040503050406030204" pitchFamily="18" charset="0"/>
                                <a:ea typeface="Cambria Math" panose="02040503050406030204" pitchFamily="18" charset="0"/>
                                <a:cs typeface="Arial"/>
                              </a:rPr>
                              <m:t>−</m:t>
                            </m:r>
                            <m:r>
                              <a:rPr lang="en-US" sz="900" b="0" i="1" spc="-30" smtClean="0">
                                <a:solidFill>
                                  <a:schemeClr val="tx1"/>
                                </a:solidFill>
                                <a:latin typeface="Cambria Math" panose="02040503050406030204" pitchFamily="18" charset="0"/>
                                <a:ea typeface="Cambria Math" panose="02040503050406030204" pitchFamily="18" charset="0"/>
                                <a:cs typeface="Arial"/>
                              </a:rPr>
                              <m:t>0</m:t>
                            </m:r>
                          </m:sup>
                        </m:sSup>
                      </m:e>
                    </m:d>
                  </m:oMath>
                </a14:m>
                <a:endParaRPr lang="en-US" sz="900" b="0" i="1" spc="-30" dirty="0" smtClean="0">
                  <a:solidFill>
                    <a:schemeClr val="tx1"/>
                  </a:solidFill>
                  <a:latin typeface="Cambria Math" panose="02040503050406030204" pitchFamily="18" charset="0"/>
                  <a:ea typeface="Cambria Math" panose="02040503050406030204" pitchFamily="18" charset="0"/>
                  <a:cs typeface="Arial"/>
                </a:endParaRPr>
              </a:p>
              <a:p>
                <a:pPr marL="227329" marR="5080" indent="-214629">
                  <a:lnSpc>
                    <a:spcPct val="100000"/>
                  </a:lnSpc>
                  <a:spcBef>
                    <a:spcPts val="585"/>
                  </a:spcBef>
                  <a:buClr>
                    <a:srgbClr val="024F84"/>
                  </a:buClr>
                  <a:buAutoNum type="alphaLcParenBoth"/>
                  <a:tabLst>
                    <a:tab pos="227965" algn="l"/>
                  </a:tabLst>
                </a:pPr>
                <a14:m>
                  <m:oMath xmlns:m="http://schemas.openxmlformats.org/officeDocument/2006/math">
                    <m:r>
                      <a:rPr lang="en-US" sz="800" b="1" i="1" spc="-30" smtClean="0">
                        <a:solidFill>
                          <a:schemeClr val="accent2">
                            <a:lumMod val="75000"/>
                          </a:schemeClr>
                        </a:solidFill>
                        <a:latin typeface="Cambria Math" panose="02040503050406030204" pitchFamily="18" charset="0"/>
                        <a:cs typeface="Arial"/>
                      </a:rPr>
                      <m:t>𝑷</m:t>
                    </m:r>
                    <m:d>
                      <m:dPr>
                        <m:ctrlPr>
                          <a:rPr lang="en-US" sz="800" b="1" i="1" spc="-30" smtClean="0">
                            <a:solidFill>
                              <a:schemeClr val="accent2">
                                <a:lumMod val="75000"/>
                              </a:schemeClr>
                            </a:solidFill>
                            <a:latin typeface="Cambria Math" panose="02040503050406030204" pitchFamily="18" charset="0"/>
                            <a:cs typeface="Arial"/>
                          </a:rPr>
                        </m:ctrlPr>
                      </m:dPr>
                      <m:e>
                        <m:r>
                          <a:rPr lang="en-US" sz="800" b="1" i="1" spc="-30" smtClean="0">
                            <a:solidFill>
                              <a:schemeClr val="accent2">
                                <a:lumMod val="75000"/>
                              </a:schemeClr>
                            </a:solidFill>
                            <a:latin typeface="Cambria Math" panose="02040503050406030204" pitchFamily="18" charset="0"/>
                            <a:cs typeface="Arial"/>
                          </a:rPr>
                          <m:t>𝑿</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𝟐</m:t>
                        </m:r>
                      </m:e>
                    </m:d>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𝟏</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d>
                      <m:dPr>
                        <m:begChr m:val="["/>
                        <m:endChr m:val="]"/>
                        <m:ctrlP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d>
                          <m:dPr>
                            <m:ctrlP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mPr>
                              <m:mr>
                                <m:e>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𝟏𝟎𝟎</m:t>
                                  </m:r>
                                </m:e>
                              </m:mr>
                              <m:mr>
                                <m:e>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𝟎</m:t>
                                  </m:r>
                                </m:e>
                              </m:mr>
                            </m:m>
                          </m:e>
                        </m:d>
                        <m:sSup>
                          <m:sSupPr>
                            <m:ctrlP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sSupPr>
                          <m:e>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𝟎</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𝟎𝟓𝟕</m:t>
                            </m:r>
                          </m:e>
                          <m:sup>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𝟎</m:t>
                            </m:r>
                          </m:sup>
                        </m:sSup>
                        <m:sSup>
                          <m:sSupPr>
                            <m:ctrlP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sSupPr>
                          <m:e>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𝟏</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𝟎</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𝟎𝟓𝟕</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e>
                          <m:sup>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𝟏𝟎𝟎</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𝟎</m:t>
                            </m:r>
                          </m:sup>
                        </m:sSup>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d>
                          <m:dPr>
                            <m:ctrlP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mPr>
                              <m:mr>
                                <m:e>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𝟏𝟎𝟎</m:t>
                                  </m:r>
                                </m:e>
                              </m:mr>
                              <m:mr>
                                <m:e>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𝟏</m:t>
                                  </m:r>
                                </m:e>
                              </m:mr>
                            </m:m>
                          </m:e>
                        </m:d>
                        <m:sSup>
                          <m:sSupPr>
                            <m:ctrlP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sSupPr>
                          <m:e>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𝟎</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𝟎𝟓𝟕</m:t>
                            </m:r>
                          </m:e>
                          <m:sup>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𝟏</m:t>
                            </m:r>
                          </m:sup>
                        </m:sSup>
                        <m:sSup>
                          <m:sSupPr>
                            <m:ctrlP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sSupPr>
                          <m:e>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𝟏</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𝟎</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𝟎𝟓𝟕</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e>
                          <m:sup>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𝟏𝟎𝟎</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800" b="1" i="1" spc="-30" smtClean="0">
                                <a:solidFill>
                                  <a:schemeClr val="accent2">
                                    <a:lumMod val="75000"/>
                                  </a:schemeClr>
                                </a:solidFill>
                                <a:latin typeface="Cambria Math" panose="02040503050406030204" pitchFamily="18" charset="0"/>
                                <a:ea typeface="Cambria Math" panose="02040503050406030204" pitchFamily="18" charset="0"/>
                                <a:cs typeface="Arial"/>
                              </a:rPr>
                              <m:t>𝟏</m:t>
                            </m:r>
                          </m:sup>
                        </m:sSup>
                      </m:e>
                    </m:d>
                  </m:oMath>
                </a14:m>
                <a:endParaRPr lang="en-US" sz="800" b="1" i="1" spc="-30" dirty="0" smtClean="0">
                  <a:solidFill>
                    <a:schemeClr val="accent2">
                      <a:lumMod val="75000"/>
                    </a:schemeClr>
                  </a:solidFill>
                  <a:latin typeface="Cambria Math" panose="02040503050406030204" pitchFamily="18" charset="0"/>
                  <a:ea typeface="Cambria Math" panose="02040503050406030204" pitchFamily="18" charset="0"/>
                  <a:cs typeface="Aria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2565" y="1395864"/>
                <a:ext cx="4480062" cy="1603003"/>
              </a:xfrm>
              <a:prstGeom prst="rect">
                <a:avLst/>
              </a:prstGeom>
              <a:blipFill>
                <a:blip r:embed="rId2"/>
                <a:stretch>
                  <a:fillRect l="-1224" t="-760" b="-1141"/>
                </a:stretch>
              </a:blipFill>
            </p:spPr>
            <p:txBody>
              <a:bodyPr/>
              <a:lstStyle/>
              <a:p>
                <a:r>
                  <a:rPr lang="en-US">
                    <a:noFill/>
                  </a:rPr>
                  <a:t> </a:t>
                </a:r>
              </a:p>
            </p:txBody>
          </p:sp>
        </mc:Fallback>
      </mc:AlternateContent>
    </p:spTree>
    <p:extLst>
      <p:ext uri="{BB962C8B-B14F-4D97-AF65-F5344CB8AC3E}">
        <p14:creationId xmlns:p14="http://schemas.microsoft.com/office/powerpoint/2010/main" val="34870735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56233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What is the probability that at least three students from your high school get in this year (assume students at your school are independent)?</a:t>
            </a:r>
            <a:endParaRPr lang="en-US" sz="900" dirty="0">
              <a:latin typeface="Arial"/>
              <a:cs typeface="Arial"/>
            </a:endParaRPr>
          </a:p>
        </p:txBody>
      </p:sp>
      <p:sp>
        <p:nvSpPr>
          <p:cNvPr id="6" name="object 36"/>
          <p:cNvSpPr txBox="1"/>
          <p:nvPr/>
        </p:nvSpPr>
        <p:spPr>
          <a:xfrm>
            <a:off x="178561" y="998065"/>
            <a:ext cx="4112895" cy="319318"/>
          </a:xfrm>
          <a:prstGeom prst="rect">
            <a:avLst/>
          </a:prstGeom>
        </p:spPr>
        <p:txBody>
          <a:bodyPr vert="horz" wrap="square" lIns="0" tIns="11430" rIns="0" bIns="0" rtlCol="0">
            <a:spAutoFit/>
          </a:bodyPr>
          <a:lstStyle/>
          <a:p>
            <a:pPr marL="12700" marR="5080">
              <a:lnSpc>
                <a:spcPct val="100000"/>
              </a:lnSpc>
              <a:spcBef>
                <a:spcPts val="585"/>
              </a:spcBef>
              <a:buClr>
                <a:srgbClr val="024F84"/>
              </a:buClr>
              <a:tabLst>
                <a:tab pos="227965" algn="l"/>
              </a:tabLst>
            </a:pPr>
            <a:r>
              <a:rPr lang="en-US" sz="1000" b="1" i="1" spc="-30" dirty="0" smtClean="0">
                <a:solidFill>
                  <a:srgbClr val="C00000"/>
                </a:solidFill>
                <a:latin typeface="Arial"/>
                <a:cs typeface="Arial"/>
              </a:rPr>
              <a:t>Calculate multiple binomial expressions (and add/subtract/do other things with them).</a:t>
            </a:r>
            <a:endParaRPr sz="1000" b="1" i="1" dirty="0">
              <a:solidFill>
                <a:srgbClr val="C00000"/>
              </a:solidFill>
              <a:latin typeface="Arial"/>
              <a:cs typeface="Arial"/>
            </a:endParaRPr>
          </a:p>
        </p:txBody>
      </p:sp>
      <mc:AlternateContent xmlns:mc="http://schemas.openxmlformats.org/markup-compatibility/2006" xmlns:a14="http://schemas.microsoft.com/office/drawing/2010/main">
        <mc:Choice Requires="a14">
          <p:sp>
            <p:nvSpPr>
              <p:cNvPr id="7" name="Rectangle 6"/>
              <p:cNvSpPr/>
              <p:nvPr/>
            </p:nvSpPr>
            <p:spPr>
              <a:xfrm>
                <a:off x="0" y="1490215"/>
                <a:ext cx="4724691" cy="25391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eqArr>
                        <m:eqArrPr>
                          <m:ctrlPr>
                            <a:rPr lang="en-US" sz="1050" b="0" i="1" smtClean="0">
                              <a:latin typeface="Cambria Math" panose="02040503050406030204" pitchFamily="18" charset="0"/>
                            </a:rPr>
                          </m:ctrlPr>
                        </m:eqArrPr>
                        <m:e>
                          <m:r>
                            <a:rPr lang="en-US" sz="1050" b="0" i="1" smtClean="0">
                              <a:latin typeface="Cambria Math" panose="02040503050406030204" pitchFamily="18" charset="0"/>
                            </a:rPr>
                            <m:t>𝑋</m:t>
                          </m:r>
                          <m:r>
                            <a:rPr lang="en-US" sz="1050" b="0" i="1" smtClean="0">
                              <a:latin typeface="Cambria Math" panose="02040503050406030204" pitchFamily="18" charset="0"/>
                            </a:rPr>
                            <m:t>=</m:t>
                          </m:r>
                          <m:r>
                            <a:rPr lang="en-US" sz="1050" b="0" i="1" smtClean="0">
                              <a:latin typeface="Cambria Math" panose="02040503050406030204" pitchFamily="18" charset="0"/>
                            </a:rPr>
                            <m:t>𝑜𝑓</m:t>
                          </m:r>
                          <m:r>
                            <a:rPr lang="en-US" sz="1050" b="0" i="1" smtClean="0">
                              <a:latin typeface="Cambria Math" panose="02040503050406030204" pitchFamily="18" charset="0"/>
                            </a:rPr>
                            <m:t> </m:t>
                          </m:r>
                          <m:r>
                            <a:rPr lang="en-US" sz="1050" b="0" i="1" smtClean="0">
                              <a:latin typeface="Cambria Math" panose="02040503050406030204" pitchFamily="18" charset="0"/>
                            </a:rPr>
                            <m:t>𝑠𝑡𝑢𝑑𝑒𝑛𝑡𝑠</m:t>
                          </m:r>
                          <m:r>
                            <a:rPr lang="en-US" sz="1050" b="0" i="1" smtClean="0">
                              <a:latin typeface="Cambria Math" panose="02040503050406030204" pitchFamily="18" charset="0"/>
                            </a:rPr>
                            <m:t> </m:t>
                          </m:r>
                          <m:r>
                            <a:rPr lang="en-US" sz="1050" b="0" i="1" smtClean="0">
                              <a:latin typeface="Cambria Math" panose="02040503050406030204" pitchFamily="18" charset="0"/>
                            </a:rPr>
                            <m:t>𝑜𝑢𝑡</m:t>
                          </m:r>
                          <m:r>
                            <a:rPr lang="en-US" sz="1050" b="0" i="1" smtClean="0">
                              <a:latin typeface="Cambria Math" panose="02040503050406030204" pitchFamily="18" charset="0"/>
                            </a:rPr>
                            <m:t> </m:t>
                          </m:r>
                          <m:r>
                            <a:rPr lang="en-US" sz="1050" b="0" i="1" smtClean="0">
                              <a:latin typeface="Cambria Math" panose="02040503050406030204" pitchFamily="18" charset="0"/>
                            </a:rPr>
                            <m:t>𝑜𝑓</m:t>
                          </m:r>
                          <m:r>
                            <a:rPr lang="en-US" sz="1050" b="0" i="1" smtClean="0">
                              <a:latin typeface="Cambria Math" panose="02040503050406030204" pitchFamily="18" charset="0"/>
                            </a:rPr>
                            <m:t> </m:t>
                          </m:r>
                          <m:r>
                            <a:rPr lang="en-US" sz="1050" b="0" i="1" smtClean="0">
                              <a:latin typeface="Cambria Math" panose="02040503050406030204" pitchFamily="18" charset="0"/>
                            </a:rPr>
                            <m:t>100</m:t>
                          </m:r>
                          <m:r>
                            <a:rPr lang="en-US" sz="1050" b="0" i="1" smtClean="0">
                              <a:latin typeface="Cambria Math" panose="02040503050406030204" pitchFamily="18" charset="0"/>
                            </a:rPr>
                            <m:t> </m:t>
                          </m:r>
                          <m:r>
                            <a:rPr lang="en-US" sz="1050" b="0" i="1" smtClean="0">
                              <a:latin typeface="Cambria Math" panose="02040503050406030204" pitchFamily="18" charset="0"/>
                            </a:rPr>
                            <m:t>𝑆𝑒𝑛𝑖𝑜𝑟𝑠</m:t>
                          </m:r>
                          <m:r>
                            <a:rPr lang="en-US" sz="1050" b="0" i="1" smtClean="0">
                              <a:latin typeface="Cambria Math" panose="02040503050406030204" pitchFamily="18" charset="0"/>
                            </a:rPr>
                            <m:t> </m:t>
                          </m:r>
                          <m:r>
                            <a:rPr lang="en-US" sz="1050" b="0" i="1" smtClean="0">
                              <a:latin typeface="Cambria Math" panose="02040503050406030204" pitchFamily="18" charset="0"/>
                            </a:rPr>
                            <m:t>𝑎𝑡</m:t>
                          </m:r>
                          <m:r>
                            <a:rPr lang="en-US" sz="1050" b="0" i="1" smtClean="0">
                              <a:latin typeface="Cambria Math" panose="02040503050406030204" pitchFamily="18" charset="0"/>
                            </a:rPr>
                            <m:t> </m:t>
                          </m:r>
                          <m:r>
                            <a:rPr lang="en-US" sz="1050" b="0" i="1" smtClean="0">
                              <a:latin typeface="Cambria Math" panose="02040503050406030204" pitchFamily="18" charset="0"/>
                            </a:rPr>
                            <m:t>𝑦𝑜𝑢𝑟</m:t>
                          </m:r>
                          <m:r>
                            <a:rPr lang="en-US" sz="1050" b="0" i="1" smtClean="0">
                              <a:latin typeface="Cambria Math" panose="02040503050406030204" pitchFamily="18" charset="0"/>
                            </a:rPr>
                            <m:t> </m:t>
                          </m:r>
                          <m:r>
                            <a:rPr lang="en-US" sz="1050" b="0" i="1" smtClean="0">
                              <a:latin typeface="Cambria Math" panose="02040503050406030204" pitchFamily="18" charset="0"/>
                            </a:rPr>
                            <m:t>𝐻𝑆</m:t>
                          </m:r>
                          <m:r>
                            <a:rPr lang="en-US" sz="1050" b="0" i="1" smtClean="0">
                              <a:latin typeface="Cambria Math" panose="02040503050406030204" pitchFamily="18" charset="0"/>
                            </a:rPr>
                            <m:t> </m:t>
                          </m:r>
                          <m:r>
                            <a:rPr lang="en-US" sz="1050" b="0" i="1" smtClean="0">
                              <a:latin typeface="Cambria Math" panose="02040503050406030204" pitchFamily="18" charset="0"/>
                            </a:rPr>
                            <m:t>𝑡</m:t>
                          </m:r>
                          <m:r>
                            <a:rPr lang="en-US" sz="1050" b="0" i="1" smtClean="0">
                              <a:latin typeface="Cambria Math" panose="02040503050406030204" pitchFamily="18" charset="0"/>
                            </a:rPr>
                            <m:t>h</m:t>
                          </m:r>
                          <m:r>
                            <a:rPr lang="en-US" sz="1050" b="0" i="1" smtClean="0">
                              <a:latin typeface="Cambria Math" panose="02040503050406030204" pitchFamily="18" charset="0"/>
                            </a:rPr>
                            <m:t>𝑎𝑡</m:t>
                          </m:r>
                          <m:r>
                            <a:rPr lang="en-US" sz="1050" b="0" i="1" smtClean="0">
                              <a:latin typeface="Cambria Math" panose="02040503050406030204" pitchFamily="18" charset="0"/>
                            </a:rPr>
                            <m:t> </m:t>
                          </m:r>
                          <m:r>
                            <a:rPr lang="en-US" sz="1050" b="0" i="1" smtClean="0">
                              <a:latin typeface="Cambria Math" panose="02040503050406030204" pitchFamily="18" charset="0"/>
                            </a:rPr>
                            <m:t>𝑔𝑒𝑡</m:t>
                          </m:r>
                          <m:r>
                            <a:rPr lang="en-US" sz="1050" b="0" i="1" smtClean="0">
                              <a:latin typeface="Cambria Math" panose="02040503050406030204" pitchFamily="18" charset="0"/>
                            </a:rPr>
                            <m:t> </m:t>
                          </m:r>
                          <m:r>
                            <a:rPr lang="en-US" sz="1050" b="0" i="1" smtClean="0">
                              <a:latin typeface="Cambria Math" panose="02040503050406030204" pitchFamily="18" charset="0"/>
                            </a:rPr>
                            <m:t>𝑖𝑛𝑡𝑜</m:t>
                          </m:r>
                          <m:r>
                            <a:rPr lang="en-US" sz="1050" b="0" i="1" smtClean="0">
                              <a:latin typeface="Cambria Math" panose="02040503050406030204" pitchFamily="18" charset="0"/>
                            </a:rPr>
                            <m:t> </m:t>
                          </m:r>
                          <m:r>
                            <a:rPr lang="en-US" sz="1050" b="0" i="1" smtClean="0">
                              <a:latin typeface="Cambria Math" panose="02040503050406030204" pitchFamily="18" charset="0"/>
                            </a:rPr>
                            <m:t>𝐷𝑢𝑘𝑒</m:t>
                          </m:r>
                        </m:e>
                      </m:eqArr>
                    </m:oMath>
                  </m:oMathPara>
                </a14:m>
                <a:endParaRPr lang="en-US" sz="1050" b="0" dirty="0" smtClean="0"/>
              </a:p>
            </p:txBody>
          </p:sp>
        </mc:Choice>
        <mc:Fallback xmlns="">
          <p:sp>
            <p:nvSpPr>
              <p:cNvPr id="7" name="Rectangle 6"/>
              <p:cNvSpPr>
                <a:spLocks noRot="1" noChangeAspect="1" noMove="1" noResize="1" noEditPoints="1" noAdjustHandles="1" noChangeArrowheads="1" noChangeShapeType="1" noTextEdit="1"/>
              </p:cNvSpPr>
              <p:nvPr/>
            </p:nvSpPr>
            <p:spPr>
              <a:xfrm>
                <a:off x="0" y="1490215"/>
                <a:ext cx="4724691" cy="253916"/>
              </a:xfrm>
              <a:prstGeom prst="rect">
                <a:avLst/>
              </a:prstGeom>
              <a:blipFill>
                <a:blip r:embed="rId2"/>
                <a:stretch>
                  <a:fillRect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044" y="1748253"/>
                <a:ext cx="179619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𝑋</m:t>
                      </m:r>
                      <m:r>
                        <a:rPr lang="en-US" sz="1200" b="0" i="1" smtClean="0">
                          <a:latin typeface="Cambria Math" panose="02040503050406030204" pitchFamily="18" charset="0"/>
                        </a:rPr>
                        <m:t>~</m:t>
                      </m:r>
                      <m:r>
                        <a:rPr lang="en-US" sz="1200" b="0" i="1" smtClean="0">
                          <a:latin typeface="Cambria Math" panose="02040503050406030204" pitchFamily="18" charset="0"/>
                        </a:rPr>
                        <m:t>𝐵𝑖𝑛</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100</m:t>
                      </m:r>
                      <m:r>
                        <a:rPr lang="en-US" sz="1200" b="0" i="1" smtClean="0">
                          <a:latin typeface="Cambria Math" panose="02040503050406030204" pitchFamily="18" charset="0"/>
                        </a:rPr>
                        <m:t>,</m:t>
                      </m:r>
                      <m:r>
                        <a:rPr lang="en-US" sz="1200" b="0" i="1" smtClean="0">
                          <a:latin typeface="Cambria Math" panose="02040503050406030204" pitchFamily="18" charset="0"/>
                        </a:rPr>
                        <m:t>𝑝</m:t>
                      </m:r>
                      <m:r>
                        <a:rPr lang="en-US" sz="1200" b="0" i="1" smtClean="0">
                          <a:latin typeface="Cambria Math" panose="02040503050406030204" pitchFamily="18" charset="0"/>
                        </a:rPr>
                        <m:t>=</m:t>
                      </m:r>
                      <m:r>
                        <a:rPr lang="en-US" sz="1200" b="0" i="1" smtClean="0">
                          <a:latin typeface="Cambria Math" panose="02040503050406030204" pitchFamily="18" charset="0"/>
                        </a:rPr>
                        <m:t>0</m:t>
                      </m:r>
                      <m:r>
                        <a:rPr lang="en-US" sz="1200" b="0" i="1" smtClean="0">
                          <a:latin typeface="Cambria Math" panose="02040503050406030204" pitchFamily="18" charset="0"/>
                        </a:rPr>
                        <m:t>.</m:t>
                      </m:r>
                      <m:r>
                        <a:rPr lang="en-US" sz="1200" b="0" i="1" smtClean="0">
                          <a:latin typeface="Cambria Math" panose="02040503050406030204" pitchFamily="18" charset="0"/>
                        </a:rPr>
                        <m:t>57</m:t>
                      </m:r>
                      <m:r>
                        <a:rPr lang="en-US" sz="1200" b="0" i="1" smtClean="0">
                          <a:latin typeface="Cambria Math" panose="02040503050406030204" pitchFamily="18" charset="0"/>
                        </a:rPr>
                        <m:t>)</m:t>
                      </m:r>
                    </m:oMath>
                  </m:oMathPara>
                </a14:m>
                <a:endParaRPr lang="en-US"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65044" y="1748253"/>
                <a:ext cx="1796196" cy="184666"/>
              </a:xfrm>
              <a:prstGeom prst="rect">
                <a:avLst/>
              </a:prstGeom>
              <a:blipFill>
                <a:blip r:embed="rId3"/>
                <a:stretch>
                  <a:fillRect l="-1701" t="-6667" r="-2721" b="-36667"/>
                </a:stretch>
              </a:blipFill>
            </p:spPr>
            <p:txBody>
              <a:bodyPr/>
              <a:lstStyle/>
              <a:p>
                <a:r>
                  <a:rPr lang="en-US">
                    <a:noFill/>
                  </a:rPr>
                  <a:t> </a:t>
                </a:r>
              </a:p>
            </p:txBody>
          </p:sp>
        </mc:Fallback>
      </mc:AlternateContent>
    </p:spTree>
    <p:extLst>
      <p:ext uri="{BB962C8B-B14F-4D97-AF65-F5344CB8AC3E}">
        <p14:creationId xmlns:p14="http://schemas.microsoft.com/office/powerpoint/2010/main" val="5639349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56233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What is the probability that at least three students from your high school get in this year (assume students at your school are independent)?</a:t>
            </a:r>
            <a:endParaRPr lang="en-US" sz="900" dirty="0">
              <a:latin typeface="Arial"/>
              <a:cs typeface="Arial"/>
            </a:endParaRPr>
          </a:p>
        </p:txBody>
      </p:sp>
      <p:sp>
        <p:nvSpPr>
          <p:cNvPr id="6" name="object 36"/>
          <p:cNvSpPr txBox="1"/>
          <p:nvPr/>
        </p:nvSpPr>
        <p:spPr>
          <a:xfrm>
            <a:off x="178561" y="998065"/>
            <a:ext cx="4112895" cy="319318"/>
          </a:xfrm>
          <a:prstGeom prst="rect">
            <a:avLst/>
          </a:prstGeom>
        </p:spPr>
        <p:txBody>
          <a:bodyPr vert="horz" wrap="square" lIns="0" tIns="11430" rIns="0" bIns="0" rtlCol="0">
            <a:spAutoFit/>
          </a:bodyPr>
          <a:lstStyle/>
          <a:p>
            <a:pPr marL="12700" marR="5080">
              <a:lnSpc>
                <a:spcPct val="100000"/>
              </a:lnSpc>
              <a:spcBef>
                <a:spcPts val="585"/>
              </a:spcBef>
              <a:buClr>
                <a:srgbClr val="024F84"/>
              </a:buClr>
              <a:tabLst>
                <a:tab pos="227965" algn="l"/>
              </a:tabLst>
            </a:pPr>
            <a:r>
              <a:rPr lang="en-US" sz="1000" b="1" i="1" spc="-30" dirty="0" smtClean="0">
                <a:solidFill>
                  <a:srgbClr val="C00000"/>
                </a:solidFill>
                <a:latin typeface="Arial"/>
                <a:cs typeface="Arial"/>
              </a:rPr>
              <a:t>Calculate multiple binomial expressions (and add/subtract/do other things with them).</a:t>
            </a:r>
            <a:endParaRPr sz="1000" b="1" i="1" dirty="0">
              <a:solidFill>
                <a:srgbClr val="C00000"/>
              </a:solidFill>
              <a:latin typeface="Arial"/>
              <a:cs typeface="Arial"/>
            </a:endParaRPr>
          </a:p>
        </p:txBody>
      </p:sp>
      <mc:AlternateContent xmlns:mc="http://schemas.openxmlformats.org/markup-compatibility/2006" xmlns:a14="http://schemas.microsoft.com/office/drawing/2010/main">
        <mc:Choice Requires="a14">
          <p:sp>
            <p:nvSpPr>
              <p:cNvPr id="3" name="Rectangle 2"/>
              <p:cNvSpPr/>
              <p:nvPr/>
            </p:nvSpPr>
            <p:spPr>
              <a:xfrm>
                <a:off x="32522" y="2042369"/>
                <a:ext cx="3786421" cy="415563"/>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050" i="1" smtClean="0">
                          <a:latin typeface="Cambria Math" panose="02040503050406030204" pitchFamily="18" charset="0"/>
                        </a:rPr>
                        <m:t>𝑃</m:t>
                      </m:r>
                      <m:d>
                        <m:dPr>
                          <m:ctrlPr>
                            <a:rPr lang="en-US" sz="1050" i="1">
                              <a:latin typeface="Cambria Math" panose="02040503050406030204" pitchFamily="18" charset="0"/>
                            </a:rPr>
                          </m:ctrlPr>
                        </m:dPr>
                        <m:e>
                          <m:r>
                            <a:rPr lang="en-US" sz="1050" i="1">
                              <a:latin typeface="Cambria Math" panose="02040503050406030204" pitchFamily="18" charset="0"/>
                            </a:rPr>
                            <m:t>𝑎𝑡</m:t>
                          </m:r>
                          <m:r>
                            <a:rPr lang="en-US" sz="1050" i="1">
                              <a:latin typeface="Cambria Math" panose="02040503050406030204" pitchFamily="18" charset="0"/>
                            </a:rPr>
                            <m:t> </m:t>
                          </m:r>
                          <m:r>
                            <a:rPr lang="en-US" sz="1050" i="1">
                              <a:latin typeface="Cambria Math" panose="02040503050406030204" pitchFamily="18" charset="0"/>
                            </a:rPr>
                            <m:t>𝑙𝑒𝑎𝑠𝑡</m:t>
                          </m:r>
                          <m:r>
                            <a:rPr lang="en-US" sz="1050" i="1">
                              <a:latin typeface="Cambria Math" panose="02040503050406030204" pitchFamily="18" charset="0"/>
                            </a:rPr>
                            <m:t> 2 </m:t>
                          </m:r>
                          <m:r>
                            <a:rPr lang="en-US" sz="1050" i="1">
                              <a:solidFill>
                                <a:schemeClr val="accent2">
                                  <a:lumMod val="75000"/>
                                </a:schemeClr>
                              </a:solidFill>
                              <a:latin typeface="Cambria Math" panose="02040503050406030204" pitchFamily="18" charset="0"/>
                            </a:rPr>
                            <m:t>𝑜𝑢𝑡</m:t>
                          </m:r>
                          <m:r>
                            <a:rPr lang="en-US" sz="1050" i="1">
                              <a:solidFill>
                                <a:schemeClr val="accent2">
                                  <a:lumMod val="75000"/>
                                </a:schemeClr>
                              </a:solidFill>
                              <a:latin typeface="Cambria Math" panose="02040503050406030204" pitchFamily="18" charset="0"/>
                            </a:rPr>
                            <m:t> </m:t>
                          </m:r>
                          <m:r>
                            <a:rPr lang="en-US" sz="1050" i="1">
                              <a:solidFill>
                                <a:schemeClr val="accent2">
                                  <a:lumMod val="75000"/>
                                </a:schemeClr>
                              </a:solidFill>
                              <a:latin typeface="Cambria Math" panose="02040503050406030204" pitchFamily="18" charset="0"/>
                            </a:rPr>
                            <m:t>𝑜𝑓</m:t>
                          </m:r>
                          <m:r>
                            <a:rPr lang="en-US" sz="1050" i="1">
                              <a:solidFill>
                                <a:schemeClr val="accent2">
                                  <a:lumMod val="75000"/>
                                </a:schemeClr>
                              </a:solidFill>
                              <a:latin typeface="Cambria Math" panose="02040503050406030204" pitchFamily="18" charset="0"/>
                            </a:rPr>
                            <m:t> 100 </m:t>
                          </m:r>
                          <m:r>
                            <a:rPr lang="en-US" sz="1050" i="1">
                              <a:solidFill>
                                <a:srgbClr val="00B050"/>
                              </a:solidFill>
                              <a:latin typeface="Cambria Math" panose="02040503050406030204" pitchFamily="18" charset="0"/>
                            </a:rPr>
                            <m:t>𝑠𝑡𝑢𝑑𝑒𝑛𝑡𝑠</m:t>
                          </m:r>
                          <m:r>
                            <a:rPr lang="en-US" sz="1050" i="1">
                              <a:solidFill>
                                <a:srgbClr val="00B050"/>
                              </a:solidFill>
                              <a:latin typeface="Cambria Math" panose="02040503050406030204" pitchFamily="18" charset="0"/>
                            </a:rPr>
                            <m:t> </m:t>
                          </m:r>
                          <m:r>
                            <a:rPr lang="en-US" sz="1050" i="1">
                              <a:solidFill>
                                <a:srgbClr val="00B050"/>
                              </a:solidFill>
                              <a:latin typeface="Cambria Math" panose="02040503050406030204" pitchFamily="18" charset="0"/>
                            </a:rPr>
                            <m:t>𝑎𝑡</m:t>
                          </m:r>
                          <m:r>
                            <a:rPr lang="en-US" sz="1050" i="1">
                              <a:solidFill>
                                <a:srgbClr val="00B050"/>
                              </a:solidFill>
                              <a:latin typeface="Cambria Math" panose="02040503050406030204" pitchFamily="18" charset="0"/>
                            </a:rPr>
                            <m:t> </m:t>
                          </m:r>
                          <m:r>
                            <a:rPr lang="en-US" sz="1050" i="1">
                              <a:solidFill>
                                <a:srgbClr val="00B050"/>
                              </a:solidFill>
                              <a:latin typeface="Cambria Math" panose="02040503050406030204" pitchFamily="18" charset="0"/>
                            </a:rPr>
                            <m:t>𝑠𝑐h𝑜𝑜𝑙</m:t>
                          </m:r>
                          <m:r>
                            <a:rPr lang="en-US" sz="1050" i="1">
                              <a:solidFill>
                                <a:srgbClr val="00B050"/>
                              </a:solidFill>
                              <a:latin typeface="Cambria Math" panose="02040503050406030204" pitchFamily="18" charset="0"/>
                            </a:rPr>
                            <m:t> </m:t>
                          </m:r>
                          <m:r>
                            <a:rPr lang="en-US" sz="1050" i="1">
                              <a:solidFill>
                                <a:srgbClr val="7030A0"/>
                              </a:solidFill>
                              <a:latin typeface="Cambria Math" panose="02040503050406030204" pitchFamily="18" charset="0"/>
                            </a:rPr>
                            <m:t>𝑔𝑒𝑡</m:t>
                          </m:r>
                          <m:r>
                            <a:rPr lang="en-US" sz="1050" i="1">
                              <a:solidFill>
                                <a:srgbClr val="7030A0"/>
                              </a:solidFill>
                              <a:latin typeface="Cambria Math" panose="02040503050406030204" pitchFamily="18" charset="0"/>
                            </a:rPr>
                            <m:t> </m:t>
                          </m:r>
                          <m:r>
                            <a:rPr lang="en-US" sz="1050" i="1">
                              <a:solidFill>
                                <a:srgbClr val="7030A0"/>
                              </a:solidFill>
                              <a:latin typeface="Cambria Math" panose="02040503050406030204" pitchFamily="18" charset="0"/>
                            </a:rPr>
                            <m:t>𝑖𝑛𝑡𝑜</m:t>
                          </m:r>
                          <m:r>
                            <a:rPr lang="en-US" sz="1050" i="1">
                              <a:solidFill>
                                <a:srgbClr val="7030A0"/>
                              </a:solidFill>
                              <a:latin typeface="Cambria Math" panose="02040503050406030204" pitchFamily="18" charset="0"/>
                            </a:rPr>
                            <m:t> </m:t>
                          </m:r>
                          <m:r>
                            <a:rPr lang="en-US" sz="1050" i="1">
                              <a:solidFill>
                                <a:srgbClr val="7030A0"/>
                              </a:solidFill>
                              <a:latin typeface="Cambria Math" panose="02040503050406030204" pitchFamily="18" charset="0"/>
                            </a:rPr>
                            <m:t>𝐷𝑢𝑘𝑒</m:t>
                          </m:r>
                        </m:e>
                      </m:d>
                      <m:r>
                        <a:rPr lang="en-US" sz="1050" b="0" i="1" smtClean="0">
                          <a:latin typeface="Cambria Math" panose="02040503050406030204" pitchFamily="18" charset="0"/>
                        </a:rPr>
                        <m:t>=</m:t>
                      </m:r>
                    </m:oMath>
                    <m:oMath xmlns:m="http://schemas.openxmlformats.org/officeDocument/2006/math">
                      <m:r>
                        <a:rPr lang="en-US" sz="1050" b="0" i="0" spc="-30" smtClean="0">
                          <a:solidFill>
                            <a:schemeClr val="accent2">
                              <a:lumMod val="75000"/>
                            </a:schemeClr>
                          </a:solidFill>
                          <a:latin typeface="Cambria Math" panose="02040503050406030204" pitchFamily="18" charset="0"/>
                          <a:cs typeface="Arial"/>
                        </a:rPr>
                        <m:t>=</m:t>
                      </m:r>
                      <m:r>
                        <a:rPr lang="en-US" sz="1050" b="1" i="1" spc="-30">
                          <a:solidFill>
                            <a:schemeClr val="accent2">
                              <a:lumMod val="75000"/>
                            </a:schemeClr>
                          </a:solidFill>
                          <a:latin typeface="Cambria Math" panose="02040503050406030204" pitchFamily="18" charset="0"/>
                          <a:cs typeface="Arial"/>
                        </a:rPr>
                        <m:t>𝑷</m:t>
                      </m:r>
                      <m:d>
                        <m:dPr>
                          <m:ctrlPr>
                            <a:rPr lang="en-US" sz="1050" b="1" i="1" spc="-30">
                              <a:solidFill>
                                <a:schemeClr val="accent2">
                                  <a:lumMod val="75000"/>
                                </a:schemeClr>
                              </a:solidFill>
                              <a:latin typeface="Cambria Math" panose="02040503050406030204" pitchFamily="18" charset="0"/>
                              <a:cs typeface="Arial"/>
                            </a:rPr>
                          </m:ctrlPr>
                        </m:dPr>
                        <m:e>
                          <m:r>
                            <a:rPr lang="en-US" sz="1050" b="1" i="1" spc="-30">
                              <a:solidFill>
                                <a:schemeClr val="accent2">
                                  <a:lumMod val="75000"/>
                                </a:schemeClr>
                              </a:solidFill>
                              <a:latin typeface="Cambria Math" panose="02040503050406030204" pitchFamily="18" charset="0"/>
                              <a:cs typeface="Arial"/>
                            </a:rPr>
                            <m:t>𝑿</m:t>
                          </m:r>
                          <m:r>
                            <a:rPr lang="en-US" sz="105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𝟐</m:t>
                          </m:r>
                        </m:e>
                      </m:d>
                    </m:oMath>
                  </m:oMathPara>
                </a14:m>
                <a:r>
                  <a:rPr lang="en-US" sz="1050" b="1" spc="-30" dirty="0" smtClean="0">
                    <a:solidFill>
                      <a:schemeClr val="accent2">
                        <a:lumMod val="75000"/>
                      </a:schemeClr>
                    </a:solidFill>
                    <a:ea typeface="Cambria Math" panose="02040503050406030204" pitchFamily="18" charset="0"/>
                    <a:cs typeface="Arial"/>
                  </a:rPr>
                  <a:t/>
                </a:r>
                <a:br>
                  <a:rPr lang="en-US" sz="1050" b="1" spc="-30" dirty="0" smtClean="0">
                    <a:solidFill>
                      <a:schemeClr val="accent2">
                        <a:lumMod val="75000"/>
                      </a:schemeClr>
                    </a:solidFill>
                    <a:ea typeface="Cambria Math" panose="02040503050406030204" pitchFamily="18" charset="0"/>
                    <a:cs typeface="Arial"/>
                  </a:rPr>
                </a:br>
                <a:endParaRPr lang="en-US" sz="1050" b="1" spc="-30" dirty="0" smtClean="0">
                  <a:solidFill>
                    <a:schemeClr val="accent2">
                      <a:lumMod val="75000"/>
                    </a:schemeClr>
                  </a:solidFill>
                  <a:ea typeface="Cambria Math" panose="02040503050406030204" pitchFamily="18" charset="0"/>
                  <a:cs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2522" y="2042369"/>
                <a:ext cx="3786421" cy="41556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044" y="1748253"/>
                <a:ext cx="179619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𝑋</m:t>
                      </m:r>
                      <m:r>
                        <a:rPr lang="en-US" sz="1200" b="0" i="1" smtClean="0">
                          <a:latin typeface="Cambria Math" panose="02040503050406030204" pitchFamily="18" charset="0"/>
                        </a:rPr>
                        <m:t>~</m:t>
                      </m:r>
                      <m:r>
                        <a:rPr lang="en-US" sz="1200" b="0" i="1" smtClean="0">
                          <a:latin typeface="Cambria Math" panose="02040503050406030204" pitchFamily="18" charset="0"/>
                        </a:rPr>
                        <m:t>𝐵𝑖𝑛</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=100,</m:t>
                      </m:r>
                      <m:r>
                        <a:rPr lang="en-US" sz="1200" b="0" i="1" smtClean="0">
                          <a:latin typeface="Cambria Math" panose="02040503050406030204" pitchFamily="18" charset="0"/>
                        </a:rPr>
                        <m:t>𝑝</m:t>
                      </m:r>
                      <m:r>
                        <a:rPr lang="en-US" sz="1200" b="0" i="1" smtClean="0">
                          <a:latin typeface="Cambria Math" panose="02040503050406030204" pitchFamily="18" charset="0"/>
                        </a:rPr>
                        <m:t>=0.57)</m:t>
                      </m:r>
                    </m:oMath>
                  </m:oMathPara>
                </a14:m>
                <a:endParaRPr lang="en-US"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65044" y="1748253"/>
                <a:ext cx="1796196" cy="184666"/>
              </a:xfrm>
              <a:prstGeom prst="rect">
                <a:avLst/>
              </a:prstGeom>
              <a:blipFill>
                <a:blip r:embed="rId3"/>
                <a:stretch>
                  <a:fillRect l="-1701" t="-6667" r="-2721"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522" y="1426833"/>
                <a:ext cx="4724691" cy="25391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eqArr>
                        <m:eqArrPr>
                          <m:ctrlPr>
                            <a:rPr lang="en-US" sz="1050" b="0" i="1" smtClean="0">
                              <a:latin typeface="Cambria Math" panose="02040503050406030204" pitchFamily="18" charset="0"/>
                            </a:rPr>
                          </m:ctrlPr>
                        </m:eqArrPr>
                        <m:e>
                          <m:r>
                            <a:rPr lang="en-US" sz="1050" b="0" i="1" smtClean="0">
                              <a:latin typeface="Cambria Math" panose="02040503050406030204" pitchFamily="18" charset="0"/>
                            </a:rPr>
                            <m:t>𝑋</m:t>
                          </m:r>
                          <m:r>
                            <a:rPr lang="en-US" sz="1050" b="0" i="1" smtClean="0">
                              <a:latin typeface="Cambria Math" panose="02040503050406030204" pitchFamily="18" charset="0"/>
                            </a:rPr>
                            <m:t>=</m:t>
                          </m:r>
                          <m:r>
                            <a:rPr lang="en-US" sz="1050" b="0" i="1" smtClean="0">
                              <a:latin typeface="Cambria Math" panose="02040503050406030204" pitchFamily="18" charset="0"/>
                            </a:rPr>
                            <m:t>𝑜𝑓</m:t>
                          </m:r>
                          <m:r>
                            <a:rPr lang="en-US" sz="1050" b="0" i="1" smtClean="0">
                              <a:latin typeface="Cambria Math" panose="02040503050406030204" pitchFamily="18" charset="0"/>
                            </a:rPr>
                            <m:t> </m:t>
                          </m:r>
                          <m:r>
                            <a:rPr lang="en-US" sz="1050" b="0" i="1" smtClean="0">
                              <a:latin typeface="Cambria Math" panose="02040503050406030204" pitchFamily="18" charset="0"/>
                            </a:rPr>
                            <m:t>𝑠𝑡𝑢𝑑𝑒𝑛𝑡𝑠</m:t>
                          </m:r>
                          <m:r>
                            <a:rPr lang="en-US" sz="1050" b="0" i="1" smtClean="0">
                              <a:latin typeface="Cambria Math" panose="02040503050406030204" pitchFamily="18" charset="0"/>
                            </a:rPr>
                            <m:t> </m:t>
                          </m:r>
                          <m:r>
                            <a:rPr lang="en-US" sz="1050" b="0" i="1" smtClean="0">
                              <a:latin typeface="Cambria Math" panose="02040503050406030204" pitchFamily="18" charset="0"/>
                            </a:rPr>
                            <m:t>𝑜𝑢𝑡</m:t>
                          </m:r>
                          <m:r>
                            <a:rPr lang="en-US" sz="1050" b="0" i="1" smtClean="0">
                              <a:latin typeface="Cambria Math" panose="02040503050406030204" pitchFamily="18" charset="0"/>
                            </a:rPr>
                            <m:t> </m:t>
                          </m:r>
                          <m:r>
                            <a:rPr lang="en-US" sz="1050" b="0" i="1" smtClean="0">
                              <a:latin typeface="Cambria Math" panose="02040503050406030204" pitchFamily="18" charset="0"/>
                            </a:rPr>
                            <m:t>𝑜𝑓</m:t>
                          </m:r>
                          <m:r>
                            <a:rPr lang="en-US" sz="1050" b="0" i="1" smtClean="0">
                              <a:latin typeface="Cambria Math" panose="02040503050406030204" pitchFamily="18" charset="0"/>
                            </a:rPr>
                            <m:t> 100 </m:t>
                          </m:r>
                          <m:r>
                            <a:rPr lang="en-US" sz="1050" b="0" i="1" smtClean="0">
                              <a:latin typeface="Cambria Math" panose="02040503050406030204" pitchFamily="18" charset="0"/>
                            </a:rPr>
                            <m:t>𝑆𝑒𝑛𝑖𝑜𝑟𝑠</m:t>
                          </m:r>
                          <m:r>
                            <a:rPr lang="en-US" sz="1050" b="0" i="1" smtClean="0">
                              <a:latin typeface="Cambria Math" panose="02040503050406030204" pitchFamily="18" charset="0"/>
                            </a:rPr>
                            <m:t> </m:t>
                          </m:r>
                          <m:r>
                            <a:rPr lang="en-US" sz="1050" b="0" i="1" smtClean="0">
                              <a:latin typeface="Cambria Math" panose="02040503050406030204" pitchFamily="18" charset="0"/>
                            </a:rPr>
                            <m:t>𝑎𝑡</m:t>
                          </m:r>
                          <m:r>
                            <a:rPr lang="en-US" sz="1050" b="0" i="1" smtClean="0">
                              <a:latin typeface="Cambria Math" panose="02040503050406030204" pitchFamily="18" charset="0"/>
                            </a:rPr>
                            <m:t> </m:t>
                          </m:r>
                          <m:r>
                            <a:rPr lang="en-US" sz="1050" b="0" i="1" smtClean="0">
                              <a:latin typeface="Cambria Math" panose="02040503050406030204" pitchFamily="18" charset="0"/>
                            </a:rPr>
                            <m:t>𝑦𝑜𝑢𝑟</m:t>
                          </m:r>
                          <m:r>
                            <a:rPr lang="en-US" sz="1050" b="0" i="1" smtClean="0">
                              <a:latin typeface="Cambria Math" panose="02040503050406030204" pitchFamily="18" charset="0"/>
                            </a:rPr>
                            <m:t> </m:t>
                          </m:r>
                          <m:r>
                            <a:rPr lang="en-US" sz="1050" b="0" i="1" smtClean="0">
                              <a:latin typeface="Cambria Math" panose="02040503050406030204" pitchFamily="18" charset="0"/>
                            </a:rPr>
                            <m:t>𝐻𝑆</m:t>
                          </m:r>
                          <m:r>
                            <a:rPr lang="en-US" sz="1050" b="0" i="1" smtClean="0">
                              <a:latin typeface="Cambria Math" panose="02040503050406030204" pitchFamily="18" charset="0"/>
                            </a:rPr>
                            <m:t> </m:t>
                          </m:r>
                          <m:r>
                            <a:rPr lang="en-US" sz="1050" b="0" i="1" smtClean="0">
                              <a:latin typeface="Cambria Math" panose="02040503050406030204" pitchFamily="18" charset="0"/>
                            </a:rPr>
                            <m:t>𝑡h𝑎𝑡</m:t>
                          </m:r>
                          <m:r>
                            <a:rPr lang="en-US" sz="1050" b="0" i="1" smtClean="0">
                              <a:latin typeface="Cambria Math" panose="02040503050406030204" pitchFamily="18" charset="0"/>
                            </a:rPr>
                            <m:t> </m:t>
                          </m:r>
                          <m:r>
                            <a:rPr lang="en-US" sz="1050" b="0" i="1" smtClean="0">
                              <a:latin typeface="Cambria Math" panose="02040503050406030204" pitchFamily="18" charset="0"/>
                            </a:rPr>
                            <m:t>𝑔𝑒𝑡</m:t>
                          </m:r>
                          <m:r>
                            <a:rPr lang="en-US" sz="1050" b="0" i="1" smtClean="0">
                              <a:latin typeface="Cambria Math" panose="02040503050406030204" pitchFamily="18" charset="0"/>
                            </a:rPr>
                            <m:t> </m:t>
                          </m:r>
                          <m:r>
                            <a:rPr lang="en-US" sz="1050" b="0" i="1" smtClean="0">
                              <a:latin typeface="Cambria Math" panose="02040503050406030204" pitchFamily="18" charset="0"/>
                            </a:rPr>
                            <m:t>𝑖𝑛𝑡𝑜</m:t>
                          </m:r>
                          <m:r>
                            <a:rPr lang="en-US" sz="1050" b="0" i="1" smtClean="0">
                              <a:latin typeface="Cambria Math" panose="02040503050406030204" pitchFamily="18" charset="0"/>
                            </a:rPr>
                            <m:t> </m:t>
                          </m:r>
                          <m:r>
                            <a:rPr lang="en-US" sz="1050" b="0" i="1" smtClean="0">
                              <a:latin typeface="Cambria Math" panose="02040503050406030204" pitchFamily="18" charset="0"/>
                            </a:rPr>
                            <m:t>𝐷𝑢𝑘𝑒</m:t>
                          </m:r>
                        </m:e>
                      </m:eqArr>
                    </m:oMath>
                  </m:oMathPara>
                </a14:m>
                <a:endParaRPr lang="en-US" sz="1050" b="0" dirty="0" smtClean="0"/>
              </a:p>
            </p:txBody>
          </p:sp>
        </mc:Choice>
        <mc:Fallback xmlns="">
          <p:sp>
            <p:nvSpPr>
              <p:cNvPr id="8" name="Rectangle 7"/>
              <p:cNvSpPr>
                <a:spLocks noRot="1" noChangeAspect="1" noMove="1" noResize="1" noEditPoints="1" noAdjustHandles="1" noChangeArrowheads="1" noChangeShapeType="1" noTextEdit="1"/>
              </p:cNvSpPr>
              <p:nvPr/>
            </p:nvSpPr>
            <p:spPr>
              <a:xfrm>
                <a:off x="32522" y="1426833"/>
                <a:ext cx="4724691" cy="253916"/>
              </a:xfrm>
              <a:prstGeom prst="rect">
                <a:avLst/>
              </a:prstGeom>
              <a:blipFill>
                <a:blip r:embed="rId4"/>
                <a:stretch>
                  <a:fillRect b="-4762"/>
                </a:stretch>
              </a:blipFill>
            </p:spPr>
            <p:txBody>
              <a:bodyPr/>
              <a:lstStyle/>
              <a:p>
                <a:r>
                  <a:rPr lang="en-US">
                    <a:noFill/>
                  </a:rPr>
                  <a:t> </a:t>
                </a:r>
              </a:p>
            </p:txBody>
          </p:sp>
        </mc:Fallback>
      </mc:AlternateContent>
    </p:spTree>
    <p:extLst>
      <p:ext uri="{BB962C8B-B14F-4D97-AF65-F5344CB8AC3E}">
        <p14:creationId xmlns:p14="http://schemas.microsoft.com/office/powerpoint/2010/main" val="19080107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56233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What is the probability that at least three students from your high school get in this year (assume students at your school are independent)?</a:t>
            </a:r>
            <a:endParaRPr lang="en-US" sz="900" dirty="0">
              <a:latin typeface="Arial"/>
              <a:cs typeface="Arial"/>
            </a:endParaRPr>
          </a:p>
        </p:txBody>
      </p:sp>
      <p:sp>
        <p:nvSpPr>
          <p:cNvPr id="6" name="object 36"/>
          <p:cNvSpPr txBox="1"/>
          <p:nvPr/>
        </p:nvSpPr>
        <p:spPr>
          <a:xfrm>
            <a:off x="178561" y="998065"/>
            <a:ext cx="4112895" cy="319318"/>
          </a:xfrm>
          <a:prstGeom prst="rect">
            <a:avLst/>
          </a:prstGeom>
        </p:spPr>
        <p:txBody>
          <a:bodyPr vert="horz" wrap="square" lIns="0" tIns="11430" rIns="0" bIns="0" rtlCol="0">
            <a:spAutoFit/>
          </a:bodyPr>
          <a:lstStyle/>
          <a:p>
            <a:pPr marL="12700" marR="5080">
              <a:lnSpc>
                <a:spcPct val="100000"/>
              </a:lnSpc>
              <a:spcBef>
                <a:spcPts val="585"/>
              </a:spcBef>
              <a:buClr>
                <a:srgbClr val="024F84"/>
              </a:buClr>
              <a:tabLst>
                <a:tab pos="227965" algn="l"/>
              </a:tabLst>
            </a:pPr>
            <a:r>
              <a:rPr lang="en-US" sz="1000" b="1" i="1" spc="-30" dirty="0" smtClean="0">
                <a:solidFill>
                  <a:srgbClr val="C00000"/>
                </a:solidFill>
                <a:latin typeface="Arial"/>
                <a:cs typeface="Arial"/>
              </a:rPr>
              <a:t>Calculate multiple binomial expressions (and add/subtract/do other things with them).</a:t>
            </a:r>
            <a:endParaRPr sz="1000" b="1" i="1" dirty="0">
              <a:solidFill>
                <a:srgbClr val="C00000"/>
              </a:solidFill>
              <a:latin typeface="Arial"/>
              <a:cs typeface="Arial"/>
            </a:endParaRPr>
          </a:p>
        </p:txBody>
      </p:sp>
      <mc:AlternateContent xmlns:mc="http://schemas.openxmlformats.org/markup-compatibility/2006" xmlns:a14="http://schemas.microsoft.com/office/drawing/2010/main">
        <mc:Choice Requires="a14">
          <p:sp>
            <p:nvSpPr>
              <p:cNvPr id="3" name="Rectangle 2"/>
              <p:cNvSpPr/>
              <p:nvPr/>
            </p:nvSpPr>
            <p:spPr>
              <a:xfrm>
                <a:off x="32522" y="2042369"/>
                <a:ext cx="3786421" cy="57714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050" i="1" smtClean="0">
                          <a:latin typeface="Cambria Math" panose="02040503050406030204" pitchFamily="18" charset="0"/>
                        </a:rPr>
                        <m:t>𝑃</m:t>
                      </m:r>
                      <m:d>
                        <m:dPr>
                          <m:ctrlPr>
                            <a:rPr lang="en-US" sz="1050" i="1">
                              <a:latin typeface="Cambria Math" panose="02040503050406030204" pitchFamily="18" charset="0"/>
                            </a:rPr>
                          </m:ctrlPr>
                        </m:dPr>
                        <m:e>
                          <m:r>
                            <a:rPr lang="en-US" sz="1050" i="1">
                              <a:latin typeface="Cambria Math" panose="02040503050406030204" pitchFamily="18" charset="0"/>
                            </a:rPr>
                            <m:t>𝑎𝑡</m:t>
                          </m:r>
                          <m:r>
                            <a:rPr lang="en-US" sz="1050" i="1">
                              <a:latin typeface="Cambria Math" panose="02040503050406030204" pitchFamily="18" charset="0"/>
                            </a:rPr>
                            <m:t> </m:t>
                          </m:r>
                          <m:r>
                            <a:rPr lang="en-US" sz="1050" i="1">
                              <a:latin typeface="Cambria Math" panose="02040503050406030204" pitchFamily="18" charset="0"/>
                            </a:rPr>
                            <m:t>𝑙𝑒𝑎𝑠𝑡</m:t>
                          </m:r>
                          <m:r>
                            <a:rPr lang="en-US" sz="1050" i="1">
                              <a:latin typeface="Cambria Math" panose="02040503050406030204" pitchFamily="18" charset="0"/>
                            </a:rPr>
                            <m:t> </m:t>
                          </m:r>
                          <m:r>
                            <a:rPr lang="en-US" sz="1050" i="1">
                              <a:latin typeface="Cambria Math" panose="02040503050406030204" pitchFamily="18" charset="0"/>
                            </a:rPr>
                            <m:t>2</m:t>
                          </m:r>
                          <m:r>
                            <a:rPr lang="en-US" sz="1050" i="1">
                              <a:latin typeface="Cambria Math" panose="02040503050406030204" pitchFamily="18" charset="0"/>
                            </a:rPr>
                            <m:t> </m:t>
                          </m:r>
                          <m:r>
                            <a:rPr lang="en-US" sz="1050" i="1">
                              <a:solidFill>
                                <a:schemeClr val="accent2">
                                  <a:lumMod val="75000"/>
                                </a:schemeClr>
                              </a:solidFill>
                              <a:latin typeface="Cambria Math" panose="02040503050406030204" pitchFamily="18" charset="0"/>
                            </a:rPr>
                            <m:t>𝑜𝑢𝑡</m:t>
                          </m:r>
                          <m:r>
                            <a:rPr lang="en-US" sz="1050" i="1">
                              <a:solidFill>
                                <a:schemeClr val="accent2">
                                  <a:lumMod val="75000"/>
                                </a:schemeClr>
                              </a:solidFill>
                              <a:latin typeface="Cambria Math" panose="02040503050406030204" pitchFamily="18" charset="0"/>
                            </a:rPr>
                            <m:t> </m:t>
                          </m:r>
                          <m:r>
                            <a:rPr lang="en-US" sz="1050" i="1">
                              <a:solidFill>
                                <a:schemeClr val="accent2">
                                  <a:lumMod val="75000"/>
                                </a:schemeClr>
                              </a:solidFill>
                              <a:latin typeface="Cambria Math" panose="02040503050406030204" pitchFamily="18" charset="0"/>
                            </a:rPr>
                            <m:t>𝑜𝑓</m:t>
                          </m:r>
                          <m:r>
                            <a:rPr lang="en-US" sz="1050" i="1">
                              <a:solidFill>
                                <a:schemeClr val="accent2">
                                  <a:lumMod val="75000"/>
                                </a:schemeClr>
                              </a:solidFill>
                              <a:latin typeface="Cambria Math" panose="02040503050406030204" pitchFamily="18" charset="0"/>
                            </a:rPr>
                            <m:t> </m:t>
                          </m:r>
                          <m:r>
                            <a:rPr lang="en-US" sz="1050" i="1">
                              <a:solidFill>
                                <a:schemeClr val="accent2">
                                  <a:lumMod val="75000"/>
                                </a:schemeClr>
                              </a:solidFill>
                              <a:latin typeface="Cambria Math" panose="02040503050406030204" pitchFamily="18" charset="0"/>
                            </a:rPr>
                            <m:t>100</m:t>
                          </m:r>
                          <m:r>
                            <a:rPr lang="en-US" sz="1050" i="1">
                              <a:solidFill>
                                <a:schemeClr val="accent2">
                                  <a:lumMod val="75000"/>
                                </a:schemeClr>
                              </a:solidFill>
                              <a:latin typeface="Cambria Math" panose="02040503050406030204" pitchFamily="18" charset="0"/>
                            </a:rPr>
                            <m:t> </m:t>
                          </m:r>
                          <m:r>
                            <a:rPr lang="en-US" sz="1050" i="1">
                              <a:solidFill>
                                <a:srgbClr val="00B050"/>
                              </a:solidFill>
                              <a:latin typeface="Cambria Math" panose="02040503050406030204" pitchFamily="18" charset="0"/>
                            </a:rPr>
                            <m:t>𝑠𝑡𝑢𝑑𝑒𝑛𝑡𝑠</m:t>
                          </m:r>
                          <m:r>
                            <a:rPr lang="en-US" sz="1050" i="1">
                              <a:solidFill>
                                <a:srgbClr val="00B050"/>
                              </a:solidFill>
                              <a:latin typeface="Cambria Math" panose="02040503050406030204" pitchFamily="18" charset="0"/>
                            </a:rPr>
                            <m:t> </m:t>
                          </m:r>
                          <m:r>
                            <a:rPr lang="en-US" sz="1050" i="1">
                              <a:solidFill>
                                <a:srgbClr val="00B050"/>
                              </a:solidFill>
                              <a:latin typeface="Cambria Math" panose="02040503050406030204" pitchFamily="18" charset="0"/>
                            </a:rPr>
                            <m:t>𝑎𝑡</m:t>
                          </m:r>
                          <m:r>
                            <a:rPr lang="en-US" sz="1050" i="1">
                              <a:solidFill>
                                <a:srgbClr val="00B050"/>
                              </a:solidFill>
                              <a:latin typeface="Cambria Math" panose="02040503050406030204" pitchFamily="18" charset="0"/>
                            </a:rPr>
                            <m:t> </m:t>
                          </m:r>
                          <m:r>
                            <a:rPr lang="en-US" sz="1050" i="1">
                              <a:solidFill>
                                <a:srgbClr val="00B050"/>
                              </a:solidFill>
                              <a:latin typeface="Cambria Math" panose="02040503050406030204" pitchFamily="18" charset="0"/>
                            </a:rPr>
                            <m:t>𝑠𝑐</m:t>
                          </m:r>
                          <m:r>
                            <a:rPr lang="en-US" sz="1050" i="1">
                              <a:solidFill>
                                <a:srgbClr val="00B050"/>
                              </a:solidFill>
                              <a:latin typeface="Cambria Math" panose="02040503050406030204" pitchFamily="18" charset="0"/>
                            </a:rPr>
                            <m:t>h</m:t>
                          </m:r>
                          <m:r>
                            <a:rPr lang="en-US" sz="1050" i="1">
                              <a:solidFill>
                                <a:srgbClr val="00B050"/>
                              </a:solidFill>
                              <a:latin typeface="Cambria Math" panose="02040503050406030204" pitchFamily="18" charset="0"/>
                            </a:rPr>
                            <m:t>𝑜𝑜𝑙</m:t>
                          </m:r>
                          <m:r>
                            <a:rPr lang="en-US" sz="1050" i="1">
                              <a:solidFill>
                                <a:srgbClr val="00B050"/>
                              </a:solidFill>
                              <a:latin typeface="Cambria Math" panose="02040503050406030204" pitchFamily="18" charset="0"/>
                            </a:rPr>
                            <m:t> </m:t>
                          </m:r>
                          <m:r>
                            <a:rPr lang="en-US" sz="1050" i="1">
                              <a:solidFill>
                                <a:srgbClr val="7030A0"/>
                              </a:solidFill>
                              <a:latin typeface="Cambria Math" panose="02040503050406030204" pitchFamily="18" charset="0"/>
                            </a:rPr>
                            <m:t>𝑔𝑒𝑡</m:t>
                          </m:r>
                          <m:r>
                            <a:rPr lang="en-US" sz="1050" i="1">
                              <a:solidFill>
                                <a:srgbClr val="7030A0"/>
                              </a:solidFill>
                              <a:latin typeface="Cambria Math" panose="02040503050406030204" pitchFamily="18" charset="0"/>
                            </a:rPr>
                            <m:t> </m:t>
                          </m:r>
                          <m:r>
                            <a:rPr lang="en-US" sz="1050" i="1">
                              <a:solidFill>
                                <a:srgbClr val="7030A0"/>
                              </a:solidFill>
                              <a:latin typeface="Cambria Math" panose="02040503050406030204" pitchFamily="18" charset="0"/>
                            </a:rPr>
                            <m:t>𝑖𝑛𝑡𝑜</m:t>
                          </m:r>
                          <m:r>
                            <a:rPr lang="en-US" sz="1050" i="1">
                              <a:solidFill>
                                <a:srgbClr val="7030A0"/>
                              </a:solidFill>
                              <a:latin typeface="Cambria Math" panose="02040503050406030204" pitchFamily="18" charset="0"/>
                            </a:rPr>
                            <m:t> </m:t>
                          </m:r>
                          <m:r>
                            <a:rPr lang="en-US" sz="1050" i="1">
                              <a:solidFill>
                                <a:srgbClr val="7030A0"/>
                              </a:solidFill>
                              <a:latin typeface="Cambria Math" panose="02040503050406030204" pitchFamily="18" charset="0"/>
                            </a:rPr>
                            <m:t>𝐷𝑢𝑘𝑒</m:t>
                          </m:r>
                        </m:e>
                      </m:d>
                      <m:r>
                        <a:rPr lang="en-US" sz="1050" b="0" i="1" smtClean="0">
                          <a:latin typeface="Cambria Math" panose="02040503050406030204" pitchFamily="18" charset="0"/>
                        </a:rPr>
                        <m:t>=</m:t>
                      </m:r>
                    </m:oMath>
                    <m:oMath xmlns:m="http://schemas.openxmlformats.org/officeDocument/2006/math">
                      <m:r>
                        <a:rPr lang="en-US" sz="1050" b="0" i="0" spc="-30" smtClean="0">
                          <a:solidFill>
                            <a:schemeClr val="accent2">
                              <a:lumMod val="75000"/>
                            </a:schemeClr>
                          </a:solidFill>
                          <a:latin typeface="Cambria Math" panose="02040503050406030204" pitchFamily="18" charset="0"/>
                          <a:cs typeface="Arial"/>
                        </a:rPr>
                        <m:t>=</m:t>
                      </m:r>
                      <m:r>
                        <a:rPr lang="en-US" sz="1050" b="1" i="1" spc="-30">
                          <a:solidFill>
                            <a:schemeClr val="accent2">
                              <a:lumMod val="75000"/>
                            </a:schemeClr>
                          </a:solidFill>
                          <a:latin typeface="Cambria Math" panose="02040503050406030204" pitchFamily="18" charset="0"/>
                          <a:cs typeface="Arial"/>
                        </a:rPr>
                        <m:t>𝑷</m:t>
                      </m:r>
                      <m:d>
                        <m:dPr>
                          <m:ctrlPr>
                            <a:rPr lang="en-US" sz="1050" b="1" i="1" spc="-30">
                              <a:solidFill>
                                <a:schemeClr val="accent2">
                                  <a:lumMod val="75000"/>
                                </a:schemeClr>
                              </a:solidFill>
                              <a:latin typeface="Cambria Math" panose="02040503050406030204" pitchFamily="18" charset="0"/>
                              <a:cs typeface="Arial"/>
                            </a:rPr>
                          </m:ctrlPr>
                        </m:dPr>
                        <m:e>
                          <m:r>
                            <a:rPr lang="en-US" sz="1050" b="1" i="1" spc="-30">
                              <a:solidFill>
                                <a:schemeClr val="accent2">
                                  <a:lumMod val="75000"/>
                                </a:schemeClr>
                              </a:solidFill>
                              <a:latin typeface="Cambria Math" panose="02040503050406030204" pitchFamily="18" charset="0"/>
                              <a:cs typeface="Arial"/>
                            </a:rPr>
                            <m:t>𝑿</m:t>
                          </m:r>
                          <m:r>
                            <a:rPr lang="en-US" sz="105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𝟐</m:t>
                          </m:r>
                        </m:e>
                      </m:d>
                    </m:oMath>
                    <m:oMath xmlns:m="http://schemas.openxmlformats.org/officeDocument/2006/math">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𝑷</m:t>
                      </m:r>
                      <m:d>
                        <m:dPr>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𝑿</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𝟐</m:t>
                          </m:r>
                        </m:e>
                      </m:d>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𝑷</m:t>
                      </m:r>
                      <m:d>
                        <m:dPr>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𝑿</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𝟑</m:t>
                          </m:r>
                        </m:e>
                      </m:d>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𝑷</m:t>
                      </m:r>
                      <m:d>
                        <m:dPr>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𝑿</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𝟏𝟎𝟎</m:t>
                          </m:r>
                        </m:e>
                      </m:d>
                    </m:oMath>
                  </m:oMathPara>
                </a14:m>
                <a:r>
                  <a:rPr lang="en-US" sz="1050" b="1" spc="-30" dirty="0" smtClean="0">
                    <a:solidFill>
                      <a:schemeClr val="accent2">
                        <a:lumMod val="75000"/>
                      </a:schemeClr>
                    </a:solidFill>
                    <a:ea typeface="Cambria Math" panose="02040503050406030204" pitchFamily="18" charset="0"/>
                    <a:cs typeface="Arial"/>
                  </a:rPr>
                  <a:t/>
                </a:r>
                <a:br>
                  <a:rPr lang="en-US" sz="1050" b="1" spc="-30" dirty="0" smtClean="0">
                    <a:solidFill>
                      <a:schemeClr val="accent2">
                        <a:lumMod val="75000"/>
                      </a:schemeClr>
                    </a:solidFill>
                    <a:ea typeface="Cambria Math" panose="02040503050406030204" pitchFamily="18" charset="0"/>
                    <a:cs typeface="Arial"/>
                  </a:rPr>
                </a:br>
                <a:endParaRPr lang="en-US" sz="1050" b="1" spc="-30" dirty="0" smtClean="0">
                  <a:solidFill>
                    <a:schemeClr val="accent2">
                      <a:lumMod val="75000"/>
                    </a:schemeClr>
                  </a:solidFill>
                  <a:ea typeface="Cambria Math" panose="02040503050406030204" pitchFamily="18" charset="0"/>
                  <a:cs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2522" y="2042369"/>
                <a:ext cx="3786421" cy="5771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044" y="1748253"/>
                <a:ext cx="179619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𝑋</m:t>
                      </m:r>
                      <m:r>
                        <a:rPr lang="en-US" sz="1200" b="0" i="1" smtClean="0">
                          <a:latin typeface="Cambria Math" panose="02040503050406030204" pitchFamily="18" charset="0"/>
                        </a:rPr>
                        <m:t>~</m:t>
                      </m:r>
                      <m:r>
                        <a:rPr lang="en-US" sz="1200" b="0" i="1" smtClean="0">
                          <a:latin typeface="Cambria Math" panose="02040503050406030204" pitchFamily="18" charset="0"/>
                        </a:rPr>
                        <m:t>𝐵𝑖𝑛</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100</m:t>
                      </m:r>
                      <m:r>
                        <a:rPr lang="en-US" sz="1200" b="0" i="1" smtClean="0">
                          <a:latin typeface="Cambria Math" panose="02040503050406030204" pitchFamily="18" charset="0"/>
                        </a:rPr>
                        <m:t>,</m:t>
                      </m:r>
                      <m:r>
                        <a:rPr lang="en-US" sz="1200" b="0" i="1" smtClean="0">
                          <a:latin typeface="Cambria Math" panose="02040503050406030204" pitchFamily="18" charset="0"/>
                        </a:rPr>
                        <m:t>𝑝</m:t>
                      </m:r>
                      <m:r>
                        <a:rPr lang="en-US" sz="1200" b="0" i="1" smtClean="0">
                          <a:latin typeface="Cambria Math" panose="02040503050406030204" pitchFamily="18" charset="0"/>
                        </a:rPr>
                        <m:t>=</m:t>
                      </m:r>
                      <m:r>
                        <a:rPr lang="en-US" sz="1200" b="0" i="1" smtClean="0">
                          <a:latin typeface="Cambria Math" panose="02040503050406030204" pitchFamily="18" charset="0"/>
                        </a:rPr>
                        <m:t>0</m:t>
                      </m:r>
                      <m:r>
                        <a:rPr lang="en-US" sz="1200" b="0" i="1" smtClean="0">
                          <a:latin typeface="Cambria Math" panose="02040503050406030204" pitchFamily="18" charset="0"/>
                        </a:rPr>
                        <m:t>.</m:t>
                      </m:r>
                      <m:r>
                        <a:rPr lang="en-US" sz="1200" b="0" i="1" smtClean="0">
                          <a:latin typeface="Cambria Math" panose="02040503050406030204" pitchFamily="18" charset="0"/>
                        </a:rPr>
                        <m:t>57</m:t>
                      </m:r>
                      <m:r>
                        <a:rPr lang="en-US" sz="1200" b="0" i="1" smtClean="0">
                          <a:latin typeface="Cambria Math" panose="02040503050406030204" pitchFamily="18" charset="0"/>
                        </a:rPr>
                        <m:t>)</m:t>
                      </m:r>
                    </m:oMath>
                  </m:oMathPara>
                </a14:m>
                <a:endParaRPr lang="en-US"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65044" y="1748253"/>
                <a:ext cx="1796196" cy="184666"/>
              </a:xfrm>
              <a:prstGeom prst="rect">
                <a:avLst/>
              </a:prstGeom>
              <a:blipFill>
                <a:blip r:embed="rId3"/>
                <a:stretch>
                  <a:fillRect l="-1701" t="-6667" r="-2721"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2628" y="1390869"/>
                <a:ext cx="4724691" cy="25391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eqArr>
                        <m:eqArrPr>
                          <m:ctrlPr>
                            <a:rPr lang="en-US" sz="1050" b="0" i="1" smtClean="0">
                              <a:latin typeface="Cambria Math" panose="02040503050406030204" pitchFamily="18" charset="0"/>
                            </a:rPr>
                          </m:ctrlPr>
                        </m:eqArrPr>
                        <m:e>
                          <m:r>
                            <a:rPr lang="en-US" sz="1050" b="0" i="1" smtClean="0">
                              <a:latin typeface="Cambria Math" panose="02040503050406030204" pitchFamily="18" charset="0"/>
                            </a:rPr>
                            <m:t>𝑋</m:t>
                          </m:r>
                          <m:r>
                            <a:rPr lang="en-US" sz="1050" b="0" i="1" smtClean="0">
                              <a:latin typeface="Cambria Math" panose="02040503050406030204" pitchFamily="18" charset="0"/>
                            </a:rPr>
                            <m:t>=</m:t>
                          </m:r>
                          <m:r>
                            <a:rPr lang="en-US" sz="1050" b="0" i="1" smtClean="0">
                              <a:latin typeface="Cambria Math" panose="02040503050406030204" pitchFamily="18" charset="0"/>
                            </a:rPr>
                            <m:t>𝑜𝑓</m:t>
                          </m:r>
                          <m:r>
                            <a:rPr lang="en-US" sz="1050" b="0" i="1" smtClean="0">
                              <a:latin typeface="Cambria Math" panose="02040503050406030204" pitchFamily="18" charset="0"/>
                            </a:rPr>
                            <m:t> </m:t>
                          </m:r>
                          <m:r>
                            <a:rPr lang="en-US" sz="1050" b="0" i="1" smtClean="0">
                              <a:latin typeface="Cambria Math" panose="02040503050406030204" pitchFamily="18" charset="0"/>
                            </a:rPr>
                            <m:t>𝑠𝑡𝑢𝑑𝑒𝑛𝑡𝑠</m:t>
                          </m:r>
                          <m:r>
                            <a:rPr lang="en-US" sz="1050" b="0" i="1" smtClean="0">
                              <a:latin typeface="Cambria Math" panose="02040503050406030204" pitchFamily="18" charset="0"/>
                            </a:rPr>
                            <m:t> </m:t>
                          </m:r>
                          <m:r>
                            <a:rPr lang="en-US" sz="1050" b="0" i="1" smtClean="0">
                              <a:latin typeface="Cambria Math" panose="02040503050406030204" pitchFamily="18" charset="0"/>
                            </a:rPr>
                            <m:t>𝑜𝑢𝑡</m:t>
                          </m:r>
                          <m:r>
                            <a:rPr lang="en-US" sz="1050" b="0" i="1" smtClean="0">
                              <a:latin typeface="Cambria Math" panose="02040503050406030204" pitchFamily="18" charset="0"/>
                            </a:rPr>
                            <m:t> </m:t>
                          </m:r>
                          <m:r>
                            <a:rPr lang="en-US" sz="1050" b="0" i="1" smtClean="0">
                              <a:latin typeface="Cambria Math" panose="02040503050406030204" pitchFamily="18" charset="0"/>
                            </a:rPr>
                            <m:t>𝑜𝑓</m:t>
                          </m:r>
                          <m:r>
                            <a:rPr lang="en-US" sz="1050" b="0" i="1" smtClean="0">
                              <a:latin typeface="Cambria Math" panose="02040503050406030204" pitchFamily="18" charset="0"/>
                            </a:rPr>
                            <m:t> </m:t>
                          </m:r>
                          <m:r>
                            <a:rPr lang="en-US" sz="1050" b="0" i="1" smtClean="0">
                              <a:latin typeface="Cambria Math" panose="02040503050406030204" pitchFamily="18" charset="0"/>
                            </a:rPr>
                            <m:t>100</m:t>
                          </m:r>
                          <m:r>
                            <a:rPr lang="en-US" sz="1050" b="0" i="1" smtClean="0">
                              <a:latin typeface="Cambria Math" panose="02040503050406030204" pitchFamily="18" charset="0"/>
                            </a:rPr>
                            <m:t> </m:t>
                          </m:r>
                          <m:r>
                            <a:rPr lang="en-US" sz="1050" b="0" i="1" smtClean="0">
                              <a:latin typeface="Cambria Math" panose="02040503050406030204" pitchFamily="18" charset="0"/>
                            </a:rPr>
                            <m:t>𝑆𝑒𝑛𝑖𝑜𝑟𝑠</m:t>
                          </m:r>
                          <m:r>
                            <a:rPr lang="en-US" sz="1050" b="0" i="1" smtClean="0">
                              <a:latin typeface="Cambria Math" panose="02040503050406030204" pitchFamily="18" charset="0"/>
                            </a:rPr>
                            <m:t> </m:t>
                          </m:r>
                          <m:r>
                            <a:rPr lang="en-US" sz="1050" b="0" i="1" smtClean="0">
                              <a:latin typeface="Cambria Math" panose="02040503050406030204" pitchFamily="18" charset="0"/>
                            </a:rPr>
                            <m:t>𝑎𝑡</m:t>
                          </m:r>
                          <m:r>
                            <a:rPr lang="en-US" sz="1050" b="0" i="1" smtClean="0">
                              <a:latin typeface="Cambria Math" panose="02040503050406030204" pitchFamily="18" charset="0"/>
                            </a:rPr>
                            <m:t> </m:t>
                          </m:r>
                          <m:r>
                            <a:rPr lang="en-US" sz="1050" b="0" i="1" smtClean="0">
                              <a:latin typeface="Cambria Math" panose="02040503050406030204" pitchFamily="18" charset="0"/>
                            </a:rPr>
                            <m:t>𝑦𝑜𝑢𝑟</m:t>
                          </m:r>
                          <m:r>
                            <a:rPr lang="en-US" sz="1050" b="0" i="1" smtClean="0">
                              <a:latin typeface="Cambria Math" panose="02040503050406030204" pitchFamily="18" charset="0"/>
                            </a:rPr>
                            <m:t> </m:t>
                          </m:r>
                          <m:r>
                            <a:rPr lang="en-US" sz="1050" b="0" i="1" smtClean="0">
                              <a:latin typeface="Cambria Math" panose="02040503050406030204" pitchFamily="18" charset="0"/>
                            </a:rPr>
                            <m:t>𝐻𝑆</m:t>
                          </m:r>
                          <m:r>
                            <a:rPr lang="en-US" sz="1050" b="0" i="1" smtClean="0">
                              <a:latin typeface="Cambria Math" panose="02040503050406030204" pitchFamily="18" charset="0"/>
                            </a:rPr>
                            <m:t> </m:t>
                          </m:r>
                          <m:r>
                            <a:rPr lang="en-US" sz="1050" b="0" i="1" smtClean="0">
                              <a:latin typeface="Cambria Math" panose="02040503050406030204" pitchFamily="18" charset="0"/>
                            </a:rPr>
                            <m:t>𝑡</m:t>
                          </m:r>
                          <m:r>
                            <a:rPr lang="en-US" sz="1050" b="0" i="1" smtClean="0">
                              <a:latin typeface="Cambria Math" panose="02040503050406030204" pitchFamily="18" charset="0"/>
                            </a:rPr>
                            <m:t>h</m:t>
                          </m:r>
                          <m:r>
                            <a:rPr lang="en-US" sz="1050" b="0" i="1" smtClean="0">
                              <a:latin typeface="Cambria Math" panose="02040503050406030204" pitchFamily="18" charset="0"/>
                            </a:rPr>
                            <m:t>𝑎𝑡</m:t>
                          </m:r>
                          <m:r>
                            <a:rPr lang="en-US" sz="1050" b="0" i="1" smtClean="0">
                              <a:latin typeface="Cambria Math" panose="02040503050406030204" pitchFamily="18" charset="0"/>
                            </a:rPr>
                            <m:t> </m:t>
                          </m:r>
                          <m:r>
                            <a:rPr lang="en-US" sz="1050" b="0" i="1" smtClean="0">
                              <a:latin typeface="Cambria Math" panose="02040503050406030204" pitchFamily="18" charset="0"/>
                            </a:rPr>
                            <m:t>𝑔𝑒𝑡</m:t>
                          </m:r>
                          <m:r>
                            <a:rPr lang="en-US" sz="1050" b="0" i="1" smtClean="0">
                              <a:latin typeface="Cambria Math" panose="02040503050406030204" pitchFamily="18" charset="0"/>
                            </a:rPr>
                            <m:t> </m:t>
                          </m:r>
                          <m:r>
                            <a:rPr lang="en-US" sz="1050" b="0" i="1" smtClean="0">
                              <a:latin typeface="Cambria Math" panose="02040503050406030204" pitchFamily="18" charset="0"/>
                            </a:rPr>
                            <m:t>𝑖𝑛𝑡𝑜</m:t>
                          </m:r>
                          <m:r>
                            <a:rPr lang="en-US" sz="1050" b="0" i="1" smtClean="0">
                              <a:latin typeface="Cambria Math" panose="02040503050406030204" pitchFamily="18" charset="0"/>
                            </a:rPr>
                            <m:t> </m:t>
                          </m:r>
                          <m:r>
                            <a:rPr lang="en-US" sz="1050" b="0" i="1" smtClean="0">
                              <a:latin typeface="Cambria Math" panose="02040503050406030204" pitchFamily="18" charset="0"/>
                            </a:rPr>
                            <m:t>𝐷𝑢𝑘𝑒</m:t>
                          </m:r>
                        </m:e>
                      </m:eqArr>
                    </m:oMath>
                  </m:oMathPara>
                </a14:m>
                <a:endParaRPr lang="en-US" sz="1050" b="0" dirty="0" smtClean="0"/>
              </a:p>
            </p:txBody>
          </p:sp>
        </mc:Choice>
        <mc:Fallback xmlns="">
          <p:sp>
            <p:nvSpPr>
              <p:cNvPr id="8" name="Rectangle 7"/>
              <p:cNvSpPr>
                <a:spLocks noRot="1" noChangeAspect="1" noMove="1" noResize="1" noEditPoints="1" noAdjustHandles="1" noChangeArrowheads="1" noChangeShapeType="1" noTextEdit="1"/>
              </p:cNvSpPr>
              <p:nvPr/>
            </p:nvSpPr>
            <p:spPr>
              <a:xfrm>
                <a:off x="-22628" y="1390869"/>
                <a:ext cx="4724691" cy="253916"/>
              </a:xfrm>
              <a:prstGeom prst="rect">
                <a:avLst/>
              </a:prstGeom>
              <a:blipFill>
                <a:blip r:embed="rId4"/>
                <a:stretch>
                  <a:fillRect b="-4762"/>
                </a:stretch>
              </a:blipFill>
            </p:spPr>
            <p:txBody>
              <a:bodyPr/>
              <a:lstStyle/>
              <a:p>
                <a:r>
                  <a:rPr lang="en-US">
                    <a:noFill/>
                  </a:rPr>
                  <a:t> </a:t>
                </a:r>
              </a:p>
            </p:txBody>
          </p:sp>
        </mc:Fallback>
      </mc:AlternateContent>
    </p:spTree>
    <p:extLst>
      <p:ext uri="{BB962C8B-B14F-4D97-AF65-F5344CB8AC3E}">
        <p14:creationId xmlns:p14="http://schemas.microsoft.com/office/powerpoint/2010/main" val="1778527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440682" y="3279140"/>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7F7F7F"/>
                </a:solidFill>
                <a:latin typeface="Arial"/>
                <a:cs typeface="Arial"/>
              </a:rPr>
              <a:t>1</a:t>
            </a:r>
            <a:endParaRPr sz="800">
              <a:latin typeface="Arial"/>
              <a:cs typeface="Arial"/>
            </a:endParaRPr>
          </a:p>
        </p:txBody>
      </p:sp>
      <p:sp>
        <p:nvSpPr>
          <p:cNvPr id="5" name="object 3"/>
          <p:cNvSpPr txBox="1"/>
          <p:nvPr/>
        </p:nvSpPr>
        <p:spPr>
          <a:xfrm>
            <a:off x="19050" y="371142"/>
            <a:ext cx="4667250" cy="3309880"/>
          </a:xfrm>
          <a:prstGeom prst="rect">
            <a:avLst/>
          </a:prstGeom>
        </p:spPr>
        <p:txBody>
          <a:bodyPr vert="horz" wrap="square" lIns="0" tIns="11430" rIns="0" bIns="0" rtlCol="0">
            <a:spAutoFit/>
          </a:bodyPr>
          <a:lstStyle/>
          <a:p>
            <a:pPr marL="12700">
              <a:lnSpc>
                <a:spcPct val="100000"/>
              </a:lnSpc>
              <a:spcBef>
                <a:spcPts val="90"/>
              </a:spcBef>
            </a:pPr>
            <a:r>
              <a:rPr lang="en-US" sz="1200" b="1" dirty="0" smtClean="0">
                <a:latin typeface="Arial"/>
                <a:cs typeface="Arial"/>
              </a:rPr>
              <a:t>Final Review Suggestions</a:t>
            </a:r>
          </a:p>
          <a:p>
            <a:pPr marL="184150" indent="-171450">
              <a:spcBef>
                <a:spcPts val="90"/>
              </a:spcBef>
              <a:buFont typeface="Arial" panose="020B0604020202020204" pitchFamily="34" charset="0"/>
              <a:buChar char="•"/>
            </a:pPr>
            <a:r>
              <a:rPr lang="en-US" sz="1050" b="1" u="sng" dirty="0" smtClean="0">
                <a:latin typeface="Arial"/>
                <a:cs typeface="Arial"/>
              </a:rPr>
              <a:t>Concept review:</a:t>
            </a:r>
          </a:p>
          <a:p>
            <a:pPr marL="641350" lvl="1" indent="-171450">
              <a:spcBef>
                <a:spcPts val="90"/>
              </a:spcBef>
              <a:buFont typeface="Arial" panose="020B0604020202020204" pitchFamily="34" charset="0"/>
              <a:buChar char="•"/>
            </a:pPr>
            <a:r>
              <a:rPr lang="en-US" sz="1050" u="sng" dirty="0" smtClean="0">
                <a:latin typeface="Arial"/>
                <a:cs typeface="Arial"/>
              </a:rPr>
              <a:t>Video notes:</a:t>
            </a:r>
          </a:p>
          <a:p>
            <a:pPr marL="641350" lvl="1" indent="-171450">
              <a:spcBef>
                <a:spcPts val="90"/>
              </a:spcBef>
              <a:buFont typeface="Arial" panose="020B0604020202020204" pitchFamily="34" charset="0"/>
              <a:buChar char="•"/>
            </a:pPr>
            <a:r>
              <a:rPr lang="en-US" sz="1050" u="sng" dirty="0" smtClean="0">
                <a:latin typeface="Arial"/>
                <a:cs typeface="Arial"/>
              </a:rPr>
              <a:t>Lecture slides </a:t>
            </a:r>
            <a:r>
              <a:rPr lang="en-US" sz="1050" b="1" u="sng" dirty="0" smtClean="0">
                <a:latin typeface="Arial"/>
                <a:cs typeface="Arial"/>
              </a:rPr>
              <a:t>(has material not in the videos/book</a:t>
            </a:r>
            <a:r>
              <a:rPr lang="en-US" sz="1050" u="sng" dirty="0" smtClean="0">
                <a:latin typeface="Arial"/>
                <a:cs typeface="Arial"/>
              </a:rPr>
              <a:t>):</a:t>
            </a:r>
          </a:p>
          <a:p>
            <a:pPr marL="641350" lvl="1" indent="-171450">
              <a:spcBef>
                <a:spcPts val="90"/>
              </a:spcBef>
              <a:buFont typeface="Arial" panose="020B0604020202020204" pitchFamily="34" charset="0"/>
              <a:buChar char="•"/>
            </a:pPr>
            <a:r>
              <a:rPr lang="en-US" sz="1050" u="sng" dirty="0" smtClean="0">
                <a:latin typeface="Arial"/>
                <a:cs typeface="Arial"/>
              </a:rPr>
              <a:t>Readiness </a:t>
            </a:r>
            <a:r>
              <a:rPr lang="en-US" sz="1050" u="sng" dirty="0" err="1" smtClean="0">
                <a:latin typeface="Arial"/>
                <a:cs typeface="Arial"/>
              </a:rPr>
              <a:t>Assessments+Performance</a:t>
            </a:r>
            <a:r>
              <a:rPr lang="en-US" sz="1050" u="sng" dirty="0" smtClean="0">
                <a:latin typeface="Arial"/>
                <a:cs typeface="Arial"/>
              </a:rPr>
              <a:t> Assessments</a:t>
            </a:r>
            <a:r>
              <a:rPr lang="en-US" sz="1050" dirty="0" smtClean="0">
                <a:latin typeface="Arial"/>
                <a:cs typeface="Arial"/>
              </a:rPr>
              <a:t>:</a:t>
            </a:r>
          </a:p>
          <a:p>
            <a:pPr marL="1098550" lvl="2" indent="-171450">
              <a:spcBef>
                <a:spcPts val="90"/>
              </a:spcBef>
              <a:buFont typeface="Arial" panose="020B0604020202020204" pitchFamily="34" charset="0"/>
              <a:buChar char="•"/>
            </a:pPr>
            <a:r>
              <a:rPr lang="en-US" sz="1050" dirty="0" smtClean="0">
                <a:latin typeface="Arial"/>
                <a:cs typeface="Arial"/>
              </a:rPr>
              <a:t>Why are all the other options wrong?</a:t>
            </a:r>
            <a:endParaRPr lang="en-US" sz="1050" u="sng" dirty="0" smtClean="0">
              <a:latin typeface="Arial"/>
              <a:cs typeface="Arial"/>
            </a:endParaRPr>
          </a:p>
          <a:p>
            <a:pPr marL="641350" lvl="1" indent="-171450">
              <a:spcBef>
                <a:spcPts val="90"/>
              </a:spcBef>
              <a:buFont typeface="Arial" panose="020B0604020202020204" pitchFamily="34" charset="0"/>
              <a:buChar char="•"/>
            </a:pPr>
            <a:r>
              <a:rPr lang="en-US" sz="1050" u="sng" dirty="0" smtClean="0">
                <a:latin typeface="Arial"/>
                <a:cs typeface="Arial"/>
              </a:rPr>
              <a:t>What to think about (among other things)</a:t>
            </a:r>
            <a:r>
              <a:rPr lang="en-US" sz="1050" dirty="0" smtClean="0">
                <a:latin typeface="Arial"/>
                <a:cs typeface="Arial"/>
              </a:rPr>
              <a:t>: </a:t>
            </a:r>
          </a:p>
          <a:p>
            <a:pPr marL="1098550" lvl="2" indent="-171450">
              <a:spcBef>
                <a:spcPts val="90"/>
              </a:spcBef>
              <a:buFont typeface="Arial" panose="020B0604020202020204" pitchFamily="34" charset="0"/>
              <a:buChar char="•"/>
            </a:pPr>
            <a:r>
              <a:rPr lang="en-US" sz="1050" dirty="0" smtClean="0">
                <a:latin typeface="Arial"/>
                <a:cs typeface="Arial"/>
              </a:rPr>
              <a:t>Interpretations of analyses (WORDING IS IMPORTANT)</a:t>
            </a:r>
          </a:p>
          <a:p>
            <a:pPr marL="1098550" lvl="2" indent="-171450">
              <a:spcBef>
                <a:spcPts val="90"/>
              </a:spcBef>
              <a:buFont typeface="Arial" panose="020B0604020202020204" pitchFamily="34" charset="0"/>
              <a:buChar char="•"/>
            </a:pPr>
            <a:r>
              <a:rPr lang="en-US" sz="1050" dirty="0" smtClean="0">
                <a:latin typeface="Arial"/>
                <a:cs typeface="Arial"/>
              </a:rPr>
              <a:t>Conclusions we would make (WORDING IS IMPORTANT)</a:t>
            </a:r>
          </a:p>
          <a:p>
            <a:pPr marL="1098550" lvl="2" indent="-171450">
              <a:spcBef>
                <a:spcPts val="90"/>
              </a:spcBef>
              <a:buFont typeface="Arial" panose="020B0604020202020204" pitchFamily="34" charset="0"/>
              <a:buChar char="•"/>
            </a:pPr>
            <a:r>
              <a:rPr lang="en-US" sz="1050" dirty="0" smtClean="0">
                <a:latin typeface="Arial"/>
                <a:cs typeface="Arial"/>
              </a:rPr>
              <a:t>Relationships between different analyses</a:t>
            </a:r>
          </a:p>
          <a:p>
            <a:pPr marL="1098550" lvl="2" indent="-171450">
              <a:spcBef>
                <a:spcPts val="90"/>
              </a:spcBef>
              <a:buFont typeface="Arial" panose="020B0604020202020204" pitchFamily="34" charset="0"/>
              <a:buChar char="•"/>
            </a:pPr>
            <a:r>
              <a:rPr lang="en-US" sz="1050" dirty="0" smtClean="0">
                <a:latin typeface="Arial"/>
                <a:cs typeface="Arial"/>
              </a:rPr>
              <a:t>Know </a:t>
            </a:r>
            <a:r>
              <a:rPr lang="en-US" sz="1050" u="sng" dirty="0" smtClean="0">
                <a:latin typeface="Arial"/>
                <a:cs typeface="Arial"/>
              </a:rPr>
              <a:t>exact</a:t>
            </a:r>
            <a:r>
              <a:rPr lang="en-US" sz="1050" dirty="0" smtClean="0">
                <a:latin typeface="Arial"/>
                <a:cs typeface="Arial"/>
              </a:rPr>
              <a:t> definitions </a:t>
            </a:r>
          </a:p>
          <a:p>
            <a:pPr marL="1098550" lvl="2" indent="-171450">
              <a:spcBef>
                <a:spcPts val="90"/>
              </a:spcBef>
              <a:buFont typeface="Arial" panose="020B0604020202020204" pitchFamily="34" charset="0"/>
              <a:buChar char="•"/>
            </a:pPr>
            <a:r>
              <a:rPr lang="en-US" sz="1050" dirty="0" smtClean="0">
                <a:latin typeface="Arial"/>
                <a:cs typeface="Arial"/>
              </a:rPr>
              <a:t>FOCUS ON THE </a:t>
            </a:r>
            <a:r>
              <a:rPr lang="en-US" sz="1050" u="sng" dirty="0" smtClean="0">
                <a:latin typeface="Arial"/>
                <a:cs typeface="Arial"/>
              </a:rPr>
              <a:t>WHY</a:t>
            </a:r>
            <a:r>
              <a:rPr lang="en-US" sz="1050" dirty="0" smtClean="0">
                <a:latin typeface="Arial"/>
                <a:cs typeface="Arial"/>
              </a:rPr>
              <a:t> BEHIND ANALYSES</a:t>
            </a:r>
          </a:p>
          <a:p>
            <a:pPr marL="1098550" lvl="2" indent="-171450">
              <a:spcBef>
                <a:spcPts val="90"/>
              </a:spcBef>
              <a:buFont typeface="Arial" panose="020B0604020202020204" pitchFamily="34" charset="0"/>
              <a:buChar char="•"/>
            </a:pPr>
            <a:r>
              <a:rPr lang="en-US" sz="1050" dirty="0" smtClean="0">
                <a:latin typeface="Arial"/>
                <a:cs typeface="Arial"/>
              </a:rPr>
              <a:t>If there’s an equation/analysis, make sure you know how to put that equation/analysis into words in the context of the problem.</a:t>
            </a:r>
          </a:p>
          <a:p>
            <a:pPr marL="1098550" lvl="2" indent="-171450">
              <a:spcBef>
                <a:spcPts val="90"/>
              </a:spcBef>
              <a:buFont typeface="Arial" panose="020B0604020202020204" pitchFamily="34" charset="0"/>
              <a:buChar char="•"/>
            </a:pPr>
            <a:r>
              <a:rPr lang="en-US" sz="1050" dirty="0" smtClean="0">
                <a:latin typeface="Arial"/>
                <a:cs typeface="Arial"/>
              </a:rPr>
              <a:t>Common misconceptions (lecture notes)</a:t>
            </a:r>
          </a:p>
          <a:p>
            <a:pPr marL="1098550" lvl="2" indent="-171450">
              <a:spcBef>
                <a:spcPts val="90"/>
              </a:spcBef>
              <a:buFont typeface="Arial" panose="020B0604020202020204" pitchFamily="34" charset="0"/>
              <a:buChar char="•"/>
            </a:pPr>
            <a:r>
              <a:rPr lang="en-US" sz="1050" dirty="0" smtClean="0">
                <a:latin typeface="Arial"/>
                <a:cs typeface="Arial"/>
              </a:rPr>
              <a:t>What test to use under certain conditions</a:t>
            </a:r>
          </a:p>
          <a:p>
            <a:pPr marL="1098550" lvl="2" indent="-171450">
              <a:spcBef>
                <a:spcPts val="90"/>
              </a:spcBef>
              <a:buFont typeface="Arial" panose="020B0604020202020204" pitchFamily="34" charset="0"/>
              <a:buChar char="•"/>
            </a:pPr>
            <a:endParaRPr lang="en-US" sz="1050" dirty="0" smtClean="0">
              <a:latin typeface="Arial"/>
              <a:cs typeface="Arial"/>
            </a:endParaRPr>
          </a:p>
          <a:p>
            <a:pPr marL="1098550" lvl="2" indent="-171450">
              <a:spcBef>
                <a:spcPts val="90"/>
              </a:spcBef>
              <a:buFont typeface="Arial" panose="020B0604020202020204" pitchFamily="34" charset="0"/>
              <a:buChar char="•"/>
            </a:pPr>
            <a:endParaRPr sz="1050" dirty="0">
              <a:latin typeface="Arial"/>
              <a:cs typeface="Arial"/>
            </a:endParaRPr>
          </a:p>
        </p:txBody>
      </p:sp>
    </p:spTree>
    <p:extLst>
      <p:ext uri="{BB962C8B-B14F-4D97-AF65-F5344CB8AC3E}">
        <p14:creationId xmlns:p14="http://schemas.microsoft.com/office/powerpoint/2010/main" val="3013631987"/>
      </p:ext>
    </p:extLst>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56233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What is the probability that at least three students from your high school get in this year (assume students at your school are independent)?</a:t>
            </a:r>
            <a:endParaRPr lang="en-US" sz="900" dirty="0">
              <a:latin typeface="Arial"/>
              <a:cs typeface="Arial"/>
            </a:endParaRPr>
          </a:p>
        </p:txBody>
      </p:sp>
      <p:sp>
        <p:nvSpPr>
          <p:cNvPr id="6" name="object 36"/>
          <p:cNvSpPr txBox="1"/>
          <p:nvPr/>
        </p:nvSpPr>
        <p:spPr>
          <a:xfrm>
            <a:off x="178561" y="998065"/>
            <a:ext cx="4112895" cy="319318"/>
          </a:xfrm>
          <a:prstGeom prst="rect">
            <a:avLst/>
          </a:prstGeom>
        </p:spPr>
        <p:txBody>
          <a:bodyPr vert="horz" wrap="square" lIns="0" tIns="11430" rIns="0" bIns="0" rtlCol="0">
            <a:spAutoFit/>
          </a:bodyPr>
          <a:lstStyle/>
          <a:p>
            <a:pPr marL="12700" marR="5080">
              <a:lnSpc>
                <a:spcPct val="100000"/>
              </a:lnSpc>
              <a:spcBef>
                <a:spcPts val="585"/>
              </a:spcBef>
              <a:buClr>
                <a:srgbClr val="024F84"/>
              </a:buClr>
              <a:tabLst>
                <a:tab pos="227965" algn="l"/>
              </a:tabLst>
            </a:pPr>
            <a:r>
              <a:rPr lang="en-US" sz="1000" b="1" i="1" spc="-30" dirty="0" smtClean="0">
                <a:solidFill>
                  <a:srgbClr val="C00000"/>
                </a:solidFill>
                <a:latin typeface="Arial"/>
                <a:cs typeface="Arial"/>
              </a:rPr>
              <a:t>Calculate multiple binomial expressions (and add/subtract/do other things with them).</a:t>
            </a:r>
            <a:endParaRPr sz="1000" b="1" i="1" dirty="0">
              <a:solidFill>
                <a:srgbClr val="C00000"/>
              </a:solidFill>
              <a:latin typeface="Arial"/>
              <a:cs typeface="Arial"/>
            </a:endParaRPr>
          </a:p>
        </p:txBody>
      </p:sp>
      <mc:AlternateContent xmlns:mc="http://schemas.openxmlformats.org/markup-compatibility/2006" xmlns:a14="http://schemas.microsoft.com/office/drawing/2010/main">
        <mc:Choice Requires="a14">
          <p:sp>
            <p:nvSpPr>
              <p:cNvPr id="3" name="Rectangle 2"/>
              <p:cNvSpPr/>
              <p:nvPr/>
            </p:nvSpPr>
            <p:spPr>
              <a:xfrm>
                <a:off x="32522" y="2042369"/>
                <a:ext cx="3786421" cy="73872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050" i="1" smtClean="0">
                          <a:latin typeface="Cambria Math" panose="02040503050406030204" pitchFamily="18" charset="0"/>
                        </a:rPr>
                        <m:t>𝑃</m:t>
                      </m:r>
                      <m:d>
                        <m:dPr>
                          <m:ctrlPr>
                            <a:rPr lang="en-US" sz="1050" i="1">
                              <a:latin typeface="Cambria Math" panose="02040503050406030204" pitchFamily="18" charset="0"/>
                            </a:rPr>
                          </m:ctrlPr>
                        </m:dPr>
                        <m:e>
                          <m:r>
                            <a:rPr lang="en-US" sz="1050" i="1">
                              <a:latin typeface="Cambria Math" panose="02040503050406030204" pitchFamily="18" charset="0"/>
                            </a:rPr>
                            <m:t>𝑎𝑡</m:t>
                          </m:r>
                          <m:r>
                            <a:rPr lang="en-US" sz="1050" i="1">
                              <a:latin typeface="Cambria Math" panose="02040503050406030204" pitchFamily="18" charset="0"/>
                            </a:rPr>
                            <m:t> </m:t>
                          </m:r>
                          <m:r>
                            <a:rPr lang="en-US" sz="1050" i="1">
                              <a:latin typeface="Cambria Math" panose="02040503050406030204" pitchFamily="18" charset="0"/>
                            </a:rPr>
                            <m:t>𝑙𝑒𝑎𝑠𝑡</m:t>
                          </m:r>
                          <m:r>
                            <a:rPr lang="en-US" sz="1050" i="1">
                              <a:latin typeface="Cambria Math" panose="02040503050406030204" pitchFamily="18" charset="0"/>
                            </a:rPr>
                            <m:t> 2 </m:t>
                          </m:r>
                          <m:r>
                            <a:rPr lang="en-US" sz="1050" i="1">
                              <a:solidFill>
                                <a:schemeClr val="accent2">
                                  <a:lumMod val="75000"/>
                                </a:schemeClr>
                              </a:solidFill>
                              <a:latin typeface="Cambria Math" panose="02040503050406030204" pitchFamily="18" charset="0"/>
                            </a:rPr>
                            <m:t>𝑜𝑢𝑡</m:t>
                          </m:r>
                          <m:r>
                            <a:rPr lang="en-US" sz="1050" i="1">
                              <a:solidFill>
                                <a:schemeClr val="accent2">
                                  <a:lumMod val="75000"/>
                                </a:schemeClr>
                              </a:solidFill>
                              <a:latin typeface="Cambria Math" panose="02040503050406030204" pitchFamily="18" charset="0"/>
                            </a:rPr>
                            <m:t> </m:t>
                          </m:r>
                          <m:r>
                            <a:rPr lang="en-US" sz="1050" i="1">
                              <a:solidFill>
                                <a:schemeClr val="accent2">
                                  <a:lumMod val="75000"/>
                                </a:schemeClr>
                              </a:solidFill>
                              <a:latin typeface="Cambria Math" panose="02040503050406030204" pitchFamily="18" charset="0"/>
                            </a:rPr>
                            <m:t>𝑜𝑓</m:t>
                          </m:r>
                          <m:r>
                            <a:rPr lang="en-US" sz="1050" i="1">
                              <a:solidFill>
                                <a:schemeClr val="accent2">
                                  <a:lumMod val="75000"/>
                                </a:schemeClr>
                              </a:solidFill>
                              <a:latin typeface="Cambria Math" panose="02040503050406030204" pitchFamily="18" charset="0"/>
                            </a:rPr>
                            <m:t> 100 </m:t>
                          </m:r>
                          <m:r>
                            <a:rPr lang="en-US" sz="1050" i="1">
                              <a:solidFill>
                                <a:srgbClr val="00B050"/>
                              </a:solidFill>
                              <a:latin typeface="Cambria Math" panose="02040503050406030204" pitchFamily="18" charset="0"/>
                            </a:rPr>
                            <m:t>𝑠𝑡𝑢𝑑𝑒𝑛𝑡𝑠</m:t>
                          </m:r>
                          <m:r>
                            <a:rPr lang="en-US" sz="1050" i="1">
                              <a:solidFill>
                                <a:srgbClr val="00B050"/>
                              </a:solidFill>
                              <a:latin typeface="Cambria Math" panose="02040503050406030204" pitchFamily="18" charset="0"/>
                            </a:rPr>
                            <m:t> </m:t>
                          </m:r>
                          <m:r>
                            <a:rPr lang="en-US" sz="1050" i="1">
                              <a:solidFill>
                                <a:srgbClr val="00B050"/>
                              </a:solidFill>
                              <a:latin typeface="Cambria Math" panose="02040503050406030204" pitchFamily="18" charset="0"/>
                            </a:rPr>
                            <m:t>𝑎𝑡</m:t>
                          </m:r>
                          <m:r>
                            <a:rPr lang="en-US" sz="1050" i="1">
                              <a:solidFill>
                                <a:srgbClr val="00B050"/>
                              </a:solidFill>
                              <a:latin typeface="Cambria Math" panose="02040503050406030204" pitchFamily="18" charset="0"/>
                            </a:rPr>
                            <m:t> </m:t>
                          </m:r>
                          <m:r>
                            <a:rPr lang="en-US" sz="1050" i="1">
                              <a:solidFill>
                                <a:srgbClr val="00B050"/>
                              </a:solidFill>
                              <a:latin typeface="Cambria Math" panose="02040503050406030204" pitchFamily="18" charset="0"/>
                            </a:rPr>
                            <m:t>𝑠𝑐h𝑜𝑜𝑙</m:t>
                          </m:r>
                          <m:r>
                            <a:rPr lang="en-US" sz="1050" i="1">
                              <a:solidFill>
                                <a:srgbClr val="00B050"/>
                              </a:solidFill>
                              <a:latin typeface="Cambria Math" panose="02040503050406030204" pitchFamily="18" charset="0"/>
                            </a:rPr>
                            <m:t> </m:t>
                          </m:r>
                          <m:r>
                            <a:rPr lang="en-US" sz="1050" i="1">
                              <a:solidFill>
                                <a:srgbClr val="7030A0"/>
                              </a:solidFill>
                              <a:latin typeface="Cambria Math" panose="02040503050406030204" pitchFamily="18" charset="0"/>
                            </a:rPr>
                            <m:t>𝑔𝑒𝑡</m:t>
                          </m:r>
                          <m:r>
                            <a:rPr lang="en-US" sz="1050" i="1">
                              <a:solidFill>
                                <a:srgbClr val="7030A0"/>
                              </a:solidFill>
                              <a:latin typeface="Cambria Math" panose="02040503050406030204" pitchFamily="18" charset="0"/>
                            </a:rPr>
                            <m:t> </m:t>
                          </m:r>
                          <m:r>
                            <a:rPr lang="en-US" sz="1050" i="1">
                              <a:solidFill>
                                <a:srgbClr val="7030A0"/>
                              </a:solidFill>
                              <a:latin typeface="Cambria Math" panose="02040503050406030204" pitchFamily="18" charset="0"/>
                            </a:rPr>
                            <m:t>𝑖𝑛𝑡𝑜</m:t>
                          </m:r>
                          <m:r>
                            <a:rPr lang="en-US" sz="1050" i="1">
                              <a:solidFill>
                                <a:srgbClr val="7030A0"/>
                              </a:solidFill>
                              <a:latin typeface="Cambria Math" panose="02040503050406030204" pitchFamily="18" charset="0"/>
                            </a:rPr>
                            <m:t> </m:t>
                          </m:r>
                          <m:r>
                            <a:rPr lang="en-US" sz="1050" i="1">
                              <a:solidFill>
                                <a:srgbClr val="7030A0"/>
                              </a:solidFill>
                              <a:latin typeface="Cambria Math" panose="02040503050406030204" pitchFamily="18" charset="0"/>
                            </a:rPr>
                            <m:t>𝐷𝑢𝑘𝑒</m:t>
                          </m:r>
                        </m:e>
                      </m:d>
                      <m:r>
                        <a:rPr lang="en-US" sz="1050" b="0" i="1" smtClean="0">
                          <a:latin typeface="Cambria Math" panose="02040503050406030204" pitchFamily="18" charset="0"/>
                        </a:rPr>
                        <m:t>=</m:t>
                      </m:r>
                    </m:oMath>
                    <m:oMath xmlns:m="http://schemas.openxmlformats.org/officeDocument/2006/math">
                      <m:r>
                        <a:rPr lang="en-US" sz="1050" b="0" i="0" spc="-30" smtClean="0">
                          <a:solidFill>
                            <a:schemeClr val="accent2">
                              <a:lumMod val="75000"/>
                            </a:schemeClr>
                          </a:solidFill>
                          <a:latin typeface="Cambria Math" panose="02040503050406030204" pitchFamily="18" charset="0"/>
                          <a:cs typeface="Arial"/>
                        </a:rPr>
                        <m:t>=</m:t>
                      </m:r>
                      <m:r>
                        <a:rPr lang="en-US" sz="1050" b="1" i="1" spc="-30">
                          <a:solidFill>
                            <a:schemeClr val="accent2">
                              <a:lumMod val="75000"/>
                            </a:schemeClr>
                          </a:solidFill>
                          <a:latin typeface="Cambria Math" panose="02040503050406030204" pitchFamily="18" charset="0"/>
                          <a:cs typeface="Arial"/>
                        </a:rPr>
                        <m:t>𝑷</m:t>
                      </m:r>
                      <m:d>
                        <m:dPr>
                          <m:ctrlPr>
                            <a:rPr lang="en-US" sz="1050" b="1" i="1" spc="-30">
                              <a:solidFill>
                                <a:schemeClr val="accent2">
                                  <a:lumMod val="75000"/>
                                </a:schemeClr>
                              </a:solidFill>
                              <a:latin typeface="Cambria Math" panose="02040503050406030204" pitchFamily="18" charset="0"/>
                              <a:cs typeface="Arial"/>
                            </a:rPr>
                          </m:ctrlPr>
                        </m:dPr>
                        <m:e>
                          <m:r>
                            <a:rPr lang="en-US" sz="1050" b="1" i="1" spc="-30">
                              <a:solidFill>
                                <a:schemeClr val="accent2">
                                  <a:lumMod val="75000"/>
                                </a:schemeClr>
                              </a:solidFill>
                              <a:latin typeface="Cambria Math" panose="02040503050406030204" pitchFamily="18" charset="0"/>
                              <a:cs typeface="Arial"/>
                            </a:rPr>
                            <m:t>𝑿</m:t>
                          </m:r>
                          <m:r>
                            <a:rPr lang="en-US" sz="105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𝟐</m:t>
                          </m:r>
                        </m:e>
                      </m:d>
                    </m:oMath>
                    <m:oMath xmlns:m="http://schemas.openxmlformats.org/officeDocument/2006/math">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𝑷</m:t>
                      </m:r>
                      <m:d>
                        <m:dPr>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𝑿</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𝟐</m:t>
                          </m:r>
                        </m:e>
                      </m:d>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𝑷</m:t>
                      </m:r>
                      <m:d>
                        <m:dPr>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𝑿</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𝟑</m:t>
                          </m:r>
                        </m:e>
                      </m:d>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𝑷</m:t>
                      </m:r>
                      <m:d>
                        <m:dPr>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𝑿</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𝟏𝟎𝟎</m:t>
                          </m:r>
                        </m:e>
                      </m:d>
                    </m:oMath>
                    <m:oMath xmlns:m="http://schemas.openxmlformats.org/officeDocument/2006/math">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𝟏</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d>
                        <m:dPr>
                          <m:begChr m:val="["/>
                          <m:endChr m:val="]"/>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𝑷</m:t>
                          </m:r>
                          <m:d>
                            <m:dPr>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𝑿</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𝟎</m:t>
                              </m:r>
                            </m:e>
                          </m:d>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𝑷</m:t>
                          </m:r>
                          <m:d>
                            <m:dPr>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𝑿</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𝟏</m:t>
                              </m:r>
                            </m:e>
                          </m:d>
                        </m:e>
                      </m:d>
                    </m:oMath>
                  </m:oMathPara>
                </a14:m>
                <a:r>
                  <a:rPr lang="en-US" sz="1050" b="1" spc="-30" dirty="0" smtClean="0">
                    <a:solidFill>
                      <a:schemeClr val="accent2">
                        <a:lumMod val="75000"/>
                      </a:schemeClr>
                    </a:solidFill>
                    <a:ea typeface="Cambria Math" panose="02040503050406030204" pitchFamily="18" charset="0"/>
                    <a:cs typeface="Arial"/>
                  </a:rPr>
                  <a:t/>
                </a:r>
                <a:br>
                  <a:rPr lang="en-US" sz="1050" b="1" spc="-30" dirty="0" smtClean="0">
                    <a:solidFill>
                      <a:schemeClr val="accent2">
                        <a:lumMod val="75000"/>
                      </a:schemeClr>
                    </a:solidFill>
                    <a:ea typeface="Cambria Math" panose="02040503050406030204" pitchFamily="18" charset="0"/>
                    <a:cs typeface="Arial"/>
                  </a:rPr>
                </a:br>
                <a:endParaRPr lang="en-US" sz="1050" b="1" spc="-30" dirty="0" smtClean="0">
                  <a:solidFill>
                    <a:schemeClr val="accent2">
                      <a:lumMod val="75000"/>
                    </a:schemeClr>
                  </a:solidFill>
                  <a:ea typeface="Cambria Math" panose="02040503050406030204" pitchFamily="18" charset="0"/>
                  <a:cs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2522" y="2042369"/>
                <a:ext cx="3786421" cy="73872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044" y="1748253"/>
                <a:ext cx="179619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𝑋</m:t>
                      </m:r>
                      <m:r>
                        <a:rPr lang="en-US" sz="1200" b="0" i="1" smtClean="0">
                          <a:latin typeface="Cambria Math" panose="02040503050406030204" pitchFamily="18" charset="0"/>
                        </a:rPr>
                        <m:t>~</m:t>
                      </m:r>
                      <m:r>
                        <a:rPr lang="en-US" sz="1200" b="0" i="1" smtClean="0">
                          <a:latin typeface="Cambria Math" panose="02040503050406030204" pitchFamily="18" charset="0"/>
                        </a:rPr>
                        <m:t>𝐵𝑖𝑛</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=100,</m:t>
                      </m:r>
                      <m:r>
                        <a:rPr lang="en-US" sz="1200" b="0" i="1" smtClean="0">
                          <a:latin typeface="Cambria Math" panose="02040503050406030204" pitchFamily="18" charset="0"/>
                        </a:rPr>
                        <m:t>𝑝</m:t>
                      </m:r>
                      <m:r>
                        <a:rPr lang="en-US" sz="1200" b="0" i="1" smtClean="0">
                          <a:latin typeface="Cambria Math" panose="02040503050406030204" pitchFamily="18" charset="0"/>
                        </a:rPr>
                        <m:t>=0.57)</m:t>
                      </m:r>
                    </m:oMath>
                  </m:oMathPara>
                </a14:m>
                <a:endParaRPr lang="en-US"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65044" y="1748253"/>
                <a:ext cx="1796196" cy="184666"/>
              </a:xfrm>
              <a:prstGeom prst="rect">
                <a:avLst/>
              </a:prstGeom>
              <a:blipFill>
                <a:blip r:embed="rId3"/>
                <a:stretch>
                  <a:fillRect l="-1701" t="-6667" r="-2721"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9255" y="1425960"/>
                <a:ext cx="4724691" cy="25391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eqArr>
                        <m:eqArrPr>
                          <m:ctrlPr>
                            <a:rPr lang="en-US" sz="1050" b="0" i="1" smtClean="0">
                              <a:latin typeface="Cambria Math" panose="02040503050406030204" pitchFamily="18" charset="0"/>
                            </a:rPr>
                          </m:ctrlPr>
                        </m:eqArrPr>
                        <m:e>
                          <m:r>
                            <a:rPr lang="en-US" sz="1050" b="0" i="1" smtClean="0">
                              <a:latin typeface="Cambria Math" panose="02040503050406030204" pitchFamily="18" charset="0"/>
                            </a:rPr>
                            <m:t>𝑋</m:t>
                          </m:r>
                          <m:r>
                            <a:rPr lang="en-US" sz="1050" b="0" i="1" smtClean="0">
                              <a:latin typeface="Cambria Math" panose="02040503050406030204" pitchFamily="18" charset="0"/>
                            </a:rPr>
                            <m:t>=</m:t>
                          </m:r>
                          <m:r>
                            <a:rPr lang="en-US" sz="1050" b="0" i="1" smtClean="0">
                              <a:latin typeface="Cambria Math" panose="02040503050406030204" pitchFamily="18" charset="0"/>
                            </a:rPr>
                            <m:t>𝑜𝑓</m:t>
                          </m:r>
                          <m:r>
                            <a:rPr lang="en-US" sz="1050" b="0" i="1" smtClean="0">
                              <a:latin typeface="Cambria Math" panose="02040503050406030204" pitchFamily="18" charset="0"/>
                            </a:rPr>
                            <m:t> </m:t>
                          </m:r>
                          <m:r>
                            <a:rPr lang="en-US" sz="1050" b="0" i="1" smtClean="0">
                              <a:latin typeface="Cambria Math" panose="02040503050406030204" pitchFamily="18" charset="0"/>
                            </a:rPr>
                            <m:t>𝑠𝑡𝑢𝑑𝑒𝑛𝑡𝑠</m:t>
                          </m:r>
                          <m:r>
                            <a:rPr lang="en-US" sz="1050" b="0" i="1" smtClean="0">
                              <a:latin typeface="Cambria Math" panose="02040503050406030204" pitchFamily="18" charset="0"/>
                            </a:rPr>
                            <m:t> </m:t>
                          </m:r>
                          <m:r>
                            <a:rPr lang="en-US" sz="1050" b="0" i="1" smtClean="0">
                              <a:latin typeface="Cambria Math" panose="02040503050406030204" pitchFamily="18" charset="0"/>
                            </a:rPr>
                            <m:t>𝑜𝑢𝑡</m:t>
                          </m:r>
                          <m:r>
                            <a:rPr lang="en-US" sz="1050" b="0" i="1" smtClean="0">
                              <a:latin typeface="Cambria Math" panose="02040503050406030204" pitchFamily="18" charset="0"/>
                            </a:rPr>
                            <m:t> </m:t>
                          </m:r>
                          <m:r>
                            <a:rPr lang="en-US" sz="1050" b="0" i="1" smtClean="0">
                              <a:latin typeface="Cambria Math" panose="02040503050406030204" pitchFamily="18" charset="0"/>
                            </a:rPr>
                            <m:t>𝑜𝑓</m:t>
                          </m:r>
                          <m:r>
                            <a:rPr lang="en-US" sz="1050" b="0" i="1" smtClean="0">
                              <a:latin typeface="Cambria Math" panose="02040503050406030204" pitchFamily="18" charset="0"/>
                            </a:rPr>
                            <m:t> 100 </m:t>
                          </m:r>
                          <m:r>
                            <a:rPr lang="en-US" sz="1050" b="0" i="1" smtClean="0">
                              <a:latin typeface="Cambria Math" panose="02040503050406030204" pitchFamily="18" charset="0"/>
                            </a:rPr>
                            <m:t>𝑆𝑒𝑛𝑖𝑜𝑟𝑠</m:t>
                          </m:r>
                          <m:r>
                            <a:rPr lang="en-US" sz="1050" b="0" i="1" smtClean="0">
                              <a:latin typeface="Cambria Math" panose="02040503050406030204" pitchFamily="18" charset="0"/>
                            </a:rPr>
                            <m:t> </m:t>
                          </m:r>
                          <m:r>
                            <a:rPr lang="en-US" sz="1050" b="0" i="1" smtClean="0">
                              <a:latin typeface="Cambria Math" panose="02040503050406030204" pitchFamily="18" charset="0"/>
                            </a:rPr>
                            <m:t>𝑎𝑡</m:t>
                          </m:r>
                          <m:r>
                            <a:rPr lang="en-US" sz="1050" b="0" i="1" smtClean="0">
                              <a:latin typeface="Cambria Math" panose="02040503050406030204" pitchFamily="18" charset="0"/>
                            </a:rPr>
                            <m:t> </m:t>
                          </m:r>
                          <m:r>
                            <a:rPr lang="en-US" sz="1050" b="0" i="1" smtClean="0">
                              <a:latin typeface="Cambria Math" panose="02040503050406030204" pitchFamily="18" charset="0"/>
                            </a:rPr>
                            <m:t>𝑦𝑜𝑢𝑟</m:t>
                          </m:r>
                          <m:r>
                            <a:rPr lang="en-US" sz="1050" b="0" i="1" smtClean="0">
                              <a:latin typeface="Cambria Math" panose="02040503050406030204" pitchFamily="18" charset="0"/>
                            </a:rPr>
                            <m:t> </m:t>
                          </m:r>
                          <m:r>
                            <a:rPr lang="en-US" sz="1050" b="0" i="1" smtClean="0">
                              <a:latin typeface="Cambria Math" panose="02040503050406030204" pitchFamily="18" charset="0"/>
                            </a:rPr>
                            <m:t>𝐻𝑆</m:t>
                          </m:r>
                          <m:r>
                            <a:rPr lang="en-US" sz="1050" b="0" i="1" smtClean="0">
                              <a:latin typeface="Cambria Math" panose="02040503050406030204" pitchFamily="18" charset="0"/>
                            </a:rPr>
                            <m:t> </m:t>
                          </m:r>
                          <m:r>
                            <a:rPr lang="en-US" sz="1050" b="0" i="1" smtClean="0">
                              <a:latin typeface="Cambria Math" panose="02040503050406030204" pitchFamily="18" charset="0"/>
                            </a:rPr>
                            <m:t>𝑡h𝑎𝑡</m:t>
                          </m:r>
                          <m:r>
                            <a:rPr lang="en-US" sz="1050" b="0" i="1" smtClean="0">
                              <a:latin typeface="Cambria Math" panose="02040503050406030204" pitchFamily="18" charset="0"/>
                            </a:rPr>
                            <m:t> </m:t>
                          </m:r>
                          <m:r>
                            <a:rPr lang="en-US" sz="1050" b="0" i="1" smtClean="0">
                              <a:latin typeface="Cambria Math" panose="02040503050406030204" pitchFamily="18" charset="0"/>
                            </a:rPr>
                            <m:t>𝑔𝑒𝑡</m:t>
                          </m:r>
                          <m:r>
                            <a:rPr lang="en-US" sz="1050" b="0" i="1" smtClean="0">
                              <a:latin typeface="Cambria Math" panose="02040503050406030204" pitchFamily="18" charset="0"/>
                            </a:rPr>
                            <m:t> </m:t>
                          </m:r>
                          <m:r>
                            <a:rPr lang="en-US" sz="1050" b="0" i="1" smtClean="0">
                              <a:latin typeface="Cambria Math" panose="02040503050406030204" pitchFamily="18" charset="0"/>
                            </a:rPr>
                            <m:t>𝑖𝑛𝑡𝑜</m:t>
                          </m:r>
                          <m:r>
                            <a:rPr lang="en-US" sz="1050" b="0" i="1" smtClean="0">
                              <a:latin typeface="Cambria Math" panose="02040503050406030204" pitchFamily="18" charset="0"/>
                            </a:rPr>
                            <m:t> </m:t>
                          </m:r>
                          <m:r>
                            <a:rPr lang="en-US" sz="1050" b="0" i="1" smtClean="0">
                              <a:latin typeface="Cambria Math" panose="02040503050406030204" pitchFamily="18" charset="0"/>
                            </a:rPr>
                            <m:t>𝐷𝑢𝑘𝑒</m:t>
                          </m:r>
                        </m:e>
                      </m:eqArr>
                    </m:oMath>
                  </m:oMathPara>
                </a14:m>
                <a:endParaRPr lang="en-US" sz="1050" b="0" dirty="0" smtClean="0"/>
              </a:p>
            </p:txBody>
          </p:sp>
        </mc:Choice>
        <mc:Fallback xmlns="">
          <p:sp>
            <p:nvSpPr>
              <p:cNvPr id="8" name="Rectangle 7"/>
              <p:cNvSpPr>
                <a:spLocks noRot="1" noChangeAspect="1" noMove="1" noResize="1" noEditPoints="1" noAdjustHandles="1" noChangeArrowheads="1" noChangeShapeType="1" noTextEdit="1"/>
              </p:cNvSpPr>
              <p:nvPr/>
            </p:nvSpPr>
            <p:spPr>
              <a:xfrm>
                <a:off x="59255" y="1425960"/>
                <a:ext cx="4724691" cy="253916"/>
              </a:xfrm>
              <a:prstGeom prst="rect">
                <a:avLst/>
              </a:prstGeom>
              <a:blipFill>
                <a:blip r:embed="rId4"/>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466850" y="3203542"/>
                <a:ext cx="1506182" cy="207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900" b="0" i="1" smtClean="0">
                          <a:latin typeface="Cambria Math" panose="02040503050406030204" pitchFamily="18" charset="0"/>
                        </a:rPr>
                        <m:t>𝑃</m:t>
                      </m:r>
                      <m:d>
                        <m:dPr>
                          <m:ctrlPr>
                            <a:rPr lang="en-US" sz="900" b="0" i="1" smtClean="0">
                              <a:latin typeface="Cambria Math" panose="02040503050406030204" pitchFamily="18" charset="0"/>
                            </a:rPr>
                          </m:ctrlPr>
                        </m:dPr>
                        <m:e>
                          <m:r>
                            <a:rPr lang="en-US" sz="900" b="0" i="1" smtClean="0">
                              <a:latin typeface="Cambria Math" panose="02040503050406030204" pitchFamily="18" charset="0"/>
                            </a:rPr>
                            <m:t>𝑋</m:t>
                          </m:r>
                          <m:r>
                            <a:rPr lang="en-US" sz="900" b="0" i="1" smtClean="0">
                              <a:latin typeface="Cambria Math" panose="02040503050406030204" pitchFamily="18" charset="0"/>
                            </a:rPr>
                            <m:t>=</m:t>
                          </m:r>
                          <m:r>
                            <a:rPr lang="en-US" sz="900" b="0" i="1" smtClean="0">
                              <a:latin typeface="Cambria Math" panose="02040503050406030204" pitchFamily="18" charset="0"/>
                            </a:rPr>
                            <m:t>𝑘</m:t>
                          </m:r>
                        </m:e>
                      </m:d>
                      <m:r>
                        <a:rPr lang="en-US" sz="900" b="0" i="1" smtClean="0">
                          <a:latin typeface="Cambria Math" panose="02040503050406030204" pitchFamily="18" charset="0"/>
                        </a:rPr>
                        <m:t>=</m:t>
                      </m:r>
                      <m:d>
                        <m:dPr>
                          <m:ctrlPr>
                            <a:rPr lang="en-US" sz="900" b="0" i="1" smtClean="0">
                              <a:latin typeface="Cambria Math" panose="02040503050406030204" pitchFamily="18" charset="0"/>
                            </a:rPr>
                          </m:ctrlPr>
                        </m:dPr>
                        <m:e>
                          <m:m>
                            <m:mPr>
                              <m:mcs>
                                <m:mc>
                                  <m:mcPr>
                                    <m:count m:val="1"/>
                                    <m:mcJc m:val="center"/>
                                  </m:mcPr>
                                </m:mc>
                              </m:mcs>
                              <m:ctrlPr>
                                <a:rPr lang="en-US" sz="900" b="0" i="1" smtClean="0">
                                  <a:latin typeface="Cambria Math" panose="02040503050406030204" pitchFamily="18" charset="0"/>
                                </a:rPr>
                              </m:ctrlPr>
                            </m:mPr>
                            <m:mr>
                              <m:e>
                                <m:r>
                                  <m:rPr>
                                    <m:brk m:alnAt="7"/>
                                  </m:rPr>
                                  <a:rPr lang="en-US" sz="900" b="0" i="1" smtClean="0">
                                    <a:latin typeface="Cambria Math" panose="02040503050406030204" pitchFamily="18" charset="0"/>
                                  </a:rPr>
                                  <m:t>𝑛</m:t>
                                </m:r>
                              </m:e>
                            </m:mr>
                            <m:mr>
                              <m:e>
                                <m:r>
                                  <a:rPr lang="en-US" sz="900" b="0" i="1" smtClean="0">
                                    <a:latin typeface="Cambria Math" panose="02040503050406030204" pitchFamily="18" charset="0"/>
                                  </a:rPr>
                                  <m:t>𝑘</m:t>
                                </m:r>
                              </m:e>
                            </m:mr>
                          </m:m>
                        </m:e>
                      </m:d>
                      <m:sSup>
                        <m:sSupPr>
                          <m:ctrlPr>
                            <a:rPr lang="en-US" sz="900" b="0" i="1" smtClean="0">
                              <a:latin typeface="Cambria Math" panose="02040503050406030204" pitchFamily="18" charset="0"/>
                            </a:rPr>
                          </m:ctrlPr>
                        </m:sSupPr>
                        <m:e>
                          <m:r>
                            <a:rPr lang="en-US" sz="900" b="0" i="1" smtClean="0">
                              <a:latin typeface="Cambria Math" panose="02040503050406030204" pitchFamily="18" charset="0"/>
                            </a:rPr>
                            <m:t>𝑝</m:t>
                          </m:r>
                        </m:e>
                        <m:sup>
                          <m:r>
                            <a:rPr lang="en-US" sz="900" b="0" i="1" smtClean="0">
                              <a:latin typeface="Cambria Math" panose="02040503050406030204" pitchFamily="18" charset="0"/>
                            </a:rPr>
                            <m:t>𝑘</m:t>
                          </m:r>
                        </m:sup>
                      </m:sSup>
                      <m:sSup>
                        <m:sSupPr>
                          <m:ctrlPr>
                            <a:rPr lang="en-US" sz="900" b="0" i="1" smtClean="0">
                              <a:latin typeface="Cambria Math" panose="02040503050406030204" pitchFamily="18" charset="0"/>
                            </a:rPr>
                          </m:ctrlPr>
                        </m:sSupPr>
                        <m:e>
                          <m:r>
                            <a:rPr lang="en-US" sz="900" i="1">
                              <a:latin typeface="Cambria Math" panose="02040503050406030204" pitchFamily="18" charset="0"/>
                            </a:rPr>
                            <m:t>(1−</m:t>
                          </m:r>
                          <m:r>
                            <a:rPr lang="en-US" sz="900" i="1">
                              <a:latin typeface="Cambria Math" panose="02040503050406030204" pitchFamily="18" charset="0"/>
                            </a:rPr>
                            <m:t>𝑝</m:t>
                          </m:r>
                          <m:r>
                            <a:rPr lang="en-US" sz="900" i="1">
                              <a:latin typeface="Cambria Math" panose="02040503050406030204" pitchFamily="18" charset="0"/>
                            </a:rPr>
                            <m:t>)</m:t>
                          </m:r>
                        </m:e>
                        <m:sup>
                          <m:r>
                            <a:rPr lang="en-US" sz="900" b="0" i="1" smtClean="0">
                              <a:latin typeface="Cambria Math" panose="02040503050406030204" pitchFamily="18" charset="0"/>
                            </a:rPr>
                            <m:t>𝑛</m:t>
                          </m:r>
                          <m:r>
                            <a:rPr lang="en-US" sz="900" b="0" i="1" smtClean="0">
                              <a:latin typeface="Cambria Math" panose="02040503050406030204" pitchFamily="18" charset="0"/>
                            </a:rPr>
                            <m:t>−</m:t>
                          </m:r>
                          <m:r>
                            <a:rPr lang="en-US" sz="900" b="0" i="1" smtClean="0">
                              <a:latin typeface="Cambria Math" panose="02040503050406030204" pitchFamily="18" charset="0"/>
                            </a:rPr>
                            <m:t>𝑘</m:t>
                          </m:r>
                        </m:sup>
                      </m:sSup>
                    </m:oMath>
                  </m:oMathPara>
                </a14:m>
                <a:endParaRPr lang="en-US" sz="900" dirty="0"/>
              </a:p>
            </p:txBody>
          </p:sp>
        </mc:Choice>
        <mc:Fallback xmlns="">
          <p:sp>
            <p:nvSpPr>
              <p:cNvPr id="2" name="TextBox 1"/>
              <p:cNvSpPr txBox="1">
                <a:spLocks noRot="1" noChangeAspect="1" noMove="1" noResize="1" noEditPoints="1" noAdjustHandles="1" noChangeArrowheads="1" noChangeShapeType="1" noTextEdit="1"/>
              </p:cNvSpPr>
              <p:nvPr/>
            </p:nvSpPr>
            <p:spPr>
              <a:xfrm>
                <a:off x="1466850" y="3203542"/>
                <a:ext cx="1506182" cy="207942"/>
              </a:xfrm>
              <a:prstGeom prst="rect">
                <a:avLst/>
              </a:prstGeom>
              <a:blipFill>
                <a:blip r:embed="rId5"/>
                <a:stretch>
                  <a:fillRect l="-1619" r="-405" b="-20588"/>
                </a:stretch>
              </a:blipFill>
            </p:spPr>
            <p:txBody>
              <a:bodyPr/>
              <a:lstStyle/>
              <a:p>
                <a:r>
                  <a:rPr lang="en-US">
                    <a:noFill/>
                  </a:rPr>
                  <a:t> </a:t>
                </a:r>
              </a:p>
            </p:txBody>
          </p:sp>
        </mc:Fallback>
      </mc:AlternateContent>
      <p:cxnSp>
        <p:nvCxnSpPr>
          <p:cNvPr id="11" name="Straight Arrow Connector 10"/>
          <p:cNvCxnSpPr>
            <a:stCxn id="2" idx="0"/>
          </p:cNvCxnSpPr>
          <p:nvPr/>
        </p:nvCxnSpPr>
        <p:spPr>
          <a:xfrm flipH="1" flipV="1">
            <a:off x="857250" y="2781097"/>
            <a:ext cx="1362691" cy="4224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2" idx="0"/>
          </p:cNvCxnSpPr>
          <p:nvPr/>
        </p:nvCxnSpPr>
        <p:spPr>
          <a:xfrm flipH="1" flipV="1">
            <a:off x="1543050" y="2720975"/>
            <a:ext cx="676891" cy="4825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77083" y="3178059"/>
            <a:ext cx="1524000" cy="261610"/>
          </a:xfrm>
          <a:prstGeom prst="rect">
            <a:avLst/>
          </a:prstGeom>
          <a:noFill/>
        </p:spPr>
        <p:txBody>
          <a:bodyPr wrap="square" rtlCol="0">
            <a:spAutoFit/>
          </a:bodyPr>
          <a:lstStyle/>
          <a:p>
            <a:r>
              <a:rPr lang="en-US" sz="1100" dirty="0" smtClean="0"/>
              <a:t>Binomial Equation:</a:t>
            </a:r>
            <a:endParaRPr lang="en-US" sz="1100" dirty="0"/>
          </a:p>
        </p:txBody>
      </p:sp>
    </p:spTree>
    <p:extLst>
      <p:ext uri="{BB962C8B-B14F-4D97-AF65-F5344CB8AC3E}">
        <p14:creationId xmlns:p14="http://schemas.microsoft.com/office/powerpoint/2010/main" val="16090017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56233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What is the probability that at least three students from your high school get in this year (assume students at your school are independent)?</a:t>
            </a:r>
            <a:endParaRPr lang="en-US" sz="900" dirty="0">
              <a:latin typeface="Arial"/>
              <a:cs typeface="Arial"/>
            </a:endParaRPr>
          </a:p>
        </p:txBody>
      </p:sp>
      <p:sp>
        <p:nvSpPr>
          <p:cNvPr id="6" name="object 36"/>
          <p:cNvSpPr txBox="1"/>
          <p:nvPr/>
        </p:nvSpPr>
        <p:spPr>
          <a:xfrm>
            <a:off x="178561" y="998065"/>
            <a:ext cx="4112895" cy="319318"/>
          </a:xfrm>
          <a:prstGeom prst="rect">
            <a:avLst/>
          </a:prstGeom>
        </p:spPr>
        <p:txBody>
          <a:bodyPr vert="horz" wrap="square" lIns="0" tIns="11430" rIns="0" bIns="0" rtlCol="0">
            <a:spAutoFit/>
          </a:bodyPr>
          <a:lstStyle/>
          <a:p>
            <a:pPr marL="12700" marR="5080">
              <a:lnSpc>
                <a:spcPct val="100000"/>
              </a:lnSpc>
              <a:spcBef>
                <a:spcPts val="585"/>
              </a:spcBef>
              <a:buClr>
                <a:srgbClr val="024F84"/>
              </a:buClr>
              <a:tabLst>
                <a:tab pos="227965" algn="l"/>
              </a:tabLst>
            </a:pPr>
            <a:r>
              <a:rPr lang="en-US" sz="1000" b="1" i="1" spc="-30" dirty="0" smtClean="0">
                <a:solidFill>
                  <a:srgbClr val="C00000"/>
                </a:solidFill>
                <a:latin typeface="Arial"/>
                <a:cs typeface="Arial"/>
              </a:rPr>
              <a:t>Calculate multiple binomial expressions (and add/subtract/do other things with them).</a:t>
            </a:r>
            <a:endParaRPr sz="1000" b="1" i="1" dirty="0">
              <a:solidFill>
                <a:srgbClr val="C00000"/>
              </a:solidFill>
              <a:latin typeface="Arial"/>
              <a:cs typeface="Arial"/>
            </a:endParaRPr>
          </a:p>
        </p:txBody>
      </p:sp>
      <mc:AlternateContent xmlns:mc="http://schemas.openxmlformats.org/markup-compatibility/2006" xmlns:a14="http://schemas.microsoft.com/office/drawing/2010/main">
        <mc:Choice Requires="a14">
          <p:sp>
            <p:nvSpPr>
              <p:cNvPr id="3" name="Rectangle 2"/>
              <p:cNvSpPr/>
              <p:nvPr/>
            </p:nvSpPr>
            <p:spPr>
              <a:xfrm>
                <a:off x="32522" y="2042369"/>
                <a:ext cx="3786421" cy="98520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050" i="1" smtClean="0">
                          <a:latin typeface="Cambria Math" panose="02040503050406030204" pitchFamily="18" charset="0"/>
                        </a:rPr>
                        <m:t>𝑃</m:t>
                      </m:r>
                      <m:d>
                        <m:dPr>
                          <m:ctrlPr>
                            <a:rPr lang="en-US" sz="1050" i="1">
                              <a:latin typeface="Cambria Math" panose="02040503050406030204" pitchFamily="18" charset="0"/>
                            </a:rPr>
                          </m:ctrlPr>
                        </m:dPr>
                        <m:e>
                          <m:r>
                            <a:rPr lang="en-US" sz="1050" i="1">
                              <a:latin typeface="Cambria Math" panose="02040503050406030204" pitchFamily="18" charset="0"/>
                            </a:rPr>
                            <m:t>𝑎𝑡</m:t>
                          </m:r>
                          <m:r>
                            <a:rPr lang="en-US" sz="1050" i="1">
                              <a:latin typeface="Cambria Math" panose="02040503050406030204" pitchFamily="18" charset="0"/>
                            </a:rPr>
                            <m:t> </m:t>
                          </m:r>
                          <m:r>
                            <a:rPr lang="en-US" sz="1050" i="1">
                              <a:latin typeface="Cambria Math" panose="02040503050406030204" pitchFamily="18" charset="0"/>
                            </a:rPr>
                            <m:t>𝑙𝑒𝑎𝑠𝑡</m:t>
                          </m:r>
                          <m:r>
                            <a:rPr lang="en-US" sz="1050" i="1">
                              <a:latin typeface="Cambria Math" panose="02040503050406030204" pitchFamily="18" charset="0"/>
                            </a:rPr>
                            <m:t> </m:t>
                          </m:r>
                          <m:r>
                            <a:rPr lang="en-US" sz="1050" i="1">
                              <a:latin typeface="Cambria Math" panose="02040503050406030204" pitchFamily="18" charset="0"/>
                            </a:rPr>
                            <m:t>2</m:t>
                          </m:r>
                          <m:r>
                            <a:rPr lang="en-US" sz="1050" i="1">
                              <a:latin typeface="Cambria Math" panose="02040503050406030204" pitchFamily="18" charset="0"/>
                            </a:rPr>
                            <m:t> </m:t>
                          </m:r>
                          <m:r>
                            <a:rPr lang="en-US" sz="1050" i="1">
                              <a:solidFill>
                                <a:schemeClr val="accent2">
                                  <a:lumMod val="75000"/>
                                </a:schemeClr>
                              </a:solidFill>
                              <a:latin typeface="Cambria Math" panose="02040503050406030204" pitchFamily="18" charset="0"/>
                            </a:rPr>
                            <m:t>𝑜𝑢𝑡</m:t>
                          </m:r>
                          <m:r>
                            <a:rPr lang="en-US" sz="1050" i="1">
                              <a:solidFill>
                                <a:schemeClr val="accent2">
                                  <a:lumMod val="75000"/>
                                </a:schemeClr>
                              </a:solidFill>
                              <a:latin typeface="Cambria Math" panose="02040503050406030204" pitchFamily="18" charset="0"/>
                            </a:rPr>
                            <m:t> </m:t>
                          </m:r>
                          <m:r>
                            <a:rPr lang="en-US" sz="1050" i="1">
                              <a:solidFill>
                                <a:schemeClr val="accent2">
                                  <a:lumMod val="75000"/>
                                </a:schemeClr>
                              </a:solidFill>
                              <a:latin typeface="Cambria Math" panose="02040503050406030204" pitchFamily="18" charset="0"/>
                            </a:rPr>
                            <m:t>𝑜𝑓</m:t>
                          </m:r>
                          <m:r>
                            <a:rPr lang="en-US" sz="1050" i="1">
                              <a:solidFill>
                                <a:schemeClr val="accent2">
                                  <a:lumMod val="75000"/>
                                </a:schemeClr>
                              </a:solidFill>
                              <a:latin typeface="Cambria Math" panose="02040503050406030204" pitchFamily="18" charset="0"/>
                            </a:rPr>
                            <m:t> </m:t>
                          </m:r>
                          <m:r>
                            <a:rPr lang="en-US" sz="1050" i="1">
                              <a:solidFill>
                                <a:schemeClr val="accent2">
                                  <a:lumMod val="75000"/>
                                </a:schemeClr>
                              </a:solidFill>
                              <a:latin typeface="Cambria Math" panose="02040503050406030204" pitchFamily="18" charset="0"/>
                            </a:rPr>
                            <m:t>100</m:t>
                          </m:r>
                          <m:r>
                            <a:rPr lang="en-US" sz="1050" i="1">
                              <a:solidFill>
                                <a:schemeClr val="accent2">
                                  <a:lumMod val="75000"/>
                                </a:schemeClr>
                              </a:solidFill>
                              <a:latin typeface="Cambria Math" panose="02040503050406030204" pitchFamily="18" charset="0"/>
                            </a:rPr>
                            <m:t> </m:t>
                          </m:r>
                          <m:r>
                            <a:rPr lang="en-US" sz="1050" i="1">
                              <a:solidFill>
                                <a:srgbClr val="00B050"/>
                              </a:solidFill>
                              <a:latin typeface="Cambria Math" panose="02040503050406030204" pitchFamily="18" charset="0"/>
                            </a:rPr>
                            <m:t>𝑠𝑡𝑢𝑑𝑒𝑛𝑡𝑠</m:t>
                          </m:r>
                          <m:r>
                            <a:rPr lang="en-US" sz="1050" i="1">
                              <a:solidFill>
                                <a:srgbClr val="00B050"/>
                              </a:solidFill>
                              <a:latin typeface="Cambria Math" panose="02040503050406030204" pitchFamily="18" charset="0"/>
                            </a:rPr>
                            <m:t> </m:t>
                          </m:r>
                          <m:r>
                            <a:rPr lang="en-US" sz="1050" i="1">
                              <a:solidFill>
                                <a:srgbClr val="00B050"/>
                              </a:solidFill>
                              <a:latin typeface="Cambria Math" panose="02040503050406030204" pitchFamily="18" charset="0"/>
                            </a:rPr>
                            <m:t>𝑎𝑡</m:t>
                          </m:r>
                          <m:r>
                            <a:rPr lang="en-US" sz="1050" i="1">
                              <a:solidFill>
                                <a:srgbClr val="00B050"/>
                              </a:solidFill>
                              <a:latin typeface="Cambria Math" panose="02040503050406030204" pitchFamily="18" charset="0"/>
                            </a:rPr>
                            <m:t> </m:t>
                          </m:r>
                          <m:r>
                            <a:rPr lang="en-US" sz="1050" i="1">
                              <a:solidFill>
                                <a:srgbClr val="00B050"/>
                              </a:solidFill>
                              <a:latin typeface="Cambria Math" panose="02040503050406030204" pitchFamily="18" charset="0"/>
                            </a:rPr>
                            <m:t>𝑠𝑐</m:t>
                          </m:r>
                          <m:r>
                            <a:rPr lang="en-US" sz="1050" i="1">
                              <a:solidFill>
                                <a:srgbClr val="00B050"/>
                              </a:solidFill>
                              <a:latin typeface="Cambria Math" panose="02040503050406030204" pitchFamily="18" charset="0"/>
                            </a:rPr>
                            <m:t>h</m:t>
                          </m:r>
                          <m:r>
                            <a:rPr lang="en-US" sz="1050" i="1">
                              <a:solidFill>
                                <a:srgbClr val="00B050"/>
                              </a:solidFill>
                              <a:latin typeface="Cambria Math" panose="02040503050406030204" pitchFamily="18" charset="0"/>
                            </a:rPr>
                            <m:t>𝑜𝑜𝑙</m:t>
                          </m:r>
                          <m:r>
                            <a:rPr lang="en-US" sz="1050" i="1">
                              <a:solidFill>
                                <a:srgbClr val="00B050"/>
                              </a:solidFill>
                              <a:latin typeface="Cambria Math" panose="02040503050406030204" pitchFamily="18" charset="0"/>
                            </a:rPr>
                            <m:t> </m:t>
                          </m:r>
                          <m:r>
                            <a:rPr lang="en-US" sz="1050" i="1">
                              <a:solidFill>
                                <a:srgbClr val="7030A0"/>
                              </a:solidFill>
                              <a:latin typeface="Cambria Math" panose="02040503050406030204" pitchFamily="18" charset="0"/>
                            </a:rPr>
                            <m:t>𝑔𝑒𝑡</m:t>
                          </m:r>
                          <m:r>
                            <a:rPr lang="en-US" sz="1050" i="1">
                              <a:solidFill>
                                <a:srgbClr val="7030A0"/>
                              </a:solidFill>
                              <a:latin typeface="Cambria Math" panose="02040503050406030204" pitchFamily="18" charset="0"/>
                            </a:rPr>
                            <m:t> </m:t>
                          </m:r>
                          <m:r>
                            <a:rPr lang="en-US" sz="1050" i="1">
                              <a:solidFill>
                                <a:srgbClr val="7030A0"/>
                              </a:solidFill>
                              <a:latin typeface="Cambria Math" panose="02040503050406030204" pitchFamily="18" charset="0"/>
                            </a:rPr>
                            <m:t>𝑖𝑛𝑡𝑜</m:t>
                          </m:r>
                          <m:r>
                            <a:rPr lang="en-US" sz="1050" i="1">
                              <a:solidFill>
                                <a:srgbClr val="7030A0"/>
                              </a:solidFill>
                              <a:latin typeface="Cambria Math" panose="02040503050406030204" pitchFamily="18" charset="0"/>
                            </a:rPr>
                            <m:t> </m:t>
                          </m:r>
                          <m:r>
                            <a:rPr lang="en-US" sz="1050" i="1">
                              <a:solidFill>
                                <a:srgbClr val="7030A0"/>
                              </a:solidFill>
                              <a:latin typeface="Cambria Math" panose="02040503050406030204" pitchFamily="18" charset="0"/>
                            </a:rPr>
                            <m:t>𝐷𝑢𝑘𝑒</m:t>
                          </m:r>
                        </m:e>
                      </m:d>
                      <m:r>
                        <a:rPr lang="en-US" sz="1050" b="0" i="1" smtClean="0">
                          <a:latin typeface="Cambria Math" panose="02040503050406030204" pitchFamily="18" charset="0"/>
                        </a:rPr>
                        <m:t>=</m:t>
                      </m:r>
                    </m:oMath>
                    <m:oMath xmlns:m="http://schemas.openxmlformats.org/officeDocument/2006/math">
                      <m:r>
                        <a:rPr lang="en-US" sz="1050" b="0" i="0" spc="-30" smtClean="0">
                          <a:solidFill>
                            <a:schemeClr val="accent2">
                              <a:lumMod val="75000"/>
                            </a:schemeClr>
                          </a:solidFill>
                          <a:latin typeface="Cambria Math" panose="02040503050406030204" pitchFamily="18" charset="0"/>
                          <a:cs typeface="Arial"/>
                        </a:rPr>
                        <m:t>=</m:t>
                      </m:r>
                      <m:r>
                        <a:rPr lang="en-US" sz="1050" b="1" i="1" spc="-30">
                          <a:solidFill>
                            <a:schemeClr val="accent2">
                              <a:lumMod val="75000"/>
                            </a:schemeClr>
                          </a:solidFill>
                          <a:latin typeface="Cambria Math" panose="02040503050406030204" pitchFamily="18" charset="0"/>
                          <a:cs typeface="Arial"/>
                        </a:rPr>
                        <m:t>𝑷</m:t>
                      </m:r>
                      <m:d>
                        <m:dPr>
                          <m:ctrlPr>
                            <a:rPr lang="en-US" sz="1050" b="1" i="1" spc="-30">
                              <a:solidFill>
                                <a:schemeClr val="accent2">
                                  <a:lumMod val="75000"/>
                                </a:schemeClr>
                              </a:solidFill>
                              <a:latin typeface="Cambria Math" panose="02040503050406030204" pitchFamily="18" charset="0"/>
                              <a:cs typeface="Arial"/>
                            </a:rPr>
                          </m:ctrlPr>
                        </m:dPr>
                        <m:e>
                          <m:r>
                            <a:rPr lang="en-US" sz="1050" b="1" i="1" spc="-30">
                              <a:solidFill>
                                <a:schemeClr val="accent2">
                                  <a:lumMod val="75000"/>
                                </a:schemeClr>
                              </a:solidFill>
                              <a:latin typeface="Cambria Math" panose="02040503050406030204" pitchFamily="18" charset="0"/>
                              <a:cs typeface="Arial"/>
                            </a:rPr>
                            <m:t>𝑿</m:t>
                          </m:r>
                          <m:r>
                            <a:rPr lang="en-US" sz="105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𝟐</m:t>
                          </m:r>
                        </m:e>
                      </m:d>
                    </m:oMath>
                    <m:oMath xmlns:m="http://schemas.openxmlformats.org/officeDocument/2006/math">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𝑷</m:t>
                      </m:r>
                      <m:d>
                        <m:dPr>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𝑿</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𝟐</m:t>
                          </m:r>
                        </m:e>
                      </m:d>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𝑷</m:t>
                      </m:r>
                      <m:d>
                        <m:dPr>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𝑿</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𝟑</m:t>
                          </m:r>
                        </m:e>
                      </m:d>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𝑷</m:t>
                      </m:r>
                      <m:d>
                        <m:dPr>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𝑿</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𝟏𝟎𝟎</m:t>
                          </m:r>
                        </m:e>
                      </m:d>
                    </m:oMath>
                    <m:oMath xmlns:m="http://schemas.openxmlformats.org/officeDocument/2006/math">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𝟏</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d>
                        <m:dPr>
                          <m:begChr m:val="["/>
                          <m:endChr m:val="]"/>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𝑷</m:t>
                          </m:r>
                          <m:d>
                            <m:dPr>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𝑿</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𝟎</m:t>
                              </m:r>
                            </m:e>
                          </m:d>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𝑷</m:t>
                          </m:r>
                          <m:d>
                            <m:dPr>
                              <m:ctrlP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ctrlPr>
                            </m:dPr>
                            <m:e>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𝑿</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1050" b="1" i="1" spc="-30" smtClean="0">
                                  <a:solidFill>
                                    <a:schemeClr val="accent2">
                                      <a:lumMod val="75000"/>
                                    </a:schemeClr>
                                  </a:solidFill>
                                  <a:latin typeface="Cambria Math" panose="02040503050406030204" pitchFamily="18" charset="0"/>
                                  <a:ea typeface="Cambria Math" panose="02040503050406030204" pitchFamily="18" charset="0"/>
                                  <a:cs typeface="Arial"/>
                                </a:rPr>
                                <m:t>𝟏</m:t>
                              </m:r>
                            </m:e>
                          </m:d>
                        </m:e>
                      </m:d>
                    </m:oMath>
                    <m:oMath xmlns:m="http://schemas.openxmlformats.org/officeDocument/2006/math">
                      <m:r>
                        <a:rPr lang="en-US" sz="900" b="1" i="0" spc="-30" smtClean="0">
                          <a:solidFill>
                            <a:schemeClr val="accent2">
                              <a:lumMod val="75000"/>
                            </a:schemeClr>
                          </a:solidFill>
                          <a:latin typeface="Cambria Math" panose="02040503050406030204" pitchFamily="18" charset="0"/>
                          <a:ea typeface="Cambria Math" panose="02040503050406030204" pitchFamily="18" charset="0"/>
                          <a:cs typeface="Arial"/>
                        </a:rPr>
                        <m:t>=</m:t>
                      </m:r>
                      <m:r>
                        <a:rPr lang="en-US" sz="900" b="1" i="1" spc="-30" smtClean="0">
                          <a:solidFill>
                            <a:schemeClr val="accent2">
                              <a:lumMod val="75000"/>
                            </a:schemeClr>
                          </a:solidFill>
                          <a:latin typeface="Cambria Math" panose="02040503050406030204" pitchFamily="18" charset="0"/>
                          <a:ea typeface="Cambria Math" panose="02040503050406030204" pitchFamily="18" charset="0"/>
                          <a:cs typeface="Arial"/>
                        </a:rPr>
                        <m:t>𝟏</m:t>
                      </m:r>
                      <m:r>
                        <a:rPr lang="en-US" sz="900" b="1" i="1" spc="-30" smtClean="0">
                          <a:solidFill>
                            <a:schemeClr val="accent2">
                              <a:lumMod val="75000"/>
                            </a:schemeClr>
                          </a:solidFill>
                          <a:latin typeface="Cambria Math" panose="02040503050406030204" pitchFamily="18" charset="0"/>
                          <a:ea typeface="Cambria Math" panose="02040503050406030204" pitchFamily="18" charset="0"/>
                          <a:cs typeface="Arial"/>
                        </a:rPr>
                        <m:t>−</m:t>
                      </m:r>
                      <m:d>
                        <m:dPr>
                          <m:begChr m:val="["/>
                          <m:endChr m:val="]"/>
                          <m:ctrlP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ctrlPr>
                        </m:dPr>
                        <m:e>
                          <m:d>
                            <m:dPr>
                              <m:ctrlP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ctrlPr>
                                </m:mPr>
                                <m:mr>
                                  <m:e>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𝟏𝟎𝟎</m:t>
                                    </m:r>
                                  </m:e>
                                </m:mr>
                                <m:mr>
                                  <m:e>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𝟎</m:t>
                                    </m:r>
                                  </m:e>
                                </m:mr>
                              </m:m>
                            </m:e>
                          </m:d>
                          <m:sSup>
                            <m:sSupPr>
                              <m:ctrlP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ctrlPr>
                            </m:sSupPr>
                            <m:e>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𝟎</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𝟎𝟓𝟕</m:t>
                              </m:r>
                            </m:e>
                            <m:sup>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𝟎</m:t>
                              </m:r>
                            </m:sup>
                          </m:sSup>
                          <m:sSup>
                            <m:sSupPr>
                              <m:ctrlP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ctrlPr>
                            </m:sSupPr>
                            <m:e>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𝟏</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𝟎</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𝟎𝟓𝟕</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m:t>
                              </m:r>
                            </m:e>
                            <m:sup>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𝟏𝟎𝟎</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𝟎</m:t>
                              </m:r>
                            </m:sup>
                          </m:sSup>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m:t>
                          </m:r>
                          <m:d>
                            <m:dPr>
                              <m:ctrlP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ctrlPr>
                            </m:dPr>
                            <m:e>
                              <m:m>
                                <m:mPr>
                                  <m:mcs>
                                    <m:mc>
                                      <m:mcPr>
                                        <m:count m:val="1"/>
                                        <m:mcJc m:val="center"/>
                                      </m:mcPr>
                                    </m:mc>
                                  </m:mcs>
                                  <m:ctrlP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ctrlPr>
                                </m:mPr>
                                <m:mr>
                                  <m:e>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𝟏𝟎𝟎</m:t>
                                    </m:r>
                                  </m:e>
                                </m:mr>
                                <m:mr>
                                  <m:e>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𝟏</m:t>
                                    </m:r>
                                  </m:e>
                                </m:mr>
                              </m:m>
                            </m:e>
                          </m:d>
                          <m:sSup>
                            <m:sSupPr>
                              <m:ctrlP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ctrlPr>
                            </m:sSupPr>
                            <m:e>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𝟎</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𝟎𝟓𝟕</m:t>
                              </m:r>
                            </m:e>
                            <m:sup>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𝟏</m:t>
                              </m:r>
                            </m:sup>
                          </m:sSup>
                          <m:sSup>
                            <m:sSupPr>
                              <m:ctrlP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ctrlPr>
                            </m:sSupPr>
                            <m:e>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𝟏</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𝟎</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𝟎𝟓𝟕</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m:t>
                              </m:r>
                            </m:e>
                            <m:sup>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𝟏𝟎𝟎</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m:t>
                              </m:r>
                              <m:r>
                                <a:rPr lang="en-US" sz="900" b="1" i="1" spc="-30">
                                  <a:solidFill>
                                    <a:schemeClr val="accent2">
                                      <a:lumMod val="75000"/>
                                    </a:schemeClr>
                                  </a:solidFill>
                                  <a:latin typeface="Cambria Math" panose="02040503050406030204" pitchFamily="18" charset="0"/>
                                  <a:ea typeface="Cambria Math" panose="02040503050406030204" pitchFamily="18" charset="0"/>
                                  <a:cs typeface="Arial"/>
                                </a:rPr>
                                <m:t>𝟏</m:t>
                              </m:r>
                            </m:sup>
                          </m:sSup>
                        </m:e>
                      </m:d>
                    </m:oMath>
                  </m:oMathPara>
                </a14:m>
                <a:endParaRPr lang="en-US" sz="1050" b="1" spc="-30" dirty="0" smtClean="0">
                  <a:solidFill>
                    <a:schemeClr val="accent2">
                      <a:lumMod val="75000"/>
                    </a:schemeClr>
                  </a:solidFill>
                  <a:ea typeface="Cambria Math" panose="02040503050406030204" pitchFamily="18" charset="0"/>
                  <a:cs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2522" y="2042369"/>
                <a:ext cx="3786421" cy="98520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044" y="1748253"/>
                <a:ext cx="179619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𝑋</m:t>
                      </m:r>
                      <m:r>
                        <a:rPr lang="en-US" sz="1200" b="0" i="1" smtClean="0">
                          <a:latin typeface="Cambria Math" panose="02040503050406030204" pitchFamily="18" charset="0"/>
                        </a:rPr>
                        <m:t>~</m:t>
                      </m:r>
                      <m:r>
                        <a:rPr lang="en-US" sz="1200" b="0" i="1" smtClean="0">
                          <a:latin typeface="Cambria Math" panose="02040503050406030204" pitchFamily="18" charset="0"/>
                        </a:rPr>
                        <m:t>𝐵𝑖𝑛</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100</m:t>
                      </m:r>
                      <m:r>
                        <a:rPr lang="en-US" sz="1200" b="0" i="1" smtClean="0">
                          <a:latin typeface="Cambria Math" panose="02040503050406030204" pitchFamily="18" charset="0"/>
                        </a:rPr>
                        <m:t>,</m:t>
                      </m:r>
                      <m:r>
                        <a:rPr lang="en-US" sz="1200" b="0" i="1" smtClean="0">
                          <a:latin typeface="Cambria Math" panose="02040503050406030204" pitchFamily="18" charset="0"/>
                        </a:rPr>
                        <m:t>𝑝</m:t>
                      </m:r>
                      <m:r>
                        <a:rPr lang="en-US" sz="1200" b="0" i="1" smtClean="0">
                          <a:latin typeface="Cambria Math" panose="02040503050406030204" pitchFamily="18" charset="0"/>
                        </a:rPr>
                        <m:t>=</m:t>
                      </m:r>
                      <m:r>
                        <a:rPr lang="en-US" sz="1200" b="0" i="1" smtClean="0">
                          <a:latin typeface="Cambria Math" panose="02040503050406030204" pitchFamily="18" charset="0"/>
                        </a:rPr>
                        <m:t>0</m:t>
                      </m:r>
                      <m:r>
                        <a:rPr lang="en-US" sz="1200" b="0" i="1" smtClean="0">
                          <a:latin typeface="Cambria Math" panose="02040503050406030204" pitchFamily="18" charset="0"/>
                        </a:rPr>
                        <m:t>.</m:t>
                      </m:r>
                      <m:r>
                        <a:rPr lang="en-US" sz="1200" b="0" i="1" smtClean="0">
                          <a:latin typeface="Cambria Math" panose="02040503050406030204" pitchFamily="18" charset="0"/>
                        </a:rPr>
                        <m:t>57</m:t>
                      </m:r>
                      <m:r>
                        <a:rPr lang="en-US" sz="1200" b="0" i="1" smtClean="0">
                          <a:latin typeface="Cambria Math" panose="02040503050406030204" pitchFamily="18" charset="0"/>
                        </a:rPr>
                        <m:t>)</m:t>
                      </m:r>
                    </m:oMath>
                  </m:oMathPara>
                </a14:m>
                <a:endParaRPr lang="en-US"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65044" y="1748253"/>
                <a:ext cx="1796196" cy="184666"/>
              </a:xfrm>
              <a:prstGeom prst="rect">
                <a:avLst/>
              </a:prstGeom>
              <a:blipFill>
                <a:blip r:embed="rId3"/>
                <a:stretch>
                  <a:fillRect l="-1701" t="-6667" r="-2721"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522" y="1448137"/>
                <a:ext cx="4724691" cy="25391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eqArr>
                        <m:eqArrPr>
                          <m:ctrlPr>
                            <a:rPr lang="en-US" sz="1050" b="0" i="1" smtClean="0">
                              <a:latin typeface="Cambria Math" panose="02040503050406030204" pitchFamily="18" charset="0"/>
                            </a:rPr>
                          </m:ctrlPr>
                        </m:eqArrPr>
                        <m:e>
                          <m:r>
                            <a:rPr lang="en-US" sz="1050" b="0" i="1" smtClean="0">
                              <a:latin typeface="Cambria Math" panose="02040503050406030204" pitchFamily="18" charset="0"/>
                            </a:rPr>
                            <m:t>𝑋</m:t>
                          </m:r>
                          <m:r>
                            <a:rPr lang="en-US" sz="1050" b="0" i="1" smtClean="0">
                              <a:latin typeface="Cambria Math" panose="02040503050406030204" pitchFamily="18" charset="0"/>
                            </a:rPr>
                            <m:t>=</m:t>
                          </m:r>
                          <m:r>
                            <a:rPr lang="en-US" sz="1050" b="0" i="1" smtClean="0">
                              <a:latin typeface="Cambria Math" panose="02040503050406030204" pitchFamily="18" charset="0"/>
                            </a:rPr>
                            <m:t>𝑜𝑓</m:t>
                          </m:r>
                          <m:r>
                            <a:rPr lang="en-US" sz="1050" b="0" i="1" smtClean="0">
                              <a:latin typeface="Cambria Math" panose="02040503050406030204" pitchFamily="18" charset="0"/>
                            </a:rPr>
                            <m:t> </m:t>
                          </m:r>
                          <m:r>
                            <a:rPr lang="en-US" sz="1050" b="0" i="1" smtClean="0">
                              <a:latin typeface="Cambria Math" panose="02040503050406030204" pitchFamily="18" charset="0"/>
                            </a:rPr>
                            <m:t>𝑠𝑡𝑢𝑑𝑒𝑛𝑡𝑠</m:t>
                          </m:r>
                          <m:r>
                            <a:rPr lang="en-US" sz="1050" b="0" i="1" smtClean="0">
                              <a:latin typeface="Cambria Math" panose="02040503050406030204" pitchFamily="18" charset="0"/>
                            </a:rPr>
                            <m:t> </m:t>
                          </m:r>
                          <m:r>
                            <a:rPr lang="en-US" sz="1050" b="0" i="1" smtClean="0">
                              <a:latin typeface="Cambria Math" panose="02040503050406030204" pitchFamily="18" charset="0"/>
                            </a:rPr>
                            <m:t>𝑜𝑢𝑡</m:t>
                          </m:r>
                          <m:r>
                            <a:rPr lang="en-US" sz="1050" b="0" i="1" smtClean="0">
                              <a:latin typeface="Cambria Math" panose="02040503050406030204" pitchFamily="18" charset="0"/>
                            </a:rPr>
                            <m:t> </m:t>
                          </m:r>
                          <m:r>
                            <a:rPr lang="en-US" sz="1050" b="0" i="1" smtClean="0">
                              <a:latin typeface="Cambria Math" panose="02040503050406030204" pitchFamily="18" charset="0"/>
                            </a:rPr>
                            <m:t>𝑜𝑓</m:t>
                          </m:r>
                          <m:r>
                            <a:rPr lang="en-US" sz="1050" b="0" i="1" smtClean="0">
                              <a:latin typeface="Cambria Math" panose="02040503050406030204" pitchFamily="18" charset="0"/>
                            </a:rPr>
                            <m:t> </m:t>
                          </m:r>
                          <m:r>
                            <a:rPr lang="en-US" sz="1050" b="0" i="1" smtClean="0">
                              <a:latin typeface="Cambria Math" panose="02040503050406030204" pitchFamily="18" charset="0"/>
                            </a:rPr>
                            <m:t>100</m:t>
                          </m:r>
                          <m:r>
                            <a:rPr lang="en-US" sz="1050" b="0" i="1" smtClean="0">
                              <a:latin typeface="Cambria Math" panose="02040503050406030204" pitchFamily="18" charset="0"/>
                            </a:rPr>
                            <m:t> </m:t>
                          </m:r>
                          <m:r>
                            <a:rPr lang="en-US" sz="1050" b="0" i="1" smtClean="0">
                              <a:latin typeface="Cambria Math" panose="02040503050406030204" pitchFamily="18" charset="0"/>
                            </a:rPr>
                            <m:t>𝑆𝑒𝑛𝑖𝑜𝑟𝑠</m:t>
                          </m:r>
                          <m:r>
                            <a:rPr lang="en-US" sz="1050" b="0" i="1" smtClean="0">
                              <a:latin typeface="Cambria Math" panose="02040503050406030204" pitchFamily="18" charset="0"/>
                            </a:rPr>
                            <m:t> </m:t>
                          </m:r>
                          <m:r>
                            <a:rPr lang="en-US" sz="1050" b="0" i="1" smtClean="0">
                              <a:latin typeface="Cambria Math" panose="02040503050406030204" pitchFamily="18" charset="0"/>
                            </a:rPr>
                            <m:t>𝑎𝑡</m:t>
                          </m:r>
                          <m:r>
                            <a:rPr lang="en-US" sz="1050" b="0" i="1" smtClean="0">
                              <a:latin typeface="Cambria Math" panose="02040503050406030204" pitchFamily="18" charset="0"/>
                            </a:rPr>
                            <m:t> </m:t>
                          </m:r>
                          <m:r>
                            <a:rPr lang="en-US" sz="1050" b="0" i="1" smtClean="0">
                              <a:latin typeface="Cambria Math" panose="02040503050406030204" pitchFamily="18" charset="0"/>
                            </a:rPr>
                            <m:t>𝑦𝑜𝑢𝑟</m:t>
                          </m:r>
                          <m:r>
                            <a:rPr lang="en-US" sz="1050" b="0" i="1" smtClean="0">
                              <a:latin typeface="Cambria Math" panose="02040503050406030204" pitchFamily="18" charset="0"/>
                            </a:rPr>
                            <m:t> </m:t>
                          </m:r>
                          <m:r>
                            <a:rPr lang="en-US" sz="1050" b="0" i="1" smtClean="0">
                              <a:latin typeface="Cambria Math" panose="02040503050406030204" pitchFamily="18" charset="0"/>
                            </a:rPr>
                            <m:t>𝐻𝑆</m:t>
                          </m:r>
                          <m:r>
                            <a:rPr lang="en-US" sz="1050" b="0" i="1" smtClean="0">
                              <a:latin typeface="Cambria Math" panose="02040503050406030204" pitchFamily="18" charset="0"/>
                            </a:rPr>
                            <m:t> </m:t>
                          </m:r>
                          <m:r>
                            <a:rPr lang="en-US" sz="1050" b="0" i="1" smtClean="0">
                              <a:latin typeface="Cambria Math" panose="02040503050406030204" pitchFamily="18" charset="0"/>
                            </a:rPr>
                            <m:t>𝑡</m:t>
                          </m:r>
                          <m:r>
                            <a:rPr lang="en-US" sz="1050" b="0" i="1" smtClean="0">
                              <a:latin typeface="Cambria Math" panose="02040503050406030204" pitchFamily="18" charset="0"/>
                            </a:rPr>
                            <m:t>h</m:t>
                          </m:r>
                          <m:r>
                            <a:rPr lang="en-US" sz="1050" b="0" i="1" smtClean="0">
                              <a:latin typeface="Cambria Math" panose="02040503050406030204" pitchFamily="18" charset="0"/>
                            </a:rPr>
                            <m:t>𝑎𝑡</m:t>
                          </m:r>
                          <m:r>
                            <a:rPr lang="en-US" sz="1050" b="0" i="1" smtClean="0">
                              <a:latin typeface="Cambria Math" panose="02040503050406030204" pitchFamily="18" charset="0"/>
                            </a:rPr>
                            <m:t> </m:t>
                          </m:r>
                          <m:r>
                            <a:rPr lang="en-US" sz="1050" b="0" i="1" smtClean="0">
                              <a:latin typeface="Cambria Math" panose="02040503050406030204" pitchFamily="18" charset="0"/>
                            </a:rPr>
                            <m:t>𝑔𝑒𝑡</m:t>
                          </m:r>
                          <m:r>
                            <a:rPr lang="en-US" sz="1050" b="0" i="1" smtClean="0">
                              <a:latin typeface="Cambria Math" panose="02040503050406030204" pitchFamily="18" charset="0"/>
                            </a:rPr>
                            <m:t> </m:t>
                          </m:r>
                          <m:r>
                            <a:rPr lang="en-US" sz="1050" b="0" i="1" smtClean="0">
                              <a:latin typeface="Cambria Math" panose="02040503050406030204" pitchFamily="18" charset="0"/>
                            </a:rPr>
                            <m:t>𝑖𝑛𝑡𝑜</m:t>
                          </m:r>
                          <m:r>
                            <a:rPr lang="en-US" sz="1050" b="0" i="1" smtClean="0">
                              <a:latin typeface="Cambria Math" panose="02040503050406030204" pitchFamily="18" charset="0"/>
                            </a:rPr>
                            <m:t> </m:t>
                          </m:r>
                          <m:r>
                            <a:rPr lang="en-US" sz="1050" b="0" i="1" smtClean="0">
                              <a:latin typeface="Cambria Math" panose="02040503050406030204" pitchFamily="18" charset="0"/>
                            </a:rPr>
                            <m:t>𝐷𝑢𝑘𝑒</m:t>
                          </m:r>
                        </m:e>
                      </m:eqArr>
                    </m:oMath>
                  </m:oMathPara>
                </a14:m>
                <a:endParaRPr lang="en-US" sz="1050" b="0" dirty="0" smtClean="0"/>
              </a:p>
            </p:txBody>
          </p:sp>
        </mc:Choice>
        <mc:Fallback xmlns="">
          <p:sp>
            <p:nvSpPr>
              <p:cNvPr id="8" name="Rectangle 7"/>
              <p:cNvSpPr>
                <a:spLocks noRot="1" noChangeAspect="1" noMove="1" noResize="1" noEditPoints="1" noAdjustHandles="1" noChangeArrowheads="1" noChangeShapeType="1" noTextEdit="1"/>
              </p:cNvSpPr>
              <p:nvPr/>
            </p:nvSpPr>
            <p:spPr>
              <a:xfrm>
                <a:off x="32522" y="1448137"/>
                <a:ext cx="4724691" cy="253916"/>
              </a:xfrm>
              <a:prstGeom prst="rect">
                <a:avLst/>
              </a:prstGeom>
              <a:blipFill>
                <a:blip r:embed="rId4"/>
                <a:stretch>
                  <a:fillRect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466850" y="3203542"/>
                <a:ext cx="1506182" cy="207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900" b="0" i="1" smtClean="0">
                          <a:latin typeface="Cambria Math" panose="02040503050406030204" pitchFamily="18" charset="0"/>
                        </a:rPr>
                        <m:t>𝑃</m:t>
                      </m:r>
                      <m:d>
                        <m:dPr>
                          <m:ctrlPr>
                            <a:rPr lang="en-US" sz="900" b="0" i="1" smtClean="0">
                              <a:latin typeface="Cambria Math" panose="02040503050406030204" pitchFamily="18" charset="0"/>
                            </a:rPr>
                          </m:ctrlPr>
                        </m:dPr>
                        <m:e>
                          <m:r>
                            <a:rPr lang="en-US" sz="900" b="0" i="1" smtClean="0">
                              <a:latin typeface="Cambria Math" panose="02040503050406030204" pitchFamily="18" charset="0"/>
                            </a:rPr>
                            <m:t>𝑋</m:t>
                          </m:r>
                          <m:r>
                            <a:rPr lang="en-US" sz="900" b="0" i="1" smtClean="0">
                              <a:latin typeface="Cambria Math" panose="02040503050406030204" pitchFamily="18" charset="0"/>
                            </a:rPr>
                            <m:t>=</m:t>
                          </m:r>
                          <m:r>
                            <a:rPr lang="en-US" sz="900" b="0" i="1" smtClean="0">
                              <a:latin typeface="Cambria Math" panose="02040503050406030204" pitchFamily="18" charset="0"/>
                            </a:rPr>
                            <m:t>𝑘</m:t>
                          </m:r>
                        </m:e>
                      </m:d>
                      <m:r>
                        <a:rPr lang="en-US" sz="900" b="0" i="1" smtClean="0">
                          <a:latin typeface="Cambria Math" panose="02040503050406030204" pitchFamily="18" charset="0"/>
                        </a:rPr>
                        <m:t>=</m:t>
                      </m:r>
                      <m:d>
                        <m:dPr>
                          <m:ctrlPr>
                            <a:rPr lang="en-US" sz="900" b="0" i="1" smtClean="0">
                              <a:latin typeface="Cambria Math" panose="02040503050406030204" pitchFamily="18" charset="0"/>
                            </a:rPr>
                          </m:ctrlPr>
                        </m:dPr>
                        <m:e>
                          <m:m>
                            <m:mPr>
                              <m:mcs>
                                <m:mc>
                                  <m:mcPr>
                                    <m:count m:val="1"/>
                                    <m:mcJc m:val="center"/>
                                  </m:mcPr>
                                </m:mc>
                              </m:mcs>
                              <m:ctrlPr>
                                <a:rPr lang="en-US" sz="900" b="0" i="1" smtClean="0">
                                  <a:latin typeface="Cambria Math" panose="02040503050406030204" pitchFamily="18" charset="0"/>
                                </a:rPr>
                              </m:ctrlPr>
                            </m:mPr>
                            <m:mr>
                              <m:e>
                                <m:r>
                                  <m:rPr>
                                    <m:brk m:alnAt="7"/>
                                  </m:rPr>
                                  <a:rPr lang="en-US" sz="900" b="0" i="1" smtClean="0">
                                    <a:latin typeface="Cambria Math" panose="02040503050406030204" pitchFamily="18" charset="0"/>
                                  </a:rPr>
                                  <m:t>𝑛</m:t>
                                </m:r>
                              </m:e>
                            </m:mr>
                            <m:mr>
                              <m:e>
                                <m:r>
                                  <a:rPr lang="en-US" sz="900" b="0" i="1" smtClean="0">
                                    <a:latin typeface="Cambria Math" panose="02040503050406030204" pitchFamily="18" charset="0"/>
                                  </a:rPr>
                                  <m:t>𝑘</m:t>
                                </m:r>
                              </m:e>
                            </m:mr>
                          </m:m>
                        </m:e>
                      </m:d>
                      <m:sSup>
                        <m:sSupPr>
                          <m:ctrlPr>
                            <a:rPr lang="en-US" sz="900" b="0" i="1" smtClean="0">
                              <a:latin typeface="Cambria Math" panose="02040503050406030204" pitchFamily="18" charset="0"/>
                            </a:rPr>
                          </m:ctrlPr>
                        </m:sSupPr>
                        <m:e>
                          <m:r>
                            <a:rPr lang="en-US" sz="900" b="0" i="1" smtClean="0">
                              <a:latin typeface="Cambria Math" panose="02040503050406030204" pitchFamily="18" charset="0"/>
                            </a:rPr>
                            <m:t>𝑝</m:t>
                          </m:r>
                        </m:e>
                        <m:sup>
                          <m:r>
                            <a:rPr lang="en-US" sz="900" b="0" i="1" smtClean="0">
                              <a:latin typeface="Cambria Math" panose="02040503050406030204" pitchFamily="18" charset="0"/>
                            </a:rPr>
                            <m:t>𝑘</m:t>
                          </m:r>
                        </m:sup>
                      </m:sSup>
                      <m:sSup>
                        <m:sSupPr>
                          <m:ctrlPr>
                            <a:rPr lang="en-US" sz="900" b="0" i="1" smtClean="0">
                              <a:latin typeface="Cambria Math" panose="02040503050406030204" pitchFamily="18" charset="0"/>
                            </a:rPr>
                          </m:ctrlPr>
                        </m:sSupPr>
                        <m:e>
                          <m:r>
                            <a:rPr lang="en-US" sz="900" i="1">
                              <a:latin typeface="Cambria Math" panose="02040503050406030204" pitchFamily="18" charset="0"/>
                            </a:rPr>
                            <m:t>(</m:t>
                          </m:r>
                          <m:r>
                            <a:rPr lang="en-US" sz="900" i="1">
                              <a:latin typeface="Cambria Math" panose="02040503050406030204" pitchFamily="18" charset="0"/>
                            </a:rPr>
                            <m:t>1</m:t>
                          </m:r>
                          <m:r>
                            <a:rPr lang="en-US" sz="900" i="1">
                              <a:latin typeface="Cambria Math" panose="02040503050406030204" pitchFamily="18" charset="0"/>
                            </a:rPr>
                            <m:t>−</m:t>
                          </m:r>
                          <m:r>
                            <a:rPr lang="en-US" sz="900" i="1">
                              <a:latin typeface="Cambria Math" panose="02040503050406030204" pitchFamily="18" charset="0"/>
                            </a:rPr>
                            <m:t>𝑝</m:t>
                          </m:r>
                          <m:r>
                            <a:rPr lang="en-US" sz="900" i="1">
                              <a:latin typeface="Cambria Math" panose="02040503050406030204" pitchFamily="18" charset="0"/>
                            </a:rPr>
                            <m:t>)</m:t>
                          </m:r>
                        </m:e>
                        <m:sup>
                          <m:r>
                            <a:rPr lang="en-US" sz="900" b="0" i="1" smtClean="0">
                              <a:latin typeface="Cambria Math" panose="02040503050406030204" pitchFamily="18" charset="0"/>
                            </a:rPr>
                            <m:t>𝑛</m:t>
                          </m:r>
                          <m:r>
                            <a:rPr lang="en-US" sz="900" b="0" i="1" smtClean="0">
                              <a:latin typeface="Cambria Math" panose="02040503050406030204" pitchFamily="18" charset="0"/>
                            </a:rPr>
                            <m:t>−</m:t>
                          </m:r>
                          <m:r>
                            <a:rPr lang="en-US" sz="900" b="0" i="1" smtClean="0">
                              <a:latin typeface="Cambria Math" panose="02040503050406030204" pitchFamily="18" charset="0"/>
                            </a:rPr>
                            <m:t>𝑘</m:t>
                          </m:r>
                        </m:sup>
                      </m:sSup>
                    </m:oMath>
                  </m:oMathPara>
                </a14:m>
                <a:endParaRPr lang="en-US" sz="900" dirty="0"/>
              </a:p>
            </p:txBody>
          </p:sp>
        </mc:Choice>
        <mc:Fallback xmlns="">
          <p:sp>
            <p:nvSpPr>
              <p:cNvPr id="2" name="TextBox 1"/>
              <p:cNvSpPr txBox="1">
                <a:spLocks noRot="1" noChangeAspect="1" noMove="1" noResize="1" noEditPoints="1" noAdjustHandles="1" noChangeArrowheads="1" noChangeShapeType="1" noTextEdit="1"/>
              </p:cNvSpPr>
              <p:nvPr/>
            </p:nvSpPr>
            <p:spPr>
              <a:xfrm>
                <a:off x="1466850" y="3203542"/>
                <a:ext cx="1506182" cy="207942"/>
              </a:xfrm>
              <a:prstGeom prst="rect">
                <a:avLst/>
              </a:prstGeom>
              <a:blipFill>
                <a:blip r:embed="rId5"/>
                <a:stretch>
                  <a:fillRect l="-1619" r="-405" b="-20588"/>
                </a:stretch>
              </a:blipFill>
            </p:spPr>
            <p:txBody>
              <a:bodyPr/>
              <a:lstStyle/>
              <a:p>
                <a:r>
                  <a:rPr lang="en-US">
                    <a:noFill/>
                  </a:rPr>
                  <a:t> </a:t>
                </a:r>
              </a:p>
            </p:txBody>
          </p:sp>
        </mc:Fallback>
      </mc:AlternateContent>
      <p:cxnSp>
        <p:nvCxnSpPr>
          <p:cNvPr id="11" name="Straight Arrow Connector 10"/>
          <p:cNvCxnSpPr>
            <a:stCxn id="2" idx="0"/>
          </p:cNvCxnSpPr>
          <p:nvPr/>
        </p:nvCxnSpPr>
        <p:spPr>
          <a:xfrm flipH="1" flipV="1">
            <a:off x="1456259" y="2949575"/>
            <a:ext cx="763682" cy="253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2" idx="0"/>
          </p:cNvCxnSpPr>
          <p:nvPr/>
        </p:nvCxnSpPr>
        <p:spPr>
          <a:xfrm flipV="1">
            <a:off x="2219941" y="2949575"/>
            <a:ext cx="912718" cy="253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77083" y="3178059"/>
            <a:ext cx="1524000" cy="261610"/>
          </a:xfrm>
          <a:prstGeom prst="rect">
            <a:avLst/>
          </a:prstGeom>
          <a:noFill/>
        </p:spPr>
        <p:txBody>
          <a:bodyPr wrap="square" rtlCol="0">
            <a:spAutoFit/>
          </a:bodyPr>
          <a:lstStyle/>
          <a:p>
            <a:r>
              <a:rPr lang="en-US" sz="1100" dirty="0" smtClean="0"/>
              <a:t>Binomial Equation:</a:t>
            </a:r>
            <a:endParaRPr lang="en-US" sz="1100" dirty="0"/>
          </a:p>
        </p:txBody>
      </p:sp>
    </p:spTree>
    <p:extLst>
      <p:ext uri="{BB962C8B-B14F-4D97-AF65-F5344CB8AC3E}">
        <p14:creationId xmlns:p14="http://schemas.microsoft.com/office/powerpoint/2010/main" val="24639641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56233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a:t>
            </a:r>
            <a:r>
              <a:rPr lang="en-US" sz="900" spc="-15" dirty="0">
                <a:solidFill>
                  <a:schemeClr val="accent2">
                    <a:lumMod val="75000"/>
                  </a:schemeClr>
                </a:solidFill>
                <a:latin typeface="Arial"/>
                <a:cs typeface="Arial"/>
              </a:rPr>
              <a:t>0.057</a:t>
            </a:r>
            <a:r>
              <a:rPr lang="en-US" sz="900" spc="-15" dirty="0">
                <a:latin typeface="Arial"/>
                <a:cs typeface="Arial"/>
              </a:rPr>
              <a:t>. What is the probability that at least two students from your high school (</a:t>
            </a:r>
            <a:r>
              <a:rPr lang="en-US" sz="900" spc="-15" dirty="0">
                <a:solidFill>
                  <a:schemeClr val="accent2">
                    <a:lumMod val="75000"/>
                  </a:schemeClr>
                </a:solidFill>
                <a:latin typeface="Arial"/>
                <a:cs typeface="Arial"/>
              </a:rPr>
              <a:t>100</a:t>
            </a:r>
            <a:r>
              <a:rPr lang="en-US" sz="900" spc="-15" dirty="0">
                <a:latin typeface="Arial"/>
                <a:cs typeface="Arial"/>
              </a:rPr>
              <a:t> Seniors) get in this year (assume students at your school are independent)?</a:t>
            </a:r>
            <a:endParaRPr lang="en-US" sz="900" dirty="0">
              <a:latin typeface="Arial"/>
              <a:cs typeface="Arial"/>
            </a:endParaRPr>
          </a:p>
        </p:txBody>
      </p:sp>
      <p:sp>
        <p:nvSpPr>
          <p:cNvPr id="6" name="object 36"/>
          <p:cNvSpPr txBox="1"/>
          <p:nvPr/>
        </p:nvSpPr>
        <p:spPr>
          <a:xfrm>
            <a:off x="178561" y="1425575"/>
            <a:ext cx="4112895" cy="165430"/>
          </a:xfrm>
          <a:prstGeom prst="rect">
            <a:avLst/>
          </a:prstGeom>
        </p:spPr>
        <p:txBody>
          <a:bodyPr vert="horz" wrap="square" lIns="0" tIns="11430" rIns="0" bIns="0" rtlCol="0">
            <a:spAutoFit/>
          </a:bodyPr>
          <a:lstStyle/>
          <a:p>
            <a:pPr marL="19684" marR="5080" algn="just">
              <a:lnSpc>
                <a:spcPct val="100000"/>
              </a:lnSpc>
              <a:spcBef>
                <a:spcPts val="580"/>
              </a:spcBef>
              <a:buClr>
                <a:srgbClr val="024F84"/>
              </a:buClr>
              <a:tabLst>
                <a:tab pos="227965" algn="l"/>
              </a:tabLst>
            </a:pPr>
            <a:r>
              <a:rPr lang="en-US" sz="1000" spc="-30" dirty="0" smtClean="0">
                <a:latin typeface="Arial"/>
                <a:cs typeface="Arial"/>
              </a:rPr>
              <a:t>Approximate a binomial distribution with a normal distribution.</a:t>
            </a:r>
            <a:endParaRPr lang="en-US" sz="1000" i="1" spc="-30" dirty="0" smtClean="0">
              <a:latin typeface="Arial"/>
              <a:cs typeface="Arial"/>
            </a:endParaRPr>
          </a:p>
        </p:txBody>
      </p:sp>
      <p:sp>
        <p:nvSpPr>
          <p:cNvPr id="7" name="object 36"/>
          <p:cNvSpPr txBox="1"/>
          <p:nvPr/>
        </p:nvSpPr>
        <p:spPr>
          <a:xfrm>
            <a:off x="101854" y="1153040"/>
            <a:ext cx="4112895" cy="180819"/>
          </a:xfrm>
          <a:prstGeom prst="rect">
            <a:avLst/>
          </a:prstGeom>
        </p:spPr>
        <p:txBody>
          <a:bodyPr vert="horz" wrap="square" lIns="0" tIns="11430" rIns="0" bIns="0" rtlCol="0">
            <a:spAutoFit/>
          </a:bodyPr>
          <a:lstStyle/>
          <a:p>
            <a:pPr marL="12700" marR="5080">
              <a:lnSpc>
                <a:spcPct val="100000"/>
              </a:lnSpc>
              <a:spcBef>
                <a:spcPts val="585"/>
              </a:spcBef>
              <a:buClr>
                <a:srgbClr val="024F84"/>
              </a:buClr>
              <a:tabLst>
                <a:tab pos="227965" algn="l"/>
              </a:tabLst>
            </a:pPr>
            <a:r>
              <a:rPr lang="en-US" sz="1100" b="1" i="1" spc="-30" dirty="0" smtClean="0">
                <a:solidFill>
                  <a:schemeClr val="accent2">
                    <a:lumMod val="75000"/>
                  </a:schemeClr>
                </a:solidFill>
                <a:latin typeface="Arial"/>
                <a:cs typeface="Arial"/>
              </a:rPr>
              <a:t>Why not do it this way?</a:t>
            </a:r>
            <a:endParaRPr sz="1100" b="1" i="1" dirty="0">
              <a:solidFill>
                <a:schemeClr val="accent2">
                  <a:lumMod val="75000"/>
                </a:schemeClr>
              </a:solidFill>
              <a:latin typeface="Arial"/>
              <a:cs typeface="Arial"/>
            </a:endParaRPr>
          </a:p>
        </p:txBody>
      </p:sp>
    </p:spTree>
    <p:extLst>
      <p:ext uri="{BB962C8B-B14F-4D97-AF65-F5344CB8AC3E}">
        <p14:creationId xmlns:p14="http://schemas.microsoft.com/office/powerpoint/2010/main" val="4176970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56233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a:t>
            </a:r>
            <a:r>
              <a:rPr lang="en-US" sz="900" spc="-15" dirty="0">
                <a:solidFill>
                  <a:schemeClr val="accent2">
                    <a:lumMod val="75000"/>
                  </a:schemeClr>
                </a:solidFill>
                <a:latin typeface="Arial"/>
                <a:cs typeface="Arial"/>
              </a:rPr>
              <a:t>0.057</a:t>
            </a:r>
            <a:r>
              <a:rPr lang="en-US" sz="900" spc="-15" dirty="0">
                <a:latin typeface="Arial"/>
                <a:cs typeface="Arial"/>
              </a:rPr>
              <a:t>. What is the probability that at least two students from your high school (</a:t>
            </a:r>
            <a:r>
              <a:rPr lang="en-US" sz="900" spc="-15" dirty="0">
                <a:solidFill>
                  <a:schemeClr val="accent2">
                    <a:lumMod val="75000"/>
                  </a:schemeClr>
                </a:solidFill>
                <a:latin typeface="Arial"/>
                <a:cs typeface="Arial"/>
              </a:rPr>
              <a:t>100</a:t>
            </a:r>
            <a:r>
              <a:rPr lang="en-US" sz="900" spc="-15" dirty="0">
                <a:latin typeface="Arial"/>
                <a:cs typeface="Arial"/>
              </a:rPr>
              <a:t> Seniors) get in this year (assume students at your school are independent)?</a:t>
            </a:r>
            <a:endParaRPr lang="en-US" sz="900" dirty="0">
              <a:latin typeface="Arial"/>
              <a:cs typeface="Arial"/>
            </a:endParaRPr>
          </a:p>
        </p:txBody>
      </p:sp>
      <p:sp>
        <p:nvSpPr>
          <p:cNvPr id="6" name="object 36"/>
          <p:cNvSpPr txBox="1"/>
          <p:nvPr/>
        </p:nvSpPr>
        <p:spPr>
          <a:xfrm>
            <a:off x="178561" y="1425575"/>
            <a:ext cx="4112895" cy="165430"/>
          </a:xfrm>
          <a:prstGeom prst="rect">
            <a:avLst/>
          </a:prstGeom>
        </p:spPr>
        <p:txBody>
          <a:bodyPr vert="horz" wrap="square" lIns="0" tIns="11430" rIns="0" bIns="0" rtlCol="0">
            <a:spAutoFit/>
          </a:bodyPr>
          <a:lstStyle/>
          <a:p>
            <a:pPr marL="19684" marR="5080" algn="just">
              <a:lnSpc>
                <a:spcPct val="100000"/>
              </a:lnSpc>
              <a:spcBef>
                <a:spcPts val="580"/>
              </a:spcBef>
              <a:buClr>
                <a:srgbClr val="024F84"/>
              </a:buClr>
              <a:tabLst>
                <a:tab pos="227965" algn="l"/>
              </a:tabLst>
            </a:pPr>
            <a:r>
              <a:rPr lang="en-US" sz="1000" spc="-30" dirty="0" smtClean="0">
                <a:latin typeface="Arial"/>
                <a:cs typeface="Arial"/>
              </a:rPr>
              <a:t>Approximate a binomial distribution with a normal distribution.</a:t>
            </a:r>
            <a:endParaRPr lang="en-US" sz="1000" i="1" spc="-30" dirty="0" smtClean="0">
              <a:latin typeface="Arial"/>
              <a:cs typeface="Arial"/>
            </a:endParaRPr>
          </a:p>
        </p:txBody>
      </p:sp>
      <p:sp>
        <p:nvSpPr>
          <p:cNvPr id="2" name="TextBox 1"/>
          <p:cNvSpPr txBox="1"/>
          <p:nvPr/>
        </p:nvSpPr>
        <p:spPr>
          <a:xfrm>
            <a:off x="476250" y="1730375"/>
            <a:ext cx="2209800" cy="600164"/>
          </a:xfrm>
          <a:prstGeom prst="rect">
            <a:avLst/>
          </a:prstGeom>
          <a:noFill/>
        </p:spPr>
        <p:txBody>
          <a:bodyPr wrap="square" rtlCol="0">
            <a:spAutoFit/>
          </a:bodyPr>
          <a:lstStyle/>
          <a:p>
            <a:r>
              <a:rPr lang="en-US" sz="1100" u="sng" dirty="0" smtClean="0">
                <a:solidFill>
                  <a:schemeClr val="accent2">
                    <a:lumMod val="75000"/>
                  </a:schemeClr>
                </a:solidFill>
              </a:rPr>
              <a:t>SF conditions don’t hold:</a:t>
            </a:r>
          </a:p>
          <a:p>
            <a:pPr marL="285750" indent="-285750">
              <a:buFont typeface="Arial" panose="020B0604020202020204" pitchFamily="34" charset="0"/>
              <a:buChar char="•"/>
            </a:pPr>
            <a:r>
              <a:rPr lang="en-US" sz="1100" dirty="0" smtClean="0">
                <a:solidFill>
                  <a:schemeClr val="accent2">
                    <a:lumMod val="75000"/>
                  </a:schemeClr>
                </a:solidFill>
              </a:rPr>
              <a:t>np=100(0.057)&lt;10</a:t>
            </a:r>
          </a:p>
          <a:p>
            <a:pPr marL="285750" indent="-285750">
              <a:buFont typeface="Arial" panose="020B0604020202020204" pitchFamily="34" charset="0"/>
              <a:buChar char="•"/>
            </a:pPr>
            <a:r>
              <a:rPr lang="en-US" sz="1100" dirty="0" smtClean="0">
                <a:solidFill>
                  <a:schemeClr val="accent2">
                    <a:lumMod val="75000"/>
                  </a:schemeClr>
                </a:solidFill>
              </a:rPr>
              <a:t>n(1-p)=100(1-0.057) ≥10</a:t>
            </a:r>
            <a:endParaRPr lang="en-US" sz="1100" dirty="0">
              <a:solidFill>
                <a:schemeClr val="accent2">
                  <a:lumMod val="75000"/>
                </a:schemeClr>
              </a:solidFill>
            </a:endParaRPr>
          </a:p>
        </p:txBody>
      </p:sp>
      <p:sp>
        <p:nvSpPr>
          <p:cNvPr id="7" name="object 36"/>
          <p:cNvSpPr txBox="1"/>
          <p:nvPr/>
        </p:nvSpPr>
        <p:spPr>
          <a:xfrm>
            <a:off x="101854" y="1153040"/>
            <a:ext cx="4112895" cy="180819"/>
          </a:xfrm>
          <a:prstGeom prst="rect">
            <a:avLst/>
          </a:prstGeom>
        </p:spPr>
        <p:txBody>
          <a:bodyPr vert="horz" wrap="square" lIns="0" tIns="11430" rIns="0" bIns="0" rtlCol="0">
            <a:spAutoFit/>
          </a:bodyPr>
          <a:lstStyle/>
          <a:p>
            <a:pPr marL="12700" marR="5080">
              <a:lnSpc>
                <a:spcPct val="100000"/>
              </a:lnSpc>
              <a:spcBef>
                <a:spcPts val="585"/>
              </a:spcBef>
              <a:buClr>
                <a:srgbClr val="024F84"/>
              </a:buClr>
              <a:tabLst>
                <a:tab pos="227965" algn="l"/>
              </a:tabLst>
            </a:pPr>
            <a:r>
              <a:rPr lang="en-US" sz="1100" b="1" i="1" spc="-30" dirty="0" smtClean="0">
                <a:solidFill>
                  <a:schemeClr val="accent2">
                    <a:lumMod val="75000"/>
                  </a:schemeClr>
                </a:solidFill>
                <a:latin typeface="Arial"/>
                <a:cs typeface="Arial"/>
              </a:rPr>
              <a:t>Why not do it this way?</a:t>
            </a:r>
            <a:endParaRPr sz="1100" b="1" i="1" dirty="0">
              <a:solidFill>
                <a:schemeClr val="accent2">
                  <a:lumMod val="75000"/>
                </a:schemeClr>
              </a:solidFill>
              <a:latin typeface="Arial"/>
              <a:cs typeface="Arial"/>
            </a:endParaRPr>
          </a:p>
        </p:txBody>
      </p:sp>
    </p:spTree>
    <p:extLst>
      <p:ext uri="{BB962C8B-B14F-4D97-AF65-F5344CB8AC3E}">
        <p14:creationId xmlns:p14="http://schemas.microsoft.com/office/powerpoint/2010/main" val="33133603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5" name="object 3"/>
              <p:cNvSpPr txBox="1"/>
              <p:nvPr/>
            </p:nvSpPr>
            <p:spPr>
              <a:xfrm>
                <a:off x="101854" y="357251"/>
                <a:ext cx="4266310" cy="43409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a:t>
                </a:r>
                <a:r>
                  <a:rPr lang="en-US" sz="900" spc="-15" dirty="0" smtClean="0">
                    <a:latin typeface="Arial"/>
                    <a:cs typeface="Arial"/>
                  </a:rPr>
                  <a:t>What is the shape of the sampling distribution of sample proportions </a:t>
                </a:r>
                <a14:m>
                  <m:oMath xmlns:m="http://schemas.openxmlformats.org/officeDocument/2006/math">
                    <m:acc>
                      <m:accPr>
                        <m:chr m:val="̂"/>
                        <m:ctrlPr>
                          <a:rPr lang="en-US" sz="900" i="1" spc="-15" smtClean="0">
                            <a:latin typeface="Cambria Math" panose="02040503050406030204" pitchFamily="18" charset="0"/>
                            <a:cs typeface="Arial"/>
                          </a:rPr>
                        </m:ctrlPr>
                      </m:accPr>
                      <m:e>
                        <m:r>
                          <a:rPr lang="en-US" sz="900" b="0" i="1" spc="-15" smtClean="0">
                            <a:latin typeface="Cambria Math" panose="02040503050406030204" pitchFamily="18" charset="0"/>
                            <a:cs typeface="Arial"/>
                          </a:rPr>
                          <m:t>𝑝</m:t>
                        </m:r>
                      </m:e>
                    </m:acc>
                  </m:oMath>
                </a14:m>
                <a:r>
                  <a:rPr lang="en-US" sz="900" spc="-15" dirty="0" smtClean="0">
                    <a:latin typeface="Arial"/>
                    <a:cs typeface="Arial"/>
                  </a:rPr>
                  <a:t> with sample size 100?</a:t>
                </a:r>
                <a:endParaRPr lang="en-US" sz="900" dirty="0">
                  <a:latin typeface="Arial"/>
                  <a:cs typeface="Arial"/>
                </a:endParaRPr>
              </a:p>
            </p:txBody>
          </p:sp>
        </mc:Choice>
        <mc:Fallback xmlns="">
          <p:sp>
            <p:nvSpPr>
              <p:cNvPr id="5" name="object 3"/>
              <p:cNvSpPr txBox="1">
                <a:spLocks noRot="1" noChangeAspect="1" noMove="1" noResize="1" noEditPoints="1" noAdjustHandles="1" noChangeArrowheads="1" noChangeShapeType="1" noTextEdit="1"/>
              </p:cNvSpPr>
              <p:nvPr/>
            </p:nvSpPr>
            <p:spPr>
              <a:xfrm>
                <a:off x="101854" y="357251"/>
                <a:ext cx="4266310" cy="434093"/>
              </a:xfrm>
              <a:prstGeom prst="rect">
                <a:avLst/>
              </a:prstGeom>
              <a:blipFill>
                <a:blip r:embed="rId2"/>
                <a:stretch>
                  <a:fillRect l="-857" t="-9859" r="-286" b="-14085"/>
                </a:stretch>
              </a:blipFill>
            </p:spPr>
            <p:txBody>
              <a:bodyPr/>
              <a:lstStyle/>
              <a:p>
                <a:r>
                  <a:rPr lang="en-US">
                    <a:noFill/>
                  </a:rPr>
                  <a:t> </a:t>
                </a:r>
              </a:p>
            </p:txBody>
          </p:sp>
        </mc:Fallback>
      </mc:AlternateContent>
      <p:sp>
        <p:nvSpPr>
          <p:cNvPr id="3" name="TextBox 2"/>
          <p:cNvSpPr txBox="1"/>
          <p:nvPr/>
        </p:nvSpPr>
        <p:spPr>
          <a:xfrm>
            <a:off x="253809" y="892175"/>
            <a:ext cx="3962400" cy="954107"/>
          </a:xfrm>
          <a:prstGeom prst="rect">
            <a:avLst/>
          </a:prstGeom>
          <a:noFill/>
        </p:spPr>
        <p:txBody>
          <a:bodyPr wrap="square" rtlCol="0">
            <a:spAutoFit/>
          </a:bodyPr>
          <a:lstStyle/>
          <a:p>
            <a:pPr marL="342900" indent="-342900">
              <a:buFont typeface="+mj-lt"/>
              <a:buAutoNum type="alphaLcParenR"/>
            </a:pPr>
            <a:r>
              <a:rPr lang="en-US" sz="1400" dirty="0" smtClean="0"/>
              <a:t>Uniform</a:t>
            </a:r>
          </a:p>
          <a:p>
            <a:pPr marL="342900" indent="-342900">
              <a:buFont typeface="+mj-lt"/>
              <a:buAutoNum type="alphaLcParenR"/>
            </a:pPr>
            <a:r>
              <a:rPr lang="en-US" sz="1400" dirty="0" smtClean="0"/>
              <a:t>Left Skewed</a:t>
            </a:r>
          </a:p>
          <a:p>
            <a:pPr marL="342900" indent="-342900">
              <a:buFont typeface="+mj-lt"/>
              <a:buAutoNum type="alphaLcParenR"/>
            </a:pPr>
            <a:r>
              <a:rPr lang="en-US" sz="1400" dirty="0" smtClean="0"/>
              <a:t>Right Skewed</a:t>
            </a:r>
          </a:p>
          <a:p>
            <a:pPr marL="342900" indent="-342900">
              <a:buFont typeface="+mj-lt"/>
              <a:buAutoNum type="alphaLcParenR"/>
            </a:pPr>
            <a:r>
              <a:rPr lang="en-US" sz="1400" dirty="0" smtClean="0"/>
              <a:t>Normal</a:t>
            </a:r>
            <a:endParaRPr lang="en-US" sz="1400" dirty="0"/>
          </a:p>
        </p:txBody>
      </p:sp>
    </p:spTree>
    <p:extLst>
      <p:ext uri="{BB962C8B-B14F-4D97-AF65-F5344CB8AC3E}">
        <p14:creationId xmlns:p14="http://schemas.microsoft.com/office/powerpoint/2010/main" val="18643800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5" name="object 3"/>
              <p:cNvSpPr txBox="1"/>
              <p:nvPr/>
            </p:nvSpPr>
            <p:spPr>
              <a:xfrm>
                <a:off x="101854" y="357251"/>
                <a:ext cx="4266310" cy="43409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What is the shape of the sampling distribution of sample proportions </a:t>
                </a:r>
                <a14:m>
                  <m:oMath xmlns:m="http://schemas.openxmlformats.org/officeDocument/2006/math">
                    <m:acc>
                      <m:accPr>
                        <m:chr m:val="̂"/>
                        <m:ctrlPr>
                          <a:rPr lang="en-US" sz="900" i="1" spc="-15">
                            <a:latin typeface="Cambria Math" panose="02040503050406030204" pitchFamily="18" charset="0"/>
                            <a:cs typeface="Arial"/>
                          </a:rPr>
                        </m:ctrlPr>
                      </m:accPr>
                      <m:e>
                        <m:r>
                          <a:rPr lang="en-US" sz="900" i="1" spc="-15">
                            <a:latin typeface="Cambria Math" panose="02040503050406030204" pitchFamily="18" charset="0"/>
                            <a:cs typeface="Arial"/>
                          </a:rPr>
                          <m:t>𝑝</m:t>
                        </m:r>
                      </m:e>
                    </m:acc>
                  </m:oMath>
                </a14:m>
                <a:r>
                  <a:rPr lang="en-US" sz="900" spc="-15" dirty="0">
                    <a:latin typeface="Arial"/>
                    <a:cs typeface="Arial"/>
                  </a:rPr>
                  <a:t> with sample size 100?</a:t>
                </a:r>
                <a:endParaRPr lang="en-US" sz="900" dirty="0">
                  <a:latin typeface="Arial"/>
                  <a:cs typeface="Arial"/>
                </a:endParaRPr>
              </a:p>
            </p:txBody>
          </p:sp>
        </mc:Choice>
        <mc:Fallback xmlns="">
          <p:sp>
            <p:nvSpPr>
              <p:cNvPr id="5" name="object 3"/>
              <p:cNvSpPr txBox="1">
                <a:spLocks noRot="1" noChangeAspect="1" noMove="1" noResize="1" noEditPoints="1" noAdjustHandles="1" noChangeArrowheads="1" noChangeShapeType="1" noTextEdit="1"/>
              </p:cNvSpPr>
              <p:nvPr/>
            </p:nvSpPr>
            <p:spPr>
              <a:xfrm>
                <a:off x="101854" y="357251"/>
                <a:ext cx="4266310" cy="434093"/>
              </a:xfrm>
              <a:prstGeom prst="rect">
                <a:avLst/>
              </a:prstGeom>
              <a:blipFill>
                <a:blip r:embed="rId2"/>
                <a:stretch>
                  <a:fillRect l="-857" t="-9859" r="-286" b="-14085"/>
                </a:stretch>
              </a:blipFill>
            </p:spPr>
            <p:txBody>
              <a:bodyPr/>
              <a:lstStyle/>
              <a:p>
                <a:r>
                  <a:rPr lang="en-US">
                    <a:noFill/>
                  </a:rPr>
                  <a:t> </a:t>
                </a:r>
              </a:p>
            </p:txBody>
          </p:sp>
        </mc:Fallback>
      </mc:AlternateContent>
      <p:sp>
        <p:nvSpPr>
          <p:cNvPr id="3" name="TextBox 2"/>
          <p:cNvSpPr txBox="1"/>
          <p:nvPr/>
        </p:nvSpPr>
        <p:spPr>
          <a:xfrm>
            <a:off x="253809" y="892175"/>
            <a:ext cx="1822641" cy="954107"/>
          </a:xfrm>
          <a:prstGeom prst="rect">
            <a:avLst/>
          </a:prstGeom>
          <a:noFill/>
        </p:spPr>
        <p:txBody>
          <a:bodyPr wrap="square" rtlCol="0">
            <a:spAutoFit/>
          </a:bodyPr>
          <a:lstStyle/>
          <a:p>
            <a:pPr marL="342900" indent="-342900">
              <a:buFont typeface="+mj-lt"/>
              <a:buAutoNum type="alphaLcParenR"/>
            </a:pPr>
            <a:r>
              <a:rPr lang="en-US" sz="1400" dirty="0" smtClean="0"/>
              <a:t>Uniform</a:t>
            </a:r>
          </a:p>
          <a:p>
            <a:pPr marL="342900" indent="-342900">
              <a:buFont typeface="+mj-lt"/>
              <a:buAutoNum type="alphaLcParenR"/>
            </a:pPr>
            <a:r>
              <a:rPr lang="en-US" sz="1400" dirty="0" smtClean="0"/>
              <a:t>Left Skewed</a:t>
            </a:r>
          </a:p>
          <a:p>
            <a:pPr marL="342900" indent="-342900">
              <a:buFont typeface="+mj-lt"/>
              <a:buAutoNum type="alphaLcParenR"/>
            </a:pPr>
            <a:r>
              <a:rPr lang="en-US" sz="1400" b="1" i="1" dirty="0" smtClean="0">
                <a:solidFill>
                  <a:srgbClr val="C00000"/>
                </a:solidFill>
              </a:rPr>
              <a:t>Right Skewed</a:t>
            </a:r>
          </a:p>
          <a:p>
            <a:pPr marL="342900" indent="-342900">
              <a:buFont typeface="+mj-lt"/>
              <a:buAutoNum type="alphaLcParenR"/>
            </a:pPr>
            <a:r>
              <a:rPr lang="en-US" sz="1400" dirty="0" smtClean="0"/>
              <a:t>Normal</a:t>
            </a:r>
            <a:endParaRPr lang="en-US" sz="1400" dirty="0"/>
          </a:p>
        </p:txBody>
      </p:sp>
      <p:sp>
        <p:nvSpPr>
          <p:cNvPr id="2" name="Rectangle 1"/>
          <p:cNvSpPr/>
          <p:nvPr/>
        </p:nvSpPr>
        <p:spPr>
          <a:xfrm>
            <a:off x="2152650" y="1079170"/>
            <a:ext cx="1447800" cy="6493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Do SF conditions hold?</a:t>
            </a:r>
            <a:endParaRPr lang="en-US" sz="1200" dirty="0">
              <a:solidFill>
                <a:schemeClr val="tx1"/>
              </a:solidFill>
            </a:endParaRPr>
          </a:p>
        </p:txBody>
      </p:sp>
      <mc:AlternateContent xmlns:mc="http://schemas.openxmlformats.org/markup-compatibility/2006" xmlns:a14="http://schemas.microsoft.com/office/drawing/2010/main">
        <mc:Choice Requires="a14">
          <p:sp>
            <p:nvSpPr>
              <p:cNvPr id="7" name="Rectangle 6"/>
              <p:cNvSpPr/>
              <p:nvPr/>
            </p:nvSpPr>
            <p:spPr>
              <a:xfrm>
                <a:off x="171450" y="2161649"/>
                <a:ext cx="1447800" cy="6493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spc="-15" dirty="0" smtClean="0">
                    <a:latin typeface="Arial"/>
                    <a:cs typeface="Arial"/>
                  </a:rPr>
                  <a:t>Sampling </a:t>
                </a:r>
                <a:r>
                  <a:rPr lang="en-US" sz="1050" spc="-15" dirty="0">
                    <a:latin typeface="Arial"/>
                    <a:cs typeface="Arial"/>
                  </a:rPr>
                  <a:t>distribution </a:t>
                </a:r>
                <a:r>
                  <a:rPr lang="en-US" sz="1050" spc="-15" dirty="0" smtClean="0">
                    <a:latin typeface="Arial"/>
                    <a:cs typeface="Arial"/>
                  </a:rPr>
                  <a:t>of </a:t>
                </a:r>
                <a14:m>
                  <m:oMath xmlns:m="http://schemas.openxmlformats.org/officeDocument/2006/math">
                    <m:acc>
                      <m:accPr>
                        <m:chr m:val="̂"/>
                        <m:ctrlPr>
                          <a:rPr lang="en-US" sz="1050" i="1" spc="-15" smtClean="0">
                            <a:latin typeface="Cambria Math" panose="02040503050406030204" pitchFamily="18" charset="0"/>
                            <a:cs typeface="Arial"/>
                          </a:rPr>
                        </m:ctrlPr>
                      </m:accPr>
                      <m:e>
                        <m:r>
                          <a:rPr lang="en-US" sz="1050" b="0" i="1" spc="-15" smtClean="0">
                            <a:latin typeface="Cambria Math" panose="02040503050406030204" pitchFamily="18" charset="0"/>
                            <a:cs typeface="Arial"/>
                          </a:rPr>
                          <m:t>𝑝</m:t>
                        </m:r>
                      </m:e>
                    </m:acc>
                  </m:oMath>
                </a14:m>
                <a:r>
                  <a:rPr lang="en-US" sz="1050" dirty="0" smtClean="0"/>
                  <a:t> is </a:t>
                </a:r>
                <a:r>
                  <a:rPr lang="en-US" sz="1050" b="1" dirty="0" smtClean="0"/>
                  <a:t>normal</a:t>
                </a:r>
                <a:r>
                  <a:rPr lang="en-US" sz="1050" dirty="0" smtClean="0"/>
                  <a:t> (</a:t>
                </a:r>
                <a:r>
                  <a:rPr lang="en-US" sz="1050" dirty="0" err="1" smtClean="0"/>
                  <a:t>symmetric+unimodal</a:t>
                </a:r>
                <a:r>
                  <a:rPr lang="en-US" sz="1050" dirty="0" smtClean="0"/>
                  <a:t>)</a:t>
                </a:r>
                <a:endParaRPr lang="en-US" sz="1050" dirty="0"/>
              </a:p>
            </p:txBody>
          </p:sp>
        </mc:Choice>
        <mc:Fallback xmlns="">
          <p:sp>
            <p:nvSpPr>
              <p:cNvPr id="7" name="Rectangle 6"/>
              <p:cNvSpPr>
                <a:spLocks noRot="1" noChangeAspect="1" noMove="1" noResize="1" noEditPoints="1" noAdjustHandles="1" noChangeArrowheads="1" noChangeShapeType="1" noTextEdit="1"/>
              </p:cNvSpPr>
              <p:nvPr/>
            </p:nvSpPr>
            <p:spPr>
              <a:xfrm>
                <a:off x="171450" y="2161649"/>
                <a:ext cx="1447800" cy="649307"/>
              </a:xfrm>
              <a:prstGeom prst="rect">
                <a:avLst/>
              </a:prstGeom>
              <a:blipFill>
                <a:blip r:embed="rId3"/>
                <a:stretch>
                  <a:fillRect/>
                </a:stretch>
              </a:blipFill>
            </p:spPr>
            <p:txBody>
              <a:bodyPr/>
              <a:lstStyle/>
              <a:p>
                <a:r>
                  <a:rPr lang="en-US">
                    <a:noFill/>
                  </a:rPr>
                  <a:t> </a:t>
                </a:r>
              </a:p>
            </p:txBody>
          </p:sp>
        </mc:Fallback>
      </mc:AlternateContent>
      <p:cxnSp>
        <p:nvCxnSpPr>
          <p:cNvPr id="10" name="Straight Arrow Connector 9"/>
          <p:cNvCxnSpPr>
            <a:stCxn id="2" idx="2"/>
            <a:endCxn id="7" idx="0"/>
          </p:cNvCxnSpPr>
          <p:nvPr/>
        </p:nvCxnSpPr>
        <p:spPr>
          <a:xfrm flipH="1">
            <a:off x="895350" y="1728477"/>
            <a:ext cx="1981200" cy="4331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543050" y="1712240"/>
            <a:ext cx="762000" cy="307777"/>
          </a:xfrm>
          <a:prstGeom prst="rect">
            <a:avLst/>
          </a:prstGeom>
          <a:noFill/>
        </p:spPr>
        <p:txBody>
          <a:bodyPr wrap="square" rtlCol="0">
            <a:spAutoFit/>
          </a:bodyPr>
          <a:lstStyle/>
          <a:p>
            <a:r>
              <a:rPr lang="en-US" sz="1400" dirty="0" smtClean="0"/>
              <a:t>Yes</a:t>
            </a:r>
            <a:endParaRPr lang="en-US" sz="1400" dirty="0"/>
          </a:p>
        </p:txBody>
      </p:sp>
      <p:sp>
        <p:nvSpPr>
          <p:cNvPr id="14" name="TextBox 13"/>
          <p:cNvSpPr txBox="1"/>
          <p:nvPr/>
        </p:nvSpPr>
        <p:spPr>
          <a:xfrm>
            <a:off x="2832291" y="1712239"/>
            <a:ext cx="762000" cy="307777"/>
          </a:xfrm>
          <a:prstGeom prst="rect">
            <a:avLst/>
          </a:prstGeom>
          <a:noFill/>
        </p:spPr>
        <p:txBody>
          <a:bodyPr wrap="square" rtlCol="0">
            <a:spAutoFit/>
          </a:bodyPr>
          <a:lstStyle/>
          <a:p>
            <a:r>
              <a:rPr lang="en-US" sz="1400" dirty="0" smtClean="0"/>
              <a:t>No</a:t>
            </a:r>
            <a:endParaRPr lang="en-US" sz="1400" dirty="0"/>
          </a:p>
        </p:txBody>
      </p:sp>
      <mc:AlternateContent xmlns:mc="http://schemas.openxmlformats.org/markup-compatibility/2006" xmlns:a14="http://schemas.microsoft.com/office/drawing/2010/main">
        <mc:Choice Requires="a14">
          <p:sp>
            <p:nvSpPr>
              <p:cNvPr id="16" name="Rectangle 15"/>
              <p:cNvSpPr/>
              <p:nvPr/>
            </p:nvSpPr>
            <p:spPr>
              <a:xfrm>
                <a:off x="2808145" y="1956973"/>
                <a:ext cx="1391172" cy="409352"/>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spc="-15" dirty="0" smtClean="0">
                    <a:solidFill>
                      <a:schemeClr val="tx1"/>
                    </a:solidFill>
                    <a:latin typeface="Arial"/>
                    <a:cs typeface="Arial"/>
                  </a:rPr>
                  <a:t>Sampling </a:t>
                </a:r>
                <a:r>
                  <a:rPr lang="en-US" sz="900" spc="-15" dirty="0">
                    <a:solidFill>
                      <a:schemeClr val="tx1"/>
                    </a:solidFill>
                    <a:latin typeface="Arial"/>
                    <a:cs typeface="Arial"/>
                  </a:rPr>
                  <a:t>distribution </a:t>
                </a:r>
                <a:r>
                  <a:rPr lang="en-US" sz="900" spc="-15" dirty="0" smtClean="0">
                    <a:solidFill>
                      <a:schemeClr val="tx1"/>
                    </a:solidFill>
                    <a:latin typeface="Arial"/>
                    <a:cs typeface="Arial"/>
                  </a:rPr>
                  <a:t>of </a:t>
                </a:r>
                <a14:m>
                  <m:oMath xmlns:m="http://schemas.openxmlformats.org/officeDocument/2006/math">
                    <m:acc>
                      <m:accPr>
                        <m:chr m:val="̂"/>
                        <m:ctrlPr>
                          <a:rPr lang="en-US" sz="900" i="1" spc="-15" smtClean="0">
                            <a:solidFill>
                              <a:schemeClr val="tx1"/>
                            </a:solidFill>
                            <a:latin typeface="Cambria Math" panose="02040503050406030204" pitchFamily="18" charset="0"/>
                            <a:cs typeface="Arial"/>
                          </a:rPr>
                        </m:ctrlPr>
                      </m:accPr>
                      <m:e>
                        <m:r>
                          <a:rPr lang="en-US" sz="900" b="0" i="1" spc="-15" smtClean="0">
                            <a:solidFill>
                              <a:schemeClr val="tx1"/>
                            </a:solidFill>
                            <a:latin typeface="Cambria Math" panose="02040503050406030204" pitchFamily="18" charset="0"/>
                            <a:cs typeface="Arial"/>
                          </a:rPr>
                          <m:t>𝑝</m:t>
                        </m:r>
                      </m:e>
                    </m:acc>
                  </m:oMath>
                </a14:m>
                <a:r>
                  <a:rPr lang="en-US" sz="900" dirty="0" smtClean="0">
                    <a:solidFill>
                      <a:schemeClr val="tx1"/>
                    </a:solidFill>
                  </a:rPr>
                  <a:t> is not </a:t>
                </a:r>
                <a:r>
                  <a:rPr lang="en-US" sz="900" b="1" dirty="0" smtClean="0">
                    <a:solidFill>
                      <a:schemeClr val="tx1"/>
                    </a:solidFill>
                  </a:rPr>
                  <a:t>normal</a:t>
                </a:r>
                <a:endParaRPr lang="en-US" sz="900"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2808145" y="1956973"/>
                <a:ext cx="1391172" cy="409352"/>
              </a:xfrm>
              <a:prstGeom prst="rect">
                <a:avLst/>
              </a:prstGeom>
              <a:blipFill>
                <a:blip r:embed="rId4"/>
                <a:stretch>
                  <a:fillRect/>
                </a:stretch>
              </a:blipFill>
              <a:ln>
                <a:solidFill>
                  <a:schemeClr val="tx1"/>
                </a:solidFill>
              </a:ln>
            </p:spPr>
            <p:txBody>
              <a:bodyPr/>
              <a:lstStyle/>
              <a:p>
                <a:r>
                  <a:rPr lang="en-US">
                    <a:noFill/>
                  </a:rPr>
                  <a:t> </a:t>
                </a:r>
              </a:p>
            </p:txBody>
          </p:sp>
        </mc:Fallback>
      </mc:AlternateContent>
      <p:cxnSp>
        <p:nvCxnSpPr>
          <p:cNvPr id="17" name="Straight Arrow Connector 16"/>
          <p:cNvCxnSpPr>
            <a:stCxn id="2" idx="2"/>
            <a:endCxn id="16" idx="0"/>
          </p:cNvCxnSpPr>
          <p:nvPr/>
        </p:nvCxnSpPr>
        <p:spPr>
          <a:xfrm>
            <a:off x="2876550" y="1728477"/>
            <a:ext cx="627181" cy="2284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32974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mc:AlternateContent xmlns:mc="http://schemas.openxmlformats.org/markup-compatibility/2006" xmlns:a14="http://schemas.microsoft.com/office/drawing/2010/main">
        <mc:Choice Requires="a14">
          <p:sp>
            <p:nvSpPr>
              <p:cNvPr id="5" name="object 3"/>
              <p:cNvSpPr txBox="1"/>
              <p:nvPr/>
            </p:nvSpPr>
            <p:spPr>
              <a:xfrm>
                <a:off x="101854" y="357251"/>
                <a:ext cx="4266310" cy="43409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What is the shape of the sampling distribution of sample proportions </a:t>
                </a:r>
                <a14:m>
                  <m:oMath xmlns:m="http://schemas.openxmlformats.org/officeDocument/2006/math">
                    <m:acc>
                      <m:accPr>
                        <m:chr m:val="̂"/>
                        <m:ctrlPr>
                          <a:rPr lang="en-US" sz="900" i="1" spc="-15">
                            <a:latin typeface="Cambria Math" panose="02040503050406030204" pitchFamily="18" charset="0"/>
                            <a:cs typeface="Arial"/>
                          </a:rPr>
                        </m:ctrlPr>
                      </m:accPr>
                      <m:e>
                        <m:r>
                          <a:rPr lang="en-US" sz="900" i="1" spc="-15">
                            <a:latin typeface="Cambria Math" panose="02040503050406030204" pitchFamily="18" charset="0"/>
                            <a:cs typeface="Arial"/>
                          </a:rPr>
                          <m:t>𝑝</m:t>
                        </m:r>
                      </m:e>
                    </m:acc>
                  </m:oMath>
                </a14:m>
                <a:r>
                  <a:rPr lang="en-US" sz="900" spc="-15" dirty="0">
                    <a:latin typeface="Arial"/>
                    <a:cs typeface="Arial"/>
                  </a:rPr>
                  <a:t> with sample size 100?</a:t>
                </a:r>
                <a:endParaRPr lang="en-US" sz="900" dirty="0">
                  <a:latin typeface="Arial"/>
                  <a:cs typeface="Arial"/>
                </a:endParaRPr>
              </a:p>
            </p:txBody>
          </p:sp>
        </mc:Choice>
        <mc:Fallback xmlns="">
          <p:sp>
            <p:nvSpPr>
              <p:cNvPr id="5" name="object 3"/>
              <p:cNvSpPr txBox="1">
                <a:spLocks noRot="1" noChangeAspect="1" noMove="1" noResize="1" noEditPoints="1" noAdjustHandles="1" noChangeArrowheads="1" noChangeShapeType="1" noTextEdit="1"/>
              </p:cNvSpPr>
              <p:nvPr/>
            </p:nvSpPr>
            <p:spPr>
              <a:xfrm>
                <a:off x="101854" y="357251"/>
                <a:ext cx="4266310" cy="434093"/>
              </a:xfrm>
              <a:prstGeom prst="rect">
                <a:avLst/>
              </a:prstGeom>
              <a:blipFill>
                <a:blip r:embed="rId2"/>
                <a:stretch>
                  <a:fillRect l="-857" t="-9859" r="-286" b="-14085"/>
                </a:stretch>
              </a:blipFill>
            </p:spPr>
            <p:txBody>
              <a:bodyPr/>
              <a:lstStyle/>
              <a:p>
                <a:r>
                  <a:rPr lang="en-US">
                    <a:noFill/>
                  </a:rPr>
                  <a:t> </a:t>
                </a:r>
              </a:p>
            </p:txBody>
          </p:sp>
        </mc:Fallback>
      </mc:AlternateContent>
      <p:sp>
        <p:nvSpPr>
          <p:cNvPr id="3" name="TextBox 2"/>
          <p:cNvSpPr txBox="1"/>
          <p:nvPr/>
        </p:nvSpPr>
        <p:spPr>
          <a:xfrm>
            <a:off x="253809" y="892175"/>
            <a:ext cx="1822641" cy="954107"/>
          </a:xfrm>
          <a:prstGeom prst="rect">
            <a:avLst/>
          </a:prstGeom>
          <a:noFill/>
        </p:spPr>
        <p:txBody>
          <a:bodyPr wrap="square" rtlCol="0">
            <a:spAutoFit/>
          </a:bodyPr>
          <a:lstStyle/>
          <a:p>
            <a:pPr marL="342900" indent="-342900">
              <a:buFont typeface="+mj-lt"/>
              <a:buAutoNum type="alphaLcParenR"/>
            </a:pPr>
            <a:r>
              <a:rPr lang="en-US" sz="1400" dirty="0" smtClean="0"/>
              <a:t>Uniform</a:t>
            </a:r>
          </a:p>
          <a:p>
            <a:pPr marL="342900" indent="-342900">
              <a:buFont typeface="+mj-lt"/>
              <a:buAutoNum type="alphaLcParenR"/>
            </a:pPr>
            <a:r>
              <a:rPr lang="en-US" sz="1400" dirty="0" smtClean="0"/>
              <a:t>Left Skewed</a:t>
            </a:r>
          </a:p>
          <a:p>
            <a:pPr marL="342900" indent="-342900">
              <a:buFont typeface="+mj-lt"/>
              <a:buAutoNum type="alphaLcParenR"/>
            </a:pPr>
            <a:r>
              <a:rPr lang="en-US" sz="1400" b="1" i="1" dirty="0" smtClean="0">
                <a:solidFill>
                  <a:srgbClr val="C00000"/>
                </a:solidFill>
              </a:rPr>
              <a:t>Right Skewed</a:t>
            </a:r>
          </a:p>
          <a:p>
            <a:pPr marL="342900" indent="-342900">
              <a:buFont typeface="+mj-lt"/>
              <a:buAutoNum type="alphaLcParenR"/>
            </a:pPr>
            <a:r>
              <a:rPr lang="en-US" sz="1400" dirty="0" smtClean="0"/>
              <a:t>Normal</a:t>
            </a:r>
            <a:endParaRPr lang="en-US" sz="1400" dirty="0"/>
          </a:p>
        </p:txBody>
      </p:sp>
      <p:sp>
        <p:nvSpPr>
          <p:cNvPr id="2" name="Rectangle 1"/>
          <p:cNvSpPr/>
          <p:nvPr/>
        </p:nvSpPr>
        <p:spPr>
          <a:xfrm>
            <a:off x="2152650" y="1079170"/>
            <a:ext cx="1447800" cy="6493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Do SF conditions hold?</a:t>
            </a:r>
            <a:endParaRPr lang="en-US" sz="1200" dirty="0">
              <a:solidFill>
                <a:schemeClr val="tx1"/>
              </a:solidFill>
            </a:endParaRPr>
          </a:p>
        </p:txBody>
      </p:sp>
      <mc:AlternateContent xmlns:mc="http://schemas.openxmlformats.org/markup-compatibility/2006" xmlns:a14="http://schemas.microsoft.com/office/drawing/2010/main">
        <mc:Choice Requires="a14">
          <p:sp>
            <p:nvSpPr>
              <p:cNvPr id="7" name="Rectangle 6"/>
              <p:cNvSpPr/>
              <p:nvPr/>
            </p:nvSpPr>
            <p:spPr>
              <a:xfrm>
                <a:off x="171450" y="2161649"/>
                <a:ext cx="1447800" cy="6493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spc="-15" dirty="0" smtClean="0">
                    <a:latin typeface="Arial"/>
                    <a:cs typeface="Arial"/>
                  </a:rPr>
                  <a:t>Sampling </a:t>
                </a:r>
                <a:r>
                  <a:rPr lang="en-US" sz="1050" spc="-15" dirty="0">
                    <a:latin typeface="Arial"/>
                    <a:cs typeface="Arial"/>
                  </a:rPr>
                  <a:t>distribution </a:t>
                </a:r>
                <a:r>
                  <a:rPr lang="en-US" sz="1050" spc="-15" dirty="0" smtClean="0">
                    <a:latin typeface="Arial"/>
                    <a:cs typeface="Arial"/>
                  </a:rPr>
                  <a:t>of </a:t>
                </a:r>
                <a14:m>
                  <m:oMath xmlns:m="http://schemas.openxmlformats.org/officeDocument/2006/math">
                    <m:acc>
                      <m:accPr>
                        <m:chr m:val="̂"/>
                        <m:ctrlPr>
                          <a:rPr lang="en-US" sz="1050" i="1" spc="-15" smtClean="0">
                            <a:latin typeface="Cambria Math" panose="02040503050406030204" pitchFamily="18" charset="0"/>
                            <a:cs typeface="Arial"/>
                          </a:rPr>
                        </m:ctrlPr>
                      </m:accPr>
                      <m:e>
                        <m:r>
                          <a:rPr lang="en-US" sz="1050" b="0" i="1" spc="-15" smtClean="0">
                            <a:latin typeface="Cambria Math" panose="02040503050406030204" pitchFamily="18" charset="0"/>
                            <a:cs typeface="Arial"/>
                          </a:rPr>
                          <m:t>𝑝</m:t>
                        </m:r>
                      </m:e>
                    </m:acc>
                  </m:oMath>
                </a14:m>
                <a:r>
                  <a:rPr lang="en-US" sz="1050" dirty="0" smtClean="0"/>
                  <a:t> is </a:t>
                </a:r>
                <a:r>
                  <a:rPr lang="en-US" sz="1050" b="1" dirty="0" smtClean="0"/>
                  <a:t>normal</a:t>
                </a:r>
                <a:r>
                  <a:rPr lang="en-US" sz="1050" dirty="0" smtClean="0"/>
                  <a:t> (</a:t>
                </a:r>
                <a:r>
                  <a:rPr lang="en-US" sz="1050" dirty="0" err="1" smtClean="0"/>
                  <a:t>symmetric+unimodal</a:t>
                </a:r>
                <a:r>
                  <a:rPr lang="en-US" sz="1050" dirty="0" smtClean="0"/>
                  <a:t>)</a:t>
                </a:r>
                <a:endParaRPr lang="en-US" sz="1050" dirty="0"/>
              </a:p>
            </p:txBody>
          </p:sp>
        </mc:Choice>
        <mc:Fallback xmlns="">
          <p:sp>
            <p:nvSpPr>
              <p:cNvPr id="7" name="Rectangle 6"/>
              <p:cNvSpPr>
                <a:spLocks noRot="1" noChangeAspect="1" noMove="1" noResize="1" noEditPoints="1" noAdjustHandles="1" noChangeArrowheads="1" noChangeShapeType="1" noTextEdit="1"/>
              </p:cNvSpPr>
              <p:nvPr/>
            </p:nvSpPr>
            <p:spPr>
              <a:xfrm>
                <a:off x="171450" y="2161649"/>
                <a:ext cx="1447800" cy="6493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24747" y="2763548"/>
                <a:ext cx="1149159" cy="56548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spc="-15" dirty="0">
                    <a:latin typeface="Arial"/>
                    <a:cs typeface="Arial"/>
                  </a:rPr>
                  <a:t>Sampling distribution of </a:t>
                </a:r>
                <a14:m>
                  <m:oMath xmlns:m="http://schemas.openxmlformats.org/officeDocument/2006/math">
                    <m:acc>
                      <m:accPr>
                        <m:chr m:val="̂"/>
                        <m:ctrlPr>
                          <a:rPr lang="en-US" sz="1050" i="1" spc="-15">
                            <a:latin typeface="Cambria Math" panose="02040503050406030204" pitchFamily="18" charset="0"/>
                            <a:cs typeface="Arial"/>
                          </a:rPr>
                        </m:ctrlPr>
                      </m:accPr>
                      <m:e>
                        <m:r>
                          <a:rPr lang="en-US" sz="1050" i="1" spc="-15">
                            <a:latin typeface="Cambria Math" panose="02040503050406030204" pitchFamily="18" charset="0"/>
                            <a:cs typeface="Arial"/>
                          </a:rPr>
                          <m:t>𝑝</m:t>
                        </m:r>
                      </m:e>
                    </m:acc>
                  </m:oMath>
                </a14:m>
                <a:r>
                  <a:rPr lang="en-US" sz="1050" dirty="0"/>
                  <a:t> is </a:t>
                </a:r>
                <a:r>
                  <a:rPr lang="en-US" sz="1050" b="1" dirty="0" smtClean="0"/>
                  <a:t>left skewed</a:t>
                </a:r>
                <a:endParaRPr lang="en-US" sz="1050" dirty="0"/>
              </a:p>
            </p:txBody>
          </p:sp>
        </mc:Choice>
        <mc:Fallback xmlns="">
          <p:sp>
            <p:nvSpPr>
              <p:cNvPr id="8" name="Rectangle 7"/>
              <p:cNvSpPr>
                <a:spLocks noRot="1" noChangeAspect="1" noMove="1" noResize="1" noEditPoints="1" noAdjustHandles="1" noChangeArrowheads="1" noChangeShapeType="1" noTextEdit="1"/>
              </p:cNvSpPr>
              <p:nvPr/>
            </p:nvSpPr>
            <p:spPr>
              <a:xfrm>
                <a:off x="3424747" y="2763548"/>
                <a:ext cx="1149159" cy="565483"/>
              </a:xfrm>
              <a:prstGeom prst="rect">
                <a:avLst/>
              </a:prstGeom>
              <a:blipFill>
                <a:blip r:embed="rId4"/>
                <a:stretch>
                  <a:fillRect r="-5729" b="-5155"/>
                </a:stretch>
              </a:blipFill>
            </p:spPr>
            <p:txBody>
              <a:bodyPr/>
              <a:lstStyle/>
              <a:p>
                <a:r>
                  <a:rPr lang="en-US">
                    <a:noFill/>
                  </a:rPr>
                  <a:t> </a:t>
                </a:r>
              </a:p>
            </p:txBody>
          </p:sp>
        </mc:Fallback>
      </mc:AlternateContent>
      <p:cxnSp>
        <p:nvCxnSpPr>
          <p:cNvPr id="10" name="Straight Arrow Connector 9"/>
          <p:cNvCxnSpPr>
            <a:stCxn id="2" idx="2"/>
            <a:endCxn id="7" idx="0"/>
          </p:cNvCxnSpPr>
          <p:nvPr/>
        </p:nvCxnSpPr>
        <p:spPr>
          <a:xfrm flipH="1">
            <a:off x="895350" y="1728477"/>
            <a:ext cx="1981200" cy="4331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2011150" y="2744637"/>
                <a:ext cx="1149159" cy="5654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spc="-15" dirty="0">
                    <a:latin typeface="Arial"/>
                    <a:cs typeface="Arial"/>
                  </a:rPr>
                  <a:t>Sampling distribution of </a:t>
                </a:r>
                <a14:m>
                  <m:oMath xmlns:m="http://schemas.openxmlformats.org/officeDocument/2006/math">
                    <m:acc>
                      <m:accPr>
                        <m:chr m:val="̂"/>
                        <m:ctrlPr>
                          <a:rPr lang="en-US" sz="1050" i="1" spc="-15">
                            <a:latin typeface="Cambria Math" panose="02040503050406030204" pitchFamily="18" charset="0"/>
                            <a:cs typeface="Arial"/>
                          </a:rPr>
                        </m:ctrlPr>
                      </m:accPr>
                      <m:e>
                        <m:r>
                          <a:rPr lang="en-US" sz="1050" i="1" spc="-15">
                            <a:latin typeface="Cambria Math" panose="02040503050406030204" pitchFamily="18" charset="0"/>
                            <a:cs typeface="Arial"/>
                          </a:rPr>
                          <m:t>𝑝</m:t>
                        </m:r>
                      </m:e>
                    </m:acc>
                  </m:oMath>
                </a14:m>
                <a:r>
                  <a:rPr lang="en-US" sz="1050" dirty="0"/>
                  <a:t> is </a:t>
                </a:r>
                <a:r>
                  <a:rPr lang="en-US" sz="1050" b="1" dirty="0" smtClean="0"/>
                  <a:t>right skewed</a:t>
                </a:r>
                <a:endParaRPr lang="en-US" sz="1050" dirty="0"/>
              </a:p>
            </p:txBody>
          </p:sp>
        </mc:Choice>
        <mc:Fallback xmlns="">
          <p:sp>
            <p:nvSpPr>
              <p:cNvPr id="12" name="Rectangle 11"/>
              <p:cNvSpPr>
                <a:spLocks noRot="1" noChangeAspect="1" noMove="1" noResize="1" noEditPoints="1" noAdjustHandles="1" noChangeArrowheads="1" noChangeShapeType="1" noTextEdit="1"/>
              </p:cNvSpPr>
              <p:nvPr/>
            </p:nvSpPr>
            <p:spPr>
              <a:xfrm>
                <a:off x="2011150" y="2744637"/>
                <a:ext cx="1149159" cy="565483"/>
              </a:xfrm>
              <a:prstGeom prst="rect">
                <a:avLst/>
              </a:prstGeom>
              <a:blipFill>
                <a:blip r:embed="rId5"/>
                <a:stretch>
                  <a:fillRect r="-6250" b="-5155"/>
                </a:stretch>
              </a:blipFill>
            </p:spPr>
            <p:txBody>
              <a:bodyPr/>
              <a:lstStyle/>
              <a:p>
                <a:r>
                  <a:rPr lang="en-US">
                    <a:noFill/>
                  </a:rPr>
                  <a:t> </a:t>
                </a:r>
              </a:p>
            </p:txBody>
          </p:sp>
        </mc:Fallback>
      </mc:AlternateContent>
      <p:sp>
        <p:nvSpPr>
          <p:cNvPr id="13" name="TextBox 12"/>
          <p:cNvSpPr txBox="1"/>
          <p:nvPr/>
        </p:nvSpPr>
        <p:spPr>
          <a:xfrm>
            <a:off x="1543050" y="1712240"/>
            <a:ext cx="762000" cy="307777"/>
          </a:xfrm>
          <a:prstGeom prst="rect">
            <a:avLst/>
          </a:prstGeom>
          <a:noFill/>
        </p:spPr>
        <p:txBody>
          <a:bodyPr wrap="square" rtlCol="0">
            <a:spAutoFit/>
          </a:bodyPr>
          <a:lstStyle/>
          <a:p>
            <a:r>
              <a:rPr lang="en-US" sz="1400" dirty="0" smtClean="0"/>
              <a:t>Yes</a:t>
            </a:r>
            <a:endParaRPr lang="en-US" sz="1400" dirty="0"/>
          </a:p>
        </p:txBody>
      </p:sp>
      <p:sp>
        <p:nvSpPr>
          <p:cNvPr id="14" name="TextBox 13"/>
          <p:cNvSpPr txBox="1"/>
          <p:nvPr/>
        </p:nvSpPr>
        <p:spPr>
          <a:xfrm>
            <a:off x="2832291" y="1712239"/>
            <a:ext cx="762000" cy="307777"/>
          </a:xfrm>
          <a:prstGeom prst="rect">
            <a:avLst/>
          </a:prstGeom>
          <a:noFill/>
        </p:spPr>
        <p:txBody>
          <a:bodyPr wrap="square" rtlCol="0">
            <a:spAutoFit/>
          </a:bodyPr>
          <a:lstStyle/>
          <a:p>
            <a:r>
              <a:rPr lang="en-US" sz="1400" dirty="0" smtClean="0"/>
              <a:t>No</a:t>
            </a:r>
            <a:endParaRPr lang="en-US" sz="1400" dirty="0"/>
          </a:p>
        </p:txBody>
      </p:sp>
      <mc:AlternateContent xmlns:mc="http://schemas.openxmlformats.org/markup-compatibility/2006" xmlns:a14="http://schemas.microsoft.com/office/drawing/2010/main">
        <mc:Choice Requires="a14">
          <p:sp>
            <p:nvSpPr>
              <p:cNvPr id="16" name="Rectangle 15"/>
              <p:cNvSpPr/>
              <p:nvPr/>
            </p:nvSpPr>
            <p:spPr>
              <a:xfrm>
                <a:off x="2808145" y="1956973"/>
                <a:ext cx="1391172" cy="409352"/>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spc="-15" dirty="0" smtClean="0">
                    <a:solidFill>
                      <a:schemeClr val="tx1"/>
                    </a:solidFill>
                    <a:latin typeface="Arial"/>
                    <a:cs typeface="Arial"/>
                  </a:rPr>
                  <a:t>Sampling </a:t>
                </a:r>
                <a:r>
                  <a:rPr lang="en-US" sz="900" spc="-15" dirty="0">
                    <a:solidFill>
                      <a:schemeClr val="tx1"/>
                    </a:solidFill>
                    <a:latin typeface="Arial"/>
                    <a:cs typeface="Arial"/>
                  </a:rPr>
                  <a:t>distribution </a:t>
                </a:r>
                <a:r>
                  <a:rPr lang="en-US" sz="900" spc="-15" dirty="0" smtClean="0">
                    <a:solidFill>
                      <a:schemeClr val="tx1"/>
                    </a:solidFill>
                    <a:latin typeface="Arial"/>
                    <a:cs typeface="Arial"/>
                  </a:rPr>
                  <a:t>of </a:t>
                </a:r>
                <a14:m>
                  <m:oMath xmlns:m="http://schemas.openxmlformats.org/officeDocument/2006/math">
                    <m:acc>
                      <m:accPr>
                        <m:chr m:val="̂"/>
                        <m:ctrlPr>
                          <a:rPr lang="en-US" sz="900" i="1" spc="-15" smtClean="0">
                            <a:solidFill>
                              <a:schemeClr val="tx1"/>
                            </a:solidFill>
                            <a:latin typeface="Cambria Math" panose="02040503050406030204" pitchFamily="18" charset="0"/>
                            <a:cs typeface="Arial"/>
                          </a:rPr>
                        </m:ctrlPr>
                      </m:accPr>
                      <m:e>
                        <m:r>
                          <a:rPr lang="en-US" sz="900" b="0" i="1" spc="-15" smtClean="0">
                            <a:solidFill>
                              <a:schemeClr val="tx1"/>
                            </a:solidFill>
                            <a:latin typeface="Cambria Math" panose="02040503050406030204" pitchFamily="18" charset="0"/>
                            <a:cs typeface="Arial"/>
                          </a:rPr>
                          <m:t>𝑝</m:t>
                        </m:r>
                      </m:e>
                    </m:acc>
                  </m:oMath>
                </a14:m>
                <a:r>
                  <a:rPr lang="en-US" sz="900" dirty="0" smtClean="0">
                    <a:solidFill>
                      <a:schemeClr val="tx1"/>
                    </a:solidFill>
                  </a:rPr>
                  <a:t> is not </a:t>
                </a:r>
                <a:r>
                  <a:rPr lang="en-US" sz="900" b="1" dirty="0" smtClean="0">
                    <a:solidFill>
                      <a:schemeClr val="tx1"/>
                    </a:solidFill>
                  </a:rPr>
                  <a:t>normal</a:t>
                </a:r>
                <a:endParaRPr lang="en-US" sz="900"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2808145" y="1956973"/>
                <a:ext cx="1391172" cy="409352"/>
              </a:xfrm>
              <a:prstGeom prst="rect">
                <a:avLst/>
              </a:prstGeom>
              <a:blipFill>
                <a:blip r:embed="rId6"/>
                <a:stretch>
                  <a:fillRect/>
                </a:stretch>
              </a:blipFill>
              <a:ln>
                <a:solidFill>
                  <a:schemeClr val="tx1"/>
                </a:solidFill>
              </a:ln>
            </p:spPr>
            <p:txBody>
              <a:bodyPr/>
              <a:lstStyle/>
              <a:p>
                <a:r>
                  <a:rPr lang="en-US">
                    <a:noFill/>
                  </a:rPr>
                  <a:t> </a:t>
                </a:r>
              </a:p>
            </p:txBody>
          </p:sp>
        </mc:Fallback>
      </mc:AlternateContent>
      <p:cxnSp>
        <p:nvCxnSpPr>
          <p:cNvPr id="17" name="Straight Arrow Connector 16"/>
          <p:cNvCxnSpPr>
            <a:stCxn id="2" idx="2"/>
            <a:endCxn id="16" idx="0"/>
          </p:cNvCxnSpPr>
          <p:nvPr/>
        </p:nvCxnSpPr>
        <p:spPr>
          <a:xfrm>
            <a:off x="2876550" y="1728477"/>
            <a:ext cx="627181" cy="2284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432311" y="2363438"/>
            <a:ext cx="1142107" cy="400110"/>
          </a:xfrm>
          <a:prstGeom prst="rect">
            <a:avLst/>
          </a:prstGeom>
          <a:noFill/>
        </p:spPr>
        <p:txBody>
          <a:bodyPr wrap="square" rtlCol="0">
            <a:spAutoFit/>
          </a:bodyPr>
          <a:lstStyle/>
          <a:p>
            <a:r>
              <a:rPr lang="en-US" sz="1000" dirty="0" smtClean="0"/>
              <a:t>Pop. Parameter p&gt;0.5</a:t>
            </a:r>
            <a:endParaRPr lang="en-US" sz="1000" dirty="0"/>
          </a:p>
        </p:txBody>
      </p:sp>
      <p:cxnSp>
        <p:nvCxnSpPr>
          <p:cNvPr id="24" name="Straight Arrow Connector 23"/>
          <p:cNvCxnSpPr>
            <a:stCxn id="16" idx="2"/>
            <a:endCxn id="8" idx="0"/>
          </p:cNvCxnSpPr>
          <p:nvPr/>
        </p:nvCxnSpPr>
        <p:spPr>
          <a:xfrm>
            <a:off x="3503731" y="2366325"/>
            <a:ext cx="495596" cy="3972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16" idx="2"/>
            <a:endCxn id="12" idx="0"/>
          </p:cNvCxnSpPr>
          <p:nvPr/>
        </p:nvCxnSpPr>
        <p:spPr>
          <a:xfrm flipH="1">
            <a:off x="2585730" y="2366325"/>
            <a:ext cx="918001" cy="378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2181853" y="2344527"/>
            <a:ext cx="1142107" cy="400110"/>
          </a:xfrm>
          <a:prstGeom prst="rect">
            <a:avLst/>
          </a:prstGeom>
          <a:noFill/>
        </p:spPr>
        <p:txBody>
          <a:bodyPr wrap="square" rtlCol="0">
            <a:spAutoFit/>
          </a:bodyPr>
          <a:lstStyle/>
          <a:p>
            <a:r>
              <a:rPr lang="en-US" sz="1000" dirty="0" smtClean="0"/>
              <a:t>Pop. Parameter p&lt;0.5</a:t>
            </a:r>
            <a:endParaRPr lang="en-US" sz="1000" dirty="0"/>
          </a:p>
        </p:txBody>
      </p:sp>
      <p:sp>
        <p:nvSpPr>
          <p:cNvPr id="6" name="TextBox 5"/>
          <p:cNvSpPr txBox="1"/>
          <p:nvPr/>
        </p:nvSpPr>
        <p:spPr>
          <a:xfrm>
            <a:off x="2305050" y="3267457"/>
            <a:ext cx="3678556" cy="261610"/>
          </a:xfrm>
          <a:prstGeom prst="rect">
            <a:avLst/>
          </a:prstGeom>
          <a:noFill/>
        </p:spPr>
        <p:txBody>
          <a:bodyPr wrap="square" rtlCol="0">
            <a:spAutoFit/>
          </a:bodyPr>
          <a:lstStyle/>
          <a:p>
            <a:r>
              <a:rPr lang="en-US" sz="1100" dirty="0" smtClean="0"/>
              <a:t>Natural boundaries of [0,1]</a:t>
            </a:r>
            <a:endParaRPr lang="en-US" sz="1100" dirty="0"/>
          </a:p>
        </p:txBody>
      </p:sp>
    </p:spTree>
    <p:extLst>
      <p:ext uri="{BB962C8B-B14F-4D97-AF65-F5344CB8AC3E}">
        <p14:creationId xmlns:p14="http://schemas.microsoft.com/office/powerpoint/2010/main" val="33691299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280205"/>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900" spc="-15" dirty="0" smtClean="0">
                <a:latin typeface="Arial"/>
                <a:cs typeface="Arial"/>
              </a:rPr>
              <a:t>The </a:t>
            </a:r>
            <a:r>
              <a:rPr lang="en-US" sz="900" spc="-15" dirty="0">
                <a:latin typeface="Arial"/>
                <a:cs typeface="Arial"/>
              </a:rPr>
              <a:t>Duke acceptance rate for last year was 0.057. </a:t>
            </a:r>
            <a:r>
              <a:rPr lang="en-US" sz="900" spc="-15" dirty="0" smtClean="0">
                <a:latin typeface="Arial"/>
                <a:cs typeface="Arial"/>
              </a:rPr>
              <a:t>Is it unusual for 3 out of a random sample of 100 Seniors to get into Duke?  </a:t>
            </a:r>
            <a:endParaRPr lang="en-US" sz="900" dirty="0">
              <a:latin typeface="Arial"/>
              <a:cs typeface="Arial"/>
            </a:endParaRPr>
          </a:p>
        </p:txBody>
      </p:sp>
      <p:sp>
        <p:nvSpPr>
          <p:cNvPr id="3" name="TextBox 2"/>
          <p:cNvSpPr txBox="1"/>
          <p:nvPr/>
        </p:nvSpPr>
        <p:spPr>
          <a:xfrm>
            <a:off x="253809" y="816349"/>
            <a:ext cx="3962400" cy="738664"/>
          </a:xfrm>
          <a:prstGeom prst="rect">
            <a:avLst/>
          </a:prstGeom>
          <a:noFill/>
        </p:spPr>
        <p:txBody>
          <a:bodyPr wrap="square" rtlCol="0">
            <a:spAutoFit/>
          </a:bodyPr>
          <a:lstStyle/>
          <a:p>
            <a:pPr marL="342900" indent="-342900">
              <a:buFont typeface="+mj-lt"/>
              <a:buAutoNum type="alphaLcParenR"/>
            </a:pPr>
            <a:r>
              <a:rPr lang="en-US" sz="1400" dirty="0" smtClean="0"/>
              <a:t>Yes</a:t>
            </a:r>
          </a:p>
          <a:p>
            <a:pPr marL="342900" indent="-342900">
              <a:buFont typeface="+mj-lt"/>
              <a:buAutoNum type="alphaLcParenR"/>
            </a:pPr>
            <a:r>
              <a:rPr lang="en-US" sz="1400" dirty="0" smtClean="0"/>
              <a:t>No</a:t>
            </a:r>
          </a:p>
          <a:p>
            <a:pPr marL="342900" indent="-342900">
              <a:buFont typeface="+mj-lt"/>
              <a:buAutoNum type="alphaLcParenR"/>
            </a:pPr>
            <a:r>
              <a:rPr lang="en-US" sz="1400" dirty="0" smtClean="0"/>
              <a:t>We cannot determine.</a:t>
            </a:r>
            <a:endParaRPr lang="en-US" sz="1400" dirty="0"/>
          </a:p>
        </p:txBody>
      </p:sp>
    </p:spTree>
    <p:extLst>
      <p:ext uri="{BB962C8B-B14F-4D97-AF65-F5344CB8AC3E}">
        <p14:creationId xmlns:p14="http://schemas.microsoft.com/office/powerpoint/2010/main" val="11519432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280205"/>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900" spc="-15" dirty="0" smtClean="0">
                <a:latin typeface="Arial"/>
                <a:cs typeface="Arial"/>
              </a:rPr>
              <a:t>The </a:t>
            </a:r>
            <a:r>
              <a:rPr lang="en-US" sz="900" spc="-15" dirty="0">
                <a:latin typeface="Arial"/>
                <a:cs typeface="Arial"/>
              </a:rPr>
              <a:t>Duke acceptance rate for last year was 0.057. </a:t>
            </a:r>
            <a:r>
              <a:rPr lang="en-US" sz="900" spc="-15" dirty="0" smtClean="0">
                <a:latin typeface="Arial"/>
                <a:cs typeface="Arial"/>
              </a:rPr>
              <a:t>Is it unusual for 3 out of a random sample of 100 Seniors to get into Duke?  </a:t>
            </a:r>
            <a:endParaRPr lang="en-US" sz="900" dirty="0">
              <a:latin typeface="Arial"/>
              <a:cs typeface="Arial"/>
            </a:endParaRPr>
          </a:p>
        </p:txBody>
      </p:sp>
      <p:sp>
        <p:nvSpPr>
          <p:cNvPr id="3" name="TextBox 2"/>
          <p:cNvSpPr txBox="1"/>
          <p:nvPr/>
        </p:nvSpPr>
        <p:spPr>
          <a:xfrm>
            <a:off x="253809" y="829946"/>
            <a:ext cx="3962400" cy="738664"/>
          </a:xfrm>
          <a:prstGeom prst="rect">
            <a:avLst/>
          </a:prstGeom>
          <a:noFill/>
        </p:spPr>
        <p:txBody>
          <a:bodyPr wrap="square" rtlCol="0">
            <a:spAutoFit/>
          </a:bodyPr>
          <a:lstStyle/>
          <a:p>
            <a:pPr marL="342900" indent="-342900">
              <a:buFont typeface="+mj-lt"/>
              <a:buAutoNum type="alphaLcParenR"/>
            </a:pPr>
            <a:r>
              <a:rPr lang="en-US" sz="1400" dirty="0" smtClean="0"/>
              <a:t>Yes</a:t>
            </a:r>
          </a:p>
          <a:p>
            <a:pPr marL="342900" indent="-342900">
              <a:buFont typeface="+mj-lt"/>
              <a:buAutoNum type="alphaLcParenR"/>
            </a:pPr>
            <a:r>
              <a:rPr lang="en-US" sz="1400" dirty="0" smtClean="0"/>
              <a:t>No</a:t>
            </a:r>
          </a:p>
          <a:p>
            <a:pPr marL="342900" indent="-342900">
              <a:buFont typeface="+mj-lt"/>
              <a:buAutoNum type="alphaLcParenR"/>
            </a:pPr>
            <a:r>
              <a:rPr lang="en-US" sz="1400" b="1" i="1" dirty="0" smtClean="0">
                <a:solidFill>
                  <a:srgbClr val="C00000"/>
                </a:solidFill>
              </a:rPr>
              <a:t>We cannot determine</a:t>
            </a:r>
            <a:endParaRPr lang="en-US" sz="1400" b="1" i="1" dirty="0">
              <a:solidFill>
                <a:srgbClr val="C0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388367" y="1821550"/>
                <a:ext cx="179619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𝑋</m:t>
                      </m:r>
                      <m:r>
                        <a:rPr lang="en-US" sz="1200" b="0" i="1" smtClean="0">
                          <a:latin typeface="Cambria Math" panose="02040503050406030204" pitchFamily="18" charset="0"/>
                        </a:rPr>
                        <m:t>~</m:t>
                      </m:r>
                      <m:r>
                        <a:rPr lang="en-US" sz="1200" b="0" i="1" smtClean="0">
                          <a:latin typeface="Cambria Math" panose="02040503050406030204" pitchFamily="18" charset="0"/>
                        </a:rPr>
                        <m:t>𝐵𝑖𝑛</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=100,</m:t>
                      </m:r>
                      <m:r>
                        <a:rPr lang="en-US" sz="1200" b="0" i="1" smtClean="0">
                          <a:latin typeface="Cambria Math" panose="02040503050406030204" pitchFamily="18" charset="0"/>
                        </a:rPr>
                        <m:t>𝑝</m:t>
                      </m:r>
                      <m:r>
                        <a:rPr lang="en-US" sz="1200" b="0" i="1" smtClean="0">
                          <a:latin typeface="Cambria Math" panose="02040503050406030204" pitchFamily="18" charset="0"/>
                        </a:rPr>
                        <m:t>=.057)</m:t>
                      </m:r>
                    </m:oMath>
                  </m:oMathPara>
                </a14:m>
                <a:endParaRPr lang="en-US" sz="1200" dirty="0"/>
              </a:p>
            </p:txBody>
          </p:sp>
        </mc:Choice>
        <mc:Fallback xmlns="">
          <p:sp>
            <p:nvSpPr>
              <p:cNvPr id="2" name="TextBox 1"/>
              <p:cNvSpPr txBox="1">
                <a:spLocks noRot="1" noChangeAspect="1" noMove="1" noResize="1" noEditPoints="1" noAdjustHandles="1" noChangeArrowheads="1" noChangeShapeType="1" noTextEdit="1"/>
              </p:cNvSpPr>
              <p:nvPr/>
            </p:nvSpPr>
            <p:spPr>
              <a:xfrm>
                <a:off x="388367" y="1821550"/>
                <a:ext cx="1796196" cy="184666"/>
              </a:xfrm>
              <a:prstGeom prst="rect">
                <a:avLst/>
              </a:prstGeom>
              <a:blipFill>
                <a:blip r:embed="rId2"/>
                <a:stretch>
                  <a:fillRect l="-1701" t="-6667" r="-2721"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6492" y="2513154"/>
                <a:ext cx="2086725" cy="2236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𝑋</m:t>
                      </m:r>
                      <m:r>
                        <a:rPr lang="en-US" sz="1200" b="0" i="1" smtClean="0">
                          <a:latin typeface="Cambria Math" panose="02040503050406030204" pitchFamily="18" charset="0"/>
                        </a:rPr>
                        <m:t>~</m:t>
                      </m:r>
                      <m:r>
                        <a:rPr lang="en-US" sz="1200" b="0" i="1" smtClean="0">
                          <a:latin typeface="Cambria Math" panose="02040503050406030204" pitchFamily="18" charset="0"/>
                        </a:rPr>
                        <m:t>𝑁</m:t>
                      </m:r>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𝜇</m:t>
                      </m:r>
                      <m:r>
                        <a:rPr lang="en-US" sz="1200" b="0" i="1" smtClean="0">
                          <a:latin typeface="Cambria Math" panose="02040503050406030204" pitchFamily="18" charset="0"/>
                        </a:rPr>
                        <m:t>=</m:t>
                      </m:r>
                      <m:r>
                        <a:rPr lang="en-US" sz="1200" b="0" i="1" smtClean="0">
                          <a:latin typeface="Cambria Math" panose="02040503050406030204" pitchFamily="18" charset="0"/>
                        </a:rPr>
                        <m:t>𝑛𝑝</m:t>
                      </m:r>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𝜎</m:t>
                      </m:r>
                      <m:r>
                        <a:rPr lang="en-US" sz="1200" b="0" i="1" smtClean="0">
                          <a:latin typeface="Cambria Math" panose="02040503050406030204" pitchFamily="18" charset="0"/>
                          <a:ea typeface="Cambria Math" panose="02040503050406030204" pitchFamily="18" charset="0"/>
                        </a:rPr>
                        <m:t>=</m:t>
                      </m:r>
                      <m:rad>
                        <m:radPr>
                          <m:degHide m:val="on"/>
                          <m:ctrlPr>
                            <a:rPr lang="en-US" sz="1200" b="0" i="1" smtClean="0">
                              <a:latin typeface="Cambria Math" panose="02040503050406030204" pitchFamily="18" charset="0"/>
                              <a:ea typeface="Cambria Math" panose="02040503050406030204" pitchFamily="18" charset="0"/>
                            </a:rPr>
                          </m:ctrlPr>
                        </m:radPr>
                        <m:deg/>
                        <m:e>
                          <m:r>
                            <a:rPr lang="en-US" sz="1200" b="0" i="1" smtClean="0">
                              <a:latin typeface="Cambria Math" panose="02040503050406030204" pitchFamily="18" charset="0"/>
                              <a:ea typeface="Cambria Math" panose="02040503050406030204" pitchFamily="18" charset="0"/>
                            </a:rPr>
                            <m:t>𝑛𝑝</m:t>
                          </m:r>
                          <m:r>
                            <a:rPr lang="en-US" sz="1200" b="0" i="1" smtClean="0">
                              <a:latin typeface="Cambria Math" panose="02040503050406030204" pitchFamily="18" charset="0"/>
                              <a:ea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𝑝</m:t>
                          </m:r>
                          <m:r>
                            <a:rPr lang="en-US" sz="1200" b="0" i="1" smtClean="0">
                              <a:latin typeface="Cambria Math" panose="02040503050406030204" pitchFamily="18" charset="0"/>
                              <a:ea typeface="Cambria Math" panose="02040503050406030204" pitchFamily="18" charset="0"/>
                            </a:rPr>
                            <m:t>)</m:t>
                          </m:r>
                        </m:e>
                      </m:rad>
                      <m:r>
                        <a:rPr lang="en-US" sz="1200" b="0" i="1" smtClean="0">
                          <a:latin typeface="Cambria Math" panose="02040503050406030204" pitchFamily="18" charset="0"/>
                        </a:rPr>
                        <m:t>)</m:t>
                      </m:r>
                    </m:oMath>
                  </m:oMathPara>
                </a14:m>
                <a:endParaRPr lang="en-US"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166492" y="2513154"/>
                <a:ext cx="2086725" cy="223651"/>
              </a:xfrm>
              <a:prstGeom prst="rect">
                <a:avLst/>
              </a:prstGeom>
              <a:blipFill>
                <a:blip r:embed="rId3"/>
                <a:stretch>
                  <a:fillRect l="-1458" r="-2041" b="-29730"/>
                </a:stretch>
              </a:blipFill>
            </p:spPr>
            <p:txBody>
              <a:bodyPr/>
              <a:lstStyle/>
              <a:p>
                <a:r>
                  <a:rPr lang="en-US">
                    <a:noFill/>
                  </a:rPr>
                  <a:t> </a:t>
                </a:r>
              </a:p>
            </p:txBody>
          </p:sp>
        </mc:Fallback>
      </mc:AlternateContent>
      <p:sp>
        <p:nvSpPr>
          <p:cNvPr id="8" name="Down Arrow 7"/>
          <p:cNvSpPr/>
          <p:nvPr/>
        </p:nvSpPr>
        <p:spPr>
          <a:xfrm>
            <a:off x="1240828" y="2081053"/>
            <a:ext cx="250161" cy="382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13" name="TextBox 12"/>
              <p:cNvSpPr txBox="1"/>
              <p:nvPr/>
            </p:nvSpPr>
            <p:spPr>
              <a:xfrm>
                <a:off x="246336" y="3204805"/>
                <a:ext cx="2599558" cy="184666"/>
              </a:xfrm>
              <a:prstGeom prst="rect">
                <a:avLst/>
              </a:prstGeom>
              <a:noFill/>
            </p:spPr>
            <p:txBody>
              <a:bodyPr wrap="none" lIns="0" tIns="0" rIns="0" bIns="0" rtlCol="0">
                <a:spAutoFit/>
              </a:bodyPr>
              <a:lstStyle/>
              <a:p>
                <a14:m>
                  <m:oMath xmlns:m="http://schemas.openxmlformats.org/officeDocument/2006/math">
                    <m:r>
                      <a:rPr lang="en-US" sz="1200" i="1" smtClean="0">
                        <a:latin typeface="Cambria Math" panose="02040503050406030204" pitchFamily="18" charset="0"/>
                      </a:rPr>
                      <m:t>3</m:t>
                    </m:r>
                    <m:r>
                      <a:rPr lang="en-US" sz="1200" b="0" i="1" smtClean="0">
                        <a:latin typeface="Cambria Math" panose="02040503050406030204" pitchFamily="18" charset="0"/>
                      </a:rPr>
                      <m:t> </m:t>
                    </m:r>
                    <m:r>
                      <a:rPr lang="en-US" sz="1200" b="0" i="1" smtClean="0">
                        <a:latin typeface="Cambria Math" panose="02040503050406030204" pitchFamily="18" charset="0"/>
                      </a:rPr>
                      <m:t>𝑢𝑛𝑢𝑠𝑢𝑎𝑙</m:t>
                    </m:r>
                    <m:r>
                      <a:rPr lang="en-US" sz="1200" b="0" i="1" smtClean="0">
                        <a:latin typeface="Cambria Math" panose="02040503050406030204" pitchFamily="18" charset="0"/>
                      </a:rPr>
                      <m:t> </m:t>
                    </m:r>
                    <m:r>
                      <a:rPr lang="en-US" sz="1200" b="0" i="1" smtClean="0">
                        <a:latin typeface="Cambria Math" panose="02040503050406030204" pitchFamily="18" charset="0"/>
                      </a:rPr>
                      <m:t>𝑖𝑓</m:t>
                    </m:r>
                    <m:r>
                      <a:rPr lang="en-US" sz="1200" b="0" i="1" smtClean="0">
                        <a:latin typeface="Cambria Math" panose="02040503050406030204" pitchFamily="18" charset="0"/>
                      </a:rPr>
                      <m:t> 3&gt;</m:t>
                    </m:r>
                    <m:r>
                      <a:rPr lang="en-US" sz="1200" i="1">
                        <a:latin typeface="Cambria Math" panose="02040503050406030204" pitchFamily="18" charset="0"/>
                        <a:ea typeface="Cambria Math" panose="02040503050406030204" pitchFamily="18" charset="0"/>
                      </a:rPr>
                      <m:t>𝜇</m:t>
                    </m:r>
                    <m:r>
                      <a:rPr lang="en-US" sz="1200" b="0" i="0" smtClean="0">
                        <a:latin typeface="Cambria Math" panose="02040503050406030204" pitchFamily="18" charset="0"/>
                        <a:ea typeface="Cambria Math" panose="02040503050406030204" pitchFamily="18" charset="0"/>
                      </a:rPr>
                      <m:t>+2</m:t>
                    </m:r>
                    <m:r>
                      <a:rPr lang="en-US" sz="1200" i="1">
                        <a:latin typeface="Cambria Math" panose="02040503050406030204" pitchFamily="18" charset="0"/>
                        <a:ea typeface="Cambria Math" panose="02040503050406030204" pitchFamily="18" charset="0"/>
                      </a:rPr>
                      <m:t>𝜎</m:t>
                    </m:r>
                  </m:oMath>
                </a14:m>
                <a:r>
                  <a:rPr lang="en-US" sz="1200" dirty="0" smtClean="0"/>
                  <a:t> or </a:t>
                </a:r>
                <a14:m>
                  <m:oMath xmlns:m="http://schemas.openxmlformats.org/officeDocument/2006/math">
                    <m:r>
                      <a:rPr lang="en-US" sz="1200" i="1">
                        <a:latin typeface="Cambria Math" panose="02040503050406030204" pitchFamily="18" charset="0"/>
                      </a:rPr>
                      <m:t>3</m:t>
                    </m:r>
                    <m:r>
                      <a:rPr lang="en-US" sz="1200" b="0" i="1" smtClean="0">
                        <a:latin typeface="Cambria Math" panose="02040503050406030204" pitchFamily="18" charset="0"/>
                      </a:rPr>
                      <m:t>&lt;</m:t>
                    </m:r>
                    <m:r>
                      <a:rPr lang="en-US" sz="1200" i="1">
                        <a:latin typeface="Cambria Math" panose="02040503050406030204" pitchFamily="18" charset="0"/>
                        <a:ea typeface="Cambria Math" panose="02040503050406030204" pitchFamily="18" charset="0"/>
                      </a:rPr>
                      <m:t>𝜇</m:t>
                    </m:r>
                    <m:r>
                      <a:rPr lang="en-US" sz="1200" b="0" i="0" smtClean="0">
                        <a:latin typeface="Cambria Math" panose="02040503050406030204" pitchFamily="18" charset="0"/>
                        <a:ea typeface="Cambria Math" panose="02040503050406030204" pitchFamily="18" charset="0"/>
                      </a:rPr>
                      <m:t>−</m:t>
                    </m:r>
                    <m:r>
                      <a:rPr lang="en-US" sz="1200">
                        <a:latin typeface="Cambria Math" panose="02040503050406030204" pitchFamily="18" charset="0"/>
                        <a:ea typeface="Cambria Math" panose="02040503050406030204" pitchFamily="18" charset="0"/>
                      </a:rPr>
                      <m:t>2</m:t>
                    </m:r>
                    <m:r>
                      <a:rPr lang="en-US" sz="1200" i="1">
                        <a:latin typeface="Cambria Math" panose="02040503050406030204" pitchFamily="18" charset="0"/>
                        <a:ea typeface="Cambria Math" panose="02040503050406030204" pitchFamily="18" charset="0"/>
                      </a:rPr>
                      <m:t>𝜎</m:t>
                    </m:r>
                  </m:oMath>
                </a14:m>
                <a:r>
                  <a:rPr lang="en-US" sz="1200" dirty="0" smtClean="0"/>
                  <a:t> </a:t>
                </a:r>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46336" y="3204805"/>
                <a:ext cx="2599558" cy="184666"/>
              </a:xfrm>
              <a:prstGeom prst="rect">
                <a:avLst/>
              </a:prstGeom>
              <a:blipFill>
                <a:blip r:embed="rId4"/>
                <a:stretch>
                  <a:fillRect l="-2108" t="-26667" b="-50000"/>
                </a:stretch>
              </a:blipFill>
            </p:spPr>
            <p:txBody>
              <a:bodyPr/>
              <a:lstStyle/>
              <a:p>
                <a:r>
                  <a:rPr lang="en-US">
                    <a:noFill/>
                  </a:rPr>
                  <a:t> </a:t>
                </a:r>
              </a:p>
            </p:txBody>
          </p:sp>
        </mc:Fallback>
      </mc:AlternateContent>
      <p:sp>
        <p:nvSpPr>
          <p:cNvPr id="14" name="Down Arrow 13"/>
          <p:cNvSpPr/>
          <p:nvPr/>
        </p:nvSpPr>
        <p:spPr>
          <a:xfrm>
            <a:off x="1240827" y="2746920"/>
            <a:ext cx="250161" cy="382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p:nvSpPr>
        <p:spPr>
          <a:xfrm>
            <a:off x="3275734" y="2165469"/>
            <a:ext cx="1334366" cy="1015663"/>
          </a:xfrm>
          <a:prstGeom prst="rect">
            <a:avLst/>
          </a:prstGeom>
          <a:noFill/>
        </p:spPr>
        <p:txBody>
          <a:bodyPr wrap="square" rtlCol="0">
            <a:spAutoFit/>
          </a:bodyPr>
          <a:lstStyle/>
          <a:p>
            <a:r>
              <a:rPr lang="en-US" sz="1200" dirty="0" smtClean="0">
                <a:solidFill>
                  <a:srgbClr val="0070C0"/>
                </a:solidFill>
              </a:rPr>
              <a:t>But why can we use this logic to show 3 is unusual/not unusual?</a:t>
            </a:r>
            <a:endParaRPr lang="en-US" sz="1200" dirty="0">
              <a:solidFill>
                <a:srgbClr val="0070C0"/>
              </a:solidFill>
            </a:endParaRPr>
          </a:p>
        </p:txBody>
      </p:sp>
      <p:sp>
        <p:nvSpPr>
          <p:cNvPr id="18" name="Right Brace 17"/>
          <p:cNvSpPr/>
          <p:nvPr/>
        </p:nvSpPr>
        <p:spPr>
          <a:xfrm>
            <a:off x="2990850" y="1913883"/>
            <a:ext cx="228600" cy="14519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89381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280205"/>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900" spc="-15" dirty="0" smtClean="0">
                <a:latin typeface="Arial"/>
                <a:cs typeface="Arial"/>
              </a:rPr>
              <a:t>The </a:t>
            </a:r>
            <a:r>
              <a:rPr lang="en-US" sz="900" spc="-15" dirty="0">
                <a:latin typeface="Arial"/>
                <a:cs typeface="Arial"/>
              </a:rPr>
              <a:t>Duke acceptance rate for last year was 0.057. </a:t>
            </a:r>
            <a:r>
              <a:rPr lang="en-US" sz="900" spc="-15" dirty="0" smtClean="0">
                <a:latin typeface="Arial"/>
                <a:cs typeface="Arial"/>
              </a:rPr>
              <a:t>Is it unusual for 3 out of a random sample of 100 Seniors to get into Duke?  </a:t>
            </a:r>
            <a:endParaRPr lang="en-US" sz="900" dirty="0">
              <a:latin typeface="Arial"/>
              <a:cs typeface="Arial"/>
            </a:endParaRPr>
          </a:p>
        </p:txBody>
      </p:sp>
      <p:sp>
        <p:nvSpPr>
          <p:cNvPr id="3" name="TextBox 2"/>
          <p:cNvSpPr txBox="1"/>
          <p:nvPr/>
        </p:nvSpPr>
        <p:spPr>
          <a:xfrm>
            <a:off x="253809" y="829946"/>
            <a:ext cx="3962400" cy="954107"/>
          </a:xfrm>
          <a:prstGeom prst="rect">
            <a:avLst/>
          </a:prstGeom>
          <a:noFill/>
        </p:spPr>
        <p:txBody>
          <a:bodyPr wrap="square" rtlCol="0">
            <a:spAutoFit/>
          </a:bodyPr>
          <a:lstStyle/>
          <a:p>
            <a:pPr marL="342900" indent="-342900">
              <a:buFont typeface="+mj-lt"/>
              <a:buAutoNum type="alphaLcParenR"/>
            </a:pPr>
            <a:r>
              <a:rPr lang="en-US" sz="1400" dirty="0" smtClean="0"/>
              <a:t>Yes</a:t>
            </a:r>
          </a:p>
          <a:p>
            <a:pPr marL="342900" indent="-342900">
              <a:buFont typeface="+mj-lt"/>
              <a:buAutoNum type="alphaLcParenR"/>
            </a:pPr>
            <a:r>
              <a:rPr lang="en-US" sz="1400" dirty="0" smtClean="0"/>
              <a:t>No</a:t>
            </a:r>
          </a:p>
          <a:p>
            <a:pPr marL="342900" indent="-342900">
              <a:buFont typeface="+mj-lt"/>
              <a:buAutoNum type="alphaLcParenR"/>
            </a:pPr>
            <a:r>
              <a:rPr lang="en-US" sz="1400" b="1" i="1" dirty="0" smtClean="0">
                <a:solidFill>
                  <a:srgbClr val="C00000"/>
                </a:solidFill>
              </a:rPr>
              <a:t>We cannot determine because SF conditions don’t hold!</a:t>
            </a:r>
            <a:endParaRPr lang="en-US" sz="1400" b="1" i="1" dirty="0">
              <a:solidFill>
                <a:srgbClr val="C0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336911" y="1825451"/>
                <a:ext cx="179619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𝑋</m:t>
                      </m:r>
                      <m:r>
                        <a:rPr lang="en-US" sz="1200" b="0" i="1" smtClean="0">
                          <a:latin typeface="Cambria Math" panose="02040503050406030204" pitchFamily="18" charset="0"/>
                        </a:rPr>
                        <m:t>~</m:t>
                      </m:r>
                      <m:r>
                        <a:rPr lang="en-US" sz="1200" b="0" i="1" smtClean="0">
                          <a:latin typeface="Cambria Math" panose="02040503050406030204" pitchFamily="18" charset="0"/>
                        </a:rPr>
                        <m:t>𝐵𝑖𝑛</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=100,</m:t>
                      </m:r>
                      <m:r>
                        <a:rPr lang="en-US" sz="1200" b="0" i="1" smtClean="0">
                          <a:latin typeface="Cambria Math" panose="02040503050406030204" pitchFamily="18" charset="0"/>
                        </a:rPr>
                        <m:t>𝑝</m:t>
                      </m:r>
                      <m:r>
                        <a:rPr lang="en-US" sz="1200" b="0" i="1" smtClean="0">
                          <a:latin typeface="Cambria Math" panose="02040503050406030204" pitchFamily="18" charset="0"/>
                        </a:rPr>
                        <m:t>=.057)</m:t>
                      </m:r>
                    </m:oMath>
                  </m:oMathPara>
                </a14:m>
                <a:endParaRPr lang="en-US" sz="1200" dirty="0"/>
              </a:p>
            </p:txBody>
          </p:sp>
        </mc:Choice>
        <mc:Fallback xmlns="">
          <p:sp>
            <p:nvSpPr>
              <p:cNvPr id="2" name="TextBox 1"/>
              <p:cNvSpPr txBox="1">
                <a:spLocks noRot="1" noChangeAspect="1" noMove="1" noResize="1" noEditPoints="1" noAdjustHandles="1" noChangeArrowheads="1" noChangeShapeType="1" noTextEdit="1"/>
              </p:cNvSpPr>
              <p:nvPr/>
            </p:nvSpPr>
            <p:spPr>
              <a:xfrm>
                <a:off x="1336911" y="1825451"/>
                <a:ext cx="1796196" cy="184666"/>
              </a:xfrm>
              <a:prstGeom prst="rect">
                <a:avLst/>
              </a:prstGeom>
              <a:blipFill>
                <a:blip r:embed="rId2"/>
                <a:stretch>
                  <a:fillRect l="-1695" t="-3226" r="-2712" b="-35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6492" y="2513154"/>
                <a:ext cx="2086725" cy="2236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𝑋</m:t>
                      </m:r>
                      <m:r>
                        <a:rPr lang="en-US" sz="1200" b="0" i="1" smtClean="0">
                          <a:latin typeface="Cambria Math" panose="02040503050406030204" pitchFamily="18" charset="0"/>
                        </a:rPr>
                        <m:t>~</m:t>
                      </m:r>
                      <m:r>
                        <a:rPr lang="en-US" sz="1200" b="0" i="1" smtClean="0">
                          <a:latin typeface="Cambria Math" panose="02040503050406030204" pitchFamily="18" charset="0"/>
                        </a:rPr>
                        <m:t>𝑁</m:t>
                      </m:r>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𝜇</m:t>
                      </m:r>
                      <m:r>
                        <a:rPr lang="en-US" sz="1200" b="0" i="1" smtClean="0">
                          <a:latin typeface="Cambria Math" panose="02040503050406030204" pitchFamily="18" charset="0"/>
                        </a:rPr>
                        <m:t>=</m:t>
                      </m:r>
                      <m:r>
                        <a:rPr lang="en-US" sz="1200" b="0" i="1" smtClean="0">
                          <a:latin typeface="Cambria Math" panose="02040503050406030204" pitchFamily="18" charset="0"/>
                        </a:rPr>
                        <m:t>𝑛𝑝</m:t>
                      </m:r>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𝜎</m:t>
                      </m:r>
                      <m:r>
                        <a:rPr lang="en-US" sz="1200" b="0" i="1" smtClean="0">
                          <a:latin typeface="Cambria Math" panose="02040503050406030204" pitchFamily="18" charset="0"/>
                          <a:ea typeface="Cambria Math" panose="02040503050406030204" pitchFamily="18" charset="0"/>
                        </a:rPr>
                        <m:t>=</m:t>
                      </m:r>
                      <m:rad>
                        <m:radPr>
                          <m:degHide m:val="on"/>
                          <m:ctrlPr>
                            <a:rPr lang="en-US" sz="1200" b="0" i="1" smtClean="0">
                              <a:latin typeface="Cambria Math" panose="02040503050406030204" pitchFamily="18" charset="0"/>
                              <a:ea typeface="Cambria Math" panose="02040503050406030204" pitchFamily="18" charset="0"/>
                            </a:rPr>
                          </m:ctrlPr>
                        </m:radPr>
                        <m:deg/>
                        <m:e>
                          <m:r>
                            <a:rPr lang="en-US" sz="1200" b="0" i="1" smtClean="0">
                              <a:latin typeface="Cambria Math" panose="02040503050406030204" pitchFamily="18" charset="0"/>
                              <a:ea typeface="Cambria Math" panose="02040503050406030204" pitchFamily="18" charset="0"/>
                            </a:rPr>
                            <m:t>𝑛𝑝</m:t>
                          </m:r>
                          <m:r>
                            <a:rPr lang="en-US" sz="1200" b="0" i="1" smtClean="0">
                              <a:latin typeface="Cambria Math" panose="02040503050406030204" pitchFamily="18" charset="0"/>
                              <a:ea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𝑝</m:t>
                          </m:r>
                          <m:r>
                            <a:rPr lang="en-US" sz="1200" b="0" i="1" smtClean="0">
                              <a:latin typeface="Cambria Math" panose="02040503050406030204" pitchFamily="18" charset="0"/>
                              <a:ea typeface="Cambria Math" panose="02040503050406030204" pitchFamily="18" charset="0"/>
                            </a:rPr>
                            <m:t>)</m:t>
                          </m:r>
                        </m:e>
                      </m:rad>
                      <m:r>
                        <a:rPr lang="en-US" sz="1200" b="0" i="1" smtClean="0">
                          <a:latin typeface="Cambria Math" panose="02040503050406030204" pitchFamily="18" charset="0"/>
                        </a:rPr>
                        <m:t>)</m:t>
                      </m:r>
                    </m:oMath>
                  </m:oMathPara>
                </a14:m>
                <a:endParaRPr lang="en-US"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166492" y="2513154"/>
                <a:ext cx="2086725" cy="223651"/>
              </a:xfrm>
              <a:prstGeom prst="rect">
                <a:avLst/>
              </a:prstGeom>
              <a:blipFill>
                <a:blip r:embed="rId3"/>
                <a:stretch>
                  <a:fillRect l="-1458" r="-2041" b="-29730"/>
                </a:stretch>
              </a:blipFill>
            </p:spPr>
            <p:txBody>
              <a:bodyPr/>
              <a:lstStyle/>
              <a:p>
                <a:r>
                  <a:rPr lang="en-US">
                    <a:noFill/>
                  </a:rPr>
                  <a:t> </a:t>
                </a:r>
              </a:p>
            </p:txBody>
          </p:sp>
        </mc:Fallback>
      </mc:AlternateContent>
      <p:sp>
        <p:nvSpPr>
          <p:cNvPr id="8" name="Down Arrow 7"/>
          <p:cNvSpPr/>
          <p:nvPr/>
        </p:nvSpPr>
        <p:spPr>
          <a:xfrm>
            <a:off x="1240828" y="2081053"/>
            <a:ext cx="250161" cy="382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93118" y="2054692"/>
            <a:ext cx="1210880" cy="400110"/>
          </a:xfrm>
          <a:prstGeom prst="rect">
            <a:avLst/>
          </a:prstGeom>
          <a:noFill/>
        </p:spPr>
        <p:txBody>
          <a:bodyPr wrap="square" rtlCol="0">
            <a:spAutoFit/>
          </a:bodyPr>
          <a:lstStyle/>
          <a:p>
            <a:r>
              <a:rPr lang="en-US" sz="1000" b="1" dirty="0" smtClean="0">
                <a:solidFill>
                  <a:schemeClr val="accent2">
                    <a:lumMod val="75000"/>
                  </a:schemeClr>
                </a:solidFill>
              </a:rPr>
              <a:t>Only true when </a:t>
            </a:r>
          </a:p>
          <a:p>
            <a:r>
              <a:rPr lang="en-US" sz="1000" b="1" dirty="0" smtClean="0">
                <a:solidFill>
                  <a:schemeClr val="accent2">
                    <a:lumMod val="75000"/>
                  </a:schemeClr>
                </a:solidFill>
              </a:rPr>
              <a:t>SF conditions hold</a:t>
            </a:r>
            <a:endParaRPr lang="en-US" sz="1000" b="1" dirty="0">
              <a:solidFill>
                <a:schemeClr val="accent2">
                  <a:lumMod val="75000"/>
                </a:schemeClr>
              </a:solidFill>
            </a:endParaRPr>
          </a:p>
        </p:txBody>
      </p:sp>
      <p:sp>
        <p:nvSpPr>
          <p:cNvPr id="11" name="TextBox 10"/>
          <p:cNvSpPr txBox="1"/>
          <p:nvPr/>
        </p:nvSpPr>
        <p:spPr>
          <a:xfrm>
            <a:off x="1498070" y="2066612"/>
            <a:ext cx="2209800" cy="507831"/>
          </a:xfrm>
          <a:prstGeom prst="rect">
            <a:avLst/>
          </a:prstGeom>
          <a:noFill/>
        </p:spPr>
        <p:txBody>
          <a:bodyPr wrap="square" rtlCol="0">
            <a:spAutoFit/>
          </a:bodyPr>
          <a:lstStyle/>
          <a:p>
            <a:r>
              <a:rPr lang="en-US" sz="900" u="sng" dirty="0" smtClean="0">
                <a:solidFill>
                  <a:schemeClr val="accent2">
                    <a:lumMod val="75000"/>
                  </a:schemeClr>
                </a:solidFill>
              </a:rPr>
              <a:t>SF conditions don’t hold:</a:t>
            </a:r>
          </a:p>
          <a:p>
            <a:pPr marL="285750" indent="-285750">
              <a:buFont typeface="Arial" panose="020B0604020202020204" pitchFamily="34" charset="0"/>
              <a:buChar char="•"/>
            </a:pPr>
            <a:r>
              <a:rPr lang="en-US" sz="900" dirty="0" smtClean="0">
                <a:solidFill>
                  <a:schemeClr val="accent2">
                    <a:lumMod val="75000"/>
                  </a:schemeClr>
                </a:solidFill>
              </a:rPr>
              <a:t>np=100(0.057)&lt;10</a:t>
            </a:r>
          </a:p>
          <a:p>
            <a:pPr marL="285750" indent="-285750">
              <a:buFont typeface="Arial" panose="020B0604020202020204" pitchFamily="34" charset="0"/>
              <a:buChar char="•"/>
            </a:pPr>
            <a:r>
              <a:rPr lang="en-US" sz="900" dirty="0" smtClean="0">
                <a:solidFill>
                  <a:schemeClr val="accent2">
                    <a:lumMod val="75000"/>
                  </a:schemeClr>
                </a:solidFill>
              </a:rPr>
              <a:t>n(1-p)=100(1-0.057) ≥10</a:t>
            </a:r>
            <a:endParaRPr lang="en-US" sz="900" dirty="0">
              <a:solidFill>
                <a:schemeClr val="accent2">
                  <a:lumMod val="75000"/>
                </a:schemeClr>
              </a:solidFill>
            </a:endParaRPr>
          </a:p>
        </p:txBody>
      </p:sp>
      <p:sp>
        <p:nvSpPr>
          <p:cNvPr id="14" name="Down Arrow 13"/>
          <p:cNvSpPr/>
          <p:nvPr/>
        </p:nvSpPr>
        <p:spPr>
          <a:xfrm>
            <a:off x="1240827" y="2746920"/>
            <a:ext cx="250161" cy="382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p:cNvSpPr txBox="1"/>
          <p:nvPr/>
        </p:nvSpPr>
        <p:spPr>
          <a:xfrm>
            <a:off x="214233" y="2751802"/>
            <a:ext cx="1210880" cy="400110"/>
          </a:xfrm>
          <a:prstGeom prst="rect">
            <a:avLst/>
          </a:prstGeom>
          <a:noFill/>
        </p:spPr>
        <p:txBody>
          <a:bodyPr wrap="square" rtlCol="0">
            <a:spAutoFit/>
          </a:bodyPr>
          <a:lstStyle/>
          <a:p>
            <a:r>
              <a:rPr lang="en-US" sz="1000" b="1" dirty="0" smtClean="0">
                <a:solidFill>
                  <a:schemeClr val="accent2">
                    <a:lumMod val="75000"/>
                  </a:schemeClr>
                </a:solidFill>
              </a:rPr>
              <a:t>Only true when </a:t>
            </a:r>
          </a:p>
          <a:p>
            <a:r>
              <a:rPr lang="en-US" sz="1000" b="1" dirty="0" smtClean="0">
                <a:solidFill>
                  <a:schemeClr val="accent2">
                    <a:lumMod val="75000"/>
                  </a:schemeClr>
                </a:solidFill>
              </a:rPr>
              <a:t>X is normal</a:t>
            </a:r>
            <a:endParaRPr lang="en-US" sz="1000" b="1"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17" name="TextBox 16"/>
              <p:cNvSpPr txBox="1"/>
              <p:nvPr/>
            </p:nvSpPr>
            <p:spPr>
              <a:xfrm>
                <a:off x="246336" y="3204805"/>
                <a:ext cx="2599558" cy="184666"/>
              </a:xfrm>
              <a:prstGeom prst="rect">
                <a:avLst/>
              </a:prstGeom>
              <a:noFill/>
            </p:spPr>
            <p:txBody>
              <a:bodyPr wrap="none" lIns="0" tIns="0" rIns="0" bIns="0" rtlCol="0">
                <a:spAutoFit/>
              </a:bodyPr>
              <a:lstStyle/>
              <a:p>
                <a14:m>
                  <m:oMath xmlns:m="http://schemas.openxmlformats.org/officeDocument/2006/math">
                    <m:r>
                      <a:rPr lang="en-US" sz="1200" i="1" smtClean="0">
                        <a:latin typeface="Cambria Math" panose="02040503050406030204" pitchFamily="18" charset="0"/>
                      </a:rPr>
                      <m:t>3</m:t>
                    </m:r>
                    <m:r>
                      <a:rPr lang="en-US" sz="1200" b="0" i="1" smtClean="0">
                        <a:latin typeface="Cambria Math" panose="02040503050406030204" pitchFamily="18" charset="0"/>
                      </a:rPr>
                      <m:t> </m:t>
                    </m:r>
                    <m:r>
                      <a:rPr lang="en-US" sz="1200" b="0" i="1" smtClean="0">
                        <a:latin typeface="Cambria Math" panose="02040503050406030204" pitchFamily="18" charset="0"/>
                      </a:rPr>
                      <m:t>𝑢𝑛𝑢𝑠𝑢𝑎𝑙</m:t>
                    </m:r>
                    <m:r>
                      <a:rPr lang="en-US" sz="1200" b="0" i="1" smtClean="0">
                        <a:latin typeface="Cambria Math" panose="02040503050406030204" pitchFamily="18" charset="0"/>
                      </a:rPr>
                      <m:t> </m:t>
                    </m:r>
                    <m:r>
                      <a:rPr lang="en-US" sz="1200" b="0" i="1" smtClean="0">
                        <a:latin typeface="Cambria Math" panose="02040503050406030204" pitchFamily="18" charset="0"/>
                      </a:rPr>
                      <m:t>𝑖𝑓</m:t>
                    </m:r>
                    <m:r>
                      <a:rPr lang="en-US" sz="1200" b="0" i="1" smtClean="0">
                        <a:latin typeface="Cambria Math" panose="02040503050406030204" pitchFamily="18" charset="0"/>
                      </a:rPr>
                      <m:t> 3&gt;</m:t>
                    </m:r>
                    <m:r>
                      <a:rPr lang="en-US" sz="1200" i="1">
                        <a:latin typeface="Cambria Math" panose="02040503050406030204" pitchFamily="18" charset="0"/>
                        <a:ea typeface="Cambria Math" panose="02040503050406030204" pitchFamily="18" charset="0"/>
                      </a:rPr>
                      <m:t>𝜇</m:t>
                    </m:r>
                    <m:r>
                      <a:rPr lang="en-US" sz="1200" b="0" i="0" smtClean="0">
                        <a:latin typeface="Cambria Math" panose="02040503050406030204" pitchFamily="18" charset="0"/>
                        <a:ea typeface="Cambria Math" panose="02040503050406030204" pitchFamily="18" charset="0"/>
                      </a:rPr>
                      <m:t>+2</m:t>
                    </m:r>
                    <m:r>
                      <a:rPr lang="en-US" sz="1200" i="1">
                        <a:latin typeface="Cambria Math" panose="02040503050406030204" pitchFamily="18" charset="0"/>
                        <a:ea typeface="Cambria Math" panose="02040503050406030204" pitchFamily="18" charset="0"/>
                      </a:rPr>
                      <m:t>𝜎</m:t>
                    </m:r>
                  </m:oMath>
                </a14:m>
                <a:r>
                  <a:rPr lang="en-US" sz="1200" dirty="0" smtClean="0"/>
                  <a:t> or </a:t>
                </a:r>
                <a14:m>
                  <m:oMath xmlns:m="http://schemas.openxmlformats.org/officeDocument/2006/math">
                    <m:r>
                      <a:rPr lang="en-US" sz="1200" i="1">
                        <a:latin typeface="Cambria Math" panose="02040503050406030204" pitchFamily="18" charset="0"/>
                      </a:rPr>
                      <m:t>3</m:t>
                    </m:r>
                    <m:r>
                      <a:rPr lang="en-US" sz="1200" b="0" i="1" smtClean="0">
                        <a:latin typeface="Cambria Math" panose="02040503050406030204" pitchFamily="18" charset="0"/>
                      </a:rPr>
                      <m:t>&lt;</m:t>
                    </m:r>
                    <m:r>
                      <a:rPr lang="en-US" sz="1200" i="1">
                        <a:latin typeface="Cambria Math" panose="02040503050406030204" pitchFamily="18" charset="0"/>
                        <a:ea typeface="Cambria Math" panose="02040503050406030204" pitchFamily="18" charset="0"/>
                      </a:rPr>
                      <m:t>𝜇</m:t>
                    </m:r>
                    <m:r>
                      <a:rPr lang="en-US" sz="1200" b="0" i="0" smtClean="0">
                        <a:latin typeface="Cambria Math" panose="02040503050406030204" pitchFamily="18" charset="0"/>
                        <a:ea typeface="Cambria Math" panose="02040503050406030204" pitchFamily="18" charset="0"/>
                      </a:rPr>
                      <m:t>−</m:t>
                    </m:r>
                    <m:r>
                      <a:rPr lang="en-US" sz="1200">
                        <a:latin typeface="Cambria Math" panose="02040503050406030204" pitchFamily="18" charset="0"/>
                        <a:ea typeface="Cambria Math" panose="02040503050406030204" pitchFamily="18" charset="0"/>
                      </a:rPr>
                      <m:t>2</m:t>
                    </m:r>
                    <m:r>
                      <a:rPr lang="en-US" sz="1200" i="1">
                        <a:latin typeface="Cambria Math" panose="02040503050406030204" pitchFamily="18" charset="0"/>
                        <a:ea typeface="Cambria Math" panose="02040503050406030204" pitchFamily="18" charset="0"/>
                      </a:rPr>
                      <m:t>𝜎</m:t>
                    </m:r>
                  </m:oMath>
                </a14:m>
                <a:r>
                  <a:rPr lang="en-US" sz="1200" dirty="0" smtClean="0"/>
                  <a:t> </a:t>
                </a:r>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46336" y="3204805"/>
                <a:ext cx="2599558" cy="184666"/>
              </a:xfrm>
              <a:prstGeom prst="rect">
                <a:avLst/>
              </a:prstGeom>
              <a:blipFill>
                <a:blip r:embed="rId4"/>
                <a:stretch>
                  <a:fillRect l="-2108" t="-26667" b="-50000"/>
                </a:stretch>
              </a:blipFill>
            </p:spPr>
            <p:txBody>
              <a:bodyPr/>
              <a:lstStyle/>
              <a:p>
                <a:r>
                  <a:rPr lang="en-US">
                    <a:noFill/>
                  </a:rPr>
                  <a:t> </a:t>
                </a:r>
              </a:p>
            </p:txBody>
          </p:sp>
        </mc:Fallback>
      </mc:AlternateContent>
    </p:spTree>
    <p:extLst>
      <p:ext uri="{BB962C8B-B14F-4D97-AF65-F5344CB8AC3E}">
        <p14:creationId xmlns:p14="http://schemas.microsoft.com/office/powerpoint/2010/main" val="3647606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4048378" y="57937"/>
            <a:ext cx="464184" cy="191135"/>
          </a:xfrm>
          <a:prstGeom prst="rect">
            <a:avLst/>
          </a:prstGeom>
        </p:spPr>
        <p:txBody>
          <a:bodyPr vert="horz" wrap="square" lIns="0" tIns="17145" rIns="0" bIns="0" rtlCol="0">
            <a:spAutoFit/>
          </a:bodyPr>
          <a:lstStyle/>
          <a:p>
            <a:pPr marL="12700">
              <a:lnSpc>
                <a:spcPct val="100000"/>
              </a:lnSpc>
              <a:spcBef>
                <a:spcPts val="135"/>
              </a:spcBef>
            </a:pPr>
            <a:r>
              <a:rPr sz="1050" spc="5" dirty="0">
                <a:solidFill>
                  <a:srgbClr val="FFFFFF"/>
                </a:solidFill>
                <a:latin typeface="Arial"/>
                <a:cs typeface="Arial"/>
              </a:rPr>
              <a:t>O</a:t>
            </a:r>
            <a:r>
              <a:rPr sz="1050" spc="20" dirty="0">
                <a:solidFill>
                  <a:srgbClr val="FFFFFF"/>
                </a:solidFill>
                <a:latin typeface="Arial"/>
                <a:cs typeface="Arial"/>
              </a:rPr>
              <a:t>u</a:t>
            </a:r>
            <a:r>
              <a:rPr sz="1050" spc="50" dirty="0">
                <a:solidFill>
                  <a:srgbClr val="FFFFFF"/>
                </a:solidFill>
                <a:latin typeface="Arial"/>
                <a:cs typeface="Arial"/>
              </a:rPr>
              <a:t>t</a:t>
            </a:r>
            <a:r>
              <a:rPr sz="1050" spc="5" dirty="0">
                <a:solidFill>
                  <a:srgbClr val="FFFFFF"/>
                </a:solidFill>
                <a:latin typeface="Arial"/>
                <a:cs typeface="Arial"/>
              </a:rPr>
              <a:t>l</a:t>
            </a:r>
            <a:r>
              <a:rPr sz="1050" spc="10" dirty="0">
                <a:solidFill>
                  <a:srgbClr val="FFFFFF"/>
                </a:solidFill>
                <a:latin typeface="Arial"/>
                <a:cs typeface="Arial"/>
              </a:rPr>
              <a:t>in</a:t>
            </a:r>
            <a:r>
              <a:rPr sz="1050" spc="-5" dirty="0">
                <a:solidFill>
                  <a:srgbClr val="FFFFFF"/>
                </a:solidFill>
                <a:latin typeface="Arial"/>
                <a:cs typeface="Arial"/>
              </a:rPr>
              <a:t>e</a:t>
            </a:r>
            <a:endParaRPr sz="1050" dirty="0">
              <a:latin typeface="Arial"/>
              <a:cs typeface="Arial"/>
            </a:endParaRPr>
          </a:p>
        </p:txBody>
      </p:sp>
      <p:sp>
        <p:nvSpPr>
          <p:cNvPr id="4" name="object 4"/>
          <p:cNvSpPr txBox="1"/>
          <p:nvPr/>
        </p:nvSpPr>
        <p:spPr>
          <a:xfrm>
            <a:off x="240411" y="1003325"/>
            <a:ext cx="106997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CCDBE6"/>
                </a:solidFill>
                <a:latin typeface="Arial"/>
                <a:cs typeface="Arial"/>
              </a:rPr>
              <a:t>1.</a:t>
            </a:r>
            <a:r>
              <a:rPr sz="1050" spc="-40" dirty="0">
                <a:solidFill>
                  <a:srgbClr val="CCDBE6"/>
                </a:solidFill>
                <a:latin typeface="Arial"/>
                <a:cs typeface="Arial"/>
              </a:rPr>
              <a:t> </a:t>
            </a:r>
            <a:r>
              <a:rPr sz="1050" spc="20" dirty="0">
                <a:solidFill>
                  <a:srgbClr val="CCDBE6"/>
                </a:solidFill>
                <a:latin typeface="Arial"/>
                <a:cs typeface="Arial"/>
              </a:rPr>
              <a:t>Housekeeping</a:t>
            </a:r>
            <a:endParaRPr sz="1050" dirty="0">
              <a:latin typeface="Arial"/>
              <a:cs typeface="Arial"/>
            </a:endParaRPr>
          </a:p>
        </p:txBody>
      </p:sp>
      <p:sp>
        <p:nvSpPr>
          <p:cNvPr id="5" name="object 5"/>
          <p:cNvSpPr txBox="1"/>
          <p:nvPr/>
        </p:nvSpPr>
        <p:spPr>
          <a:xfrm>
            <a:off x="240411" y="1822983"/>
            <a:ext cx="628015"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024F84"/>
                </a:solidFill>
                <a:latin typeface="Arial"/>
                <a:cs typeface="Arial"/>
              </a:rPr>
              <a:t>2.</a:t>
            </a:r>
            <a:r>
              <a:rPr sz="1050" spc="-50" dirty="0">
                <a:solidFill>
                  <a:srgbClr val="024F84"/>
                </a:solidFill>
                <a:latin typeface="Arial"/>
                <a:cs typeface="Arial"/>
              </a:rPr>
              <a:t> </a:t>
            </a:r>
            <a:r>
              <a:rPr sz="1050" spc="10" dirty="0">
                <a:solidFill>
                  <a:srgbClr val="024F84"/>
                </a:solidFill>
                <a:latin typeface="Arial"/>
                <a:cs typeface="Arial"/>
              </a:rPr>
              <a:t>Review</a:t>
            </a:r>
            <a:endParaRPr sz="1050" dirty="0">
              <a:latin typeface="Arial"/>
              <a:cs typeface="Arial"/>
            </a:endParaRPr>
          </a:p>
        </p:txBody>
      </p:sp>
    </p:spTree>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43409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a:t>
            </a:r>
            <a:r>
              <a:rPr lang="en-US" sz="900" spc="-15" dirty="0" smtClean="0">
                <a:latin typeface="Arial"/>
                <a:cs typeface="Arial"/>
              </a:rPr>
              <a:t>What is the probability that at least 40 out of 200 randomly sampled Seniors got accepted  </a:t>
            </a:r>
            <a:endParaRPr lang="en-US" sz="900" dirty="0">
              <a:latin typeface="Arial"/>
              <a:cs typeface="Arial"/>
            </a:endParaRPr>
          </a:p>
        </p:txBody>
      </p:sp>
      <p:sp>
        <p:nvSpPr>
          <p:cNvPr id="3" name="TextBox 2"/>
          <p:cNvSpPr txBox="1"/>
          <p:nvPr/>
        </p:nvSpPr>
        <p:spPr>
          <a:xfrm>
            <a:off x="253809" y="1044575"/>
            <a:ext cx="3962400" cy="738664"/>
          </a:xfrm>
          <a:prstGeom prst="rect">
            <a:avLst/>
          </a:prstGeom>
          <a:noFill/>
        </p:spPr>
        <p:txBody>
          <a:bodyPr wrap="square" rtlCol="0">
            <a:spAutoFit/>
          </a:bodyPr>
          <a:lstStyle/>
          <a:p>
            <a:pPr marL="342900" indent="-342900">
              <a:buFont typeface="+mj-lt"/>
              <a:buAutoNum type="alphaLcParenR"/>
            </a:pPr>
            <a:r>
              <a:rPr lang="en-US" sz="1400" dirty="0" smtClean="0"/>
              <a:t>Yes</a:t>
            </a:r>
          </a:p>
          <a:p>
            <a:pPr marL="342900" indent="-342900">
              <a:buFont typeface="+mj-lt"/>
              <a:buAutoNum type="alphaLcParenR"/>
            </a:pPr>
            <a:r>
              <a:rPr lang="en-US" sz="1400" dirty="0" smtClean="0"/>
              <a:t>No</a:t>
            </a:r>
          </a:p>
          <a:p>
            <a:pPr marL="342900" indent="-342900">
              <a:buFont typeface="+mj-lt"/>
              <a:buAutoNum type="alphaLcParenR"/>
            </a:pPr>
            <a:r>
              <a:rPr lang="en-US" sz="1400" dirty="0" smtClean="0"/>
              <a:t>We cannot determine.</a:t>
            </a:r>
            <a:endParaRPr lang="en-US" sz="1400" dirty="0"/>
          </a:p>
        </p:txBody>
      </p:sp>
    </p:spTree>
    <p:extLst>
      <p:ext uri="{BB962C8B-B14F-4D97-AF65-F5344CB8AC3E}">
        <p14:creationId xmlns:p14="http://schemas.microsoft.com/office/powerpoint/2010/main" val="25545782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43409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a:t>
            </a:r>
            <a:r>
              <a:rPr lang="en-US" sz="900" spc="-15" dirty="0" smtClean="0">
                <a:latin typeface="Arial"/>
                <a:cs typeface="Arial"/>
              </a:rPr>
              <a:t>What is the probability that at least 40 out of 200 randomly sampled Seniors got accepted  </a:t>
            </a:r>
            <a:endParaRPr lang="en-US" sz="900" dirty="0">
              <a:latin typeface="Arial"/>
              <a:cs typeface="Arial"/>
            </a:endParaRPr>
          </a:p>
        </p:txBody>
      </p:sp>
      <p:sp>
        <p:nvSpPr>
          <p:cNvPr id="3" name="TextBox 2"/>
          <p:cNvSpPr txBox="1"/>
          <p:nvPr/>
        </p:nvSpPr>
        <p:spPr>
          <a:xfrm>
            <a:off x="253809" y="1044575"/>
            <a:ext cx="3962400" cy="738664"/>
          </a:xfrm>
          <a:prstGeom prst="rect">
            <a:avLst/>
          </a:prstGeom>
          <a:noFill/>
        </p:spPr>
        <p:txBody>
          <a:bodyPr wrap="square" rtlCol="0">
            <a:spAutoFit/>
          </a:bodyPr>
          <a:lstStyle/>
          <a:p>
            <a:pPr marL="342900" indent="-342900">
              <a:buFont typeface="+mj-lt"/>
              <a:buAutoNum type="alphaLcParenR"/>
            </a:pPr>
            <a:r>
              <a:rPr lang="en-US" sz="1400" b="1" i="1" dirty="0" smtClean="0">
                <a:solidFill>
                  <a:schemeClr val="accent2">
                    <a:lumMod val="75000"/>
                  </a:schemeClr>
                </a:solidFill>
              </a:rPr>
              <a:t>Yes</a:t>
            </a:r>
          </a:p>
          <a:p>
            <a:pPr marL="342900" indent="-342900">
              <a:buFont typeface="+mj-lt"/>
              <a:buAutoNum type="alphaLcParenR"/>
            </a:pPr>
            <a:r>
              <a:rPr lang="en-US" sz="1400" dirty="0" smtClean="0"/>
              <a:t>No</a:t>
            </a:r>
          </a:p>
          <a:p>
            <a:pPr marL="342900" indent="-342900">
              <a:buFont typeface="+mj-lt"/>
              <a:buAutoNum type="alphaLcParenR"/>
            </a:pPr>
            <a:r>
              <a:rPr lang="en-US" sz="1400" dirty="0" smtClean="0"/>
              <a:t>We cannot determine.</a:t>
            </a:r>
            <a:endParaRPr lang="en-US" sz="1400" dirty="0"/>
          </a:p>
        </p:txBody>
      </p:sp>
      <mc:AlternateContent xmlns:mc="http://schemas.openxmlformats.org/markup-compatibility/2006" xmlns:a14="http://schemas.microsoft.com/office/drawing/2010/main">
        <mc:Choice Requires="a14">
          <p:sp>
            <p:nvSpPr>
              <p:cNvPr id="6" name="TextBox 5"/>
              <p:cNvSpPr txBox="1"/>
              <p:nvPr/>
            </p:nvSpPr>
            <p:spPr>
              <a:xfrm>
                <a:off x="140371" y="1799997"/>
                <a:ext cx="179619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𝑋</m:t>
                      </m:r>
                      <m:r>
                        <a:rPr lang="en-US" sz="1200" b="0" i="1" smtClean="0">
                          <a:latin typeface="Cambria Math" panose="02040503050406030204" pitchFamily="18" charset="0"/>
                        </a:rPr>
                        <m:t>~</m:t>
                      </m:r>
                      <m:r>
                        <a:rPr lang="en-US" sz="1200" b="0" i="1" smtClean="0">
                          <a:latin typeface="Cambria Math" panose="02040503050406030204" pitchFamily="18" charset="0"/>
                        </a:rPr>
                        <m:t>𝐵𝑖𝑛</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200</m:t>
                      </m:r>
                      <m:r>
                        <a:rPr lang="en-US" sz="1200" b="0" i="1" smtClean="0">
                          <a:latin typeface="Cambria Math" panose="02040503050406030204" pitchFamily="18" charset="0"/>
                        </a:rPr>
                        <m:t>,</m:t>
                      </m:r>
                      <m:r>
                        <a:rPr lang="en-US" sz="1200" b="0" i="1" smtClean="0">
                          <a:latin typeface="Cambria Math" panose="02040503050406030204" pitchFamily="18" charset="0"/>
                        </a:rPr>
                        <m:t>𝑝</m:t>
                      </m:r>
                      <m:r>
                        <a:rPr lang="en-US" sz="1200" b="0" i="1" smtClean="0">
                          <a:latin typeface="Cambria Math" panose="02040503050406030204" pitchFamily="18" charset="0"/>
                        </a:rPr>
                        <m:t>=.</m:t>
                      </m:r>
                      <m:r>
                        <a:rPr lang="en-US" sz="1200" b="0" i="1" smtClean="0">
                          <a:latin typeface="Cambria Math" panose="02040503050406030204" pitchFamily="18" charset="0"/>
                        </a:rPr>
                        <m:t>057</m:t>
                      </m:r>
                      <m:r>
                        <a:rPr lang="en-US" sz="1200" b="0" i="1" smtClean="0">
                          <a:latin typeface="Cambria Math" panose="02040503050406030204" pitchFamily="18" charset="0"/>
                        </a:rPr>
                        <m:t>)</m:t>
                      </m:r>
                    </m:oMath>
                  </m:oMathPara>
                </a14:m>
                <a:endParaRPr lang="en-US"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140371" y="1799997"/>
                <a:ext cx="1796196" cy="184666"/>
              </a:xfrm>
              <a:prstGeom prst="rect">
                <a:avLst/>
              </a:prstGeom>
              <a:blipFill>
                <a:blip r:embed="rId2"/>
                <a:stretch>
                  <a:fillRect l="-1695" t="-3226" r="-2712" b="-35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6492" y="2513154"/>
                <a:ext cx="2086725" cy="2236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𝑋</m:t>
                      </m:r>
                      <m:r>
                        <a:rPr lang="en-US" sz="1200" b="0" i="1" smtClean="0">
                          <a:latin typeface="Cambria Math" panose="02040503050406030204" pitchFamily="18" charset="0"/>
                        </a:rPr>
                        <m:t>~</m:t>
                      </m:r>
                      <m:r>
                        <a:rPr lang="en-US" sz="1200" b="0" i="1" smtClean="0">
                          <a:latin typeface="Cambria Math" panose="02040503050406030204" pitchFamily="18" charset="0"/>
                        </a:rPr>
                        <m:t>𝑁</m:t>
                      </m:r>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𝜇</m:t>
                      </m:r>
                      <m:r>
                        <a:rPr lang="en-US" sz="1200" b="0" i="1" smtClean="0">
                          <a:latin typeface="Cambria Math" panose="02040503050406030204" pitchFamily="18" charset="0"/>
                        </a:rPr>
                        <m:t>=</m:t>
                      </m:r>
                      <m:r>
                        <a:rPr lang="en-US" sz="1200" b="0" i="1" smtClean="0">
                          <a:latin typeface="Cambria Math" panose="02040503050406030204" pitchFamily="18" charset="0"/>
                        </a:rPr>
                        <m:t>𝑛𝑝</m:t>
                      </m:r>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𝜎</m:t>
                      </m:r>
                      <m:r>
                        <a:rPr lang="en-US" sz="1200" b="0" i="1" smtClean="0">
                          <a:latin typeface="Cambria Math" panose="02040503050406030204" pitchFamily="18" charset="0"/>
                          <a:ea typeface="Cambria Math" panose="02040503050406030204" pitchFamily="18" charset="0"/>
                        </a:rPr>
                        <m:t>=</m:t>
                      </m:r>
                      <m:rad>
                        <m:radPr>
                          <m:degHide m:val="on"/>
                          <m:ctrlPr>
                            <a:rPr lang="en-US" sz="1200" b="0" i="1" smtClean="0">
                              <a:latin typeface="Cambria Math" panose="02040503050406030204" pitchFamily="18" charset="0"/>
                              <a:ea typeface="Cambria Math" panose="02040503050406030204" pitchFamily="18" charset="0"/>
                            </a:rPr>
                          </m:ctrlPr>
                        </m:radPr>
                        <m:deg/>
                        <m:e>
                          <m:r>
                            <a:rPr lang="en-US" sz="1200" b="0" i="1" smtClean="0">
                              <a:latin typeface="Cambria Math" panose="02040503050406030204" pitchFamily="18" charset="0"/>
                              <a:ea typeface="Cambria Math" panose="02040503050406030204" pitchFamily="18" charset="0"/>
                            </a:rPr>
                            <m:t>𝑛𝑝</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𝑝</m:t>
                          </m:r>
                          <m:r>
                            <a:rPr lang="en-US" sz="1200" b="0" i="1" smtClean="0">
                              <a:latin typeface="Cambria Math" panose="02040503050406030204" pitchFamily="18" charset="0"/>
                              <a:ea typeface="Cambria Math" panose="02040503050406030204" pitchFamily="18" charset="0"/>
                            </a:rPr>
                            <m:t>)</m:t>
                          </m:r>
                        </m:e>
                      </m:rad>
                      <m:r>
                        <a:rPr lang="en-US" sz="1200" b="0" i="1" smtClean="0">
                          <a:latin typeface="Cambria Math" panose="02040503050406030204" pitchFamily="18" charset="0"/>
                        </a:rPr>
                        <m:t>)</m:t>
                      </m:r>
                    </m:oMath>
                  </m:oMathPara>
                </a14:m>
                <a:endParaRPr lang="en-US"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166492" y="2513154"/>
                <a:ext cx="2086725" cy="223651"/>
              </a:xfrm>
              <a:prstGeom prst="rect">
                <a:avLst/>
              </a:prstGeom>
              <a:blipFill>
                <a:blip r:embed="rId3"/>
                <a:stretch>
                  <a:fillRect l="-1458" r="-2041" b="-29730"/>
                </a:stretch>
              </a:blipFill>
            </p:spPr>
            <p:txBody>
              <a:bodyPr/>
              <a:lstStyle/>
              <a:p>
                <a:r>
                  <a:rPr lang="en-US">
                    <a:noFill/>
                  </a:rPr>
                  <a:t> </a:t>
                </a:r>
              </a:p>
            </p:txBody>
          </p:sp>
        </mc:Fallback>
      </mc:AlternateContent>
      <p:sp>
        <p:nvSpPr>
          <p:cNvPr id="8" name="Down Arrow 7"/>
          <p:cNvSpPr/>
          <p:nvPr/>
        </p:nvSpPr>
        <p:spPr>
          <a:xfrm>
            <a:off x="1240828" y="2081053"/>
            <a:ext cx="250161" cy="382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93118" y="2054692"/>
            <a:ext cx="1210880" cy="400110"/>
          </a:xfrm>
          <a:prstGeom prst="rect">
            <a:avLst/>
          </a:prstGeom>
          <a:noFill/>
        </p:spPr>
        <p:txBody>
          <a:bodyPr wrap="square" rtlCol="0">
            <a:spAutoFit/>
          </a:bodyPr>
          <a:lstStyle/>
          <a:p>
            <a:r>
              <a:rPr lang="en-US" sz="1000" b="1" dirty="0" smtClean="0">
                <a:solidFill>
                  <a:srgbClr val="0070C0"/>
                </a:solidFill>
              </a:rPr>
              <a:t>Only true when </a:t>
            </a:r>
          </a:p>
          <a:p>
            <a:r>
              <a:rPr lang="en-US" sz="1000" b="1" dirty="0" smtClean="0">
                <a:solidFill>
                  <a:srgbClr val="0070C0"/>
                </a:solidFill>
              </a:rPr>
              <a:t>SF conditions hold</a:t>
            </a:r>
            <a:endParaRPr lang="en-US" sz="1000" b="1" dirty="0">
              <a:solidFill>
                <a:srgbClr val="0070C0"/>
              </a:solidFill>
            </a:endParaRPr>
          </a:p>
        </p:txBody>
      </p:sp>
      <p:sp>
        <p:nvSpPr>
          <p:cNvPr id="10" name="TextBox 9"/>
          <p:cNvSpPr txBox="1"/>
          <p:nvPr/>
        </p:nvSpPr>
        <p:spPr>
          <a:xfrm>
            <a:off x="1498070" y="2066612"/>
            <a:ext cx="2209800" cy="507831"/>
          </a:xfrm>
          <a:prstGeom prst="rect">
            <a:avLst/>
          </a:prstGeom>
          <a:noFill/>
        </p:spPr>
        <p:txBody>
          <a:bodyPr wrap="square" rtlCol="0">
            <a:spAutoFit/>
          </a:bodyPr>
          <a:lstStyle/>
          <a:p>
            <a:r>
              <a:rPr lang="en-US" sz="900" u="sng" dirty="0" smtClean="0">
                <a:solidFill>
                  <a:srgbClr val="0070C0"/>
                </a:solidFill>
              </a:rPr>
              <a:t>SF conditions HOLD:</a:t>
            </a:r>
          </a:p>
          <a:p>
            <a:pPr marL="285750" indent="-285750">
              <a:buFont typeface="Arial" panose="020B0604020202020204" pitchFamily="34" charset="0"/>
              <a:buChar char="•"/>
            </a:pPr>
            <a:r>
              <a:rPr lang="en-US" sz="900" dirty="0" smtClean="0">
                <a:solidFill>
                  <a:srgbClr val="0070C0"/>
                </a:solidFill>
              </a:rPr>
              <a:t>np=200(0.057)</a:t>
            </a:r>
            <a:r>
              <a:rPr lang="en-US" sz="900" dirty="0">
                <a:solidFill>
                  <a:srgbClr val="0070C0"/>
                </a:solidFill>
              </a:rPr>
              <a:t> ≥ </a:t>
            </a:r>
            <a:r>
              <a:rPr lang="en-US" sz="900" dirty="0" smtClean="0">
                <a:solidFill>
                  <a:srgbClr val="0070C0"/>
                </a:solidFill>
              </a:rPr>
              <a:t>10</a:t>
            </a:r>
          </a:p>
          <a:p>
            <a:pPr marL="285750" indent="-285750">
              <a:buFont typeface="Arial" panose="020B0604020202020204" pitchFamily="34" charset="0"/>
              <a:buChar char="•"/>
            </a:pPr>
            <a:r>
              <a:rPr lang="en-US" sz="900" dirty="0" smtClean="0">
                <a:solidFill>
                  <a:srgbClr val="0070C0"/>
                </a:solidFill>
              </a:rPr>
              <a:t>n(1-p)=200(1-0.057) ≥10</a:t>
            </a:r>
            <a:endParaRPr lang="en-US" sz="900" dirty="0">
              <a:solidFill>
                <a:srgbClr val="0070C0"/>
              </a:solidFill>
            </a:endParaRPr>
          </a:p>
        </p:txBody>
      </p:sp>
      <p:sp>
        <p:nvSpPr>
          <p:cNvPr id="12" name="Down Arrow 11"/>
          <p:cNvSpPr/>
          <p:nvPr/>
        </p:nvSpPr>
        <p:spPr>
          <a:xfrm>
            <a:off x="1241187" y="2814589"/>
            <a:ext cx="238085" cy="3687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2"/>
          <p:cNvSpPr txBox="1"/>
          <p:nvPr/>
        </p:nvSpPr>
        <p:spPr>
          <a:xfrm>
            <a:off x="123189" y="2801645"/>
            <a:ext cx="1210880" cy="400110"/>
          </a:xfrm>
          <a:prstGeom prst="rect">
            <a:avLst/>
          </a:prstGeom>
          <a:noFill/>
        </p:spPr>
        <p:txBody>
          <a:bodyPr wrap="square" rtlCol="0">
            <a:spAutoFit/>
          </a:bodyPr>
          <a:lstStyle/>
          <a:p>
            <a:r>
              <a:rPr lang="en-US" sz="1000" b="1" dirty="0" smtClean="0">
                <a:solidFill>
                  <a:srgbClr val="0070C0"/>
                </a:solidFill>
              </a:rPr>
              <a:t>Only true when </a:t>
            </a:r>
          </a:p>
          <a:p>
            <a:r>
              <a:rPr lang="en-US" sz="1000" b="1" dirty="0" smtClean="0">
                <a:solidFill>
                  <a:srgbClr val="0070C0"/>
                </a:solidFill>
              </a:rPr>
              <a:t>X is normal</a:t>
            </a:r>
            <a:endParaRPr lang="en-US" sz="1000" b="1" dirty="0">
              <a:solidFill>
                <a:srgbClr val="0070C0"/>
              </a:solidFill>
            </a:endParaRPr>
          </a:p>
        </p:txBody>
      </p:sp>
      <mc:AlternateContent xmlns:mc="http://schemas.openxmlformats.org/markup-compatibility/2006" xmlns:a14="http://schemas.microsoft.com/office/drawing/2010/main">
        <mc:Choice Requires="a14">
          <p:sp>
            <p:nvSpPr>
              <p:cNvPr id="2" name="Rectangle 1"/>
              <p:cNvSpPr/>
              <p:nvPr/>
            </p:nvSpPr>
            <p:spPr>
              <a:xfrm>
                <a:off x="2076450" y="860737"/>
                <a:ext cx="2345386" cy="618887"/>
              </a:xfrm>
              <a:prstGeom prst="rect">
                <a:avLst/>
              </a:prstGeom>
            </p:spPr>
            <p:txBody>
              <a:bodyPr wrap="none">
                <a:spAutoFit/>
              </a:bodyPr>
              <a:lstStyle/>
              <a:p>
                <a:r>
                  <a:rPr lang="en-US" sz="1000" dirty="0" smtClean="0">
                    <a:solidFill>
                      <a:schemeClr val="accent2">
                        <a:lumMod val="75000"/>
                      </a:schemeClr>
                    </a:solidFill>
                    <a:ea typeface="Cambria Math" panose="02040503050406030204" pitchFamily="18" charset="0"/>
                  </a:rPr>
                  <a:t>3&lt;</a:t>
                </a:r>
                <a:r>
                  <a:rPr lang="en-US" sz="1000" dirty="0">
                    <a:solidFill>
                      <a:schemeClr val="accent2">
                        <a:lumMod val="75000"/>
                      </a:schemeClr>
                    </a:solidFill>
                    <a:ea typeface="Cambria Math" panose="02040503050406030204" pitchFamily="18" charset="0"/>
                  </a:rPr>
                  <a:t> </a:t>
                </a:r>
                <a14:m>
                  <m:oMath xmlns:m="http://schemas.openxmlformats.org/officeDocument/2006/math">
                    <m:r>
                      <a:rPr lang="en-US" sz="1000" b="0" i="1">
                        <a:solidFill>
                          <a:schemeClr val="accent2">
                            <a:lumMod val="75000"/>
                          </a:schemeClr>
                        </a:solidFill>
                        <a:latin typeface="Cambria Math" panose="02040503050406030204" pitchFamily="18" charset="0"/>
                        <a:ea typeface="Cambria Math" panose="02040503050406030204" pitchFamily="18" charset="0"/>
                      </a:rPr>
                      <m:t>𝜇</m:t>
                    </m:r>
                    <m:r>
                      <a:rPr lang="en-US" sz="1000" b="0" i="1">
                        <a:solidFill>
                          <a:schemeClr val="accent2">
                            <a:lumMod val="75000"/>
                          </a:schemeClr>
                        </a:solidFill>
                        <a:latin typeface="Cambria Math" panose="02040503050406030204" pitchFamily="18" charset="0"/>
                        <a:ea typeface="Cambria Math" panose="02040503050406030204" pitchFamily="18" charset="0"/>
                      </a:rPr>
                      <m:t> </m:t>
                    </m:r>
                  </m:oMath>
                </a14:m>
                <a:r>
                  <a:rPr lang="en-US" sz="1000" dirty="0">
                    <a:solidFill>
                      <a:schemeClr val="accent2">
                        <a:lumMod val="75000"/>
                      </a:schemeClr>
                    </a:solidFill>
                    <a:ea typeface="Cambria Math" panose="02040503050406030204" pitchFamily="18" charset="0"/>
                  </a:rPr>
                  <a:t>-2</a:t>
                </a:r>
                <a14:m>
                  <m:oMath xmlns:m="http://schemas.openxmlformats.org/officeDocument/2006/math">
                    <m:r>
                      <a:rPr lang="en-US" sz="1000" b="0" i="1">
                        <a:solidFill>
                          <a:schemeClr val="accent2">
                            <a:lumMod val="75000"/>
                          </a:schemeClr>
                        </a:solidFill>
                        <a:latin typeface="Cambria Math" panose="02040503050406030204" pitchFamily="18" charset="0"/>
                        <a:ea typeface="Cambria Math" panose="02040503050406030204" pitchFamily="18" charset="0"/>
                      </a:rPr>
                      <m:t>𝜎</m:t>
                    </m:r>
                  </m:oMath>
                </a14:m>
                <a:endParaRPr lang="en-US" sz="1000" dirty="0" smtClean="0">
                  <a:solidFill>
                    <a:schemeClr val="accent2">
                      <a:lumMod val="75000"/>
                    </a:schemeClr>
                  </a:solidFill>
                  <a:ea typeface="Cambria Math" panose="02040503050406030204" pitchFamily="18" charset="0"/>
                </a:endParaRPr>
              </a:p>
              <a:p>
                <a:r>
                  <a:rPr lang="en-US" sz="1000" dirty="0" smtClean="0">
                    <a:solidFill>
                      <a:schemeClr val="accent2">
                        <a:lumMod val="75000"/>
                      </a:schemeClr>
                    </a:solidFill>
                    <a:ea typeface="Cambria Math" panose="02040503050406030204" pitchFamily="18" charset="0"/>
                  </a:rPr>
                  <a:t>3&lt;np-2</a:t>
                </a:r>
                <a14:m>
                  <m:oMath xmlns:m="http://schemas.openxmlformats.org/officeDocument/2006/math">
                    <m:rad>
                      <m:radPr>
                        <m:degHide m:val="on"/>
                        <m:ctrlPr>
                          <a:rPr lang="en-US" sz="1000" i="1">
                            <a:solidFill>
                              <a:schemeClr val="accent2">
                                <a:lumMod val="75000"/>
                              </a:schemeClr>
                            </a:solidFill>
                            <a:latin typeface="Cambria Math" panose="02040503050406030204" pitchFamily="18" charset="0"/>
                            <a:ea typeface="Cambria Math" panose="02040503050406030204" pitchFamily="18" charset="0"/>
                          </a:rPr>
                        </m:ctrlPr>
                      </m:radPr>
                      <m:deg/>
                      <m:e>
                        <m:r>
                          <a:rPr lang="en-US" sz="1000" b="0" i="1" smtClean="0">
                            <a:solidFill>
                              <a:schemeClr val="accent2">
                                <a:lumMod val="75000"/>
                              </a:schemeClr>
                            </a:solidFill>
                            <a:latin typeface="Cambria Math" panose="02040503050406030204" pitchFamily="18" charset="0"/>
                            <a:ea typeface="Cambria Math" panose="02040503050406030204" pitchFamily="18" charset="0"/>
                          </a:rPr>
                          <m:t>𝑛𝑝</m:t>
                        </m:r>
                        <m:r>
                          <a:rPr lang="en-US" sz="1000" b="0" i="1" smtClean="0">
                            <a:solidFill>
                              <a:schemeClr val="accent2">
                                <a:lumMod val="75000"/>
                              </a:schemeClr>
                            </a:solidFill>
                            <a:latin typeface="Cambria Math" panose="02040503050406030204" pitchFamily="18" charset="0"/>
                            <a:ea typeface="Cambria Math" panose="02040503050406030204" pitchFamily="18" charset="0"/>
                          </a:rPr>
                          <m:t>(</m:t>
                        </m:r>
                        <m:r>
                          <a:rPr lang="en-US" sz="1000" b="0" i="1" smtClean="0">
                            <a:solidFill>
                              <a:schemeClr val="accent2">
                                <a:lumMod val="75000"/>
                              </a:schemeClr>
                            </a:solidFill>
                            <a:latin typeface="Cambria Math" panose="02040503050406030204" pitchFamily="18" charset="0"/>
                            <a:ea typeface="Cambria Math" panose="02040503050406030204" pitchFamily="18" charset="0"/>
                          </a:rPr>
                          <m:t>1</m:t>
                        </m:r>
                        <m:r>
                          <a:rPr lang="en-US" sz="1000" b="0" i="1" smtClean="0">
                            <a:solidFill>
                              <a:schemeClr val="accent2">
                                <a:lumMod val="75000"/>
                              </a:schemeClr>
                            </a:solidFill>
                            <a:latin typeface="Cambria Math" panose="02040503050406030204" pitchFamily="18" charset="0"/>
                            <a:ea typeface="Cambria Math" panose="02040503050406030204" pitchFamily="18" charset="0"/>
                          </a:rPr>
                          <m:t>−</m:t>
                        </m:r>
                        <m:r>
                          <a:rPr lang="en-US" sz="1000" b="0" i="1" smtClean="0">
                            <a:solidFill>
                              <a:schemeClr val="accent2">
                                <a:lumMod val="75000"/>
                              </a:schemeClr>
                            </a:solidFill>
                            <a:latin typeface="Cambria Math" panose="02040503050406030204" pitchFamily="18" charset="0"/>
                            <a:ea typeface="Cambria Math" panose="02040503050406030204" pitchFamily="18" charset="0"/>
                          </a:rPr>
                          <m:t>𝑝</m:t>
                        </m:r>
                        <m:r>
                          <a:rPr lang="en-US" sz="1000" b="0" i="1">
                            <a:solidFill>
                              <a:schemeClr val="accent2">
                                <a:lumMod val="75000"/>
                              </a:schemeClr>
                            </a:solidFill>
                            <a:latin typeface="Cambria Math" panose="02040503050406030204" pitchFamily="18" charset="0"/>
                            <a:ea typeface="Cambria Math" panose="02040503050406030204" pitchFamily="18" charset="0"/>
                          </a:rPr>
                          <m:t>)</m:t>
                        </m:r>
                      </m:e>
                    </m:rad>
                  </m:oMath>
                </a14:m>
                <a:endParaRPr lang="en-US" sz="1000" dirty="0" smtClean="0">
                  <a:solidFill>
                    <a:schemeClr val="accent2">
                      <a:lumMod val="75000"/>
                    </a:schemeClr>
                  </a:solidFill>
                  <a:ea typeface="Cambria Math" panose="02040503050406030204" pitchFamily="18" charset="0"/>
                </a:endParaRPr>
              </a:p>
              <a:p>
                <a:r>
                  <a:rPr lang="en-US" sz="1000" dirty="0" smtClean="0">
                    <a:solidFill>
                      <a:schemeClr val="accent2">
                        <a:lumMod val="75000"/>
                      </a:schemeClr>
                    </a:solidFill>
                    <a:ea typeface="Cambria Math" panose="02040503050406030204" pitchFamily="18" charset="0"/>
                  </a:rPr>
                  <a:t>3&lt;200(0.057</a:t>
                </a:r>
                <a:r>
                  <a:rPr lang="en-US" sz="1000" dirty="0">
                    <a:solidFill>
                      <a:schemeClr val="accent2">
                        <a:lumMod val="75000"/>
                      </a:schemeClr>
                    </a:solidFill>
                    <a:ea typeface="Cambria Math" panose="02040503050406030204" pitchFamily="18" charset="0"/>
                  </a:rPr>
                  <a:t>)-2</a:t>
                </a:r>
                <a14:m>
                  <m:oMath xmlns:m="http://schemas.openxmlformats.org/officeDocument/2006/math">
                    <m:rad>
                      <m:radPr>
                        <m:degHide m:val="on"/>
                        <m:ctrlPr>
                          <a:rPr lang="en-US" sz="1000" i="1">
                            <a:solidFill>
                              <a:schemeClr val="accent2">
                                <a:lumMod val="75000"/>
                              </a:schemeClr>
                            </a:solidFill>
                            <a:latin typeface="Cambria Math" panose="02040503050406030204" pitchFamily="18" charset="0"/>
                            <a:ea typeface="Cambria Math" panose="02040503050406030204" pitchFamily="18" charset="0"/>
                          </a:rPr>
                        </m:ctrlPr>
                      </m:radPr>
                      <m:deg/>
                      <m:e>
                        <m:r>
                          <a:rPr lang="en-US" sz="1000" b="0" i="1">
                            <a:solidFill>
                              <a:schemeClr val="accent2">
                                <a:lumMod val="75000"/>
                              </a:schemeClr>
                            </a:solidFill>
                            <a:latin typeface="Cambria Math" panose="02040503050406030204" pitchFamily="18" charset="0"/>
                            <a:ea typeface="Cambria Math" panose="02040503050406030204" pitchFamily="18" charset="0"/>
                          </a:rPr>
                          <m:t>200</m:t>
                        </m:r>
                        <m:r>
                          <a:rPr lang="en-US" sz="1000" b="0" i="1">
                            <a:solidFill>
                              <a:schemeClr val="accent2">
                                <a:lumMod val="75000"/>
                              </a:schemeClr>
                            </a:solidFill>
                            <a:latin typeface="Cambria Math" panose="02040503050406030204" pitchFamily="18" charset="0"/>
                            <a:ea typeface="Cambria Math" panose="02040503050406030204" pitchFamily="18" charset="0"/>
                          </a:rPr>
                          <m:t>(</m:t>
                        </m:r>
                        <m:r>
                          <a:rPr lang="en-US" sz="1000" b="0" i="1">
                            <a:solidFill>
                              <a:schemeClr val="accent2">
                                <a:lumMod val="75000"/>
                              </a:schemeClr>
                            </a:solidFill>
                            <a:latin typeface="Cambria Math" panose="02040503050406030204" pitchFamily="18" charset="0"/>
                            <a:ea typeface="Cambria Math" panose="02040503050406030204" pitchFamily="18" charset="0"/>
                          </a:rPr>
                          <m:t>0</m:t>
                        </m:r>
                        <m:r>
                          <a:rPr lang="en-US" sz="1000" b="0" i="1">
                            <a:solidFill>
                              <a:schemeClr val="accent2">
                                <a:lumMod val="75000"/>
                              </a:schemeClr>
                            </a:solidFill>
                            <a:latin typeface="Cambria Math" panose="02040503050406030204" pitchFamily="18" charset="0"/>
                            <a:ea typeface="Cambria Math" panose="02040503050406030204" pitchFamily="18" charset="0"/>
                          </a:rPr>
                          <m:t>.</m:t>
                        </m:r>
                        <m:r>
                          <a:rPr lang="en-US" sz="1000" b="0" i="1">
                            <a:solidFill>
                              <a:schemeClr val="accent2">
                                <a:lumMod val="75000"/>
                              </a:schemeClr>
                            </a:solidFill>
                            <a:latin typeface="Cambria Math" panose="02040503050406030204" pitchFamily="18" charset="0"/>
                            <a:ea typeface="Cambria Math" panose="02040503050406030204" pitchFamily="18" charset="0"/>
                          </a:rPr>
                          <m:t>057</m:t>
                        </m:r>
                        <m:r>
                          <a:rPr lang="en-US" sz="1000" b="0" i="1">
                            <a:solidFill>
                              <a:schemeClr val="accent2">
                                <a:lumMod val="75000"/>
                              </a:schemeClr>
                            </a:solidFill>
                            <a:latin typeface="Cambria Math" panose="02040503050406030204" pitchFamily="18" charset="0"/>
                            <a:ea typeface="Cambria Math" panose="02040503050406030204" pitchFamily="18" charset="0"/>
                          </a:rPr>
                          <m:t>)(</m:t>
                        </m:r>
                        <m:r>
                          <a:rPr lang="en-US" sz="1000" b="0" i="1">
                            <a:solidFill>
                              <a:schemeClr val="accent2">
                                <a:lumMod val="75000"/>
                              </a:schemeClr>
                            </a:solidFill>
                            <a:latin typeface="Cambria Math" panose="02040503050406030204" pitchFamily="18" charset="0"/>
                            <a:ea typeface="Cambria Math" panose="02040503050406030204" pitchFamily="18" charset="0"/>
                          </a:rPr>
                          <m:t>1</m:t>
                        </m:r>
                        <m:r>
                          <a:rPr lang="en-US" sz="1000" b="0" i="1">
                            <a:solidFill>
                              <a:schemeClr val="accent2">
                                <a:lumMod val="75000"/>
                              </a:schemeClr>
                            </a:solidFill>
                            <a:latin typeface="Cambria Math" panose="02040503050406030204" pitchFamily="18" charset="0"/>
                            <a:ea typeface="Cambria Math" panose="02040503050406030204" pitchFamily="18" charset="0"/>
                          </a:rPr>
                          <m:t>−</m:t>
                        </m:r>
                        <m:r>
                          <a:rPr lang="en-US" sz="1000" b="0" i="1">
                            <a:solidFill>
                              <a:schemeClr val="accent2">
                                <a:lumMod val="75000"/>
                              </a:schemeClr>
                            </a:solidFill>
                            <a:latin typeface="Cambria Math" panose="02040503050406030204" pitchFamily="18" charset="0"/>
                            <a:ea typeface="Cambria Math" panose="02040503050406030204" pitchFamily="18" charset="0"/>
                          </a:rPr>
                          <m:t>0</m:t>
                        </m:r>
                        <m:r>
                          <a:rPr lang="en-US" sz="1000" b="0" i="1">
                            <a:solidFill>
                              <a:schemeClr val="accent2">
                                <a:lumMod val="75000"/>
                              </a:schemeClr>
                            </a:solidFill>
                            <a:latin typeface="Cambria Math" panose="02040503050406030204" pitchFamily="18" charset="0"/>
                            <a:ea typeface="Cambria Math" panose="02040503050406030204" pitchFamily="18" charset="0"/>
                          </a:rPr>
                          <m:t>.</m:t>
                        </m:r>
                        <m:r>
                          <a:rPr lang="en-US" sz="1000" b="0" i="1">
                            <a:solidFill>
                              <a:schemeClr val="accent2">
                                <a:lumMod val="75000"/>
                              </a:schemeClr>
                            </a:solidFill>
                            <a:latin typeface="Cambria Math" panose="02040503050406030204" pitchFamily="18" charset="0"/>
                            <a:ea typeface="Cambria Math" panose="02040503050406030204" pitchFamily="18" charset="0"/>
                          </a:rPr>
                          <m:t>057</m:t>
                        </m:r>
                        <m:r>
                          <a:rPr lang="en-US" sz="1000" b="0" i="1">
                            <a:solidFill>
                              <a:schemeClr val="accent2">
                                <a:lumMod val="75000"/>
                              </a:schemeClr>
                            </a:solidFill>
                            <a:latin typeface="Cambria Math" panose="02040503050406030204" pitchFamily="18" charset="0"/>
                            <a:ea typeface="Cambria Math" panose="02040503050406030204" pitchFamily="18" charset="0"/>
                          </a:rPr>
                          <m:t>)</m:t>
                        </m:r>
                      </m:e>
                    </m:rad>
                  </m:oMath>
                </a14:m>
                <a:endParaRPr lang="en-US" sz="1000" dirty="0">
                  <a:solidFill>
                    <a:schemeClr val="accent2">
                      <a:lumMod val="75000"/>
                    </a:schemeClr>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2076450" y="860737"/>
                <a:ext cx="2345386" cy="618887"/>
              </a:xfrm>
              <a:prstGeom prst="rect">
                <a:avLst/>
              </a:prstGeom>
              <a:blipFill>
                <a:blip r:embed="rId4"/>
                <a:stretch>
                  <a:fillRect b="-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46336" y="3204805"/>
                <a:ext cx="2599558" cy="184666"/>
              </a:xfrm>
              <a:prstGeom prst="rect">
                <a:avLst/>
              </a:prstGeom>
              <a:noFill/>
            </p:spPr>
            <p:txBody>
              <a:bodyPr wrap="none" lIns="0" tIns="0" rIns="0" bIns="0" rtlCol="0">
                <a:spAutoFit/>
              </a:bodyPr>
              <a:lstStyle/>
              <a:p>
                <a14:m>
                  <m:oMath xmlns:m="http://schemas.openxmlformats.org/officeDocument/2006/math">
                    <m:r>
                      <a:rPr lang="en-US" sz="1200" i="1" smtClean="0">
                        <a:latin typeface="Cambria Math" panose="02040503050406030204" pitchFamily="18" charset="0"/>
                      </a:rPr>
                      <m:t>3</m:t>
                    </m:r>
                    <m:r>
                      <a:rPr lang="en-US" sz="1200" b="0" i="1" smtClean="0">
                        <a:latin typeface="Cambria Math" panose="02040503050406030204" pitchFamily="18" charset="0"/>
                      </a:rPr>
                      <m:t> </m:t>
                    </m:r>
                    <m:r>
                      <a:rPr lang="en-US" sz="1200" b="0" i="1" smtClean="0">
                        <a:latin typeface="Cambria Math" panose="02040503050406030204" pitchFamily="18" charset="0"/>
                      </a:rPr>
                      <m:t>𝑢𝑛𝑢𝑠𝑢𝑎𝑙</m:t>
                    </m:r>
                    <m:r>
                      <a:rPr lang="en-US" sz="1200" b="0" i="1" smtClean="0">
                        <a:latin typeface="Cambria Math" panose="02040503050406030204" pitchFamily="18" charset="0"/>
                      </a:rPr>
                      <m:t> </m:t>
                    </m:r>
                    <m:r>
                      <a:rPr lang="en-US" sz="1200" b="0" i="1" smtClean="0">
                        <a:latin typeface="Cambria Math" panose="02040503050406030204" pitchFamily="18" charset="0"/>
                      </a:rPr>
                      <m:t>𝑖𝑓</m:t>
                    </m:r>
                    <m:r>
                      <a:rPr lang="en-US" sz="1200" b="0" i="1" smtClean="0">
                        <a:latin typeface="Cambria Math" panose="02040503050406030204" pitchFamily="18" charset="0"/>
                      </a:rPr>
                      <m:t> </m:t>
                    </m:r>
                    <m:r>
                      <a:rPr lang="en-US" sz="1200" b="0" i="1" smtClean="0">
                        <a:latin typeface="Cambria Math" panose="02040503050406030204" pitchFamily="18" charset="0"/>
                      </a:rPr>
                      <m:t>3</m:t>
                    </m:r>
                    <m:r>
                      <a:rPr lang="en-US" sz="1200" b="0" i="1" smtClean="0">
                        <a:latin typeface="Cambria Math" panose="02040503050406030204" pitchFamily="18" charset="0"/>
                      </a:rPr>
                      <m:t>&gt;</m:t>
                    </m:r>
                    <m:r>
                      <a:rPr lang="en-US" sz="1200" i="1">
                        <a:latin typeface="Cambria Math" panose="02040503050406030204" pitchFamily="18" charset="0"/>
                        <a:ea typeface="Cambria Math" panose="02040503050406030204" pitchFamily="18" charset="0"/>
                      </a:rPr>
                      <m:t>𝜇</m:t>
                    </m:r>
                    <m:r>
                      <a:rPr lang="en-US" sz="1200" b="0" i="0" smtClean="0">
                        <a:latin typeface="Cambria Math" panose="02040503050406030204" pitchFamily="18" charset="0"/>
                        <a:ea typeface="Cambria Math" panose="02040503050406030204" pitchFamily="18" charset="0"/>
                      </a:rPr>
                      <m:t>+</m:t>
                    </m:r>
                    <m:r>
                      <a:rPr lang="en-US" sz="1200" b="0" i="0" smtClean="0">
                        <a:latin typeface="Cambria Math" panose="02040503050406030204" pitchFamily="18" charset="0"/>
                        <a:ea typeface="Cambria Math" panose="02040503050406030204" pitchFamily="18" charset="0"/>
                      </a:rPr>
                      <m:t>2</m:t>
                    </m:r>
                    <m:r>
                      <a:rPr lang="en-US" sz="1200" i="1">
                        <a:latin typeface="Cambria Math" panose="02040503050406030204" pitchFamily="18" charset="0"/>
                        <a:ea typeface="Cambria Math" panose="02040503050406030204" pitchFamily="18" charset="0"/>
                      </a:rPr>
                      <m:t>𝜎</m:t>
                    </m:r>
                  </m:oMath>
                </a14:m>
                <a:r>
                  <a:rPr lang="en-US" sz="1200" dirty="0" smtClean="0"/>
                  <a:t> or </a:t>
                </a:r>
                <a14:m>
                  <m:oMath xmlns:m="http://schemas.openxmlformats.org/officeDocument/2006/math">
                    <m:r>
                      <a:rPr lang="en-US" sz="1200" i="1">
                        <a:latin typeface="Cambria Math" panose="02040503050406030204" pitchFamily="18" charset="0"/>
                      </a:rPr>
                      <m:t>3</m:t>
                    </m:r>
                    <m:r>
                      <a:rPr lang="en-US" sz="1200" b="0" i="1" smtClean="0">
                        <a:latin typeface="Cambria Math" panose="02040503050406030204" pitchFamily="18" charset="0"/>
                      </a:rPr>
                      <m:t>&lt;</m:t>
                    </m:r>
                    <m:r>
                      <a:rPr lang="en-US" sz="1200" i="1">
                        <a:latin typeface="Cambria Math" panose="02040503050406030204" pitchFamily="18" charset="0"/>
                        <a:ea typeface="Cambria Math" panose="02040503050406030204" pitchFamily="18" charset="0"/>
                      </a:rPr>
                      <m:t>𝜇</m:t>
                    </m:r>
                    <m:r>
                      <a:rPr lang="en-US" sz="1200" b="0" i="0" smtClean="0">
                        <a:latin typeface="Cambria Math" panose="02040503050406030204" pitchFamily="18" charset="0"/>
                        <a:ea typeface="Cambria Math" panose="02040503050406030204" pitchFamily="18" charset="0"/>
                      </a:rPr>
                      <m:t>−</m:t>
                    </m:r>
                    <m:r>
                      <a:rPr lang="en-US" sz="1200">
                        <a:latin typeface="Cambria Math" panose="02040503050406030204" pitchFamily="18" charset="0"/>
                        <a:ea typeface="Cambria Math" panose="02040503050406030204" pitchFamily="18" charset="0"/>
                      </a:rPr>
                      <m:t>2</m:t>
                    </m:r>
                    <m:r>
                      <a:rPr lang="en-US" sz="1200" i="1">
                        <a:latin typeface="Cambria Math" panose="02040503050406030204" pitchFamily="18" charset="0"/>
                        <a:ea typeface="Cambria Math" panose="02040503050406030204" pitchFamily="18" charset="0"/>
                      </a:rPr>
                      <m:t>𝜎</m:t>
                    </m:r>
                  </m:oMath>
                </a14:m>
                <a:r>
                  <a:rPr lang="en-US" sz="1200" dirty="0" smtClean="0"/>
                  <a:t> </a:t>
                </a:r>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46336" y="3204805"/>
                <a:ext cx="2599558" cy="184666"/>
              </a:xfrm>
              <a:prstGeom prst="rect">
                <a:avLst/>
              </a:prstGeom>
              <a:blipFill>
                <a:blip r:embed="rId5"/>
                <a:stretch>
                  <a:fillRect l="-2108" t="-26667" b="-50000"/>
                </a:stretch>
              </a:blipFill>
            </p:spPr>
            <p:txBody>
              <a:bodyPr/>
              <a:lstStyle/>
              <a:p>
                <a:r>
                  <a:rPr lang="en-US">
                    <a:noFill/>
                  </a:rPr>
                  <a:t> </a:t>
                </a:r>
              </a:p>
            </p:txBody>
          </p:sp>
        </mc:Fallback>
      </mc:AlternateContent>
    </p:spTree>
    <p:extLst>
      <p:ext uri="{BB962C8B-B14F-4D97-AF65-F5344CB8AC3E}">
        <p14:creationId xmlns:p14="http://schemas.microsoft.com/office/powerpoint/2010/main" val="12584771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43409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a:t>
            </a:r>
            <a:r>
              <a:rPr lang="en-US" sz="900" spc="-15" dirty="0" smtClean="0">
                <a:latin typeface="Arial"/>
                <a:cs typeface="Arial"/>
              </a:rPr>
              <a:t>What is the probability that at least 40 out of 200 randomly sampled Seniors got accepted  </a:t>
            </a:r>
            <a:endParaRPr lang="en-US" sz="900" dirty="0">
              <a:latin typeface="Arial"/>
              <a:cs typeface="Arial"/>
            </a:endParaRPr>
          </a:p>
        </p:txBody>
      </p:sp>
      <p:sp>
        <p:nvSpPr>
          <p:cNvPr id="15" name="object 36"/>
          <p:cNvSpPr txBox="1"/>
          <p:nvPr/>
        </p:nvSpPr>
        <p:spPr>
          <a:xfrm>
            <a:off x="178561" y="1196975"/>
            <a:ext cx="4112895" cy="1704313"/>
          </a:xfrm>
          <a:prstGeom prst="rect">
            <a:avLst/>
          </a:prstGeom>
        </p:spPr>
        <p:txBody>
          <a:bodyPr vert="horz" wrap="square" lIns="0" tIns="11430" rIns="0" bIns="0" rtlCol="0">
            <a:spAutoFit/>
          </a:bodyPr>
          <a:lstStyle/>
          <a:p>
            <a:pPr marL="227329" marR="5080" indent="-207645" algn="just">
              <a:lnSpc>
                <a:spcPct val="100000"/>
              </a:lnSpc>
              <a:spcBef>
                <a:spcPts val="90"/>
              </a:spcBef>
              <a:buClr>
                <a:srgbClr val="024F84"/>
              </a:buClr>
              <a:buAutoNum type="alphaLcParenBoth"/>
              <a:tabLst>
                <a:tab pos="227965" algn="l"/>
              </a:tabLst>
            </a:pPr>
            <a:r>
              <a:rPr lang="en-US" sz="1000" spc="-30" dirty="0" smtClean="0">
                <a:latin typeface="Arial"/>
                <a:cs typeface="Arial"/>
              </a:rPr>
              <a:t>Calculate exactly one binomial expression.</a:t>
            </a:r>
            <a:endParaRPr sz="1000" dirty="0">
              <a:latin typeface="Arial"/>
              <a:cs typeface="Arial"/>
            </a:endParaRPr>
          </a:p>
          <a:p>
            <a:pPr marL="227329" marR="5080" indent="-214629">
              <a:lnSpc>
                <a:spcPct val="100000"/>
              </a:lnSpc>
              <a:spcBef>
                <a:spcPts val="585"/>
              </a:spcBef>
              <a:buClr>
                <a:srgbClr val="024F84"/>
              </a:buClr>
              <a:buAutoNum type="alphaLcParenBoth"/>
              <a:tabLst>
                <a:tab pos="227965" algn="l"/>
              </a:tabLst>
            </a:pPr>
            <a:r>
              <a:rPr lang="en-US" sz="1000" spc="-30" dirty="0" smtClean="0">
                <a:latin typeface="Arial"/>
                <a:cs typeface="Arial"/>
              </a:rPr>
              <a:t>Calculate multiple binomial expressions (and add/subtract/do other things with them).</a:t>
            </a:r>
            <a:endParaRPr sz="1000" dirty="0">
              <a:latin typeface="Arial"/>
              <a:cs typeface="Arial"/>
            </a:endParaRPr>
          </a:p>
          <a:p>
            <a:pPr marL="227329" marR="5080" indent="-207645" algn="just">
              <a:lnSpc>
                <a:spcPct val="100000"/>
              </a:lnSpc>
              <a:spcBef>
                <a:spcPts val="580"/>
              </a:spcBef>
              <a:buClr>
                <a:srgbClr val="024F84"/>
              </a:buClr>
              <a:buAutoNum type="alphaLcParenBoth"/>
              <a:tabLst>
                <a:tab pos="227965" algn="l"/>
              </a:tabLst>
            </a:pPr>
            <a:r>
              <a:rPr lang="en-US" sz="1000" spc="-30" dirty="0" smtClean="0">
                <a:latin typeface="Arial"/>
                <a:cs typeface="Arial"/>
              </a:rPr>
              <a:t>Approximate a binomial distribution with a normal distribution </a:t>
            </a:r>
            <a:r>
              <a:rPr lang="en-US" sz="1000" i="1" spc="-30" dirty="0" smtClean="0">
                <a:latin typeface="Arial"/>
                <a:cs typeface="Arial"/>
              </a:rPr>
              <a:t>(but don’t check/show any conditions before you do this.)</a:t>
            </a:r>
            <a:endParaRPr sz="1000" i="1" dirty="0">
              <a:latin typeface="Arial"/>
              <a:cs typeface="Arial"/>
            </a:endParaRPr>
          </a:p>
          <a:p>
            <a:pPr marL="227329" marR="5080" indent="-207645" algn="just">
              <a:lnSpc>
                <a:spcPct val="100000"/>
              </a:lnSpc>
              <a:spcBef>
                <a:spcPts val="580"/>
              </a:spcBef>
              <a:buClr>
                <a:srgbClr val="024F84"/>
              </a:buClr>
              <a:buAutoNum type="alphaLcParenBoth"/>
              <a:tabLst>
                <a:tab pos="227965" algn="l"/>
              </a:tabLst>
            </a:pPr>
            <a:r>
              <a:rPr lang="en-US" sz="1000" spc="-30" dirty="0" smtClean="0">
                <a:latin typeface="Arial"/>
                <a:cs typeface="Arial"/>
              </a:rPr>
              <a:t>Approximate a binomial distribution with a normal distribution </a:t>
            </a:r>
            <a:r>
              <a:rPr lang="en-US" sz="1000" i="1" spc="-30" dirty="0" smtClean="0">
                <a:latin typeface="Arial"/>
                <a:cs typeface="Arial"/>
              </a:rPr>
              <a:t>(but DO check/show conditions before you do this.)</a:t>
            </a:r>
          </a:p>
          <a:p>
            <a:pPr marL="227329" marR="5080" indent="-207645" algn="just">
              <a:lnSpc>
                <a:spcPct val="100000"/>
              </a:lnSpc>
              <a:spcBef>
                <a:spcPts val="580"/>
              </a:spcBef>
              <a:buClr>
                <a:srgbClr val="024F84"/>
              </a:buClr>
              <a:buAutoNum type="alphaLcParenBoth"/>
              <a:tabLst>
                <a:tab pos="227965" algn="l"/>
              </a:tabLst>
            </a:pPr>
            <a:r>
              <a:rPr lang="en-US" sz="1000" spc="-30" dirty="0" smtClean="0">
                <a:latin typeface="Arial"/>
                <a:cs typeface="Arial"/>
              </a:rPr>
              <a:t>NONE OF THE ABOVE (Use other probability equations that aren’t specific to binomial and normal distributions).</a:t>
            </a:r>
            <a:endParaRPr lang="en-US" sz="1000" dirty="0">
              <a:latin typeface="Arial"/>
              <a:cs typeface="Arial"/>
            </a:endParaRPr>
          </a:p>
        </p:txBody>
      </p:sp>
    </p:spTree>
    <p:extLst>
      <p:ext uri="{BB962C8B-B14F-4D97-AF65-F5344CB8AC3E}">
        <p14:creationId xmlns:p14="http://schemas.microsoft.com/office/powerpoint/2010/main" val="2099520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43409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a:t>
            </a:r>
            <a:r>
              <a:rPr lang="en-US" sz="900" spc="-15" dirty="0" smtClean="0">
                <a:latin typeface="Arial"/>
                <a:cs typeface="Arial"/>
              </a:rPr>
              <a:t>What is the probability that at least 40 out of 200 randomly sampled Seniors got accepted  </a:t>
            </a:r>
            <a:endParaRPr lang="en-US" sz="900" dirty="0">
              <a:latin typeface="Arial"/>
              <a:cs typeface="Arial"/>
            </a:endParaRPr>
          </a:p>
        </p:txBody>
      </p:sp>
      <p:sp>
        <p:nvSpPr>
          <p:cNvPr id="15" name="object 36"/>
          <p:cNvSpPr txBox="1"/>
          <p:nvPr/>
        </p:nvSpPr>
        <p:spPr>
          <a:xfrm>
            <a:off x="178561" y="1196975"/>
            <a:ext cx="4112895" cy="1704313"/>
          </a:xfrm>
          <a:prstGeom prst="rect">
            <a:avLst/>
          </a:prstGeom>
        </p:spPr>
        <p:txBody>
          <a:bodyPr vert="horz" wrap="square" lIns="0" tIns="11430" rIns="0" bIns="0" rtlCol="0">
            <a:spAutoFit/>
          </a:bodyPr>
          <a:lstStyle/>
          <a:p>
            <a:pPr marL="227329" marR="5080" indent="-207645" algn="just">
              <a:lnSpc>
                <a:spcPct val="100000"/>
              </a:lnSpc>
              <a:spcBef>
                <a:spcPts val="90"/>
              </a:spcBef>
              <a:buClr>
                <a:srgbClr val="024F84"/>
              </a:buClr>
              <a:buAutoNum type="alphaLcParenBoth"/>
              <a:tabLst>
                <a:tab pos="227965" algn="l"/>
              </a:tabLst>
            </a:pPr>
            <a:r>
              <a:rPr lang="en-US" sz="1000" spc="-30" dirty="0" smtClean="0">
                <a:latin typeface="Arial"/>
                <a:cs typeface="Arial"/>
              </a:rPr>
              <a:t>Calculate exactly one binomial expression.</a:t>
            </a:r>
            <a:endParaRPr sz="1000" dirty="0">
              <a:latin typeface="Arial"/>
              <a:cs typeface="Arial"/>
            </a:endParaRPr>
          </a:p>
          <a:p>
            <a:pPr marL="227329" marR="5080" indent="-214629">
              <a:lnSpc>
                <a:spcPct val="100000"/>
              </a:lnSpc>
              <a:spcBef>
                <a:spcPts val="585"/>
              </a:spcBef>
              <a:buClr>
                <a:srgbClr val="024F84"/>
              </a:buClr>
              <a:buAutoNum type="alphaLcParenBoth"/>
              <a:tabLst>
                <a:tab pos="227965" algn="l"/>
              </a:tabLst>
            </a:pPr>
            <a:r>
              <a:rPr lang="en-US" sz="1000" spc="-30" dirty="0" smtClean="0">
                <a:latin typeface="Arial"/>
                <a:cs typeface="Arial"/>
              </a:rPr>
              <a:t>Calculate multiple binomial expressions (and add/subtract/do other things with them).</a:t>
            </a:r>
            <a:endParaRPr sz="1000" dirty="0">
              <a:latin typeface="Arial"/>
              <a:cs typeface="Arial"/>
            </a:endParaRPr>
          </a:p>
          <a:p>
            <a:pPr marL="227329" marR="5080" indent="-207645" algn="just">
              <a:lnSpc>
                <a:spcPct val="100000"/>
              </a:lnSpc>
              <a:spcBef>
                <a:spcPts val="580"/>
              </a:spcBef>
              <a:buClr>
                <a:srgbClr val="024F84"/>
              </a:buClr>
              <a:buAutoNum type="alphaLcParenBoth"/>
              <a:tabLst>
                <a:tab pos="227965" algn="l"/>
              </a:tabLst>
            </a:pPr>
            <a:r>
              <a:rPr lang="en-US" sz="1000" spc="-30" dirty="0" smtClean="0">
                <a:latin typeface="Arial"/>
                <a:cs typeface="Arial"/>
              </a:rPr>
              <a:t>Approximate a binomial distribution with a normal distribution </a:t>
            </a:r>
            <a:r>
              <a:rPr lang="en-US" sz="1000" i="1" spc="-30" dirty="0" smtClean="0">
                <a:latin typeface="Arial"/>
                <a:cs typeface="Arial"/>
              </a:rPr>
              <a:t>(but don’t check/show any conditions before you do this.)</a:t>
            </a:r>
            <a:endParaRPr sz="1000" i="1" dirty="0">
              <a:latin typeface="Arial"/>
              <a:cs typeface="Arial"/>
            </a:endParaRPr>
          </a:p>
          <a:p>
            <a:pPr marL="227329" marR="5080" indent="-207645" algn="just">
              <a:lnSpc>
                <a:spcPct val="100000"/>
              </a:lnSpc>
              <a:spcBef>
                <a:spcPts val="580"/>
              </a:spcBef>
              <a:buClr>
                <a:srgbClr val="024F84"/>
              </a:buClr>
              <a:buAutoNum type="alphaLcParenBoth"/>
              <a:tabLst>
                <a:tab pos="227965" algn="l"/>
              </a:tabLst>
            </a:pPr>
            <a:r>
              <a:rPr lang="en-US" sz="1000" b="1" i="1" spc="-30" dirty="0" smtClean="0">
                <a:solidFill>
                  <a:schemeClr val="accent2">
                    <a:lumMod val="75000"/>
                  </a:schemeClr>
                </a:solidFill>
                <a:latin typeface="Arial"/>
                <a:cs typeface="Arial"/>
              </a:rPr>
              <a:t>Approximate a binomial distribution with a normal distribution (but DO check/show conditions before you do this.)</a:t>
            </a:r>
          </a:p>
          <a:p>
            <a:pPr marL="227329" marR="5080" indent="-207645" algn="just">
              <a:lnSpc>
                <a:spcPct val="100000"/>
              </a:lnSpc>
              <a:spcBef>
                <a:spcPts val="580"/>
              </a:spcBef>
              <a:buClr>
                <a:srgbClr val="024F84"/>
              </a:buClr>
              <a:buAutoNum type="alphaLcParenBoth"/>
              <a:tabLst>
                <a:tab pos="227965" algn="l"/>
              </a:tabLst>
            </a:pPr>
            <a:r>
              <a:rPr lang="en-US" sz="1000" spc="-30" dirty="0" smtClean="0">
                <a:latin typeface="Arial"/>
                <a:cs typeface="Arial"/>
              </a:rPr>
              <a:t>NONE OF THE ABOVE (Use other probability equations that aren’t specific to binomial and normal distributions).</a:t>
            </a:r>
            <a:endParaRPr lang="en-US" sz="1000" dirty="0">
              <a:latin typeface="Arial"/>
              <a:cs typeface="Arial"/>
            </a:endParaRPr>
          </a:p>
        </p:txBody>
      </p:sp>
    </p:spTree>
    <p:extLst>
      <p:ext uri="{BB962C8B-B14F-4D97-AF65-F5344CB8AC3E}">
        <p14:creationId xmlns:p14="http://schemas.microsoft.com/office/powerpoint/2010/main" val="25072239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434093"/>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Duke acceptance rate for last year was 0.057. </a:t>
            </a:r>
            <a:r>
              <a:rPr lang="en-US" sz="900" spc="-15" dirty="0" smtClean="0">
                <a:latin typeface="Arial"/>
                <a:cs typeface="Arial"/>
              </a:rPr>
              <a:t>What is the probability that at least 40 out of 200 randomly sampled Seniors got accepted  </a:t>
            </a:r>
            <a:endParaRPr lang="en-US" sz="900" dirty="0">
              <a:latin typeface="Arial"/>
              <a:cs typeface="Arial"/>
            </a:endParaRPr>
          </a:p>
        </p:txBody>
      </p:sp>
      <mc:AlternateContent xmlns:mc="http://schemas.openxmlformats.org/markup-compatibility/2006" xmlns:a14="http://schemas.microsoft.com/office/drawing/2010/main">
        <mc:Choice Requires="a14">
          <p:sp>
            <p:nvSpPr>
              <p:cNvPr id="6" name="TextBox 5"/>
              <p:cNvSpPr txBox="1"/>
              <p:nvPr/>
            </p:nvSpPr>
            <p:spPr>
              <a:xfrm>
                <a:off x="166492" y="953521"/>
                <a:ext cx="179619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𝑋</m:t>
                      </m:r>
                      <m:r>
                        <a:rPr lang="en-US" sz="1200" b="0" i="1" smtClean="0">
                          <a:latin typeface="Cambria Math" panose="02040503050406030204" pitchFamily="18" charset="0"/>
                        </a:rPr>
                        <m:t>~</m:t>
                      </m:r>
                      <m:r>
                        <a:rPr lang="en-US" sz="1200" b="0" i="1" smtClean="0">
                          <a:latin typeface="Cambria Math" panose="02040503050406030204" pitchFamily="18" charset="0"/>
                        </a:rPr>
                        <m:t>𝐵𝑖𝑛</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=200,</m:t>
                      </m:r>
                      <m:r>
                        <a:rPr lang="en-US" sz="1200" b="0" i="1" smtClean="0">
                          <a:latin typeface="Cambria Math" panose="02040503050406030204" pitchFamily="18" charset="0"/>
                        </a:rPr>
                        <m:t>𝑝</m:t>
                      </m:r>
                      <m:r>
                        <a:rPr lang="en-US" sz="1200" b="0" i="1" smtClean="0">
                          <a:latin typeface="Cambria Math" panose="02040503050406030204" pitchFamily="18" charset="0"/>
                        </a:rPr>
                        <m:t>=.057)</m:t>
                      </m:r>
                    </m:oMath>
                  </m:oMathPara>
                </a14:m>
                <a:endParaRPr lang="en-US"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166492" y="953521"/>
                <a:ext cx="1796196" cy="184666"/>
              </a:xfrm>
              <a:prstGeom prst="rect">
                <a:avLst/>
              </a:prstGeom>
              <a:blipFill>
                <a:blip r:embed="rId2"/>
                <a:stretch>
                  <a:fillRect l="-1695" t="-3226" r="-2712" b="-35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88046" y="1850936"/>
                <a:ext cx="2086725" cy="2236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𝑋</m:t>
                      </m:r>
                      <m:r>
                        <a:rPr lang="en-US" sz="1200" b="0" i="1" smtClean="0">
                          <a:latin typeface="Cambria Math" panose="02040503050406030204" pitchFamily="18" charset="0"/>
                        </a:rPr>
                        <m:t>~</m:t>
                      </m:r>
                      <m:r>
                        <a:rPr lang="en-US" sz="1200" b="0" i="1" smtClean="0">
                          <a:latin typeface="Cambria Math" panose="02040503050406030204" pitchFamily="18" charset="0"/>
                        </a:rPr>
                        <m:t>𝑁</m:t>
                      </m:r>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𝜇</m:t>
                      </m:r>
                      <m:r>
                        <a:rPr lang="en-US" sz="1200" b="0" i="1" smtClean="0">
                          <a:latin typeface="Cambria Math" panose="02040503050406030204" pitchFamily="18" charset="0"/>
                        </a:rPr>
                        <m:t>=</m:t>
                      </m:r>
                      <m:r>
                        <a:rPr lang="en-US" sz="1200" b="0" i="1" smtClean="0">
                          <a:latin typeface="Cambria Math" panose="02040503050406030204" pitchFamily="18" charset="0"/>
                        </a:rPr>
                        <m:t>𝑛𝑝</m:t>
                      </m:r>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𝜎</m:t>
                      </m:r>
                      <m:r>
                        <a:rPr lang="en-US" sz="1200" b="0" i="1" smtClean="0">
                          <a:latin typeface="Cambria Math" panose="02040503050406030204" pitchFamily="18" charset="0"/>
                          <a:ea typeface="Cambria Math" panose="02040503050406030204" pitchFamily="18" charset="0"/>
                        </a:rPr>
                        <m:t>=</m:t>
                      </m:r>
                      <m:rad>
                        <m:radPr>
                          <m:degHide m:val="on"/>
                          <m:ctrlPr>
                            <a:rPr lang="en-US" sz="1200" b="0" i="1" smtClean="0">
                              <a:latin typeface="Cambria Math" panose="02040503050406030204" pitchFamily="18" charset="0"/>
                              <a:ea typeface="Cambria Math" panose="02040503050406030204" pitchFamily="18" charset="0"/>
                            </a:rPr>
                          </m:ctrlPr>
                        </m:radPr>
                        <m:deg/>
                        <m:e>
                          <m:r>
                            <a:rPr lang="en-US" sz="1200" b="0" i="1" smtClean="0">
                              <a:latin typeface="Cambria Math" panose="02040503050406030204" pitchFamily="18" charset="0"/>
                              <a:ea typeface="Cambria Math" panose="02040503050406030204" pitchFamily="18" charset="0"/>
                            </a:rPr>
                            <m:t>𝑛𝑝</m:t>
                          </m:r>
                          <m:r>
                            <a:rPr lang="en-US" sz="1200" b="0" i="1" smtClean="0">
                              <a:latin typeface="Cambria Math" panose="02040503050406030204" pitchFamily="18" charset="0"/>
                              <a:ea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𝑝</m:t>
                          </m:r>
                          <m:r>
                            <a:rPr lang="en-US" sz="1200" b="0" i="1" smtClean="0">
                              <a:latin typeface="Cambria Math" panose="02040503050406030204" pitchFamily="18" charset="0"/>
                              <a:ea typeface="Cambria Math" panose="02040503050406030204" pitchFamily="18" charset="0"/>
                            </a:rPr>
                            <m:t>)</m:t>
                          </m:r>
                        </m:e>
                      </m:rad>
                      <m:r>
                        <a:rPr lang="en-US" sz="1200" b="0" i="1" smtClean="0">
                          <a:latin typeface="Cambria Math" panose="02040503050406030204" pitchFamily="18" charset="0"/>
                        </a:rPr>
                        <m:t>)</m:t>
                      </m:r>
                    </m:oMath>
                  </m:oMathPara>
                </a14:m>
                <a:endParaRPr lang="en-US"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188046" y="1850936"/>
                <a:ext cx="2086725" cy="223651"/>
              </a:xfrm>
              <a:prstGeom prst="rect">
                <a:avLst/>
              </a:prstGeom>
              <a:blipFill>
                <a:blip r:embed="rId3"/>
                <a:stretch>
                  <a:fillRect l="-1462" r="-2047" b="-30556"/>
                </a:stretch>
              </a:blipFill>
            </p:spPr>
            <p:txBody>
              <a:bodyPr/>
              <a:lstStyle/>
              <a:p>
                <a:r>
                  <a:rPr lang="en-US">
                    <a:noFill/>
                  </a:rPr>
                  <a:t> </a:t>
                </a:r>
              </a:p>
            </p:txBody>
          </p:sp>
        </mc:Fallback>
      </mc:AlternateContent>
      <p:sp>
        <p:nvSpPr>
          <p:cNvPr id="8" name="Down Arrow 7"/>
          <p:cNvSpPr/>
          <p:nvPr/>
        </p:nvSpPr>
        <p:spPr>
          <a:xfrm>
            <a:off x="1083908" y="1256300"/>
            <a:ext cx="250161" cy="382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12345" y="1298420"/>
            <a:ext cx="1210880" cy="400110"/>
          </a:xfrm>
          <a:prstGeom prst="rect">
            <a:avLst/>
          </a:prstGeom>
          <a:noFill/>
        </p:spPr>
        <p:txBody>
          <a:bodyPr wrap="square" rtlCol="0">
            <a:spAutoFit/>
          </a:bodyPr>
          <a:lstStyle/>
          <a:p>
            <a:r>
              <a:rPr lang="en-US" sz="1000" b="1" dirty="0" smtClean="0">
                <a:solidFill>
                  <a:srgbClr val="0070C0"/>
                </a:solidFill>
              </a:rPr>
              <a:t>Only true when </a:t>
            </a:r>
          </a:p>
          <a:p>
            <a:r>
              <a:rPr lang="en-US" sz="1000" b="1" dirty="0" smtClean="0">
                <a:solidFill>
                  <a:srgbClr val="0070C0"/>
                </a:solidFill>
              </a:rPr>
              <a:t>SF conditions hold</a:t>
            </a:r>
            <a:endParaRPr lang="en-US" sz="1000" b="1" dirty="0">
              <a:solidFill>
                <a:srgbClr val="0070C0"/>
              </a:solidFill>
            </a:endParaRPr>
          </a:p>
        </p:txBody>
      </p:sp>
      <p:sp>
        <p:nvSpPr>
          <p:cNvPr id="10" name="TextBox 9"/>
          <p:cNvSpPr txBox="1"/>
          <p:nvPr/>
        </p:nvSpPr>
        <p:spPr>
          <a:xfrm>
            <a:off x="1354835" y="1190345"/>
            <a:ext cx="2209800" cy="507831"/>
          </a:xfrm>
          <a:prstGeom prst="rect">
            <a:avLst/>
          </a:prstGeom>
          <a:noFill/>
        </p:spPr>
        <p:txBody>
          <a:bodyPr wrap="square" rtlCol="0">
            <a:spAutoFit/>
          </a:bodyPr>
          <a:lstStyle/>
          <a:p>
            <a:r>
              <a:rPr lang="en-US" sz="900" u="sng" dirty="0" smtClean="0">
                <a:solidFill>
                  <a:srgbClr val="0070C0"/>
                </a:solidFill>
              </a:rPr>
              <a:t>SF conditions HOLD:</a:t>
            </a:r>
          </a:p>
          <a:p>
            <a:pPr marL="285750" indent="-285750">
              <a:buFont typeface="Arial" panose="020B0604020202020204" pitchFamily="34" charset="0"/>
              <a:buChar char="•"/>
            </a:pPr>
            <a:r>
              <a:rPr lang="en-US" sz="900" dirty="0" smtClean="0">
                <a:solidFill>
                  <a:srgbClr val="0070C0"/>
                </a:solidFill>
              </a:rPr>
              <a:t>np=200(0.057)</a:t>
            </a:r>
            <a:r>
              <a:rPr lang="en-US" sz="900" dirty="0">
                <a:solidFill>
                  <a:srgbClr val="0070C0"/>
                </a:solidFill>
              </a:rPr>
              <a:t> ≥ </a:t>
            </a:r>
            <a:r>
              <a:rPr lang="en-US" sz="900" dirty="0" smtClean="0">
                <a:solidFill>
                  <a:srgbClr val="0070C0"/>
                </a:solidFill>
              </a:rPr>
              <a:t>10</a:t>
            </a:r>
          </a:p>
          <a:p>
            <a:pPr marL="285750" indent="-285750">
              <a:buFont typeface="Arial" panose="020B0604020202020204" pitchFamily="34" charset="0"/>
              <a:buChar char="•"/>
            </a:pPr>
            <a:r>
              <a:rPr lang="en-US" sz="900" dirty="0" smtClean="0">
                <a:solidFill>
                  <a:srgbClr val="0070C0"/>
                </a:solidFill>
              </a:rPr>
              <a:t>n(1-p)=200(1-0.057) ≥10</a:t>
            </a:r>
            <a:endParaRPr lang="en-US" sz="900" dirty="0">
              <a:solidFill>
                <a:srgbClr val="0070C0"/>
              </a:solidFill>
            </a:endParaRPr>
          </a:p>
        </p:txBody>
      </p:sp>
      <p:sp>
        <p:nvSpPr>
          <p:cNvPr id="11" name="Down Arrow 10"/>
          <p:cNvSpPr/>
          <p:nvPr/>
        </p:nvSpPr>
        <p:spPr>
          <a:xfrm>
            <a:off x="858230" y="2414426"/>
            <a:ext cx="225678" cy="300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1054313" y="2327467"/>
            <a:ext cx="1210880" cy="400110"/>
          </a:xfrm>
          <a:prstGeom prst="rect">
            <a:avLst/>
          </a:prstGeom>
          <a:noFill/>
        </p:spPr>
        <p:txBody>
          <a:bodyPr wrap="square" rtlCol="0">
            <a:spAutoFit/>
          </a:bodyPr>
          <a:lstStyle/>
          <a:p>
            <a:r>
              <a:rPr lang="en-US" sz="1000" b="1" dirty="0" smtClean="0">
                <a:solidFill>
                  <a:srgbClr val="0070C0"/>
                </a:solidFill>
              </a:rPr>
              <a:t>Only true when </a:t>
            </a:r>
          </a:p>
          <a:p>
            <a:r>
              <a:rPr lang="en-US" sz="1000" b="1" dirty="0" smtClean="0">
                <a:solidFill>
                  <a:srgbClr val="0070C0"/>
                </a:solidFill>
              </a:rPr>
              <a:t>X is normal</a:t>
            </a:r>
            <a:endParaRPr lang="en-US" sz="1000" b="1" dirty="0">
              <a:solidFill>
                <a:srgbClr val="0070C0"/>
              </a:solidFill>
            </a:endParaRPr>
          </a:p>
        </p:txBody>
      </p:sp>
      <mc:AlternateContent xmlns:mc="http://schemas.openxmlformats.org/markup-compatibility/2006" xmlns:a14="http://schemas.microsoft.com/office/drawing/2010/main">
        <mc:Choice Requires="a14">
          <p:sp>
            <p:nvSpPr>
              <p:cNvPr id="13" name="TextBox 12"/>
              <p:cNvSpPr txBox="1"/>
              <p:nvPr/>
            </p:nvSpPr>
            <p:spPr>
              <a:xfrm>
                <a:off x="37258" y="2606612"/>
                <a:ext cx="3812069" cy="8136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𝑃</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𝑋</m:t>
                          </m:r>
                          <m:r>
                            <a:rPr lang="en-US" sz="1200" b="0" i="1" smtClean="0">
                              <a:latin typeface="Cambria Math" panose="02040503050406030204" pitchFamily="18" charset="0"/>
                              <a:ea typeface="Cambria Math" panose="02040503050406030204" pitchFamily="18" charset="0"/>
                            </a:rPr>
                            <m:t>≥40</m:t>
                          </m:r>
                        </m:e>
                      </m:d>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𝑃</m:t>
                      </m:r>
                      <m:d>
                        <m:dPr>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𝑍</m:t>
                          </m:r>
                          <m:r>
                            <a:rPr lang="en-US" sz="1200" b="0" i="1" smtClean="0">
                              <a:latin typeface="Cambria Math" panose="02040503050406030204" pitchFamily="18" charset="0"/>
                              <a:ea typeface="Cambria Math" panose="02040503050406030204" pitchFamily="18" charset="0"/>
                            </a:rPr>
                            <m:t>≥</m:t>
                          </m:r>
                          <m:f>
                            <m:fPr>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40−</m:t>
                              </m:r>
                              <m:r>
                                <a:rPr lang="en-US" sz="1200" b="0" i="1" smtClean="0">
                                  <a:latin typeface="Cambria Math" panose="02040503050406030204" pitchFamily="18" charset="0"/>
                                  <a:ea typeface="Cambria Math" panose="02040503050406030204" pitchFamily="18" charset="0"/>
                                </a:rPr>
                                <m:t>𝑢</m:t>
                              </m:r>
                            </m:num>
                            <m:den>
                              <m:r>
                                <a:rPr lang="en-US" sz="1200" i="1">
                                  <a:latin typeface="Cambria Math" panose="02040503050406030204" pitchFamily="18" charset="0"/>
                                  <a:ea typeface="Cambria Math" panose="02040503050406030204" pitchFamily="18" charset="0"/>
                                </a:rPr>
                                <m:t>𝜎</m:t>
                              </m:r>
                            </m:den>
                          </m:f>
                        </m:e>
                      </m:d>
                      <m:r>
                        <a:rPr lang="en-US" sz="1200" b="0" i="1" smtClean="0">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𝑃</m:t>
                      </m:r>
                      <m:d>
                        <m:dPr>
                          <m:ctrlPr>
                            <a:rPr lang="en-US" sz="1200" i="1">
                              <a:latin typeface="Cambria Math" panose="02040503050406030204" pitchFamily="18" charset="0"/>
                              <a:ea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𝑍</m:t>
                          </m:r>
                          <m:r>
                            <a:rPr lang="en-US" sz="1200" i="1">
                              <a:latin typeface="Cambria Math" panose="02040503050406030204" pitchFamily="18" charset="0"/>
                              <a:ea typeface="Cambria Math" panose="02040503050406030204" pitchFamily="18" charset="0"/>
                            </a:rPr>
                            <m:t>≥</m:t>
                          </m:r>
                          <m:f>
                            <m:fPr>
                              <m:ctrlPr>
                                <a:rPr lang="en-US" sz="1200" i="1">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40−</m:t>
                              </m:r>
                              <m:r>
                                <a:rPr lang="en-US" sz="1200" b="0" i="1" smtClean="0">
                                  <a:latin typeface="Cambria Math" panose="02040503050406030204" pitchFamily="18" charset="0"/>
                                  <a:ea typeface="Cambria Math" panose="02040503050406030204" pitchFamily="18" charset="0"/>
                                </a:rPr>
                                <m:t>𝑛𝑝</m:t>
                              </m:r>
                            </m:num>
                            <m:den>
                              <m:rad>
                                <m:radPr>
                                  <m:degHide m:val="on"/>
                                  <m:ctrlPr>
                                    <a:rPr lang="en-US" sz="1200" i="1">
                                      <a:latin typeface="Cambria Math" panose="02040503050406030204" pitchFamily="18" charset="0"/>
                                      <a:ea typeface="Cambria Math" panose="02040503050406030204" pitchFamily="18" charset="0"/>
                                    </a:rPr>
                                  </m:ctrlPr>
                                </m:radPr>
                                <m:deg/>
                                <m:e>
                                  <m:r>
                                    <a:rPr lang="en-US" sz="1200" i="1">
                                      <a:latin typeface="Cambria Math" panose="02040503050406030204" pitchFamily="18" charset="0"/>
                                      <a:ea typeface="Cambria Math" panose="02040503050406030204" pitchFamily="18" charset="0"/>
                                    </a:rPr>
                                    <m:t>𝑛𝑝</m:t>
                                  </m:r>
                                  <m:r>
                                    <a:rPr lang="en-US" sz="1200" i="1">
                                      <a:latin typeface="Cambria Math" panose="02040503050406030204" pitchFamily="18" charset="0"/>
                                      <a:ea typeface="Cambria Math" panose="02040503050406030204" pitchFamily="18" charset="0"/>
                                    </a:rPr>
                                    <m:t>(1−</m:t>
                                  </m:r>
                                  <m:r>
                                    <a:rPr lang="en-US" sz="1200" i="1">
                                      <a:latin typeface="Cambria Math" panose="02040503050406030204" pitchFamily="18" charset="0"/>
                                      <a:ea typeface="Cambria Math" panose="02040503050406030204" pitchFamily="18" charset="0"/>
                                    </a:rPr>
                                    <m:t>𝑝</m:t>
                                  </m:r>
                                  <m:r>
                                    <a:rPr lang="en-US" sz="1200" i="1">
                                      <a:latin typeface="Cambria Math" panose="02040503050406030204" pitchFamily="18" charset="0"/>
                                      <a:ea typeface="Cambria Math" panose="02040503050406030204" pitchFamily="18" charset="0"/>
                                    </a:rPr>
                                    <m:t>)</m:t>
                                  </m:r>
                                </m:e>
                              </m:rad>
                            </m:den>
                          </m:f>
                        </m:e>
                      </m:d>
                    </m:oMath>
                  </m:oMathPara>
                </a14:m>
                <a:r>
                  <a:rPr lang="en-US" sz="1200" dirty="0" smtClean="0"/>
                  <a:t/>
                </a:r>
                <a:br>
                  <a:rPr lang="en-US" sz="1200" dirty="0" smtClean="0"/>
                </a:br>
                <a:r>
                  <a:rPr lang="en-US" sz="1200" dirty="0" smtClean="0"/>
                  <a:t>                              =</a:t>
                </a:r>
                <a14:m>
                  <m:oMath xmlns:m="http://schemas.openxmlformats.org/officeDocument/2006/math">
                    <m:r>
                      <a:rPr lang="en-US" sz="1200" i="1">
                        <a:latin typeface="Cambria Math" panose="02040503050406030204" pitchFamily="18" charset="0"/>
                        <a:ea typeface="Cambria Math" panose="02040503050406030204" pitchFamily="18" charset="0"/>
                      </a:rPr>
                      <m:t>𝑃</m:t>
                    </m:r>
                    <m:d>
                      <m:dPr>
                        <m:ctrlPr>
                          <a:rPr lang="en-US" sz="1200" i="1">
                            <a:latin typeface="Cambria Math" panose="02040503050406030204" pitchFamily="18" charset="0"/>
                            <a:ea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𝑍</m:t>
                        </m:r>
                        <m:r>
                          <a:rPr lang="en-US" sz="1200" i="1">
                            <a:latin typeface="Cambria Math" panose="02040503050406030204" pitchFamily="18" charset="0"/>
                            <a:ea typeface="Cambria Math" panose="02040503050406030204" pitchFamily="18" charset="0"/>
                          </a:rPr>
                          <m:t>≥</m:t>
                        </m:r>
                        <m:f>
                          <m:fPr>
                            <m:ctrlPr>
                              <a:rPr lang="en-US" sz="1200" i="1">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40−</m:t>
                            </m:r>
                            <m:r>
                              <a:rPr lang="en-US" sz="1200" b="0" i="1" smtClean="0">
                                <a:latin typeface="Cambria Math" panose="02040503050406030204" pitchFamily="18" charset="0"/>
                                <a:ea typeface="Cambria Math" panose="02040503050406030204" pitchFamily="18" charset="0"/>
                              </a:rPr>
                              <m:t>200(0.057)</m:t>
                            </m:r>
                          </m:num>
                          <m:den>
                            <m:rad>
                              <m:radPr>
                                <m:degHide m:val="on"/>
                                <m:ctrlPr>
                                  <a:rPr lang="en-US" sz="1200" i="1">
                                    <a:latin typeface="Cambria Math" panose="02040503050406030204" pitchFamily="18" charset="0"/>
                                    <a:ea typeface="Cambria Math" panose="02040503050406030204" pitchFamily="18" charset="0"/>
                                  </a:rPr>
                                </m:ctrlPr>
                              </m:radPr>
                              <m:deg/>
                              <m:e>
                                <m:r>
                                  <a:rPr lang="en-US" sz="1200" b="0" i="1" smtClean="0">
                                    <a:latin typeface="Cambria Math" panose="02040503050406030204" pitchFamily="18" charset="0"/>
                                    <a:ea typeface="Cambria Math" panose="02040503050406030204" pitchFamily="18" charset="0"/>
                                  </a:rPr>
                                  <m:t>200(0.057)(</m:t>
                                </m:r>
                                <m:r>
                                  <a:rPr lang="en-US" sz="1200" i="1">
                                    <a:latin typeface="Cambria Math" panose="02040503050406030204" pitchFamily="18" charset="0"/>
                                    <a:ea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0.057</m:t>
                                </m:r>
                                <m:r>
                                  <a:rPr lang="en-US" sz="1200" i="1">
                                    <a:latin typeface="Cambria Math" panose="02040503050406030204" pitchFamily="18" charset="0"/>
                                    <a:ea typeface="Cambria Math" panose="02040503050406030204" pitchFamily="18" charset="0"/>
                                  </a:rPr>
                                  <m:t>)</m:t>
                                </m:r>
                              </m:e>
                            </m:rad>
                          </m:den>
                        </m:f>
                      </m:e>
                    </m:d>
                  </m:oMath>
                </a14:m>
                <a:r>
                  <a:rPr lang="en-US" sz="1200" dirty="0" smtClean="0"/>
                  <a:t>&lt;0.0002</a:t>
                </a:r>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7258" y="2606612"/>
                <a:ext cx="3812069" cy="813621"/>
              </a:xfrm>
              <a:prstGeom prst="rect">
                <a:avLst/>
              </a:prstGeom>
              <a:blipFill>
                <a:blip r:embed="rId4"/>
                <a:stretch>
                  <a:fillRect b="-5263"/>
                </a:stretch>
              </a:blipFill>
            </p:spPr>
            <p:txBody>
              <a:bodyPr/>
              <a:lstStyle/>
              <a:p>
                <a:r>
                  <a:rPr lang="en-US">
                    <a:noFill/>
                  </a:rPr>
                  <a:t> </a:t>
                </a:r>
              </a:p>
            </p:txBody>
          </p:sp>
        </mc:Fallback>
      </mc:AlternateContent>
    </p:spTree>
    <p:extLst>
      <p:ext uri="{BB962C8B-B14F-4D97-AF65-F5344CB8AC3E}">
        <p14:creationId xmlns:p14="http://schemas.microsoft.com/office/powerpoint/2010/main" val="38506239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947054"/>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acceptance rate for College University (CU) last year was 20%. Assume the SAT scores for incoming CU freshmen was normally distributed (for </a:t>
            </a:r>
            <a:r>
              <a:rPr lang="en-US" sz="900" spc="-15" dirty="0" err="1">
                <a:latin typeface="Arial"/>
                <a:cs typeface="Arial"/>
              </a:rPr>
              <a:t>Math+Verbal</a:t>
            </a:r>
            <a:r>
              <a:rPr lang="en-US" sz="900" spc="-15" dirty="0">
                <a:latin typeface="Arial"/>
                <a:cs typeface="Arial"/>
              </a:rPr>
              <a:t>) with an average of 1200 and a standard deviation of 100. Assume the SAT scores for all students in the US was normally distributed (for </a:t>
            </a:r>
            <a:r>
              <a:rPr lang="en-US" sz="900" spc="-15" dirty="0" err="1">
                <a:latin typeface="Arial"/>
                <a:cs typeface="Arial"/>
              </a:rPr>
              <a:t>Math+Verbal</a:t>
            </a:r>
            <a:r>
              <a:rPr lang="en-US" sz="900" spc="-15" dirty="0">
                <a:latin typeface="Arial"/>
                <a:cs typeface="Arial"/>
              </a:rPr>
              <a:t>) with an average of 1060 and a standard deviation of 195. What’s the probability of getting into CU with an SAT score of at least 1500?</a:t>
            </a:r>
            <a:endParaRPr lang="en-US" sz="900" dirty="0">
              <a:latin typeface="Arial"/>
              <a:cs typeface="Arial"/>
            </a:endParaRPr>
          </a:p>
        </p:txBody>
      </p:sp>
      <p:sp>
        <p:nvSpPr>
          <p:cNvPr id="6" name="object 36"/>
          <p:cNvSpPr txBox="1"/>
          <p:nvPr/>
        </p:nvSpPr>
        <p:spPr>
          <a:xfrm>
            <a:off x="178561" y="1501775"/>
            <a:ext cx="4112895" cy="986167"/>
          </a:xfrm>
          <a:prstGeom prst="rect">
            <a:avLst/>
          </a:prstGeom>
        </p:spPr>
        <p:txBody>
          <a:bodyPr vert="horz" wrap="square" lIns="0" tIns="11430" rIns="0" bIns="0" rtlCol="0">
            <a:spAutoFit/>
          </a:bodyPr>
          <a:lstStyle/>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Bayes equation and a probability tree</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Bayes equation and the normal distribution</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Just use the normal distribution</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Multiple binomial distribution</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General probability equations</a:t>
            </a:r>
            <a:endParaRPr lang="en-US" sz="1200" dirty="0">
              <a:latin typeface="Arial"/>
              <a:cs typeface="Arial"/>
            </a:endParaRPr>
          </a:p>
        </p:txBody>
      </p:sp>
    </p:spTree>
    <p:extLst>
      <p:ext uri="{BB962C8B-B14F-4D97-AF65-F5344CB8AC3E}">
        <p14:creationId xmlns:p14="http://schemas.microsoft.com/office/powerpoint/2010/main" val="9726857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947054"/>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acceptance rate for College University (CU) last year was 20%. Assume the SAT scores for incoming CU freshmen was normally distributed (for </a:t>
            </a:r>
            <a:r>
              <a:rPr lang="en-US" sz="900" spc="-15" dirty="0" err="1">
                <a:latin typeface="Arial"/>
                <a:cs typeface="Arial"/>
              </a:rPr>
              <a:t>Math+Verbal</a:t>
            </a:r>
            <a:r>
              <a:rPr lang="en-US" sz="900" spc="-15" dirty="0">
                <a:latin typeface="Arial"/>
                <a:cs typeface="Arial"/>
              </a:rPr>
              <a:t>) with an average of 1200 and a standard deviation of 100. Assume the SAT scores for all students in the US was normally distributed (for </a:t>
            </a:r>
            <a:r>
              <a:rPr lang="en-US" sz="900" spc="-15" dirty="0" err="1">
                <a:latin typeface="Arial"/>
                <a:cs typeface="Arial"/>
              </a:rPr>
              <a:t>Math+Verbal</a:t>
            </a:r>
            <a:r>
              <a:rPr lang="en-US" sz="900" spc="-15" dirty="0">
                <a:latin typeface="Arial"/>
                <a:cs typeface="Arial"/>
              </a:rPr>
              <a:t>) with an average of 1060 and a standard deviation of 195. What’s the probability of getting into CU with an SAT score of at least 1500?</a:t>
            </a:r>
            <a:endParaRPr lang="en-US" sz="900" dirty="0">
              <a:latin typeface="Arial"/>
              <a:cs typeface="Arial"/>
            </a:endParaRPr>
          </a:p>
        </p:txBody>
      </p:sp>
      <p:sp>
        <p:nvSpPr>
          <p:cNvPr id="6" name="object 36"/>
          <p:cNvSpPr txBox="1"/>
          <p:nvPr/>
        </p:nvSpPr>
        <p:spPr>
          <a:xfrm>
            <a:off x="178561" y="1501775"/>
            <a:ext cx="4112895" cy="986167"/>
          </a:xfrm>
          <a:prstGeom prst="rect">
            <a:avLst/>
          </a:prstGeom>
        </p:spPr>
        <p:txBody>
          <a:bodyPr vert="horz" wrap="square" lIns="0" tIns="11430" rIns="0" bIns="0" rtlCol="0">
            <a:spAutoFit/>
          </a:bodyPr>
          <a:lstStyle/>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Bayes equation and a probability tree</a:t>
            </a:r>
          </a:p>
          <a:p>
            <a:pPr marL="227329" marR="5080" indent="-207645" algn="just">
              <a:lnSpc>
                <a:spcPct val="100000"/>
              </a:lnSpc>
              <a:spcBef>
                <a:spcPts val="90"/>
              </a:spcBef>
              <a:buClr>
                <a:srgbClr val="024F84"/>
              </a:buClr>
              <a:buAutoNum type="alphaLcParenBoth"/>
              <a:tabLst>
                <a:tab pos="227965" algn="l"/>
              </a:tabLst>
            </a:pPr>
            <a:r>
              <a:rPr lang="en-US" sz="1200" b="1" i="1" spc="-30" dirty="0" smtClean="0">
                <a:solidFill>
                  <a:srgbClr val="C00000"/>
                </a:solidFill>
                <a:latin typeface="Arial"/>
                <a:cs typeface="Arial"/>
              </a:rPr>
              <a:t>Bayes equation and the normal distribution</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Just use the normal distribution</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Multiple binomial distribution</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General probability equations</a:t>
            </a:r>
            <a:endParaRPr lang="en-US" sz="1200" dirty="0">
              <a:latin typeface="Arial"/>
              <a:cs typeface="Arial"/>
            </a:endParaRPr>
          </a:p>
        </p:txBody>
      </p:sp>
    </p:spTree>
    <p:extLst>
      <p:ext uri="{BB962C8B-B14F-4D97-AF65-F5344CB8AC3E}">
        <p14:creationId xmlns:p14="http://schemas.microsoft.com/office/powerpoint/2010/main" val="26228582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947054"/>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acceptance rate for College University (CU) last year was </a:t>
            </a:r>
            <a:r>
              <a:rPr lang="en-US" sz="900" spc="-15" dirty="0" smtClean="0">
                <a:latin typeface="Arial"/>
                <a:cs typeface="Arial"/>
              </a:rPr>
              <a:t>20%. </a:t>
            </a:r>
            <a:r>
              <a:rPr lang="en-US" sz="900" spc="-15" dirty="0">
                <a:latin typeface="Arial"/>
                <a:cs typeface="Arial"/>
              </a:rPr>
              <a:t>Assume the SAT scores for incoming CU freshmen was normally distributed (for </a:t>
            </a:r>
            <a:r>
              <a:rPr lang="en-US" sz="900" spc="-15" dirty="0" err="1">
                <a:latin typeface="Arial"/>
                <a:cs typeface="Arial"/>
              </a:rPr>
              <a:t>Math+Verbal</a:t>
            </a:r>
            <a:r>
              <a:rPr lang="en-US" sz="900" spc="-15" dirty="0">
                <a:latin typeface="Arial"/>
                <a:cs typeface="Arial"/>
              </a:rPr>
              <a:t>) with an average of 1200 and a standard deviation of 100. Assume the SAT scores for all students in the US was normally distributed (for </a:t>
            </a:r>
            <a:r>
              <a:rPr lang="en-US" sz="900" spc="-15" dirty="0" err="1">
                <a:latin typeface="Arial"/>
                <a:cs typeface="Arial"/>
              </a:rPr>
              <a:t>Math+Verbal</a:t>
            </a:r>
            <a:r>
              <a:rPr lang="en-US" sz="900" spc="-15" dirty="0">
                <a:latin typeface="Arial"/>
                <a:cs typeface="Arial"/>
              </a:rPr>
              <a:t>) with an average of 1060 and a standard deviation of 195. What’s the probability of getting into CU with an SAT score of at least 1500?</a:t>
            </a:r>
            <a:endParaRPr lang="en-US" sz="900" dirty="0">
              <a:latin typeface="Arial"/>
              <a:cs typeface="Arial"/>
            </a:endParaRPr>
          </a:p>
        </p:txBody>
      </p:sp>
      <mc:AlternateContent xmlns:mc="http://schemas.openxmlformats.org/markup-compatibility/2006" xmlns:a14="http://schemas.microsoft.com/office/drawing/2010/main">
        <mc:Choice Requires="a14">
          <p:sp>
            <p:nvSpPr>
              <p:cNvPr id="2" name="TextBox 1"/>
              <p:cNvSpPr txBox="1"/>
              <p:nvPr/>
            </p:nvSpPr>
            <p:spPr>
              <a:xfrm>
                <a:off x="323850" y="1501775"/>
                <a:ext cx="2763705" cy="6463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𝑔𝑒𝑡</m:t>
                      </m:r>
                      <m:r>
                        <a:rPr lang="en-US" sz="1400" b="0" i="1" smtClean="0">
                          <a:latin typeface="Cambria Math" panose="02040503050406030204" pitchFamily="18" charset="0"/>
                        </a:rPr>
                        <m:t> </m:t>
                      </m:r>
                      <m:r>
                        <a:rPr lang="en-US" sz="1400" b="0" i="1" smtClean="0">
                          <a:latin typeface="Cambria Math" panose="02040503050406030204" pitchFamily="18" charset="0"/>
                        </a:rPr>
                        <m:t>𝑖𝑛𝑡𝑜</m:t>
                      </m:r>
                      <m:r>
                        <a:rPr lang="en-US" sz="1400" b="0" i="1" smtClean="0">
                          <a:latin typeface="Cambria Math" panose="02040503050406030204" pitchFamily="18" charset="0"/>
                        </a:rPr>
                        <m:t> </m:t>
                      </m:r>
                      <m:r>
                        <a:rPr lang="en-US" sz="1400" b="0" i="1" smtClean="0">
                          <a:latin typeface="Cambria Math" panose="02040503050406030204" pitchFamily="18" charset="0"/>
                        </a:rPr>
                        <m:t>𝐶𝑈</m:t>
                      </m:r>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&gt;1500)=</m:t>
                      </m:r>
                    </m:oMath>
                    <m:oMath xmlns:m="http://schemas.openxmlformats.org/officeDocument/2006/math">
                      <m:r>
                        <a:rPr lang="en-US" sz="1400" b="0" i="0" smtClean="0">
                          <a:latin typeface="Cambria Math" panose="02040503050406030204" pitchFamily="18" charset="0"/>
                        </a:rPr>
                        <m:t>          </m:t>
                      </m:r>
                    </m:oMath>
                    <m:oMath xmlns:m="http://schemas.openxmlformats.org/officeDocument/2006/math">
                      <m:r>
                        <a:rPr lang="en-US" sz="1400" b="0" i="0" smtClean="0">
                          <a:latin typeface="Cambria Math" panose="02040503050406030204" pitchFamily="18" charset="0"/>
                        </a:rPr>
                        <m:t>        </m:t>
                      </m:r>
                    </m:oMath>
                  </m:oMathPara>
                </a14:m>
                <a:r>
                  <a:rPr lang="en-US" sz="1400" dirty="0" smtClean="0"/>
                  <a:t/>
                </a:r>
                <a:br>
                  <a:rPr lang="en-US" sz="1400" dirty="0" smtClean="0"/>
                </a:br>
                <a:endParaRPr lang="en-US" sz="1400" b="0"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323850" y="1501775"/>
                <a:ext cx="2763705" cy="64639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85367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947054"/>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acceptance rate for College University (CU) last year was </a:t>
            </a:r>
            <a:r>
              <a:rPr lang="en-US" sz="900" spc="-15" dirty="0" smtClean="0">
                <a:latin typeface="Arial"/>
                <a:cs typeface="Arial"/>
              </a:rPr>
              <a:t>20%. </a:t>
            </a:r>
            <a:r>
              <a:rPr lang="en-US" sz="900" spc="-15" dirty="0">
                <a:latin typeface="Arial"/>
                <a:cs typeface="Arial"/>
              </a:rPr>
              <a:t>Assume the SAT scores for incoming CU freshmen was normally distributed (for </a:t>
            </a:r>
            <a:r>
              <a:rPr lang="en-US" sz="900" spc="-15" dirty="0" err="1">
                <a:latin typeface="Arial"/>
                <a:cs typeface="Arial"/>
              </a:rPr>
              <a:t>Math+Verbal</a:t>
            </a:r>
            <a:r>
              <a:rPr lang="en-US" sz="900" spc="-15" dirty="0">
                <a:latin typeface="Arial"/>
                <a:cs typeface="Arial"/>
              </a:rPr>
              <a:t>) with an average of 1200 and a standard deviation of 100. Assume the SAT scores for all students in the US was normally distributed (for </a:t>
            </a:r>
            <a:r>
              <a:rPr lang="en-US" sz="900" spc="-15" dirty="0" err="1">
                <a:latin typeface="Arial"/>
                <a:cs typeface="Arial"/>
              </a:rPr>
              <a:t>Math+Verbal</a:t>
            </a:r>
            <a:r>
              <a:rPr lang="en-US" sz="900" spc="-15" dirty="0">
                <a:latin typeface="Arial"/>
                <a:cs typeface="Arial"/>
              </a:rPr>
              <a:t>) with an average of 1060 and a standard deviation of 195. What’s the probability of getting into CU with an SAT score of at least 1500?</a:t>
            </a:r>
            <a:endParaRPr lang="en-US" sz="900" dirty="0">
              <a:latin typeface="Arial"/>
              <a:cs typeface="Arial"/>
            </a:endParaRPr>
          </a:p>
        </p:txBody>
      </p:sp>
      <mc:AlternateContent xmlns:mc="http://schemas.openxmlformats.org/markup-compatibility/2006" xmlns:a14="http://schemas.microsoft.com/office/drawing/2010/main">
        <mc:Choice Requires="a14">
          <p:sp>
            <p:nvSpPr>
              <p:cNvPr id="2" name="TextBox 1"/>
              <p:cNvSpPr txBox="1"/>
              <p:nvPr/>
            </p:nvSpPr>
            <p:spPr>
              <a:xfrm>
                <a:off x="323850" y="1501775"/>
                <a:ext cx="3241850" cy="879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𝑔𝑒𝑡</m:t>
                      </m:r>
                      <m:r>
                        <a:rPr lang="en-US" sz="1400" b="0" i="1" smtClean="0">
                          <a:latin typeface="Cambria Math" panose="02040503050406030204" pitchFamily="18" charset="0"/>
                        </a:rPr>
                        <m:t> </m:t>
                      </m:r>
                      <m:r>
                        <a:rPr lang="en-US" sz="1400" b="0" i="1" smtClean="0">
                          <a:latin typeface="Cambria Math" panose="02040503050406030204" pitchFamily="18" charset="0"/>
                        </a:rPr>
                        <m:t>𝑖𝑛𝑡𝑜</m:t>
                      </m:r>
                      <m:r>
                        <a:rPr lang="en-US" sz="1400" b="0" i="1" smtClean="0">
                          <a:latin typeface="Cambria Math" panose="02040503050406030204" pitchFamily="18" charset="0"/>
                        </a:rPr>
                        <m:t> </m:t>
                      </m:r>
                      <m:r>
                        <a:rPr lang="en-US" sz="1400" b="0" i="1" smtClean="0">
                          <a:latin typeface="Cambria Math" panose="02040503050406030204" pitchFamily="18" charset="0"/>
                        </a:rPr>
                        <m:t>𝐶𝑈</m:t>
                      </m:r>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&gt;</m:t>
                      </m:r>
                      <m:r>
                        <a:rPr lang="en-US" sz="1400" b="0" i="1" smtClean="0">
                          <a:latin typeface="Cambria Math" panose="02040503050406030204" pitchFamily="18" charset="0"/>
                        </a:rPr>
                        <m:t>1500</m:t>
                      </m:r>
                      <m:r>
                        <a:rPr lang="en-US" sz="1400" b="0" i="1" smtClean="0">
                          <a:latin typeface="Cambria Math" panose="02040503050406030204" pitchFamily="18" charset="0"/>
                        </a:rPr>
                        <m:t>)=</m:t>
                      </m:r>
                    </m:oMath>
                    <m:oMath xmlns:m="http://schemas.openxmlformats.org/officeDocument/2006/math">
                      <m:r>
                        <a:rPr lang="en-US" sz="1400" b="0" i="0" smtClean="0">
                          <a:latin typeface="Cambria Math" panose="02040503050406030204" pitchFamily="18" charset="0"/>
                        </a:rPr>
                        <m:t>          </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&gt;</m:t>
                          </m:r>
                          <m:r>
                            <a:rPr lang="en-US" sz="1400" b="0" i="1" smtClean="0">
                              <a:latin typeface="Cambria Math" panose="02040503050406030204" pitchFamily="18" charset="0"/>
                            </a:rPr>
                            <m:t>1500</m:t>
                          </m:r>
                          <m:r>
                            <a:rPr lang="en-US" sz="1400" b="0" i="1" smtClean="0">
                              <a:latin typeface="Cambria Math" panose="02040503050406030204" pitchFamily="18" charset="0"/>
                            </a:rPr>
                            <m:t> </m:t>
                          </m:r>
                          <m:r>
                            <a:rPr lang="en-US" sz="1400" b="0" i="1" smtClean="0">
                              <a:latin typeface="Cambria Math" panose="02040503050406030204" pitchFamily="18" charset="0"/>
                            </a:rPr>
                            <m:t>𝑎𝑛𝑑</m:t>
                          </m:r>
                          <m:r>
                            <a:rPr lang="en-US" sz="1400" b="0" i="1" smtClean="0">
                              <a:latin typeface="Cambria Math" panose="02040503050406030204" pitchFamily="18" charset="0"/>
                            </a:rPr>
                            <m:t> </m:t>
                          </m:r>
                          <m:r>
                            <a:rPr lang="en-US" sz="1400" b="0" i="1" smtClean="0">
                              <a:latin typeface="Cambria Math" panose="02040503050406030204" pitchFamily="18" charset="0"/>
                            </a:rPr>
                            <m:t>𝑔𝑒𝑡</m:t>
                          </m:r>
                          <m:r>
                            <a:rPr lang="en-US" sz="1400" b="0" i="1" smtClean="0">
                              <a:latin typeface="Cambria Math" panose="02040503050406030204" pitchFamily="18" charset="0"/>
                            </a:rPr>
                            <m:t> </m:t>
                          </m:r>
                          <m:r>
                            <a:rPr lang="en-US" sz="1400" b="0" i="1" smtClean="0">
                              <a:latin typeface="Cambria Math" panose="02040503050406030204" pitchFamily="18" charset="0"/>
                            </a:rPr>
                            <m:t>𝑖𝑛𝑡𝑜</m:t>
                          </m:r>
                          <m:r>
                            <a:rPr lang="en-US" sz="1400" b="0" i="1" smtClean="0">
                              <a:latin typeface="Cambria Math" panose="02040503050406030204" pitchFamily="18" charset="0"/>
                            </a:rPr>
                            <m:t> </m:t>
                          </m:r>
                          <m:r>
                            <a:rPr lang="en-US" sz="1400" b="0" i="1" smtClean="0">
                              <a:latin typeface="Cambria Math" panose="02040503050406030204" pitchFamily="18" charset="0"/>
                            </a:rPr>
                            <m:t>𝐶𝑈</m:t>
                          </m:r>
                          <m:r>
                            <a:rPr lang="en-US" sz="1400" b="0" i="1" smtClean="0">
                              <a:latin typeface="Cambria Math" panose="02040503050406030204" pitchFamily="18" charset="0"/>
                            </a:rPr>
                            <m:t>)</m:t>
                          </m:r>
                        </m:num>
                        <m:den>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&gt;</m:t>
                          </m:r>
                          <m:r>
                            <a:rPr lang="en-US" sz="1400" b="0" i="1" smtClean="0">
                              <a:latin typeface="Cambria Math" panose="02040503050406030204" pitchFamily="18" charset="0"/>
                            </a:rPr>
                            <m:t>1500</m:t>
                          </m:r>
                          <m:r>
                            <a:rPr lang="en-US" sz="1400" b="0" i="1" smtClean="0">
                              <a:latin typeface="Cambria Math" panose="02040503050406030204" pitchFamily="18" charset="0"/>
                            </a:rPr>
                            <m:t>)</m:t>
                          </m:r>
                        </m:den>
                      </m:f>
                    </m:oMath>
                    <m:oMath xmlns:m="http://schemas.openxmlformats.org/officeDocument/2006/math">
                      <m:r>
                        <a:rPr lang="en-US" sz="1400" b="0" i="0" smtClean="0">
                          <a:latin typeface="Cambria Math" panose="02040503050406030204" pitchFamily="18" charset="0"/>
                        </a:rPr>
                        <m:t>        </m:t>
                      </m:r>
                    </m:oMath>
                  </m:oMathPara>
                </a14:m>
                <a:r>
                  <a:rPr lang="en-US" sz="1400" dirty="0" smtClean="0"/>
                  <a:t/>
                </a:r>
                <a:br>
                  <a:rPr lang="en-US" sz="1400" dirty="0" smtClean="0"/>
                </a:br>
                <a:endParaRPr lang="en-US" sz="1400" b="0"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323850" y="1501775"/>
                <a:ext cx="3241850" cy="879536"/>
              </a:xfrm>
              <a:prstGeom prst="rect">
                <a:avLst/>
              </a:prstGeom>
              <a:blipFill>
                <a:blip r:embed="rId2"/>
                <a:stretch>
                  <a:fillRect/>
                </a:stretch>
              </a:blipFill>
            </p:spPr>
            <p:txBody>
              <a:bodyPr/>
              <a:lstStyle/>
              <a:p>
                <a:r>
                  <a:rPr lang="en-US">
                    <a:noFill/>
                  </a:rPr>
                  <a:t> </a:t>
                </a:r>
              </a:p>
            </p:txBody>
          </p:sp>
        </mc:Fallback>
      </mc:AlternateContent>
      <p:sp>
        <p:nvSpPr>
          <p:cNvPr id="3" name="TextBox 2"/>
          <p:cNvSpPr txBox="1"/>
          <p:nvPr/>
        </p:nvSpPr>
        <p:spPr>
          <a:xfrm>
            <a:off x="3456996" y="1664544"/>
            <a:ext cx="1162050" cy="276999"/>
          </a:xfrm>
          <a:prstGeom prst="rect">
            <a:avLst/>
          </a:prstGeom>
          <a:noFill/>
        </p:spPr>
        <p:txBody>
          <a:bodyPr wrap="square" rtlCol="0">
            <a:spAutoFit/>
          </a:bodyPr>
          <a:lstStyle/>
          <a:p>
            <a:r>
              <a:rPr lang="en-US" sz="1200" dirty="0" smtClean="0"/>
              <a:t>Bayes Equation</a:t>
            </a:r>
            <a:endParaRPr lang="en-US" sz="1200" dirty="0"/>
          </a:p>
        </p:txBody>
      </p:sp>
    </p:spTree>
    <p:extLst>
      <p:ext uri="{BB962C8B-B14F-4D97-AF65-F5344CB8AC3E}">
        <p14:creationId xmlns:p14="http://schemas.microsoft.com/office/powerpoint/2010/main" val="3608567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947054"/>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acceptance rate for College University (CU) last year was </a:t>
            </a:r>
            <a:r>
              <a:rPr lang="en-US" sz="900" spc="-15" dirty="0" smtClean="0">
                <a:latin typeface="Arial"/>
                <a:cs typeface="Arial"/>
              </a:rPr>
              <a:t>20%. </a:t>
            </a:r>
            <a:r>
              <a:rPr lang="en-US" sz="900" spc="-15" dirty="0">
                <a:latin typeface="Arial"/>
                <a:cs typeface="Arial"/>
              </a:rPr>
              <a:t>Assume the SAT scores for incoming CU freshmen was normally distributed (for </a:t>
            </a:r>
            <a:r>
              <a:rPr lang="en-US" sz="900" spc="-15" dirty="0" err="1">
                <a:latin typeface="Arial"/>
                <a:cs typeface="Arial"/>
              </a:rPr>
              <a:t>Math+Verbal</a:t>
            </a:r>
            <a:r>
              <a:rPr lang="en-US" sz="900" spc="-15" dirty="0">
                <a:latin typeface="Arial"/>
                <a:cs typeface="Arial"/>
              </a:rPr>
              <a:t>) with an average of 1200 and a standard deviation of 100. Assume the SAT scores for all students in the US was normally distributed (for </a:t>
            </a:r>
            <a:r>
              <a:rPr lang="en-US" sz="900" spc="-15" dirty="0" err="1">
                <a:latin typeface="Arial"/>
                <a:cs typeface="Arial"/>
              </a:rPr>
              <a:t>Math+Verbal</a:t>
            </a:r>
            <a:r>
              <a:rPr lang="en-US" sz="900" spc="-15" dirty="0">
                <a:latin typeface="Arial"/>
                <a:cs typeface="Arial"/>
              </a:rPr>
              <a:t>) with an average of 1060 and a standard deviation of 195. What’s the probability of getting into CU with an SAT score of at least 1500?</a:t>
            </a:r>
            <a:endParaRPr lang="en-US" sz="900" dirty="0">
              <a:latin typeface="Arial"/>
              <a:cs typeface="Arial"/>
            </a:endParaRPr>
          </a:p>
        </p:txBody>
      </p:sp>
      <mc:AlternateContent xmlns:mc="http://schemas.openxmlformats.org/markup-compatibility/2006" xmlns:a14="http://schemas.microsoft.com/office/drawing/2010/main">
        <mc:Choice Requires="a14">
          <p:sp>
            <p:nvSpPr>
              <p:cNvPr id="2" name="TextBox 1"/>
              <p:cNvSpPr txBox="1"/>
              <p:nvPr/>
            </p:nvSpPr>
            <p:spPr>
              <a:xfrm>
                <a:off x="323850" y="1501775"/>
                <a:ext cx="3892669" cy="11204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𝑔𝑒𝑡</m:t>
                      </m:r>
                      <m:r>
                        <a:rPr lang="en-US" sz="1400" b="0" i="1" smtClean="0">
                          <a:latin typeface="Cambria Math" panose="02040503050406030204" pitchFamily="18" charset="0"/>
                        </a:rPr>
                        <m:t> </m:t>
                      </m:r>
                      <m:r>
                        <a:rPr lang="en-US" sz="1400" b="0" i="1" smtClean="0">
                          <a:latin typeface="Cambria Math" panose="02040503050406030204" pitchFamily="18" charset="0"/>
                        </a:rPr>
                        <m:t>𝑖𝑛𝑡𝑜</m:t>
                      </m:r>
                      <m:r>
                        <a:rPr lang="en-US" sz="1400" b="0" i="1" smtClean="0">
                          <a:latin typeface="Cambria Math" panose="02040503050406030204" pitchFamily="18" charset="0"/>
                        </a:rPr>
                        <m:t> </m:t>
                      </m:r>
                      <m:r>
                        <a:rPr lang="en-US" sz="1400" b="0" i="1" smtClean="0">
                          <a:latin typeface="Cambria Math" panose="02040503050406030204" pitchFamily="18" charset="0"/>
                        </a:rPr>
                        <m:t>𝐶𝑈</m:t>
                      </m:r>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&gt;1500)=</m:t>
                      </m:r>
                    </m:oMath>
                    <m:oMath xmlns:m="http://schemas.openxmlformats.org/officeDocument/2006/math">
                      <m:r>
                        <a:rPr lang="en-US" sz="1400" b="0" i="0" smtClean="0">
                          <a:latin typeface="Cambria Math" panose="02040503050406030204" pitchFamily="18" charset="0"/>
                        </a:rPr>
                        <m:t>          </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&gt;1500 </m:t>
                          </m:r>
                          <m:r>
                            <a:rPr lang="en-US" sz="1400" b="0" i="1" smtClean="0">
                              <a:latin typeface="Cambria Math" panose="02040503050406030204" pitchFamily="18" charset="0"/>
                            </a:rPr>
                            <m:t>𝑎𝑛𝑑</m:t>
                          </m:r>
                          <m:r>
                            <a:rPr lang="en-US" sz="1400" b="0" i="1" smtClean="0">
                              <a:latin typeface="Cambria Math" panose="02040503050406030204" pitchFamily="18" charset="0"/>
                            </a:rPr>
                            <m:t> </m:t>
                          </m:r>
                          <m:r>
                            <a:rPr lang="en-US" sz="1400" b="0" i="1" smtClean="0">
                              <a:latin typeface="Cambria Math" panose="02040503050406030204" pitchFamily="18" charset="0"/>
                            </a:rPr>
                            <m:t>𝑔𝑒𝑡</m:t>
                          </m:r>
                          <m:r>
                            <a:rPr lang="en-US" sz="1400" b="0" i="1" smtClean="0">
                              <a:latin typeface="Cambria Math" panose="02040503050406030204" pitchFamily="18" charset="0"/>
                            </a:rPr>
                            <m:t> </m:t>
                          </m:r>
                          <m:r>
                            <a:rPr lang="en-US" sz="1400" b="0" i="1" smtClean="0">
                              <a:latin typeface="Cambria Math" panose="02040503050406030204" pitchFamily="18" charset="0"/>
                            </a:rPr>
                            <m:t>𝑖𝑛𝑡𝑜</m:t>
                          </m:r>
                          <m:r>
                            <a:rPr lang="en-US" sz="1400" b="0" i="1" smtClean="0">
                              <a:latin typeface="Cambria Math" panose="02040503050406030204" pitchFamily="18" charset="0"/>
                            </a:rPr>
                            <m:t> </m:t>
                          </m:r>
                          <m:r>
                            <a:rPr lang="en-US" sz="1400" b="0" i="1" smtClean="0">
                              <a:latin typeface="Cambria Math" panose="02040503050406030204" pitchFamily="18" charset="0"/>
                            </a:rPr>
                            <m:t>𝐶𝑈</m:t>
                          </m:r>
                          <m:r>
                            <a:rPr lang="en-US" sz="1400" b="0" i="1" smtClean="0">
                              <a:latin typeface="Cambria Math" panose="02040503050406030204" pitchFamily="18" charset="0"/>
                            </a:rPr>
                            <m:t>)</m:t>
                          </m:r>
                        </m:num>
                        <m:den>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&gt;1500)</m:t>
                          </m:r>
                        </m:den>
                      </m:f>
                    </m:oMath>
                    <m:oMath xmlns:m="http://schemas.openxmlformats.org/officeDocument/2006/math">
                      <m:r>
                        <a:rPr lang="en-US" sz="1400" b="0" i="0" smtClean="0">
                          <a:latin typeface="Cambria Math" panose="02040503050406030204" pitchFamily="18" charset="0"/>
                        </a:rPr>
                        <m:t>         </m:t>
                      </m:r>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𝑃</m:t>
                          </m:r>
                          <m:d>
                            <m:dPr>
                              <m:ctrlPr>
                                <a:rPr lang="en-US" sz="1400" i="1">
                                  <a:latin typeface="Cambria Math" panose="02040503050406030204" pitchFamily="18" charset="0"/>
                                </a:rPr>
                              </m:ctrlPr>
                            </m:dPr>
                            <m:e>
                              <m:r>
                                <a:rPr lang="en-US" sz="1400" i="1">
                                  <a:latin typeface="Cambria Math" panose="02040503050406030204" pitchFamily="18" charset="0"/>
                                </a:rPr>
                                <m:t>𝑋</m:t>
                              </m:r>
                              <m:r>
                                <a:rPr lang="en-US" sz="1400" i="1">
                                  <a:latin typeface="Cambria Math" panose="02040503050406030204" pitchFamily="18" charset="0"/>
                                </a:rPr>
                                <m:t>&gt;1500</m:t>
                              </m:r>
                            </m:e>
                            <m:e>
                              <m:r>
                                <a:rPr lang="en-US" sz="1400" b="0" i="1" smtClean="0">
                                  <a:latin typeface="Cambria Math" panose="02040503050406030204" pitchFamily="18" charset="0"/>
                                </a:rPr>
                                <m:t>𝑔𝑒𝑡</m:t>
                              </m:r>
                              <m:r>
                                <a:rPr lang="en-US" sz="1400" b="0" i="1" smtClean="0">
                                  <a:latin typeface="Cambria Math" panose="02040503050406030204" pitchFamily="18" charset="0"/>
                                </a:rPr>
                                <m:t> </m:t>
                              </m:r>
                              <m:r>
                                <a:rPr lang="en-US" sz="1400" b="0" i="1" smtClean="0">
                                  <a:latin typeface="Cambria Math" panose="02040503050406030204" pitchFamily="18" charset="0"/>
                                </a:rPr>
                                <m:t>𝑖𝑛𝑡𝑜</m:t>
                              </m:r>
                              <m:r>
                                <a:rPr lang="en-US" sz="1400" b="0" i="1" smtClean="0">
                                  <a:latin typeface="Cambria Math" panose="02040503050406030204" pitchFamily="18" charset="0"/>
                                </a:rPr>
                                <m:t> </m:t>
                              </m:r>
                              <m:r>
                                <a:rPr lang="en-US" sz="1400" b="0" i="1" smtClean="0">
                                  <a:latin typeface="Cambria Math" panose="02040503050406030204" pitchFamily="18" charset="0"/>
                                </a:rPr>
                                <m:t>𝐶𝑈</m:t>
                              </m:r>
                            </m:e>
                          </m:d>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i="1">
                              <a:latin typeface="Cambria Math" panose="02040503050406030204" pitchFamily="18" charset="0"/>
                            </a:rPr>
                            <m:t>𝑔</m:t>
                          </m:r>
                          <m:r>
                            <a:rPr lang="en-US" sz="1400" b="0" i="1" smtClean="0">
                              <a:latin typeface="Cambria Math" panose="02040503050406030204" pitchFamily="18" charset="0"/>
                            </a:rPr>
                            <m:t>𝑒</m:t>
                          </m:r>
                          <m:r>
                            <a:rPr lang="en-US" sz="1400" i="1">
                              <a:latin typeface="Cambria Math" panose="02040503050406030204" pitchFamily="18" charset="0"/>
                            </a:rPr>
                            <m:t>𝑡</m:t>
                          </m:r>
                          <m:r>
                            <a:rPr lang="en-US" sz="1400" i="1">
                              <a:latin typeface="Cambria Math" panose="02040503050406030204" pitchFamily="18" charset="0"/>
                            </a:rPr>
                            <m:t> </m:t>
                          </m:r>
                          <m:r>
                            <a:rPr lang="en-US" sz="1400" i="1">
                              <a:latin typeface="Cambria Math" panose="02040503050406030204" pitchFamily="18" charset="0"/>
                            </a:rPr>
                            <m:t>𝑖𝑛𝑡𝑜</m:t>
                          </m:r>
                          <m:r>
                            <a:rPr lang="en-US" sz="1400" i="1">
                              <a:latin typeface="Cambria Math" panose="02040503050406030204" pitchFamily="18" charset="0"/>
                            </a:rPr>
                            <m:t> </m:t>
                          </m:r>
                          <m:r>
                            <a:rPr lang="en-US" sz="1400" b="0" i="1" smtClean="0">
                              <a:latin typeface="Cambria Math" panose="02040503050406030204" pitchFamily="18" charset="0"/>
                            </a:rPr>
                            <m:t>𝐶𝑈</m:t>
                          </m:r>
                          <m:r>
                            <a:rPr lang="en-US" sz="1400" i="1">
                              <a:latin typeface="Cambria Math" panose="02040503050406030204" pitchFamily="18" charset="0"/>
                            </a:rPr>
                            <m:t>)</m:t>
                          </m:r>
                        </m:num>
                        <m:den>
                          <m:r>
                            <a:rPr lang="en-US" sz="1400" i="1">
                              <a:latin typeface="Cambria Math" panose="02040503050406030204" pitchFamily="18" charset="0"/>
                            </a:rPr>
                            <m:t>𝑃</m:t>
                          </m:r>
                          <m:r>
                            <a:rPr lang="en-US" sz="1400" i="1">
                              <a:latin typeface="Cambria Math" panose="02040503050406030204" pitchFamily="18" charset="0"/>
                            </a:rPr>
                            <m:t>(</m:t>
                          </m:r>
                          <m:r>
                            <a:rPr lang="en-US" sz="1400" i="1">
                              <a:latin typeface="Cambria Math" panose="02040503050406030204" pitchFamily="18" charset="0"/>
                            </a:rPr>
                            <m:t>𝑋</m:t>
                          </m:r>
                          <m:r>
                            <a:rPr lang="en-US" sz="1400" i="1">
                              <a:latin typeface="Cambria Math" panose="02040503050406030204" pitchFamily="18" charset="0"/>
                            </a:rPr>
                            <m:t>&gt;1500)</m:t>
                          </m:r>
                        </m:den>
                      </m:f>
                    </m:oMath>
                  </m:oMathPara>
                </a14:m>
                <a:r>
                  <a:rPr lang="en-US" sz="1400" dirty="0" smtClean="0"/>
                  <a:t/>
                </a:r>
                <a:br>
                  <a:rPr lang="en-US" sz="1400" dirty="0" smtClean="0"/>
                </a:br>
                <a:endParaRPr lang="en-US" sz="1400" b="0"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323850" y="1501775"/>
                <a:ext cx="3892669" cy="1120435"/>
              </a:xfrm>
              <a:prstGeom prst="rect">
                <a:avLst/>
              </a:prstGeom>
              <a:blipFill>
                <a:blip r:embed="rId2"/>
                <a:stretch>
                  <a:fillRect b="-5978"/>
                </a:stretch>
              </a:blipFill>
            </p:spPr>
            <p:txBody>
              <a:bodyPr/>
              <a:lstStyle/>
              <a:p>
                <a:r>
                  <a:rPr lang="en-US">
                    <a:noFill/>
                  </a:rPr>
                  <a:t> </a:t>
                </a:r>
              </a:p>
            </p:txBody>
          </p:sp>
        </mc:Fallback>
      </mc:AlternateContent>
      <p:sp>
        <p:nvSpPr>
          <p:cNvPr id="6" name="TextBox 5"/>
          <p:cNvSpPr txBox="1"/>
          <p:nvPr/>
        </p:nvSpPr>
        <p:spPr>
          <a:xfrm>
            <a:off x="3448050" y="2358015"/>
            <a:ext cx="1162050" cy="461665"/>
          </a:xfrm>
          <a:prstGeom prst="rect">
            <a:avLst/>
          </a:prstGeom>
          <a:noFill/>
        </p:spPr>
        <p:txBody>
          <a:bodyPr wrap="square" rtlCol="0">
            <a:spAutoFit/>
          </a:bodyPr>
          <a:lstStyle/>
          <a:p>
            <a:r>
              <a:rPr lang="en-US" sz="1200" dirty="0" smtClean="0"/>
              <a:t>General </a:t>
            </a:r>
            <a:r>
              <a:rPr lang="en-US" sz="1200" dirty="0" err="1" smtClean="0"/>
              <a:t>Mult</a:t>
            </a:r>
            <a:r>
              <a:rPr lang="en-US" sz="1200" dirty="0" smtClean="0"/>
              <a:t>. Rule</a:t>
            </a:r>
            <a:endParaRPr lang="en-US" sz="1200" dirty="0"/>
          </a:p>
        </p:txBody>
      </p:sp>
    </p:spTree>
    <p:extLst>
      <p:ext uri="{BB962C8B-B14F-4D97-AF65-F5344CB8AC3E}">
        <p14:creationId xmlns:p14="http://schemas.microsoft.com/office/powerpoint/2010/main" val="1966232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4048378" y="57937"/>
            <a:ext cx="464184" cy="191135"/>
          </a:xfrm>
          <a:prstGeom prst="rect">
            <a:avLst/>
          </a:prstGeom>
        </p:spPr>
        <p:txBody>
          <a:bodyPr vert="horz" wrap="square" lIns="0" tIns="17145" rIns="0" bIns="0" rtlCol="0">
            <a:spAutoFit/>
          </a:bodyPr>
          <a:lstStyle/>
          <a:p>
            <a:pPr marL="12700">
              <a:lnSpc>
                <a:spcPct val="100000"/>
              </a:lnSpc>
              <a:spcBef>
                <a:spcPts val="135"/>
              </a:spcBef>
            </a:pPr>
            <a:r>
              <a:rPr sz="1050" spc="5" dirty="0">
                <a:solidFill>
                  <a:srgbClr val="FFFFFF"/>
                </a:solidFill>
                <a:latin typeface="Arial"/>
                <a:cs typeface="Arial"/>
              </a:rPr>
              <a:t>O</a:t>
            </a:r>
            <a:r>
              <a:rPr sz="1050" spc="20" dirty="0">
                <a:solidFill>
                  <a:srgbClr val="FFFFFF"/>
                </a:solidFill>
                <a:latin typeface="Arial"/>
                <a:cs typeface="Arial"/>
              </a:rPr>
              <a:t>u</a:t>
            </a:r>
            <a:r>
              <a:rPr sz="1050" spc="50" dirty="0">
                <a:solidFill>
                  <a:srgbClr val="FFFFFF"/>
                </a:solidFill>
                <a:latin typeface="Arial"/>
                <a:cs typeface="Arial"/>
              </a:rPr>
              <a:t>t</a:t>
            </a:r>
            <a:r>
              <a:rPr sz="1050" spc="5" dirty="0">
                <a:solidFill>
                  <a:srgbClr val="FFFFFF"/>
                </a:solidFill>
                <a:latin typeface="Arial"/>
                <a:cs typeface="Arial"/>
              </a:rPr>
              <a:t>l</a:t>
            </a:r>
            <a:r>
              <a:rPr sz="1050" spc="10" dirty="0">
                <a:solidFill>
                  <a:srgbClr val="FFFFFF"/>
                </a:solidFill>
                <a:latin typeface="Arial"/>
                <a:cs typeface="Arial"/>
              </a:rPr>
              <a:t>in</a:t>
            </a:r>
            <a:r>
              <a:rPr sz="1050" spc="-5" dirty="0">
                <a:solidFill>
                  <a:srgbClr val="FFFFFF"/>
                </a:solidFill>
                <a:latin typeface="Arial"/>
                <a:cs typeface="Arial"/>
              </a:rPr>
              <a:t>e</a:t>
            </a:r>
            <a:endParaRPr sz="1050" dirty="0">
              <a:latin typeface="Arial"/>
              <a:cs typeface="Arial"/>
            </a:endParaRPr>
          </a:p>
        </p:txBody>
      </p:sp>
      <p:pic>
        <p:nvPicPr>
          <p:cNvPr id="4" name="Picture 3"/>
          <p:cNvPicPr>
            <a:picLocks noChangeAspect="1"/>
          </p:cNvPicPr>
          <p:nvPr/>
        </p:nvPicPr>
        <p:blipFill>
          <a:blip r:embed="rId2"/>
          <a:stretch>
            <a:fillRect/>
          </a:stretch>
        </p:blipFill>
        <p:spPr>
          <a:xfrm>
            <a:off x="284468" y="511175"/>
            <a:ext cx="4039257" cy="2724150"/>
          </a:xfrm>
          <a:prstGeom prst="rect">
            <a:avLst/>
          </a:prstGeom>
        </p:spPr>
      </p:pic>
    </p:spTree>
    <p:extLst>
      <p:ext uri="{BB962C8B-B14F-4D97-AF65-F5344CB8AC3E}">
        <p14:creationId xmlns:p14="http://schemas.microsoft.com/office/powerpoint/2010/main" val="18869185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947054"/>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acceptance rate for College University (CU) last year was </a:t>
            </a:r>
            <a:r>
              <a:rPr lang="en-US" sz="900" spc="-15" dirty="0" smtClean="0">
                <a:latin typeface="Arial"/>
                <a:cs typeface="Arial"/>
              </a:rPr>
              <a:t>20%. </a:t>
            </a:r>
            <a:r>
              <a:rPr lang="en-US" sz="900" spc="-15" dirty="0">
                <a:latin typeface="Arial"/>
                <a:cs typeface="Arial"/>
              </a:rPr>
              <a:t>Assume the SAT scores for incoming CU freshmen was normally distributed (for </a:t>
            </a:r>
            <a:r>
              <a:rPr lang="en-US" sz="900" spc="-15" dirty="0" err="1">
                <a:latin typeface="Arial"/>
                <a:cs typeface="Arial"/>
              </a:rPr>
              <a:t>Math+Verbal</a:t>
            </a:r>
            <a:r>
              <a:rPr lang="en-US" sz="900" spc="-15" dirty="0">
                <a:latin typeface="Arial"/>
                <a:cs typeface="Arial"/>
              </a:rPr>
              <a:t>) with an average of 1200 and a standard deviation of 100. Assume the SAT scores for all students in the US was normally distributed (for </a:t>
            </a:r>
            <a:r>
              <a:rPr lang="en-US" sz="900" spc="-15" dirty="0" err="1">
                <a:latin typeface="Arial"/>
                <a:cs typeface="Arial"/>
              </a:rPr>
              <a:t>Math+Verbal</a:t>
            </a:r>
            <a:r>
              <a:rPr lang="en-US" sz="900" spc="-15" dirty="0">
                <a:latin typeface="Arial"/>
                <a:cs typeface="Arial"/>
              </a:rPr>
              <a:t>) with an average of 1060 and a standard deviation of 195. What’s the probability of getting into CU with an SAT score of at least 1500?</a:t>
            </a:r>
            <a:endParaRPr lang="en-US" sz="900" dirty="0">
              <a:latin typeface="Arial"/>
              <a:cs typeface="Arial"/>
            </a:endParaRPr>
          </a:p>
        </p:txBody>
      </p:sp>
      <mc:AlternateContent xmlns:mc="http://schemas.openxmlformats.org/markup-compatibility/2006" xmlns:a14="http://schemas.microsoft.com/office/drawing/2010/main">
        <mc:Choice Requires="a14">
          <p:sp>
            <p:nvSpPr>
              <p:cNvPr id="2" name="TextBox 1"/>
              <p:cNvSpPr txBox="1"/>
              <p:nvPr/>
            </p:nvSpPr>
            <p:spPr>
              <a:xfrm>
                <a:off x="323850" y="1501775"/>
                <a:ext cx="3948517" cy="16037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𝑔𝑒𝑡</m:t>
                      </m:r>
                      <m:r>
                        <a:rPr lang="en-US" sz="1400" b="0" i="1" smtClean="0">
                          <a:latin typeface="Cambria Math" panose="02040503050406030204" pitchFamily="18" charset="0"/>
                        </a:rPr>
                        <m:t> </m:t>
                      </m:r>
                      <m:r>
                        <a:rPr lang="en-US" sz="1400" b="0" i="1" smtClean="0">
                          <a:latin typeface="Cambria Math" panose="02040503050406030204" pitchFamily="18" charset="0"/>
                        </a:rPr>
                        <m:t>𝑖𝑛𝑡𝑜</m:t>
                      </m:r>
                      <m:r>
                        <a:rPr lang="en-US" sz="1400" b="0" i="1" smtClean="0">
                          <a:latin typeface="Cambria Math" panose="02040503050406030204" pitchFamily="18" charset="0"/>
                        </a:rPr>
                        <m:t> </m:t>
                      </m:r>
                      <m:r>
                        <a:rPr lang="en-US" sz="1400" b="0" i="1" smtClean="0">
                          <a:latin typeface="Cambria Math" panose="02040503050406030204" pitchFamily="18" charset="0"/>
                        </a:rPr>
                        <m:t>𝐶𝑈</m:t>
                      </m:r>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&gt;</m:t>
                      </m:r>
                      <m:r>
                        <a:rPr lang="en-US" sz="1400" b="0" i="1" smtClean="0">
                          <a:latin typeface="Cambria Math" panose="02040503050406030204" pitchFamily="18" charset="0"/>
                        </a:rPr>
                        <m:t>1500</m:t>
                      </m:r>
                      <m:r>
                        <a:rPr lang="en-US" sz="1400" b="0" i="1" smtClean="0">
                          <a:latin typeface="Cambria Math" panose="02040503050406030204" pitchFamily="18" charset="0"/>
                        </a:rPr>
                        <m:t>)=</m:t>
                      </m:r>
                    </m:oMath>
                    <m:oMath xmlns:m="http://schemas.openxmlformats.org/officeDocument/2006/math">
                      <m:r>
                        <a:rPr lang="en-US" sz="1400" b="0" i="0" smtClean="0">
                          <a:latin typeface="Cambria Math" panose="02040503050406030204" pitchFamily="18" charset="0"/>
                        </a:rPr>
                        <m:t>          </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&gt;</m:t>
                          </m:r>
                          <m:r>
                            <a:rPr lang="en-US" sz="1400" b="0" i="1" smtClean="0">
                              <a:latin typeface="Cambria Math" panose="02040503050406030204" pitchFamily="18" charset="0"/>
                            </a:rPr>
                            <m:t>1500</m:t>
                          </m:r>
                          <m:r>
                            <a:rPr lang="en-US" sz="1400" b="0" i="1" smtClean="0">
                              <a:latin typeface="Cambria Math" panose="02040503050406030204" pitchFamily="18" charset="0"/>
                            </a:rPr>
                            <m:t> </m:t>
                          </m:r>
                          <m:r>
                            <a:rPr lang="en-US" sz="1400" b="0" i="1" smtClean="0">
                              <a:latin typeface="Cambria Math" panose="02040503050406030204" pitchFamily="18" charset="0"/>
                            </a:rPr>
                            <m:t>𝑎𝑛𝑑</m:t>
                          </m:r>
                          <m:r>
                            <a:rPr lang="en-US" sz="1400" b="0" i="1" smtClean="0">
                              <a:latin typeface="Cambria Math" panose="02040503050406030204" pitchFamily="18" charset="0"/>
                            </a:rPr>
                            <m:t> </m:t>
                          </m:r>
                          <m:r>
                            <a:rPr lang="en-US" sz="1400" b="0" i="1" smtClean="0">
                              <a:latin typeface="Cambria Math" panose="02040503050406030204" pitchFamily="18" charset="0"/>
                            </a:rPr>
                            <m:t>𝑔𝑒𝑡</m:t>
                          </m:r>
                          <m:r>
                            <a:rPr lang="en-US" sz="1400" b="0" i="1" smtClean="0">
                              <a:latin typeface="Cambria Math" panose="02040503050406030204" pitchFamily="18" charset="0"/>
                            </a:rPr>
                            <m:t> </m:t>
                          </m:r>
                          <m:r>
                            <a:rPr lang="en-US" sz="1400" b="0" i="1" smtClean="0">
                              <a:latin typeface="Cambria Math" panose="02040503050406030204" pitchFamily="18" charset="0"/>
                            </a:rPr>
                            <m:t>𝑖𝑛𝑡𝑜</m:t>
                          </m:r>
                          <m:r>
                            <a:rPr lang="en-US" sz="1400" b="0" i="1" smtClean="0">
                              <a:latin typeface="Cambria Math" panose="02040503050406030204" pitchFamily="18" charset="0"/>
                            </a:rPr>
                            <m:t> </m:t>
                          </m:r>
                          <m:r>
                            <a:rPr lang="en-US" sz="1400" b="0" i="1" smtClean="0">
                              <a:latin typeface="Cambria Math" panose="02040503050406030204" pitchFamily="18" charset="0"/>
                            </a:rPr>
                            <m:t>𝐶𝑈</m:t>
                          </m:r>
                          <m:r>
                            <a:rPr lang="en-US" sz="1400" b="0" i="1" smtClean="0">
                              <a:latin typeface="Cambria Math" panose="02040503050406030204" pitchFamily="18" charset="0"/>
                            </a:rPr>
                            <m:t>)</m:t>
                          </m:r>
                        </m:num>
                        <m:den>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&gt;</m:t>
                          </m:r>
                          <m:r>
                            <a:rPr lang="en-US" sz="1400" b="0" i="1" smtClean="0">
                              <a:latin typeface="Cambria Math" panose="02040503050406030204" pitchFamily="18" charset="0"/>
                            </a:rPr>
                            <m:t>1500</m:t>
                          </m:r>
                          <m:r>
                            <a:rPr lang="en-US" sz="1400" b="0" i="1" smtClean="0">
                              <a:latin typeface="Cambria Math" panose="02040503050406030204" pitchFamily="18" charset="0"/>
                            </a:rPr>
                            <m:t>)</m:t>
                          </m:r>
                        </m:den>
                      </m:f>
                    </m:oMath>
                    <m:oMath xmlns:m="http://schemas.openxmlformats.org/officeDocument/2006/math">
                      <m:r>
                        <a:rPr lang="en-US" sz="1400" b="0" i="0" smtClean="0">
                          <a:latin typeface="Cambria Math" panose="02040503050406030204" pitchFamily="18" charset="0"/>
                        </a:rPr>
                        <m:t>         </m:t>
                      </m:r>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𝑃</m:t>
                          </m:r>
                          <m:d>
                            <m:dPr>
                              <m:ctrlPr>
                                <a:rPr lang="en-US" sz="1400" i="1">
                                  <a:latin typeface="Cambria Math" panose="02040503050406030204" pitchFamily="18" charset="0"/>
                                </a:rPr>
                              </m:ctrlPr>
                            </m:dPr>
                            <m:e>
                              <m:r>
                                <a:rPr lang="en-US" sz="1400" i="1">
                                  <a:latin typeface="Cambria Math" panose="02040503050406030204" pitchFamily="18" charset="0"/>
                                </a:rPr>
                                <m:t>𝑋</m:t>
                              </m:r>
                              <m:r>
                                <a:rPr lang="en-US" sz="1400" i="1">
                                  <a:latin typeface="Cambria Math" panose="02040503050406030204" pitchFamily="18" charset="0"/>
                                </a:rPr>
                                <m:t>&gt;</m:t>
                              </m:r>
                              <m:r>
                                <a:rPr lang="en-US" sz="1400" i="1">
                                  <a:latin typeface="Cambria Math" panose="02040503050406030204" pitchFamily="18" charset="0"/>
                                </a:rPr>
                                <m:t>1500</m:t>
                              </m:r>
                            </m:e>
                            <m:e>
                              <m:r>
                                <a:rPr lang="en-US" sz="1400" b="0" i="1" smtClean="0">
                                  <a:latin typeface="Cambria Math" panose="02040503050406030204" pitchFamily="18" charset="0"/>
                                </a:rPr>
                                <m:t>𝑔𝑒𝑡</m:t>
                              </m:r>
                              <m:r>
                                <a:rPr lang="en-US" sz="1400" b="0" i="1" smtClean="0">
                                  <a:latin typeface="Cambria Math" panose="02040503050406030204" pitchFamily="18" charset="0"/>
                                </a:rPr>
                                <m:t> </m:t>
                              </m:r>
                              <m:r>
                                <a:rPr lang="en-US" sz="1400" b="0" i="1" smtClean="0">
                                  <a:latin typeface="Cambria Math" panose="02040503050406030204" pitchFamily="18" charset="0"/>
                                </a:rPr>
                                <m:t>𝑖𝑛𝑡𝑜</m:t>
                              </m:r>
                              <m:r>
                                <a:rPr lang="en-US" sz="1400" b="0" i="1" smtClean="0">
                                  <a:latin typeface="Cambria Math" panose="02040503050406030204" pitchFamily="18" charset="0"/>
                                </a:rPr>
                                <m:t> </m:t>
                              </m:r>
                              <m:r>
                                <a:rPr lang="en-US" sz="1400" b="0" i="1" smtClean="0">
                                  <a:latin typeface="Cambria Math" panose="02040503050406030204" pitchFamily="18" charset="0"/>
                                </a:rPr>
                                <m:t>𝐶𝑈</m:t>
                              </m:r>
                            </m:e>
                          </m:d>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i="1">
                              <a:latin typeface="Cambria Math" panose="02040503050406030204" pitchFamily="18" charset="0"/>
                            </a:rPr>
                            <m:t>𝑔</m:t>
                          </m:r>
                          <m:r>
                            <a:rPr lang="en-US" sz="1400" b="0" i="1" smtClean="0">
                              <a:latin typeface="Cambria Math" panose="02040503050406030204" pitchFamily="18" charset="0"/>
                            </a:rPr>
                            <m:t>𝑒</m:t>
                          </m:r>
                          <m:r>
                            <a:rPr lang="en-US" sz="1400" i="1">
                              <a:latin typeface="Cambria Math" panose="02040503050406030204" pitchFamily="18" charset="0"/>
                            </a:rPr>
                            <m:t>𝑡</m:t>
                          </m:r>
                          <m:r>
                            <a:rPr lang="en-US" sz="1400" i="1">
                              <a:latin typeface="Cambria Math" panose="02040503050406030204" pitchFamily="18" charset="0"/>
                            </a:rPr>
                            <m:t> </m:t>
                          </m:r>
                          <m:r>
                            <a:rPr lang="en-US" sz="1400" i="1">
                              <a:latin typeface="Cambria Math" panose="02040503050406030204" pitchFamily="18" charset="0"/>
                            </a:rPr>
                            <m:t>𝑖𝑛𝑡𝑜</m:t>
                          </m:r>
                          <m:r>
                            <a:rPr lang="en-US" sz="1400" i="1">
                              <a:latin typeface="Cambria Math" panose="02040503050406030204" pitchFamily="18" charset="0"/>
                            </a:rPr>
                            <m:t> </m:t>
                          </m:r>
                          <m:r>
                            <a:rPr lang="en-US" sz="1400" b="0" i="1" smtClean="0">
                              <a:latin typeface="Cambria Math" panose="02040503050406030204" pitchFamily="18" charset="0"/>
                            </a:rPr>
                            <m:t>𝐶𝑈</m:t>
                          </m:r>
                          <m:r>
                            <a:rPr lang="en-US" sz="1400" i="1">
                              <a:latin typeface="Cambria Math" panose="02040503050406030204" pitchFamily="18" charset="0"/>
                            </a:rPr>
                            <m:t>)</m:t>
                          </m:r>
                        </m:num>
                        <m:den>
                          <m:r>
                            <a:rPr lang="en-US" sz="1400" i="1">
                              <a:latin typeface="Cambria Math" panose="02040503050406030204" pitchFamily="18" charset="0"/>
                            </a:rPr>
                            <m:t>𝑃</m:t>
                          </m:r>
                          <m:r>
                            <a:rPr lang="en-US" sz="1400" i="1">
                              <a:latin typeface="Cambria Math" panose="02040503050406030204" pitchFamily="18" charset="0"/>
                            </a:rPr>
                            <m:t>(</m:t>
                          </m:r>
                          <m:r>
                            <a:rPr lang="en-US" sz="1400" i="1">
                              <a:latin typeface="Cambria Math" panose="02040503050406030204" pitchFamily="18" charset="0"/>
                            </a:rPr>
                            <m:t>𝑋</m:t>
                          </m:r>
                          <m:r>
                            <a:rPr lang="en-US" sz="1400" i="1">
                              <a:latin typeface="Cambria Math" panose="02040503050406030204" pitchFamily="18" charset="0"/>
                            </a:rPr>
                            <m:t>&gt;</m:t>
                          </m:r>
                          <m:r>
                            <a:rPr lang="en-US" sz="1400" i="1">
                              <a:latin typeface="Cambria Math" panose="02040503050406030204" pitchFamily="18" charset="0"/>
                            </a:rPr>
                            <m:t>1500</m:t>
                          </m:r>
                          <m:r>
                            <a:rPr lang="en-US" sz="1400" i="1">
                              <a:latin typeface="Cambria Math" panose="02040503050406030204" pitchFamily="18" charset="0"/>
                            </a:rPr>
                            <m:t>)</m:t>
                          </m:r>
                        </m:den>
                      </m:f>
                    </m:oMath>
                  </m:oMathPara>
                </a14:m>
                <a:r>
                  <a:rPr lang="en-US" sz="1400" dirty="0" smtClean="0"/>
                  <a:t/>
                </a:r>
                <a:br>
                  <a:rPr lang="en-US" sz="1400" dirty="0" smtClean="0"/>
                </a:br>
                <a:r>
                  <a:rPr lang="en-US" sz="1400" dirty="0" smtClean="0"/>
                  <a:t>           </a:t>
                </a:r>
                <a14:m>
                  <m:oMath xmlns:m="http://schemas.openxmlformats.org/officeDocument/2006/math">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𝑃</m:t>
                        </m:r>
                        <m:r>
                          <a:rPr lang="en-US" sz="1400" i="1">
                            <a:latin typeface="Cambria Math" panose="02040503050406030204" pitchFamily="18" charset="0"/>
                          </a:rPr>
                          <m:t>(</m:t>
                        </m:r>
                        <m:r>
                          <a:rPr lang="en-US" sz="1400" i="1">
                            <a:latin typeface="Cambria Math" panose="02040503050406030204" pitchFamily="18" charset="0"/>
                          </a:rPr>
                          <m:t>𝑍</m:t>
                        </m:r>
                        <m:r>
                          <a:rPr lang="en-US" sz="1400" i="1">
                            <a:latin typeface="Cambria Math" panose="02040503050406030204" pitchFamily="18" charset="0"/>
                          </a:rPr>
                          <m:t>&gt;</m:t>
                        </m:r>
                        <m:f>
                          <m:fPr>
                            <m:ctrlPr>
                              <a:rPr lang="en-US" sz="1400" i="1">
                                <a:latin typeface="Cambria Math" panose="02040503050406030204" pitchFamily="18" charset="0"/>
                              </a:rPr>
                            </m:ctrlPr>
                          </m:fPr>
                          <m:num>
                            <m:r>
                              <a:rPr lang="en-US" sz="1400" i="1">
                                <a:latin typeface="Cambria Math" panose="02040503050406030204" pitchFamily="18" charset="0"/>
                              </a:rPr>
                              <m:t>1500</m:t>
                            </m:r>
                            <m:r>
                              <a:rPr lang="en-US" sz="1400" i="1">
                                <a:latin typeface="Cambria Math" panose="02040503050406030204" pitchFamily="18" charset="0"/>
                              </a:rPr>
                              <m:t>−</m:t>
                            </m:r>
                            <m:r>
                              <a:rPr lang="en-US" sz="1400" b="0" i="1" smtClean="0">
                                <a:latin typeface="Cambria Math" panose="02040503050406030204" pitchFamily="18" charset="0"/>
                              </a:rPr>
                              <m:t>1200</m:t>
                            </m:r>
                          </m:num>
                          <m:den>
                            <m:r>
                              <a:rPr lang="en-US" sz="1400" b="0" i="1" smtClean="0">
                                <a:latin typeface="Cambria Math" panose="02040503050406030204" pitchFamily="18" charset="0"/>
                              </a:rPr>
                              <m:t>100</m:t>
                            </m:r>
                          </m:den>
                        </m:f>
                        <m:r>
                          <a:rPr lang="en-US" sz="1400" i="1">
                            <a:latin typeface="Cambria Math" panose="02040503050406030204" pitchFamily="18" charset="0"/>
                          </a:rPr>
                          <m:t>)</m:t>
                        </m:r>
                        <m:r>
                          <a:rPr lang="en-US" sz="1400" b="0" i="1" smtClean="0">
                            <a:latin typeface="Cambria Math" panose="02040503050406030204" pitchFamily="18" charset="0"/>
                          </a:rPr>
                          <m:t>(</m:t>
                        </m:r>
                        <m:r>
                          <a:rPr lang="en-US" sz="1400" b="0" i="1" smtClean="0">
                            <a:latin typeface="Cambria Math" panose="02040503050406030204" pitchFamily="18" charset="0"/>
                          </a:rPr>
                          <m:t>0</m:t>
                        </m:r>
                        <m:r>
                          <a:rPr lang="en-US" sz="1400" b="0" i="1" smtClean="0">
                            <a:latin typeface="Cambria Math" panose="02040503050406030204" pitchFamily="18" charset="0"/>
                          </a:rPr>
                          <m:t>.</m:t>
                        </m:r>
                        <m:r>
                          <a:rPr lang="en-US" sz="1400" b="0" i="1" smtClean="0">
                            <a:latin typeface="Cambria Math" panose="02040503050406030204" pitchFamily="18" charset="0"/>
                          </a:rPr>
                          <m:t>20</m:t>
                        </m:r>
                        <m:r>
                          <a:rPr lang="en-US" sz="1400" i="1">
                            <a:latin typeface="Cambria Math" panose="02040503050406030204" pitchFamily="18" charset="0"/>
                          </a:rPr>
                          <m:t>)</m:t>
                        </m:r>
                      </m:num>
                      <m:den>
                        <m:r>
                          <a:rPr lang="en-US" sz="1400" i="1">
                            <a:latin typeface="Cambria Math" panose="02040503050406030204" pitchFamily="18" charset="0"/>
                          </a:rPr>
                          <m:t>𝑃</m:t>
                        </m:r>
                        <m:r>
                          <a:rPr lang="en-US" sz="1400" i="1">
                            <a:latin typeface="Cambria Math" panose="02040503050406030204" pitchFamily="18" charset="0"/>
                          </a:rPr>
                          <m:t>(</m:t>
                        </m:r>
                        <m:r>
                          <a:rPr lang="en-US" sz="1400" b="0" i="1" smtClean="0">
                            <a:latin typeface="Cambria Math" panose="02040503050406030204" pitchFamily="18" charset="0"/>
                          </a:rPr>
                          <m:t>𝑍</m:t>
                        </m:r>
                        <m:r>
                          <a:rPr lang="en-US" sz="1400" i="1">
                            <a:latin typeface="Cambria Math" panose="02040503050406030204" pitchFamily="18" charset="0"/>
                          </a:rPr>
                          <m:t>&gt;</m:t>
                        </m:r>
                        <m:f>
                          <m:fPr>
                            <m:ctrlPr>
                              <a:rPr lang="en-US" sz="1400" i="1" smtClean="0">
                                <a:latin typeface="Cambria Math" panose="02040503050406030204" pitchFamily="18" charset="0"/>
                              </a:rPr>
                            </m:ctrlPr>
                          </m:fPr>
                          <m:num>
                            <m:r>
                              <a:rPr lang="en-US" sz="1400" b="0" i="1" smtClean="0">
                                <a:latin typeface="Cambria Math" panose="02040503050406030204" pitchFamily="18" charset="0"/>
                              </a:rPr>
                              <m:t>1500</m:t>
                            </m:r>
                            <m:r>
                              <a:rPr lang="en-US" sz="1400" b="0" i="1" smtClean="0">
                                <a:latin typeface="Cambria Math" panose="02040503050406030204" pitchFamily="18" charset="0"/>
                              </a:rPr>
                              <m:t>−</m:t>
                            </m:r>
                            <m:r>
                              <a:rPr lang="en-US" sz="1400" b="0" i="1" smtClean="0">
                                <a:latin typeface="Cambria Math" panose="02040503050406030204" pitchFamily="18" charset="0"/>
                              </a:rPr>
                              <m:t>1060</m:t>
                            </m:r>
                          </m:num>
                          <m:den>
                            <m:r>
                              <a:rPr lang="en-US" sz="1400" b="0" i="1" smtClean="0">
                                <a:latin typeface="Cambria Math" panose="02040503050406030204" pitchFamily="18" charset="0"/>
                              </a:rPr>
                              <m:t>195</m:t>
                            </m:r>
                          </m:den>
                        </m:f>
                        <m:r>
                          <a:rPr lang="en-US" sz="1400" i="1">
                            <a:latin typeface="Cambria Math" panose="02040503050406030204" pitchFamily="18" charset="0"/>
                          </a:rPr>
                          <m:t>)</m:t>
                        </m:r>
                      </m:den>
                    </m:f>
                  </m:oMath>
                </a14:m>
                <a:endParaRPr lang="en-US" sz="1400" b="0"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323850" y="1501775"/>
                <a:ext cx="3948517" cy="1603772"/>
              </a:xfrm>
              <a:prstGeom prst="rect">
                <a:avLst/>
              </a:prstGeom>
              <a:blipFill>
                <a:blip r:embed="rId2"/>
                <a:stretch>
                  <a:fillRect b="-1521"/>
                </a:stretch>
              </a:blipFill>
            </p:spPr>
            <p:txBody>
              <a:bodyPr/>
              <a:lstStyle/>
              <a:p>
                <a:r>
                  <a:rPr lang="en-US">
                    <a:noFill/>
                  </a:rPr>
                  <a:t> </a:t>
                </a:r>
              </a:p>
            </p:txBody>
          </p:sp>
        </mc:Fallback>
      </mc:AlternateContent>
    </p:spTree>
    <p:extLst>
      <p:ext uri="{BB962C8B-B14F-4D97-AF65-F5344CB8AC3E}">
        <p14:creationId xmlns:p14="http://schemas.microsoft.com/office/powerpoint/2010/main" val="31111975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690574"/>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acceptance rate for College University (CU) last year was 20%. </a:t>
            </a:r>
            <a:r>
              <a:rPr lang="en-US" sz="900" spc="-15" dirty="0" smtClean="0">
                <a:latin typeface="Arial"/>
                <a:cs typeface="Arial"/>
              </a:rPr>
              <a:t>10% of students that got into CU had a perfect high school GPA and 3% of students that did not get into CU had a perfect high school GPA.  </a:t>
            </a:r>
            <a:r>
              <a:rPr lang="en-US" sz="900" spc="-15" dirty="0">
                <a:latin typeface="Arial"/>
                <a:cs typeface="Arial"/>
              </a:rPr>
              <a:t>What’s the probability of getting into CU with </a:t>
            </a:r>
            <a:r>
              <a:rPr lang="en-US" sz="900" spc="-15" dirty="0" smtClean="0">
                <a:latin typeface="Arial"/>
                <a:cs typeface="Arial"/>
              </a:rPr>
              <a:t>a perfect high school GPA?</a:t>
            </a:r>
            <a:endParaRPr lang="en-US" sz="900" dirty="0">
              <a:latin typeface="Arial"/>
              <a:cs typeface="Arial"/>
            </a:endParaRPr>
          </a:p>
        </p:txBody>
      </p:sp>
      <p:sp>
        <p:nvSpPr>
          <p:cNvPr id="6" name="object 36"/>
          <p:cNvSpPr txBox="1"/>
          <p:nvPr/>
        </p:nvSpPr>
        <p:spPr>
          <a:xfrm>
            <a:off x="171450" y="1349375"/>
            <a:ext cx="4112895" cy="986167"/>
          </a:xfrm>
          <a:prstGeom prst="rect">
            <a:avLst/>
          </a:prstGeom>
        </p:spPr>
        <p:txBody>
          <a:bodyPr vert="horz" wrap="square" lIns="0" tIns="11430" rIns="0" bIns="0" rtlCol="0">
            <a:spAutoFit/>
          </a:bodyPr>
          <a:lstStyle/>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Bayes equation and a probability tree</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Bayes equation and the normal distribution</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Just use the normal distribution</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Multiple binomial distribution</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General probability equations</a:t>
            </a:r>
            <a:endParaRPr lang="en-US" sz="1200" dirty="0">
              <a:latin typeface="Arial"/>
              <a:cs typeface="Arial"/>
            </a:endParaRPr>
          </a:p>
        </p:txBody>
      </p:sp>
    </p:spTree>
    <p:extLst>
      <p:ext uri="{BB962C8B-B14F-4D97-AF65-F5344CB8AC3E}">
        <p14:creationId xmlns:p14="http://schemas.microsoft.com/office/powerpoint/2010/main" val="29300624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690574"/>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acceptance rate for College University (CU) last year was 20%. 10% of students that got into CU had a perfect high school GPA and </a:t>
            </a:r>
            <a:r>
              <a:rPr lang="en-US" sz="900" spc="-15" dirty="0" smtClean="0">
                <a:latin typeface="Arial"/>
                <a:cs typeface="Arial"/>
              </a:rPr>
              <a:t>3% </a:t>
            </a:r>
            <a:r>
              <a:rPr lang="en-US" sz="900" spc="-15" dirty="0">
                <a:latin typeface="Arial"/>
                <a:cs typeface="Arial"/>
              </a:rPr>
              <a:t>of students that did not get into CU had a perfect high school GPA.  What’s the probability of getting into CU with a perfect high school GPA?</a:t>
            </a:r>
            <a:endParaRPr lang="en-US" sz="900" dirty="0">
              <a:latin typeface="Arial"/>
              <a:cs typeface="Arial"/>
            </a:endParaRPr>
          </a:p>
        </p:txBody>
      </p:sp>
      <p:sp>
        <p:nvSpPr>
          <p:cNvPr id="6" name="object 36"/>
          <p:cNvSpPr txBox="1"/>
          <p:nvPr/>
        </p:nvSpPr>
        <p:spPr>
          <a:xfrm>
            <a:off x="171450" y="1349375"/>
            <a:ext cx="4112895" cy="986167"/>
          </a:xfrm>
          <a:prstGeom prst="rect">
            <a:avLst/>
          </a:prstGeom>
        </p:spPr>
        <p:txBody>
          <a:bodyPr vert="horz" wrap="square" lIns="0" tIns="11430" rIns="0" bIns="0" rtlCol="0">
            <a:spAutoFit/>
          </a:bodyPr>
          <a:lstStyle/>
          <a:p>
            <a:pPr marL="227329" marR="5080" indent="-207645" algn="just">
              <a:lnSpc>
                <a:spcPct val="100000"/>
              </a:lnSpc>
              <a:spcBef>
                <a:spcPts val="90"/>
              </a:spcBef>
              <a:buClr>
                <a:srgbClr val="024F84"/>
              </a:buClr>
              <a:buAutoNum type="alphaLcParenBoth"/>
              <a:tabLst>
                <a:tab pos="227965" algn="l"/>
              </a:tabLst>
            </a:pPr>
            <a:r>
              <a:rPr lang="en-US" sz="1200" b="1" i="1" spc="-30" dirty="0" smtClean="0">
                <a:solidFill>
                  <a:srgbClr val="C00000"/>
                </a:solidFill>
                <a:latin typeface="Arial"/>
                <a:cs typeface="Arial"/>
              </a:rPr>
              <a:t>Bayes equation and a probability tree</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Bayes equation and the normal distribution</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Just use the normal distribution</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Multiple binomial distribution</a:t>
            </a:r>
          </a:p>
          <a:p>
            <a:pPr marL="227329" marR="5080" indent="-207645" algn="just">
              <a:lnSpc>
                <a:spcPct val="100000"/>
              </a:lnSpc>
              <a:spcBef>
                <a:spcPts val="90"/>
              </a:spcBef>
              <a:buClr>
                <a:srgbClr val="024F84"/>
              </a:buClr>
              <a:buAutoNum type="alphaLcParenBoth"/>
              <a:tabLst>
                <a:tab pos="227965" algn="l"/>
              </a:tabLst>
            </a:pPr>
            <a:r>
              <a:rPr lang="en-US" sz="1200" spc="-30" dirty="0" smtClean="0">
                <a:latin typeface="Arial"/>
                <a:cs typeface="Arial"/>
              </a:rPr>
              <a:t>General probability equations</a:t>
            </a:r>
            <a:endParaRPr lang="en-US" sz="1200" dirty="0">
              <a:latin typeface="Arial"/>
              <a:cs typeface="Arial"/>
            </a:endParaRPr>
          </a:p>
        </p:txBody>
      </p:sp>
    </p:spTree>
    <p:extLst>
      <p:ext uri="{BB962C8B-B14F-4D97-AF65-F5344CB8AC3E}">
        <p14:creationId xmlns:p14="http://schemas.microsoft.com/office/powerpoint/2010/main" val="32783987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01854" y="173228"/>
            <a:ext cx="4266310" cy="159018"/>
          </a:xfrm>
          <a:prstGeom prst="rect">
            <a:avLst/>
          </a:prstGeom>
          <a:solidFill>
            <a:srgbClr val="9AB8CE"/>
          </a:solidFill>
        </p:spPr>
        <p:txBody>
          <a:bodyPr vert="horz" wrap="square" lIns="0" tIns="5080" rIns="0" bIns="0" rtlCol="0">
            <a:spAutoFit/>
          </a:bodyPr>
          <a:lstStyle>
            <a:lvl1pPr>
              <a:defRPr sz="1200" b="0" i="0">
                <a:solidFill>
                  <a:schemeClr val="tx1"/>
                </a:solidFill>
                <a:latin typeface="Arial"/>
                <a:ea typeface="+mj-ea"/>
                <a:cs typeface="Arial"/>
              </a:defRPr>
            </a:lvl1pPr>
          </a:lstStyle>
          <a:p>
            <a:pPr marL="40005">
              <a:spcBef>
                <a:spcPts val="40"/>
              </a:spcBef>
            </a:pPr>
            <a:r>
              <a:rPr lang="en-US" sz="1000" kern="0" smtClean="0">
                <a:solidFill>
                  <a:srgbClr val="1A2E3D"/>
                </a:solidFill>
              </a:rPr>
              <a:t>Clicker</a:t>
            </a:r>
            <a:r>
              <a:rPr lang="en-US" sz="1000" kern="0" spc="-5" smtClean="0">
                <a:solidFill>
                  <a:srgbClr val="1A2E3D"/>
                </a:solidFill>
              </a:rPr>
              <a:t> </a:t>
            </a:r>
            <a:r>
              <a:rPr lang="en-US" sz="1000" kern="0" spc="5" smtClean="0">
                <a:solidFill>
                  <a:srgbClr val="1A2E3D"/>
                </a:solidFill>
              </a:rPr>
              <a:t>question</a:t>
            </a:r>
            <a:endParaRPr lang="en-US" sz="1000" kern="0"/>
          </a:p>
        </p:txBody>
      </p:sp>
      <p:sp>
        <p:nvSpPr>
          <p:cNvPr id="5" name="object 3"/>
          <p:cNvSpPr txBox="1"/>
          <p:nvPr/>
        </p:nvSpPr>
        <p:spPr>
          <a:xfrm>
            <a:off x="101854" y="357251"/>
            <a:ext cx="4266310" cy="690574"/>
          </a:xfrm>
          <a:prstGeom prst="rect">
            <a:avLst/>
          </a:prstGeom>
          <a:solidFill>
            <a:srgbClr val="D6E2EB"/>
          </a:solidFill>
        </p:spPr>
        <p:txBody>
          <a:bodyPr vert="horz" wrap="square" lIns="0" tIns="23495" rIns="0" bIns="0" rtlCol="0">
            <a:spAutoFit/>
          </a:bodyPr>
          <a:lstStyle/>
          <a:p>
            <a:pPr marL="40005" marR="74930">
              <a:lnSpc>
                <a:spcPts val="950"/>
              </a:lnSpc>
              <a:spcBef>
                <a:spcPts val="185"/>
              </a:spcBef>
            </a:pPr>
            <a:r>
              <a:rPr lang="en-US" sz="1000" b="1" i="1" spc="35" dirty="0" smtClean="0">
                <a:latin typeface="Palatino Linotype"/>
                <a:cs typeface="Palatino Linotype"/>
              </a:rPr>
              <a:t>What would you need to do solve this problem?</a:t>
            </a:r>
          </a:p>
          <a:p>
            <a:pPr marL="40005" marR="74930">
              <a:lnSpc>
                <a:spcPts val="950"/>
              </a:lnSpc>
              <a:spcBef>
                <a:spcPts val="185"/>
              </a:spcBef>
            </a:pPr>
            <a:r>
              <a:rPr lang="en-US" sz="900" spc="-15" dirty="0">
                <a:latin typeface="Arial"/>
                <a:cs typeface="Arial"/>
              </a:rPr>
              <a:t>The acceptance rate for College University (CU) last year was 20%. 10% of students that got into CU had a perfect high school GPA and </a:t>
            </a:r>
            <a:r>
              <a:rPr lang="en-US" sz="900" spc="-15" dirty="0" smtClean="0">
                <a:latin typeface="Arial"/>
                <a:cs typeface="Arial"/>
              </a:rPr>
              <a:t>3% </a:t>
            </a:r>
            <a:r>
              <a:rPr lang="en-US" sz="900" spc="-15" dirty="0">
                <a:latin typeface="Arial"/>
                <a:cs typeface="Arial"/>
              </a:rPr>
              <a:t>of students that did not get into CU had a perfect high school GPA.  What’s the probability of getting into CU with a perfect high school GPA?</a:t>
            </a:r>
            <a:endParaRPr lang="en-US" sz="900" dirty="0">
              <a:latin typeface="Arial"/>
              <a:cs typeface="Arial"/>
            </a:endParaRPr>
          </a:p>
        </p:txBody>
      </p:sp>
      <mc:AlternateContent xmlns:mc="http://schemas.openxmlformats.org/markup-compatibility/2006" xmlns:a14="http://schemas.microsoft.com/office/drawing/2010/main">
        <mc:Choice Requires="a14">
          <p:sp>
            <p:nvSpPr>
              <p:cNvPr id="2" name="TextBox 1"/>
              <p:cNvSpPr txBox="1"/>
              <p:nvPr/>
            </p:nvSpPr>
            <p:spPr>
              <a:xfrm>
                <a:off x="21155" y="1047825"/>
                <a:ext cx="2286000" cy="523220"/>
              </a:xfrm>
              <a:prstGeom prst="rect">
                <a:avLst/>
              </a:prstGeom>
              <a:noFill/>
            </p:spPr>
            <p:txBody>
              <a:bodyPr wrap="square" rtlCol="0">
                <a:spAutoFit/>
              </a:bodyPr>
              <a:lstStyle/>
              <a:p>
                <a:r>
                  <a:rPr lang="en-US" sz="1400" u="sng" dirty="0" smtClean="0"/>
                  <a:t>Want</a:t>
                </a:r>
                <a:r>
                  <a:rPr lang="en-US" sz="1400" dirty="0" smtClean="0"/>
                  <a:t>: </a:t>
                </a:r>
                <a14:m>
                  <m:oMath xmlns:m="http://schemas.openxmlformats.org/officeDocument/2006/math">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𝐶𝑈</m:t>
                    </m:r>
                    <m:r>
                      <a:rPr lang="en-US" sz="1400" b="0" i="1" smtClean="0">
                        <a:latin typeface="Cambria Math" panose="02040503050406030204" pitchFamily="18" charset="0"/>
                      </a:rPr>
                      <m:t>|</m:t>
                    </m:r>
                    <m:r>
                      <a:rPr lang="en-US" sz="1400" b="0" i="1" smtClean="0">
                        <a:latin typeface="Cambria Math" panose="02040503050406030204" pitchFamily="18" charset="0"/>
                      </a:rPr>
                      <m:t>𝑝𝑒𝑟𝑓𝑒𝑐𝑡</m:t>
                    </m:r>
                    <m:r>
                      <a:rPr lang="en-US" sz="1400" b="0" i="1" smtClean="0">
                        <a:latin typeface="Cambria Math" panose="02040503050406030204" pitchFamily="18" charset="0"/>
                      </a:rPr>
                      <m:t> </m:t>
                    </m:r>
                    <m:r>
                      <a:rPr lang="en-US" sz="1400" b="0" i="1" smtClean="0">
                        <a:latin typeface="Cambria Math" panose="02040503050406030204" pitchFamily="18" charset="0"/>
                      </a:rPr>
                      <m:t>𝑠𝑐𝑜𝑟𝑒</m:t>
                    </m:r>
                    <m:r>
                      <a:rPr lang="en-US" sz="1400" b="0" i="1" smtClean="0">
                        <a:latin typeface="Cambria Math" panose="02040503050406030204" pitchFamily="18" charset="0"/>
                      </a:rPr>
                      <m:t>)</m:t>
                    </m:r>
                  </m:oMath>
                </a14:m>
                <a:endParaRPr lang="en-US" sz="1400" dirty="0"/>
              </a:p>
            </p:txBody>
          </p:sp>
        </mc:Choice>
        <mc:Fallback xmlns="">
          <p:sp>
            <p:nvSpPr>
              <p:cNvPr id="2" name="TextBox 1"/>
              <p:cNvSpPr txBox="1">
                <a:spLocks noRot="1" noChangeAspect="1" noMove="1" noResize="1" noEditPoints="1" noAdjustHandles="1" noChangeArrowheads="1" noChangeShapeType="1" noTextEdit="1"/>
              </p:cNvSpPr>
              <p:nvPr/>
            </p:nvSpPr>
            <p:spPr>
              <a:xfrm>
                <a:off x="21155" y="1047825"/>
                <a:ext cx="2286000" cy="523220"/>
              </a:xfrm>
              <a:prstGeom prst="rect">
                <a:avLst/>
              </a:prstGeom>
              <a:blipFill>
                <a:blip r:embed="rId2"/>
                <a:stretch>
                  <a:fillRect l="-800" t="-2326" b="-3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1155" y="1782510"/>
                <a:ext cx="3735090" cy="954172"/>
              </a:xfrm>
              <a:prstGeom prst="rect">
                <a:avLst/>
              </a:prstGeom>
              <a:noFill/>
            </p:spPr>
            <p:txBody>
              <a:bodyPr wrap="square" rtlCol="0">
                <a:spAutoFit/>
              </a:bodyPr>
              <a:lstStyle/>
              <a:p>
                <a:r>
                  <a:rPr lang="en-US" sz="1400" u="sng" dirty="0" smtClean="0"/>
                  <a:t>Know</a:t>
                </a:r>
                <a:r>
                  <a:rPr lang="en-US" sz="1400" dirty="0" smtClean="0"/>
                  <a:t>: </a:t>
                </a:r>
                <a:endParaRPr lang="en-US" sz="1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i="1" smtClean="0">
                          <a:latin typeface="Cambria Math" panose="02040503050406030204" pitchFamily="18" charset="0"/>
                        </a:rPr>
                        <m:t>𝑃</m:t>
                      </m:r>
                      <m:d>
                        <m:dPr>
                          <m:ctrlPr>
                            <a:rPr lang="en-US" sz="1400" i="1">
                              <a:latin typeface="Cambria Math" panose="02040503050406030204" pitchFamily="18" charset="0"/>
                            </a:rPr>
                          </m:ctrlPr>
                        </m:dPr>
                        <m:e>
                          <m:r>
                            <a:rPr lang="en-US" sz="1400" i="1">
                              <a:latin typeface="Cambria Math" panose="02040503050406030204" pitchFamily="18" charset="0"/>
                            </a:rPr>
                            <m:t>𝐶𝑈</m:t>
                          </m:r>
                        </m:e>
                      </m:d>
                      <m:r>
                        <a:rPr lang="en-US" sz="1400" i="1">
                          <a:latin typeface="Cambria Math" panose="02040503050406030204" pitchFamily="18" charset="0"/>
                        </a:rPr>
                        <m:t>=0.2</m:t>
                      </m:r>
                    </m:oMath>
                  </m:oMathPara>
                </a14:m>
                <a:endParaRPr lang="en-US" sz="1400" b="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𝑃</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𝑝𝑒𝑟𝑓𝑒𝑐𝑡</m:t>
                          </m:r>
                          <m:r>
                            <a:rPr lang="en-US" sz="1400" b="0" i="1" smtClean="0">
                              <a:latin typeface="Cambria Math" panose="02040503050406030204" pitchFamily="18" charset="0"/>
                            </a:rPr>
                            <m:t> </m:t>
                          </m:r>
                          <m:r>
                            <a:rPr lang="en-US" sz="1400" b="0" i="1" smtClean="0">
                              <a:latin typeface="Cambria Math" panose="02040503050406030204" pitchFamily="18" charset="0"/>
                            </a:rPr>
                            <m:t>𝑠𝑐𝑜𝑟𝑒</m:t>
                          </m:r>
                        </m:e>
                        <m:e>
                          <m:r>
                            <a:rPr lang="en-US" sz="1400" b="0" i="1" smtClean="0">
                              <a:latin typeface="Cambria Math" panose="02040503050406030204" pitchFamily="18" charset="0"/>
                            </a:rPr>
                            <m:t>𝐶𝑈</m:t>
                          </m:r>
                        </m:e>
                      </m:d>
                      <m:r>
                        <a:rPr lang="en-US" sz="1400" b="0" i="1" smtClean="0">
                          <a:latin typeface="Cambria Math" panose="02040503050406030204" pitchFamily="18" charset="0"/>
                        </a:rPr>
                        <m:t>=0.1</m:t>
                      </m:r>
                    </m:oMath>
                  </m:oMathPara>
                </a14:m>
                <a:endParaRPr lang="en-US" sz="1400" b="0" dirty="0" smtClean="0"/>
              </a:p>
              <a:p>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rPr>
                        <m:t>𝑃</m:t>
                      </m:r>
                      <m:d>
                        <m:dPr>
                          <m:ctrlPr>
                            <a:rPr lang="en-US" sz="1400" i="1">
                              <a:latin typeface="Cambria Math" panose="02040503050406030204" pitchFamily="18" charset="0"/>
                            </a:rPr>
                          </m:ctrlPr>
                        </m:dPr>
                        <m:e>
                          <m:r>
                            <a:rPr lang="en-US" sz="1400" i="1">
                              <a:latin typeface="Cambria Math" panose="02040503050406030204" pitchFamily="18" charset="0"/>
                            </a:rPr>
                            <m:t>𝑝𝑒𝑟𝑓𝑒𝑐𝑡</m:t>
                          </m:r>
                          <m:r>
                            <a:rPr lang="en-US" sz="1400" i="1">
                              <a:latin typeface="Cambria Math" panose="02040503050406030204" pitchFamily="18" charset="0"/>
                            </a:rPr>
                            <m:t> </m:t>
                          </m:r>
                          <m:r>
                            <a:rPr lang="en-US" sz="1400" i="1">
                              <a:latin typeface="Cambria Math" panose="02040503050406030204" pitchFamily="18" charset="0"/>
                            </a:rPr>
                            <m:t>𝑠𝑐𝑜𝑟𝑒</m:t>
                          </m:r>
                        </m:e>
                        <m:e>
                          <m:r>
                            <a:rPr lang="en-US" sz="1400" b="0" i="1" smtClean="0">
                              <a:latin typeface="Cambria Math" panose="02040503050406030204" pitchFamily="18" charset="0"/>
                            </a:rPr>
                            <m:t>𝑛𝑜𝑡</m:t>
                          </m:r>
                          <m:r>
                            <a:rPr lang="en-US" sz="1400" b="0" i="1" smtClean="0">
                              <a:latin typeface="Cambria Math" panose="02040503050406030204" pitchFamily="18" charset="0"/>
                            </a:rPr>
                            <m:t> </m:t>
                          </m:r>
                          <m:r>
                            <a:rPr lang="en-US" sz="1400" i="1">
                              <a:latin typeface="Cambria Math" panose="02040503050406030204" pitchFamily="18" charset="0"/>
                            </a:rPr>
                            <m:t>𝐶𝑈</m:t>
                          </m:r>
                        </m:e>
                      </m:d>
                      <m:r>
                        <a:rPr lang="en-US" sz="1400" b="0" i="0" smtClean="0">
                          <a:latin typeface="Cambria Math" panose="02040503050406030204" pitchFamily="18" charset="0"/>
                        </a:rPr>
                        <m:t>=0.03</m:t>
                      </m:r>
                    </m:oMath>
                  </m:oMathPara>
                </a14:m>
                <a:r>
                  <a:rPr lang="en-US" sz="1400" dirty="0" smtClean="0"/>
                  <a:t/>
                </a:r>
                <a:br>
                  <a:rPr lang="en-US" sz="1400" dirty="0" smtClean="0"/>
                </a:br>
                <a:endParaRPr lang="en-US" sz="1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21155" y="1782510"/>
                <a:ext cx="3735090" cy="954172"/>
              </a:xfrm>
              <a:prstGeom prst="rect">
                <a:avLst/>
              </a:prstGeom>
              <a:blipFill>
                <a:blip r:embed="rId3"/>
                <a:stretch>
                  <a:fillRect l="-489" b="-1274"/>
                </a:stretch>
              </a:blipFill>
            </p:spPr>
            <p:txBody>
              <a:bodyPr/>
              <a:lstStyle/>
              <a:p>
                <a:r>
                  <a:rPr lang="en-US">
                    <a:noFill/>
                  </a:rPr>
                  <a:t> </a:t>
                </a:r>
              </a:p>
            </p:txBody>
          </p:sp>
        </mc:Fallback>
      </mc:AlternateContent>
      <p:sp>
        <p:nvSpPr>
          <p:cNvPr id="3" name="TextBox 2"/>
          <p:cNvSpPr txBox="1"/>
          <p:nvPr/>
        </p:nvSpPr>
        <p:spPr>
          <a:xfrm>
            <a:off x="2552700" y="1011707"/>
            <a:ext cx="2057400" cy="1938992"/>
          </a:xfrm>
          <a:prstGeom prst="rect">
            <a:avLst/>
          </a:prstGeom>
          <a:noFill/>
        </p:spPr>
        <p:txBody>
          <a:bodyPr wrap="square" rtlCol="0">
            <a:spAutoFit/>
          </a:bodyPr>
          <a:lstStyle/>
          <a:p>
            <a:r>
              <a:rPr lang="en-US" sz="1200" u="sng" dirty="0" smtClean="0"/>
              <a:t>Probability Tree usually helpful when you know:</a:t>
            </a:r>
          </a:p>
          <a:p>
            <a:pPr marL="171450" indent="-171450">
              <a:buFont typeface="Arial" panose="020B0604020202020204" pitchFamily="34" charset="0"/>
              <a:buChar char="•"/>
            </a:pPr>
            <a:r>
              <a:rPr lang="en-US" sz="1200" dirty="0" smtClean="0"/>
              <a:t>Probability of what you want, without the “data”.</a:t>
            </a:r>
          </a:p>
          <a:p>
            <a:pPr marL="171450" indent="-171450">
              <a:buFont typeface="Arial" panose="020B0604020202020204" pitchFamily="34" charset="0"/>
              <a:buChar char="•"/>
            </a:pPr>
            <a:r>
              <a:rPr lang="en-US" sz="1200" dirty="0" smtClean="0"/>
              <a:t>“Reverse given” probability of what you want.</a:t>
            </a:r>
          </a:p>
          <a:p>
            <a:pPr marL="171450" indent="-171450">
              <a:buFont typeface="Arial" panose="020B0604020202020204" pitchFamily="34" charset="0"/>
              <a:buChar char="•"/>
            </a:pPr>
            <a:r>
              <a:rPr lang="en-US" sz="1200" dirty="0" smtClean="0"/>
              <a:t>Probability of your “data”, given all </a:t>
            </a:r>
            <a:r>
              <a:rPr lang="en-US" sz="1200" dirty="0" err="1" smtClean="0"/>
              <a:t>possibilties</a:t>
            </a:r>
            <a:endParaRPr lang="en-US" sz="1200" dirty="0"/>
          </a:p>
          <a:p>
            <a:pPr marL="171450" indent="-171450">
              <a:buFont typeface="Arial" panose="020B0604020202020204" pitchFamily="34" charset="0"/>
              <a:buChar char="•"/>
            </a:pPr>
            <a:endParaRPr lang="en-US" sz="1200" dirty="0" smtClean="0"/>
          </a:p>
          <a:p>
            <a:endParaRPr lang="en-US" sz="1200" dirty="0"/>
          </a:p>
        </p:txBody>
      </p:sp>
      <p:cxnSp>
        <p:nvCxnSpPr>
          <p:cNvPr id="9" name="Straight Arrow Connector 8"/>
          <p:cNvCxnSpPr/>
          <p:nvPr/>
        </p:nvCxnSpPr>
        <p:spPr>
          <a:xfrm flipH="1">
            <a:off x="1164155" y="1501775"/>
            <a:ext cx="1521895"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771650" y="1951684"/>
            <a:ext cx="914400" cy="388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076450" y="2259596"/>
            <a:ext cx="533400" cy="381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847850" y="2259596"/>
            <a:ext cx="762000" cy="97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9545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54" y="406146"/>
            <a:ext cx="2951480" cy="184150"/>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590042"/>
            <a:ext cx="2951480" cy="184785"/>
          </a:xfrm>
          <a:prstGeom prst="rect">
            <a:avLst/>
          </a:prstGeom>
          <a:solidFill>
            <a:srgbClr val="D6E2EB"/>
          </a:solidFill>
        </p:spPr>
        <p:txBody>
          <a:bodyPr vert="horz" wrap="square" lIns="0" tIns="18415" rIns="0" bIns="0" rtlCol="0">
            <a:spAutoFit/>
          </a:bodyPr>
          <a:lstStyle/>
          <a:p>
            <a:pPr marL="40005">
              <a:lnSpc>
                <a:spcPct val="100000"/>
              </a:lnSpc>
              <a:spcBef>
                <a:spcPts val="145"/>
              </a:spcBef>
            </a:pP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a:t>
            </a:r>
            <a:r>
              <a:rPr sz="800" spc="50" dirty="0">
                <a:solidFill>
                  <a:srgbClr val="1A2E3D"/>
                </a:solidFill>
                <a:latin typeface="Arial"/>
                <a:cs typeface="Arial"/>
              </a:rPr>
              <a:t> </a:t>
            </a:r>
            <a:r>
              <a:rPr sz="800" u="sng" spc="-25" dirty="0">
                <a:solidFill>
                  <a:srgbClr val="1A2E3D"/>
                </a:solidFill>
                <a:uFill>
                  <a:solidFill>
                    <a:srgbClr val="1A2E3D"/>
                  </a:solidFill>
                </a:uFill>
                <a:latin typeface="Arial"/>
                <a:cs typeface="Arial"/>
              </a:rPr>
              <a:t>false</a:t>
            </a:r>
            <a:r>
              <a:rPr sz="800" spc="-25" dirty="0">
                <a:solidFill>
                  <a:srgbClr val="1A2E3D"/>
                </a:solidFill>
                <a:latin typeface="Arial"/>
                <a:cs typeface="Arial"/>
              </a:rPr>
              <a:t>?</a:t>
            </a:r>
            <a:endParaRPr sz="800">
              <a:latin typeface="Arial"/>
              <a:cs typeface="Arial"/>
            </a:endParaRPr>
          </a:p>
        </p:txBody>
      </p:sp>
      <p:sp>
        <p:nvSpPr>
          <p:cNvPr id="4" name="object 4"/>
          <p:cNvSpPr txBox="1"/>
          <p:nvPr/>
        </p:nvSpPr>
        <p:spPr>
          <a:xfrm>
            <a:off x="3587151" y="396612"/>
            <a:ext cx="300990" cy="100965"/>
          </a:xfrm>
          <a:prstGeom prst="rect">
            <a:avLst/>
          </a:prstGeom>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dirty="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7" name="object 7"/>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658072" y="147918"/>
            <a:ext cx="330835" cy="0"/>
          </a:xfrm>
          <a:custGeom>
            <a:avLst/>
            <a:gdLst/>
            <a:ahLst/>
            <a:cxnLst/>
            <a:rect l="l" t="t" r="r" b="b"/>
            <a:pathLst>
              <a:path w="330835">
                <a:moveTo>
                  <a:pt x="0" y="0"/>
                </a:moveTo>
                <a:lnTo>
                  <a:pt x="330390" y="0"/>
                </a:lnTo>
              </a:path>
            </a:pathLst>
          </a:custGeom>
          <a:ln w="58869">
            <a:solidFill>
              <a:srgbClr val="FF6A00"/>
            </a:solidFill>
          </a:ln>
        </p:spPr>
        <p:txBody>
          <a:bodyPr wrap="square" lIns="0" tIns="0" rIns="0" bIns="0" rtlCol="0"/>
          <a:lstStyle/>
          <a:p>
            <a:endParaRPr/>
          </a:p>
        </p:txBody>
      </p:sp>
      <p:sp>
        <p:nvSpPr>
          <p:cNvPr id="10" name="object 10"/>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1" name="object 11"/>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3" name="object 13"/>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4" name="object 14"/>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5" name="object 15"/>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7" name="object 17"/>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8" name="object 18"/>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9" name="object 19"/>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0" name="object 20"/>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1" name="object 21"/>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2" name="object 22"/>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3" name="object 23"/>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4" name="object 24"/>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6" name="object 26"/>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7" name="object 27"/>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28" name="object 28"/>
          <p:cNvSpPr/>
          <p:nvPr/>
        </p:nvSpPr>
        <p:spPr>
          <a:xfrm>
            <a:off x="3459855" y="502825"/>
            <a:ext cx="126524" cy="120868"/>
          </a:xfrm>
          <a:prstGeom prst="rect">
            <a:avLst/>
          </a:prstGeom>
          <a:blipFill>
            <a:blip r:embed="rId5" cstate="print"/>
            <a:stretch>
              <a:fillRect/>
            </a:stretch>
          </a:blipFill>
        </p:spPr>
        <p:txBody>
          <a:bodyPr wrap="square" lIns="0" tIns="0" rIns="0" bIns="0" rtlCol="0"/>
          <a:lstStyle/>
          <a:p>
            <a:endParaRPr/>
          </a:p>
        </p:txBody>
      </p:sp>
      <p:sp>
        <p:nvSpPr>
          <p:cNvPr id="29" name="object 29"/>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0" name="object 30"/>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1" name="object 31"/>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2" name="object 32"/>
          <p:cNvSpPr txBox="1"/>
          <p:nvPr/>
        </p:nvSpPr>
        <p:spPr>
          <a:xfrm>
            <a:off x="4020577" y="269777"/>
            <a:ext cx="453390" cy="561340"/>
          </a:xfrm>
          <a:prstGeom prst="rect">
            <a:avLst/>
          </a:prstGeom>
        </p:spPr>
        <p:txBody>
          <a:bodyPr vert="horz" wrap="square" lIns="0" tIns="15875" rIns="0" bIns="0" rtlCol="0">
            <a:spAutoFit/>
          </a:bodyPr>
          <a:lstStyle/>
          <a:p>
            <a:pPr marL="12700" marR="61594">
              <a:lnSpc>
                <a:spcPts val="390"/>
              </a:lnSpc>
              <a:spcBef>
                <a:spcPts val="125"/>
              </a:spcBef>
            </a:pPr>
            <a:r>
              <a:rPr sz="350" spc="-25" dirty="0">
                <a:solidFill>
                  <a:srgbClr val="008CB4"/>
                </a:solidFill>
                <a:latin typeface="Trebuchet MS"/>
                <a:cs typeface="Trebuchet MS"/>
              </a:rPr>
              <a:t>Frequentist</a:t>
            </a:r>
            <a:r>
              <a:rPr sz="350" spc="-40"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6839" marR="5080" indent="1270">
              <a:lnSpc>
                <a:spcPct val="110400"/>
              </a:lnSpc>
              <a:spcBef>
                <a:spcPts val="24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 </a:t>
            </a:r>
            <a:r>
              <a:rPr sz="250" spc="-5" dirty="0">
                <a:solidFill>
                  <a:srgbClr val="008CB4"/>
                </a:solidFill>
                <a:latin typeface="Trebuchet MS"/>
                <a:cs typeface="Trebuchet MS"/>
              </a:rPr>
              <a:t>median  </a:t>
            </a:r>
            <a:r>
              <a:rPr sz="250" spc="5" dirty="0">
                <a:solidFill>
                  <a:srgbClr val="008CB4"/>
                </a:solidFill>
                <a:latin typeface="Trebuchet MS"/>
                <a:cs typeface="Trebuchet MS"/>
              </a:rPr>
              <a:t>two</a:t>
            </a:r>
            <a:r>
              <a:rPr sz="250" spc="-60" dirty="0">
                <a:solidFill>
                  <a:srgbClr val="008CB4"/>
                </a:solidFill>
                <a:latin typeface="Trebuchet MS"/>
                <a:cs typeface="Trebuchet MS"/>
              </a:rPr>
              <a:t> </a:t>
            </a:r>
            <a:r>
              <a:rPr sz="250" dirty="0">
                <a:solidFill>
                  <a:srgbClr val="008CB4"/>
                </a:solidFill>
                <a:latin typeface="Trebuchet MS"/>
                <a:cs typeface="Trebuchet MS"/>
              </a:rPr>
              <a:t>means &amp; medians  </a:t>
            </a:r>
            <a:r>
              <a:rPr sz="250" spc="-5" dirty="0">
                <a:solidFill>
                  <a:srgbClr val="008CB4"/>
                </a:solidFill>
                <a:latin typeface="Trebuchet MS"/>
                <a:cs typeface="Trebuchet MS"/>
              </a:rPr>
              <a:t>many </a:t>
            </a:r>
            <a:r>
              <a:rPr sz="250" dirty="0">
                <a:solidFill>
                  <a:srgbClr val="008CB4"/>
                </a:solidFill>
                <a:latin typeface="Trebuchet MS"/>
                <a:cs typeface="Trebuchet MS"/>
              </a:rPr>
              <a:t>means</a:t>
            </a:r>
            <a:endParaRPr sz="250">
              <a:latin typeface="Trebuchet MS"/>
              <a:cs typeface="Trebuchet MS"/>
            </a:endParaRPr>
          </a:p>
          <a:p>
            <a:pPr marL="58419">
              <a:lnSpc>
                <a:spcPct val="100000"/>
              </a:lnSpc>
              <a:spcBef>
                <a:spcPts val="90"/>
              </a:spcBef>
            </a:pPr>
            <a:r>
              <a:rPr sz="350" spc="-30" dirty="0">
                <a:solidFill>
                  <a:srgbClr val="008CB4"/>
                </a:solidFill>
                <a:latin typeface="Trebuchet MS"/>
                <a:cs typeface="Trebuchet MS"/>
              </a:rPr>
              <a:t>categorical</a:t>
            </a:r>
            <a:endParaRPr sz="350">
              <a:latin typeface="Trebuchet MS"/>
              <a:cs typeface="Trebuchet MS"/>
            </a:endParaRPr>
          </a:p>
          <a:p>
            <a:pPr marL="120650" marR="62230">
              <a:lnSpc>
                <a:spcPct val="112700"/>
              </a:lnSpc>
              <a:spcBef>
                <a:spcPts val="185"/>
              </a:spcBef>
            </a:pPr>
            <a:r>
              <a:rPr sz="250" spc="5" dirty="0">
                <a:solidFill>
                  <a:srgbClr val="008CB4"/>
                </a:solidFill>
                <a:latin typeface="Trebuchet MS"/>
                <a:cs typeface="Trebuchet MS"/>
              </a:rPr>
              <a:t>one proportion  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4" name="object 34"/>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7</a:t>
            </a:r>
            <a:endParaRPr sz="800">
              <a:latin typeface="Arial"/>
              <a:cs typeface="Arial"/>
            </a:endParaRPr>
          </a:p>
        </p:txBody>
      </p:sp>
      <p:sp>
        <p:nvSpPr>
          <p:cNvPr id="33" name="object 33"/>
          <p:cNvSpPr txBox="1"/>
          <p:nvPr/>
        </p:nvSpPr>
        <p:spPr>
          <a:xfrm>
            <a:off x="229234" y="829038"/>
            <a:ext cx="4011929" cy="2382520"/>
          </a:xfrm>
          <a:prstGeom prst="rect">
            <a:avLst/>
          </a:prstGeom>
        </p:spPr>
        <p:txBody>
          <a:bodyPr vert="horz" wrap="square" lIns="0" tIns="11430" rIns="0" bIns="0" rtlCol="0">
            <a:spAutoFit/>
          </a:bodyPr>
          <a:lstStyle/>
          <a:p>
            <a:pPr marL="3255645">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dirty="0">
              <a:latin typeface="Trebuchet MS"/>
              <a:cs typeface="Trebuchet MS"/>
            </a:endParaRPr>
          </a:p>
          <a:p>
            <a:pPr marL="3127375">
              <a:lnSpc>
                <a:spcPct val="100000"/>
              </a:lnSpc>
              <a:spcBef>
                <a:spcPts val="280"/>
              </a:spcBef>
              <a:tabLst>
                <a:tab pos="3597910"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a:t>
            </a:r>
            <a:r>
              <a:rPr sz="350" spc="-20" dirty="0">
                <a:solidFill>
                  <a:srgbClr val="008CB4"/>
                </a:solidFill>
                <a:latin typeface="Trebuchet MS"/>
                <a:cs typeface="Trebuchet MS"/>
              </a:rPr>
              <a:t> </a:t>
            </a:r>
            <a:r>
              <a:rPr sz="350" spc="-25" dirty="0">
                <a:solidFill>
                  <a:srgbClr val="008CB4"/>
                </a:solidFill>
                <a:latin typeface="Trebuchet MS"/>
                <a:cs typeface="Trebuchet MS"/>
              </a:rPr>
              <a:t>explanatory</a:t>
            </a:r>
            <a:endParaRPr sz="350" dirty="0">
              <a:latin typeface="Trebuchet MS"/>
              <a:cs typeface="Trebuchet MS"/>
            </a:endParaRPr>
          </a:p>
          <a:p>
            <a:pPr marL="255270" marR="5080" indent="-234315">
              <a:lnSpc>
                <a:spcPct val="100000"/>
              </a:lnSpc>
              <a:spcBef>
                <a:spcPts val="114"/>
              </a:spcBef>
              <a:buClr>
                <a:srgbClr val="024F84"/>
              </a:buClr>
              <a:buAutoNum type="alphaLcParenBoth"/>
              <a:tabLst>
                <a:tab pos="255904" algn="l"/>
              </a:tabLst>
            </a:pPr>
            <a:r>
              <a:rPr sz="1200" spc="-20" dirty="0">
                <a:latin typeface="Arial"/>
                <a:cs typeface="Arial"/>
              </a:rPr>
              <a:t>Suppose you’re </a:t>
            </a:r>
            <a:r>
              <a:rPr sz="1200" spc="-35" dirty="0">
                <a:latin typeface="Arial"/>
                <a:cs typeface="Arial"/>
              </a:rPr>
              <a:t>evaluating </a:t>
            </a:r>
            <a:r>
              <a:rPr sz="1200" spc="-10" dirty="0">
                <a:latin typeface="Arial"/>
                <a:cs typeface="Arial"/>
              </a:rPr>
              <a:t>4 </a:t>
            </a:r>
            <a:r>
              <a:rPr sz="1200" spc="-25" dirty="0">
                <a:latin typeface="Arial"/>
                <a:cs typeface="Arial"/>
              </a:rPr>
              <a:t>claims. </a:t>
            </a:r>
            <a:r>
              <a:rPr sz="1200" spc="-50" dirty="0">
                <a:latin typeface="Arial"/>
                <a:cs typeface="Arial"/>
              </a:rPr>
              <a:t>If </a:t>
            </a:r>
            <a:r>
              <a:rPr sz="1200" spc="-20" dirty="0">
                <a:latin typeface="Arial"/>
                <a:cs typeface="Arial"/>
              </a:rPr>
              <a:t>prior </a:t>
            </a:r>
            <a:r>
              <a:rPr sz="1200" spc="5" dirty="0">
                <a:latin typeface="Arial"/>
                <a:cs typeface="Arial"/>
              </a:rPr>
              <a:t>to </a:t>
            </a:r>
            <a:r>
              <a:rPr sz="1200" spc="-20" dirty="0">
                <a:latin typeface="Arial"/>
                <a:cs typeface="Arial"/>
              </a:rPr>
              <a:t>data  collection </a:t>
            </a:r>
            <a:r>
              <a:rPr sz="1200" spc="-30" dirty="0">
                <a:latin typeface="Arial"/>
                <a:cs typeface="Arial"/>
              </a:rPr>
              <a:t>you </a:t>
            </a:r>
            <a:r>
              <a:rPr sz="1200" spc="5" dirty="0">
                <a:latin typeface="Arial"/>
                <a:cs typeface="Arial"/>
              </a:rPr>
              <a:t>don’t </a:t>
            </a:r>
            <a:r>
              <a:rPr sz="1200" spc="-45" dirty="0">
                <a:latin typeface="Arial"/>
                <a:cs typeface="Arial"/>
              </a:rPr>
              <a:t>have </a:t>
            </a:r>
            <a:r>
              <a:rPr sz="1200" spc="-50" dirty="0">
                <a:latin typeface="Arial"/>
                <a:cs typeface="Arial"/>
              </a:rPr>
              <a:t>a </a:t>
            </a:r>
            <a:r>
              <a:rPr sz="1200" spc="-35" dirty="0">
                <a:latin typeface="Arial"/>
                <a:cs typeface="Arial"/>
              </a:rPr>
              <a:t>preference </a:t>
            </a:r>
            <a:r>
              <a:rPr sz="1200" spc="-20" dirty="0">
                <a:latin typeface="Arial"/>
                <a:cs typeface="Arial"/>
              </a:rPr>
              <a:t>for </a:t>
            </a:r>
            <a:r>
              <a:rPr sz="1200" spc="-30" dirty="0">
                <a:latin typeface="Arial"/>
                <a:cs typeface="Arial"/>
              </a:rPr>
              <a:t>one claim </a:t>
            </a:r>
            <a:r>
              <a:rPr sz="1200" spc="-35" dirty="0">
                <a:latin typeface="Arial"/>
                <a:cs typeface="Arial"/>
              </a:rPr>
              <a:t>over  another, </a:t>
            </a:r>
            <a:r>
              <a:rPr sz="1200" spc="-30" dirty="0">
                <a:latin typeface="Arial"/>
                <a:cs typeface="Arial"/>
              </a:rPr>
              <a:t>you </a:t>
            </a:r>
            <a:r>
              <a:rPr sz="1200" spc="-20" dirty="0">
                <a:latin typeface="Arial"/>
                <a:cs typeface="Arial"/>
              </a:rPr>
              <a:t>should </a:t>
            </a:r>
            <a:r>
              <a:rPr sz="1200" spc="-35" dirty="0">
                <a:latin typeface="Arial"/>
                <a:cs typeface="Arial"/>
              </a:rPr>
              <a:t>assign </a:t>
            </a:r>
            <a:r>
              <a:rPr sz="1200" spc="-5" dirty="0">
                <a:latin typeface="Arial"/>
                <a:cs typeface="Arial"/>
              </a:rPr>
              <a:t>0.25 </a:t>
            </a:r>
            <a:r>
              <a:rPr sz="1200" spc="-40" dirty="0">
                <a:latin typeface="Arial"/>
                <a:cs typeface="Arial"/>
              </a:rPr>
              <a:t>as </a:t>
            </a:r>
            <a:r>
              <a:rPr sz="1200" spc="-20" dirty="0">
                <a:latin typeface="Arial"/>
                <a:cs typeface="Arial"/>
              </a:rPr>
              <a:t>the prior probability </a:t>
            </a:r>
            <a:r>
              <a:rPr sz="1200" spc="5" dirty="0">
                <a:latin typeface="Arial"/>
                <a:cs typeface="Arial"/>
              </a:rPr>
              <a:t>to  </a:t>
            </a:r>
            <a:r>
              <a:rPr sz="1200" spc="-30" dirty="0">
                <a:latin typeface="Arial"/>
                <a:cs typeface="Arial"/>
              </a:rPr>
              <a:t>each</a:t>
            </a:r>
            <a:r>
              <a:rPr sz="1200" spc="-5" dirty="0">
                <a:latin typeface="Arial"/>
                <a:cs typeface="Arial"/>
              </a:rPr>
              <a:t> </a:t>
            </a:r>
            <a:r>
              <a:rPr sz="1200" spc="-25" dirty="0">
                <a:latin typeface="Arial"/>
                <a:cs typeface="Arial"/>
              </a:rPr>
              <a:t>claim</a:t>
            </a:r>
            <a:r>
              <a:rPr sz="1200" spc="-25" dirty="0" smtClean="0">
                <a:latin typeface="Arial"/>
                <a:cs typeface="Arial"/>
              </a:rPr>
              <a:t>.</a:t>
            </a:r>
            <a:r>
              <a:rPr lang="en-US" sz="1200" spc="-25" dirty="0" smtClean="0">
                <a:latin typeface="Arial"/>
                <a:cs typeface="Arial"/>
              </a:rPr>
              <a:t> </a:t>
            </a:r>
            <a:endParaRPr sz="1200" dirty="0">
              <a:latin typeface="Arial"/>
              <a:cs typeface="Arial"/>
            </a:endParaRPr>
          </a:p>
          <a:p>
            <a:pPr marL="255270" indent="-242570">
              <a:lnSpc>
                <a:spcPct val="100000"/>
              </a:lnSpc>
              <a:spcBef>
                <a:spcPts val="20"/>
              </a:spcBef>
              <a:buClr>
                <a:srgbClr val="024F84"/>
              </a:buClr>
              <a:buAutoNum type="alphaLcParenBoth"/>
              <a:tabLst>
                <a:tab pos="255904" algn="l"/>
              </a:tabLst>
            </a:pPr>
            <a:r>
              <a:rPr sz="1200" spc="-25" dirty="0">
                <a:latin typeface="Arial"/>
                <a:cs typeface="Arial"/>
              </a:rPr>
              <a:t>Posterior </a:t>
            </a:r>
            <a:r>
              <a:rPr sz="1200" spc="-20" dirty="0">
                <a:latin typeface="Arial"/>
                <a:cs typeface="Arial"/>
              </a:rPr>
              <a:t>probability </a:t>
            </a:r>
            <a:r>
              <a:rPr sz="1200" spc="-25" dirty="0">
                <a:latin typeface="Arial"/>
                <a:cs typeface="Arial"/>
              </a:rPr>
              <a:t>and </a:t>
            </a:r>
            <a:r>
              <a:rPr sz="1200" spc="-20" dirty="0">
                <a:latin typeface="Arial"/>
                <a:cs typeface="Arial"/>
              </a:rPr>
              <a:t>the </a:t>
            </a:r>
            <a:r>
              <a:rPr sz="1200" spc="-25" dirty="0">
                <a:latin typeface="Arial"/>
                <a:cs typeface="Arial"/>
              </a:rPr>
              <a:t>p-value </a:t>
            </a:r>
            <a:r>
              <a:rPr sz="1200" spc="-50" dirty="0">
                <a:latin typeface="Arial"/>
                <a:cs typeface="Arial"/>
              </a:rPr>
              <a:t>are </a:t>
            </a:r>
            <a:r>
              <a:rPr sz="1200" spc="-20" dirty="0">
                <a:latin typeface="Arial"/>
                <a:cs typeface="Arial"/>
              </a:rPr>
              <a:t>the</a:t>
            </a:r>
            <a:r>
              <a:rPr sz="1200" spc="145" dirty="0">
                <a:latin typeface="Arial"/>
                <a:cs typeface="Arial"/>
              </a:rPr>
              <a:t> </a:t>
            </a:r>
            <a:r>
              <a:rPr sz="1200" spc="-30" dirty="0">
                <a:latin typeface="Arial"/>
                <a:cs typeface="Arial"/>
              </a:rPr>
              <a:t>equivalent.</a:t>
            </a:r>
            <a:endParaRPr sz="1200" dirty="0">
              <a:latin typeface="Arial"/>
              <a:cs typeface="Arial"/>
            </a:endParaRPr>
          </a:p>
          <a:p>
            <a:pPr marL="255270" marR="29845" indent="-234315">
              <a:lnSpc>
                <a:spcPct val="100000"/>
              </a:lnSpc>
              <a:spcBef>
                <a:spcPts val="5"/>
              </a:spcBef>
              <a:buClr>
                <a:srgbClr val="024F84"/>
              </a:buClr>
              <a:buAutoNum type="alphaLcParenBoth"/>
              <a:tabLst>
                <a:tab pos="255904" algn="l"/>
              </a:tabLst>
            </a:pPr>
            <a:r>
              <a:rPr sz="1200" spc="-45" dirty="0">
                <a:latin typeface="Arial"/>
                <a:cs typeface="Arial"/>
              </a:rPr>
              <a:t>One </a:t>
            </a:r>
            <a:r>
              <a:rPr sz="1200" spc="-30" dirty="0">
                <a:latin typeface="Arial"/>
                <a:cs typeface="Arial"/>
              </a:rPr>
              <a:t>advantage </a:t>
            </a:r>
            <a:r>
              <a:rPr sz="1200" spc="-15" dirty="0">
                <a:latin typeface="Arial"/>
                <a:cs typeface="Arial"/>
              </a:rPr>
              <a:t>of </a:t>
            </a:r>
            <a:r>
              <a:rPr sz="1200" spc="-40" dirty="0">
                <a:latin typeface="Arial"/>
                <a:cs typeface="Arial"/>
              </a:rPr>
              <a:t>Bayesian </a:t>
            </a:r>
            <a:r>
              <a:rPr sz="1200" spc="-35" dirty="0">
                <a:latin typeface="Arial"/>
                <a:cs typeface="Arial"/>
              </a:rPr>
              <a:t>inference </a:t>
            </a:r>
            <a:r>
              <a:rPr sz="1200" spc="-40" dirty="0">
                <a:latin typeface="Arial"/>
                <a:cs typeface="Arial"/>
              </a:rPr>
              <a:t>is </a:t>
            </a:r>
            <a:r>
              <a:rPr sz="1200" spc="-10" dirty="0">
                <a:latin typeface="Arial"/>
                <a:cs typeface="Arial"/>
              </a:rPr>
              <a:t>that </a:t>
            </a:r>
            <a:r>
              <a:rPr sz="1200" spc="-20" dirty="0">
                <a:latin typeface="Arial"/>
                <a:cs typeface="Arial"/>
              </a:rPr>
              <a:t>data can be  integrated </a:t>
            </a:r>
            <a:r>
              <a:rPr sz="1200" spc="5" dirty="0">
                <a:latin typeface="Arial"/>
                <a:cs typeface="Arial"/>
              </a:rPr>
              <a:t>to </a:t>
            </a:r>
            <a:r>
              <a:rPr sz="1200" spc="-20" dirty="0">
                <a:latin typeface="Arial"/>
                <a:cs typeface="Arial"/>
              </a:rPr>
              <a:t>the </a:t>
            </a:r>
            <a:r>
              <a:rPr sz="1200" spc="-40" dirty="0">
                <a:latin typeface="Arial"/>
                <a:cs typeface="Arial"/>
              </a:rPr>
              <a:t>inferential </a:t>
            </a:r>
            <a:r>
              <a:rPr sz="1200" spc="-25" dirty="0">
                <a:latin typeface="Arial"/>
                <a:cs typeface="Arial"/>
              </a:rPr>
              <a:t>scheme </a:t>
            </a:r>
            <a:r>
              <a:rPr sz="1200" spc="-40" dirty="0">
                <a:latin typeface="Arial"/>
                <a:cs typeface="Arial"/>
              </a:rPr>
              <a:t>as </a:t>
            </a:r>
            <a:r>
              <a:rPr sz="1200" spc="-30" dirty="0">
                <a:latin typeface="Arial"/>
                <a:cs typeface="Arial"/>
              </a:rPr>
              <a:t>they </a:t>
            </a:r>
            <a:r>
              <a:rPr sz="1200" spc="-50" dirty="0">
                <a:latin typeface="Arial"/>
                <a:cs typeface="Arial"/>
              </a:rPr>
              <a:t>are</a:t>
            </a:r>
            <a:r>
              <a:rPr sz="1200" spc="180" dirty="0">
                <a:latin typeface="Arial"/>
                <a:cs typeface="Arial"/>
              </a:rPr>
              <a:t> </a:t>
            </a:r>
            <a:r>
              <a:rPr sz="1200" spc="-15" dirty="0">
                <a:latin typeface="Arial"/>
                <a:cs typeface="Arial"/>
              </a:rPr>
              <a:t>collected.</a:t>
            </a:r>
            <a:endParaRPr sz="1200" dirty="0">
              <a:latin typeface="Arial"/>
              <a:cs typeface="Arial"/>
            </a:endParaRPr>
          </a:p>
          <a:p>
            <a:pPr marL="255270" marR="64135" indent="-242570">
              <a:lnSpc>
                <a:spcPct val="100000"/>
              </a:lnSpc>
              <a:spcBef>
                <a:spcPts val="10"/>
              </a:spcBef>
              <a:buClr>
                <a:srgbClr val="024F84"/>
              </a:buClr>
              <a:buAutoNum type="alphaLcParenBoth"/>
              <a:tabLst>
                <a:tab pos="255904" algn="l"/>
              </a:tabLst>
            </a:pPr>
            <a:r>
              <a:rPr sz="1200" spc="-20" dirty="0">
                <a:latin typeface="Arial"/>
                <a:cs typeface="Arial"/>
              </a:rPr>
              <a:t>Suppose </a:t>
            </a:r>
            <a:r>
              <a:rPr sz="1200" spc="-50" dirty="0">
                <a:latin typeface="Arial"/>
                <a:cs typeface="Arial"/>
              </a:rPr>
              <a:t>a </a:t>
            </a:r>
            <a:r>
              <a:rPr sz="1200" spc="-20" dirty="0">
                <a:latin typeface="Arial"/>
                <a:cs typeface="Arial"/>
              </a:rPr>
              <a:t>patient </a:t>
            </a:r>
            <a:r>
              <a:rPr sz="1200" spc="-15" dirty="0">
                <a:latin typeface="Arial"/>
                <a:cs typeface="Arial"/>
              </a:rPr>
              <a:t>tests </a:t>
            </a:r>
            <a:r>
              <a:rPr sz="1200" spc="-25" dirty="0">
                <a:latin typeface="Arial"/>
                <a:cs typeface="Arial"/>
              </a:rPr>
              <a:t>positive </a:t>
            </a:r>
            <a:r>
              <a:rPr sz="1200" spc="-20" dirty="0">
                <a:latin typeface="Arial"/>
                <a:cs typeface="Arial"/>
              </a:rPr>
              <a:t>for </a:t>
            </a:r>
            <a:r>
              <a:rPr sz="1200" spc="-50" dirty="0">
                <a:latin typeface="Arial"/>
                <a:cs typeface="Arial"/>
              </a:rPr>
              <a:t>a </a:t>
            </a:r>
            <a:r>
              <a:rPr sz="1200" spc="-35" dirty="0">
                <a:latin typeface="Arial"/>
                <a:cs typeface="Arial"/>
              </a:rPr>
              <a:t>disease </a:t>
            </a:r>
            <a:r>
              <a:rPr sz="1200" spc="-10" dirty="0">
                <a:latin typeface="Arial"/>
                <a:cs typeface="Arial"/>
              </a:rPr>
              <a:t>that 2% </a:t>
            </a:r>
            <a:r>
              <a:rPr sz="1200" spc="-15" dirty="0">
                <a:latin typeface="Arial"/>
                <a:cs typeface="Arial"/>
              </a:rPr>
              <a:t>of  </a:t>
            </a:r>
            <a:r>
              <a:rPr sz="1200" spc="-20" dirty="0">
                <a:latin typeface="Arial"/>
                <a:cs typeface="Arial"/>
              </a:rPr>
              <a:t>the population </a:t>
            </a:r>
            <a:r>
              <a:rPr sz="1200" spc="-50" dirty="0">
                <a:latin typeface="Arial"/>
                <a:cs typeface="Arial"/>
              </a:rPr>
              <a:t>are </a:t>
            </a:r>
            <a:r>
              <a:rPr sz="1200" spc="-10" dirty="0">
                <a:latin typeface="Arial"/>
                <a:cs typeface="Arial"/>
              </a:rPr>
              <a:t>known </a:t>
            </a:r>
            <a:r>
              <a:rPr sz="1200" spc="5" dirty="0">
                <a:latin typeface="Arial"/>
                <a:cs typeface="Arial"/>
              </a:rPr>
              <a:t>to </a:t>
            </a:r>
            <a:r>
              <a:rPr sz="1200" spc="-40" dirty="0">
                <a:latin typeface="Arial"/>
                <a:cs typeface="Arial"/>
              </a:rPr>
              <a:t>have. </a:t>
            </a:r>
            <a:r>
              <a:rPr sz="1200" spc="-50" dirty="0">
                <a:latin typeface="Arial"/>
                <a:cs typeface="Arial"/>
              </a:rPr>
              <a:t>A </a:t>
            </a:r>
            <a:r>
              <a:rPr sz="1200" dirty="0">
                <a:latin typeface="Arial"/>
                <a:cs typeface="Arial"/>
              </a:rPr>
              <a:t>doctor </a:t>
            </a:r>
            <a:r>
              <a:rPr sz="1200" spc="-15" dirty="0">
                <a:latin typeface="Arial"/>
                <a:cs typeface="Arial"/>
              </a:rPr>
              <a:t>wants </a:t>
            </a:r>
            <a:r>
              <a:rPr sz="1200" spc="5" dirty="0">
                <a:latin typeface="Arial"/>
                <a:cs typeface="Arial"/>
              </a:rPr>
              <a:t>to  </a:t>
            </a:r>
            <a:r>
              <a:rPr sz="1200" spc="-20" dirty="0">
                <a:latin typeface="Arial"/>
                <a:cs typeface="Arial"/>
              </a:rPr>
              <a:t>conﬁrm the </a:t>
            </a:r>
            <a:r>
              <a:rPr sz="1200" spc="-10" dirty="0">
                <a:latin typeface="Arial"/>
                <a:cs typeface="Arial"/>
              </a:rPr>
              <a:t>test </a:t>
            </a:r>
            <a:r>
              <a:rPr sz="1200" spc="-30" dirty="0">
                <a:latin typeface="Arial"/>
                <a:cs typeface="Arial"/>
              </a:rPr>
              <a:t>result </a:t>
            </a:r>
            <a:r>
              <a:rPr sz="1200" spc="-20" dirty="0">
                <a:latin typeface="Arial"/>
                <a:cs typeface="Arial"/>
              </a:rPr>
              <a:t>by </a:t>
            </a:r>
            <a:r>
              <a:rPr sz="1200" spc="-25" dirty="0">
                <a:latin typeface="Arial"/>
                <a:cs typeface="Arial"/>
              </a:rPr>
              <a:t>retesting </a:t>
            </a:r>
            <a:r>
              <a:rPr sz="1200" spc="-20" dirty="0">
                <a:latin typeface="Arial"/>
                <a:cs typeface="Arial"/>
              </a:rPr>
              <a:t>the </a:t>
            </a:r>
            <a:r>
              <a:rPr sz="1200" spc="-15" dirty="0">
                <a:latin typeface="Arial"/>
                <a:cs typeface="Arial"/>
              </a:rPr>
              <a:t>patient. </a:t>
            </a:r>
            <a:r>
              <a:rPr sz="1200" spc="-50" dirty="0">
                <a:latin typeface="Arial"/>
                <a:cs typeface="Arial"/>
              </a:rPr>
              <a:t>In </a:t>
            </a:r>
            <a:r>
              <a:rPr sz="1200" spc="-20" dirty="0">
                <a:latin typeface="Arial"/>
                <a:cs typeface="Arial"/>
              </a:rPr>
              <a:t>the  </a:t>
            </a:r>
            <a:r>
              <a:rPr sz="1200" spc="-15" dirty="0">
                <a:latin typeface="Arial"/>
                <a:cs typeface="Arial"/>
              </a:rPr>
              <a:t>second </a:t>
            </a:r>
            <a:r>
              <a:rPr sz="1200" spc="-10" dirty="0">
                <a:latin typeface="Arial"/>
                <a:cs typeface="Arial"/>
              </a:rPr>
              <a:t>test </a:t>
            </a:r>
            <a:r>
              <a:rPr sz="1200" spc="-20" dirty="0">
                <a:latin typeface="Arial"/>
                <a:cs typeface="Arial"/>
              </a:rPr>
              <a:t>the prior probability for </a:t>
            </a:r>
            <a:r>
              <a:rPr sz="1200" spc="-25" dirty="0">
                <a:latin typeface="Arial"/>
                <a:cs typeface="Arial"/>
              </a:rPr>
              <a:t>“having </a:t>
            </a:r>
            <a:r>
              <a:rPr sz="1200" spc="-20" dirty="0">
                <a:latin typeface="Arial"/>
                <a:cs typeface="Arial"/>
              </a:rPr>
              <a:t>the </a:t>
            </a:r>
            <a:r>
              <a:rPr sz="1200" spc="-25" dirty="0">
                <a:latin typeface="Arial"/>
                <a:cs typeface="Arial"/>
              </a:rPr>
              <a:t>disease”  </a:t>
            </a:r>
            <a:r>
              <a:rPr sz="1200" spc="-20" dirty="0">
                <a:latin typeface="Arial"/>
                <a:cs typeface="Arial"/>
              </a:rPr>
              <a:t>should be </a:t>
            </a:r>
            <a:r>
              <a:rPr sz="1200" spc="-30" dirty="0">
                <a:latin typeface="Arial"/>
                <a:cs typeface="Arial"/>
              </a:rPr>
              <a:t>more </a:t>
            </a:r>
            <a:r>
              <a:rPr sz="1200" spc="-25" dirty="0">
                <a:latin typeface="Arial"/>
                <a:cs typeface="Arial"/>
              </a:rPr>
              <a:t>than</a:t>
            </a:r>
            <a:r>
              <a:rPr sz="1200" spc="65" dirty="0">
                <a:latin typeface="Arial"/>
                <a:cs typeface="Arial"/>
              </a:rPr>
              <a:t> </a:t>
            </a:r>
            <a:r>
              <a:rPr sz="1200" spc="-10" dirty="0">
                <a:latin typeface="Arial"/>
                <a:cs typeface="Arial"/>
              </a:rPr>
              <a:t>2%.</a:t>
            </a:r>
            <a:endParaRPr sz="1200" dirty="0">
              <a:latin typeface="Arial"/>
              <a:cs typeface="Arial"/>
            </a:endParaRPr>
          </a:p>
        </p:txBody>
      </p:sp>
    </p:spTree>
  </p:cSld>
  <p:clrMapOvr>
    <a:masterClrMapping/>
  </p:clrMapOvr>
  <p:transition>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54" y="406146"/>
            <a:ext cx="2951480" cy="184150"/>
          </a:xfrm>
          <a:prstGeom prst="rect">
            <a:avLst/>
          </a:prstGeom>
          <a:solidFill>
            <a:srgbClr val="9AB8CE"/>
          </a:solidFill>
        </p:spPr>
        <p:txBody>
          <a:bodyPr vert="horz" wrap="square" lIns="0" tIns="5080" rIns="0" bIns="0" rtlCol="0">
            <a:spAutoFit/>
          </a:bodyPr>
          <a:lstStyle/>
          <a:p>
            <a:pPr marL="40005">
              <a:lnSpc>
                <a:spcPct val="100000"/>
              </a:lnSpc>
              <a:spcBef>
                <a:spcPts val="40"/>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590042"/>
            <a:ext cx="2951480" cy="184785"/>
          </a:xfrm>
          <a:prstGeom prst="rect">
            <a:avLst/>
          </a:prstGeom>
          <a:solidFill>
            <a:srgbClr val="D6E2EB"/>
          </a:solidFill>
        </p:spPr>
        <p:txBody>
          <a:bodyPr vert="horz" wrap="square" lIns="0" tIns="18415" rIns="0" bIns="0" rtlCol="0">
            <a:spAutoFit/>
          </a:bodyPr>
          <a:lstStyle/>
          <a:p>
            <a:pPr marL="40005">
              <a:lnSpc>
                <a:spcPct val="100000"/>
              </a:lnSpc>
              <a:spcBef>
                <a:spcPts val="145"/>
              </a:spcBef>
            </a:pP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a:t>
            </a:r>
            <a:r>
              <a:rPr sz="800" spc="50" dirty="0">
                <a:solidFill>
                  <a:srgbClr val="1A2E3D"/>
                </a:solidFill>
                <a:latin typeface="Arial"/>
                <a:cs typeface="Arial"/>
              </a:rPr>
              <a:t> </a:t>
            </a:r>
            <a:r>
              <a:rPr sz="800" u="sng" spc="-25" dirty="0">
                <a:solidFill>
                  <a:srgbClr val="1A2E3D"/>
                </a:solidFill>
                <a:uFill>
                  <a:solidFill>
                    <a:srgbClr val="1A2E3D"/>
                  </a:solidFill>
                </a:uFill>
                <a:latin typeface="Arial"/>
                <a:cs typeface="Arial"/>
              </a:rPr>
              <a:t>false</a:t>
            </a:r>
            <a:r>
              <a:rPr sz="800" spc="-25" dirty="0">
                <a:solidFill>
                  <a:srgbClr val="1A2E3D"/>
                </a:solidFill>
                <a:latin typeface="Arial"/>
                <a:cs typeface="Arial"/>
              </a:rPr>
              <a:t>?</a:t>
            </a:r>
            <a:endParaRPr sz="800">
              <a:latin typeface="Arial"/>
              <a:cs typeface="Arial"/>
            </a:endParaRPr>
          </a:p>
        </p:txBody>
      </p:sp>
      <p:sp>
        <p:nvSpPr>
          <p:cNvPr id="4" name="object 4"/>
          <p:cNvSpPr txBox="1"/>
          <p:nvPr/>
        </p:nvSpPr>
        <p:spPr>
          <a:xfrm>
            <a:off x="3587151" y="396612"/>
            <a:ext cx="300990" cy="100965"/>
          </a:xfrm>
          <a:prstGeom prst="rect">
            <a:avLst/>
          </a:prstGeom>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7" name="object 7"/>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658072" y="147918"/>
            <a:ext cx="330835" cy="0"/>
          </a:xfrm>
          <a:custGeom>
            <a:avLst/>
            <a:gdLst/>
            <a:ahLst/>
            <a:cxnLst/>
            <a:rect l="l" t="t" r="r" b="b"/>
            <a:pathLst>
              <a:path w="330835">
                <a:moveTo>
                  <a:pt x="0" y="0"/>
                </a:moveTo>
                <a:lnTo>
                  <a:pt x="330390" y="0"/>
                </a:lnTo>
              </a:path>
            </a:pathLst>
          </a:custGeom>
          <a:ln w="58869">
            <a:solidFill>
              <a:srgbClr val="FF6A00"/>
            </a:solidFill>
          </a:ln>
        </p:spPr>
        <p:txBody>
          <a:bodyPr wrap="square" lIns="0" tIns="0" rIns="0" bIns="0" rtlCol="0"/>
          <a:lstStyle/>
          <a:p>
            <a:endParaRPr/>
          </a:p>
        </p:txBody>
      </p:sp>
      <p:sp>
        <p:nvSpPr>
          <p:cNvPr id="10" name="object 10"/>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1" name="object 11"/>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3" name="object 13"/>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4" name="object 14"/>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5" name="object 15"/>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7" name="object 17"/>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8" name="object 18"/>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9" name="object 19"/>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0" name="object 20"/>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1" name="object 21"/>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2" name="object 22"/>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3" name="object 23"/>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4" name="object 24"/>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6" name="object 26"/>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7" name="object 27"/>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28" name="object 28"/>
          <p:cNvSpPr/>
          <p:nvPr/>
        </p:nvSpPr>
        <p:spPr>
          <a:xfrm>
            <a:off x="3459855" y="502825"/>
            <a:ext cx="126524" cy="120868"/>
          </a:xfrm>
          <a:prstGeom prst="rect">
            <a:avLst/>
          </a:prstGeom>
          <a:blipFill>
            <a:blip r:embed="rId5" cstate="print"/>
            <a:stretch>
              <a:fillRect/>
            </a:stretch>
          </a:blipFill>
        </p:spPr>
        <p:txBody>
          <a:bodyPr wrap="square" lIns="0" tIns="0" rIns="0" bIns="0" rtlCol="0"/>
          <a:lstStyle/>
          <a:p>
            <a:endParaRPr/>
          </a:p>
        </p:txBody>
      </p:sp>
      <p:sp>
        <p:nvSpPr>
          <p:cNvPr id="29" name="object 29"/>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0" name="object 30"/>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1" name="object 31"/>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2" name="object 32"/>
          <p:cNvSpPr txBox="1"/>
          <p:nvPr/>
        </p:nvSpPr>
        <p:spPr>
          <a:xfrm>
            <a:off x="4020577" y="269777"/>
            <a:ext cx="453390" cy="561340"/>
          </a:xfrm>
          <a:prstGeom prst="rect">
            <a:avLst/>
          </a:prstGeom>
        </p:spPr>
        <p:txBody>
          <a:bodyPr vert="horz" wrap="square" lIns="0" tIns="15875" rIns="0" bIns="0" rtlCol="0">
            <a:spAutoFit/>
          </a:bodyPr>
          <a:lstStyle/>
          <a:p>
            <a:pPr marL="12700" marR="61594">
              <a:lnSpc>
                <a:spcPts val="390"/>
              </a:lnSpc>
              <a:spcBef>
                <a:spcPts val="125"/>
              </a:spcBef>
            </a:pPr>
            <a:r>
              <a:rPr sz="350" spc="-25" dirty="0">
                <a:solidFill>
                  <a:srgbClr val="008CB4"/>
                </a:solidFill>
                <a:latin typeface="Trebuchet MS"/>
                <a:cs typeface="Trebuchet MS"/>
              </a:rPr>
              <a:t>Frequentist</a:t>
            </a:r>
            <a:r>
              <a:rPr sz="350" spc="-40"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6839" marR="5080" indent="1270">
              <a:lnSpc>
                <a:spcPct val="110400"/>
              </a:lnSpc>
              <a:spcBef>
                <a:spcPts val="24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 </a:t>
            </a:r>
            <a:r>
              <a:rPr sz="250" spc="-5" dirty="0">
                <a:solidFill>
                  <a:srgbClr val="008CB4"/>
                </a:solidFill>
                <a:latin typeface="Trebuchet MS"/>
                <a:cs typeface="Trebuchet MS"/>
              </a:rPr>
              <a:t>median  </a:t>
            </a:r>
            <a:r>
              <a:rPr sz="250" spc="5" dirty="0">
                <a:solidFill>
                  <a:srgbClr val="008CB4"/>
                </a:solidFill>
                <a:latin typeface="Trebuchet MS"/>
                <a:cs typeface="Trebuchet MS"/>
              </a:rPr>
              <a:t>two</a:t>
            </a:r>
            <a:r>
              <a:rPr sz="250" spc="-60" dirty="0">
                <a:solidFill>
                  <a:srgbClr val="008CB4"/>
                </a:solidFill>
                <a:latin typeface="Trebuchet MS"/>
                <a:cs typeface="Trebuchet MS"/>
              </a:rPr>
              <a:t> </a:t>
            </a:r>
            <a:r>
              <a:rPr sz="250" dirty="0">
                <a:solidFill>
                  <a:srgbClr val="008CB4"/>
                </a:solidFill>
                <a:latin typeface="Trebuchet MS"/>
                <a:cs typeface="Trebuchet MS"/>
              </a:rPr>
              <a:t>means &amp; medians  </a:t>
            </a:r>
            <a:r>
              <a:rPr sz="250" spc="-5" dirty="0">
                <a:solidFill>
                  <a:srgbClr val="008CB4"/>
                </a:solidFill>
                <a:latin typeface="Trebuchet MS"/>
                <a:cs typeface="Trebuchet MS"/>
              </a:rPr>
              <a:t>many </a:t>
            </a:r>
            <a:r>
              <a:rPr sz="250" dirty="0">
                <a:solidFill>
                  <a:srgbClr val="008CB4"/>
                </a:solidFill>
                <a:latin typeface="Trebuchet MS"/>
                <a:cs typeface="Trebuchet MS"/>
              </a:rPr>
              <a:t>means</a:t>
            </a:r>
            <a:endParaRPr sz="250">
              <a:latin typeface="Trebuchet MS"/>
              <a:cs typeface="Trebuchet MS"/>
            </a:endParaRPr>
          </a:p>
          <a:p>
            <a:pPr marL="58419">
              <a:lnSpc>
                <a:spcPct val="100000"/>
              </a:lnSpc>
              <a:spcBef>
                <a:spcPts val="90"/>
              </a:spcBef>
            </a:pPr>
            <a:r>
              <a:rPr sz="350" spc="-30" dirty="0">
                <a:solidFill>
                  <a:srgbClr val="008CB4"/>
                </a:solidFill>
                <a:latin typeface="Trebuchet MS"/>
                <a:cs typeface="Trebuchet MS"/>
              </a:rPr>
              <a:t>categorical</a:t>
            </a:r>
            <a:endParaRPr sz="350">
              <a:latin typeface="Trebuchet MS"/>
              <a:cs typeface="Trebuchet MS"/>
            </a:endParaRPr>
          </a:p>
          <a:p>
            <a:pPr marL="120650" marR="62230">
              <a:lnSpc>
                <a:spcPct val="112700"/>
              </a:lnSpc>
              <a:spcBef>
                <a:spcPts val="185"/>
              </a:spcBef>
            </a:pPr>
            <a:r>
              <a:rPr sz="250" spc="5" dirty="0">
                <a:solidFill>
                  <a:srgbClr val="008CB4"/>
                </a:solidFill>
                <a:latin typeface="Trebuchet MS"/>
                <a:cs typeface="Trebuchet MS"/>
              </a:rPr>
              <a:t>one proportion  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3" name="object 33"/>
          <p:cNvSpPr txBox="1"/>
          <p:nvPr/>
        </p:nvSpPr>
        <p:spPr>
          <a:xfrm>
            <a:off x="229234" y="829038"/>
            <a:ext cx="4011929" cy="2382520"/>
          </a:xfrm>
          <a:prstGeom prst="rect">
            <a:avLst/>
          </a:prstGeom>
        </p:spPr>
        <p:txBody>
          <a:bodyPr vert="horz" wrap="square" lIns="0" tIns="11430" rIns="0" bIns="0" rtlCol="0">
            <a:spAutoFit/>
          </a:bodyPr>
          <a:lstStyle/>
          <a:p>
            <a:pPr marL="3255645">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marL="3127375">
              <a:lnSpc>
                <a:spcPct val="100000"/>
              </a:lnSpc>
              <a:spcBef>
                <a:spcPts val="280"/>
              </a:spcBef>
              <a:tabLst>
                <a:tab pos="3597910"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a:t>
            </a:r>
            <a:r>
              <a:rPr sz="350" spc="-20" dirty="0">
                <a:solidFill>
                  <a:srgbClr val="008CB4"/>
                </a:solidFill>
                <a:latin typeface="Trebuchet MS"/>
                <a:cs typeface="Trebuchet MS"/>
              </a:rPr>
              <a:t> </a:t>
            </a:r>
            <a:r>
              <a:rPr sz="350" spc="-25" dirty="0">
                <a:solidFill>
                  <a:srgbClr val="008CB4"/>
                </a:solidFill>
                <a:latin typeface="Trebuchet MS"/>
                <a:cs typeface="Trebuchet MS"/>
              </a:rPr>
              <a:t>explanatory</a:t>
            </a:r>
            <a:endParaRPr sz="350">
              <a:latin typeface="Trebuchet MS"/>
              <a:cs typeface="Trebuchet MS"/>
            </a:endParaRPr>
          </a:p>
          <a:p>
            <a:pPr marL="255270" marR="5080" indent="-234315">
              <a:lnSpc>
                <a:spcPct val="100000"/>
              </a:lnSpc>
              <a:spcBef>
                <a:spcPts val="114"/>
              </a:spcBef>
              <a:buClr>
                <a:srgbClr val="024F84"/>
              </a:buClr>
              <a:buAutoNum type="alphaLcParenBoth"/>
              <a:tabLst>
                <a:tab pos="255904" algn="l"/>
              </a:tabLst>
            </a:pPr>
            <a:r>
              <a:rPr sz="1200" spc="-20" dirty="0">
                <a:latin typeface="Arial"/>
                <a:cs typeface="Arial"/>
              </a:rPr>
              <a:t>Suppose you’re </a:t>
            </a:r>
            <a:r>
              <a:rPr sz="1200" spc="-35" dirty="0">
                <a:latin typeface="Arial"/>
                <a:cs typeface="Arial"/>
              </a:rPr>
              <a:t>evaluating </a:t>
            </a:r>
            <a:r>
              <a:rPr sz="1200" spc="-10" dirty="0">
                <a:latin typeface="Arial"/>
                <a:cs typeface="Arial"/>
              </a:rPr>
              <a:t>4 </a:t>
            </a:r>
            <a:r>
              <a:rPr sz="1200" spc="-25" dirty="0">
                <a:latin typeface="Arial"/>
                <a:cs typeface="Arial"/>
              </a:rPr>
              <a:t>claims. </a:t>
            </a:r>
            <a:r>
              <a:rPr sz="1200" spc="-50" dirty="0">
                <a:latin typeface="Arial"/>
                <a:cs typeface="Arial"/>
              </a:rPr>
              <a:t>If </a:t>
            </a:r>
            <a:r>
              <a:rPr sz="1200" spc="-20" dirty="0">
                <a:latin typeface="Arial"/>
                <a:cs typeface="Arial"/>
              </a:rPr>
              <a:t>prior </a:t>
            </a:r>
            <a:r>
              <a:rPr sz="1200" spc="5" dirty="0">
                <a:latin typeface="Arial"/>
                <a:cs typeface="Arial"/>
              </a:rPr>
              <a:t>to </a:t>
            </a:r>
            <a:r>
              <a:rPr sz="1200" spc="-20" dirty="0">
                <a:latin typeface="Arial"/>
                <a:cs typeface="Arial"/>
              </a:rPr>
              <a:t>data  collection </a:t>
            </a:r>
            <a:r>
              <a:rPr sz="1200" spc="-30" dirty="0">
                <a:latin typeface="Arial"/>
                <a:cs typeface="Arial"/>
              </a:rPr>
              <a:t>you </a:t>
            </a:r>
            <a:r>
              <a:rPr sz="1200" spc="5" dirty="0">
                <a:latin typeface="Arial"/>
                <a:cs typeface="Arial"/>
              </a:rPr>
              <a:t>don’t </a:t>
            </a:r>
            <a:r>
              <a:rPr sz="1200" spc="-45" dirty="0">
                <a:latin typeface="Arial"/>
                <a:cs typeface="Arial"/>
              </a:rPr>
              <a:t>have </a:t>
            </a:r>
            <a:r>
              <a:rPr sz="1200" spc="-50" dirty="0">
                <a:latin typeface="Arial"/>
                <a:cs typeface="Arial"/>
              </a:rPr>
              <a:t>a </a:t>
            </a:r>
            <a:r>
              <a:rPr sz="1200" spc="-35" dirty="0">
                <a:latin typeface="Arial"/>
                <a:cs typeface="Arial"/>
              </a:rPr>
              <a:t>preference </a:t>
            </a:r>
            <a:r>
              <a:rPr sz="1200" spc="-20" dirty="0">
                <a:latin typeface="Arial"/>
                <a:cs typeface="Arial"/>
              </a:rPr>
              <a:t>for </a:t>
            </a:r>
            <a:r>
              <a:rPr sz="1200" spc="-30" dirty="0">
                <a:latin typeface="Arial"/>
                <a:cs typeface="Arial"/>
              </a:rPr>
              <a:t>one claim </a:t>
            </a:r>
            <a:r>
              <a:rPr sz="1200" spc="-35" dirty="0">
                <a:latin typeface="Arial"/>
                <a:cs typeface="Arial"/>
              </a:rPr>
              <a:t>over  another, </a:t>
            </a:r>
            <a:r>
              <a:rPr sz="1200" spc="-30" dirty="0">
                <a:latin typeface="Arial"/>
                <a:cs typeface="Arial"/>
              </a:rPr>
              <a:t>you </a:t>
            </a:r>
            <a:r>
              <a:rPr sz="1200" spc="-20" dirty="0">
                <a:latin typeface="Arial"/>
                <a:cs typeface="Arial"/>
              </a:rPr>
              <a:t>should </a:t>
            </a:r>
            <a:r>
              <a:rPr sz="1200" spc="-35" dirty="0">
                <a:latin typeface="Arial"/>
                <a:cs typeface="Arial"/>
              </a:rPr>
              <a:t>assign </a:t>
            </a:r>
            <a:r>
              <a:rPr sz="1200" spc="-5" dirty="0">
                <a:latin typeface="Arial"/>
                <a:cs typeface="Arial"/>
              </a:rPr>
              <a:t>0.25 </a:t>
            </a:r>
            <a:r>
              <a:rPr sz="1200" spc="-40" dirty="0">
                <a:latin typeface="Arial"/>
                <a:cs typeface="Arial"/>
              </a:rPr>
              <a:t>as </a:t>
            </a:r>
            <a:r>
              <a:rPr sz="1200" spc="-20" dirty="0">
                <a:latin typeface="Arial"/>
                <a:cs typeface="Arial"/>
              </a:rPr>
              <a:t>the prior probability </a:t>
            </a:r>
            <a:r>
              <a:rPr sz="1200" spc="5" dirty="0">
                <a:latin typeface="Arial"/>
                <a:cs typeface="Arial"/>
              </a:rPr>
              <a:t>to  </a:t>
            </a:r>
            <a:r>
              <a:rPr sz="1200" spc="-30" dirty="0">
                <a:latin typeface="Arial"/>
                <a:cs typeface="Arial"/>
              </a:rPr>
              <a:t>each</a:t>
            </a:r>
            <a:r>
              <a:rPr sz="1200" spc="-5" dirty="0">
                <a:latin typeface="Arial"/>
                <a:cs typeface="Arial"/>
              </a:rPr>
              <a:t> </a:t>
            </a:r>
            <a:r>
              <a:rPr sz="1200" spc="-25" dirty="0">
                <a:latin typeface="Arial"/>
                <a:cs typeface="Arial"/>
              </a:rPr>
              <a:t>claim.</a:t>
            </a:r>
            <a:endParaRPr sz="1200">
              <a:latin typeface="Arial"/>
              <a:cs typeface="Arial"/>
            </a:endParaRPr>
          </a:p>
          <a:p>
            <a:pPr marL="255270" indent="-242570">
              <a:lnSpc>
                <a:spcPct val="100000"/>
              </a:lnSpc>
              <a:spcBef>
                <a:spcPts val="20"/>
              </a:spcBef>
              <a:buClr>
                <a:srgbClr val="024F84"/>
              </a:buClr>
              <a:buFont typeface="Arial"/>
              <a:buAutoNum type="alphaLcParenBoth"/>
              <a:tabLst>
                <a:tab pos="255904" algn="l"/>
              </a:tabLst>
            </a:pPr>
            <a:r>
              <a:rPr sz="1200" i="1" spc="-5" dirty="0">
                <a:solidFill>
                  <a:srgbClr val="935151"/>
                </a:solidFill>
                <a:latin typeface="Arial"/>
                <a:cs typeface="Arial"/>
              </a:rPr>
              <a:t>Posterior </a:t>
            </a:r>
            <a:r>
              <a:rPr sz="1200" i="1" spc="5" dirty="0">
                <a:solidFill>
                  <a:srgbClr val="935151"/>
                </a:solidFill>
                <a:latin typeface="Arial"/>
                <a:cs typeface="Arial"/>
              </a:rPr>
              <a:t>probability </a:t>
            </a:r>
            <a:r>
              <a:rPr sz="1200" i="1" spc="-10" dirty="0">
                <a:solidFill>
                  <a:srgbClr val="935151"/>
                </a:solidFill>
                <a:latin typeface="Arial"/>
                <a:cs typeface="Arial"/>
              </a:rPr>
              <a:t>and </a:t>
            </a:r>
            <a:r>
              <a:rPr sz="1200" i="1" dirty="0">
                <a:solidFill>
                  <a:srgbClr val="935151"/>
                </a:solidFill>
                <a:latin typeface="Arial"/>
                <a:cs typeface="Arial"/>
              </a:rPr>
              <a:t>the </a:t>
            </a:r>
            <a:r>
              <a:rPr sz="1200" i="1" spc="-5" dirty="0">
                <a:solidFill>
                  <a:srgbClr val="935151"/>
                </a:solidFill>
                <a:latin typeface="Arial"/>
                <a:cs typeface="Arial"/>
              </a:rPr>
              <a:t>p-value </a:t>
            </a:r>
            <a:r>
              <a:rPr sz="1200" i="1" spc="-35" dirty="0">
                <a:solidFill>
                  <a:srgbClr val="935151"/>
                </a:solidFill>
                <a:latin typeface="Arial"/>
                <a:cs typeface="Arial"/>
              </a:rPr>
              <a:t>are </a:t>
            </a:r>
            <a:r>
              <a:rPr sz="1200" i="1" dirty="0">
                <a:solidFill>
                  <a:srgbClr val="935151"/>
                </a:solidFill>
                <a:latin typeface="Arial"/>
                <a:cs typeface="Arial"/>
              </a:rPr>
              <a:t>the</a:t>
            </a:r>
            <a:r>
              <a:rPr sz="1200" i="1" spc="95" dirty="0">
                <a:solidFill>
                  <a:srgbClr val="935151"/>
                </a:solidFill>
                <a:latin typeface="Arial"/>
                <a:cs typeface="Arial"/>
              </a:rPr>
              <a:t> </a:t>
            </a:r>
            <a:r>
              <a:rPr sz="1200" i="1" spc="-10" dirty="0">
                <a:solidFill>
                  <a:srgbClr val="935151"/>
                </a:solidFill>
                <a:latin typeface="Arial"/>
                <a:cs typeface="Arial"/>
              </a:rPr>
              <a:t>equivalent.</a:t>
            </a:r>
            <a:endParaRPr sz="1200">
              <a:latin typeface="Arial"/>
              <a:cs typeface="Arial"/>
            </a:endParaRPr>
          </a:p>
          <a:p>
            <a:pPr marL="255270" marR="29845" indent="-234315">
              <a:lnSpc>
                <a:spcPct val="100000"/>
              </a:lnSpc>
              <a:spcBef>
                <a:spcPts val="5"/>
              </a:spcBef>
              <a:buClr>
                <a:srgbClr val="024F84"/>
              </a:buClr>
              <a:buAutoNum type="alphaLcParenBoth"/>
              <a:tabLst>
                <a:tab pos="255904" algn="l"/>
              </a:tabLst>
            </a:pPr>
            <a:r>
              <a:rPr sz="1200" spc="-45" dirty="0">
                <a:latin typeface="Arial"/>
                <a:cs typeface="Arial"/>
              </a:rPr>
              <a:t>One </a:t>
            </a:r>
            <a:r>
              <a:rPr sz="1200" spc="-30" dirty="0">
                <a:latin typeface="Arial"/>
                <a:cs typeface="Arial"/>
              </a:rPr>
              <a:t>advantage </a:t>
            </a:r>
            <a:r>
              <a:rPr sz="1200" spc="-15" dirty="0">
                <a:latin typeface="Arial"/>
                <a:cs typeface="Arial"/>
              </a:rPr>
              <a:t>of </a:t>
            </a:r>
            <a:r>
              <a:rPr sz="1200" spc="-40" dirty="0">
                <a:latin typeface="Arial"/>
                <a:cs typeface="Arial"/>
              </a:rPr>
              <a:t>Bayesian </a:t>
            </a:r>
            <a:r>
              <a:rPr sz="1200" spc="-35" dirty="0">
                <a:latin typeface="Arial"/>
                <a:cs typeface="Arial"/>
              </a:rPr>
              <a:t>inference </a:t>
            </a:r>
            <a:r>
              <a:rPr sz="1200" spc="-40" dirty="0">
                <a:latin typeface="Arial"/>
                <a:cs typeface="Arial"/>
              </a:rPr>
              <a:t>is </a:t>
            </a:r>
            <a:r>
              <a:rPr sz="1200" spc="-10" dirty="0">
                <a:latin typeface="Arial"/>
                <a:cs typeface="Arial"/>
              </a:rPr>
              <a:t>that </a:t>
            </a:r>
            <a:r>
              <a:rPr sz="1200" spc="-20" dirty="0">
                <a:latin typeface="Arial"/>
                <a:cs typeface="Arial"/>
              </a:rPr>
              <a:t>data can be  integrated </a:t>
            </a:r>
            <a:r>
              <a:rPr sz="1200" spc="5" dirty="0">
                <a:latin typeface="Arial"/>
                <a:cs typeface="Arial"/>
              </a:rPr>
              <a:t>to </a:t>
            </a:r>
            <a:r>
              <a:rPr sz="1200" spc="-20" dirty="0">
                <a:latin typeface="Arial"/>
                <a:cs typeface="Arial"/>
              </a:rPr>
              <a:t>the </a:t>
            </a:r>
            <a:r>
              <a:rPr sz="1200" spc="-40" dirty="0">
                <a:latin typeface="Arial"/>
                <a:cs typeface="Arial"/>
              </a:rPr>
              <a:t>inferential </a:t>
            </a:r>
            <a:r>
              <a:rPr sz="1200" spc="-25" dirty="0">
                <a:latin typeface="Arial"/>
                <a:cs typeface="Arial"/>
              </a:rPr>
              <a:t>scheme </a:t>
            </a:r>
            <a:r>
              <a:rPr sz="1200" spc="-40" dirty="0">
                <a:latin typeface="Arial"/>
                <a:cs typeface="Arial"/>
              </a:rPr>
              <a:t>as </a:t>
            </a:r>
            <a:r>
              <a:rPr sz="1200" spc="-30" dirty="0">
                <a:latin typeface="Arial"/>
                <a:cs typeface="Arial"/>
              </a:rPr>
              <a:t>they </a:t>
            </a:r>
            <a:r>
              <a:rPr sz="1200" spc="-50" dirty="0">
                <a:latin typeface="Arial"/>
                <a:cs typeface="Arial"/>
              </a:rPr>
              <a:t>are</a:t>
            </a:r>
            <a:r>
              <a:rPr sz="1200" spc="180" dirty="0">
                <a:latin typeface="Arial"/>
                <a:cs typeface="Arial"/>
              </a:rPr>
              <a:t> </a:t>
            </a:r>
            <a:r>
              <a:rPr sz="1200" spc="-15" dirty="0">
                <a:latin typeface="Arial"/>
                <a:cs typeface="Arial"/>
              </a:rPr>
              <a:t>collected.</a:t>
            </a:r>
            <a:endParaRPr sz="1200">
              <a:latin typeface="Arial"/>
              <a:cs typeface="Arial"/>
            </a:endParaRPr>
          </a:p>
          <a:p>
            <a:pPr marL="255270" marR="64135" indent="-242570">
              <a:lnSpc>
                <a:spcPct val="100000"/>
              </a:lnSpc>
              <a:spcBef>
                <a:spcPts val="10"/>
              </a:spcBef>
              <a:buClr>
                <a:srgbClr val="024F84"/>
              </a:buClr>
              <a:buAutoNum type="alphaLcParenBoth"/>
              <a:tabLst>
                <a:tab pos="255904" algn="l"/>
              </a:tabLst>
            </a:pPr>
            <a:r>
              <a:rPr sz="1200" spc="-20" dirty="0">
                <a:latin typeface="Arial"/>
                <a:cs typeface="Arial"/>
              </a:rPr>
              <a:t>Suppose </a:t>
            </a:r>
            <a:r>
              <a:rPr sz="1200" spc="-50" dirty="0">
                <a:latin typeface="Arial"/>
                <a:cs typeface="Arial"/>
              </a:rPr>
              <a:t>a </a:t>
            </a:r>
            <a:r>
              <a:rPr sz="1200" spc="-20" dirty="0">
                <a:latin typeface="Arial"/>
                <a:cs typeface="Arial"/>
              </a:rPr>
              <a:t>patient </a:t>
            </a:r>
            <a:r>
              <a:rPr sz="1200" spc="-15" dirty="0">
                <a:latin typeface="Arial"/>
                <a:cs typeface="Arial"/>
              </a:rPr>
              <a:t>tests </a:t>
            </a:r>
            <a:r>
              <a:rPr sz="1200" spc="-25" dirty="0">
                <a:latin typeface="Arial"/>
                <a:cs typeface="Arial"/>
              </a:rPr>
              <a:t>positive </a:t>
            </a:r>
            <a:r>
              <a:rPr sz="1200" spc="-20" dirty="0">
                <a:latin typeface="Arial"/>
                <a:cs typeface="Arial"/>
              </a:rPr>
              <a:t>for </a:t>
            </a:r>
            <a:r>
              <a:rPr sz="1200" spc="-50" dirty="0">
                <a:latin typeface="Arial"/>
                <a:cs typeface="Arial"/>
              </a:rPr>
              <a:t>a </a:t>
            </a:r>
            <a:r>
              <a:rPr sz="1200" spc="-35" dirty="0">
                <a:latin typeface="Arial"/>
                <a:cs typeface="Arial"/>
              </a:rPr>
              <a:t>disease </a:t>
            </a:r>
            <a:r>
              <a:rPr sz="1200" spc="-10" dirty="0">
                <a:latin typeface="Arial"/>
                <a:cs typeface="Arial"/>
              </a:rPr>
              <a:t>that 2% </a:t>
            </a:r>
            <a:r>
              <a:rPr sz="1200" spc="-15" dirty="0">
                <a:latin typeface="Arial"/>
                <a:cs typeface="Arial"/>
              </a:rPr>
              <a:t>of  </a:t>
            </a:r>
            <a:r>
              <a:rPr sz="1200" spc="-20" dirty="0">
                <a:latin typeface="Arial"/>
                <a:cs typeface="Arial"/>
              </a:rPr>
              <a:t>the population </a:t>
            </a:r>
            <a:r>
              <a:rPr sz="1200" spc="-50" dirty="0">
                <a:latin typeface="Arial"/>
                <a:cs typeface="Arial"/>
              </a:rPr>
              <a:t>are </a:t>
            </a:r>
            <a:r>
              <a:rPr sz="1200" spc="-10" dirty="0">
                <a:latin typeface="Arial"/>
                <a:cs typeface="Arial"/>
              </a:rPr>
              <a:t>known </a:t>
            </a:r>
            <a:r>
              <a:rPr sz="1200" spc="5" dirty="0">
                <a:latin typeface="Arial"/>
                <a:cs typeface="Arial"/>
              </a:rPr>
              <a:t>to </a:t>
            </a:r>
            <a:r>
              <a:rPr sz="1200" spc="-40" dirty="0">
                <a:latin typeface="Arial"/>
                <a:cs typeface="Arial"/>
              </a:rPr>
              <a:t>have. </a:t>
            </a:r>
            <a:r>
              <a:rPr sz="1200" spc="-50" dirty="0">
                <a:latin typeface="Arial"/>
                <a:cs typeface="Arial"/>
              </a:rPr>
              <a:t>A </a:t>
            </a:r>
            <a:r>
              <a:rPr sz="1200" dirty="0">
                <a:latin typeface="Arial"/>
                <a:cs typeface="Arial"/>
              </a:rPr>
              <a:t>doctor </a:t>
            </a:r>
            <a:r>
              <a:rPr sz="1200" spc="-15" dirty="0">
                <a:latin typeface="Arial"/>
                <a:cs typeface="Arial"/>
              </a:rPr>
              <a:t>wants </a:t>
            </a:r>
            <a:r>
              <a:rPr sz="1200" spc="5" dirty="0">
                <a:latin typeface="Arial"/>
                <a:cs typeface="Arial"/>
              </a:rPr>
              <a:t>to  </a:t>
            </a:r>
            <a:r>
              <a:rPr sz="1200" spc="-20" dirty="0">
                <a:latin typeface="Arial"/>
                <a:cs typeface="Arial"/>
              </a:rPr>
              <a:t>conﬁrm the </a:t>
            </a:r>
            <a:r>
              <a:rPr sz="1200" spc="-10" dirty="0">
                <a:latin typeface="Arial"/>
                <a:cs typeface="Arial"/>
              </a:rPr>
              <a:t>test </a:t>
            </a:r>
            <a:r>
              <a:rPr sz="1200" spc="-30" dirty="0">
                <a:latin typeface="Arial"/>
                <a:cs typeface="Arial"/>
              </a:rPr>
              <a:t>result </a:t>
            </a:r>
            <a:r>
              <a:rPr sz="1200" spc="-20" dirty="0">
                <a:latin typeface="Arial"/>
                <a:cs typeface="Arial"/>
              </a:rPr>
              <a:t>by </a:t>
            </a:r>
            <a:r>
              <a:rPr sz="1200" spc="-25" dirty="0">
                <a:latin typeface="Arial"/>
                <a:cs typeface="Arial"/>
              </a:rPr>
              <a:t>retesting </a:t>
            </a:r>
            <a:r>
              <a:rPr sz="1200" spc="-20" dirty="0">
                <a:latin typeface="Arial"/>
                <a:cs typeface="Arial"/>
              </a:rPr>
              <a:t>the </a:t>
            </a:r>
            <a:r>
              <a:rPr sz="1200" spc="-15" dirty="0">
                <a:latin typeface="Arial"/>
                <a:cs typeface="Arial"/>
              </a:rPr>
              <a:t>patient. </a:t>
            </a:r>
            <a:r>
              <a:rPr sz="1200" spc="-50" dirty="0">
                <a:latin typeface="Arial"/>
                <a:cs typeface="Arial"/>
              </a:rPr>
              <a:t>In </a:t>
            </a:r>
            <a:r>
              <a:rPr sz="1200" spc="-20" dirty="0">
                <a:latin typeface="Arial"/>
                <a:cs typeface="Arial"/>
              </a:rPr>
              <a:t>the  </a:t>
            </a:r>
            <a:r>
              <a:rPr sz="1200" spc="-15" dirty="0">
                <a:latin typeface="Arial"/>
                <a:cs typeface="Arial"/>
              </a:rPr>
              <a:t>second </a:t>
            </a:r>
            <a:r>
              <a:rPr sz="1200" spc="-10" dirty="0">
                <a:latin typeface="Arial"/>
                <a:cs typeface="Arial"/>
              </a:rPr>
              <a:t>test </a:t>
            </a:r>
            <a:r>
              <a:rPr sz="1200" spc="-20" dirty="0">
                <a:latin typeface="Arial"/>
                <a:cs typeface="Arial"/>
              </a:rPr>
              <a:t>the prior probability for </a:t>
            </a:r>
            <a:r>
              <a:rPr sz="1200" spc="-25" dirty="0">
                <a:latin typeface="Arial"/>
                <a:cs typeface="Arial"/>
              </a:rPr>
              <a:t>“having </a:t>
            </a:r>
            <a:r>
              <a:rPr sz="1200" spc="-20" dirty="0">
                <a:latin typeface="Arial"/>
                <a:cs typeface="Arial"/>
              </a:rPr>
              <a:t>the </a:t>
            </a:r>
            <a:r>
              <a:rPr sz="1200" spc="-25" dirty="0">
                <a:latin typeface="Arial"/>
                <a:cs typeface="Arial"/>
              </a:rPr>
              <a:t>disease”  </a:t>
            </a:r>
            <a:r>
              <a:rPr sz="1200" spc="-20" dirty="0">
                <a:latin typeface="Arial"/>
                <a:cs typeface="Arial"/>
              </a:rPr>
              <a:t>should be </a:t>
            </a:r>
            <a:r>
              <a:rPr sz="1200" spc="-30" dirty="0">
                <a:latin typeface="Arial"/>
                <a:cs typeface="Arial"/>
              </a:rPr>
              <a:t>more </a:t>
            </a:r>
            <a:r>
              <a:rPr sz="1200" spc="-25" dirty="0">
                <a:latin typeface="Arial"/>
                <a:cs typeface="Arial"/>
              </a:rPr>
              <a:t>than</a:t>
            </a:r>
            <a:r>
              <a:rPr sz="1200" spc="65" dirty="0">
                <a:latin typeface="Arial"/>
                <a:cs typeface="Arial"/>
              </a:rPr>
              <a:t> </a:t>
            </a:r>
            <a:r>
              <a:rPr sz="1200" spc="-10" dirty="0">
                <a:latin typeface="Arial"/>
                <a:cs typeface="Arial"/>
              </a:rPr>
              <a:t>2%.</a:t>
            </a:r>
            <a:endParaRPr sz="1200">
              <a:latin typeface="Arial"/>
              <a:cs typeface="Arial"/>
            </a:endParaRPr>
          </a:p>
        </p:txBody>
      </p:sp>
      <p:sp>
        <p:nvSpPr>
          <p:cNvPr id="34" name="object 34"/>
          <p:cNvSpPr txBox="1"/>
          <p:nvPr/>
        </p:nvSpPr>
        <p:spPr>
          <a:xfrm>
            <a:off x="240411" y="3206178"/>
            <a:ext cx="4127500" cy="207645"/>
          </a:xfrm>
          <a:prstGeom prst="rect">
            <a:avLst/>
          </a:prstGeom>
        </p:spPr>
        <p:txBody>
          <a:bodyPr vert="horz" wrap="square" lIns="0" tIns="12065" rIns="0" bIns="0" rtlCol="0">
            <a:spAutoFit/>
          </a:bodyPr>
          <a:lstStyle/>
          <a:p>
            <a:pPr marL="12700">
              <a:lnSpc>
                <a:spcPct val="100000"/>
              </a:lnSpc>
              <a:spcBef>
                <a:spcPts val="95"/>
              </a:spcBef>
            </a:pPr>
            <a:r>
              <a:rPr sz="1200" i="1" spc="-25" dirty="0">
                <a:solidFill>
                  <a:srgbClr val="935151"/>
                </a:solidFill>
                <a:latin typeface="Arial"/>
                <a:cs typeface="Arial"/>
              </a:rPr>
              <a:t>Posterior </a:t>
            </a:r>
            <a:r>
              <a:rPr sz="1200" i="1" spc="10" dirty="0">
                <a:solidFill>
                  <a:srgbClr val="935151"/>
                </a:solidFill>
                <a:latin typeface="Arial"/>
                <a:cs typeface="Arial"/>
              </a:rPr>
              <a:t>= </a:t>
            </a:r>
            <a:r>
              <a:rPr sz="1200" i="1" spc="-35" dirty="0">
                <a:solidFill>
                  <a:srgbClr val="935151"/>
                </a:solidFill>
                <a:latin typeface="Arial"/>
                <a:cs typeface="Arial"/>
              </a:rPr>
              <a:t>P(hypothesis </a:t>
            </a:r>
            <a:r>
              <a:rPr sz="1200" i="1" spc="-120" dirty="0">
                <a:solidFill>
                  <a:srgbClr val="935151"/>
                </a:solidFill>
                <a:latin typeface="Georgia"/>
                <a:cs typeface="Georgia"/>
              </a:rPr>
              <a:t>| </a:t>
            </a:r>
            <a:r>
              <a:rPr sz="1200" i="1" spc="-30" dirty="0">
                <a:solidFill>
                  <a:srgbClr val="935151"/>
                </a:solidFill>
                <a:latin typeface="Arial"/>
                <a:cs typeface="Arial"/>
              </a:rPr>
              <a:t>data), </a:t>
            </a:r>
            <a:r>
              <a:rPr sz="1200" i="1" spc="-25" dirty="0">
                <a:solidFill>
                  <a:srgbClr val="935151"/>
                </a:solidFill>
                <a:latin typeface="Arial"/>
                <a:cs typeface="Arial"/>
              </a:rPr>
              <a:t>p-value </a:t>
            </a:r>
            <a:r>
              <a:rPr sz="1200" i="1" spc="155" dirty="0">
                <a:solidFill>
                  <a:srgbClr val="935151"/>
                </a:solidFill>
                <a:latin typeface="Georgia"/>
                <a:cs typeface="Georgia"/>
              </a:rPr>
              <a:t>≈ </a:t>
            </a:r>
            <a:r>
              <a:rPr sz="1200" i="1" spc="-35" dirty="0">
                <a:solidFill>
                  <a:srgbClr val="935151"/>
                </a:solidFill>
                <a:latin typeface="Arial"/>
                <a:cs typeface="Arial"/>
              </a:rPr>
              <a:t>P(data </a:t>
            </a:r>
            <a:r>
              <a:rPr sz="1200" i="1" spc="-120" dirty="0">
                <a:solidFill>
                  <a:srgbClr val="935151"/>
                </a:solidFill>
                <a:latin typeface="Georgia"/>
                <a:cs typeface="Georgia"/>
              </a:rPr>
              <a:t>|</a:t>
            </a:r>
            <a:r>
              <a:rPr sz="1200" i="1" spc="-20" dirty="0">
                <a:solidFill>
                  <a:srgbClr val="935151"/>
                </a:solidFill>
                <a:latin typeface="Georgia"/>
                <a:cs typeface="Georgia"/>
              </a:rPr>
              <a:t> </a:t>
            </a:r>
            <a:r>
              <a:rPr sz="1200" i="1" spc="-30" dirty="0">
                <a:solidFill>
                  <a:srgbClr val="935151"/>
                </a:solidFill>
                <a:latin typeface="Arial"/>
                <a:cs typeface="Arial"/>
              </a:rPr>
              <a:t>hypothesis)</a:t>
            </a:r>
            <a:endParaRPr sz="1200">
              <a:latin typeface="Arial"/>
              <a:cs typeface="Arial"/>
            </a:endParaRPr>
          </a:p>
        </p:txBody>
      </p:sp>
      <p:sp>
        <p:nvSpPr>
          <p:cNvPr id="35" name="object 35"/>
          <p:cNvSpPr txBox="1"/>
          <p:nvPr/>
        </p:nvSpPr>
        <p:spPr>
          <a:xfrm>
            <a:off x="4440682" y="3279140"/>
            <a:ext cx="81915" cy="146685"/>
          </a:xfrm>
          <a:prstGeom prst="rect">
            <a:avLst/>
          </a:prstGeom>
        </p:spPr>
        <p:txBody>
          <a:bodyPr vert="horz" wrap="square" lIns="0" tIns="11430" rIns="0" bIns="0" rtlCol="0">
            <a:spAutoFit/>
          </a:bodyPr>
          <a:lstStyle/>
          <a:p>
            <a:pPr marL="12700">
              <a:lnSpc>
                <a:spcPct val="100000"/>
              </a:lnSpc>
              <a:spcBef>
                <a:spcPts val="90"/>
              </a:spcBef>
            </a:pPr>
            <a:r>
              <a:rPr sz="800" spc="-5" dirty="0">
                <a:solidFill>
                  <a:srgbClr val="7F7F7F"/>
                </a:solidFill>
                <a:latin typeface="Arial"/>
                <a:cs typeface="Arial"/>
              </a:rPr>
              <a:t>7</a:t>
            </a:r>
            <a:endParaRPr sz="800">
              <a:latin typeface="Arial"/>
              <a:cs typeface="Arial"/>
            </a:endParaRPr>
          </a:p>
        </p:txBody>
      </p:sp>
    </p:spTree>
  </p:cSld>
  <p:clrMapOvr>
    <a:masterClrMapping/>
  </p:clrMapOvr>
  <p:transition>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47650" y="130175"/>
            <a:ext cx="3048000" cy="1938992"/>
          </a:xfrm>
          <a:prstGeom prst="rect">
            <a:avLst/>
          </a:prstGeom>
          <a:noFill/>
        </p:spPr>
        <p:txBody>
          <a:bodyPr wrap="square" rtlCol="0">
            <a:spAutoFit/>
          </a:bodyPr>
          <a:lstStyle/>
          <a:p>
            <a:r>
              <a:rPr lang="en-US" sz="4000" b="1" dirty="0" smtClean="0"/>
              <a:t>Frequentist Hypothesis Testing</a:t>
            </a:r>
            <a:endParaRPr lang="en-US" sz="4000" b="1" dirty="0"/>
          </a:p>
        </p:txBody>
      </p:sp>
    </p:spTree>
    <p:extLst>
      <p:ext uri="{BB962C8B-B14F-4D97-AF65-F5344CB8AC3E}">
        <p14:creationId xmlns:p14="http://schemas.microsoft.com/office/powerpoint/2010/main" val="944093088"/>
      </p:ext>
    </p:extLst>
  </p:cSld>
  <p:clrMapOvr>
    <a:masterClrMapping/>
  </p:clrMapOvr>
  <p:transition>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038" y="637277"/>
            <a:ext cx="1425377" cy="507613"/>
          </a:xfrm>
          <a:ln>
            <a:solidFill>
              <a:schemeClr val="tx1"/>
            </a:solidFill>
          </a:ln>
        </p:spPr>
        <p:txBody>
          <a:bodyPr>
            <a:normAutofit fontScale="92500" lnSpcReduction="10000"/>
          </a:bodyPr>
          <a:lstStyle/>
          <a:p>
            <a:r>
              <a:rPr lang="en-US" sz="681" dirty="0"/>
              <a:t>How many numerical and categorical variables are involved? </a:t>
            </a:r>
          </a:p>
          <a:p>
            <a:r>
              <a:rPr lang="en-US" sz="681" dirty="0"/>
              <a:t>If categorical variables, how many levels do they have?</a:t>
            </a:r>
          </a:p>
          <a:p>
            <a:r>
              <a:rPr lang="en-US" sz="681" dirty="0"/>
              <a:t>What visualization would be appropriate for visualizing this data?</a:t>
            </a:r>
          </a:p>
          <a:p>
            <a:endParaRPr lang="en-US" sz="681" dirty="0"/>
          </a:p>
        </p:txBody>
      </p:sp>
      <p:sp>
        <p:nvSpPr>
          <p:cNvPr id="4" name="Content Placeholder 2"/>
          <p:cNvSpPr txBox="1">
            <a:spLocks/>
          </p:cNvSpPr>
          <p:nvPr/>
        </p:nvSpPr>
        <p:spPr>
          <a:xfrm>
            <a:off x="95170" y="1317586"/>
            <a:ext cx="1545868" cy="1015700"/>
          </a:xfrm>
          <a:prstGeom prst="rect">
            <a:avLst/>
          </a:prstGeom>
          <a:ln>
            <a:solidFill>
              <a:schemeClr val="tx1"/>
            </a:solidFill>
          </a:ln>
        </p:spPr>
        <p:txBody>
          <a:bodyPr vert="horz" lIns="34576" tIns="17288" rIns="34576" bIns="172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67" u="sng" dirty="0"/>
              <a:t>Is it a combo of variables that </a:t>
            </a:r>
            <a:r>
              <a:rPr lang="en-US" sz="567" b="1" u="sng" dirty="0"/>
              <a:t>has one specified Population Parameter of Interest </a:t>
            </a:r>
            <a:r>
              <a:rPr lang="en-US" sz="567" dirty="0"/>
              <a:t>where</a:t>
            </a:r>
          </a:p>
          <a:p>
            <a:pPr marL="280909" lvl="1" indent="-108042"/>
            <a:r>
              <a:rPr lang="en-US" sz="416" dirty="0"/>
              <a:t>We can create a </a:t>
            </a:r>
            <a:r>
              <a:rPr lang="en-US" sz="416" b="1" dirty="0"/>
              <a:t>confidence interval </a:t>
            </a:r>
            <a:r>
              <a:rPr lang="en-US" sz="416" dirty="0"/>
              <a:t>for the population parameter.</a:t>
            </a:r>
          </a:p>
          <a:p>
            <a:pPr marL="280909" lvl="1" indent="-108042"/>
            <a:r>
              <a:rPr lang="en-US" sz="416" dirty="0"/>
              <a:t>We can conduct a </a:t>
            </a:r>
            <a:r>
              <a:rPr lang="en-US" sz="416" b="1" dirty="0"/>
              <a:t>hypothesis test </a:t>
            </a:r>
            <a:r>
              <a:rPr lang="en-US" sz="416" dirty="0"/>
              <a:t>for the population parameter using</a:t>
            </a:r>
            <a:r>
              <a:rPr lang="en-US" sz="416" dirty="0" smtClean="0"/>
              <a:t>:</a:t>
            </a:r>
            <a:endParaRPr lang="en-US" sz="416" dirty="0"/>
          </a:p>
        </p:txBody>
      </p:sp>
      <p:sp>
        <p:nvSpPr>
          <p:cNvPr id="5" name="Content Placeholder 2"/>
          <p:cNvSpPr txBox="1">
            <a:spLocks/>
          </p:cNvSpPr>
          <p:nvPr/>
        </p:nvSpPr>
        <p:spPr>
          <a:xfrm>
            <a:off x="2858686" y="1368368"/>
            <a:ext cx="1545868" cy="590607"/>
          </a:xfrm>
          <a:prstGeom prst="rect">
            <a:avLst/>
          </a:prstGeom>
          <a:ln>
            <a:solidFill>
              <a:schemeClr val="tx1"/>
            </a:solidFill>
          </a:ln>
        </p:spPr>
        <p:txBody>
          <a:bodyPr vert="horz" lIns="34576" tIns="17288" rIns="34576" bIns="172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67" u="sng" dirty="0"/>
              <a:t>Is it a combo of variables that </a:t>
            </a:r>
            <a:r>
              <a:rPr lang="en-US" sz="567" b="1" u="sng" dirty="0"/>
              <a:t>doesn’t have one specified Population Parameter of Interest </a:t>
            </a:r>
            <a:r>
              <a:rPr lang="en-US" sz="567" dirty="0"/>
              <a:t>and</a:t>
            </a:r>
          </a:p>
          <a:p>
            <a:pPr marL="280909" lvl="1" indent="-108042"/>
            <a:r>
              <a:rPr lang="en-US" sz="416" dirty="0"/>
              <a:t>We can’t make a </a:t>
            </a:r>
            <a:r>
              <a:rPr lang="en-US" sz="416" b="1" dirty="0"/>
              <a:t>confidence interval</a:t>
            </a:r>
            <a:r>
              <a:rPr lang="en-US" sz="416" dirty="0"/>
              <a:t>.</a:t>
            </a:r>
          </a:p>
          <a:p>
            <a:pPr marL="280909" lvl="1" indent="-108042"/>
            <a:r>
              <a:rPr lang="en-US" sz="416" dirty="0"/>
              <a:t>Has a </a:t>
            </a:r>
            <a:r>
              <a:rPr lang="en-US" sz="416" u="sng" dirty="0"/>
              <a:t>different</a:t>
            </a:r>
            <a:r>
              <a:rPr lang="en-US" sz="416" dirty="0"/>
              <a:t> </a:t>
            </a:r>
            <a:r>
              <a:rPr lang="en-US" sz="416" b="1" dirty="0"/>
              <a:t>hypothesis test </a:t>
            </a:r>
            <a:r>
              <a:rPr lang="en-US" sz="416" dirty="0"/>
              <a:t>set up?</a:t>
            </a:r>
          </a:p>
        </p:txBody>
      </p:sp>
      <p:cxnSp>
        <p:nvCxnSpPr>
          <p:cNvPr id="8" name="Straight Arrow Connector 7"/>
          <p:cNvCxnSpPr>
            <a:stCxn id="3" idx="2"/>
            <a:endCxn id="4" idx="0"/>
          </p:cNvCxnSpPr>
          <p:nvPr/>
        </p:nvCxnSpPr>
        <p:spPr>
          <a:xfrm flipH="1">
            <a:off x="868104" y="1144890"/>
            <a:ext cx="1485622" cy="1726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3" idx="2"/>
            <a:endCxn id="5" idx="0"/>
          </p:cNvCxnSpPr>
          <p:nvPr/>
        </p:nvCxnSpPr>
        <p:spPr>
          <a:xfrm>
            <a:off x="2353726" y="1144890"/>
            <a:ext cx="1277894" cy="2234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ontent Placeholder 2"/>
          <p:cNvSpPr txBox="1">
            <a:spLocks/>
          </p:cNvSpPr>
          <p:nvPr/>
        </p:nvSpPr>
        <p:spPr>
          <a:xfrm>
            <a:off x="95170" y="2505981"/>
            <a:ext cx="2133680" cy="855056"/>
          </a:xfrm>
          <a:prstGeom prst="rect">
            <a:avLst/>
          </a:prstGeom>
          <a:ln>
            <a:solidFill>
              <a:schemeClr val="tx1"/>
            </a:solidFill>
          </a:ln>
        </p:spPr>
        <p:txBody>
          <a:bodyPr vert="horz" lIns="34576" tIns="17288" rIns="34576" bIns="172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67" dirty="0"/>
              <a:t>If we are making a confidence interval or hypothesis test for this population parameter, when should we use each of the following </a:t>
            </a:r>
            <a:r>
              <a:rPr lang="en-US" sz="567" b="1" dirty="0"/>
              <a:t>methods</a:t>
            </a:r>
            <a:r>
              <a:rPr lang="en-US" sz="567" dirty="0"/>
              <a:t> to do this?</a:t>
            </a:r>
          </a:p>
          <a:p>
            <a:pPr lvl="1"/>
            <a:r>
              <a:rPr lang="en-US" sz="529" dirty="0"/>
              <a:t>CLT methods</a:t>
            </a:r>
          </a:p>
          <a:p>
            <a:pPr lvl="1"/>
            <a:r>
              <a:rPr lang="en-US" sz="529" dirty="0"/>
              <a:t>Randomization testing methods</a:t>
            </a:r>
          </a:p>
          <a:p>
            <a:pPr lvl="1"/>
            <a:r>
              <a:rPr lang="en-US" sz="529" dirty="0"/>
              <a:t>Bootstrap methods</a:t>
            </a:r>
          </a:p>
          <a:p>
            <a:pPr lvl="1"/>
            <a:endParaRPr lang="en-US" sz="265" dirty="0"/>
          </a:p>
        </p:txBody>
      </p:sp>
      <p:cxnSp>
        <p:nvCxnSpPr>
          <p:cNvPr id="14" name="Straight Arrow Connector 13"/>
          <p:cNvCxnSpPr>
            <a:stCxn id="4" idx="2"/>
          </p:cNvCxnSpPr>
          <p:nvPr/>
        </p:nvCxnSpPr>
        <p:spPr>
          <a:xfrm>
            <a:off x="868104" y="2333286"/>
            <a:ext cx="0" cy="1590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a:stretch>
            <a:fillRect/>
          </a:stretch>
        </p:blipFill>
        <p:spPr>
          <a:xfrm>
            <a:off x="2129833" y="2595637"/>
            <a:ext cx="1242017" cy="765400"/>
          </a:xfrm>
          <a:prstGeom prst="rect">
            <a:avLst/>
          </a:prstGeom>
        </p:spPr>
      </p:pic>
      <p:pic>
        <p:nvPicPr>
          <p:cNvPr id="15" name="Picture 14"/>
          <p:cNvPicPr>
            <a:picLocks noChangeAspect="1"/>
          </p:cNvPicPr>
          <p:nvPr/>
        </p:nvPicPr>
        <p:blipFill>
          <a:blip r:embed="rId3"/>
          <a:stretch>
            <a:fillRect/>
          </a:stretch>
        </p:blipFill>
        <p:spPr>
          <a:xfrm>
            <a:off x="3371850" y="1911810"/>
            <a:ext cx="1198223" cy="610046"/>
          </a:xfrm>
          <a:prstGeom prst="rect">
            <a:avLst/>
          </a:prstGeom>
        </p:spPr>
      </p:pic>
      <p:sp>
        <p:nvSpPr>
          <p:cNvPr id="16" name="Title 1"/>
          <p:cNvSpPr>
            <a:spLocks noGrp="1"/>
          </p:cNvSpPr>
          <p:nvPr>
            <p:ph type="title"/>
          </p:nvPr>
        </p:nvSpPr>
        <p:spPr>
          <a:xfrm>
            <a:off x="34705" y="663444"/>
            <a:ext cx="1666796" cy="298499"/>
          </a:xfrm>
        </p:spPr>
        <p:txBody>
          <a:bodyPr>
            <a:normAutofit fontScale="90000"/>
          </a:bodyPr>
          <a:lstStyle/>
          <a:p>
            <a:r>
              <a:rPr lang="en-US" dirty="0" smtClean="0"/>
              <a:t>Conducting an Analysis… where to start?</a:t>
            </a:r>
            <a:endParaRPr lang="en-US" dirty="0"/>
          </a:p>
        </p:txBody>
      </p:sp>
      <mc:AlternateContent xmlns:mc="http://schemas.openxmlformats.org/markup-compatibility/2006" xmlns:a14="http://schemas.microsoft.com/office/drawing/2010/main">
        <mc:Choice Requires="a14">
          <p:sp>
            <p:nvSpPr>
              <p:cNvPr id="11" name="Rectangle 10"/>
              <p:cNvSpPr/>
              <p:nvPr/>
            </p:nvSpPr>
            <p:spPr>
              <a:xfrm>
                <a:off x="-438150" y="1941241"/>
                <a:ext cx="2305050" cy="220317"/>
              </a:xfrm>
              <a:prstGeom prst="rect">
                <a:avLst/>
              </a:prstGeom>
            </p:spPr>
            <p:txBody>
              <a:bodyPr>
                <a:spAutoFit/>
              </a:bodyPr>
              <a:lstStyle/>
              <a:p>
                <a:pPr lvl="2"/>
                <a14:m>
                  <m:oMathPara xmlns:m="http://schemas.openxmlformats.org/officeDocument/2006/math">
                    <m:oMathParaPr>
                      <m:jc m:val="centerGroup"/>
                    </m:oMathParaPr>
                    <m:oMath xmlns:m="http://schemas.openxmlformats.org/officeDocument/2006/math">
                      <m:r>
                        <a:rPr lang="en-US" sz="416" i="1">
                          <a:latin typeface="Cambria Math" panose="02040503050406030204" pitchFamily="18" charset="0"/>
                        </a:rPr>
                        <m:t>𝐻𝑜</m:t>
                      </m:r>
                      <m:r>
                        <a:rPr lang="en-US" sz="416" i="1">
                          <a:latin typeface="Cambria Math" panose="02040503050406030204" pitchFamily="18" charset="0"/>
                        </a:rPr>
                        <m:t>: </m:t>
                      </m:r>
                      <m:r>
                        <a:rPr lang="en-US" sz="416" i="1">
                          <a:latin typeface="Cambria Math" panose="02040503050406030204" pitchFamily="18" charset="0"/>
                        </a:rPr>
                        <m:t>𝑃𝑜𝑝</m:t>
                      </m:r>
                      <m:r>
                        <a:rPr lang="en-US" sz="416" i="1">
                          <a:latin typeface="Cambria Math" panose="02040503050406030204" pitchFamily="18" charset="0"/>
                        </a:rPr>
                        <m:t>. </m:t>
                      </m:r>
                      <m:r>
                        <a:rPr lang="en-US" sz="416" i="1">
                          <a:latin typeface="Cambria Math" panose="02040503050406030204" pitchFamily="18" charset="0"/>
                        </a:rPr>
                        <m:t>𝑃𝑎𝑟𝑎𝑚</m:t>
                      </m:r>
                      <m:r>
                        <a:rPr lang="en-US" sz="416" i="1">
                          <a:latin typeface="Cambria Math" panose="02040503050406030204" pitchFamily="18" charset="0"/>
                        </a:rPr>
                        <m:t> = #</m:t>
                      </m:r>
                    </m:oMath>
                  </m:oMathPara>
                </a14:m>
                <a:endParaRPr lang="en-US" sz="416" dirty="0"/>
              </a:p>
              <a:p>
                <a:pPr lvl="2"/>
                <a14:m>
                  <m:oMath xmlns:m="http://schemas.openxmlformats.org/officeDocument/2006/math">
                    <m:r>
                      <a:rPr lang="en-US" sz="416" i="1">
                        <a:latin typeface="Cambria Math" panose="02040503050406030204" pitchFamily="18" charset="0"/>
                      </a:rPr>
                      <m:t>𝐻𝑎</m:t>
                    </m:r>
                    <m:r>
                      <a:rPr lang="en-US" sz="416" i="1">
                        <a:latin typeface="Cambria Math" panose="02040503050406030204" pitchFamily="18" charset="0"/>
                      </a:rPr>
                      <m:t>: </m:t>
                    </m:r>
                    <m:r>
                      <a:rPr lang="en-US" sz="416" i="1">
                        <a:latin typeface="Cambria Math" panose="02040503050406030204" pitchFamily="18" charset="0"/>
                      </a:rPr>
                      <m:t>𝑃𝑜𝑝</m:t>
                    </m:r>
                    <m:r>
                      <a:rPr lang="en-US" sz="416" i="1">
                        <a:latin typeface="Cambria Math" panose="02040503050406030204" pitchFamily="18" charset="0"/>
                      </a:rPr>
                      <m:t>. </m:t>
                    </m:r>
                    <m:r>
                      <a:rPr lang="en-US" sz="416" i="1">
                        <a:latin typeface="Cambria Math" panose="02040503050406030204" pitchFamily="18" charset="0"/>
                      </a:rPr>
                      <m:t>𝑃𝑎𝑟𝑎𝑚</m:t>
                    </m:r>
                    <m:r>
                      <a:rPr lang="en-US" sz="416" i="1">
                        <a:latin typeface="Cambria Math" panose="02040503050406030204" pitchFamily="18" charset="0"/>
                      </a:rPr>
                      <m:t> (≠ </m:t>
                    </m:r>
                    <m:r>
                      <a:rPr lang="en-US" sz="416" i="1">
                        <a:latin typeface="Cambria Math" panose="02040503050406030204" pitchFamily="18" charset="0"/>
                      </a:rPr>
                      <m:t>𝑜𝑟</m:t>
                    </m:r>
                    <m:r>
                      <a:rPr lang="en-US" sz="416" i="1">
                        <a:latin typeface="Cambria Math" panose="02040503050406030204" pitchFamily="18" charset="0"/>
                      </a:rPr>
                      <m:t> &lt; </m:t>
                    </m:r>
                    <m:r>
                      <a:rPr lang="en-US" sz="416" i="1">
                        <a:latin typeface="Cambria Math" panose="02040503050406030204" pitchFamily="18" charset="0"/>
                      </a:rPr>
                      <m:t>𝑜𝑟</m:t>
                    </m:r>
                    <m:r>
                      <a:rPr lang="en-US" sz="416" i="1">
                        <a:latin typeface="Cambria Math" panose="02040503050406030204" pitchFamily="18" charset="0"/>
                      </a:rPr>
                      <m:t> &gt;)  #</m:t>
                    </m:r>
                  </m:oMath>
                </a14:m>
                <a:r>
                  <a:rPr lang="en-US" sz="416" dirty="0"/>
                  <a:t>?</a:t>
                </a:r>
              </a:p>
            </p:txBody>
          </p:sp>
        </mc:Choice>
        <mc:Fallback xmlns="">
          <p:sp>
            <p:nvSpPr>
              <p:cNvPr id="11" name="Rectangle 10"/>
              <p:cNvSpPr>
                <a:spLocks noRot="1" noChangeAspect="1" noMove="1" noResize="1" noEditPoints="1" noAdjustHandles="1" noChangeArrowheads="1" noChangeShapeType="1" noTextEdit="1"/>
              </p:cNvSpPr>
              <p:nvPr/>
            </p:nvSpPr>
            <p:spPr>
              <a:xfrm>
                <a:off x="-438150" y="1941241"/>
                <a:ext cx="2305050" cy="2203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7812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247650" y="828471"/>
            <a:ext cx="4191000" cy="2582728"/>
          </a:xfrm>
          <a:prstGeom prst="rect">
            <a:avLst/>
          </a:prstGeom>
        </p:spPr>
      </p:pic>
      <p:sp>
        <p:nvSpPr>
          <p:cNvPr id="10" name="Rectangle 9"/>
          <p:cNvSpPr/>
          <p:nvPr/>
        </p:nvSpPr>
        <p:spPr>
          <a:xfrm>
            <a:off x="852053" y="549933"/>
            <a:ext cx="2641172" cy="278538"/>
          </a:xfrm>
          <a:prstGeom prst="rect">
            <a:avLst/>
          </a:prstGeom>
        </p:spPr>
        <p:txBody>
          <a:bodyPr wrap="none">
            <a:spAutoFit/>
          </a:bodyPr>
          <a:lstStyle/>
          <a:p>
            <a:r>
              <a:rPr lang="en-US" sz="1210" b="1" u="sng" dirty="0"/>
              <a:t>One Population Parameter of Interest </a:t>
            </a:r>
            <a:endParaRPr lang="en-US" sz="1210" dirty="0"/>
          </a:p>
        </p:txBody>
      </p:sp>
    </p:spTree>
    <p:extLst>
      <p:ext uri="{BB962C8B-B14F-4D97-AF65-F5344CB8AC3E}">
        <p14:creationId xmlns:p14="http://schemas.microsoft.com/office/powerpoint/2010/main" val="28171555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5250" y="282575"/>
                <a:ext cx="4081286" cy="3749873"/>
              </a:xfrm>
              <a:prstGeom prst="rect">
                <a:avLst/>
              </a:prstGeom>
              <a:noFill/>
            </p:spPr>
            <p:txBody>
              <a:bodyPr wrap="square" rtlCol="0">
                <a:spAutoFit/>
              </a:bodyPr>
              <a:lstStyle/>
              <a:p>
                <a:r>
                  <a:rPr lang="en-US" sz="800" b="1" dirty="0">
                    <a:latin typeface="Cambria Math" panose="02040503050406030204" pitchFamily="18" charset="0"/>
                  </a:rPr>
                  <a:t>When other </a:t>
                </a:r>
                <a:r>
                  <a:rPr lang="en-US" sz="800" b="1" dirty="0">
                    <a:solidFill>
                      <a:srgbClr val="00B0F0"/>
                    </a:solidFill>
                    <a:latin typeface="Cambria Math" panose="02040503050406030204" pitchFamily="18" charset="0"/>
                  </a:rPr>
                  <a:t>certain conditions </a:t>
                </a:r>
                <a:r>
                  <a:rPr lang="en-US" sz="800" b="1" dirty="0">
                    <a:latin typeface="Cambria Math" panose="02040503050406030204" pitchFamily="18" charset="0"/>
                  </a:rPr>
                  <a:t>are met…</a:t>
                </a:r>
                <a:endParaRPr lang="en-US" sz="800" i="1" dirty="0">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acc>
                        <m:accPr>
                          <m:chr m:val="̅"/>
                          <m:ctrlPr>
                            <a:rPr lang="en-US" sz="800" i="1">
                              <a:solidFill>
                                <a:srgbClr val="00B050"/>
                              </a:solidFill>
                              <a:latin typeface="Cambria Math" panose="02040503050406030204" pitchFamily="18" charset="0"/>
                            </a:rPr>
                          </m:ctrlPr>
                        </m:accPr>
                        <m:e>
                          <m:r>
                            <a:rPr lang="en-US" sz="800" i="1">
                              <a:solidFill>
                                <a:srgbClr val="00B050"/>
                              </a:solidFill>
                              <a:latin typeface="Cambria Math" panose="02040503050406030204" pitchFamily="18" charset="0"/>
                            </a:rPr>
                            <m:t>𝑥</m:t>
                          </m:r>
                        </m:e>
                      </m:acc>
                      <m:r>
                        <a:rPr lang="en-US" sz="800" i="1">
                          <a:latin typeface="Cambria Math" panose="02040503050406030204" pitchFamily="18" charset="0"/>
                        </a:rPr>
                        <m:t>~</m:t>
                      </m:r>
                      <m:r>
                        <a:rPr lang="en-US" sz="800" b="1" i="1">
                          <a:latin typeface="Cambria Math" panose="02040503050406030204" pitchFamily="18" charset="0"/>
                        </a:rPr>
                        <m:t>𝑵</m:t>
                      </m:r>
                      <m:r>
                        <a:rPr lang="en-US" sz="800" i="1">
                          <a:latin typeface="Cambria Math" panose="02040503050406030204" pitchFamily="18" charset="0"/>
                        </a:rPr>
                        <m:t>(</m:t>
                      </m:r>
                      <m:r>
                        <a:rPr lang="en-US" sz="800" i="1">
                          <a:latin typeface="Cambria Math" panose="02040503050406030204" pitchFamily="18" charset="0"/>
                        </a:rPr>
                        <m:t>𝑚𝑒𝑎𝑛</m:t>
                      </m:r>
                      <m:r>
                        <a:rPr lang="en-US" sz="800" i="1">
                          <a:latin typeface="Cambria Math" panose="02040503050406030204" pitchFamily="18" charset="0"/>
                        </a:rPr>
                        <m:t>=</m:t>
                      </m:r>
                      <m:r>
                        <a:rPr lang="en-US" sz="800" i="1">
                          <a:latin typeface="Cambria Math" panose="02040503050406030204" pitchFamily="18" charset="0"/>
                          <a:ea typeface="Cambria Math" panose="02040503050406030204" pitchFamily="18" charset="0"/>
                        </a:rPr>
                        <m:t>𝜇</m:t>
                      </m:r>
                      <m:r>
                        <a:rPr lang="en-US" sz="800" i="1">
                          <a:latin typeface="Cambria Math" panose="02040503050406030204" pitchFamily="18" charset="0"/>
                        </a:rPr>
                        <m:t>,</m:t>
                      </m:r>
                      <m:r>
                        <a:rPr lang="en-US" sz="800" i="1">
                          <a:latin typeface="Cambria Math" panose="02040503050406030204" pitchFamily="18" charset="0"/>
                        </a:rPr>
                        <m:t>𝑠𝑡𝑎𝑛𝑑𝑎𝑟𝑑</m:t>
                      </m:r>
                      <m:r>
                        <a:rPr lang="en-US" sz="800" i="1">
                          <a:latin typeface="Cambria Math" panose="02040503050406030204" pitchFamily="18" charset="0"/>
                        </a:rPr>
                        <m:t> </m:t>
                      </m:r>
                      <m:r>
                        <a:rPr lang="en-US" sz="800" i="1">
                          <a:latin typeface="Cambria Math" panose="02040503050406030204" pitchFamily="18" charset="0"/>
                        </a:rPr>
                        <m:t>𝑑𝑒𝑣</m:t>
                      </m:r>
                      <m:r>
                        <a:rPr lang="en-US" sz="800" i="1">
                          <a:latin typeface="Cambria Math" panose="02040503050406030204" pitchFamily="18" charset="0"/>
                        </a:rPr>
                        <m:t>./</m:t>
                      </m:r>
                      <m:r>
                        <a:rPr lang="en-US" sz="800" i="1">
                          <a:latin typeface="Cambria Math" panose="02040503050406030204" pitchFamily="18" charset="0"/>
                        </a:rPr>
                        <m:t>𝑒𝑟𝑟𝑜𝑟</m:t>
                      </m:r>
                      <m:r>
                        <a:rPr lang="en-US" sz="800" i="1">
                          <a:latin typeface="Cambria Math" panose="02040503050406030204" pitchFamily="18" charset="0"/>
                        </a:rPr>
                        <m:t>=</m:t>
                      </m:r>
                      <m:f>
                        <m:fPr>
                          <m:ctrlPr>
                            <a:rPr lang="en-US" sz="800" i="1">
                              <a:latin typeface="Cambria Math" panose="02040503050406030204" pitchFamily="18" charset="0"/>
                            </a:rPr>
                          </m:ctrlPr>
                        </m:fPr>
                        <m:num>
                          <m:r>
                            <a:rPr lang="en-US" sz="800" i="1">
                              <a:latin typeface="Cambria Math" panose="02040503050406030204" pitchFamily="18" charset="0"/>
                              <a:ea typeface="Cambria Math" panose="02040503050406030204" pitchFamily="18" charset="0"/>
                            </a:rPr>
                            <m:t>𝜎</m:t>
                          </m:r>
                        </m:num>
                        <m:den>
                          <m:rad>
                            <m:radPr>
                              <m:degHide m:val="on"/>
                              <m:ctrlPr>
                                <a:rPr lang="en-US" sz="800" i="1">
                                  <a:latin typeface="Cambria Math" panose="02040503050406030204" pitchFamily="18" charset="0"/>
                                </a:rPr>
                              </m:ctrlPr>
                            </m:radPr>
                            <m:deg/>
                            <m:e>
                              <m:r>
                                <a:rPr lang="en-US" sz="800" i="1">
                                  <a:latin typeface="Cambria Math" panose="02040503050406030204" pitchFamily="18" charset="0"/>
                                </a:rPr>
                                <m:t>𝑛</m:t>
                              </m:r>
                            </m:e>
                          </m:rad>
                        </m:den>
                      </m:f>
                      <m:r>
                        <a:rPr lang="en-US" sz="800" i="1">
                          <a:latin typeface="Cambria Math" panose="02040503050406030204" pitchFamily="18" charset="0"/>
                        </a:rPr>
                        <m:t>)</m:t>
                      </m:r>
                    </m:oMath>
                  </m:oMathPara>
                </a14:m>
                <a:endParaRPr lang="en-US" sz="800" dirty="0"/>
              </a:p>
              <a:p>
                <a:pPr lvl="1"/>
                <a:r>
                  <a:rPr lang="en-US" sz="800" dirty="0"/>
                  <a:t>and we can make CLT CIs and HTs for </a:t>
                </a:r>
                <a:r>
                  <a:rPr lang="el-GR" sz="800" dirty="0">
                    <a:solidFill>
                      <a:srgbClr val="C00000"/>
                    </a:solidFill>
                  </a:rPr>
                  <a:t>μ</a:t>
                </a:r>
                <a:endParaRPr lang="en-US" sz="800" dirty="0">
                  <a:solidFill>
                    <a:srgbClr val="C00000"/>
                  </a:solidFill>
                </a:endParaRPr>
              </a:p>
              <a:p>
                <a:endParaRPr lang="en-US" sz="800" b="1" dirty="0">
                  <a:latin typeface="Cambria Math" panose="02040503050406030204" pitchFamily="18" charset="0"/>
                </a:endParaRPr>
              </a:p>
              <a:p>
                <a:endParaRPr lang="en-US" sz="800" b="1" dirty="0">
                  <a:latin typeface="Cambria Math" panose="02040503050406030204" pitchFamily="18" charset="0"/>
                </a:endParaRPr>
              </a:p>
              <a:p>
                <a:r>
                  <a:rPr lang="en-US" sz="800" b="1" dirty="0">
                    <a:latin typeface="Cambria Math" panose="02040503050406030204" pitchFamily="18" charset="0"/>
                  </a:rPr>
                  <a:t>When other </a:t>
                </a:r>
                <a:r>
                  <a:rPr lang="en-US" sz="800" b="1" dirty="0">
                    <a:solidFill>
                      <a:srgbClr val="00B0F0"/>
                    </a:solidFill>
                    <a:latin typeface="Cambria Math" panose="02040503050406030204" pitchFamily="18" charset="0"/>
                  </a:rPr>
                  <a:t>certain conditions </a:t>
                </a:r>
                <a:r>
                  <a:rPr lang="en-US" sz="800" b="1" dirty="0">
                    <a:latin typeface="Cambria Math" panose="02040503050406030204" pitchFamily="18" charset="0"/>
                  </a:rPr>
                  <a:t>are met…</a:t>
                </a:r>
                <a:endParaRPr lang="en-US" sz="800" i="1" dirty="0">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sSub>
                        <m:sSubPr>
                          <m:ctrlPr>
                            <a:rPr lang="en-US" sz="800" i="1">
                              <a:solidFill>
                                <a:srgbClr val="00B050"/>
                              </a:solidFill>
                              <a:latin typeface="Cambria Math" panose="02040503050406030204" pitchFamily="18" charset="0"/>
                            </a:rPr>
                          </m:ctrlPr>
                        </m:sSubPr>
                        <m:e>
                          <m:acc>
                            <m:accPr>
                              <m:chr m:val="̅"/>
                              <m:ctrlPr>
                                <a:rPr lang="en-US" sz="800" i="1">
                                  <a:solidFill>
                                    <a:srgbClr val="00B050"/>
                                  </a:solidFill>
                                  <a:latin typeface="Cambria Math" panose="02040503050406030204" pitchFamily="18" charset="0"/>
                                </a:rPr>
                              </m:ctrlPr>
                            </m:accPr>
                            <m:e>
                              <m:r>
                                <a:rPr lang="en-US" sz="800" i="1">
                                  <a:solidFill>
                                    <a:srgbClr val="00B050"/>
                                  </a:solidFill>
                                  <a:latin typeface="Cambria Math" panose="02040503050406030204" pitchFamily="18" charset="0"/>
                                </a:rPr>
                                <m:t>𝑥</m:t>
                              </m:r>
                            </m:e>
                          </m:acc>
                        </m:e>
                        <m:sub>
                          <m:r>
                            <a:rPr lang="en-US" sz="800" i="1">
                              <a:solidFill>
                                <a:srgbClr val="00B050"/>
                              </a:solidFill>
                              <a:latin typeface="Cambria Math" panose="02040503050406030204" pitchFamily="18" charset="0"/>
                            </a:rPr>
                            <m:t>1</m:t>
                          </m:r>
                        </m:sub>
                      </m:sSub>
                      <m:r>
                        <a:rPr lang="en-US" sz="800" i="1">
                          <a:solidFill>
                            <a:srgbClr val="00B050"/>
                          </a:solidFill>
                          <a:latin typeface="Cambria Math" panose="02040503050406030204" pitchFamily="18" charset="0"/>
                        </a:rPr>
                        <m:t>−</m:t>
                      </m:r>
                      <m:sSub>
                        <m:sSubPr>
                          <m:ctrlPr>
                            <a:rPr lang="en-US" sz="800" i="1">
                              <a:solidFill>
                                <a:srgbClr val="00B050"/>
                              </a:solidFill>
                              <a:latin typeface="Cambria Math" panose="02040503050406030204" pitchFamily="18" charset="0"/>
                            </a:rPr>
                          </m:ctrlPr>
                        </m:sSubPr>
                        <m:e>
                          <m:acc>
                            <m:accPr>
                              <m:chr m:val="̅"/>
                              <m:ctrlPr>
                                <a:rPr lang="en-US" sz="800" i="1">
                                  <a:solidFill>
                                    <a:srgbClr val="00B050"/>
                                  </a:solidFill>
                                  <a:latin typeface="Cambria Math" panose="02040503050406030204" pitchFamily="18" charset="0"/>
                                </a:rPr>
                              </m:ctrlPr>
                            </m:accPr>
                            <m:e>
                              <m:r>
                                <a:rPr lang="en-US" sz="800" i="1">
                                  <a:solidFill>
                                    <a:srgbClr val="00B050"/>
                                  </a:solidFill>
                                  <a:latin typeface="Cambria Math" panose="02040503050406030204" pitchFamily="18" charset="0"/>
                                </a:rPr>
                                <m:t>𝑥</m:t>
                              </m:r>
                            </m:e>
                          </m:acc>
                        </m:e>
                        <m:sub>
                          <m:r>
                            <a:rPr lang="en-US" sz="800" i="1">
                              <a:solidFill>
                                <a:srgbClr val="00B050"/>
                              </a:solidFill>
                              <a:latin typeface="Cambria Math" panose="02040503050406030204" pitchFamily="18" charset="0"/>
                            </a:rPr>
                            <m:t>2</m:t>
                          </m:r>
                        </m:sub>
                      </m:sSub>
                      <m:r>
                        <a:rPr lang="en-US" sz="800" i="1">
                          <a:latin typeface="Cambria Math" panose="02040503050406030204" pitchFamily="18" charset="0"/>
                        </a:rPr>
                        <m:t>~</m:t>
                      </m:r>
                      <m:r>
                        <a:rPr lang="en-US" sz="800" b="1" i="1">
                          <a:latin typeface="Cambria Math" panose="02040503050406030204" pitchFamily="18" charset="0"/>
                        </a:rPr>
                        <m:t>𝑵</m:t>
                      </m:r>
                      <m:r>
                        <a:rPr lang="en-US" sz="800" i="1">
                          <a:latin typeface="Cambria Math" panose="02040503050406030204" pitchFamily="18" charset="0"/>
                        </a:rPr>
                        <m:t>(</m:t>
                      </m:r>
                      <m:r>
                        <a:rPr lang="en-US" sz="800" i="1">
                          <a:latin typeface="Cambria Math" panose="02040503050406030204" pitchFamily="18" charset="0"/>
                        </a:rPr>
                        <m:t>𝑚𝑒𝑎𝑛</m:t>
                      </m:r>
                      <m:r>
                        <a:rPr lang="en-US" sz="800" i="1">
                          <a:latin typeface="Cambria Math" panose="02040503050406030204" pitchFamily="18" charset="0"/>
                        </a:rPr>
                        <m:t>=</m:t>
                      </m:r>
                      <m:sSub>
                        <m:sSubPr>
                          <m:ctrlPr>
                            <a:rPr lang="en-US" sz="800" i="1">
                              <a:latin typeface="Cambria Math" panose="02040503050406030204" pitchFamily="18" charset="0"/>
                            </a:rPr>
                          </m:ctrlPr>
                        </m:sSubPr>
                        <m:e>
                          <m:r>
                            <a:rPr lang="en-US" sz="800" i="1">
                              <a:latin typeface="Cambria Math" panose="02040503050406030204" pitchFamily="18" charset="0"/>
                              <a:ea typeface="Cambria Math" panose="02040503050406030204" pitchFamily="18" charset="0"/>
                            </a:rPr>
                            <m:t>𝜇</m:t>
                          </m:r>
                        </m:e>
                        <m:sub>
                          <m:r>
                            <a:rPr lang="en-US" sz="800" i="1">
                              <a:latin typeface="Cambria Math" panose="02040503050406030204" pitchFamily="18" charset="0"/>
                            </a:rPr>
                            <m:t>1</m:t>
                          </m:r>
                        </m:sub>
                      </m:sSub>
                      <m:r>
                        <a:rPr lang="en-US" sz="800" i="1">
                          <a:latin typeface="Cambria Math" panose="02040503050406030204" pitchFamily="18" charset="0"/>
                        </a:rPr>
                        <m:t>−</m:t>
                      </m:r>
                      <m:sSub>
                        <m:sSubPr>
                          <m:ctrlPr>
                            <a:rPr lang="en-US" sz="800" i="1">
                              <a:latin typeface="Cambria Math" panose="02040503050406030204" pitchFamily="18" charset="0"/>
                            </a:rPr>
                          </m:ctrlPr>
                        </m:sSubPr>
                        <m:e>
                          <m:r>
                            <a:rPr lang="en-US" sz="800" i="1">
                              <a:latin typeface="Cambria Math" panose="02040503050406030204" pitchFamily="18" charset="0"/>
                              <a:ea typeface="Cambria Math" panose="02040503050406030204" pitchFamily="18" charset="0"/>
                            </a:rPr>
                            <m:t>𝜇</m:t>
                          </m:r>
                        </m:e>
                        <m:sub>
                          <m:r>
                            <a:rPr lang="en-US" sz="800" i="1">
                              <a:latin typeface="Cambria Math" panose="02040503050406030204" pitchFamily="18" charset="0"/>
                            </a:rPr>
                            <m:t>2</m:t>
                          </m:r>
                        </m:sub>
                      </m:sSub>
                      <m:r>
                        <a:rPr lang="en-US" sz="800" i="1">
                          <a:latin typeface="Cambria Math" panose="02040503050406030204" pitchFamily="18" charset="0"/>
                        </a:rPr>
                        <m:t>,</m:t>
                      </m:r>
                      <m:r>
                        <a:rPr lang="en-US" sz="800" i="1">
                          <a:latin typeface="Cambria Math" panose="02040503050406030204" pitchFamily="18" charset="0"/>
                        </a:rPr>
                        <m:t>𝑠𝑡𝑎𝑛𝑑𝑎𝑟𝑑</m:t>
                      </m:r>
                      <m:r>
                        <a:rPr lang="en-US" sz="800" i="1">
                          <a:latin typeface="Cambria Math" panose="02040503050406030204" pitchFamily="18" charset="0"/>
                        </a:rPr>
                        <m:t> </m:t>
                      </m:r>
                      <m:r>
                        <a:rPr lang="en-US" sz="800" i="1">
                          <a:latin typeface="Cambria Math" panose="02040503050406030204" pitchFamily="18" charset="0"/>
                        </a:rPr>
                        <m:t>𝑑𝑒𝑣</m:t>
                      </m:r>
                      <m:r>
                        <a:rPr lang="en-US" sz="800" i="1">
                          <a:latin typeface="Cambria Math" panose="02040503050406030204" pitchFamily="18" charset="0"/>
                        </a:rPr>
                        <m:t>./</m:t>
                      </m:r>
                      <m:r>
                        <a:rPr lang="en-US" sz="800" i="1">
                          <a:latin typeface="Cambria Math" panose="02040503050406030204" pitchFamily="18" charset="0"/>
                        </a:rPr>
                        <m:t>𝑒𝑟𝑟𝑜𝑟</m:t>
                      </m:r>
                      <m:r>
                        <a:rPr lang="en-US" sz="800" i="1">
                          <a:latin typeface="Cambria Math" panose="02040503050406030204" pitchFamily="18" charset="0"/>
                        </a:rPr>
                        <m:t>=</m:t>
                      </m:r>
                      <m:rad>
                        <m:radPr>
                          <m:degHide m:val="on"/>
                          <m:ctrlPr>
                            <a:rPr lang="en-US" sz="800" i="1">
                              <a:latin typeface="Cambria Math" panose="02040503050406030204" pitchFamily="18" charset="0"/>
                            </a:rPr>
                          </m:ctrlPr>
                        </m:radPr>
                        <m:deg/>
                        <m:e>
                          <m:f>
                            <m:fPr>
                              <m:ctrlPr>
                                <a:rPr lang="en-US" sz="800" i="1">
                                  <a:latin typeface="Cambria Math" panose="02040503050406030204" pitchFamily="18" charset="0"/>
                                </a:rPr>
                              </m:ctrlPr>
                            </m:fPr>
                            <m:num>
                              <m:sSubSup>
                                <m:sSubSupPr>
                                  <m:ctrlPr>
                                    <a:rPr lang="en-US" sz="800" i="1">
                                      <a:latin typeface="Cambria Math" panose="02040503050406030204" pitchFamily="18" charset="0"/>
                                    </a:rPr>
                                  </m:ctrlPr>
                                </m:sSubSupPr>
                                <m:e>
                                  <m:r>
                                    <a:rPr lang="en-US" sz="800" i="1">
                                      <a:latin typeface="Cambria Math" panose="02040503050406030204" pitchFamily="18" charset="0"/>
                                      <a:ea typeface="Cambria Math" panose="02040503050406030204" pitchFamily="18" charset="0"/>
                                    </a:rPr>
                                    <m:t>𝜎</m:t>
                                  </m:r>
                                </m:e>
                                <m:sub>
                                  <m:r>
                                    <a:rPr lang="en-US" sz="800" i="1">
                                      <a:latin typeface="Cambria Math" panose="02040503050406030204" pitchFamily="18" charset="0"/>
                                    </a:rPr>
                                    <m:t>1</m:t>
                                  </m:r>
                                </m:sub>
                                <m:sup>
                                  <m:r>
                                    <a:rPr lang="en-US" sz="800" i="1">
                                      <a:latin typeface="Cambria Math" panose="02040503050406030204" pitchFamily="18" charset="0"/>
                                    </a:rPr>
                                    <m:t>2</m:t>
                                  </m:r>
                                </m:sup>
                              </m:sSubSup>
                            </m:num>
                            <m:den>
                              <m:sSub>
                                <m:sSubPr>
                                  <m:ctrlPr>
                                    <a:rPr lang="en-US" sz="800" i="1">
                                      <a:latin typeface="Cambria Math" panose="02040503050406030204" pitchFamily="18" charset="0"/>
                                    </a:rPr>
                                  </m:ctrlPr>
                                </m:sSubPr>
                                <m:e>
                                  <m:r>
                                    <a:rPr lang="en-US" sz="800" i="1">
                                      <a:latin typeface="Cambria Math" panose="02040503050406030204" pitchFamily="18" charset="0"/>
                                    </a:rPr>
                                    <m:t>𝑛</m:t>
                                  </m:r>
                                </m:e>
                                <m:sub>
                                  <m:r>
                                    <a:rPr lang="en-US" sz="800" i="1">
                                      <a:latin typeface="Cambria Math" panose="02040503050406030204" pitchFamily="18" charset="0"/>
                                    </a:rPr>
                                    <m:t>1</m:t>
                                  </m:r>
                                </m:sub>
                              </m:sSub>
                            </m:den>
                          </m:f>
                          <m:r>
                            <a:rPr lang="en-US" sz="800" i="1">
                              <a:latin typeface="Cambria Math" panose="02040503050406030204" pitchFamily="18" charset="0"/>
                            </a:rPr>
                            <m:t>+</m:t>
                          </m:r>
                          <m:f>
                            <m:fPr>
                              <m:ctrlPr>
                                <a:rPr lang="en-US" sz="800" i="1">
                                  <a:latin typeface="Cambria Math" panose="02040503050406030204" pitchFamily="18" charset="0"/>
                                </a:rPr>
                              </m:ctrlPr>
                            </m:fPr>
                            <m:num>
                              <m:sSubSup>
                                <m:sSubSupPr>
                                  <m:ctrlPr>
                                    <a:rPr lang="en-US" sz="800" i="1">
                                      <a:latin typeface="Cambria Math" panose="02040503050406030204" pitchFamily="18" charset="0"/>
                                    </a:rPr>
                                  </m:ctrlPr>
                                </m:sSubSupPr>
                                <m:e>
                                  <m:r>
                                    <a:rPr lang="en-US" sz="800" i="1">
                                      <a:latin typeface="Cambria Math" panose="02040503050406030204" pitchFamily="18" charset="0"/>
                                      <a:ea typeface="Cambria Math" panose="02040503050406030204" pitchFamily="18" charset="0"/>
                                    </a:rPr>
                                    <m:t>𝜎</m:t>
                                  </m:r>
                                </m:e>
                                <m:sub>
                                  <m:r>
                                    <a:rPr lang="en-US" sz="800" i="1">
                                      <a:latin typeface="Cambria Math" panose="02040503050406030204" pitchFamily="18" charset="0"/>
                                      <a:ea typeface="Cambria Math" panose="02040503050406030204" pitchFamily="18" charset="0"/>
                                    </a:rPr>
                                    <m:t>2</m:t>
                                  </m:r>
                                </m:sub>
                                <m:sup>
                                  <m:r>
                                    <a:rPr lang="en-US" sz="800" i="1">
                                      <a:latin typeface="Cambria Math" panose="02040503050406030204" pitchFamily="18" charset="0"/>
                                    </a:rPr>
                                    <m:t>2</m:t>
                                  </m:r>
                                </m:sup>
                              </m:sSubSup>
                            </m:num>
                            <m:den>
                              <m:sSub>
                                <m:sSubPr>
                                  <m:ctrlPr>
                                    <a:rPr lang="en-US" sz="800" i="1">
                                      <a:latin typeface="Cambria Math" panose="02040503050406030204" pitchFamily="18" charset="0"/>
                                    </a:rPr>
                                  </m:ctrlPr>
                                </m:sSubPr>
                                <m:e>
                                  <m:r>
                                    <a:rPr lang="en-US" sz="800" i="1">
                                      <a:latin typeface="Cambria Math" panose="02040503050406030204" pitchFamily="18" charset="0"/>
                                    </a:rPr>
                                    <m:t>𝑛</m:t>
                                  </m:r>
                                </m:e>
                                <m:sub>
                                  <m:r>
                                    <a:rPr lang="en-US" sz="800" i="1">
                                      <a:latin typeface="Cambria Math" panose="02040503050406030204" pitchFamily="18" charset="0"/>
                                    </a:rPr>
                                    <m:t>2</m:t>
                                  </m:r>
                                </m:sub>
                              </m:sSub>
                            </m:den>
                          </m:f>
                        </m:e>
                      </m:rad>
                      <m:r>
                        <a:rPr lang="en-US" sz="800" i="1">
                          <a:latin typeface="Cambria Math" panose="02040503050406030204" pitchFamily="18" charset="0"/>
                        </a:rPr>
                        <m:t>)</m:t>
                      </m:r>
                    </m:oMath>
                  </m:oMathPara>
                </a14:m>
                <a:endParaRPr lang="en-US" sz="800" dirty="0"/>
              </a:p>
              <a:p>
                <a:pPr lvl="1"/>
                <a:r>
                  <a:rPr lang="en-US" sz="800" dirty="0"/>
                  <a:t>and we can make CLT CIs and HTs for </a:t>
                </a:r>
                <a:r>
                  <a:rPr lang="el-GR" sz="800" dirty="0">
                    <a:solidFill>
                      <a:srgbClr val="C00000"/>
                    </a:solidFill>
                  </a:rPr>
                  <a:t>μ</a:t>
                </a:r>
                <a:r>
                  <a:rPr lang="en-US" sz="800" dirty="0">
                    <a:solidFill>
                      <a:srgbClr val="C00000"/>
                    </a:solidFill>
                  </a:rPr>
                  <a:t>1-</a:t>
                </a:r>
                <a:r>
                  <a:rPr lang="el-GR" sz="800" dirty="0">
                    <a:solidFill>
                      <a:srgbClr val="C00000"/>
                    </a:solidFill>
                  </a:rPr>
                  <a:t>μ</a:t>
                </a:r>
                <a:r>
                  <a:rPr lang="en-US" sz="800" dirty="0">
                    <a:solidFill>
                      <a:srgbClr val="C00000"/>
                    </a:solidFill>
                  </a:rPr>
                  <a:t>2</a:t>
                </a:r>
                <a:endParaRPr lang="en-US" sz="800" dirty="0"/>
              </a:p>
              <a:p>
                <a:endParaRPr lang="en-US" sz="800" dirty="0"/>
              </a:p>
              <a:p>
                <a:endParaRPr lang="en-US" sz="800" dirty="0"/>
              </a:p>
              <a:p>
                <a:r>
                  <a:rPr lang="en-US" sz="800" b="1" dirty="0">
                    <a:latin typeface="Cambria Math" panose="02040503050406030204" pitchFamily="18" charset="0"/>
                  </a:rPr>
                  <a:t>When other </a:t>
                </a:r>
                <a:r>
                  <a:rPr lang="en-US" sz="800" b="1" dirty="0">
                    <a:solidFill>
                      <a:srgbClr val="00B0F0"/>
                    </a:solidFill>
                    <a:latin typeface="Cambria Math" panose="02040503050406030204" pitchFamily="18" charset="0"/>
                  </a:rPr>
                  <a:t>certain conditions </a:t>
                </a:r>
                <a:r>
                  <a:rPr lang="en-US" sz="800" b="1" dirty="0">
                    <a:latin typeface="Cambria Math" panose="02040503050406030204" pitchFamily="18" charset="0"/>
                  </a:rPr>
                  <a:t>are met…</a:t>
                </a:r>
                <a:endParaRPr lang="en-US" sz="800" i="1" dirty="0">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acc>
                        <m:accPr>
                          <m:chr m:val="̂"/>
                          <m:ctrlPr>
                            <a:rPr lang="en-US" sz="800" i="1">
                              <a:solidFill>
                                <a:srgbClr val="00B050"/>
                              </a:solidFill>
                              <a:latin typeface="Cambria Math" panose="02040503050406030204" pitchFamily="18" charset="0"/>
                            </a:rPr>
                          </m:ctrlPr>
                        </m:accPr>
                        <m:e>
                          <m:r>
                            <a:rPr lang="en-US" sz="800" i="1">
                              <a:solidFill>
                                <a:srgbClr val="00B050"/>
                              </a:solidFill>
                              <a:latin typeface="Cambria Math" panose="02040503050406030204" pitchFamily="18" charset="0"/>
                            </a:rPr>
                            <m:t>𝑝</m:t>
                          </m:r>
                        </m:e>
                      </m:acc>
                      <m:r>
                        <a:rPr lang="en-US" sz="800" i="1">
                          <a:solidFill>
                            <a:srgbClr val="00B050"/>
                          </a:solidFill>
                          <a:latin typeface="Cambria Math" panose="02040503050406030204" pitchFamily="18" charset="0"/>
                        </a:rPr>
                        <m:t>~</m:t>
                      </m:r>
                      <m:r>
                        <a:rPr lang="en-US" sz="800" b="1" i="1">
                          <a:latin typeface="Cambria Math" panose="02040503050406030204" pitchFamily="18" charset="0"/>
                        </a:rPr>
                        <m:t>𝑵</m:t>
                      </m:r>
                      <m:r>
                        <a:rPr lang="en-US" sz="800" i="1">
                          <a:latin typeface="Cambria Math" panose="02040503050406030204" pitchFamily="18" charset="0"/>
                        </a:rPr>
                        <m:t>(</m:t>
                      </m:r>
                      <m:r>
                        <a:rPr lang="en-US" sz="800" i="1">
                          <a:latin typeface="Cambria Math" panose="02040503050406030204" pitchFamily="18" charset="0"/>
                        </a:rPr>
                        <m:t>𝑚𝑒𝑎𝑛</m:t>
                      </m:r>
                      <m:r>
                        <a:rPr lang="en-US" sz="800" i="1">
                          <a:latin typeface="Cambria Math" panose="02040503050406030204" pitchFamily="18" charset="0"/>
                        </a:rPr>
                        <m:t>=</m:t>
                      </m:r>
                      <m:r>
                        <a:rPr lang="en-US" sz="800" i="1">
                          <a:latin typeface="Cambria Math" panose="02040503050406030204" pitchFamily="18" charset="0"/>
                          <a:ea typeface="Cambria Math" panose="02040503050406030204" pitchFamily="18" charset="0"/>
                        </a:rPr>
                        <m:t>𝑝</m:t>
                      </m:r>
                      <m:r>
                        <a:rPr lang="en-US" sz="800" i="1">
                          <a:latin typeface="Cambria Math" panose="02040503050406030204" pitchFamily="18" charset="0"/>
                        </a:rPr>
                        <m:t>,</m:t>
                      </m:r>
                      <m:r>
                        <a:rPr lang="en-US" sz="800" i="1">
                          <a:latin typeface="Cambria Math" panose="02040503050406030204" pitchFamily="18" charset="0"/>
                        </a:rPr>
                        <m:t>𝑠𝑡𝑎𝑛𝑑𝑎𝑟𝑑</m:t>
                      </m:r>
                      <m:r>
                        <a:rPr lang="en-US" sz="800" i="1">
                          <a:latin typeface="Cambria Math" panose="02040503050406030204" pitchFamily="18" charset="0"/>
                        </a:rPr>
                        <m:t> </m:t>
                      </m:r>
                      <m:r>
                        <a:rPr lang="en-US" sz="800" i="1">
                          <a:latin typeface="Cambria Math" panose="02040503050406030204" pitchFamily="18" charset="0"/>
                        </a:rPr>
                        <m:t>𝑑𝑒𝑣</m:t>
                      </m:r>
                      <m:r>
                        <a:rPr lang="en-US" sz="800" i="1">
                          <a:latin typeface="Cambria Math" panose="02040503050406030204" pitchFamily="18" charset="0"/>
                        </a:rPr>
                        <m:t>./</m:t>
                      </m:r>
                      <m:r>
                        <a:rPr lang="en-US" sz="800" i="1">
                          <a:latin typeface="Cambria Math" panose="02040503050406030204" pitchFamily="18" charset="0"/>
                        </a:rPr>
                        <m:t>𝑒𝑟𝑟𝑜𝑟</m:t>
                      </m:r>
                      <m:r>
                        <a:rPr lang="en-US" sz="800" i="1">
                          <a:latin typeface="Cambria Math" panose="02040503050406030204" pitchFamily="18" charset="0"/>
                        </a:rPr>
                        <m:t>=</m:t>
                      </m:r>
                      <m:rad>
                        <m:radPr>
                          <m:degHide m:val="on"/>
                          <m:ctrlPr>
                            <a:rPr lang="en-US" sz="800" i="1">
                              <a:latin typeface="Cambria Math" panose="02040503050406030204" pitchFamily="18" charset="0"/>
                            </a:rPr>
                          </m:ctrlPr>
                        </m:radPr>
                        <m:deg/>
                        <m:e>
                          <m:f>
                            <m:fPr>
                              <m:ctrlPr>
                                <a:rPr lang="en-US" sz="800" i="1">
                                  <a:latin typeface="Cambria Math" panose="02040503050406030204" pitchFamily="18" charset="0"/>
                                </a:rPr>
                              </m:ctrlPr>
                            </m:fPr>
                            <m:num>
                              <m:r>
                                <a:rPr lang="en-US" sz="800" i="1">
                                  <a:latin typeface="Cambria Math" panose="02040503050406030204" pitchFamily="18" charset="0"/>
                                </a:rPr>
                                <m:t>𝑝</m:t>
                              </m:r>
                              <m:r>
                                <a:rPr lang="en-US" sz="800" i="1">
                                  <a:latin typeface="Cambria Math" panose="02040503050406030204" pitchFamily="18" charset="0"/>
                                </a:rPr>
                                <m:t>(1−</m:t>
                              </m:r>
                              <m:r>
                                <a:rPr lang="en-US" sz="800" i="1">
                                  <a:latin typeface="Cambria Math" panose="02040503050406030204" pitchFamily="18" charset="0"/>
                                </a:rPr>
                                <m:t>𝑝</m:t>
                              </m:r>
                              <m:r>
                                <a:rPr lang="en-US" sz="800" i="1">
                                  <a:latin typeface="Cambria Math" panose="02040503050406030204" pitchFamily="18" charset="0"/>
                                </a:rPr>
                                <m:t>)</m:t>
                              </m:r>
                            </m:num>
                            <m:den>
                              <m:r>
                                <a:rPr lang="en-US" sz="800" i="1">
                                  <a:latin typeface="Cambria Math" panose="02040503050406030204" pitchFamily="18" charset="0"/>
                                </a:rPr>
                                <m:t>𝑛</m:t>
                              </m:r>
                            </m:den>
                          </m:f>
                        </m:e>
                      </m:rad>
                      <m:r>
                        <a:rPr lang="en-US" sz="800" i="1">
                          <a:latin typeface="Cambria Math" panose="02040503050406030204" pitchFamily="18" charset="0"/>
                        </a:rPr>
                        <m:t>)</m:t>
                      </m:r>
                    </m:oMath>
                  </m:oMathPara>
                </a14:m>
                <a:endParaRPr lang="en-US" sz="800" dirty="0"/>
              </a:p>
              <a:p>
                <a:pPr lvl="1"/>
                <a:r>
                  <a:rPr lang="en-US" sz="800" dirty="0"/>
                  <a:t>and we can make CLT CIs and HTs for </a:t>
                </a:r>
                <a:r>
                  <a:rPr lang="en-US" sz="800" dirty="0">
                    <a:solidFill>
                      <a:srgbClr val="C00000"/>
                    </a:solidFill>
                  </a:rPr>
                  <a:t>p</a:t>
                </a:r>
                <a:endParaRPr lang="en-US" sz="800" dirty="0"/>
              </a:p>
              <a:p>
                <a:endParaRPr lang="en-US" sz="800" dirty="0"/>
              </a:p>
              <a:p>
                <a:endParaRPr lang="en-US" sz="800" dirty="0"/>
              </a:p>
              <a:p>
                <a:r>
                  <a:rPr lang="en-US" sz="800" b="1" dirty="0">
                    <a:latin typeface="Cambria Math" panose="02040503050406030204" pitchFamily="18" charset="0"/>
                  </a:rPr>
                  <a:t>When other </a:t>
                </a:r>
                <a:r>
                  <a:rPr lang="en-US" sz="800" b="1" dirty="0">
                    <a:solidFill>
                      <a:srgbClr val="00B0F0"/>
                    </a:solidFill>
                    <a:latin typeface="Cambria Math" panose="02040503050406030204" pitchFamily="18" charset="0"/>
                  </a:rPr>
                  <a:t>certain conditions </a:t>
                </a:r>
                <a:r>
                  <a:rPr lang="en-US" sz="800" b="1" dirty="0">
                    <a:latin typeface="Cambria Math" panose="02040503050406030204" pitchFamily="18" charset="0"/>
                  </a:rPr>
                  <a:t>are met…</a:t>
                </a:r>
                <a:endParaRPr lang="en-US" sz="800" i="1" dirty="0">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sSub>
                        <m:sSubPr>
                          <m:ctrlPr>
                            <a:rPr lang="en-US" sz="800" i="1">
                              <a:solidFill>
                                <a:srgbClr val="00B050"/>
                              </a:solidFill>
                              <a:latin typeface="Cambria Math" panose="02040503050406030204" pitchFamily="18" charset="0"/>
                            </a:rPr>
                          </m:ctrlPr>
                        </m:sSubPr>
                        <m:e>
                          <m:acc>
                            <m:accPr>
                              <m:chr m:val="̂"/>
                              <m:ctrlPr>
                                <a:rPr lang="en-US" sz="800" i="1">
                                  <a:solidFill>
                                    <a:srgbClr val="00B050"/>
                                  </a:solidFill>
                                  <a:latin typeface="Cambria Math" panose="02040503050406030204" pitchFamily="18" charset="0"/>
                                </a:rPr>
                              </m:ctrlPr>
                            </m:accPr>
                            <m:e>
                              <m:r>
                                <a:rPr lang="en-US" sz="800" i="1">
                                  <a:solidFill>
                                    <a:srgbClr val="00B050"/>
                                  </a:solidFill>
                                  <a:latin typeface="Cambria Math" panose="02040503050406030204" pitchFamily="18" charset="0"/>
                                </a:rPr>
                                <m:t>𝑝</m:t>
                              </m:r>
                            </m:e>
                          </m:acc>
                        </m:e>
                        <m:sub>
                          <m:r>
                            <a:rPr lang="en-US" sz="800" i="1">
                              <a:solidFill>
                                <a:srgbClr val="00B050"/>
                              </a:solidFill>
                              <a:latin typeface="Cambria Math" panose="02040503050406030204" pitchFamily="18" charset="0"/>
                            </a:rPr>
                            <m:t>1</m:t>
                          </m:r>
                        </m:sub>
                      </m:sSub>
                      <m:r>
                        <a:rPr lang="en-US" sz="800" i="1">
                          <a:solidFill>
                            <a:srgbClr val="00B050"/>
                          </a:solidFill>
                          <a:latin typeface="Cambria Math" panose="02040503050406030204" pitchFamily="18" charset="0"/>
                        </a:rPr>
                        <m:t>−</m:t>
                      </m:r>
                      <m:sSub>
                        <m:sSubPr>
                          <m:ctrlPr>
                            <a:rPr lang="en-US" sz="800" i="1">
                              <a:solidFill>
                                <a:srgbClr val="00B050"/>
                              </a:solidFill>
                              <a:latin typeface="Cambria Math" panose="02040503050406030204" pitchFamily="18" charset="0"/>
                            </a:rPr>
                          </m:ctrlPr>
                        </m:sSubPr>
                        <m:e>
                          <m:acc>
                            <m:accPr>
                              <m:chr m:val="̂"/>
                              <m:ctrlPr>
                                <a:rPr lang="en-US" sz="800" i="1">
                                  <a:solidFill>
                                    <a:srgbClr val="00B050"/>
                                  </a:solidFill>
                                  <a:latin typeface="Cambria Math" panose="02040503050406030204" pitchFamily="18" charset="0"/>
                                </a:rPr>
                              </m:ctrlPr>
                            </m:accPr>
                            <m:e>
                              <m:r>
                                <a:rPr lang="en-US" sz="800" i="1">
                                  <a:solidFill>
                                    <a:srgbClr val="00B050"/>
                                  </a:solidFill>
                                  <a:latin typeface="Cambria Math" panose="02040503050406030204" pitchFamily="18" charset="0"/>
                                </a:rPr>
                                <m:t>𝑝</m:t>
                              </m:r>
                            </m:e>
                          </m:acc>
                        </m:e>
                        <m:sub>
                          <m:r>
                            <a:rPr lang="en-US" sz="800" i="1">
                              <a:solidFill>
                                <a:srgbClr val="00B050"/>
                              </a:solidFill>
                              <a:latin typeface="Cambria Math" panose="02040503050406030204" pitchFamily="18" charset="0"/>
                            </a:rPr>
                            <m:t>2</m:t>
                          </m:r>
                        </m:sub>
                      </m:sSub>
                      <m:r>
                        <a:rPr lang="en-US" sz="800" i="1">
                          <a:latin typeface="Cambria Math" panose="02040503050406030204" pitchFamily="18" charset="0"/>
                        </a:rPr>
                        <m:t>~</m:t>
                      </m:r>
                      <m:r>
                        <a:rPr lang="en-US" sz="800" b="1" i="1">
                          <a:latin typeface="Cambria Math" panose="02040503050406030204" pitchFamily="18" charset="0"/>
                        </a:rPr>
                        <m:t>𝑵</m:t>
                      </m:r>
                      <m:r>
                        <a:rPr lang="en-US" sz="800" i="1">
                          <a:latin typeface="Cambria Math" panose="02040503050406030204" pitchFamily="18" charset="0"/>
                        </a:rPr>
                        <m:t>(</m:t>
                      </m:r>
                      <m:r>
                        <a:rPr lang="en-US" sz="800" i="1">
                          <a:latin typeface="Cambria Math" panose="02040503050406030204" pitchFamily="18" charset="0"/>
                        </a:rPr>
                        <m:t>𝑚𝑒𝑎𝑛</m:t>
                      </m:r>
                      <m:r>
                        <a:rPr lang="en-US" sz="800" i="1">
                          <a:latin typeface="Cambria Math" panose="02040503050406030204" pitchFamily="18" charset="0"/>
                        </a:rPr>
                        <m:t>=</m:t>
                      </m:r>
                      <m:sSub>
                        <m:sSubPr>
                          <m:ctrlPr>
                            <a:rPr lang="en-US" sz="800" i="1">
                              <a:latin typeface="Cambria Math" panose="02040503050406030204" pitchFamily="18" charset="0"/>
                            </a:rPr>
                          </m:ctrlPr>
                        </m:sSubPr>
                        <m:e>
                          <m:r>
                            <a:rPr lang="en-US" sz="800" i="1">
                              <a:latin typeface="Cambria Math" panose="02040503050406030204" pitchFamily="18" charset="0"/>
                              <a:ea typeface="Cambria Math" panose="02040503050406030204" pitchFamily="18" charset="0"/>
                            </a:rPr>
                            <m:t>𝑝</m:t>
                          </m:r>
                        </m:e>
                        <m:sub>
                          <m:r>
                            <a:rPr lang="en-US" sz="800" i="1">
                              <a:latin typeface="Cambria Math" panose="02040503050406030204" pitchFamily="18" charset="0"/>
                            </a:rPr>
                            <m:t>1</m:t>
                          </m:r>
                        </m:sub>
                      </m:sSub>
                      <m:r>
                        <a:rPr lang="en-US" sz="800" i="1">
                          <a:latin typeface="Cambria Math" panose="02040503050406030204" pitchFamily="18" charset="0"/>
                        </a:rPr>
                        <m:t>−</m:t>
                      </m:r>
                      <m:sSub>
                        <m:sSubPr>
                          <m:ctrlPr>
                            <a:rPr lang="en-US" sz="800" i="1">
                              <a:latin typeface="Cambria Math" panose="02040503050406030204" pitchFamily="18" charset="0"/>
                            </a:rPr>
                          </m:ctrlPr>
                        </m:sSubPr>
                        <m:e>
                          <m:r>
                            <a:rPr lang="en-US" sz="800" i="1">
                              <a:latin typeface="Cambria Math" panose="02040503050406030204" pitchFamily="18" charset="0"/>
                              <a:ea typeface="Cambria Math" panose="02040503050406030204" pitchFamily="18" charset="0"/>
                            </a:rPr>
                            <m:t>𝑝</m:t>
                          </m:r>
                        </m:e>
                        <m:sub>
                          <m:r>
                            <a:rPr lang="en-US" sz="800" i="1">
                              <a:latin typeface="Cambria Math" panose="02040503050406030204" pitchFamily="18" charset="0"/>
                            </a:rPr>
                            <m:t>2</m:t>
                          </m:r>
                        </m:sub>
                      </m:sSub>
                      <m:r>
                        <a:rPr lang="en-US" sz="800" i="1">
                          <a:latin typeface="Cambria Math" panose="02040503050406030204" pitchFamily="18" charset="0"/>
                        </a:rPr>
                        <m:t>,</m:t>
                      </m:r>
                      <m:r>
                        <a:rPr lang="en-US" sz="800" i="1">
                          <a:latin typeface="Cambria Math" panose="02040503050406030204" pitchFamily="18" charset="0"/>
                        </a:rPr>
                        <m:t>𝑠𝑡𝑎𝑛𝑑𝑎𝑟𝑑</m:t>
                      </m:r>
                      <m:r>
                        <a:rPr lang="en-US" sz="800" i="1">
                          <a:latin typeface="Cambria Math" panose="02040503050406030204" pitchFamily="18" charset="0"/>
                        </a:rPr>
                        <m:t> </m:t>
                      </m:r>
                      <m:r>
                        <a:rPr lang="en-US" sz="800" i="1">
                          <a:latin typeface="Cambria Math" panose="02040503050406030204" pitchFamily="18" charset="0"/>
                        </a:rPr>
                        <m:t>𝑑𝑒𝑣</m:t>
                      </m:r>
                      <m:r>
                        <a:rPr lang="en-US" sz="800" i="1">
                          <a:latin typeface="Cambria Math" panose="02040503050406030204" pitchFamily="18" charset="0"/>
                        </a:rPr>
                        <m:t>./</m:t>
                      </m:r>
                      <m:r>
                        <a:rPr lang="en-US" sz="800" i="1">
                          <a:latin typeface="Cambria Math" panose="02040503050406030204" pitchFamily="18" charset="0"/>
                        </a:rPr>
                        <m:t>𝑒𝑟𝑟𝑜𝑟</m:t>
                      </m:r>
                      <m:r>
                        <a:rPr lang="en-US" sz="800" i="1">
                          <a:latin typeface="Cambria Math" panose="02040503050406030204" pitchFamily="18" charset="0"/>
                        </a:rPr>
                        <m:t>=</m:t>
                      </m:r>
                      <m:rad>
                        <m:radPr>
                          <m:degHide m:val="on"/>
                          <m:ctrlPr>
                            <a:rPr lang="en-US" sz="800" i="1">
                              <a:latin typeface="Cambria Math" panose="02040503050406030204" pitchFamily="18" charset="0"/>
                            </a:rPr>
                          </m:ctrlPr>
                        </m:radPr>
                        <m:deg/>
                        <m:e>
                          <m:f>
                            <m:fPr>
                              <m:ctrlPr>
                                <a:rPr lang="en-US" sz="800" i="1">
                                  <a:latin typeface="Cambria Math" panose="02040503050406030204" pitchFamily="18" charset="0"/>
                                </a:rPr>
                              </m:ctrlPr>
                            </m:fPr>
                            <m:num>
                              <m:sSub>
                                <m:sSubPr>
                                  <m:ctrlPr>
                                    <a:rPr lang="en-US" sz="800" i="1">
                                      <a:latin typeface="Cambria Math" panose="02040503050406030204" pitchFamily="18" charset="0"/>
                                    </a:rPr>
                                  </m:ctrlPr>
                                </m:sSubPr>
                                <m:e>
                                  <m:r>
                                    <a:rPr lang="en-US" sz="800" i="1">
                                      <a:latin typeface="Cambria Math" panose="02040503050406030204" pitchFamily="18" charset="0"/>
                                    </a:rPr>
                                    <m:t>𝑝</m:t>
                                  </m:r>
                                </m:e>
                                <m:sub>
                                  <m:r>
                                    <a:rPr lang="en-US" sz="800" i="1">
                                      <a:latin typeface="Cambria Math" panose="02040503050406030204" pitchFamily="18" charset="0"/>
                                    </a:rPr>
                                    <m:t>1</m:t>
                                  </m:r>
                                </m:sub>
                              </m:sSub>
                              <m:d>
                                <m:dPr>
                                  <m:ctrlPr>
                                    <a:rPr lang="en-US" sz="800" i="1">
                                      <a:latin typeface="Cambria Math" panose="02040503050406030204" pitchFamily="18" charset="0"/>
                                    </a:rPr>
                                  </m:ctrlPr>
                                </m:dPr>
                                <m:e>
                                  <m:r>
                                    <a:rPr lang="en-US" sz="800" i="1">
                                      <a:latin typeface="Cambria Math" panose="02040503050406030204" pitchFamily="18" charset="0"/>
                                    </a:rPr>
                                    <m:t>1−</m:t>
                                  </m:r>
                                  <m:sSub>
                                    <m:sSubPr>
                                      <m:ctrlPr>
                                        <a:rPr lang="en-US" sz="800" i="1">
                                          <a:latin typeface="Cambria Math" panose="02040503050406030204" pitchFamily="18" charset="0"/>
                                        </a:rPr>
                                      </m:ctrlPr>
                                    </m:sSubPr>
                                    <m:e>
                                      <m:r>
                                        <a:rPr lang="en-US" sz="800" i="1">
                                          <a:latin typeface="Cambria Math" panose="02040503050406030204" pitchFamily="18" charset="0"/>
                                        </a:rPr>
                                        <m:t>𝑝</m:t>
                                      </m:r>
                                    </m:e>
                                    <m:sub>
                                      <m:r>
                                        <a:rPr lang="en-US" sz="800" i="1">
                                          <a:latin typeface="Cambria Math" panose="02040503050406030204" pitchFamily="18" charset="0"/>
                                        </a:rPr>
                                        <m:t>1</m:t>
                                      </m:r>
                                    </m:sub>
                                  </m:sSub>
                                </m:e>
                              </m:d>
                            </m:num>
                            <m:den>
                              <m:sSub>
                                <m:sSubPr>
                                  <m:ctrlPr>
                                    <a:rPr lang="en-US" sz="800" i="1">
                                      <a:latin typeface="Cambria Math" panose="02040503050406030204" pitchFamily="18" charset="0"/>
                                    </a:rPr>
                                  </m:ctrlPr>
                                </m:sSubPr>
                                <m:e>
                                  <m:r>
                                    <a:rPr lang="en-US" sz="800" i="1">
                                      <a:latin typeface="Cambria Math" panose="02040503050406030204" pitchFamily="18" charset="0"/>
                                    </a:rPr>
                                    <m:t>𝑛</m:t>
                                  </m:r>
                                </m:e>
                                <m:sub>
                                  <m:r>
                                    <a:rPr lang="en-US" sz="800" i="1">
                                      <a:latin typeface="Cambria Math" panose="02040503050406030204" pitchFamily="18" charset="0"/>
                                    </a:rPr>
                                    <m:t>1</m:t>
                                  </m:r>
                                </m:sub>
                              </m:sSub>
                            </m:den>
                          </m:f>
                          <m:r>
                            <a:rPr lang="en-US" sz="800" i="1">
                              <a:latin typeface="Cambria Math" panose="02040503050406030204" pitchFamily="18" charset="0"/>
                            </a:rPr>
                            <m:t>+</m:t>
                          </m:r>
                          <m:f>
                            <m:fPr>
                              <m:ctrlPr>
                                <a:rPr lang="en-US" sz="800" i="1">
                                  <a:latin typeface="Cambria Math" panose="02040503050406030204" pitchFamily="18" charset="0"/>
                                </a:rPr>
                              </m:ctrlPr>
                            </m:fPr>
                            <m:num>
                              <m:sSub>
                                <m:sSubPr>
                                  <m:ctrlPr>
                                    <a:rPr lang="en-US" sz="800" i="1">
                                      <a:latin typeface="Cambria Math" panose="02040503050406030204" pitchFamily="18" charset="0"/>
                                    </a:rPr>
                                  </m:ctrlPr>
                                </m:sSubPr>
                                <m:e>
                                  <m:r>
                                    <a:rPr lang="en-US" sz="800" i="1">
                                      <a:latin typeface="Cambria Math" panose="02040503050406030204" pitchFamily="18" charset="0"/>
                                    </a:rPr>
                                    <m:t>𝑝</m:t>
                                  </m:r>
                                </m:e>
                                <m:sub>
                                  <m:r>
                                    <a:rPr lang="en-US" sz="800" i="1">
                                      <a:latin typeface="Cambria Math" panose="02040503050406030204" pitchFamily="18" charset="0"/>
                                    </a:rPr>
                                    <m:t>2</m:t>
                                  </m:r>
                                </m:sub>
                              </m:sSub>
                              <m:d>
                                <m:dPr>
                                  <m:ctrlPr>
                                    <a:rPr lang="en-US" sz="800" i="1">
                                      <a:latin typeface="Cambria Math" panose="02040503050406030204" pitchFamily="18" charset="0"/>
                                    </a:rPr>
                                  </m:ctrlPr>
                                </m:dPr>
                                <m:e>
                                  <m:r>
                                    <a:rPr lang="en-US" sz="800" i="1">
                                      <a:latin typeface="Cambria Math" panose="02040503050406030204" pitchFamily="18" charset="0"/>
                                    </a:rPr>
                                    <m:t>1−</m:t>
                                  </m:r>
                                  <m:sSub>
                                    <m:sSubPr>
                                      <m:ctrlPr>
                                        <a:rPr lang="en-US" sz="800" i="1">
                                          <a:latin typeface="Cambria Math" panose="02040503050406030204" pitchFamily="18" charset="0"/>
                                        </a:rPr>
                                      </m:ctrlPr>
                                    </m:sSubPr>
                                    <m:e>
                                      <m:r>
                                        <a:rPr lang="en-US" sz="800" i="1">
                                          <a:latin typeface="Cambria Math" panose="02040503050406030204" pitchFamily="18" charset="0"/>
                                        </a:rPr>
                                        <m:t>𝑝</m:t>
                                      </m:r>
                                    </m:e>
                                    <m:sub>
                                      <m:r>
                                        <a:rPr lang="en-US" sz="800" i="1">
                                          <a:latin typeface="Cambria Math" panose="02040503050406030204" pitchFamily="18" charset="0"/>
                                        </a:rPr>
                                        <m:t>2</m:t>
                                      </m:r>
                                    </m:sub>
                                  </m:sSub>
                                </m:e>
                              </m:d>
                            </m:num>
                            <m:den>
                              <m:sSub>
                                <m:sSubPr>
                                  <m:ctrlPr>
                                    <a:rPr lang="en-US" sz="800" i="1">
                                      <a:latin typeface="Cambria Math" panose="02040503050406030204" pitchFamily="18" charset="0"/>
                                    </a:rPr>
                                  </m:ctrlPr>
                                </m:sSubPr>
                                <m:e>
                                  <m:r>
                                    <a:rPr lang="en-US" sz="800" i="1">
                                      <a:latin typeface="Cambria Math" panose="02040503050406030204" pitchFamily="18" charset="0"/>
                                    </a:rPr>
                                    <m:t>𝑛</m:t>
                                  </m:r>
                                </m:e>
                                <m:sub>
                                  <m:r>
                                    <a:rPr lang="en-US" sz="800" i="1">
                                      <a:latin typeface="Cambria Math" panose="02040503050406030204" pitchFamily="18" charset="0"/>
                                    </a:rPr>
                                    <m:t>2</m:t>
                                  </m:r>
                                </m:sub>
                              </m:sSub>
                            </m:den>
                          </m:f>
                        </m:e>
                      </m:rad>
                      <m:r>
                        <a:rPr lang="en-US" sz="800" i="1">
                          <a:latin typeface="Cambria Math" panose="02040503050406030204" pitchFamily="18" charset="0"/>
                        </a:rPr>
                        <m:t>)</m:t>
                      </m:r>
                    </m:oMath>
                  </m:oMathPara>
                </a14:m>
                <a:endParaRPr lang="en-US" sz="800" dirty="0"/>
              </a:p>
              <a:p>
                <a:pPr lvl="1"/>
                <a:r>
                  <a:rPr lang="en-US" sz="800" dirty="0"/>
                  <a:t>and we can make CLT CIs and HTs for </a:t>
                </a:r>
                <a:r>
                  <a:rPr lang="en-US" sz="800" dirty="0">
                    <a:solidFill>
                      <a:srgbClr val="C00000"/>
                    </a:solidFill>
                  </a:rPr>
                  <a:t>p1-p2</a:t>
                </a:r>
                <a:endParaRPr lang="en-US" sz="800" dirty="0"/>
              </a:p>
              <a:p>
                <a:endParaRPr lang="en-US" sz="800" dirty="0"/>
              </a:p>
              <a:p>
                <a:endParaRPr lang="en-US" sz="800" dirty="0"/>
              </a:p>
              <a:p>
                <a:endParaRPr lang="en-US" sz="800" i="1" dirty="0">
                  <a:latin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5250" y="282575"/>
                <a:ext cx="4081286" cy="3749873"/>
              </a:xfrm>
              <a:prstGeom prst="rect">
                <a:avLst/>
              </a:prstGeom>
              <a:blipFill>
                <a:blip r:embed="rId2"/>
                <a:stretch>
                  <a:fillRect/>
                </a:stretch>
              </a:blipFill>
            </p:spPr>
            <p:txBody>
              <a:bodyPr/>
              <a:lstStyle/>
              <a:p>
                <a:r>
                  <a:rPr lang="en-US">
                    <a:noFill/>
                  </a:rPr>
                  <a:t> </a:t>
                </a:r>
              </a:p>
            </p:txBody>
          </p:sp>
        </mc:Fallback>
      </mc:AlternateContent>
      <p:sp>
        <p:nvSpPr>
          <p:cNvPr id="3" name="TextBox 2"/>
          <p:cNvSpPr txBox="1"/>
          <p:nvPr/>
        </p:nvSpPr>
        <p:spPr>
          <a:xfrm>
            <a:off x="3042978" y="433785"/>
            <a:ext cx="1427439" cy="415242"/>
          </a:xfrm>
          <a:prstGeom prst="rect">
            <a:avLst/>
          </a:prstGeom>
          <a:noFill/>
          <a:ln>
            <a:solidFill>
              <a:schemeClr val="tx1"/>
            </a:solidFill>
          </a:ln>
        </p:spPr>
        <p:txBody>
          <a:bodyPr wrap="square" rtlCol="0">
            <a:spAutoFit/>
          </a:bodyPr>
          <a:lstStyle/>
          <a:p>
            <a:r>
              <a:rPr lang="en-US" sz="1049" b="1" dirty="0"/>
              <a:t>What are these </a:t>
            </a:r>
            <a:r>
              <a:rPr lang="en-US" sz="1049" b="1" dirty="0">
                <a:solidFill>
                  <a:srgbClr val="00B0F0"/>
                </a:solidFill>
              </a:rPr>
              <a:t>CLT conditions</a:t>
            </a:r>
            <a:r>
              <a:rPr lang="en-US" sz="1049" b="1" dirty="0"/>
              <a:t>?</a:t>
            </a:r>
            <a:endParaRPr lang="en-US" sz="1049" b="1" dirty="0">
              <a:solidFill>
                <a:srgbClr val="00B050"/>
              </a:solidFill>
            </a:endParaRPr>
          </a:p>
        </p:txBody>
      </p:sp>
    </p:spTree>
    <p:extLst>
      <p:ext uri="{BB962C8B-B14F-4D97-AF65-F5344CB8AC3E}">
        <p14:creationId xmlns:p14="http://schemas.microsoft.com/office/powerpoint/2010/main" val="3713658254"/>
      </p:ext>
    </p:extLst>
  </p:cSld>
  <p:clrMapOvr>
    <a:masterClrMapping/>
  </p:clrMapOvr>
  <mc:AlternateContent xmlns:mc="http://schemas.openxmlformats.org/markup-compatibility/2006" xmlns:p14="http://schemas.microsoft.com/office/powerpoint/2010/main">
    <mc:Choice Requires="p14">
      <p:transition spd="slow" p14:dur="4000" advClick="0" advTm="25000"/>
    </mc:Choice>
    <mc:Fallback xmlns="">
      <p:transition spd="slow" advClick="0" advTm="2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608195" cy="297180"/>
          </a:xfrm>
          <a:custGeom>
            <a:avLst/>
            <a:gdLst/>
            <a:ahLst/>
            <a:cxnLst/>
            <a:rect l="l" t="t" r="r" b="b"/>
            <a:pathLst>
              <a:path w="4608195" h="297180">
                <a:moveTo>
                  <a:pt x="0" y="296926"/>
                </a:moveTo>
                <a:lnTo>
                  <a:pt x="4607941" y="296926"/>
                </a:lnTo>
                <a:lnTo>
                  <a:pt x="4607941" y="0"/>
                </a:lnTo>
                <a:lnTo>
                  <a:pt x="0" y="0"/>
                </a:lnTo>
                <a:lnTo>
                  <a:pt x="0" y="296926"/>
                </a:lnTo>
                <a:close/>
              </a:path>
            </a:pathLst>
          </a:custGeom>
          <a:solidFill>
            <a:srgbClr val="1B6090"/>
          </a:solidFill>
        </p:spPr>
        <p:txBody>
          <a:bodyPr wrap="square" lIns="0" tIns="0" rIns="0" bIns="0" rtlCol="0"/>
          <a:lstStyle/>
          <a:p>
            <a:endParaRPr/>
          </a:p>
        </p:txBody>
      </p:sp>
      <p:sp>
        <p:nvSpPr>
          <p:cNvPr id="3" name="object 3"/>
          <p:cNvSpPr txBox="1"/>
          <p:nvPr/>
        </p:nvSpPr>
        <p:spPr>
          <a:xfrm>
            <a:off x="4048378" y="57937"/>
            <a:ext cx="464184" cy="191135"/>
          </a:xfrm>
          <a:prstGeom prst="rect">
            <a:avLst/>
          </a:prstGeom>
        </p:spPr>
        <p:txBody>
          <a:bodyPr vert="horz" wrap="square" lIns="0" tIns="17145" rIns="0" bIns="0" rtlCol="0">
            <a:spAutoFit/>
          </a:bodyPr>
          <a:lstStyle/>
          <a:p>
            <a:pPr marL="12700">
              <a:lnSpc>
                <a:spcPct val="100000"/>
              </a:lnSpc>
              <a:spcBef>
                <a:spcPts val="135"/>
              </a:spcBef>
            </a:pPr>
            <a:r>
              <a:rPr sz="1050" spc="5" dirty="0">
                <a:solidFill>
                  <a:srgbClr val="FFFFFF"/>
                </a:solidFill>
                <a:latin typeface="Arial"/>
                <a:cs typeface="Arial"/>
              </a:rPr>
              <a:t>O</a:t>
            </a:r>
            <a:r>
              <a:rPr sz="1050" spc="20" dirty="0">
                <a:solidFill>
                  <a:srgbClr val="FFFFFF"/>
                </a:solidFill>
                <a:latin typeface="Arial"/>
                <a:cs typeface="Arial"/>
              </a:rPr>
              <a:t>u</a:t>
            </a:r>
            <a:r>
              <a:rPr sz="1050" spc="50" dirty="0">
                <a:solidFill>
                  <a:srgbClr val="FFFFFF"/>
                </a:solidFill>
                <a:latin typeface="Arial"/>
                <a:cs typeface="Arial"/>
              </a:rPr>
              <a:t>t</a:t>
            </a:r>
            <a:r>
              <a:rPr sz="1050" spc="5" dirty="0">
                <a:solidFill>
                  <a:srgbClr val="FFFFFF"/>
                </a:solidFill>
                <a:latin typeface="Arial"/>
                <a:cs typeface="Arial"/>
              </a:rPr>
              <a:t>l</a:t>
            </a:r>
            <a:r>
              <a:rPr sz="1050" spc="10" dirty="0">
                <a:solidFill>
                  <a:srgbClr val="FFFFFF"/>
                </a:solidFill>
                <a:latin typeface="Arial"/>
                <a:cs typeface="Arial"/>
              </a:rPr>
              <a:t>in</a:t>
            </a:r>
            <a:r>
              <a:rPr sz="1050" spc="-5" dirty="0">
                <a:solidFill>
                  <a:srgbClr val="FFFFFF"/>
                </a:solidFill>
                <a:latin typeface="Arial"/>
                <a:cs typeface="Arial"/>
              </a:rPr>
              <a:t>e</a:t>
            </a:r>
            <a:endParaRPr sz="1050" dirty="0">
              <a:latin typeface="Arial"/>
              <a:cs typeface="Arial"/>
            </a:endParaRPr>
          </a:p>
        </p:txBody>
      </p:sp>
      <p:pic>
        <p:nvPicPr>
          <p:cNvPr id="6" name="Picture 5"/>
          <p:cNvPicPr>
            <a:picLocks noChangeAspect="1"/>
          </p:cNvPicPr>
          <p:nvPr/>
        </p:nvPicPr>
        <p:blipFill>
          <a:blip r:embed="rId2"/>
          <a:stretch>
            <a:fillRect/>
          </a:stretch>
        </p:blipFill>
        <p:spPr>
          <a:xfrm>
            <a:off x="-7303" y="587375"/>
            <a:ext cx="4590317" cy="1809750"/>
          </a:xfrm>
          <a:prstGeom prst="rect">
            <a:avLst/>
          </a:prstGeom>
        </p:spPr>
      </p:pic>
      <p:sp>
        <p:nvSpPr>
          <p:cNvPr id="7" name="Rectangle 6"/>
          <p:cNvSpPr/>
          <p:nvPr/>
        </p:nvSpPr>
        <p:spPr>
          <a:xfrm>
            <a:off x="1390650" y="1196975"/>
            <a:ext cx="914400" cy="1143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6655" y="2430050"/>
            <a:ext cx="3962400" cy="954107"/>
          </a:xfrm>
          <a:prstGeom prst="rect">
            <a:avLst/>
          </a:prstGeom>
          <a:noFill/>
        </p:spPr>
        <p:txBody>
          <a:bodyPr wrap="square" rtlCol="0">
            <a:spAutoFit/>
          </a:bodyPr>
          <a:lstStyle/>
          <a:p>
            <a:r>
              <a:rPr lang="en-US" sz="1400" dirty="0" smtClean="0">
                <a:solidFill>
                  <a:schemeClr val="accent2">
                    <a:lumMod val="75000"/>
                  </a:schemeClr>
                </a:solidFill>
              </a:rPr>
              <a:t>How does our data collection process change the type of conclusions we can make?</a:t>
            </a:r>
          </a:p>
          <a:p>
            <a:endParaRPr lang="en-US" sz="1400" dirty="0" smtClean="0">
              <a:solidFill>
                <a:schemeClr val="accent2">
                  <a:lumMod val="75000"/>
                </a:schemeClr>
              </a:solidFill>
            </a:endParaRPr>
          </a:p>
          <a:p>
            <a:r>
              <a:rPr lang="en-US" sz="1400" dirty="0" smtClean="0">
                <a:solidFill>
                  <a:schemeClr val="accent2">
                    <a:lumMod val="75000"/>
                  </a:schemeClr>
                </a:solidFill>
              </a:rPr>
              <a:t>What are good ways to collect data? </a:t>
            </a:r>
            <a:endParaRPr lang="en-US" sz="1400" dirty="0">
              <a:solidFill>
                <a:schemeClr val="accent2">
                  <a:lumMod val="75000"/>
                </a:schemeClr>
              </a:solidFill>
            </a:endParaRPr>
          </a:p>
        </p:txBody>
      </p:sp>
      <p:sp>
        <p:nvSpPr>
          <p:cNvPr id="9" name="Rectangle 8"/>
          <p:cNvSpPr/>
          <p:nvPr/>
        </p:nvSpPr>
        <p:spPr>
          <a:xfrm>
            <a:off x="3389751" y="1196975"/>
            <a:ext cx="914400" cy="1143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298296"/>
      </p:ext>
    </p:extLst>
  </p:cSld>
  <p:clrMapOvr>
    <a:masterClrMapping/>
  </p:clrMapOvr>
  <p:transition>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p:cNvSpPr txBox="1"/>
              <p:nvPr/>
            </p:nvSpPr>
            <p:spPr>
              <a:xfrm>
                <a:off x="1150844" y="906858"/>
                <a:ext cx="2079224" cy="1614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49" i="1">
                          <a:latin typeface="Cambria Math" panose="02040503050406030204" pitchFamily="18" charset="0"/>
                        </a:rPr>
                        <m:t>(</m:t>
                      </m:r>
                      <m:r>
                        <a:rPr lang="en-US" sz="1049" i="1">
                          <a:solidFill>
                            <a:srgbClr val="00B050"/>
                          </a:solidFill>
                          <a:latin typeface="Cambria Math" panose="02040503050406030204" pitchFamily="18" charset="0"/>
                        </a:rPr>
                        <m:t>𝑝𝑜𝑖𝑛𝑡</m:t>
                      </m:r>
                      <m:r>
                        <a:rPr lang="en-US" sz="1049" i="1">
                          <a:solidFill>
                            <a:srgbClr val="00B050"/>
                          </a:solidFill>
                          <a:latin typeface="Cambria Math" panose="02040503050406030204" pitchFamily="18" charset="0"/>
                        </a:rPr>
                        <m:t> </m:t>
                      </m:r>
                      <m:r>
                        <a:rPr lang="en-US" sz="1049" i="1">
                          <a:solidFill>
                            <a:srgbClr val="00B050"/>
                          </a:solidFill>
                          <a:latin typeface="Cambria Math" panose="02040503050406030204" pitchFamily="18" charset="0"/>
                        </a:rPr>
                        <m:t>𝑒𝑠𝑡𝑖𝑚𝑎𝑡𝑒</m:t>
                      </m:r>
                      <m:r>
                        <a:rPr lang="en-US" sz="1049" i="1">
                          <a:latin typeface="Cambria Math" panose="02040503050406030204" pitchFamily="18" charset="0"/>
                        </a:rPr>
                        <m:t>)</m:t>
                      </m:r>
                      <m:r>
                        <a:rPr lang="en-US" sz="1049" i="1">
                          <a:latin typeface="Cambria Math" panose="02040503050406030204" pitchFamily="18" charset="0"/>
                          <a:ea typeface="Cambria Math" panose="02040503050406030204" pitchFamily="18" charset="0"/>
                        </a:rPr>
                        <m:t>±</m:t>
                      </m:r>
                      <m:d>
                        <m:dPr>
                          <m:ctrlPr>
                            <a:rPr lang="en-US" sz="1049" i="1">
                              <a:latin typeface="Cambria Math" panose="02040503050406030204" pitchFamily="18" charset="0"/>
                              <a:ea typeface="Cambria Math" panose="02040503050406030204" pitchFamily="18" charset="0"/>
                            </a:rPr>
                          </m:ctrlPr>
                        </m:dPr>
                        <m:e>
                          <m:r>
                            <a:rPr lang="en-US" sz="1049" i="1">
                              <a:solidFill>
                                <a:srgbClr val="0070C0"/>
                              </a:solidFill>
                              <a:latin typeface="Cambria Math" panose="02040503050406030204" pitchFamily="18" charset="0"/>
                              <a:ea typeface="Cambria Math" panose="02040503050406030204" pitchFamily="18" charset="0"/>
                            </a:rPr>
                            <m:t>𝑐𝑟𝑖𝑡</m:t>
                          </m:r>
                          <m:r>
                            <a:rPr lang="en-US" sz="1049" i="1">
                              <a:solidFill>
                                <a:srgbClr val="0070C0"/>
                              </a:solidFill>
                              <a:latin typeface="Cambria Math" panose="02040503050406030204" pitchFamily="18" charset="0"/>
                              <a:ea typeface="Cambria Math" panose="02040503050406030204" pitchFamily="18" charset="0"/>
                            </a:rPr>
                            <m:t>. </m:t>
                          </m:r>
                          <m:r>
                            <a:rPr lang="en-US" sz="1049" i="1">
                              <a:solidFill>
                                <a:srgbClr val="0070C0"/>
                              </a:solidFill>
                              <a:latin typeface="Cambria Math" panose="02040503050406030204" pitchFamily="18" charset="0"/>
                              <a:ea typeface="Cambria Math" panose="02040503050406030204" pitchFamily="18" charset="0"/>
                            </a:rPr>
                            <m:t>𝑣𝑎𝑙𝑢𝑒</m:t>
                          </m:r>
                        </m:e>
                      </m:d>
                      <m:r>
                        <a:rPr lang="en-US" sz="1049" i="1">
                          <a:solidFill>
                            <a:srgbClr val="7030A0"/>
                          </a:solidFill>
                          <a:latin typeface="Cambria Math" panose="02040503050406030204" pitchFamily="18" charset="0"/>
                          <a:ea typeface="Cambria Math" panose="02040503050406030204" pitchFamily="18" charset="0"/>
                        </a:rPr>
                        <m:t>𝑆𝐸</m:t>
                      </m:r>
                    </m:oMath>
                  </m:oMathPara>
                </a14:m>
                <a:endParaRPr lang="en-US" sz="1049" dirty="0">
                  <a:solidFill>
                    <a:srgbClr val="7030A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150844" y="906858"/>
                <a:ext cx="2079224" cy="161454"/>
              </a:xfrm>
              <a:prstGeom prst="rect">
                <a:avLst/>
              </a:prstGeom>
              <a:blipFill>
                <a:blip r:embed="rId2"/>
                <a:stretch>
                  <a:fillRect l="-2053" t="-3846" r="-1173" b="-42308"/>
                </a:stretch>
              </a:blipFill>
            </p:spPr>
            <p:txBody>
              <a:bodyPr/>
              <a:lstStyle/>
              <a:p>
                <a:r>
                  <a:rPr lang="en-US">
                    <a:noFill/>
                  </a:rPr>
                  <a:t> </a:t>
                </a:r>
              </a:p>
            </p:txBody>
          </p:sp>
        </mc:Fallback>
      </mc:AlternateContent>
      <p:sp>
        <p:nvSpPr>
          <p:cNvPr id="12" name="TextBox 11"/>
          <p:cNvSpPr txBox="1"/>
          <p:nvPr/>
        </p:nvSpPr>
        <p:spPr>
          <a:xfrm>
            <a:off x="596046" y="433785"/>
            <a:ext cx="3312989" cy="507383"/>
          </a:xfrm>
          <a:prstGeom prst="rect">
            <a:avLst/>
          </a:prstGeom>
          <a:noFill/>
        </p:spPr>
        <p:txBody>
          <a:bodyPr wrap="square" rtlCol="0">
            <a:spAutoFit/>
          </a:bodyPr>
          <a:lstStyle/>
          <a:p>
            <a:r>
              <a:rPr lang="en-US" sz="1498" b="1" dirty="0"/>
              <a:t>Central Limit Theorem</a:t>
            </a:r>
          </a:p>
          <a:p>
            <a:r>
              <a:rPr lang="en-US" sz="1199" b="1" u="sng" dirty="0"/>
              <a:t>Confidence Interval </a:t>
            </a:r>
            <a:r>
              <a:rPr lang="en-US" sz="1199" b="1" dirty="0"/>
              <a:t>for </a:t>
            </a:r>
            <a:r>
              <a:rPr lang="en-US" sz="1199" b="1" dirty="0">
                <a:solidFill>
                  <a:srgbClr val="C00000"/>
                </a:solidFill>
              </a:rPr>
              <a:t>Population Parameter</a:t>
            </a:r>
          </a:p>
        </p:txBody>
      </p:sp>
      <p:pic>
        <p:nvPicPr>
          <p:cNvPr id="14" name="Picture 13"/>
          <p:cNvPicPr>
            <a:picLocks noChangeAspect="1"/>
          </p:cNvPicPr>
          <p:nvPr/>
        </p:nvPicPr>
        <p:blipFill>
          <a:blip r:embed="rId3"/>
          <a:stretch>
            <a:fillRect/>
          </a:stretch>
        </p:blipFill>
        <p:spPr>
          <a:xfrm>
            <a:off x="2551638" y="483219"/>
            <a:ext cx="338050" cy="215593"/>
          </a:xfrm>
          <a:prstGeom prst="rect">
            <a:avLst/>
          </a:prstGeom>
        </p:spPr>
      </p:pic>
      <p:sp>
        <p:nvSpPr>
          <p:cNvPr id="4" name="Rectangle 3"/>
          <p:cNvSpPr/>
          <p:nvPr/>
        </p:nvSpPr>
        <p:spPr>
          <a:xfrm>
            <a:off x="38011" y="1507686"/>
            <a:ext cx="585417" cy="406650"/>
          </a:xfrm>
          <a:prstGeom prst="rect">
            <a:avLst/>
          </a:prstGeom>
        </p:spPr>
        <p:txBody>
          <a:bodyPr wrap="none">
            <a:spAutoFit/>
          </a:bodyPr>
          <a:lstStyle/>
          <a:p>
            <a:r>
              <a:rPr lang="en-US" sz="681" b="1" dirty="0">
                <a:latin typeface="Cambria Math" panose="02040503050406030204" pitchFamily="18" charset="0"/>
              </a:rPr>
              <a:t>When </a:t>
            </a:r>
            <a:r>
              <a:rPr lang="en-US" sz="681" b="1" u="sng" dirty="0">
                <a:latin typeface="Cambria Math" panose="02040503050406030204" pitchFamily="18" charset="0"/>
              </a:rPr>
              <a:t>CLT </a:t>
            </a:r>
          </a:p>
          <a:p>
            <a:r>
              <a:rPr lang="en-US" sz="681" b="1" u="sng" dirty="0">
                <a:latin typeface="Cambria Math" panose="02040503050406030204" pitchFamily="18" charset="0"/>
              </a:rPr>
              <a:t>conditions</a:t>
            </a:r>
          </a:p>
          <a:p>
            <a:r>
              <a:rPr lang="en-US" sz="681" b="1" dirty="0">
                <a:latin typeface="Cambria Math" panose="02040503050406030204" pitchFamily="18" charset="0"/>
              </a:rPr>
              <a:t> are met.</a:t>
            </a:r>
          </a:p>
        </p:txBody>
      </p:sp>
      <p:pic>
        <p:nvPicPr>
          <p:cNvPr id="7" name="Picture 6"/>
          <p:cNvPicPr>
            <a:picLocks noChangeAspect="1"/>
          </p:cNvPicPr>
          <p:nvPr/>
        </p:nvPicPr>
        <p:blipFill>
          <a:blip r:embed="rId4"/>
          <a:stretch>
            <a:fillRect/>
          </a:stretch>
        </p:blipFill>
        <p:spPr>
          <a:xfrm>
            <a:off x="728154" y="1221231"/>
            <a:ext cx="3710495" cy="2179817"/>
          </a:xfrm>
          <a:prstGeom prst="rect">
            <a:avLst/>
          </a:prstGeom>
        </p:spPr>
      </p:pic>
    </p:spTree>
    <p:extLst>
      <p:ext uri="{BB962C8B-B14F-4D97-AF65-F5344CB8AC3E}">
        <p14:creationId xmlns:p14="http://schemas.microsoft.com/office/powerpoint/2010/main" val="4286984214"/>
      </p:ext>
    </p:extLst>
  </p:cSld>
  <p:clrMapOvr>
    <a:masterClrMapping/>
  </p:clrMapOvr>
  <p:transition>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p:cNvSpPr txBox="1"/>
              <p:nvPr/>
            </p:nvSpPr>
            <p:spPr>
              <a:xfrm>
                <a:off x="2058259" y="927112"/>
                <a:ext cx="1991314" cy="2345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787" i="1">
                          <a:solidFill>
                            <a:srgbClr val="0070C0"/>
                          </a:solidFill>
                          <a:latin typeface="Cambria Math" panose="02040503050406030204" pitchFamily="18" charset="0"/>
                        </a:rPr>
                        <m:t>𝑇𝑒𝑠𝑡</m:t>
                      </m:r>
                      <m:r>
                        <a:rPr lang="en-US" sz="787" i="1">
                          <a:solidFill>
                            <a:srgbClr val="0070C0"/>
                          </a:solidFill>
                          <a:latin typeface="Cambria Math" panose="02040503050406030204" pitchFamily="18" charset="0"/>
                        </a:rPr>
                        <m:t>−</m:t>
                      </m:r>
                      <m:r>
                        <a:rPr lang="en-US" sz="787" i="1">
                          <a:solidFill>
                            <a:srgbClr val="0070C0"/>
                          </a:solidFill>
                          <a:latin typeface="Cambria Math" panose="02040503050406030204" pitchFamily="18" charset="0"/>
                        </a:rPr>
                        <m:t>𝑆𝑡𝑎𝑡</m:t>
                      </m:r>
                      <m:r>
                        <a:rPr lang="en-US" sz="787" i="1">
                          <a:latin typeface="Cambria Math" panose="02040503050406030204" pitchFamily="18" charset="0"/>
                        </a:rPr>
                        <m:t>=</m:t>
                      </m:r>
                      <m:f>
                        <m:fPr>
                          <m:ctrlPr>
                            <a:rPr lang="en-US" sz="787" i="1">
                              <a:latin typeface="Cambria Math" panose="02040503050406030204" pitchFamily="18" charset="0"/>
                            </a:rPr>
                          </m:ctrlPr>
                        </m:fPr>
                        <m:num>
                          <m:d>
                            <m:dPr>
                              <m:ctrlPr>
                                <a:rPr lang="en-US" sz="787" i="1">
                                  <a:latin typeface="Cambria Math" panose="02040503050406030204" pitchFamily="18" charset="0"/>
                                </a:rPr>
                              </m:ctrlPr>
                            </m:dPr>
                            <m:e>
                              <m:r>
                                <a:rPr lang="en-US" sz="787" i="1">
                                  <a:solidFill>
                                    <a:srgbClr val="00B050"/>
                                  </a:solidFill>
                                  <a:latin typeface="Cambria Math" panose="02040503050406030204" pitchFamily="18" charset="0"/>
                                </a:rPr>
                                <m:t>𝑝𝑜𝑖𝑛𝑡</m:t>
                              </m:r>
                              <m:r>
                                <a:rPr lang="en-US" sz="787" i="1">
                                  <a:solidFill>
                                    <a:srgbClr val="00B050"/>
                                  </a:solidFill>
                                  <a:latin typeface="Cambria Math" panose="02040503050406030204" pitchFamily="18" charset="0"/>
                                </a:rPr>
                                <m:t> </m:t>
                              </m:r>
                              <m:r>
                                <a:rPr lang="en-US" sz="787" i="1">
                                  <a:solidFill>
                                    <a:srgbClr val="00B050"/>
                                  </a:solidFill>
                                  <a:latin typeface="Cambria Math" panose="02040503050406030204" pitchFamily="18" charset="0"/>
                                </a:rPr>
                                <m:t>𝑒𝑠𝑡𝑖𝑚𝑎𝑡𝑒</m:t>
                              </m:r>
                            </m:e>
                          </m:d>
                          <m:r>
                            <a:rPr lang="en-US" sz="787" i="1">
                              <a:latin typeface="Cambria Math" panose="02040503050406030204" pitchFamily="18" charset="0"/>
                            </a:rPr>
                            <m:t>−</m:t>
                          </m:r>
                          <m:r>
                            <a:rPr lang="en-US" sz="787" i="1">
                              <a:solidFill>
                                <a:schemeClr val="accent6">
                                  <a:lumMod val="75000"/>
                                </a:schemeClr>
                              </a:solidFill>
                              <a:latin typeface="Cambria Math" panose="02040503050406030204" pitchFamily="18" charset="0"/>
                            </a:rPr>
                            <m:t>𝑛𝑢𝑙𝑙</m:t>
                          </m:r>
                          <m:r>
                            <a:rPr lang="en-US" sz="787" i="1">
                              <a:solidFill>
                                <a:schemeClr val="accent6">
                                  <a:lumMod val="75000"/>
                                </a:schemeClr>
                              </a:solidFill>
                              <a:latin typeface="Cambria Math" panose="02040503050406030204" pitchFamily="18" charset="0"/>
                            </a:rPr>
                            <m:t> </m:t>
                          </m:r>
                          <m:r>
                            <a:rPr lang="en-US" sz="787" i="1">
                              <a:solidFill>
                                <a:schemeClr val="accent6">
                                  <a:lumMod val="75000"/>
                                </a:schemeClr>
                              </a:solidFill>
                              <a:latin typeface="Cambria Math" panose="02040503050406030204" pitchFamily="18" charset="0"/>
                            </a:rPr>
                            <m:t>𝑣𝑎𝑙𝑢𝑒</m:t>
                          </m:r>
                        </m:num>
                        <m:den>
                          <m:r>
                            <a:rPr lang="en-US" sz="787" i="1">
                              <a:solidFill>
                                <a:srgbClr val="7030A0"/>
                              </a:solidFill>
                              <a:latin typeface="Cambria Math" panose="02040503050406030204" pitchFamily="18" charset="0"/>
                            </a:rPr>
                            <m:t>𝑆𝐸</m:t>
                          </m:r>
                        </m:den>
                      </m:f>
                    </m:oMath>
                  </m:oMathPara>
                </a14:m>
                <a:endParaRPr lang="en-US" sz="787" dirty="0">
                  <a:solidFill>
                    <a:srgbClr val="7030A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058259" y="927112"/>
                <a:ext cx="1991314" cy="234551"/>
              </a:xfrm>
              <a:prstGeom prst="rect">
                <a:avLst/>
              </a:prstGeom>
              <a:blipFill>
                <a:blip r:embed="rId2"/>
                <a:stretch>
                  <a:fillRect l="-920" r="-920" b="-12821"/>
                </a:stretch>
              </a:blipFill>
            </p:spPr>
            <p:txBody>
              <a:bodyPr/>
              <a:lstStyle/>
              <a:p>
                <a:r>
                  <a:rPr lang="en-US">
                    <a:noFill/>
                  </a:rPr>
                  <a:t> </a:t>
                </a:r>
              </a:p>
            </p:txBody>
          </p:sp>
        </mc:Fallback>
      </mc:AlternateContent>
      <p:sp>
        <p:nvSpPr>
          <p:cNvPr id="12" name="TextBox 11"/>
          <p:cNvSpPr txBox="1"/>
          <p:nvPr/>
        </p:nvSpPr>
        <p:spPr>
          <a:xfrm>
            <a:off x="599686" y="433785"/>
            <a:ext cx="3312989" cy="507383"/>
          </a:xfrm>
          <a:prstGeom prst="rect">
            <a:avLst/>
          </a:prstGeom>
          <a:noFill/>
        </p:spPr>
        <p:txBody>
          <a:bodyPr wrap="square" rtlCol="0">
            <a:spAutoFit/>
          </a:bodyPr>
          <a:lstStyle/>
          <a:p>
            <a:r>
              <a:rPr lang="en-US" sz="1498" b="1" dirty="0"/>
              <a:t>Central Limit Theorem</a:t>
            </a:r>
          </a:p>
          <a:p>
            <a:r>
              <a:rPr lang="en-US" sz="1199" b="1" u="sng" dirty="0"/>
              <a:t>Hypothesis Testing </a:t>
            </a:r>
            <a:r>
              <a:rPr lang="en-US" sz="1199" b="1" dirty="0"/>
              <a:t>for </a:t>
            </a:r>
            <a:r>
              <a:rPr lang="en-US" sz="1199" b="1" dirty="0">
                <a:solidFill>
                  <a:srgbClr val="C00000"/>
                </a:solidFill>
              </a:rPr>
              <a:t>Population Parameter</a:t>
            </a:r>
          </a:p>
        </p:txBody>
      </p:sp>
      <mc:AlternateContent xmlns:mc="http://schemas.openxmlformats.org/markup-compatibility/2006" xmlns:a14="http://schemas.microsoft.com/office/drawing/2010/main">
        <mc:Choice Requires="a14">
          <p:sp>
            <p:nvSpPr>
              <p:cNvPr id="6" name="TextBox 5"/>
              <p:cNvSpPr txBox="1"/>
              <p:nvPr/>
            </p:nvSpPr>
            <p:spPr>
              <a:xfrm>
                <a:off x="728155" y="971524"/>
                <a:ext cx="1186350" cy="16132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524" i="1">
                          <a:latin typeface="Cambria Math" panose="02040503050406030204" pitchFamily="18" charset="0"/>
                        </a:rPr>
                        <m:t>𝐻𝑜</m:t>
                      </m:r>
                      <m:r>
                        <a:rPr lang="en-US" sz="524" i="1">
                          <a:latin typeface="Cambria Math" panose="02040503050406030204" pitchFamily="18" charset="0"/>
                        </a:rPr>
                        <m:t>:</m:t>
                      </m:r>
                      <m:r>
                        <a:rPr lang="en-US" sz="524" i="1">
                          <a:solidFill>
                            <a:srgbClr val="C00000"/>
                          </a:solidFill>
                          <a:latin typeface="Cambria Math" panose="02040503050406030204" pitchFamily="18" charset="0"/>
                        </a:rPr>
                        <m:t>𝑝𝑜𝑝</m:t>
                      </m:r>
                      <m:r>
                        <a:rPr lang="en-US" sz="524" i="1">
                          <a:solidFill>
                            <a:srgbClr val="C00000"/>
                          </a:solidFill>
                          <a:latin typeface="Cambria Math" panose="02040503050406030204" pitchFamily="18" charset="0"/>
                        </a:rPr>
                        <m:t>. </m:t>
                      </m:r>
                      <m:r>
                        <a:rPr lang="en-US" sz="524" i="1">
                          <a:solidFill>
                            <a:srgbClr val="C00000"/>
                          </a:solidFill>
                          <a:latin typeface="Cambria Math" panose="02040503050406030204" pitchFamily="18" charset="0"/>
                        </a:rPr>
                        <m:t>𝑝𝑎𝑟𝑎𝑚</m:t>
                      </m:r>
                      <m:r>
                        <a:rPr lang="en-US" sz="524" i="1">
                          <a:latin typeface="Cambria Math" panose="02040503050406030204" pitchFamily="18" charset="0"/>
                        </a:rPr>
                        <m:t>=</m:t>
                      </m:r>
                      <m:r>
                        <a:rPr lang="en-US" sz="524" i="1">
                          <a:solidFill>
                            <a:schemeClr val="accent6">
                              <a:lumMod val="75000"/>
                            </a:schemeClr>
                          </a:solidFill>
                          <a:latin typeface="Cambria Math" panose="02040503050406030204" pitchFamily="18" charset="0"/>
                        </a:rPr>
                        <m:t>𝑛𝑢𝑙𝑙</m:t>
                      </m:r>
                      <m:r>
                        <a:rPr lang="en-US" sz="524" i="1">
                          <a:solidFill>
                            <a:schemeClr val="accent6">
                              <a:lumMod val="75000"/>
                            </a:schemeClr>
                          </a:solidFill>
                          <a:latin typeface="Cambria Math" panose="02040503050406030204" pitchFamily="18" charset="0"/>
                        </a:rPr>
                        <m:t> </m:t>
                      </m:r>
                      <m:r>
                        <a:rPr lang="en-US" sz="524" i="1">
                          <a:solidFill>
                            <a:schemeClr val="accent6">
                              <a:lumMod val="75000"/>
                            </a:schemeClr>
                          </a:solidFill>
                          <a:latin typeface="Cambria Math" panose="02040503050406030204" pitchFamily="18" charset="0"/>
                        </a:rPr>
                        <m:t>𝑣𝑎𝑙𝑢𝑒</m:t>
                      </m:r>
                    </m:oMath>
                  </m:oMathPara>
                </a14:m>
                <a:endParaRPr lang="en-US" sz="524" dirty="0">
                  <a:solidFill>
                    <a:schemeClr val="accent6">
                      <a:lumMod val="75000"/>
                    </a:schemeClr>
                  </a:solidFill>
                </a:endParaRPr>
              </a:p>
              <a:p>
                <a:pPr/>
                <a14:m>
                  <m:oMathPara xmlns:m="http://schemas.openxmlformats.org/officeDocument/2006/math">
                    <m:oMathParaPr>
                      <m:jc m:val="left"/>
                    </m:oMathParaPr>
                    <m:oMath xmlns:m="http://schemas.openxmlformats.org/officeDocument/2006/math">
                      <m:r>
                        <a:rPr lang="en-US" sz="524" i="1">
                          <a:latin typeface="Cambria Math" panose="02040503050406030204" pitchFamily="18" charset="0"/>
                        </a:rPr>
                        <m:t>𝐻𝑎</m:t>
                      </m:r>
                      <m:r>
                        <a:rPr lang="en-US" sz="524" i="1">
                          <a:latin typeface="Cambria Math" panose="02040503050406030204" pitchFamily="18" charset="0"/>
                        </a:rPr>
                        <m:t>:</m:t>
                      </m:r>
                      <m:r>
                        <a:rPr lang="en-US" sz="524" i="1">
                          <a:solidFill>
                            <a:srgbClr val="C00000"/>
                          </a:solidFill>
                          <a:latin typeface="Cambria Math" panose="02040503050406030204" pitchFamily="18" charset="0"/>
                        </a:rPr>
                        <m:t>𝑝𝑜𝑝</m:t>
                      </m:r>
                      <m:r>
                        <a:rPr lang="en-US" sz="524" i="1">
                          <a:solidFill>
                            <a:srgbClr val="C00000"/>
                          </a:solidFill>
                          <a:latin typeface="Cambria Math" panose="02040503050406030204" pitchFamily="18" charset="0"/>
                        </a:rPr>
                        <m:t>. </m:t>
                      </m:r>
                      <m:r>
                        <a:rPr lang="en-US" sz="524" i="1">
                          <a:solidFill>
                            <a:srgbClr val="C00000"/>
                          </a:solidFill>
                          <a:latin typeface="Cambria Math" panose="02040503050406030204" pitchFamily="18" charset="0"/>
                        </a:rPr>
                        <m:t>𝑝𝑎𝑟𝑎𝑚</m:t>
                      </m:r>
                      <m:r>
                        <a:rPr lang="en-US" sz="524" i="1">
                          <a:latin typeface="Cambria Math" panose="02040503050406030204" pitchFamily="18" charset="0"/>
                        </a:rPr>
                        <m:t>(</m:t>
                      </m:r>
                      <m:r>
                        <a:rPr lang="en-US" sz="524" i="1">
                          <a:latin typeface="Cambria Math" panose="02040503050406030204" pitchFamily="18" charset="0"/>
                          <a:ea typeface="Cambria Math" panose="02040503050406030204" pitchFamily="18" charset="0"/>
                        </a:rPr>
                        <m:t>≠</m:t>
                      </m:r>
                      <m:r>
                        <a:rPr lang="en-US" sz="524" i="1">
                          <a:latin typeface="Cambria Math" panose="02040503050406030204" pitchFamily="18" charset="0"/>
                          <a:ea typeface="Cambria Math" panose="02040503050406030204" pitchFamily="18" charset="0"/>
                        </a:rPr>
                        <m:t>𝑜𝑟</m:t>
                      </m:r>
                      <m:r>
                        <a:rPr lang="en-US" sz="524" i="1">
                          <a:latin typeface="Cambria Math" panose="02040503050406030204" pitchFamily="18" charset="0"/>
                          <a:ea typeface="Cambria Math" panose="02040503050406030204" pitchFamily="18" charset="0"/>
                        </a:rPr>
                        <m:t>&gt;</m:t>
                      </m:r>
                      <m:r>
                        <a:rPr lang="en-US" sz="524" i="1">
                          <a:latin typeface="Cambria Math" panose="02040503050406030204" pitchFamily="18" charset="0"/>
                          <a:ea typeface="Cambria Math" panose="02040503050406030204" pitchFamily="18" charset="0"/>
                        </a:rPr>
                        <m:t>𝑜𝑟</m:t>
                      </m:r>
                      <m:r>
                        <a:rPr lang="en-US" sz="524" i="1">
                          <a:latin typeface="Cambria Math" panose="02040503050406030204" pitchFamily="18" charset="0"/>
                          <a:ea typeface="Cambria Math" panose="02040503050406030204" pitchFamily="18" charset="0"/>
                        </a:rPr>
                        <m:t>&lt;)</m:t>
                      </m:r>
                      <m:r>
                        <a:rPr lang="en-US" sz="524" i="1">
                          <a:solidFill>
                            <a:schemeClr val="accent6">
                              <a:lumMod val="75000"/>
                            </a:schemeClr>
                          </a:solidFill>
                          <a:latin typeface="Cambria Math" panose="02040503050406030204" pitchFamily="18" charset="0"/>
                        </a:rPr>
                        <m:t>𝑛𝑢𝑙𝑙</m:t>
                      </m:r>
                      <m:r>
                        <a:rPr lang="en-US" sz="524" i="1">
                          <a:solidFill>
                            <a:schemeClr val="accent6">
                              <a:lumMod val="75000"/>
                            </a:schemeClr>
                          </a:solidFill>
                          <a:latin typeface="Cambria Math" panose="02040503050406030204" pitchFamily="18" charset="0"/>
                        </a:rPr>
                        <m:t> </m:t>
                      </m:r>
                      <m:r>
                        <a:rPr lang="en-US" sz="524" i="1">
                          <a:solidFill>
                            <a:schemeClr val="accent6">
                              <a:lumMod val="75000"/>
                            </a:schemeClr>
                          </a:solidFill>
                          <a:latin typeface="Cambria Math" panose="02040503050406030204" pitchFamily="18" charset="0"/>
                        </a:rPr>
                        <m:t>𝑣𝑎𝑙𝑢𝑒</m:t>
                      </m:r>
                    </m:oMath>
                  </m:oMathPara>
                </a14:m>
                <a:endParaRPr lang="en-US" sz="524" dirty="0"/>
              </a:p>
            </p:txBody>
          </p:sp>
        </mc:Choice>
        <mc:Fallback xmlns="">
          <p:sp>
            <p:nvSpPr>
              <p:cNvPr id="6" name="TextBox 5"/>
              <p:cNvSpPr txBox="1">
                <a:spLocks noRot="1" noChangeAspect="1" noMove="1" noResize="1" noEditPoints="1" noAdjustHandles="1" noChangeArrowheads="1" noChangeShapeType="1" noTextEdit="1"/>
              </p:cNvSpPr>
              <p:nvPr/>
            </p:nvSpPr>
            <p:spPr>
              <a:xfrm>
                <a:off x="728155" y="971524"/>
                <a:ext cx="1186350" cy="161326"/>
              </a:xfrm>
              <a:prstGeom prst="rect">
                <a:avLst/>
              </a:prstGeom>
              <a:blipFill>
                <a:blip r:embed="rId3"/>
                <a:stretch>
                  <a:fillRect l="-2051" b="-14815"/>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2555278" y="482921"/>
            <a:ext cx="338050" cy="215593"/>
          </a:xfrm>
          <a:prstGeom prst="rect">
            <a:avLst/>
          </a:prstGeom>
        </p:spPr>
      </p:pic>
      <p:sp>
        <p:nvSpPr>
          <p:cNvPr id="15" name="Rectangle 14"/>
          <p:cNvSpPr/>
          <p:nvPr/>
        </p:nvSpPr>
        <p:spPr>
          <a:xfrm>
            <a:off x="38011" y="1507686"/>
            <a:ext cx="585417" cy="406650"/>
          </a:xfrm>
          <a:prstGeom prst="rect">
            <a:avLst/>
          </a:prstGeom>
        </p:spPr>
        <p:txBody>
          <a:bodyPr wrap="none">
            <a:spAutoFit/>
          </a:bodyPr>
          <a:lstStyle/>
          <a:p>
            <a:r>
              <a:rPr lang="en-US" sz="681" b="1" dirty="0">
                <a:latin typeface="Cambria Math" panose="02040503050406030204" pitchFamily="18" charset="0"/>
              </a:rPr>
              <a:t>When </a:t>
            </a:r>
            <a:r>
              <a:rPr lang="en-US" sz="681" b="1" u="sng" dirty="0">
                <a:latin typeface="Cambria Math" panose="02040503050406030204" pitchFamily="18" charset="0"/>
              </a:rPr>
              <a:t>CLT </a:t>
            </a:r>
          </a:p>
          <a:p>
            <a:r>
              <a:rPr lang="en-US" sz="681" b="1" u="sng" dirty="0">
                <a:latin typeface="Cambria Math" panose="02040503050406030204" pitchFamily="18" charset="0"/>
              </a:rPr>
              <a:t>conditions</a:t>
            </a:r>
          </a:p>
          <a:p>
            <a:r>
              <a:rPr lang="en-US" sz="681" b="1" dirty="0">
                <a:latin typeface="Cambria Math" panose="02040503050406030204" pitchFamily="18" charset="0"/>
              </a:rPr>
              <a:t> are met.</a:t>
            </a:r>
          </a:p>
        </p:txBody>
      </p:sp>
      <p:pic>
        <p:nvPicPr>
          <p:cNvPr id="9" name="Picture 8"/>
          <p:cNvPicPr>
            <a:picLocks noChangeAspect="1"/>
          </p:cNvPicPr>
          <p:nvPr/>
        </p:nvPicPr>
        <p:blipFill>
          <a:blip r:embed="rId5"/>
          <a:stretch>
            <a:fillRect/>
          </a:stretch>
        </p:blipFill>
        <p:spPr>
          <a:xfrm>
            <a:off x="728154" y="1221231"/>
            <a:ext cx="3710495" cy="2179817"/>
          </a:xfrm>
          <a:prstGeom prst="rect">
            <a:avLst/>
          </a:prstGeom>
        </p:spPr>
      </p:pic>
    </p:spTree>
    <p:extLst>
      <p:ext uri="{BB962C8B-B14F-4D97-AF65-F5344CB8AC3E}">
        <p14:creationId xmlns:p14="http://schemas.microsoft.com/office/powerpoint/2010/main" val="3148559335"/>
      </p:ext>
    </p:extLst>
  </p:cSld>
  <p:clrMapOvr>
    <a:masterClrMapping/>
  </p:clrMapOvr>
  <p:transition>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434975"/>
            <a:ext cx="4011929" cy="430887"/>
          </a:xfrm>
        </p:spPr>
        <p:txBody>
          <a:bodyPr/>
          <a:lstStyle/>
          <a:p>
            <a:r>
              <a:rPr lang="en-US" sz="1400" b="1" dirty="0" smtClean="0"/>
              <a:t>Analyses with a different Hypothesis Testing Structure and don’t have Confidence Intervals</a:t>
            </a:r>
            <a:endParaRPr lang="en-US" sz="1400" b="1" dirty="0"/>
          </a:p>
        </p:txBody>
      </p:sp>
      <p:pic>
        <p:nvPicPr>
          <p:cNvPr id="4" name="Picture 3"/>
          <p:cNvPicPr>
            <a:picLocks noChangeAspect="1"/>
          </p:cNvPicPr>
          <p:nvPr/>
        </p:nvPicPr>
        <p:blipFill>
          <a:blip r:embed="rId2"/>
          <a:stretch>
            <a:fillRect/>
          </a:stretch>
        </p:blipFill>
        <p:spPr>
          <a:xfrm>
            <a:off x="95250" y="1044575"/>
            <a:ext cx="4398623" cy="2239452"/>
          </a:xfrm>
          <a:prstGeom prst="rect">
            <a:avLst/>
          </a:prstGeom>
        </p:spPr>
      </p:pic>
    </p:spTree>
    <p:extLst>
      <p:ext uri="{BB962C8B-B14F-4D97-AF65-F5344CB8AC3E}">
        <p14:creationId xmlns:p14="http://schemas.microsoft.com/office/powerpoint/2010/main" val="13067111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8</a:t>
            </a:r>
            <a:endParaRPr sz="800">
              <a:latin typeface="Arial"/>
              <a:cs typeface="Arial"/>
            </a:endParaRPr>
          </a:p>
        </p:txBody>
      </p:sp>
      <p:sp>
        <p:nvSpPr>
          <p:cNvPr id="2" name="object 2"/>
          <p:cNvSpPr txBox="1"/>
          <p:nvPr/>
        </p:nvSpPr>
        <p:spPr>
          <a:xfrm>
            <a:off x="198246" y="70485"/>
            <a:ext cx="4211955" cy="235585"/>
          </a:xfrm>
          <a:prstGeom prst="rect">
            <a:avLst/>
          </a:prstGeom>
          <a:solidFill>
            <a:srgbClr val="F4916B"/>
          </a:solidFill>
        </p:spPr>
        <p:txBody>
          <a:bodyPr vert="horz" wrap="square" lIns="0" tIns="25400" rIns="0" bIns="0" rtlCol="0">
            <a:spAutoFit/>
          </a:bodyPr>
          <a:lstStyle/>
          <a:p>
            <a:pPr marL="54610">
              <a:lnSpc>
                <a:spcPct val="100000"/>
              </a:lnSpc>
              <a:spcBef>
                <a:spcPts val="200"/>
              </a:spcBef>
            </a:pPr>
            <a:r>
              <a:rPr sz="1050" spc="25" dirty="0">
                <a:solidFill>
                  <a:srgbClr val="FFFFFF"/>
                </a:solidFill>
                <a:latin typeface="Arial"/>
                <a:cs typeface="Arial"/>
              </a:rPr>
              <a:t>Activity:</a:t>
            </a:r>
            <a:endParaRPr sz="1050">
              <a:latin typeface="Arial"/>
              <a:cs typeface="Arial"/>
            </a:endParaRPr>
          </a:p>
        </p:txBody>
      </p:sp>
      <p:sp>
        <p:nvSpPr>
          <p:cNvPr id="3" name="object 3"/>
          <p:cNvSpPr txBox="1"/>
          <p:nvPr/>
        </p:nvSpPr>
        <p:spPr>
          <a:xfrm>
            <a:off x="198246" y="305562"/>
            <a:ext cx="4211955" cy="425450"/>
          </a:xfrm>
          <a:prstGeom prst="rect">
            <a:avLst/>
          </a:prstGeom>
          <a:solidFill>
            <a:srgbClr val="FDEDE7"/>
          </a:solidFill>
        </p:spPr>
        <p:txBody>
          <a:bodyPr vert="horz" wrap="square" lIns="0" tIns="27305" rIns="0" bIns="0" rtlCol="0">
            <a:spAutoFit/>
          </a:bodyPr>
          <a:lstStyle/>
          <a:p>
            <a:pPr marL="54610" marR="211454">
              <a:lnSpc>
                <a:spcPct val="102699"/>
              </a:lnSpc>
              <a:spcBef>
                <a:spcPts val="215"/>
              </a:spcBef>
            </a:pPr>
            <a:r>
              <a:rPr sz="1050" spc="-40" dirty="0">
                <a:latin typeface="Arial"/>
                <a:cs typeface="Arial"/>
              </a:rPr>
              <a:t>Test </a:t>
            </a:r>
            <a:r>
              <a:rPr sz="1050" dirty="0">
                <a:latin typeface="Arial"/>
                <a:cs typeface="Arial"/>
              </a:rPr>
              <a:t>the hypothesis </a:t>
            </a:r>
            <a:r>
              <a:rPr sz="1100" i="1" spc="30" dirty="0">
                <a:latin typeface="Arial"/>
                <a:cs typeface="Arial"/>
              </a:rPr>
              <a:t>H</a:t>
            </a:r>
            <a:r>
              <a:rPr sz="1200" spc="44" baseline="-10416" dirty="0">
                <a:latin typeface="PMingLiU"/>
                <a:cs typeface="PMingLiU"/>
              </a:rPr>
              <a:t>0 </a:t>
            </a:r>
            <a:r>
              <a:rPr sz="1100" spc="15" dirty="0">
                <a:latin typeface="PMingLiU"/>
                <a:cs typeface="PMingLiU"/>
              </a:rPr>
              <a:t>: </a:t>
            </a:r>
            <a:r>
              <a:rPr sz="1100" i="1" spc="20" dirty="0">
                <a:latin typeface="Times New Roman"/>
                <a:cs typeface="Times New Roman"/>
              </a:rPr>
              <a:t>µ </a:t>
            </a:r>
            <a:r>
              <a:rPr sz="1100" spc="260" dirty="0">
                <a:latin typeface="PMingLiU"/>
                <a:cs typeface="PMingLiU"/>
              </a:rPr>
              <a:t>= </a:t>
            </a:r>
            <a:r>
              <a:rPr sz="1100" spc="25" dirty="0">
                <a:latin typeface="PMingLiU"/>
                <a:cs typeface="PMingLiU"/>
              </a:rPr>
              <a:t>10 </a:t>
            </a:r>
            <a:r>
              <a:rPr sz="1050" spc="-5" dirty="0">
                <a:latin typeface="Arial"/>
                <a:cs typeface="Arial"/>
              </a:rPr>
              <a:t>vs. </a:t>
            </a:r>
            <a:r>
              <a:rPr sz="1100" i="1" spc="30" dirty="0">
                <a:latin typeface="Arial"/>
                <a:cs typeface="Arial"/>
              </a:rPr>
              <a:t>H</a:t>
            </a:r>
            <a:r>
              <a:rPr sz="1200" i="1" spc="44" baseline="-13888" dirty="0">
                <a:latin typeface="Palatino Linotype"/>
                <a:cs typeface="Palatino Linotype"/>
              </a:rPr>
              <a:t>A </a:t>
            </a:r>
            <a:r>
              <a:rPr sz="1100" spc="15" dirty="0">
                <a:latin typeface="PMingLiU"/>
                <a:cs typeface="PMingLiU"/>
              </a:rPr>
              <a:t>: </a:t>
            </a:r>
            <a:r>
              <a:rPr sz="1100" i="1" spc="20" dirty="0">
                <a:latin typeface="Times New Roman"/>
                <a:cs typeface="Times New Roman"/>
              </a:rPr>
              <a:t>µ </a:t>
            </a:r>
            <a:r>
              <a:rPr sz="1100" i="1" spc="105" dirty="0">
                <a:latin typeface="Times New Roman"/>
                <a:cs typeface="Times New Roman"/>
              </a:rPr>
              <a:t>&gt; </a:t>
            </a:r>
            <a:r>
              <a:rPr sz="1100" spc="25" dirty="0">
                <a:latin typeface="PMingLiU"/>
                <a:cs typeface="PMingLiU"/>
              </a:rPr>
              <a:t>10 </a:t>
            </a:r>
            <a:r>
              <a:rPr sz="1050" dirty="0">
                <a:latin typeface="Arial"/>
                <a:cs typeface="Arial"/>
              </a:rPr>
              <a:t>for the following </a:t>
            </a:r>
            <a:r>
              <a:rPr sz="1050" spc="20" dirty="0">
                <a:latin typeface="Arial"/>
                <a:cs typeface="Arial"/>
              </a:rPr>
              <a:t>6  </a:t>
            </a:r>
            <a:r>
              <a:rPr sz="1050" dirty="0">
                <a:latin typeface="Arial"/>
                <a:cs typeface="Arial"/>
              </a:rPr>
              <a:t>samples. </a:t>
            </a:r>
            <a:r>
              <a:rPr sz="1050" spc="-5" dirty="0">
                <a:latin typeface="Arial"/>
                <a:cs typeface="Arial"/>
              </a:rPr>
              <a:t>Assume </a:t>
            </a:r>
            <a:r>
              <a:rPr sz="1100" i="1" spc="80" dirty="0">
                <a:latin typeface="Times New Roman"/>
                <a:cs typeface="Times New Roman"/>
              </a:rPr>
              <a:t>σ </a:t>
            </a:r>
            <a:r>
              <a:rPr sz="1100" spc="260" dirty="0">
                <a:latin typeface="PMingLiU"/>
                <a:cs typeface="PMingLiU"/>
              </a:rPr>
              <a:t>=</a:t>
            </a:r>
            <a:r>
              <a:rPr sz="1100" spc="-175" dirty="0">
                <a:latin typeface="PMingLiU"/>
                <a:cs typeface="PMingLiU"/>
              </a:rPr>
              <a:t> </a:t>
            </a:r>
            <a:r>
              <a:rPr sz="1100" spc="15" dirty="0">
                <a:latin typeface="PMingLiU"/>
                <a:cs typeface="PMingLiU"/>
              </a:rPr>
              <a:t>2</a:t>
            </a:r>
            <a:r>
              <a:rPr sz="1050" spc="15" dirty="0">
                <a:latin typeface="Arial"/>
                <a:cs typeface="Arial"/>
              </a:rPr>
              <a:t>.</a:t>
            </a:r>
            <a:endParaRPr sz="1050">
              <a:latin typeface="Arial"/>
              <a:cs typeface="Arial"/>
            </a:endParaRPr>
          </a:p>
        </p:txBody>
      </p:sp>
      <mc:AlternateContent xmlns:mc="http://schemas.openxmlformats.org/markup-compatibility/2006" xmlns:a14="http://schemas.microsoft.com/office/drawing/2010/main">
        <mc:Choice Requires="a14">
          <p:graphicFrame>
            <p:nvGraphicFramePr>
              <p:cNvPr id="4" name="object 4"/>
              <p:cNvGraphicFramePr>
                <a:graphicFrameLocks noGrp="1"/>
              </p:cNvGraphicFramePr>
              <p:nvPr>
                <p:extLst>
                  <p:ext uri="{D42A27DB-BD31-4B8C-83A1-F6EECF244321}">
                    <p14:modId xmlns:p14="http://schemas.microsoft.com/office/powerpoint/2010/main" val="165481105"/>
                  </p:ext>
                </p:extLst>
              </p:nvPr>
            </p:nvGraphicFramePr>
            <p:xfrm>
              <a:off x="888123" y="855865"/>
              <a:ext cx="2824479" cy="1207068"/>
            </p:xfrm>
            <a:graphic>
              <a:graphicData uri="http://schemas.openxmlformats.org/drawingml/2006/table">
                <a:tbl>
                  <a:tblPr firstRow="1" bandRow="1">
                    <a:tableStyleId>{2D5ABB26-0587-4C30-8999-92F81FD0307C}</a:tableStyleId>
                  </a:tblPr>
                  <a:tblGrid>
                    <a:gridCol w="746125">
                      <a:extLst>
                        <a:ext uri="{9D8B030D-6E8A-4147-A177-3AD203B41FA5}">
                          <a16:colId xmlns:a16="http://schemas.microsoft.com/office/drawing/2014/main" val="20000"/>
                        </a:ext>
                      </a:extLst>
                    </a:gridCol>
                    <a:gridCol w="667385">
                      <a:extLst>
                        <a:ext uri="{9D8B030D-6E8A-4147-A177-3AD203B41FA5}">
                          <a16:colId xmlns:a16="http://schemas.microsoft.com/office/drawing/2014/main" val="20001"/>
                        </a:ext>
                      </a:extLst>
                    </a:gridCol>
                    <a:gridCol w="705485">
                      <a:extLst>
                        <a:ext uri="{9D8B030D-6E8A-4147-A177-3AD203B41FA5}">
                          <a16:colId xmlns:a16="http://schemas.microsoft.com/office/drawing/2014/main" val="20002"/>
                        </a:ext>
                      </a:extLst>
                    </a:gridCol>
                    <a:gridCol w="705484">
                      <a:extLst>
                        <a:ext uri="{9D8B030D-6E8A-4147-A177-3AD203B41FA5}">
                          <a16:colId xmlns:a16="http://schemas.microsoft.com/office/drawing/2014/main" val="20003"/>
                        </a:ext>
                      </a:extLst>
                    </a:gridCol>
                  </a:tblGrid>
                  <a:tr h="203771">
                    <a:tc>
                      <a:txBody>
                        <a:bodyPr/>
                        <a:lstStyle/>
                        <a:p>
                          <a:pPr marL="72390">
                            <a:lnSpc>
                              <a:spcPts val="1270"/>
                            </a:lnSpc>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panose="02040503050406030204" pitchFamily="18" charset="0"/>
                                      </a:rPr>
                                    </m:ctrlPr>
                                  </m:accPr>
                                  <m:e>
                                    <m:r>
                                      <a:rPr lang="en-US" sz="1200" b="0" i="1" smtClean="0">
                                        <a:latin typeface="Cambria Math" panose="02040503050406030204" pitchFamily="18" charset="0"/>
                                      </a:rPr>
                                      <m:t>𝑥</m:t>
                                    </m:r>
                                  </m:e>
                                </m:acc>
                              </m:oMath>
                            </m:oMathPara>
                          </a14:m>
                          <a:endParaRPr sz="1200" dirty="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5" dirty="0">
                              <a:latin typeface="Tahoma"/>
                              <a:cs typeface="Tahoma"/>
                            </a:rPr>
                            <a:t>10</a:t>
                          </a:r>
                          <a:r>
                            <a:rPr sz="1200" i="1" spc="-55" dirty="0">
                              <a:latin typeface="Times New Roman"/>
                              <a:cs typeface="Times New Roman"/>
                            </a:rPr>
                            <a:t>.</a:t>
                          </a:r>
                          <a:r>
                            <a:rPr sz="1200" spc="-55" dirty="0">
                              <a:latin typeface="Tahoma"/>
                              <a:cs typeface="Tahoma"/>
                            </a:rPr>
                            <a:t>05</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10</a:t>
                          </a:r>
                          <a:r>
                            <a:rPr sz="1200" i="1" spc="-50" dirty="0">
                              <a:latin typeface="Times New Roman"/>
                              <a:cs typeface="Times New Roman"/>
                            </a:rPr>
                            <a:t>.</a:t>
                          </a:r>
                          <a:r>
                            <a:rPr sz="1200" spc="-50" dirty="0">
                              <a:latin typeface="Tahoma"/>
                              <a:cs typeface="Tahoma"/>
                            </a:rPr>
                            <a:t>1</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10</a:t>
                          </a:r>
                          <a:r>
                            <a:rPr sz="1200" i="1" spc="-50" dirty="0">
                              <a:latin typeface="Times New Roman"/>
                              <a:cs typeface="Times New Roman"/>
                            </a:rPr>
                            <a:t>.</a:t>
                          </a:r>
                          <a:r>
                            <a:rPr sz="1200" spc="-50" dirty="0">
                              <a:latin typeface="Tahoma"/>
                              <a:cs typeface="Tahoma"/>
                            </a:rPr>
                            <a:t>2</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3644">
                    <a:tc>
                      <a:txBody>
                        <a:bodyPr/>
                        <a:lstStyle/>
                        <a:p>
                          <a:pPr marL="75565">
                            <a:lnSpc>
                              <a:spcPts val="1390"/>
                            </a:lnSpc>
                          </a:pPr>
                          <a:r>
                            <a:rPr sz="1200" i="1" spc="-10" dirty="0">
                              <a:solidFill>
                                <a:srgbClr val="935151"/>
                              </a:solidFill>
                              <a:latin typeface="Palatino Linotype"/>
                              <a:cs typeface="Palatino Linotype"/>
                            </a:rPr>
                            <a:t>n </a:t>
                          </a:r>
                          <a:r>
                            <a:rPr sz="1200" spc="35" dirty="0">
                              <a:solidFill>
                                <a:srgbClr val="935151"/>
                              </a:solidFill>
                              <a:latin typeface="Tahoma"/>
                              <a:cs typeface="Tahoma"/>
                            </a:rPr>
                            <a:t>=</a:t>
                          </a:r>
                          <a:r>
                            <a:rPr sz="1200" spc="-30" dirty="0">
                              <a:solidFill>
                                <a:srgbClr val="935151"/>
                              </a:solidFill>
                              <a:latin typeface="Tahoma"/>
                              <a:cs typeface="Tahoma"/>
                            </a:rPr>
                            <a:t> </a:t>
                          </a:r>
                          <a:r>
                            <a:rPr sz="1200" spc="-75" dirty="0">
                              <a:solidFill>
                                <a:srgbClr val="935151"/>
                              </a:solidFill>
                              <a:latin typeface="Tahoma"/>
                              <a:cs typeface="Tahoma"/>
                            </a:rPr>
                            <a:t>30</a:t>
                          </a:r>
                          <a:endParaRPr sz="1200" dirty="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8:30am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10:05am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11:45am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03771">
                    <a:tc>
                      <a:txBody>
                        <a:bodyPr/>
                        <a:lstStyle/>
                        <a:p>
                          <a:pPr marL="75565">
                            <a:lnSpc>
                              <a:spcPts val="1270"/>
                            </a:lnSpc>
                          </a:pPr>
                          <a:r>
                            <a:rPr sz="1200" i="1" spc="-5" dirty="0">
                              <a:latin typeface="Palatino Linotype"/>
                              <a:cs typeface="Palatino Linotype"/>
                            </a:rPr>
                            <a:t>p </a:t>
                          </a:r>
                          <a:r>
                            <a:rPr sz="1200" i="1" spc="155" dirty="0">
                              <a:latin typeface="Georgia"/>
                              <a:cs typeface="Georgia"/>
                            </a:rPr>
                            <a:t>−</a:t>
                          </a:r>
                          <a:r>
                            <a:rPr sz="1200" i="1" spc="-100" dirty="0">
                              <a:latin typeface="Georgia"/>
                              <a:cs typeface="Georgia"/>
                            </a:rPr>
                            <a:t> </a:t>
                          </a:r>
                          <a:r>
                            <a:rPr sz="1200" i="1" dirty="0">
                              <a:latin typeface="Palatino Linotype"/>
                              <a:cs typeface="Palatino Linotype"/>
                            </a:rPr>
                            <a:t>value</a:t>
                          </a:r>
                          <a:endParaRPr sz="120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03644">
                    <a:tc>
                      <a:txBody>
                        <a:bodyPr/>
                        <a:lstStyle/>
                        <a:p>
                          <a:pPr marL="75565">
                            <a:lnSpc>
                              <a:spcPts val="1390"/>
                            </a:lnSpc>
                          </a:pPr>
                          <a:endParaRPr sz="1200" dirty="0">
                            <a:latin typeface="Tahoma"/>
                            <a:cs typeface="Tahoma"/>
                          </a:endParaRPr>
                        </a:p>
                      </a:txBody>
                      <a:tcPr marL="0" marR="0" marT="0" marB="0">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a:latin typeface="Arial"/>
                            <a:cs typeface="Arial"/>
                          </a:endParaRPr>
                        </a:p>
                      </a:txBody>
                      <a:tcPr marL="0" marR="0" marT="69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a:latin typeface="Arial"/>
                            <a:cs typeface="Arial"/>
                          </a:endParaRPr>
                        </a:p>
                      </a:txBody>
                      <a:tcPr marL="0" marR="0" marT="69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dirty="0">
                            <a:latin typeface="Arial"/>
                            <a:cs typeface="Arial"/>
                          </a:endParaRPr>
                        </a:p>
                      </a:txBody>
                      <a:tcPr marL="0" marR="0" marT="6985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843021"/>
                      </a:ext>
                    </a:extLst>
                  </a:tr>
                  <a:tr h="203644">
                    <a:tc>
                      <a:txBody>
                        <a:bodyPr/>
                        <a:lstStyle/>
                        <a:p>
                          <a:pPr marL="75565">
                            <a:lnSpc>
                              <a:spcPts val="1390"/>
                            </a:lnSpc>
                          </a:pPr>
                          <a:r>
                            <a:rPr sz="1200" i="1" spc="-10" dirty="0">
                              <a:solidFill>
                                <a:srgbClr val="935151"/>
                              </a:solidFill>
                              <a:latin typeface="Palatino Linotype"/>
                              <a:cs typeface="Palatino Linotype"/>
                            </a:rPr>
                            <a:t>n </a:t>
                          </a:r>
                          <a:r>
                            <a:rPr sz="1200" spc="35" dirty="0">
                              <a:solidFill>
                                <a:srgbClr val="935151"/>
                              </a:solidFill>
                              <a:latin typeface="Tahoma"/>
                              <a:cs typeface="Tahoma"/>
                            </a:rPr>
                            <a:t>=</a:t>
                          </a:r>
                          <a:r>
                            <a:rPr sz="1200" spc="-45" dirty="0">
                              <a:solidFill>
                                <a:srgbClr val="935151"/>
                              </a:solidFill>
                              <a:latin typeface="Tahoma"/>
                              <a:cs typeface="Tahoma"/>
                            </a:rPr>
                            <a:t> </a:t>
                          </a:r>
                          <a:r>
                            <a:rPr sz="1200" spc="-75" dirty="0">
                              <a:solidFill>
                                <a:srgbClr val="935151"/>
                              </a:solidFill>
                              <a:latin typeface="Tahoma"/>
                              <a:cs typeface="Tahoma"/>
                            </a:rPr>
                            <a:t>5000</a:t>
                          </a:r>
                          <a:endParaRPr sz="1200" dirty="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5" dirty="0">
                              <a:latin typeface="Arial"/>
                              <a:cs typeface="Arial"/>
                            </a:rPr>
                            <a:t>1:25pm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5" dirty="0">
                              <a:latin typeface="Arial"/>
                              <a:cs typeface="Arial"/>
                            </a:rPr>
                            <a:t>3:05pm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lang="en-US" sz="600" dirty="0" smtClean="0">
                              <a:latin typeface="Arial"/>
                              <a:cs typeface="Arial"/>
                            </a:rPr>
                            <a:t>Everyone</a:t>
                          </a:r>
                          <a:endParaRPr sz="600" dirty="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88594">
                    <a:tc>
                      <a:txBody>
                        <a:bodyPr/>
                        <a:lstStyle/>
                        <a:p>
                          <a:pPr marL="75565">
                            <a:lnSpc>
                              <a:spcPts val="1270"/>
                            </a:lnSpc>
                          </a:pPr>
                          <a:r>
                            <a:rPr sz="1200" i="1" spc="-5" dirty="0">
                              <a:latin typeface="Palatino Linotype"/>
                              <a:cs typeface="Palatino Linotype"/>
                            </a:rPr>
                            <a:t>p </a:t>
                          </a:r>
                          <a:r>
                            <a:rPr sz="1200" i="1" spc="155" dirty="0">
                              <a:latin typeface="Georgia"/>
                              <a:cs typeface="Georgia"/>
                            </a:rPr>
                            <a:t>−</a:t>
                          </a:r>
                          <a:r>
                            <a:rPr sz="1200" i="1" spc="-100" dirty="0">
                              <a:latin typeface="Georgia"/>
                              <a:cs typeface="Georgia"/>
                            </a:rPr>
                            <a:t> </a:t>
                          </a:r>
                          <a:r>
                            <a:rPr sz="1200" i="1" dirty="0">
                              <a:latin typeface="Palatino Linotype"/>
                              <a:cs typeface="Palatino Linotype"/>
                            </a:rPr>
                            <a:t>value</a:t>
                          </a:r>
                          <a:endParaRPr sz="120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mc:Choice>
        <mc:Fallback xmlns="">
          <p:graphicFrame>
            <p:nvGraphicFramePr>
              <p:cNvPr id="4" name="object 4"/>
              <p:cNvGraphicFramePr>
                <a:graphicFrameLocks noGrp="1"/>
              </p:cNvGraphicFramePr>
              <p:nvPr>
                <p:extLst>
                  <p:ext uri="{D42A27DB-BD31-4B8C-83A1-F6EECF244321}">
                    <p14:modId xmlns:p14="http://schemas.microsoft.com/office/powerpoint/2010/main" val="165481105"/>
                  </p:ext>
                </p:extLst>
              </p:nvPr>
            </p:nvGraphicFramePr>
            <p:xfrm>
              <a:off x="888123" y="855865"/>
              <a:ext cx="2824479" cy="1207068"/>
            </p:xfrm>
            <a:graphic>
              <a:graphicData uri="http://schemas.openxmlformats.org/drawingml/2006/table">
                <a:tbl>
                  <a:tblPr firstRow="1" bandRow="1">
                    <a:tableStyleId>{2D5ABB26-0587-4C30-8999-92F81FD0307C}</a:tableStyleId>
                  </a:tblPr>
                  <a:tblGrid>
                    <a:gridCol w="746125">
                      <a:extLst>
                        <a:ext uri="{9D8B030D-6E8A-4147-A177-3AD203B41FA5}">
                          <a16:colId xmlns:a16="http://schemas.microsoft.com/office/drawing/2014/main" val="20000"/>
                        </a:ext>
                      </a:extLst>
                    </a:gridCol>
                    <a:gridCol w="667385">
                      <a:extLst>
                        <a:ext uri="{9D8B030D-6E8A-4147-A177-3AD203B41FA5}">
                          <a16:colId xmlns:a16="http://schemas.microsoft.com/office/drawing/2014/main" val="20001"/>
                        </a:ext>
                      </a:extLst>
                    </a:gridCol>
                    <a:gridCol w="705485">
                      <a:extLst>
                        <a:ext uri="{9D8B030D-6E8A-4147-A177-3AD203B41FA5}">
                          <a16:colId xmlns:a16="http://schemas.microsoft.com/office/drawing/2014/main" val="20002"/>
                        </a:ext>
                      </a:extLst>
                    </a:gridCol>
                    <a:gridCol w="705484">
                      <a:extLst>
                        <a:ext uri="{9D8B030D-6E8A-4147-A177-3AD203B41FA5}">
                          <a16:colId xmlns:a16="http://schemas.microsoft.com/office/drawing/2014/main" val="20003"/>
                        </a:ext>
                      </a:extLst>
                    </a:gridCol>
                  </a:tblGrid>
                  <a:tr h="203771">
                    <a:tc>
                      <a:txBody>
                        <a:bodyPr/>
                        <a:lstStyle/>
                        <a:p>
                          <a:endParaRPr lang="en-US"/>
                        </a:p>
                      </a:txBody>
                      <a:tcPr marL="0" marR="0" marT="0" marB="0">
                        <a:lnR w="6350">
                          <a:solidFill>
                            <a:srgbClr val="000000"/>
                          </a:solidFill>
                          <a:prstDash val="solid"/>
                        </a:lnR>
                        <a:lnT w="6350">
                          <a:solidFill>
                            <a:srgbClr val="000000"/>
                          </a:solidFill>
                          <a:prstDash val="solid"/>
                        </a:lnT>
                        <a:lnB w="6350">
                          <a:solidFill>
                            <a:srgbClr val="000000"/>
                          </a:solidFill>
                          <a:prstDash val="solid"/>
                        </a:lnB>
                        <a:blipFill>
                          <a:blip r:embed="rId2"/>
                          <a:stretch>
                            <a:fillRect t="-35294" r="-278862" b="-517647"/>
                          </a:stretch>
                        </a:blipFill>
                      </a:tcPr>
                    </a:tc>
                    <a:tc>
                      <a:txBody>
                        <a:bodyPr/>
                        <a:lstStyle/>
                        <a:p>
                          <a:pPr algn="ctr">
                            <a:lnSpc>
                              <a:spcPts val="1270"/>
                            </a:lnSpc>
                          </a:pPr>
                          <a:r>
                            <a:rPr sz="1200" spc="-55" dirty="0">
                              <a:latin typeface="Tahoma"/>
                              <a:cs typeface="Tahoma"/>
                            </a:rPr>
                            <a:t>10</a:t>
                          </a:r>
                          <a:r>
                            <a:rPr sz="1200" i="1" spc="-55" dirty="0">
                              <a:latin typeface="Times New Roman"/>
                              <a:cs typeface="Times New Roman"/>
                            </a:rPr>
                            <a:t>.</a:t>
                          </a:r>
                          <a:r>
                            <a:rPr sz="1200" spc="-55" dirty="0">
                              <a:latin typeface="Tahoma"/>
                              <a:cs typeface="Tahoma"/>
                            </a:rPr>
                            <a:t>05</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10</a:t>
                          </a:r>
                          <a:r>
                            <a:rPr sz="1200" i="1" spc="-50" dirty="0">
                              <a:latin typeface="Times New Roman"/>
                              <a:cs typeface="Times New Roman"/>
                            </a:rPr>
                            <a:t>.</a:t>
                          </a:r>
                          <a:r>
                            <a:rPr sz="1200" spc="-50" dirty="0">
                              <a:latin typeface="Tahoma"/>
                              <a:cs typeface="Tahoma"/>
                            </a:rPr>
                            <a:t>1</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10</a:t>
                          </a:r>
                          <a:r>
                            <a:rPr sz="1200" i="1" spc="-50" dirty="0">
                              <a:latin typeface="Times New Roman"/>
                              <a:cs typeface="Times New Roman"/>
                            </a:rPr>
                            <a:t>.</a:t>
                          </a:r>
                          <a:r>
                            <a:rPr sz="1200" spc="-50" dirty="0">
                              <a:latin typeface="Tahoma"/>
                              <a:cs typeface="Tahoma"/>
                            </a:rPr>
                            <a:t>2</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3644">
                    <a:tc>
                      <a:txBody>
                        <a:bodyPr/>
                        <a:lstStyle/>
                        <a:p>
                          <a:pPr marL="75565">
                            <a:lnSpc>
                              <a:spcPts val="1390"/>
                            </a:lnSpc>
                          </a:pPr>
                          <a:r>
                            <a:rPr sz="1200" i="1" spc="-10" dirty="0">
                              <a:solidFill>
                                <a:srgbClr val="935151"/>
                              </a:solidFill>
                              <a:latin typeface="Palatino Linotype"/>
                              <a:cs typeface="Palatino Linotype"/>
                            </a:rPr>
                            <a:t>n </a:t>
                          </a:r>
                          <a:r>
                            <a:rPr sz="1200" spc="35" dirty="0">
                              <a:solidFill>
                                <a:srgbClr val="935151"/>
                              </a:solidFill>
                              <a:latin typeface="Tahoma"/>
                              <a:cs typeface="Tahoma"/>
                            </a:rPr>
                            <a:t>=</a:t>
                          </a:r>
                          <a:r>
                            <a:rPr sz="1200" spc="-30" dirty="0">
                              <a:solidFill>
                                <a:srgbClr val="935151"/>
                              </a:solidFill>
                              <a:latin typeface="Tahoma"/>
                              <a:cs typeface="Tahoma"/>
                            </a:rPr>
                            <a:t> </a:t>
                          </a:r>
                          <a:r>
                            <a:rPr sz="1200" spc="-75" dirty="0">
                              <a:solidFill>
                                <a:srgbClr val="935151"/>
                              </a:solidFill>
                              <a:latin typeface="Tahoma"/>
                              <a:cs typeface="Tahoma"/>
                            </a:rPr>
                            <a:t>30</a:t>
                          </a:r>
                          <a:endParaRPr sz="1200" dirty="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8:30am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10:05am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11:45am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03771">
                    <a:tc>
                      <a:txBody>
                        <a:bodyPr/>
                        <a:lstStyle/>
                        <a:p>
                          <a:pPr marL="75565">
                            <a:lnSpc>
                              <a:spcPts val="1270"/>
                            </a:lnSpc>
                          </a:pPr>
                          <a:r>
                            <a:rPr sz="1200" i="1" spc="-5" dirty="0">
                              <a:latin typeface="Palatino Linotype"/>
                              <a:cs typeface="Palatino Linotype"/>
                            </a:rPr>
                            <a:t>p </a:t>
                          </a:r>
                          <a:r>
                            <a:rPr sz="1200" i="1" spc="155" dirty="0">
                              <a:latin typeface="Georgia"/>
                              <a:cs typeface="Georgia"/>
                            </a:rPr>
                            <a:t>−</a:t>
                          </a:r>
                          <a:r>
                            <a:rPr sz="1200" i="1" spc="-100" dirty="0">
                              <a:latin typeface="Georgia"/>
                              <a:cs typeface="Georgia"/>
                            </a:rPr>
                            <a:t> </a:t>
                          </a:r>
                          <a:r>
                            <a:rPr sz="1200" i="1" dirty="0">
                              <a:latin typeface="Palatino Linotype"/>
                              <a:cs typeface="Palatino Linotype"/>
                            </a:rPr>
                            <a:t>value</a:t>
                          </a:r>
                          <a:endParaRPr sz="120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03644">
                    <a:tc>
                      <a:txBody>
                        <a:bodyPr/>
                        <a:lstStyle/>
                        <a:p>
                          <a:pPr marL="75565">
                            <a:lnSpc>
                              <a:spcPts val="1390"/>
                            </a:lnSpc>
                          </a:pPr>
                          <a:endParaRPr sz="1200" dirty="0">
                            <a:latin typeface="Tahoma"/>
                            <a:cs typeface="Tahoma"/>
                          </a:endParaRPr>
                        </a:p>
                      </a:txBody>
                      <a:tcPr marL="0" marR="0" marT="0" marB="0">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a:latin typeface="Arial"/>
                            <a:cs typeface="Arial"/>
                          </a:endParaRPr>
                        </a:p>
                      </a:txBody>
                      <a:tcPr marL="0" marR="0" marT="69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a:latin typeface="Arial"/>
                            <a:cs typeface="Arial"/>
                          </a:endParaRPr>
                        </a:p>
                      </a:txBody>
                      <a:tcPr marL="0" marR="0" marT="69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dirty="0">
                            <a:latin typeface="Arial"/>
                            <a:cs typeface="Arial"/>
                          </a:endParaRPr>
                        </a:p>
                      </a:txBody>
                      <a:tcPr marL="0" marR="0" marT="6985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843021"/>
                      </a:ext>
                    </a:extLst>
                  </a:tr>
                  <a:tr h="203644">
                    <a:tc>
                      <a:txBody>
                        <a:bodyPr/>
                        <a:lstStyle/>
                        <a:p>
                          <a:pPr marL="75565">
                            <a:lnSpc>
                              <a:spcPts val="1390"/>
                            </a:lnSpc>
                          </a:pPr>
                          <a:r>
                            <a:rPr sz="1200" i="1" spc="-10" dirty="0">
                              <a:solidFill>
                                <a:srgbClr val="935151"/>
                              </a:solidFill>
                              <a:latin typeface="Palatino Linotype"/>
                              <a:cs typeface="Palatino Linotype"/>
                            </a:rPr>
                            <a:t>n </a:t>
                          </a:r>
                          <a:r>
                            <a:rPr sz="1200" spc="35" dirty="0">
                              <a:solidFill>
                                <a:srgbClr val="935151"/>
                              </a:solidFill>
                              <a:latin typeface="Tahoma"/>
                              <a:cs typeface="Tahoma"/>
                            </a:rPr>
                            <a:t>=</a:t>
                          </a:r>
                          <a:r>
                            <a:rPr sz="1200" spc="-45" dirty="0">
                              <a:solidFill>
                                <a:srgbClr val="935151"/>
                              </a:solidFill>
                              <a:latin typeface="Tahoma"/>
                              <a:cs typeface="Tahoma"/>
                            </a:rPr>
                            <a:t> </a:t>
                          </a:r>
                          <a:r>
                            <a:rPr sz="1200" spc="-75" dirty="0">
                              <a:solidFill>
                                <a:srgbClr val="935151"/>
                              </a:solidFill>
                              <a:latin typeface="Tahoma"/>
                              <a:cs typeface="Tahoma"/>
                            </a:rPr>
                            <a:t>5000</a:t>
                          </a:r>
                          <a:endParaRPr sz="1200" dirty="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5" dirty="0">
                              <a:latin typeface="Arial"/>
                              <a:cs typeface="Arial"/>
                            </a:rPr>
                            <a:t>1:25pm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5" dirty="0">
                              <a:latin typeface="Arial"/>
                              <a:cs typeface="Arial"/>
                            </a:rPr>
                            <a:t>3:05pm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lang="en-US" sz="600" dirty="0" smtClean="0">
                              <a:latin typeface="Arial"/>
                              <a:cs typeface="Arial"/>
                            </a:rPr>
                            <a:t>Everyone</a:t>
                          </a:r>
                          <a:endParaRPr sz="600" dirty="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88594">
                    <a:tc>
                      <a:txBody>
                        <a:bodyPr/>
                        <a:lstStyle/>
                        <a:p>
                          <a:pPr marL="75565">
                            <a:lnSpc>
                              <a:spcPts val="1270"/>
                            </a:lnSpc>
                          </a:pPr>
                          <a:r>
                            <a:rPr sz="1200" i="1" spc="-5" dirty="0">
                              <a:latin typeface="Palatino Linotype"/>
                              <a:cs typeface="Palatino Linotype"/>
                            </a:rPr>
                            <a:t>p </a:t>
                          </a:r>
                          <a:r>
                            <a:rPr sz="1200" i="1" spc="155" dirty="0">
                              <a:latin typeface="Georgia"/>
                              <a:cs typeface="Georgia"/>
                            </a:rPr>
                            <a:t>−</a:t>
                          </a:r>
                          <a:r>
                            <a:rPr sz="1200" i="1" spc="-100" dirty="0">
                              <a:latin typeface="Georgia"/>
                              <a:cs typeface="Georgia"/>
                            </a:rPr>
                            <a:t> </a:t>
                          </a:r>
                          <a:r>
                            <a:rPr sz="1200" i="1" dirty="0">
                              <a:latin typeface="Palatino Linotype"/>
                              <a:cs typeface="Palatino Linotype"/>
                            </a:rPr>
                            <a:t>value</a:t>
                          </a:r>
                          <a:endParaRPr sz="120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mc:Fallback>
      </mc:AlternateContent>
    </p:spTree>
  </p:cSld>
  <p:clrMapOvr>
    <a:masterClrMapping/>
  </p:clrMapOvr>
  <p:transition>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8</a:t>
            </a:r>
            <a:endParaRPr sz="800">
              <a:latin typeface="Arial"/>
              <a:cs typeface="Arial"/>
            </a:endParaRPr>
          </a:p>
        </p:txBody>
      </p:sp>
      <p:sp>
        <p:nvSpPr>
          <p:cNvPr id="2" name="object 2"/>
          <p:cNvSpPr txBox="1"/>
          <p:nvPr/>
        </p:nvSpPr>
        <p:spPr>
          <a:xfrm>
            <a:off x="198246" y="70485"/>
            <a:ext cx="4211955" cy="235585"/>
          </a:xfrm>
          <a:prstGeom prst="rect">
            <a:avLst/>
          </a:prstGeom>
          <a:solidFill>
            <a:srgbClr val="F4916B"/>
          </a:solidFill>
        </p:spPr>
        <p:txBody>
          <a:bodyPr vert="horz" wrap="square" lIns="0" tIns="25400" rIns="0" bIns="0" rtlCol="0">
            <a:spAutoFit/>
          </a:bodyPr>
          <a:lstStyle/>
          <a:p>
            <a:pPr marL="54610">
              <a:lnSpc>
                <a:spcPct val="100000"/>
              </a:lnSpc>
              <a:spcBef>
                <a:spcPts val="200"/>
              </a:spcBef>
            </a:pPr>
            <a:r>
              <a:rPr sz="1050" spc="25" dirty="0">
                <a:solidFill>
                  <a:srgbClr val="FFFFFF"/>
                </a:solidFill>
                <a:latin typeface="Arial"/>
                <a:cs typeface="Arial"/>
              </a:rPr>
              <a:t>Activity:</a:t>
            </a:r>
            <a:endParaRPr sz="1050">
              <a:latin typeface="Arial"/>
              <a:cs typeface="Arial"/>
            </a:endParaRPr>
          </a:p>
        </p:txBody>
      </p:sp>
      <p:sp>
        <p:nvSpPr>
          <p:cNvPr id="3" name="object 3"/>
          <p:cNvSpPr txBox="1"/>
          <p:nvPr/>
        </p:nvSpPr>
        <p:spPr>
          <a:xfrm>
            <a:off x="198246" y="305562"/>
            <a:ext cx="4211955" cy="425450"/>
          </a:xfrm>
          <a:prstGeom prst="rect">
            <a:avLst/>
          </a:prstGeom>
          <a:solidFill>
            <a:srgbClr val="FDEDE7"/>
          </a:solidFill>
        </p:spPr>
        <p:txBody>
          <a:bodyPr vert="horz" wrap="square" lIns="0" tIns="27305" rIns="0" bIns="0" rtlCol="0">
            <a:spAutoFit/>
          </a:bodyPr>
          <a:lstStyle/>
          <a:p>
            <a:pPr marL="54610" marR="211454">
              <a:lnSpc>
                <a:spcPct val="102699"/>
              </a:lnSpc>
              <a:spcBef>
                <a:spcPts val="215"/>
              </a:spcBef>
            </a:pPr>
            <a:r>
              <a:rPr sz="1050" spc="-40" dirty="0">
                <a:latin typeface="Arial"/>
                <a:cs typeface="Arial"/>
              </a:rPr>
              <a:t>Test </a:t>
            </a:r>
            <a:r>
              <a:rPr sz="1050" dirty="0">
                <a:latin typeface="Arial"/>
                <a:cs typeface="Arial"/>
              </a:rPr>
              <a:t>the hypothesis </a:t>
            </a:r>
            <a:r>
              <a:rPr sz="1100" i="1" spc="30" dirty="0">
                <a:latin typeface="Arial"/>
                <a:cs typeface="Arial"/>
              </a:rPr>
              <a:t>H</a:t>
            </a:r>
            <a:r>
              <a:rPr sz="1200" spc="44" baseline="-10416" dirty="0">
                <a:latin typeface="PMingLiU"/>
                <a:cs typeface="PMingLiU"/>
              </a:rPr>
              <a:t>0 </a:t>
            </a:r>
            <a:r>
              <a:rPr sz="1100" spc="15" dirty="0">
                <a:latin typeface="PMingLiU"/>
                <a:cs typeface="PMingLiU"/>
              </a:rPr>
              <a:t>: </a:t>
            </a:r>
            <a:r>
              <a:rPr sz="1100" i="1" spc="20" dirty="0">
                <a:latin typeface="Times New Roman"/>
                <a:cs typeface="Times New Roman"/>
              </a:rPr>
              <a:t>µ </a:t>
            </a:r>
            <a:r>
              <a:rPr sz="1100" spc="260" dirty="0">
                <a:latin typeface="PMingLiU"/>
                <a:cs typeface="PMingLiU"/>
              </a:rPr>
              <a:t>= </a:t>
            </a:r>
            <a:r>
              <a:rPr sz="1100" spc="25" dirty="0">
                <a:latin typeface="PMingLiU"/>
                <a:cs typeface="PMingLiU"/>
              </a:rPr>
              <a:t>10 </a:t>
            </a:r>
            <a:r>
              <a:rPr sz="1050" spc="-5" dirty="0">
                <a:latin typeface="Arial"/>
                <a:cs typeface="Arial"/>
              </a:rPr>
              <a:t>vs. </a:t>
            </a:r>
            <a:r>
              <a:rPr sz="1100" i="1" spc="30" dirty="0">
                <a:latin typeface="Arial"/>
                <a:cs typeface="Arial"/>
              </a:rPr>
              <a:t>H</a:t>
            </a:r>
            <a:r>
              <a:rPr sz="1200" i="1" spc="44" baseline="-13888" dirty="0">
                <a:latin typeface="Palatino Linotype"/>
                <a:cs typeface="Palatino Linotype"/>
              </a:rPr>
              <a:t>A </a:t>
            </a:r>
            <a:r>
              <a:rPr sz="1100" spc="15" dirty="0">
                <a:latin typeface="PMingLiU"/>
                <a:cs typeface="PMingLiU"/>
              </a:rPr>
              <a:t>: </a:t>
            </a:r>
            <a:r>
              <a:rPr sz="1100" i="1" spc="20" dirty="0">
                <a:latin typeface="Times New Roman"/>
                <a:cs typeface="Times New Roman"/>
              </a:rPr>
              <a:t>µ </a:t>
            </a:r>
            <a:r>
              <a:rPr sz="1100" i="1" spc="105" dirty="0">
                <a:latin typeface="Times New Roman"/>
                <a:cs typeface="Times New Roman"/>
              </a:rPr>
              <a:t>&gt; </a:t>
            </a:r>
            <a:r>
              <a:rPr sz="1100" spc="25" dirty="0">
                <a:latin typeface="PMingLiU"/>
                <a:cs typeface="PMingLiU"/>
              </a:rPr>
              <a:t>10 </a:t>
            </a:r>
            <a:r>
              <a:rPr sz="1050" dirty="0">
                <a:latin typeface="Arial"/>
                <a:cs typeface="Arial"/>
              </a:rPr>
              <a:t>for the following </a:t>
            </a:r>
            <a:r>
              <a:rPr sz="1050" spc="20" dirty="0">
                <a:latin typeface="Arial"/>
                <a:cs typeface="Arial"/>
              </a:rPr>
              <a:t>6  </a:t>
            </a:r>
            <a:r>
              <a:rPr sz="1050" dirty="0">
                <a:latin typeface="Arial"/>
                <a:cs typeface="Arial"/>
              </a:rPr>
              <a:t>samples. </a:t>
            </a:r>
            <a:r>
              <a:rPr sz="1050" spc="-5" dirty="0">
                <a:latin typeface="Arial"/>
                <a:cs typeface="Arial"/>
              </a:rPr>
              <a:t>Assume </a:t>
            </a:r>
            <a:r>
              <a:rPr sz="1100" i="1" spc="80" dirty="0">
                <a:latin typeface="Times New Roman"/>
                <a:cs typeface="Times New Roman"/>
              </a:rPr>
              <a:t>σ </a:t>
            </a:r>
            <a:r>
              <a:rPr sz="1100" spc="260" dirty="0">
                <a:latin typeface="PMingLiU"/>
                <a:cs typeface="PMingLiU"/>
              </a:rPr>
              <a:t>=</a:t>
            </a:r>
            <a:r>
              <a:rPr sz="1100" spc="-175" dirty="0">
                <a:latin typeface="PMingLiU"/>
                <a:cs typeface="PMingLiU"/>
              </a:rPr>
              <a:t> </a:t>
            </a:r>
            <a:r>
              <a:rPr sz="1100" spc="15" dirty="0">
                <a:latin typeface="PMingLiU"/>
                <a:cs typeface="PMingLiU"/>
              </a:rPr>
              <a:t>2</a:t>
            </a:r>
            <a:r>
              <a:rPr sz="1050" spc="15" dirty="0">
                <a:latin typeface="Arial"/>
                <a:cs typeface="Arial"/>
              </a:rPr>
              <a:t>.</a:t>
            </a:r>
            <a:endParaRPr sz="1050">
              <a:latin typeface="Arial"/>
              <a:cs typeface="Arial"/>
            </a:endParaRPr>
          </a:p>
        </p:txBody>
      </p:sp>
      <mc:AlternateContent xmlns:mc="http://schemas.openxmlformats.org/markup-compatibility/2006" xmlns:a14="http://schemas.microsoft.com/office/drawing/2010/main">
        <mc:Choice Requires="a14">
          <p:graphicFrame>
            <p:nvGraphicFramePr>
              <p:cNvPr id="4" name="object 4"/>
              <p:cNvGraphicFramePr>
                <a:graphicFrameLocks noGrp="1"/>
              </p:cNvGraphicFramePr>
              <p:nvPr>
                <p:extLst/>
              </p:nvPr>
            </p:nvGraphicFramePr>
            <p:xfrm>
              <a:off x="888123" y="855865"/>
              <a:ext cx="2824479" cy="1207068"/>
            </p:xfrm>
            <a:graphic>
              <a:graphicData uri="http://schemas.openxmlformats.org/drawingml/2006/table">
                <a:tbl>
                  <a:tblPr firstRow="1" bandRow="1">
                    <a:tableStyleId>{2D5ABB26-0587-4C30-8999-92F81FD0307C}</a:tableStyleId>
                  </a:tblPr>
                  <a:tblGrid>
                    <a:gridCol w="746125">
                      <a:extLst>
                        <a:ext uri="{9D8B030D-6E8A-4147-A177-3AD203B41FA5}">
                          <a16:colId xmlns:a16="http://schemas.microsoft.com/office/drawing/2014/main" val="20000"/>
                        </a:ext>
                      </a:extLst>
                    </a:gridCol>
                    <a:gridCol w="667385">
                      <a:extLst>
                        <a:ext uri="{9D8B030D-6E8A-4147-A177-3AD203B41FA5}">
                          <a16:colId xmlns:a16="http://schemas.microsoft.com/office/drawing/2014/main" val="20001"/>
                        </a:ext>
                      </a:extLst>
                    </a:gridCol>
                    <a:gridCol w="705485">
                      <a:extLst>
                        <a:ext uri="{9D8B030D-6E8A-4147-A177-3AD203B41FA5}">
                          <a16:colId xmlns:a16="http://schemas.microsoft.com/office/drawing/2014/main" val="20002"/>
                        </a:ext>
                      </a:extLst>
                    </a:gridCol>
                    <a:gridCol w="705484">
                      <a:extLst>
                        <a:ext uri="{9D8B030D-6E8A-4147-A177-3AD203B41FA5}">
                          <a16:colId xmlns:a16="http://schemas.microsoft.com/office/drawing/2014/main" val="20003"/>
                        </a:ext>
                      </a:extLst>
                    </a:gridCol>
                  </a:tblGrid>
                  <a:tr h="203771">
                    <a:tc>
                      <a:txBody>
                        <a:bodyPr/>
                        <a:lstStyle/>
                        <a:p>
                          <a:pPr marL="72390">
                            <a:lnSpc>
                              <a:spcPts val="1270"/>
                            </a:lnSpc>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panose="02040503050406030204" pitchFamily="18" charset="0"/>
                                      </a:rPr>
                                    </m:ctrlPr>
                                  </m:accPr>
                                  <m:e>
                                    <m:r>
                                      <a:rPr lang="en-US" sz="1200" b="0" i="1" smtClean="0">
                                        <a:latin typeface="Cambria Math" panose="02040503050406030204" pitchFamily="18" charset="0"/>
                                      </a:rPr>
                                      <m:t>𝑥</m:t>
                                    </m:r>
                                  </m:e>
                                </m:acc>
                              </m:oMath>
                            </m:oMathPara>
                          </a14:m>
                          <a:endParaRPr sz="1200" dirty="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5" dirty="0">
                              <a:latin typeface="Tahoma"/>
                              <a:cs typeface="Tahoma"/>
                            </a:rPr>
                            <a:t>10</a:t>
                          </a:r>
                          <a:r>
                            <a:rPr sz="1200" i="1" spc="-55" dirty="0">
                              <a:latin typeface="Times New Roman"/>
                              <a:cs typeface="Times New Roman"/>
                            </a:rPr>
                            <a:t>.</a:t>
                          </a:r>
                          <a:r>
                            <a:rPr sz="1200" spc="-55" dirty="0">
                              <a:latin typeface="Tahoma"/>
                              <a:cs typeface="Tahoma"/>
                            </a:rPr>
                            <a:t>05</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10</a:t>
                          </a:r>
                          <a:r>
                            <a:rPr sz="1200" i="1" spc="-50" dirty="0">
                              <a:latin typeface="Times New Roman"/>
                              <a:cs typeface="Times New Roman"/>
                            </a:rPr>
                            <a:t>.</a:t>
                          </a:r>
                          <a:r>
                            <a:rPr sz="1200" spc="-50" dirty="0">
                              <a:latin typeface="Tahoma"/>
                              <a:cs typeface="Tahoma"/>
                            </a:rPr>
                            <a:t>1</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10</a:t>
                          </a:r>
                          <a:r>
                            <a:rPr sz="1200" i="1" spc="-50" dirty="0">
                              <a:latin typeface="Times New Roman"/>
                              <a:cs typeface="Times New Roman"/>
                            </a:rPr>
                            <a:t>.</a:t>
                          </a:r>
                          <a:r>
                            <a:rPr sz="1200" spc="-50" dirty="0">
                              <a:latin typeface="Tahoma"/>
                              <a:cs typeface="Tahoma"/>
                            </a:rPr>
                            <a:t>2</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3644">
                    <a:tc>
                      <a:txBody>
                        <a:bodyPr/>
                        <a:lstStyle/>
                        <a:p>
                          <a:pPr marL="75565">
                            <a:lnSpc>
                              <a:spcPts val="1390"/>
                            </a:lnSpc>
                          </a:pPr>
                          <a:r>
                            <a:rPr sz="1200" i="1" spc="-10" dirty="0">
                              <a:solidFill>
                                <a:srgbClr val="935151"/>
                              </a:solidFill>
                              <a:latin typeface="Palatino Linotype"/>
                              <a:cs typeface="Palatino Linotype"/>
                            </a:rPr>
                            <a:t>n </a:t>
                          </a:r>
                          <a:r>
                            <a:rPr sz="1200" spc="35" dirty="0">
                              <a:solidFill>
                                <a:srgbClr val="935151"/>
                              </a:solidFill>
                              <a:latin typeface="Tahoma"/>
                              <a:cs typeface="Tahoma"/>
                            </a:rPr>
                            <a:t>=</a:t>
                          </a:r>
                          <a:r>
                            <a:rPr sz="1200" spc="-30" dirty="0">
                              <a:solidFill>
                                <a:srgbClr val="935151"/>
                              </a:solidFill>
                              <a:latin typeface="Tahoma"/>
                              <a:cs typeface="Tahoma"/>
                            </a:rPr>
                            <a:t> </a:t>
                          </a:r>
                          <a:r>
                            <a:rPr sz="1200" spc="-75" dirty="0">
                              <a:solidFill>
                                <a:srgbClr val="935151"/>
                              </a:solidFill>
                              <a:latin typeface="Tahoma"/>
                              <a:cs typeface="Tahoma"/>
                            </a:rPr>
                            <a:t>30</a:t>
                          </a:r>
                          <a:endParaRPr sz="120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8:30am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10:05am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11:45am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03771">
                    <a:tc>
                      <a:txBody>
                        <a:bodyPr/>
                        <a:lstStyle/>
                        <a:p>
                          <a:pPr marL="75565">
                            <a:lnSpc>
                              <a:spcPts val="1270"/>
                            </a:lnSpc>
                          </a:pPr>
                          <a:r>
                            <a:rPr sz="1200" i="1" spc="-5" dirty="0">
                              <a:latin typeface="Palatino Linotype"/>
                              <a:cs typeface="Palatino Linotype"/>
                            </a:rPr>
                            <a:t>p </a:t>
                          </a:r>
                          <a:r>
                            <a:rPr sz="1200" i="1" spc="155" dirty="0">
                              <a:latin typeface="Georgia"/>
                              <a:cs typeface="Georgia"/>
                            </a:rPr>
                            <a:t>−</a:t>
                          </a:r>
                          <a:r>
                            <a:rPr sz="1200" i="1" spc="-100" dirty="0">
                              <a:latin typeface="Georgia"/>
                              <a:cs typeface="Georgia"/>
                            </a:rPr>
                            <a:t> </a:t>
                          </a:r>
                          <a:r>
                            <a:rPr sz="1200" i="1" dirty="0">
                              <a:latin typeface="Palatino Linotype"/>
                              <a:cs typeface="Palatino Linotype"/>
                            </a:rPr>
                            <a:t>value</a:t>
                          </a:r>
                          <a:endParaRPr sz="120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0</a:t>
                          </a:r>
                          <a:r>
                            <a:rPr sz="1200" i="1" spc="-50" dirty="0">
                              <a:latin typeface="Times New Roman"/>
                              <a:cs typeface="Times New Roman"/>
                            </a:rPr>
                            <a:t>.</a:t>
                          </a:r>
                          <a:r>
                            <a:rPr sz="1200" spc="-50" dirty="0">
                              <a:latin typeface="Tahoma"/>
                              <a:cs typeface="Tahoma"/>
                            </a:rPr>
                            <a:t>45</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0</a:t>
                          </a:r>
                          <a:r>
                            <a:rPr sz="1200" i="1" spc="-50" dirty="0">
                              <a:latin typeface="Times New Roman"/>
                              <a:cs typeface="Times New Roman"/>
                            </a:rPr>
                            <a:t>.</a:t>
                          </a:r>
                          <a:r>
                            <a:rPr sz="1200" spc="-50" dirty="0">
                              <a:latin typeface="Tahoma"/>
                              <a:cs typeface="Tahoma"/>
                            </a:rPr>
                            <a:t>39</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lang="en-US" sz="1200" spc="-75" dirty="0" smtClean="0">
                              <a:latin typeface="Tahoma"/>
                              <a:cs typeface="Tahoma"/>
                            </a:rPr>
                            <a:t>0.</a:t>
                          </a:r>
                          <a:r>
                            <a:rPr sz="1200" spc="-75" dirty="0" smtClean="0">
                              <a:latin typeface="Tahoma"/>
                              <a:cs typeface="Tahoma"/>
                            </a:rPr>
                            <a:t>29</a:t>
                          </a:r>
                          <a:endParaRPr sz="1200" dirty="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03644">
                    <a:tc>
                      <a:txBody>
                        <a:bodyPr/>
                        <a:lstStyle/>
                        <a:p>
                          <a:pPr marL="75565">
                            <a:lnSpc>
                              <a:spcPts val="1390"/>
                            </a:lnSpc>
                          </a:pPr>
                          <a:endParaRPr sz="1200" dirty="0">
                            <a:latin typeface="Tahoma"/>
                            <a:cs typeface="Tahoma"/>
                          </a:endParaRPr>
                        </a:p>
                      </a:txBody>
                      <a:tcPr marL="0" marR="0" marT="0" marB="0">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a:latin typeface="Arial"/>
                            <a:cs typeface="Arial"/>
                          </a:endParaRPr>
                        </a:p>
                      </a:txBody>
                      <a:tcPr marL="0" marR="0" marT="69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a:latin typeface="Arial"/>
                            <a:cs typeface="Arial"/>
                          </a:endParaRPr>
                        </a:p>
                      </a:txBody>
                      <a:tcPr marL="0" marR="0" marT="69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lang="en-US" sz="600" dirty="0">
                            <a:latin typeface="Arial"/>
                            <a:cs typeface="Arial"/>
                          </a:endParaRPr>
                        </a:p>
                      </a:txBody>
                      <a:tcPr marL="0" marR="0" marT="6985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029622"/>
                      </a:ext>
                    </a:extLst>
                  </a:tr>
                  <a:tr h="203644">
                    <a:tc>
                      <a:txBody>
                        <a:bodyPr/>
                        <a:lstStyle/>
                        <a:p>
                          <a:pPr marL="75565">
                            <a:lnSpc>
                              <a:spcPts val="1390"/>
                            </a:lnSpc>
                          </a:pPr>
                          <a:r>
                            <a:rPr sz="1200" i="1" spc="-10" dirty="0">
                              <a:solidFill>
                                <a:srgbClr val="935151"/>
                              </a:solidFill>
                              <a:latin typeface="Palatino Linotype"/>
                              <a:cs typeface="Palatino Linotype"/>
                            </a:rPr>
                            <a:t>n </a:t>
                          </a:r>
                          <a:r>
                            <a:rPr sz="1200" spc="35" dirty="0">
                              <a:solidFill>
                                <a:srgbClr val="935151"/>
                              </a:solidFill>
                              <a:latin typeface="Tahoma"/>
                              <a:cs typeface="Tahoma"/>
                            </a:rPr>
                            <a:t>=</a:t>
                          </a:r>
                          <a:r>
                            <a:rPr sz="1200" spc="-45" dirty="0">
                              <a:solidFill>
                                <a:srgbClr val="935151"/>
                              </a:solidFill>
                              <a:latin typeface="Tahoma"/>
                              <a:cs typeface="Tahoma"/>
                            </a:rPr>
                            <a:t> </a:t>
                          </a:r>
                          <a:r>
                            <a:rPr sz="1200" spc="-75" dirty="0">
                              <a:solidFill>
                                <a:srgbClr val="935151"/>
                              </a:solidFill>
                              <a:latin typeface="Tahoma"/>
                              <a:cs typeface="Tahoma"/>
                            </a:rPr>
                            <a:t>5000</a:t>
                          </a:r>
                          <a:endParaRPr sz="1200" dirty="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5" dirty="0">
                              <a:latin typeface="Arial"/>
                              <a:cs typeface="Arial"/>
                            </a:rPr>
                            <a:t>1:25pm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5" dirty="0">
                              <a:latin typeface="Arial"/>
                              <a:cs typeface="Arial"/>
                            </a:rPr>
                            <a:t>3:05pm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lang="en-US" sz="600" dirty="0" smtClean="0">
                              <a:latin typeface="Arial"/>
                              <a:cs typeface="Arial"/>
                            </a:rPr>
                            <a:t>Everyone</a:t>
                          </a:r>
                          <a:endParaRPr lang="en-US" sz="600" dirty="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88594">
                    <a:tc>
                      <a:txBody>
                        <a:bodyPr/>
                        <a:lstStyle/>
                        <a:p>
                          <a:pPr marL="75565">
                            <a:lnSpc>
                              <a:spcPts val="1270"/>
                            </a:lnSpc>
                          </a:pPr>
                          <a:r>
                            <a:rPr sz="1200" i="1" spc="-5" dirty="0">
                              <a:latin typeface="Palatino Linotype"/>
                              <a:cs typeface="Palatino Linotype"/>
                            </a:rPr>
                            <a:t>p </a:t>
                          </a:r>
                          <a:r>
                            <a:rPr sz="1200" i="1" spc="155" dirty="0">
                              <a:latin typeface="Georgia"/>
                              <a:cs typeface="Georgia"/>
                            </a:rPr>
                            <a:t>−</a:t>
                          </a:r>
                          <a:r>
                            <a:rPr sz="1200" i="1" spc="-100" dirty="0">
                              <a:latin typeface="Georgia"/>
                              <a:cs typeface="Georgia"/>
                            </a:rPr>
                            <a:t> </a:t>
                          </a:r>
                          <a:r>
                            <a:rPr sz="1200" i="1" dirty="0">
                              <a:latin typeface="Palatino Linotype"/>
                              <a:cs typeface="Palatino Linotype"/>
                            </a:rPr>
                            <a:t>value</a:t>
                          </a:r>
                          <a:endParaRPr sz="120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0</a:t>
                          </a:r>
                          <a:r>
                            <a:rPr sz="1200" i="1" spc="-50" dirty="0">
                              <a:latin typeface="Times New Roman"/>
                              <a:cs typeface="Times New Roman"/>
                            </a:rPr>
                            <a:t>.</a:t>
                          </a:r>
                          <a:r>
                            <a:rPr sz="1200" spc="-50" dirty="0">
                              <a:latin typeface="Tahoma"/>
                              <a:cs typeface="Tahoma"/>
                            </a:rPr>
                            <a:t>04</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5" dirty="0">
                              <a:latin typeface="Tahoma"/>
                              <a:cs typeface="Tahoma"/>
                            </a:rPr>
                            <a:t>0</a:t>
                          </a:r>
                          <a:r>
                            <a:rPr sz="1200" i="1" spc="-55" dirty="0">
                              <a:latin typeface="Times New Roman"/>
                              <a:cs typeface="Times New Roman"/>
                            </a:rPr>
                            <a:t>.</a:t>
                          </a:r>
                          <a:r>
                            <a:rPr sz="1200" spc="-55" dirty="0">
                              <a:latin typeface="Tahoma"/>
                              <a:cs typeface="Tahoma"/>
                            </a:rPr>
                            <a:t>0002</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i="1" spc="155" dirty="0">
                              <a:latin typeface="Georgia"/>
                              <a:cs typeface="Georgia"/>
                            </a:rPr>
                            <a:t>≈</a:t>
                          </a:r>
                          <a:r>
                            <a:rPr sz="1200" i="1" spc="25" dirty="0">
                              <a:latin typeface="Georgia"/>
                              <a:cs typeface="Georgia"/>
                            </a:rPr>
                            <a:t> </a:t>
                          </a:r>
                          <a:r>
                            <a:rPr sz="1200" spc="-75" dirty="0">
                              <a:latin typeface="Tahoma"/>
                              <a:cs typeface="Tahoma"/>
                            </a:rPr>
                            <a:t>0</a:t>
                          </a:r>
                          <a:endParaRPr sz="1200" dirty="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mc:Choice>
        <mc:Fallback xmlns="">
          <p:graphicFrame>
            <p:nvGraphicFramePr>
              <p:cNvPr id="4" name="object 4"/>
              <p:cNvGraphicFramePr>
                <a:graphicFrameLocks noGrp="1"/>
              </p:cNvGraphicFramePr>
              <p:nvPr>
                <p:extLst/>
              </p:nvPr>
            </p:nvGraphicFramePr>
            <p:xfrm>
              <a:off x="888123" y="855865"/>
              <a:ext cx="2824479" cy="1207068"/>
            </p:xfrm>
            <a:graphic>
              <a:graphicData uri="http://schemas.openxmlformats.org/drawingml/2006/table">
                <a:tbl>
                  <a:tblPr firstRow="1" bandRow="1">
                    <a:tableStyleId>{2D5ABB26-0587-4C30-8999-92F81FD0307C}</a:tableStyleId>
                  </a:tblPr>
                  <a:tblGrid>
                    <a:gridCol w="746125">
                      <a:extLst>
                        <a:ext uri="{9D8B030D-6E8A-4147-A177-3AD203B41FA5}">
                          <a16:colId xmlns:a16="http://schemas.microsoft.com/office/drawing/2014/main" val="20000"/>
                        </a:ext>
                      </a:extLst>
                    </a:gridCol>
                    <a:gridCol w="667385">
                      <a:extLst>
                        <a:ext uri="{9D8B030D-6E8A-4147-A177-3AD203B41FA5}">
                          <a16:colId xmlns:a16="http://schemas.microsoft.com/office/drawing/2014/main" val="20001"/>
                        </a:ext>
                      </a:extLst>
                    </a:gridCol>
                    <a:gridCol w="705485">
                      <a:extLst>
                        <a:ext uri="{9D8B030D-6E8A-4147-A177-3AD203B41FA5}">
                          <a16:colId xmlns:a16="http://schemas.microsoft.com/office/drawing/2014/main" val="20002"/>
                        </a:ext>
                      </a:extLst>
                    </a:gridCol>
                    <a:gridCol w="705484">
                      <a:extLst>
                        <a:ext uri="{9D8B030D-6E8A-4147-A177-3AD203B41FA5}">
                          <a16:colId xmlns:a16="http://schemas.microsoft.com/office/drawing/2014/main" val="20003"/>
                        </a:ext>
                      </a:extLst>
                    </a:gridCol>
                  </a:tblGrid>
                  <a:tr h="203771">
                    <a:tc>
                      <a:txBody>
                        <a:bodyPr/>
                        <a:lstStyle/>
                        <a:p>
                          <a:endParaRPr lang="en-US"/>
                        </a:p>
                      </a:txBody>
                      <a:tcPr marL="0" marR="0" marT="0" marB="0">
                        <a:lnR w="6350">
                          <a:solidFill>
                            <a:srgbClr val="000000"/>
                          </a:solidFill>
                          <a:prstDash val="solid"/>
                        </a:lnR>
                        <a:lnT w="6350">
                          <a:solidFill>
                            <a:srgbClr val="000000"/>
                          </a:solidFill>
                          <a:prstDash val="solid"/>
                        </a:lnT>
                        <a:lnB w="6350">
                          <a:solidFill>
                            <a:srgbClr val="000000"/>
                          </a:solidFill>
                          <a:prstDash val="solid"/>
                        </a:lnB>
                        <a:blipFill>
                          <a:blip r:embed="rId2"/>
                          <a:stretch>
                            <a:fillRect t="-35294" r="-278862" b="-517647"/>
                          </a:stretch>
                        </a:blipFill>
                      </a:tcPr>
                    </a:tc>
                    <a:tc>
                      <a:txBody>
                        <a:bodyPr/>
                        <a:lstStyle/>
                        <a:p>
                          <a:pPr algn="ctr">
                            <a:lnSpc>
                              <a:spcPts val="1270"/>
                            </a:lnSpc>
                          </a:pPr>
                          <a:r>
                            <a:rPr sz="1200" spc="-55" dirty="0">
                              <a:latin typeface="Tahoma"/>
                              <a:cs typeface="Tahoma"/>
                            </a:rPr>
                            <a:t>10</a:t>
                          </a:r>
                          <a:r>
                            <a:rPr sz="1200" i="1" spc="-55" dirty="0">
                              <a:latin typeface="Times New Roman"/>
                              <a:cs typeface="Times New Roman"/>
                            </a:rPr>
                            <a:t>.</a:t>
                          </a:r>
                          <a:r>
                            <a:rPr sz="1200" spc="-55" dirty="0">
                              <a:latin typeface="Tahoma"/>
                              <a:cs typeface="Tahoma"/>
                            </a:rPr>
                            <a:t>05</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10</a:t>
                          </a:r>
                          <a:r>
                            <a:rPr sz="1200" i="1" spc="-50" dirty="0">
                              <a:latin typeface="Times New Roman"/>
                              <a:cs typeface="Times New Roman"/>
                            </a:rPr>
                            <a:t>.</a:t>
                          </a:r>
                          <a:r>
                            <a:rPr sz="1200" spc="-50" dirty="0">
                              <a:latin typeface="Tahoma"/>
                              <a:cs typeface="Tahoma"/>
                            </a:rPr>
                            <a:t>1</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10</a:t>
                          </a:r>
                          <a:r>
                            <a:rPr sz="1200" i="1" spc="-50" dirty="0">
                              <a:latin typeface="Times New Roman"/>
                              <a:cs typeface="Times New Roman"/>
                            </a:rPr>
                            <a:t>.</a:t>
                          </a:r>
                          <a:r>
                            <a:rPr sz="1200" spc="-50" dirty="0">
                              <a:latin typeface="Tahoma"/>
                              <a:cs typeface="Tahoma"/>
                            </a:rPr>
                            <a:t>2</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3644">
                    <a:tc>
                      <a:txBody>
                        <a:bodyPr/>
                        <a:lstStyle/>
                        <a:p>
                          <a:pPr marL="75565">
                            <a:lnSpc>
                              <a:spcPts val="1390"/>
                            </a:lnSpc>
                          </a:pPr>
                          <a:r>
                            <a:rPr sz="1200" i="1" spc="-10" dirty="0">
                              <a:solidFill>
                                <a:srgbClr val="935151"/>
                              </a:solidFill>
                              <a:latin typeface="Palatino Linotype"/>
                              <a:cs typeface="Palatino Linotype"/>
                            </a:rPr>
                            <a:t>n </a:t>
                          </a:r>
                          <a:r>
                            <a:rPr sz="1200" spc="35" dirty="0">
                              <a:solidFill>
                                <a:srgbClr val="935151"/>
                              </a:solidFill>
                              <a:latin typeface="Tahoma"/>
                              <a:cs typeface="Tahoma"/>
                            </a:rPr>
                            <a:t>=</a:t>
                          </a:r>
                          <a:r>
                            <a:rPr sz="1200" spc="-30" dirty="0">
                              <a:solidFill>
                                <a:srgbClr val="935151"/>
                              </a:solidFill>
                              <a:latin typeface="Tahoma"/>
                              <a:cs typeface="Tahoma"/>
                            </a:rPr>
                            <a:t> </a:t>
                          </a:r>
                          <a:r>
                            <a:rPr sz="1200" spc="-75" dirty="0">
                              <a:solidFill>
                                <a:srgbClr val="935151"/>
                              </a:solidFill>
                              <a:latin typeface="Tahoma"/>
                              <a:cs typeface="Tahoma"/>
                            </a:rPr>
                            <a:t>30</a:t>
                          </a:r>
                          <a:endParaRPr sz="120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8:30am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10:05am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11:45am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03771">
                    <a:tc>
                      <a:txBody>
                        <a:bodyPr/>
                        <a:lstStyle/>
                        <a:p>
                          <a:pPr marL="75565">
                            <a:lnSpc>
                              <a:spcPts val="1270"/>
                            </a:lnSpc>
                          </a:pPr>
                          <a:r>
                            <a:rPr sz="1200" i="1" spc="-5" dirty="0">
                              <a:latin typeface="Palatino Linotype"/>
                              <a:cs typeface="Palatino Linotype"/>
                            </a:rPr>
                            <a:t>p </a:t>
                          </a:r>
                          <a:r>
                            <a:rPr sz="1200" i="1" spc="155" dirty="0">
                              <a:latin typeface="Georgia"/>
                              <a:cs typeface="Georgia"/>
                            </a:rPr>
                            <a:t>−</a:t>
                          </a:r>
                          <a:r>
                            <a:rPr sz="1200" i="1" spc="-100" dirty="0">
                              <a:latin typeface="Georgia"/>
                              <a:cs typeface="Georgia"/>
                            </a:rPr>
                            <a:t> </a:t>
                          </a:r>
                          <a:r>
                            <a:rPr sz="1200" i="1" dirty="0">
                              <a:latin typeface="Palatino Linotype"/>
                              <a:cs typeface="Palatino Linotype"/>
                            </a:rPr>
                            <a:t>value</a:t>
                          </a:r>
                          <a:endParaRPr sz="120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0</a:t>
                          </a:r>
                          <a:r>
                            <a:rPr sz="1200" i="1" spc="-50" dirty="0">
                              <a:latin typeface="Times New Roman"/>
                              <a:cs typeface="Times New Roman"/>
                            </a:rPr>
                            <a:t>.</a:t>
                          </a:r>
                          <a:r>
                            <a:rPr sz="1200" spc="-50" dirty="0">
                              <a:latin typeface="Tahoma"/>
                              <a:cs typeface="Tahoma"/>
                            </a:rPr>
                            <a:t>45</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0</a:t>
                          </a:r>
                          <a:r>
                            <a:rPr sz="1200" i="1" spc="-50" dirty="0">
                              <a:latin typeface="Times New Roman"/>
                              <a:cs typeface="Times New Roman"/>
                            </a:rPr>
                            <a:t>.</a:t>
                          </a:r>
                          <a:r>
                            <a:rPr sz="1200" spc="-50" dirty="0">
                              <a:latin typeface="Tahoma"/>
                              <a:cs typeface="Tahoma"/>
                            </a:rPr>
                            <a:t>39</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lang="en-US" sz="1200" spc="-75" dirty="0" smtClean="0">
                              <a:latin typeface="Tahoma"/>
                              <a:cs typeface="Tahoma"/>
                            </a:rPr>
                            <a:t>0.</a:t>
                          </a:r>
                          <a:r>
                            <a:rPr sz="1200" spc="-75" dirty="0" smtClean="0">
                              <a:latin typeface="Tahoma"/>
                              <a:cs typeface="Tahoma"/>
                            </a:rPr>
                            <a:t>29</a:t>
                          </a:r>
                          <a:endParaRPr sz="1200" dirty="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03644">
                    <a:tc>
                      <a:txBody>
                        <a:bodyPr/>
                        <a:lstStyle/>
                        <a:p>
                          <a:pPr marL="75565">
                            <a:lnSpc>
                              <a:spcPts val="1390"/>
                            </a:lnSpc>
                          </a:pPr>
                          <a:endParaRPr sz="1200" dirty="0">
                            <a:latin typeface="Tahoma"/>
                            <a:cs typeface="Tahoma"/>
                          </a:endParaRPr>
                        </a:p>
                      </a:txBody>
                      <a:tcPr marL="0" marR="0" marT="0" marB="0">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a:latin typeface="Arial"/>
                            <a:cs typeface="Arial"/>
                          </a:endParaRPr>
                        </a:p>
                      </a:txBody>
                      <a:tcPr marL="0" marR="0" marT="69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a:latin typeface="Arial"/>
                            <a:cs typeface="Arial"/>
                          </a:endParaRPr>
                        </a:p>
                      </a:txBody>
                      <a:tcPr marL="0" marR="0" marT="69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lang="en-US" sz="600" dirty="0">
                            <a:latin typeface="Arial"/>
                            <a:cs typeface="Arial"/>
                          </a:endParaRPr>
                        </a:p>
                      </a:txBody>
                      <a:tcPr marL="0" marR="0" marT="6985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029622"/>
                      </a:ext>
                    </a:extLst>
                  </a:tr>
                  <a:tr h="203644">
                    <a:tc>
                      <a:txBody>
                        <a:bodyPr/>
                        <a:lstStyle/>
                        <a:p>
                          <a:pPr marL="75565">
                            <a:lnSpc>
                              <a:spcPts val="1390"/>
                            </a:lnSpc>
                          </a:pPr>
                          <a:r>
                            <a:rPr sz="1200" i="1" spc="-10" dirty="0">
                              <a:solidFill>
                                <a:srgbClr val="935151"/>
                              </a:solidFill>
                              <a:latin typeface="Palatino Linotype"/>
                              <a:cs typeface="Palatino Linotype"/>
                            </a:rPr>
                            <a:t>n </a:t>
                          </a:r>
                          <a:r>
                            <a:rPr sz="1200" spc="35" dirty="0">
                              <a:solidFill>
                                <a:srgbClr val="935151"/>
                              </a:solidFill>
                              <a:latin typeface="Tahoma"/>
                              <a:cs typeface="Tahoma"/>
                            </a:rPr>
                            <a:t>=</a:t>
                          </a:r>
                          <a:r>
                            <a:rPr sz="1200" spc="-45" dirty="0">
                              <a:solidFill>
                                <a:srgbClr val="935151"/>
                              </a:solidFill>
                              <a:latin typeface="Tahoma"/>
                              <a:cs typeface="Tahoma"/>
                            </a:rPr>
                            <a:t> </a:t>
                          </a:r>
                          <a:r>
                            <a:rPr sz="1200" spc="-75" dirty="0">
                              <a:solidFill>
                                <a:srgbClr val="935151"/>
                              </a:solidFill>
                              <a:latin typeface="Tahoma"/>
                              <a:cs typeface="Tahoma"/>
                            </a:rPr>
                            <a:t>5000</a:t>
                          </a:r>
                          <a:endParaRPr sz="1200" dirty="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5" dirty="0">
                              <a:latin typeface="Arial"/>
                              <a:cs typeface="Arial"/>
                            </a:rPr>
                            <a:t>1:25pm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5" dirty="0">
                              <a:latin typeface="Arial"/>
                              <a:cs typeface="Arial"/>
                            </a:rPr>
                            <a:t>3:05pm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lang="en-US" sz="600" dirty="0" smtClean="0">
                              <a:latin typeface="Arial"/>
                              <a:cs typeface="Arial"/>
                            </a:rPr>
                            <a:t>Everyone</a:t>
                          </a:r>
                          <a:endParaRPr lang="en-US" sz="600" dirty="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88594">
                    <a:tc>
                      <a:txBody>
                        <a:bodyPr/>
                        <a:lstStyle/>
                        <a:p>
                          <a:pPr marL="75565">
                            <a:lnSpc>
                              <a:spcPts val="1270"/>
                            </a:lnSpc>
                          </a:pPr>
                          <a:r>
                            <a:rPr sz="1200" i="1" spc="-5" dirty="0">
                              <a:latin typeface="Palatino Linotype"/>
                              <a:cs typeface="Palatino Linotype"/>
                            </a:rPr>
                            <a:t>p </a:t>
                          </a:r>
                          <a:r>
                            <a:rPr sz="1200" i="1" spc="155" dirty="0">
                              <a:latin typeface="Georgia"/>
                              <a:cs typeface="Georgia"/>
                            </a:rPr>
                            <a:t>−</a:t>
                          </a:r>
                          <a:r>
                            <a:rPr sz="1200" i="1" spc="-100" dirty="0">
                              <a:latin typeface="Georgia"/>
                              <a:cs typeface="Georgia"/>
                            </a:rPr>
                            <a:t> </a:t>
                          </a:r>
                          <a:r>
                            <a:rPr sz="1200" i="1" dirty="0">
                              <a:latin typeface="Palatino Linotype"/>
                              <a:cs typeface="Palatino Linotype"/>
                            </a:rPr>
                            <a:t>value</a:t>
                          </a:r>
                          <a:endParaRPr sz="120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0</a:t>
                          </a:r>
                          <a:r>
                            <a:rPr sz="1200" i="1" spc="-50" dirty="0">
                              <a:latin typeface="Times New Roman"/>
                              <a:cs typeface="Times New Roman"/>
                            </a:rPr>
                            <a:t>.</a:t>
                          </a:r>
                          <a:r>
                            <a:rPr sz="1200" spc="-50" dirty="0">
                              <a:latin typeface="Tahoma"/>
                              <a:cs typeface="Tahoma"/>
                            </a:rPr>
                            <a:t>04</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5" dirty="0">
                              <a:latin typeface="Tahoma"/>
                              <a:cs typeface="Tahoma"/>
                            </a:rPr>
                            <a:t>0</a:t>
                          </a:r>
                          <a:r>
                            <a:rPr sz="1200" i="1" spc="-55" dirty="0">
                              <a:latin typeface="Times New Roman"/>
                              <a:cs typeface="Times New Roman"/>
                            </a:rPr>
                            <a:t>.</a:t>
                          </a:r>
                          <a:r>
                            <a:rPr sz="1200" spc="-55" dirty="0">
                              <a:latin typeface="Tahoma"/>
                              <a:cs typeface="Tahoma"/>
                            </a:rPr>
                            <a:t>0002</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i="1" spc="155" dirty="0">
                              <a:latin typeface="Georgia"/>
                              <a:cs typeface="Georgia"/>
                            </a:rPr>
                            <a:t>≈</a:t>
                          </a:r>
                          <a:r>
                            <a:rPr sz="1200" i="1" spc="25" dirty="0">
                              <a:latin typeface="Georgia"/>
                              <a:cs typeface="Georgia"/>
                            </a:rPr>
                            <a:t> </a:t>
                          </a:r>
                          <a:r>
                            <a:rPr sz="1200" spc="-75" dirty="0">
                              <a:latin typeface="Tahoma"/>
                              <a:cs typeface="Tahoma"/>
                            </a:rPr>
                            <a:t>0</a:t>
                          </a:r>
                          <a:endParaRPr sz="1200" dirty="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247650" y="2062933"/>
                <a:ext cx="2678037" cy="1277273"/>
              </a:xfrm>
              <a:prstGeom prst="rect">
                <a:avLst/>
              </a:prstGeom>
              <a:noFill/>
            </p:spPr>
            <p:txBody>
              <a:bodyPr wrap="square" rtlCol="0">
                <a:spAutoFit/>
              </a:bodyPr>
              <a:lstStyle/>
              <a:p>
                <a:pPr marL="171450" indent="-171450">
                  <a:buFont typeface="Arial" panose="020B0604020202020204" pitchFamily="34" charset="0"/>
                  <a:buChar char="•"/>
                </a:pPr>
                <a:r>
                  <a:rPr lang="en-US" sz="1100" b="1" dirty="0" smtClean="0">
                    <a:solidFill>
                      <a:srgbClr val="0070C0"/>
                    </a:solidFill>
                  </a:rPr>
                  <a:t>Sample size ↑</a:t>
                </a:r>
              </a:p>
              <a:p>
                <a:pPr marL="628650" lvl="1" indent="-171450">
                  <a:buFont typeface="Arial" panose="020B0604020202020204" pitchFamily="34" charset="0"/>
                  <a:buChar char="•"/>
                </a:pPr>
                <a:r>
                  <a:rPr lang="en-US" sz="1100" dirty="0">
                    <a:solidFill>
                      <a:srgbClr val="0070C0"/>
                    </a:solidFill>
                  </a:rPr>
                  <a:t>Test Statistic </a:t>
                </a:r>
                <a:endParaRPr lang="en-US" sz="1100" dirty="0" smtClean="0">
                  <a:solidFill>
                    <a:srgbClr val="0070C0"/>
                  </a:solidFill>
                </a:endParaRPr>
              </a:p>
              <a:p>
                <a:pPr marL="628650" lvl="1" indent="-171450">
                  <a:buFont typeface="Arial" panose="020B0604020202020204" pitchFamily="34" charset="0"/>
                  <a:buChar char="•"/>
                </a:pPr>
                <a:r>
                  <a:rPr lang="en-US" sz="1100" dirty="0" smtClean="0">
                    <a:solidFill>
                      <a:srgbClr val="0070C0"/>
                    </a:solidFill>
                  </a:rPr>
                  <a:t>P-value </a:t>
                </a:r>
              </a:p>
              <a:p>
                <a:pPr marL="171450" indent="-171450">
                  <a:buFont typeface="Arial" panose="020B0604020202020204" pitchFamily="34" charset="0"/>
                  <a:buChar char="•"/>
                </a:pPr>
                <a:r>
                  <a:rPr lang="en-US" sz="1100" b="1" dirty="0" smtClean="0">
                    <a:solidFill>
                      <a:srgbClr val="0070C0"/>
                    </a:solidFill>
                  </a:rPr>
                  <a:t>Distance </a:t>
                </a:r>
                <a14:m>
                  <m:oMath xmlns:m="http://schemas.openxmlformats.org/officeDocument/2006/math">
                    <m:acc>
                      <m:accPr>
                        <m:chr m:val="̅"/>
                        <m:ctrlPr>
                          <a:rPr lang="ar-AE" sz="1100" b="1" i="1">
                            <a:solidFill>
                              <a:srgbClr val="0070C0"/>
                            </a:solidFill>
                            <a:latin typeface="Cambria Math" panose="02040503050406030204" pitchFamily="18" charset="0"/>
                          </a:rPr>
                        </m:ctrlPr>
                      </m:accPr>
                      <m:e>
                        <m:r>
                          <a:rPr lang="ar-AE" sz="1100" b="1" i="1">
                            <a:solidFill>
                              <a:srgbClr val="0070C0"/>
                            </a:solidFill>
                            <a:latin typeface="Cambria Math" panose="02040503050406030204" pitchFamily="18" charset="0"/>
                          </a:rPr>
                          <m:t>𝒙</m:t>
                        </m:r>
                      </m:e>
                    </m:acc>
                  </m:oMath>
                </a14:m>
                <a:r>
                  <a:rPr lang="en-US" sz="1100" b="1" dirty="0" smtClean="0">
                    <a:solidFill>
                      <a:srgbClr val="0070C0"/>
                    </a:solidFill>
                  </a:rPr>
                  <a:t> is away from null value  ↑</a:t>
                </a:r>
                <a:endParaRPr lang="en-US" sz="1100" b="1" dirty="0">
                  <a:solidFill>
                    <a:srgbClr val="0070C0"/>
                  </a:solidFill>
                </a:endParaRPr>
              </a:p>
              <a:p>
                <a:pPr marL="628650" lvl="1" indent="-171450">
                  <a:buFont typeface="Arial" panose="020B0604020202020204" pitchFamily="34" charset="0"/>
                  <a:buChar char="•"/>
                </a:pPr>
                <a:r>
                  <a:rPr lang="en-US" sz="1100" dirty="0">
                    <a:solidFill>
                      <a:srgbClr val="0070C0"/>
                    </a:solidFill>
                  </a:rPr>
                  <a:t>Test Statistic </a:t>
                </a:r>
              </a:p>
              <a:p>
                <a:pPr marL="628650" lvl="1" indent="-171450">
                  <a:buFont typeface="Arial" panose="020B0604020202020204" pitchFamily="34" charset="0"/>
                  <a:buChar char="•"/>
                </a:pPr>
                <a:r>
                  <a:rPr lang="en-US" sz="1100" dirty="0">
                    <a:solidFill>
                      <a:srgbClr val="0070C0"/>
                    </a:solidFill>
                  </a:rPr>
                  <a:t>P-value </a:t>
                </a:r>
                <a:endParaRPr lang="en-US" sz="1100" dirty="0" smtClean="0">
                  <a:solidFill>
                    <a:srgbClr val="0070C0"/>
                  </a:solidFill>
                </a:endParaRPr>
              </a:p>
              <a:p>
                <a:endParaRPr lang="en-US" sz="1100"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47650" y="2062933"/>
                <a:ext cx="2678037" cy="1277273"/>
              </a:xfrm>
              <a:prstGeom prst="rect">
                <a:avLst/>
              </a:prstGeom>
              <a:blipFill>
                <a:blip r:embed="rId3"/>
                <a:stretch>
                  <a:fillRect t="-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738718" y="2111375"/>
                <a:ext cx="1671483" cy="4295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𝑇𝑒𝑠𝑡</m:t>
                      </m:r>
                      <m:r>
                        <a:rPr lang="en-US" sz="1100" b="0" i="1" smtClean="0">
                          <a:latin typeface="Cambria Math" panose="02040503050406030204" pitchFamily="18" charset="0"/>
                        </a:rPr>
                        <m:t>−</m:t>
                      </m:r>
                      <m:r>
                        <a:rPr lang="en-US" sz="1100" b="0" i="1" smtClean="0">
                          <a:latin typeface="Cambria Math" panose="02040503050406030204" pitchFamily="18" charset="0"/>
                        </a:rPr>
                        <m:t>𝑆𝑡𝑎𝑡</m:t>
                      </m:r>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acc>
                            <m:accPr>
                              <m:chr m:val="̅"/>
                              <m:ctrlPr>
                                <a:rPr lang="en-US" sz="1100" i="1">
                                  <a:latin typeface="Cambria Math" panose="02040503050406030204" pitchFamily="18" charset="0"/>
                                </a:rPr>
                              </m:ctrlPr>
                            </m:accPr>
                            <m:e>
                              <m:r>
                                <a:rPr lang="en-US" sz="1100" i="1">
                                  <a:latin typeface="Cambria Math" panose="02040503050406030204" pitchFamily="18" charset="0"/>
                                </a:rPr>
                                <m:t>𝑥</m:t>
                              </m:r>
                            </m:e>
                          </m:acc>
                          <m:r>
                            <a:rPr lang="en-US" sz="1100" b="0" i="1" smtClean="0">
                              <a:latin typeface="Cambria Math" panose="02040503050406030204" pitchFamily="18" charset="0"/>
                            </a:rPr>
                            <m:t>−</m:t>
                          </m:r>
                          <m:r>
                            <a:rPr lang="en-US" sz="1100" b="0" i="1" smtClean="0">
                              <a:latin typeface="Cambria Math" panose="02040503050406030204" pitchFamily="18" charset="0"/>
                            </a:rPr>
                            <m:t>𝑛𝑢𝑙𝑙</m:t>
                          </m:r>
                          <m:r>
                            <a:rPr lang="en-US" sz="1100" b="0" i="1" smtClean="0">
                              <a:latin typeface="Cambria Math" panose="02040503050406030204" pitchFamily="18" charset="0"/>
                            </a:rPr>
                            <m:t> </m:t>
                          </m:r>
                          <m:r>
                            <a:rPr lang="en-US" sz="1100" b="0" i="1" smtClean="0">
                              <a:latin typeface="Cambria Math" panose="02040503050406030204" pitchFamily="18" charset="0"/>
                            </a:rPr>
                            <m:t>𝑣𝑎𝑙</m:t>
                          </m:r>
                        </m:num>
                        <m:den>
                          <m:f>
                            <m:fPr>
                              <m:type m:val="skw"/>
                              <m:ctrlPr>
                                <a:rPr lang="en-US" sz="1100" b="0" i="1" smtClean="0">
                                  <a:latin typeface="Cambria Math" panose="02040503050406030204" pitchFamily="18" charset="0"/>
                                </a:rPr>
                              </m:ctrlPr>
                            </m:fPr>
                            <m:num>
                              <m:r>
                                <a:rPr lang="en-US" sz="1100" b="0" i="1" smtClean="0">
                                  <a:latin typeface="Cambria Math" panose="02040503050406030204" pitchFamily="18" charset="0"/>
                                  <a:ea typeface="Cambria Math" panose="02040503050406030204" pitchFamily="18" charset="0"/>
                                </a:rPr>
                                <m:t>𝜎</m:t>
                              </m:r>
                            </m:num>
                            <m:den>
                              <m:rad>
                                <m:radPr>
                                  <m:degHide m:val="on"/>
                                  <m:ctrlPr>
                                    <a:rPr lang="en-US" sz="1100" b="0" i="1" smtClean="0">
                                      <a:latin typeface="Cambria Math" panose="02040503050406030204" pitchFamily="18" charset="0"/>
                                    </a:rPr>
                                  </m:ctrlPr>
                                </m:radPr>
                                <m:deg/>
                                <m:e>
                                  <m:r>
                                    <a:rPr lang="en-US" sz="1100" b="0" i="1" smtClean="0">
                                      <a:latin typeface="Cambria Math" panose="02040503050406030204" pitchFamily="18" charset="0"/>
                                    </a:rPr>
                                    <m:t>𝑛</m:t>
                                  </m:r>
                                </m:e>
                              </m:rad>
                            </m:den>
                          </m:f>
                        </m:den>
                      </m:f>
                    </m:oMath>
                  </m:oMathPara>
                </a14:m>
                <a:endParaRPr lang="en-US" sz="1100" dirty="0"/>
              </a:p>
            </p:txBody>
          </p:sp>
        </mc:Choice>
        <mc:Fallback xmlns="">
          <p:sp>
            <p:nvSpPr>
              <p:cNvPr id="7" name="TextBox 6"/>
              <p:cNvSpPr txBox="1">
                <a:spLocks noRot="1" noChangeAspect="1" noMove="1" noResize="1" noEditPoints="1" noAdjustHandles="1" noChangeArrowheads="1" noChangeShapeType="1" noTextEdit="1"/>
              </p:cNvSpPr>
              <p:nvPr/>
            </p:nvSpPr>
            <p:spPr>
              <a:xfrm>
                <a:off x="2738718" y="2111375"/>
                <a:ext cx="1671483" cy="429541"/>
              </a:xfrm>
              <a:prstGeom prst="rect">
                <a:avLst/>
              </a:prstGeom>
              <a:blipFill>
                <a:blip r:embed="rId4"/>
                <a:stretch>
                  <a:fillRect l="-1460" t="-39437" r="-10219" b="-118310"/>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a:off x="3000578" y="2628462"/>
            <a:ext cx="1534333" cy="832288"/>
          </a:xfrm>
          <a:prstGeom prst="rect">
            <a:avLst/>
          </a:prstGeom>
        </p:spPr>
      </p:pic>
    </p:spTree>
    <p:extLst>
      <p:ext uri="{BB962C8B-B14F-4D97-AF65-F5344CB8AC3E}">
        <p14:creationId xmlns:p14="http://schemas.microsoft.com/office/powerpoint/2010/main" val="2911504550"/>
      </p:ext>
    </p:extLst>
  </p:cSld>
  <p:clrMapOvr>
    <a:masterClrMapping/>
  </p:clrMapOvr>
  <p:transition>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8</a:t>
            </a:r>
            <a:endParaRPr sz="800">
              <a:latin typeface="Arial"/>
              <a:cs typeface="Arial"/>
            </a:endParaRPr>
          </a:p>
        </p:txBody>
      </p:sp>
      <p:sp>
        <p:nvSpPr>
          <p:cNvPr id="2" name="object 2"/>
          <p:cNvSpPr txBox="1"/>
          <p:nvPr/>
        </p:nvSpPr>
        <p:spPr>
          <a:xfrm>
            <a:off x="198246" y="70485"/>
            <a:ext cx="4211955" cy="235585"/>
          </a:xfrm>
          <a:prstGeom prst="rect">
            <a:avLst/>
          </a:prstGeom>
          <a:solidFill>
            <a:srgbClr val="F4916B"/>
          </a:solidFill>
        </p:spPr>
        <p:txBody>
          <a:bodyPr vert="horz" wrap="square" lIns="0" tIns="25400" rIns="0" bIns="0" rtlCol="0">
            <a:spAutoFit/>
          </a:bodyPr>
          <a:lstStyle/>
          <a:p>
            <a:pPr marL="54610">
              <a:lnSpc>
                <a:spcPct val="100000"/>
              </a:lnSpc>
              <a:spcBef>
                <a:spcPts val="200"/>
              </a:spcBef>
            </a:pPr>
            <a:r>
              <a:rPr sz="1050" spc="25" dirty="0">
                <a:solidFill>
                  <a:srgbClr val="FFFFFF"/>
                </a:solidFill>
                <a:latin typeface="Arial"/>
                <a:cs typeface="Arial"/>
              </a:rPr>
              <a:t>Activity:</a:t>
            </a:r>
            <a:endParaRPr sz="1050">
              <a:latin typeface="Arial"/>
              <a:cs typeface="Arial"/>
            </a:endParaRPr>
          </a:p>
        </p:txBody>
      </p:sp>
      <p:sp>
        <p:nvSpPr>
          <p:cNvPr id="3" name="object 3"/>
          <p:cNvSpPr txBox="1"/>
          <p:nvPr/>
        </p:nvSpPr>
        <p:spPr>
          <a:xfrm>
            <a:off x="198246" y="305562"/>
            <a:ext cx="4211955" cy="425450"/>
          </a:xfrm>
          <a:prstGeom prst="rect">
            <a:avLst/>
          </a:prstGeom>
          <a:solidFill>
            <a:srgbClr val="FDEDE7"/>
          </a:solidFill>
        </p:spPr>
        <p:txBody>
          <a:bodyPr vert="horz" wrap="square" lIns="0" tIns="27305" rIns="0" bIns="0" rtlCol="0">
            <a:spAutoFit/>
          </a:bodyPr>
          <a:lstStyle/>
          <a:p>
            <a:pPr marL="54610" marR="211454">
              <a:lnSpc>
                <a:spcPct val="102699"/>
              </a:lnSpc>
              <a:spcBef>
                <a:spcPts val="215"/>
              </a:spcBef>
            </a:pPr>
            <a:r>
              <a:rPr sz="1050" spc="-40" dirty="0">
                <a:latin typeface="Arial"/>
                <a:cs typeface="Arial"/>
              </a:rPr>
              <a:t>Test </a:t>
            </a:r>
            <a:r>
              <a:rPr sz="1050" dirty="0">
                <a:latin typeface="Arial"/>
                <a:cs typeface="Arial"/>
              </a:rPr>
              <a:t>the hypothesis </a:t>
            </a:r>
            <a:r>
              <a:rPr sz="1100" i="1" spc="30" dirty="0">
                <a:latin typeface="Arial"/>
                <a:cs typeface="Arial"/>
              </a:rPr>
              <a:t>H</a:t>
            </a:r>
            <a:r>
              <a:rPr sz="1200" spc="44" baseline="-10416" dirty="0">
                <a:latin typeface="PMingLiU"/>
                <a:cs typeface="PMingLiU"/>
              </a:rPr>
              <a:t>0 </a:t>
            </a:r>
            <a:r>
              <a:rPr sz="1100" spc="15" dirty="0">
                <a:latin typeface="PMingLiU"/>
                <a:cs typeface="PMingLiU"/>
              </a:rPr>
              <a:t>: </a:t>
            </a:r>
            <a:r>
              <a:rPr sz="1100" i="1" spc="20" dirty="0">
                <a:latin typeface="Times New Roman"/>
                <a:cs typeface="Times New Roman"/>
              </a:rPr>
              <a:t>µ </a:t>
            </a:r>
            <a:r>
              <a:rPr sz="1100" spc="260" dirty="0">
                <a:latin typeface="PMingLiU"/>
                <a:cs typeface="PMingLiU"/>
              </a:rPr>
              <a:t>= </a:t>
            </a:r>
            <a:r>
              <a:rPr sz="1100" spc="25" dirty="0">
                <a:latin typeface="PMingLiU"/>
                <a:cs typeface="PMingLiU"/>
              </a:rPr>
              <a:t>10 </a:t>
            </a:r>
            <a:r>
              <a:rPr sz="1050" spc="-5" dirty="0">
                <a:latin typeface="Arial"/>
                <a:cs typeface="Arial"/>
              </a:rPr>
              <a:t>vs. </a:t>
            </a:r>
            <a:r>
              <a:rPr sz="1100" i="1" spc="30" dirty="0">
                <a:latin typeface="Arial"/>
                <a:cs typeface="Arial"/>
              </a:rPr>
              <a:t>H</a:t>
            </a:r>
            <a:r>
              <a:rPr sz="1200" i="1" spc="44" baseline="-13888" dirty="0">
                <a:latin typeface="Palatino Linotype"/>
                <a:cs typeface="Palatino Linotype"/>
              </a:rPr>
              <a:t>A </a:t>
            </a:r>
            <a:r>
              <a:rPr sz="1100" spc="15" dirty="0">
                <a:latin typeface="PMingLiU"/>
                <a:cs typeface="PMingLiU"/>
              </a:rPr>
              <a:t>: </a:t>
            </a:r>
            <a:r>
              <a:rPr sz="1100" i="1" spc="20" dirty="0">
                <a:latin typeface="Times New Roman"/>
                <a:cs typeface="Times New Roman"/>
              </a:rPr>
              <a:t>µ </a:t>
            </a:r>
            <a:r>
              <a:rPr sz="1100" i="1" spc="105" dirty="0">
                <a:latin typeface="Times New Roman"/>
                <a:cs typeface="Times New Roman"/>
              </a:rPr>
              <a:t>&gt; </a:t>
            </a:r>
            <a:r>
              <a:rPr sz="1100" spc="25" dirty="0">
                <a:latin typeface="PMingLiU"/>
                <a:cs typeface="PMingLiU"/>
              </a:rPr>
              <a:t>10 </a:t>
            </a:r>
            <a:r>
              <a:rPr sz="1050" dirty="0">
                <a:latin typeface="Arial"/>
                <a:cs typeface="Arial"/>
              </a:rPr>
              <a:t>for the following </a:t>
            </a:r>
            <a:r>
              <a:rPr sz="1050" spc="20" dirty="0">
                <a:latin typeface="Arial"/>
                <a:cs typeface="Arial"/>
              </a:rPr>
              <a:t>6  </a:t>
            </a:r>
            <a:r>
              <a:rPr sz="1050" dirty="0">
                <a:latin typeface="Arial"/>
                <a:cs typeface="Arial"/>
              </a:rPr>
              <a:t>samples. </a:t>
            </a:r>
            <a:r>
              <a:rPr sz="1050" spc="-5" dirty="0">
                <a:latin typeface="Arial"/>
                <a:cs typeface="Arial"/>
              </a:rPr>
              <a:t>Assume </a:t>
            </a:r>
            <a:r>
              <a:rPr sz="1100" i="1" spc="80" dirty="0">
                <a:latin typeface="Times New Roman"/>
                <a:cs typeface="Times New Roman"/>
              </a:rPr>
              <a:t>σ </a:t>
            </a:r>
            <a:r>
              <a:rPr sz="1100" spc="260" dirty="0">
                <a:latin typeface="PMingLiU"/>
                <a:cs typeface="PMingLiU"/>
              </a:rPr>
              <a:t>=</a:t>
            </a:r>
            <a:r>
              <a:rPr sz="1100" spc="-175" dirty="0">
                <a:latin typeface="PMingLiU"/>
                <a:cs typeface="PMingLiU"/>
              </a:rPr>
              <a:t> </a:t>
            </a:r>
            <a:r>
              <a:rPr sz="1100" spc="15" dirty="0">
                <a:latin typeface="PMingLiU"/>
                <a:cs typeface="PMingLiU"/>
              </a:rPr>
              <a:t>2</a:t>
            </a:r>
            <a:r>
              <a:rPr sz="1050" spc="15" dirty="0">
                <a:latin typeface="Arial"/>
                <a:cs typeface="Arial"/>
              </a:rPr>
              <a:t>.</a:t>
            </a:r>
            <a:endParaRPr sz="1050">
              <a:latin typeface="Arial"/>
              <a:cs typeface="Arial"/>
            </a:endParaRPr>
          </a:p>
        </p:txBody>
      </p:sp>
      <mc:AlternateContent xmlns:mc="http://schemas.openxmlformats.org/markup-compatibility/2006" xmlns:a14="http://schemas.microsoft.com/office/drawing/2010/main">
        <mc:Choice Requires="a14">
          <p:graphicFrame>
            <p:nvGraphicFramePr>
              <p:cNvPr id="4" name="object 4"/>
              <p:cNvGraphicFramePr>
                <a:graphicFrameLocks noGrp="1"/>
              </p:cNvGraphicFramePr>
              <p:nvPr>
                <p:extLst/>
              </p:nvPr>
            </p:nvGraphicFramePr>
            <p:xfrm>
              <a:off x="888123" y="855865"/>
              <a:ext cx="2824479" cy="1207068"/>
            </p:xfrm>
            <a:graphic>
              <a:graphicData uri="http://schemas.openxmlformats.org/drawingml/2006/table">
                <a:tbl>
                  <a:tblPr firstRow="1" bandRow="1">
                    <a:tableStyleId>{2D5ABB26-0587-4C30-8999-92F81FD0307C}</a:tableStyleId>
                  </a:tblPr>
                  <a:tblGrid>
                    <a:gridCol w="746125">
                      <a:extLst>
                        <a:ext uri="{9D8B030D-6E8A-4147-A177-3AD203B41FA5}">
                          <a16:colId xmlns:a16="http://schemas.microsoft.com/office/drawing/2014/main" val="20000"/>
                        </a:ext>
                      </a:extLst>
                    </a:gridCol>
                    <a:gridCol w="667385">
                      <a:extLst>
                        <a:ext uri="{9D8B030D-6E8A-4147-A177-3AD203B41FA5}">
                          <a16:colId xmlns:a16="http://schemas.microsoft.com/office/drawing/2014/main" val="20001"/>
                        </a:ext>
                      </a:extLst>
                    </a:gridCol>
                    <a:gridCol w="705485">
                      <a:extLst>
                        <a:ext uri="{9D8B030D-6E8A-4147-A177-3AD203B41FA5}">
                          <a16:colId xmlns:a16="http://schemas.microsoft.com/office/drawing/2014/main" val="20002"/>
                        </a:ext>
                      </a:extLst>
                    </a:gridCol>
                    <a:gridCol w="705484">
                      <a:extLst>
                        <a:ext uri="{9D8B030D-6E8A-4147-A177-3AD203B41FA5}">
                          <a16:colId xmlns:a16="http://schemas.microsoft.com/office/drawing/2014/main" val="20003"/>
                        </a:ext>
                      </a:extLst>
                    </a:gridCol>
                  </a:tblGrid>
                  <a:tr h="203771">
                    <a:tc>
                      <a:txBody>
                        <a:bodyPr/>
                        <a:lstStyle/>
                        <a:p>
                          <a:pPr marL="72390">
                            <a:lnSpc>
                              <a:spcPts val="1270"/>
                            </a:lnSpc>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panose="02040503050406030204" pitchFamily="18" charset="0"/>
                                      </a:rPr>
                                    </m:ctrlPr>
                                  </m:accPr>
                                  <m:e>
                                    <m:r>
                                      <a:rPr lang="en-US" sz="1200" b="0" i="1" smtClean="0">
                                        <a:latin typeface="Cambria Math" panose="02040503050406030204" pitchFamily="18" charset="0"/>
                                      </a:rPr>
                                      <m:t>𝑥</m:t>
                                    </m:r>
                                  </m:e>
                                </m:acc>
                              </m:oMath>
                            </m:oMathPara>
                          </a14:m>
                          <a:endParaRPr sz="1200" dirty="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5" dirty="0">
                              <a:latin typeface="Tahoma"/>
                              <a:cs typeface="Tahoma"/>
                            </a:rPr>
                            <a:t>10</a:t>
                          </a:r>
                          <a:r>
                            <a:rPr sz="1200" i="1" spc="-55" dirty="0">
                              <a:latin typeface="Times New Roman"/>
                              <a:cs typeface="Times New Roman"/>
                            </a:rPr>
                            <a:t>.</a:t>
                          </a:r>
                          <a:r>
                            <a:rPr sz="1200" spc="-55" dirty="0">
                              <a:latin typeface="Tahoma"/>
                              <a:cs typeface="Tahoma"/>
                            </a:rPr>
                            <a:t>05</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10</a:t>
                          </a:r>
                          <a:r>
                            <a:rPr sz="1200" i="1" spc="-50" dirty="0">
                              <a:latin typeface="Times New Roman"/>
                              <a:cs typeface="Times New Roman"/>
                            </a:rPr>
                            <a:t>.</a:t>
                          </a:r>
                          <a:r>
                            <a:rPr sz="1200" spc="-50" dirty="0">
                              <a:latin typeface="Tahoma"/>
                              <a:cs typeface="Tahoma"/>
                            </a:rPr>
                            <a:t>1</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10</a:t>
                          </a:r>
                          <a:r>
                            <a:rPr sz="1200" i="1" spc="-50" dirty="0">
                              <a:latin typeface="Times New Roman"/>
                              <a:cs typeface="Times New Roman"/>
                            </a:rPr>
                            <a:t>.</a:t>
                          </a:r>
                          <a:r>
                            <a:rPr sz="1200" spc="-50" dirty="0">
                              <a:latin typeface="Tahoma"/>
                              <a:cs typeface="Tahoma"/>
                            </a:rPr>
                            <a:t>2</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3644">
                    <a:tc>
                      <a:txBody>
                        <a:bodyPr/>
                        <a:lstStyle/>
                        <a:p>
                          <a:pPr marL="75565">
                            <a:lnSpc>
                              <a:spcPts val="1390"/>
                            </a:lnSpc>
                          </a:pPr>
                          <a:r>
                            <a:rPr sz="1200" i="1" spc="-10" dirty="0">
                              <a:solidFill>
                                <a:srgbClr val="935151"/>
                              </a:solidFill>
                              <a:latin typeface="Palatino Linotype"/>
                              <a:cs typeface="Palatino Linotype"/>
                            </a:rPr>
                            <a:t>n </a:t>
                          </a:r>
                          <a:r>
                            <a:rPr sz="1200" spc="35" dirty="0">
                              <a:solidFill>
                                <a:srgbClr val="935151"/>
                              </a:solidFill>
                              <a:latin typeface="Tahoma"/>
                              <a:cs typeface="Tahoma"/>
                            </a:rPr>
                            <a:t>=</a:t>
                          </a:r>
                          <a:r>
                            <a:rPr sz="1200" spc="-30" dirty="0">
                              <a:solidFill>
                                <a:srgbClr val="935151"/>
                              </a:solidFill>
                              <a:latin typeface="Tahoma"/>
                              <a:cs typeface="Tahoma"/>
                            </a:rPr>
                            <a:t> </a:t>
                          </a:r>
                          <a:r>
                            <a:rPr sz="1200" spc="-75" dirty="0">
                              <a:solidFill>
                                <a:srgbClr val="935151"/>
                              </a:solidFill>
                              <a:latin typeface="Tahoma"/>
                              <a:cs typeface="Tahoma"/>
                            </a:rPr>
                            <a:t>30</a:t>
                          </a:r>
                          <a:endParaRPr sz="120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8:30am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10:05am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11:45am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03771">
                    <a:tc>
                      <a:txBody>
                        <a:bodyPr/>
                        <a:lstStyle/>
                        <a:p>
                          <a:pPr marL="75565">
                            <a:lnSpc>
                              <a:spcPts val="1270"/>
                            </a:lnSpc>
                          </a:pPr>
                          <a:r>
                            <a:rPr sz="1200" i="1" spc="-5" dirty="0">
                              <a:latin typeface="Palatino Linotype"/>
                              <a:cs typeface="Palatino Linotype"/>
                            </a:rPr>
                            <a:t>p </a:t>
                          </a:r>
                          <a:r>
                            <a:rPr sz="1200" i="1" spc="155" dirty="0">
                              <a:latin typeface="Georgia"/>
                              <a:cs typeface="Georgia"/>
                            </a:rPr>
                            <a:t>−</a:t>
                          </a:r>
                          <a:r>
                            <a:rPr sz="1200" i="1" spc="-100" dirty="0">
                              <a:latin typeface="Georgia"/>
                              <a:cs typeface="Georgia"/>
                            </a:rPr>
                            <a:t> </a:t>
                          </a:r>
                          <a:r>
                            <a:rPr sz="1200" i="1" dirty="0">
                              <a:latin typeface="Palatino Linotype"/>
                              <a:cs typeface="Palatino Linotype"/>
                            </a:rPr>
                            <a:t>value</a:t>
                          </a:r>
                          <a:endParaRPr sz="120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0</a:t>
                          </a:r>
                          <a:r>
                            <a:rPr sz="1200" i="1" spc="-50" dirty="0">
                              <a:latin typeface="Times New Roman"/>
                              <a:cs typeface="Times New Roman"/>
                            </a:rPr>
                            <a:t>.</a:t>
                          </a:r>
                          <a:r>
                            <a:rPr sz="1200" spc="-50" dirty="0">
                              <a:latin typeface="Tahoma"/>
                              <a:cs typeface="Tahoma"/>
                            </a:rPr>
                            <a:t>45</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0</a:t>
                          </a:r>
                          <a:r>
                            <a:rPr sz="1200" i="1" spc="-50" dirty="0">
                              <a:latin typeface="Times New Roman"/>
                              <a:cs typeface="Times New Roman"/>
                            </a:rPr>
                            <a:t>.</a:t>
                          </a:r>
                          <a:r>
                            <a:rPr sz="1200" spc="-50" dirty="0">
                              <a:latin typeface="Tahoma"/>
                              <a:cs typeface="Tahoma"/>
                            </a:rPr>
                            <a:t>39</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lang="en-US" sz="1200" spc="-75" dirty="0" smtClean="0">
                              <a:latin typeface="Tahoma"/>
                              <a:cs typeface="Tahoma"/>
                            </a:rPr>
                            <a:t>0.</a:t>
                          </a:r>
                          <a:r>
                            <a:rPr sz="1200" spc="-75" dirty="0" smtClean="0">
                              <a:latin typeface="Tahoma"/>
                              <a:cs typeface="Tahoma"/>
                            </a:rPr>
                            <a:t>29</a:t>
                          </a:r>
                          <a:endParaRPr sz="1200" dirty="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03644">
                    <a:tc>
                      <a:txBody>
                        <a:bodyPr/>
                        <a:lstStyle/>
                        <a:p>
                          <a:pPr marL="75565">
                            <a:lnSpc>
                              <a:spcPts val="1390"/>
                            </a:lnSpc>
                          </a:pPr>
                          <a:endParaRPr sz="1200" dirty="0">
                            <a:latin typeface="Tahoma"/>
                            <a:cs typeface="Tahoma"/>
                          </a:endParaRPr>
                        </a:p>
                      </a:txBody>
                      <a:tcPr marL="0" marR="0" marT="0" marB="0">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a:latin typeface="Arial"/>
                            <a:cs typeface="Arial"/>
                          </a:endParaRPr>
                        </a:p>
                      </a:txBody>
                      <a:tcPr marL="0" marR="0" marT="69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a:latin typeface="Arial"/>
                            <a:cs typeface="Arial"/>
                          </a:endParaRPr>
                        </a:p>
                      </a:txBody>
                      <a:tcPr marL="0" marR="0" marT="69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lang="en-US" sz="600" dirty="0">
                            <a:latin typeface="Arial"/>
                            <a:cs typeface="Arial"/>
                          </a:endParaRPr>
                        </a:p>
                      </a:txBody>
                      <a:tcPr marL="0" marR="0" marT="6985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029622"/>
                      </a:ext>
                    </a:extLst>
                  </a:tr>
                  <a:tr h="203644">
                    <a:tc>
                      <a:txBody>
                        <a:bodyPr/>
                        <a:lstStyle/>
                        <a:p>
                          <a:pPr marL="75565">
                            <a:lnSpc>
                              <a:spcPts val="1390"/>
                            </a:lnSpc>
                          </a:pPr>
                          <a:r>
                            <a:rPr sz="1200" i="1" spc="-10" dirty="0">
                              <a:solidFill>
                                <a:srgbClr val="935151"/>
                              </a:solidFill>
                              <a:latin typeface="Palatino Linotype"/>
                              <a:cs typeface="Palatino Linotype"/>
                            </a:rPr>
                            <a:t>n </a:t>
                          </a:r>
                          <a:r>
                            <a:rPr sz="1200" spc="35" dirty="0">
                              <a:solidFill>
                                <a:srgbClr val="935151"/>
                              </a:solidFill>
                              <a:latin typeface="Tahoma"/>
                              <a:cs typeface="Tahoma"/>
                            </a:rPr>
                            <a:t>=</a:t>
                          </a:r>
                          <a:r>
                            <a:rPr sz="1200" spc="-45" dirty="0">
                              <a:solidFill>
                                <a:srgbClr val="935151"/>
                              </a:solidFill>
                              <a:latin typeface="Tahoma"/>
                              <a:cs typeface="Tahoma"/>
                            </a:rPr>
                            <a:t> </a:t>
                          </a:r>
                          <a:r>
                            <a:rPr sz="1200" spc="-75" dirty="0">
                              <a:solidFill>
                                <a:srgbClr val="935151"/>
                              </a:solidFill>
                              <a:latin typeface="Tahoma"/>
                              <a:cs typeface="Tahoma"/>
                            </a:rPr>
                            <a:t>5000</a:t>
                          </a:r>
                          <a:endParaRPr sz="1200" dirty="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5" dirty="0">
                              <a:latin typeface="Arial"/>
                              <a:cs typeface="Arial"/>
                            </a:rPr>
                            <a:t>1:25pm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5" dirty="0">
                              <a:latin typeface="Arial"/>
                              <a:cs typeface="Arial"/>
                            </a:rPr>
                            <a:t>3:05pm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lang="en-US" sz="600" dirty="0" smtClean="0">
                              <a:latin typeface="Arial"/>
                              <a:cs typeface="Arial"/>
                            </a:rPr>
                            <a:t>Everyone</a:t>
                          </a:r>
                          <a:endParaRPr lang="en-US" sz="600" dirty="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88594">
                    <a:tc>
                      <a:txBody>
                        <a:bodyPr/>
                        <a:lstStyle/>
                        <a:p>
                          <a:pPr marL="75565">
                            <a:lnSpc>
                              <a:spcPts val="1270"/>
                            </a:lnSpc>
                          </a:pPr>
                          <a:r>
                            <a:rPr sz="1200" i="1" spc="-5" dirty="0">
                              <a:latin typeface="Palatino Linotype"/>
                              <a:cs typeface="Palatino Linotype"/>
                            </a:rPr>
                            <a:t>p </a:t>
                          </a:r>
                          <a:r>
                            <a:rPr sz="1200" i="1" spc="155" dirty="0">
                              <a:latin typeface="Georgia"/>
                              <a:cs typeface="Georgia"/>
                            </a:rPr>
                            <a:t>−</a:t>
                          </a:r>
                          <a:r>
                            <a:rPr sz="1200" i="1" spc="-100" dirty="0">
                              <a:latin typeface="Georgia"/>
                              <a:cs typeface="Georgia"/>
                            </a:rPr>
                            <a:t> </a:t>
                          </a:r>
                          <a:r>
                            <a:rPr sz="1200" i="1" dirty="0">
                              <a:latin typeface="Palatino Linotype"/>
                              <a:cs typeface="Palatino Linotype"/>
                            </a:rPr>
                            <a:t>value</a:t>
                          </a:r>
                          <a:endParaRPr sz="120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0</a:t>
                          </a:r>
                          <a:r>
                            <a:rPr sz="1200" i="1" spc="-50" dirty="0">
                              <a:latin typeface="Times New Roman"/>
                              <a:cs typeface="Times New Roman"/>
                            </a:rPr>
                            <a:t>.</a:t>
                          </a:r>
                          <a:r>
                            <a:rPr sz="1200" spc="-50" dirty="0">
                              <a:latin typeface="Tahoma"/>
                              <a:cs typeface="Tahoma"/>
                            </a:rPr>
                            <a:t>04</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5" dirty="0">
                              <a:latin typeface="Tahoma"/>
                              <a:cs typeface="Tahoma"/>
                            </a:rPr>
                            <a:t>0</a:t>
                          </a:r>
                          <a:r>
                            <a:rPr sz="1200" i="1" spc="-55" dirty="0">
                              <a:latin typeface="Times New Roman"/>
                              <a:cs typeface="Times New Roman"/>
                            </a:rPr>
                            <a:t>.</a:t>
                          </a:r>
                          <a:r>
                            <a:rPr sz="1200" spc="-55" dirty="0">
                              <a:latin typeface="Tahoma"/>
                              <a:cs typeface="Tahoma"/>
                            </a:rPr>
                            <a:t>0002</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i="1" spc="155" dirty="0">
                              <a:latin typeface="Georgia"/>
                              <a:cs typeface="Georgia"/>
                            </a:rPr>
                            <a:t>≈</a:t>
                          </a:r>
                          <a:r>
                            <a:rPr sz="1200" i="1" spc="25" dirty="0">
                              <a:latin typeface="Georgia"/>
                              <a:cs typeface="Georgia"/>
                            </a:rPr>
                            <a:t> </a:t>
                          </a:r>
                          <a:r>
                            <a:rPr sz="1200" spc="-75" dirty="0">
                              <a:latin typeface="Tahoma"/>
                              <a:cs typeface="Tahoma"/>
                            </a:rPr>
                            <a:t>0</a:t>
                          </a:r>
                          <a:endParaRPr sz="1200" dirty="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mc:Choice>
        <mc:Fallback xmlns="">
          <p:graphicFrame>
            <p:nvGraphicFramePr>
              <p:cNvPr id="4" name="object 4"/>
              <p:cNvGraphicFramePr>
                <a:graphicFrameLocks noGrp="1"/>
              </p:cNvGraphicFramePr>
              <p:nvPr>
                <p:extLst/>
              </p:nvPr>
            </p:nvGraphicFramePr>
            <p:xfrm>
              <a:off x="888123" y="855865"/>
              <a:ext cx="2824479" cy="1207068"/>
            </p:xfrm>
            <a:graphic>
              <a:graphicData uri="http://schemas.openxmlformats.org/drawingml/2006/table">
                <a:tbl>
                  <a:tblPr firstRow="1" bandRow="1">
                    <a:tableStyleId>{2D5ABB26-0587-4C30-8999-92F81FD0307C}</a:tableStyleId>
                  </a:tblPr>
                  <a:tblGrid>
                    <a:gridCol w="746125">
                      <a:extLst>
                        <a:ext uri="{9D8B030D-6E8A-4147-A177-3AD203B41FA5}">
                          <a16:colId xmlns:a16="http://schemas.microsoft.com/office/drawing/2014/main" val="20000"/>
                        </a:ext>
                      </a:extLst>
                    </a:gridCol>
                    <a:gridCol w="667385">
                      <a:extLst>
                        <a:ext uri="{9D8B030D-6E8A-4147-A177-3AD203B41FA5}">
                          <a16:colId xmlns:a16="http://schemas.microsoft.com/office/drawing/2014/main" val="20001"/>
                        </a:ext>
                      </a:extLst>
                    </a:gridCol>
                    <a:gridCol w="705485">
                      <a:extLst>
                        <a:ext uri="{9D8B030D-6E8A-4147-A177-3AD203B41FA5}">
                          <a16:colId xmlns:a16="http://schemas.microsoft.com/office/drawing/2014/main" val="20002"/>
                        </a:ext>
                      </a:extLst>
                    </a:gridCol>
                    <a:gridCol w="705484">
                      <a:extLst>
                        <a:ext uri="{9D8B030D-6E8A-4147-A177-3AD203B41FA5}">
                          <a16:colId xmlns:a16="http://schemas.microsoft.com/office/drawing/2014/main" val="20003"/>
                        </a:ext>
                      </a:extLst>
                    </a:gridCol>
                  </a:tblGrid>
                  <a:tr h="203771">
                    <a:tc>
                      <a:txBody>
                        <a:bodyPr/>
                        <a:lstStyle/>
                        <a:p>
                          <a:endParaRPr lang="en-US"/>
                        </a:p>
                      </a:txBody>
                      <a:tcPr marL="0" marR="0" marT="0" marB="0">
                        <a:lnR w="6350">
                          <a:solidFill>
                            <a:srgbClr val="000000"/>
                          </a:solidFill>
                          <a:prstDash val="solid"/>
                        </a:lnR>
                        <a:lnT w="6350">
                          <a:solidFill>
                            <a:srgbClr val="000000"/>
                          </a:solidFill>
                          <a:prstDash val="solid"/>
                        </a:lnT>
                        <a:lnB w="6350">
                          <a:solidFill>
                            <a:srgbClr val="000000"/>
                          </a:solidFill>
                          <a:prstDash val="solid"/>
                        </a:lnB>
                        <a:blipFill>
                          <a:blip r:embed="rId2"/>
                          <a:stretch>
                            <a:fillRect t="-35294" r="-278862" b="-517647"/>
                          </a:stretch>
                        </a:blipFill>
                      </a:tcPr>
                    </a:tc>
                    <a:tc>
                      <a:txBody>
                        <a:bodyPr/>
                        <a:lstStyle/>
                        <a:p>
                          <a:pPr algn="ctr">
                            <a:lnSpc>
                              <a:spcPts val="1270"/>
                            </a:lnSpc>
                          </a:pPr>
                          <a:r>
                            <a:rPr sz="1200" spc="-55" dirty="0">
                              <a:latin typeface="Tahoma"/>
                              <a:cs typeface="Tahoma"/>
                            </a:rPr>
                            <a:t>10</a:t>
                          </a:r>
                          <a:r>
                            <a:rPr sz="1200" i="1" spc="-55" dirty="0">
                              <a:latin typeface="Times New Roman"/>
                              <a:cs typeface="Times New Roman"/>
                            </a:rPr>
                            <a:t>.</a:t>
                          </a:r>
                          <a:r>
                            <a:rPr sz="1200" spc="-55" dirty="0">
                              <a:latin typeface="Tahoma"/>
                              <a:cs typeface="Tahoma"/>
                            </a:rPr>
                            <a:t>05</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10</a:t>
                          </a:r>
                          <a:r>
                            <a:rPr sz="1200" i="1" spc="-50" dirty="0">
                              <a:latin typeface="Times New Roman"/>
                              <a:cs typeface="Times New Roman"/>
                            </a:rPr>
                            <a:t>.</a:t>
                          </a:r>
                          <a:r>
                            <a:rPr sz="1200" spc="-50" dirty="0">
                              <a:latin typeface="Tahoma"/>
                              <a:cs typeface="Tahoma"/>
                            </a:rPr>
                            <a:t>1</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10</a:t>
                          </a:r>
                          <a:r>
                            <a:rPr sz="1200" i="1" spc="-50" dirty="0">
                              <a:latin typeface="Times New Roman"/>
                              <a:cs typeface="Times New Roman"/>
                            </a:rPr>
                            <a:t>.</a:t>
                          </a:r>
                          <a:r>
                            <a:rPr sz="1200" spc="-50" dirty="0">
                              <a:latin typeface="Tahoma"/>
                              <a:cs typeface="Tahoma"/>
                            </a:rPr>
                            <a:t>2</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3644">
                    <a:tc>
                      <a:txBody>
                        <a:bodyPr/>
                        <a:lstStyle/>
                        <a:p>
                          <a:pPr marL="75565">
                            <a:lnSpc>
                              <a:spcPts val="1390"/>
                            </a:lnSpc>
                          </a:pPr>
                          <a:r>
                            <a:rPr sz="1200" i="1" spc="-10" dirty="0">
                              <a:solidFill>
                                <a:srgbClr val="935151"/>
                              </a:solidFill>
                              <a:latin typeface="Palatino Linotype"/>
                              <a:cs typeface="Palatino Linotype"/>
                            </a:rPr>
                            <a:t>n </a:t>
                          </a:r>
                          <a:r>
                            <a:rPr sz="1200" spc="35" dirty="0">
                              <a:solidFill>
                                <a:srgbClr val="935151"/>
                              </a:solidFill>
                              <a:latin typeface="Tahoma"/>
                              <a:cs typeface="Tahoma"/>
                            </a:rPr>
                            <a:t>=</a:t>
                          </a:r>
                          <a:r>
                            <a:rPr sz="1200" spc="-30" dirty="0">
                              <a:solidFill>
                                <a:srgbClr val="935151"/>
                              </a:solidFill>
                              <a:latin typeface="Tahoma"/>
                              <a:cs typeface="Tahoma"/>
                            </a:rPr>
                            <a:t> </a:t>
                          </a:r>
                          <a:r>
                            <a:rPr sz="1200" spc="-75" dirty="0">
                              <a:solidFill>
                                <a:srgbClr val="935151"/>
                              </a:solidFill>
                              <a:latin typeface="Tahoma"/>
                              <a:cs typeface="Tahoma"/>
                            </a:rPr>
                            <a:t>30</a:t>
                          </a:r>
                          <a:endParaRPr sz="120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8:30am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10:05am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10" dirty="0">
                              <a:latin typeface="Arial"/>
                              <a:cs typeface="Arial"/>
                            </a:rPr>
                            <a:t>11:45am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03771">
                    <a:tc>
                      <a:txBody>
                        <a:bodyPr/>
                        <a:lstStyle/>
                        <a:p>
                          <a:pPr marL="75565">
                            <a:lnSpc>
                              <a:spcPts val="1270"/>
                            </a:lnSpc>
                          </a:pPr>
                          <a:r>
                            <a:rPr sz="1200" i="1" spc="-5" dirty="0">
                              <a:latin typeface="Palatino Linotype"/>
                              <a:cs typeface="Palatino Linotype"/>
                            </a:rPr>
                            <a:t>p </a:t>
                          </a:r>
                          <a:r>
                            <a:rPr sz="1200" i="1" spc="155" dirty="0">
                              <a:latin typeface="Georgia"/>
                              <a:cs typeface="Georgia"/>
                            </a:rPr>
                            <a:t>−</a:t>
                          </a:r>
                          <a:r>
                            <a:rPr sz="1200" i="1" spc="-100" dirty="0">
                              <a:latin typeface="Georgia"/>
                              <a:cs typeface="Georgia"/>
                            </a:rPr>
                            <a:t> </a:t>
                          </a:r>
                          <a:r>
                            <a:rPr sz="1200" i="1" dirty="0">
                              <a:latin typeface="Palatino Linotype"/>
                              <a:cs typeface="Palatino Linotype"/>
                            </a:rPr>
                            <a:t>value</a:t>
                          </a:r>
                          <a:endParaRPr sz="120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0</a:t>
                          </a:r>
                          <a:r>
                            <a:rPr sz="1200" i="1" spc="-50" dirty="0">
                              <a:latin typeface="Times New Roman"/>
                              <a:cs typeface="Times New Roman"/>
                            </a:rPr>
                            <a:t>.</a:t>
                          </a:r>
                          <a:r>
                            <a:rPr sz="1200" spc="-50" dirty="0">
                              <a:latin typeface="Tahoma"/>
                              <a:cs typeface="Tahoma"/>
                            </a:rPr>
                            <a:t>45</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0</a:t>
                          </a:r>
                          <a:r>
                            <a:rPr sz="1200" i="1" spc="-50" dirty="0">
                              <a:latin typeface="Times New Roman"/>
                              <a:cs typeface="Times New Roman"/>
                            </a:rPr>
                            <a:t>.</a:t>
                          </a:r>
                          <a:r>
                            <a:rPr sz="1200" spc="-50" dirty="0">
                              <a:latin typeface="Tahoma"/>
                              <a:cs typeface="Tahoma"/>
                            </a:rPr>
                            <a:t>39</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lang="en-US" sz="1200" spc="-75" dirty="0" smtClean="0">
                              <a:latin typeface="Tahoma"/>
                              <a:cs typeface="Tahoma"/>
                            </a:rPr>
                            <a:t>0.</a:t>
                          </a:r>
                          <a:r>
                            <a:rPr sz="1200" spc="-75" dirty="0" smtClean="0">
                              <a:latin typeface="Tahoma"/>
                              <a:cs typeface="Tahoma"/>
                            </a:rPr>
                            <a:t>29</a:t>
                          </a:r>
                          <a:endParaRPr sz="1200" dirty="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03644">
                    <a:tc>
                      <a:txBody>
                        <a:bodyPr/>
                        <a:lstStyle/>
                        <a:p>
                          <a:pPr marL="75565">
                            <a:lnSpc>
                              <a:spcPts val="1390"/>
                            </a:lnSpc>
                          </a:pPr>
                          <a:endParaRPr sz="1200" dirty="0">
                            <a:latin typeface="Tahoma"/>
                            <a:cs typeface="Tahoma"/>
                          </a:endParaRPr>
                        </a:p>
                      </a:txBody>
                      <a:tcPr marL="0" marR="0" marT="0" marB="0">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a:latin typeface="Arial"/>
                            <a:cs typeface="Arial"/>
                          </a:endParaRPr>
                        </a:p>
                      </a:txBody>
                      <a:tcPr marL="0" marR="0" marT="69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sz="600">
                            <a:latin typeface="Arial"/>
                            <a:cs typeface="Arial"/>
                          </a:endParaRPr>
                        </a:p>
                      </a:txBody>
                      <a:tcPr marL="0" marR="0" marT="69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gn="ctr">
                            <a:lnSpc>
                              <a:spcPct val="100000"/>
                            </a:lnSpc>
                            <a:spcBef>
                              <a:spcPts val="550"/>
                            </a:spcBef>
                          </a:pPr>
                          <a:endParaRPr lang="en-US" sz="600" dirty="0">
                            <a:latin typeface="Arial"/>
                            <a:cs typeface="Arial"/>
                          </a:endParaRPr>
                        </a:p>
                      </a:txBody>
                      <a:tcPr marL="0" marR="0" marT="6985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029622"/>
                      </a:ext>
                    </a:extLst>
                  </a:tr>
                  <a:tr h="203644">
                    <a:tc>
                      <a:txBody>
                        <a:bodyPr/>
                        <a:lstStyle/>
                        <a:p>
                          <a:pPr marL="75565">
                            <a:lnSpc>
                              <a:spcPts val="1390"/>
                            </a:lnSpc>
                          </a:pPr>
                          <a:r>
                            <a:rPr sz="1200" i="1" spc="-10" dirty="0">
                              <a:solidFill>
                                <a:srgbClr val="935151"/>
                              </a:solidFill>
                              <a:latin typeface="Palatino Linotype"/>
                              <a:cs typeface="Palatino Linotype"/>
                            </a:rPr>
                            <a:t>n </a:t>
                          </a:r>
                          <a:r>
                            <a:rPr sz="1200" spc="35" dirty="0">
                              <a:solidFill>
                                <a:srgbClr val="935151"/>
                              </a:solidFill>
                              <a:latin typeface="Tahoma"/>
                              <a:cs typeface="Tahoma"/>
                            </a:rPr>
                            <a:t>=</a:t>
                          </a:r>
                          <a:r>
                            <a:rPr sz="1200" spc="-45" dirty="0">
                              <a:solidFill>
                                <a:srgbClr val="935151"/>
                              </a:solidFill>
                              <a:latin typeface="Tahoma"/>
                              <a:cs typeface="Tahoma"/>
                            </a:rPr>
                            <a:t> </a:t>
                          </a:r>
                          <a:r>
                            <a:rPr sz="1200" spc="-75" dirty="0">
                              <a:solidFill>
                                <a:srgbClr val="935151"/>
                              </a:solidFill>
                              <a:latin typeface="Tahoma"/>
                              <a:cs typeface="Tahoma"/>
                            </a:rPr>
                            <a:t>5000</a:t>
                          </a:r>
                          <a:endParaRPr sz="1200" dirty="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5" dirty="0">
                              <a:latin typeface="Arial"/>
                              <a:cs typeface="Arial"/>
                            </a:rPr>
                            <a:t>1:25pm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sz="600" spc="-5" dirty="0">
                              <a:latin typeface="Arial"/>
                              <a:cs typeface="Arial"/>
                            </a:rPr>
                            <a:t>3:05pm</a:t>
                          </a:r>
                          <a:r>
                            <a:rPr sz="600" spc="-15" dirty="0">
                              <a:latin typeface="Arial"/>
                              <a:cs typeface="Arial"/>
                            </a:rPr>
                            <a:t> </a:t>
                          </a:r>
                          <a:r>
                            <a:rPr sz="600" spc="-10" dirty="0">
                              <a:latin typeface="Arial"/>
                              <a:cs typeface="Arial"/>
                            </a:rPr>
                            <a:t>section</a:t>
                          </a:r>
                          <a:endParaRPr sz="60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550"/>
                            </a:spcBef>
                          </a:pPr>
                          <a:r>
                            <a:rPr lang="en-US" sz="600" dirty="0" smtClean="0">
                              <a:latin typeface="Arial"/>
                              <a:cs typeface="Arial"/>
                            </a:rPr>
                            <a:t>Everyone</a:t>
                          </a:r>
                          <a:endParaRPr lang="en-US" sz="600" dirty="0">
                            <a:latin typeface="Arial"/>
                            <a:cs typeface="Arial"/>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88594">
                    <a:tc>
                      <a:txBody>
                        <a:bodyPr/>
                        <a:lstStyle/>
                        <a:p>
                          <a:pPr marL="75565">
                            <a:lnSpc>
                              <a:spcPts val="1270"/>
                            </a:lnSpc>
                          </a:pPr>
                          <a:r>
                            <a:rPr sz="1200" i="1" spc="-5" dirty="0">
                              <a:latin typeface="Palatino Linotype"/>
                              <a:cs typeface="Palatino Linotype"/>
                            </a:rPr>
                            <a:t>p </a:t>
                          </a:r>
                          <a:r>
                            <a:rPr sz="1200" i="1" spc="155" dirty="0">
                              <a:latin typeface="Georgia"/>
                              <a:cs typeface="Georgia"/>
                            </a:rPr>
                            <a:t>−</a:t>
                          </a:r>
                          <a:r>
                            <a:rPr sz="1200" i="1" spc="-100" dirty="0">
                              <a:latin typeface="Georgia"/>
                              <a:cs typeface="Georgia"/>
                            </a:rPr>
                            <a:t> </a:t>
                          </a:r>
                          <a:r>
                            <a:rPr sz="1200" i="1" dirty="0">
                              <a:latin typeface="Palatino Linotype"/>
                              <a:cs typeface="Palatino Linotype"/>
                            </a:rPr>
                            <a:t>value</a:t>
                          </a:r>
                          <a:endParaRPr sz="1200">
                            <a:latin typeface="Palatino Linotype"/>
                            <a:cs typeface="Palatino Linotype"/>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0" dirty="0">
                              <a:latin typeface="Tahoma"/>
                              <a:cs typeface="Tahoma"/>
                            </a:rPr>
                            <a:t>0</a:t>
                          </a:r>
                          <a:r>
                            <a:rPr sz="1200" i="1" spc="-50" dirty="0">
                              <a:latin typeface="Times New Roman"/>
                              <a:cs typeface="Times New Roman"/>
                            </a:rPr>
                            <a:t>.</a:t>
                          </a:r>
                          <a:r>
                            <a:rPr sz="1200" spc="-50" dirty="0">
                              <a:latin typeface="Tahoma"/>
                              <a:cs typeface="Tahoma"/>
                            </a:rPr>
                            <a:t>04</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spc="-55" dirty="0">
                              <a:latin typeface="Tahoma"/>
                              <a:cs typeface="Tahoma"/>
                            </a:rPr>
                            <a:t>0</a:t>
                          </a:r>
                          <a:r>
                            <a:rPr sz="1200" i="1" spc="-55" dirty="0">
                              <a:latin typeface="Times New Roman"/>
                              <a:cs typeface="Times New Roman"/>
                            </a:rPr>
                            <a:t>.</a:t>
                          </a:r>
                          <a:r>
                            <a:rPr sz="1200" spc="-55" dirty="0">
                              <a:latin typeface="Tahoma"/>
                              <a:cs typeface="Tahoma"/>
                            </a:rPr>
                            <a:t>0002</a:t>
                          </a:r>
                          <a:endParaRPr sz="12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70"/>
                            </a:lnSpc>
                          </a:pPr>
                          <a:r>
                            <a:rPr sz="1200" i="1" spc="155" dirty="0">
                              <a:latin typeface="Georgia"/>
                              <a:cs typeface="Georgia"/>
                            </a:rPr>
                            <a:t>≈</a:t>
                          </a:r>
                          <a:r>
                            <a:rPr sz="1200" i="1" spc="25" dirty="0">
                              <a:latin typeface="Georgia"/>
                              <a:cs typeface="Georgia"/>
                            </a:rPr>
                            <a:t> </a:t>
                          </a:r>
                          <a:r>
                            <a:rPr sz="1200" spc="-75" dirty="0">
                              <a:latin typeface="Tahoma"/>
                              <a:cs typeface="Tahoma"/>
                            </a:rPr>
                            <a:t>0</a:t>
                          </a:r>
                          <a:endParaRPr sz="1200" dirty="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247650" y="2062933"/>
                <a:ext cx="2678037" cy="1277273"/>
              </a:xfrm>
              <a:prstGeom prst="rect">
                <a:avLst/>
              </a:prstGeom>
              <a:noFill/>
            </p:spPr>
            <p:txBody>
              <a:bodyPr wrap="square" rtlCol="0">
                <a:spAutoFit/>
              </a:bodyPr>
              <a:lstStyle/>
              <a:p>
                <a:pPr marL="171450" indent="-171450">
                  <a:buFont typeface="Arial" panose="020B0604020202020204" pitchFamily="34" charset="0"/>
                  <a:buChar char="•"/>
                </a:pPr>
                <a:r>
                  <a:rPr lang="en-US" sz="1100" b="1" dirty="0" smtClean="0">
                    <a:solidFill>
                      <a:srgbClr val="0070C0"/>
                    </a:solidFill>
                  </a:rPr>
                  <a:t>Sample size ↑</a:t>
                </a:r>
              </a:p>
              <a:p>
                <a:pPr marL="628650" lvl="1" indent="-171450">
                  <a:buFont typeface="Arial" panose="020B0604020202020204" pitchFamily="34" charset="0"/>
                  <a:buChar char="•"/>
                </a:pPr>
                <a:r>
                  <a:rPr lang="en-US" sz="1100" dirty="0">
                    <a:solidFill>
                      <a:srgbClr val="0070C0"/>
                    </a:solidFill>
                  </a:rPr>
                  <a:t>Test Statistic </a:t>
                </a:r>
                <a:r>
                  <a:rPr lang="en-US" sz="1100" b="1" dirty="0" smtClean="0">
                    <a:solidFill>
                      <a:srgbClr val="0070C0"/>
                    </a:solidFill>
                  </a:rPr>
                  <a:t>↑</a:t>
                </a:r>
                <a:endParaRPr lang="en-US" sz="1100" dirty="0" smtClean="0">
                  <a:solidFill>
                    <a:srgbClr val="0070C0"/>
                  </a:solidFill>
                </a:endParaRPr>
              </a:p>
              <a:p>
                <a:pPr marL="628650" lvl="1" indent="-171450">
                  <a:buFont typeface="Arial" panose="020B0604020202020204" pitchFamily="34" charset="0"/>
                  <a:buChar char="•"/>
                </a:pPr>
                <a:r>
                  <a:rPr lang="en-US" sz="1100" dirty="0" smtClean="0">
                    <a:solidFill>
                      <a:srgbClr val="0070C0"/>
                    </a:solidFill>
                  </a:rPr>
                  <a:t>P-value </a:t>
                </a:r>
                <a:r>
                  <a:rPr lang="en-US" sz="1100" b="1" dirty="0" smtClean="0">
                    <a:solidFill>
                      <a:srgbClr val="0070C0"/>
                    </a:solidFill>
                  </a:rPr>
                  <a:t>↓</a:t>
                </a:r>
              </a:p>
              <a:p>
                <a:pPr marL="171450" indent="-171450">
                  <a:buFont typeface="Arial" panose="020B0604020202020204" pitchFamily="34" charset="0"/>
                  <a:buChar char="•"/>
                </a:pPr>
                <a:r>
                  <a:rPr lang="en-US" sz="1100" b="1" dirty="0" smtClean="0">
                    <a:solidFill>
                      <a:srgbClr val="0070C0"/>
                    </a:solidFill>
                  </a:rPr>
                  <a:t>Distance </a:t>
                </a:r>
                <a14:m>
                  <m:oMath xmlns:m="http://schemas.openxmlformats.org/officeDocument/2006/math">
                    <m:acc>
                      <m:accPr>
                        <m:chr m:val="̅"/>
                        <m:ctrlPr>
                          <a:rPr lang="ar-AE" sz="1100" b="1" i="1">
                            <a:solidFill>
                              <a:srgbClr val="0070C0"/>
                            </a:solidFill>
                            <a:latin typeface="Cambria Math" panose="02040503050406030204" pitchFamily="18" charset="0"/>
                          </a:rPr>
                        </m:ctrlPr>
                      </m:accPr>
                      <m:e>
                        <m:r>
                          <a:rPr lang="ar-AE" sz="1100" b="1" i="1">
                            <a:solidFill>
                              <a:srgbClr val="0070C0"/>
                            </a:solidFill>
                            <a:latin typeface="Cambria Math" panose="02040503050406030204" pitchFamily="18" charset="0"/>
                          </a:rPr>
                          <m:t>𝒙</m:t>
                        </m:r>
                      </m:e>
                    </m:acc>
                  </m:oMath>
                </a14:m>
                <a:r>
                  <a:rPr lang="en-US" sz="1100" b="1" dirty="0" smtClean="0">
                    <a:solidFill>
                      <a:srgbClr val="0070C0"/>
                    </a:solidFill>
                  </a:rPr>
                  <a:t> is away from null value  ↑</a:t>
                </a:r>
                <a:endParaRPr lang="en-US" sz="1100" b="1" dirty="0">
                  <a:solidFill>
                    <a:srgbClr val="0070C0"/>
                  </a:solidFill>
                </a:endParaRPr>
              </a:p>
              <a:p>
                <a:pPr marL="628650" lvl="1" indent="-171450">
                  <a:buFont typeface="Arial" panose="020B0604020202020204" pitchFamily="34" charset="0"/>
                  <a:buChar char="•"/>
                </a:pPr>
                <a:r>
                  <a:rPr lang="en-US" sz="1100" dirty="0">
                    <a:solidFill>
                      <a:srgbClr val="0070C0"/>
                    </a:solidFill>
                  </a:rPr>
                  <a:t>Test Statistic </a:t>
                </a:r>
                <a:r>
                  <a:rPr lang="en-US" sz="1100" b="1" dirty="0" smtClean="0">
                    <a:solidFill>
                      <a:srgbClr val="0070C0"/>
                    </a:solidFill>
                  </a:rPr>
                  <a:t>↑</a:t>
                </a:r>
                <a:endParaRPr lang="en-US" sz="1100" dirty="0">
                  <a:solidFill>
                    <a:srgbClr val="0070C0"/>
                  </a:solidFill>
                </a:endParaRPr>
              </a:p>
              <a:p>
                <a:pPr marL="628650" lvl="1" indent="-171450">
                  <a:buFont typeface="Arial" panose="020B0604020202020204" pitchFamily="34" charset="0"/>
                  <a:buChar char="•"/>
                </a:pPr>
                <a:r>
                  <a:rPr lang="en-US" sz="1100" dirty="0">
                    <a:solidFill>
                      <a:srgbClr val="0070C0"/>
                    </a:solidFill>
                  </a:rPr>
                  <a:t>P-value </a:t>
                </a:r>
                <a:r>
                  <a:rPr lang="en-US" sz="1100" b="1" dirty="0" smtClean="0">
                    <a:solidFill>
                      <a:srgbClr val="0070C0"/>
                    </a:solidFill>
                  </a:rPr>
                  <a:t>↓</a:t>
                </a:r>
                <a:endParaRPr lang="en-US" sz="1100" dirty="0" smtClean="0">
                  <a:solidFill>
                    <a:srgbClr val="0070C0"/>
                  </a:solidFill>
                </a:endParaRPr>
              </a:p>
              <a:p>
                <a:endParaRPr lang="en-US" sz="1100"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47650" y="2062933"/>
                <a:ext cx="2678037" cy="1277273"/>
              </a:xfrm>
              <a:prstGeom prst="rect">
                <a:avLst/>
              </a:prstGeom>
              <a:blipFill>
                <a:blip r:embed="rId3"/>
                <a:stretch>
                  <a:fillRect t="-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738718" y="2111375"/>
                <a:ext cx="1671483" cy="4295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𝑇𝑒𝑠𝑡</m:t>
                      </m:r>
                      <m:r>
                        <a:rPr lang="en-US" sz="1100" b="0" i="1" smtClean="0">
                          <a:latin typeface="Cambria Math" panose="02040503050406030204" pitchFamily="18" charset="0"/>
                        </a:rPr>
                        <m:t>−</m:t>
                      </m:r>
                      <m:r>
                        <a:rPr lang="en-US" sz="1100" b="0" i="1" smtClean="0">
                          <a:latin typeface="Cambria Math" panose="02040503050406030204" pitchFamily="18" charset="0"/>
                        </a:rPr>
                        <m:t>𝑆𝑡𝑎𝑡</m:t>
                      </m:r>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acc>
                            <m:accPr>
                              <m:chr m:val="̅"/>
                              <m:ctrlPr>
                                <a:rPr lang="en-US" sz="1100" i="1">
                                  <a:latin typeface="Cambria Math" panose="02040503050406030204" pitchFamily="18" charset="0"/>
                                </a:rPr>
                              </m:ctrlPr>
                            </m:accPr>
                            <m:e>
                              <m:r>
                                <a:rPr lang="en-US" sz="1100" i="1">
                                  <a:latin typeface="Cambria Math" panose="02040503050406030204" pitchFamily="18" charset="0"/>
                                </a:rPr>
                                <m:t>𝑥</m:t>
                              </m:r>
                            </m:e>
                          </m:acc>
                          <m:r>
                            <a:rPr lang="en-US" sz="1100" b="0" i="1" smtClean="0">
                              <a:latin typeface="Cambria Math" panose="02040503050406030204" pitchFamily="18" charset="0"/>
                            </a:rPr>
                            <m:t>−</m:t>
                          </m:r>
                          <m:r>
                            <a:rPr lang="en-US" sz="1100" b="0" i="1" smtClean="0">
                              <a:latin typeface="Cambria Math" panose="02040503050406030204" pitchFamily="18" charset="0"/>
                            </a:rPr>
                            <m:t>𝑛𝑢𝑙𝑙</m:t>
                          </m:r>
                          <m:r>
                            <a:rPr lang="en-US" sz="1100" b="0" i="1" smtClean="0">
                              <a:latin typeface="Cambria Math" panose="02040503050406030204" pitchFamily="18" charset="0"/>
                            </a:rPr>
                            <m:t> </m:t>
                          </m:r>
                          <m:r>
                            <a:rPr lang="en-US" sz="1100" b="0" i="1" smtClean="0">
                              <a:latin typeface="Cambria Math" panose="02040503050406030204" pitchFamily="18" charset="0"/>
                            </a:rPr>
                            <m:t>𝑣𝑎𝑙</m:t>
                          </m:r>
                        </m:num>
                        <m:den>
                          <m:f>
                            <m:fPr>
                              <m:type m:val="skw"/>
                              <m:ctrlPr>
                                <a:rPr lang="en-US" sz="1100" b="0" i="1" smtClean="0">
                                  <a:latin typeface="Cambria Math" panose="02040503050406030204" pitchFamily="18" charset="0"/>
                                </a:rPr>
                              </m:ctrlPr>
                            </m:fPr>
                            <m:num>
                              <m:r>
                                <a:rPr lang="en-US" sz="1100" b="0" i="1" smtClean="0">
                                  <a:latin typeface="Cambria Math" panose="02040503050406030204" pitchFamily="18" charset="0"/>
                                  <a:ea typeface="Cambria Math" panose="02040503050406030204" pitchFamily="18" charset="0"/>
                                </a:rPr>
                                <m:t>𝜎</m:t>
                              </m:r>
                            </m:num>
                            <m:den>
                              <m:rad>
                                <m:radPr>
                                  <m:degHide m:val="on"/>
                                  <m:ctrlPr>
                                    <a:rPr lang="en-US" sz="1100" b="0" i="1" smtClean="0">
                                      <a:latin typeface="Cambria Math" panose="02040503050406030204" pitchFamily="18" charset="0"/>
                                    </a:rPr>
                                  </m:ctrlPr>
                                </m:radPr>
                                <m:deg/>
                                <m:e>
                                  <m:r>
                                    <a:rPr lang="en-US" sz="1100" b="0" i="1" smtClean="0">
                                      <a:latin typeface="Cambria Math" panose="02040503050406030204" pitchFamily="18" charset="0"/>
                                    </a:rPr>
                                    <m:t>𝑛</m:t>
                                  </m:r>
                                </m:e>
                              </m:rad>
                            </m:den>
                          </m:f>
                        </m:den>
                      </m:f>
                    </m:oMath>
                  </m:oMathPara>
                </a14:m>
                <a:endParaRPr lang="en-US" sz="1100" dirty="0"/>
              </a:p>
            </p:txBody>
          </p:sp>
        </mc:Choice>
        <mc:Fallback xmlns="">
          <p:sp>
            <p:nvSpPr>
              <p:cNvPr id="7" name="TextBox 6"/>
              <p:cNvSpPr txBox="1">
                <a:spLocks noRot="1" noChangeAspect="1" noMove="1" noResize="1" noEditPoints="1" noAdjustHandles="1" noChangeArrowheads="1" noChangeShapeType="1" noTextEdit="1"/>
              </p:cNvSpPr>
              <p:nvPr/>
            </p:nvSpPr>
            <p:spPr>
              <a:xfrm>
                <a:off x="2738718" y="2111375"/>
                <a:ext cx="1671483" cy="429541"/>
              </a:xfrm>
              <a:prstGeom prst="rect">
                <a:avLst/>
              </a:prstGeom>
              <a:blipFill>
                <a:blip r:embed="rId4"/>
                <a:stretch>
                  <a:fillRect l="-1460" t="-39437" r="-10219" b="-118310"/>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a:off x="3000578" y="2628462"/>
            <a:ext cx="1534333" cy="832288"/>
          </a:xfrm>
          <a:prstGeom prst="rect">
            <a:avLst/>
          </a:prstGeom>
        </p:spPr>
      </p:pic>
    </p:spTree>
    <p:extLst>
      <p:ext uri="{BB962C8B-B14F-4D97-AF65-F5344CB8AC3E}">
        <p14:creationId xmlns:p14="http://schemas.microsoft.com/office/powerpoint/2010/main" val="2312192866"/>
      </p:ext>
    </p:extLst>
  </p:cSld>
  <p:clrMapOvr>
    <a:masterClrMapping/>
  </p:clrMapOvr>
  <p:transition>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54" y="297307"/>
            <a:ext cx="2951480" cy="184150"/>
          </a:xfrm>
          <a:prstGeom prst="rect">
            <a:avLst/>
          </a:prstGeom>
          <a:solidFill>
            <a:srgbClr val="9AB8CE"/>
          </a:solidFill>
        </p:spPr>
        <p:txBody>
          <a:bodyPr vert="horz" wrap="square" lIns="0" tIns="5715" rIns="0" bIns="0" rtlCol="0">
            <a:spAutoFit/>
          </a:bodyPr>
          <a:lstStyle/>
          <a:p>
            <a:pPr marL="40005">
              <a:lnSpc>
                <a:spcPct val="100000"/>
              </a:lnSpc>
              <a:spcBef>
                <a:spcPts val="45"/>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481330"/>
            <a:ext cx="2951480" cy="402590"/>
          </a:xfrm>
          <a:prstGeom prst="rect">
            <a:avLst/>
          </a:prstGeom>
          <a:solidFill>
            <a:srgbClr val="D6E2EB"/>
          </a:solidFill>
        </p:spPr>
        <p:txBody>
          <a:bodyPr vert="horz" wrap="square" lIns="0" tIns="23495" rIns="0" bIns="0" rtlCol="0">
            <a:spAutoFit/>
          </a:bodyPr>
          <a:lstStyle/>
          <a:p>
            <a:pPr marL="40005" marR="95250">
              <a:lnSpc>
                <a:spcPts val="950"/>
              </a:lnSpc>
              <a:spcBef>
                <a:spcPts val="185"/>
              </a:spcBef>
            </a:pP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 </a:t>
            </a:r>
            <a:r>
              <a:rPr sz="800" spc="-15" dirty="0">
                <a:solidFill>
                  <a:srgbClr val="1A2E3D"/>
                </a:solidFill>
                <a:latin typeface="Arial"/>
                <a:cs typeface="Arial"/>
              </a:rPr>
              <a:t>the </a:t>
            </a:r>
            <a:r>
              <a:rPr sz="800" spc="-10" dirty="0">
                <a:solidFill>
                  <a:srgbClr val="1A2E3D"/>
                </a:solidFill>
                <a:latin typeface="Arial"/>
                <a:cs typeface="Arial"/>
              </a:rPr>
              <a:t>best method </a:t>
            </a:r>
            <a:r>
              <a:rPr sz="800" spc="-15" dirty="0">
                <a:solidFill>
                  <a:srgbClr val="1A2E3D"/>
                </a:solidFill>
                <a:latin typeface="Arial"/>
                <a:cs typeface="Arial"/>
              </a:rPr>
              <a:t>for </a:t>
            </a:r>
            <a:r>
              <a:rPr sz="800" spc="-25" dirty="0">
                <a:solidFill>
                  <a:srgbClr val="1A2E3D"/>
                </a:solidFill>
                <a:latin typeface="Arial"/>
                <a:cs typeface="Arial"/>
              </a:rPr>
              <a:t>evaluating </a:t>
            </a:r>
            <a:r>
              <a:rPr sz="800" spc="-15" dirty="0">
                <a:solidFill>
                  <a:srgbClr val="1A2E3D"/>
                </a:solidFill>
                <a:latin typeface="Arial"/>
                <a:cs typeface="Arial"/>
              </a:rPr>
              <a:t>the </a:t>
            </a:r>
            <a:r>
              <a:rPr sz="800" spc="-25" dirty="0">
                <a:solidFill>
                  <a:srgbClr val="1A2E3D"/>
                </a:solidFill>
                <a:latin typeface="Arial"/>
                <a:cs typeface="Arial"/>
              </a:rPr>
              <a:t>if </a:t>
            </a:r>
            <a:r>
              <a:rPr sz="800" spc="-15" dirty="0">
                <a:solidFill>
                  <a:srgbClr val="1A2E3D"/>
                </a:solidFill>
                <a:latin typeface="Arial"/>
                <a:cs typeface="Arial"/>
              </a:rPr>
              <a:t>the  </a:t>
            </a:r>
            <a:r>
              <a:rPr sz="800" spc="-10" dirty="0">
                <a:solidFill>
                  <a:srgbClr val="1A2E3D"/>
                </a:solidFill>
                <a:latin typeface="Arial"/>
                <a:cs typeface="Arial"/>
              </a:rPr>
              <a:t>distribution of </a:t>
            </a:r>
            <a:r>
              <a:rPr sz="800" spc="-35" dirty="0">
                <a:solidFill>
                  <a:srgbClr val="1A2E3D"/>
                </a:solidFill>
                <a:latin typeface="Arial"/>
                <a:cs typeface="Arial"/>
              </a:rPr>
              <a:t>a </a:t>
            </a:r>
            <a:r>
              <a:rPr sz="800" spc="-15" dirty="0">
                <a:solidFill>
                  <a:srgbClr val="1A2E3D"/>
                </a:solidFill>
                <a:latin typeface="Arial"/>
                <a:cs typeface="Arial"/>
              </a:rPr>
              <a:t>categorical </a:t>
            </a:r>
            <a:r>
              <a:rPr sz="800" spc="-25" dirty="0">
                <a:solidFill>
                  <a:srgbClr val="1A2E3D"/>
                </a:solidFill>
                <a:latin typeface="Arial"/>
                <a:cs typeface="Arial"/>
              </a:rPr>
              <a:t>variable </a:t>
            </a:r>
            <a:r>
              <a:rPr sz="800" spc="-15" dirty="0">
                <a:solidFill>
                  <a:srgbClr val="1A2E3D"/>
                </a:solidFill>
                <a:latin typeface="Arial"/>
                <a:cs typeface="Arial"/>
              </a:rPr>
              <a:t>follows </a:t>
            </a:r>
            <a:r>
              <a:rPr sz="800" spc="-35" dirty="0">
                <a:solidFill>
                  <a:srgbClr val="1A2E3D"/>
                </a:solidFill>
                <a:latin typeface="Arial"/>
                <a:cs typeface="Arial"/>
              </a:rPr>
              <a:t>a </a:t>
            </a:r>
            <a:r>
              <a:rPr sz="800" spc="-20" dirty="0">
                <a:solidFill>
                  <a:srgbClr val="1A2E3D"/>
                </a:solidFill>
                <a:latin typeface="Arial"/>
                <a:cs typeface="Arial"/>
              </a:rPr>
              <a:t>hypothesized  </a:t>
            </a:r>
            <a:r>
              <a:rPr sz="800" spc="-15" dirty="0">
                <a:solidFill>
                  <a:srgbClr val="1A2E3D"/>
                </a:solidFill>
                <a:latin typeface="Arial"/>
                <a:cs typeface="Arial"/>
              </a:rPr>
              <a:t>distribution?</a:t>
            </a:r>
            <a:endParaRPr sz="800">
              <a:latin typeface="Arial"/>
              <a:cs typeface="Arial"/>
            </a:endParaRPr>
          </a:p>
        </p:txBody>
      </p:sp>
      <p:sp>
        <p:nvSpPr>
          <p:cNvPr id="4" name="object 4"/>
          <p:cNvSpPr txBox="1"/>
          <p:nvPr/>
        </p:nvSpPr>
        <p:spPr>
          <a:xfrm>
            <a:off x="3587151" y="396612"/>
            <a:ext cx="300990" cy="100965"/>
          </a:xfrm>
          <a:prstGeom prst="rect">
            <a:avLst/>
          </a:prstGeom>
          <a:solidFill>
            <a:srgbClr val="00A3D7"/>
          </a:solidFill>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7" name="object 7"/>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0" name="object 10"/>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2" name="object 12"/>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3" name="object 13"/>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4" name="object 14"/>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5" name="object 15"/>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7" name="object 17"/>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8" name="object 18"/>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19" name="object 19"/>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0" name="object 20"/>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1" name="object 21"/>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2" name="object 22"/>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3" name="object 23"/>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4" name="object 24"/>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6" name="object 26"/>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27" name="object 27"/>
          <p:cNvSpPr/>
          <p:nvPr/>
        </p:nvSpPr>
        <p:spPr>
          <a:xfrm>
            <a:off x="3459855" y="502825"/>
            <a:ext cx="126524" cy="120868"/>
          </a:xfrm>
          <a:prstGeom prst="rect">
            <a:avLst/>
          </a:prstGeom>
          <a:blipFill>
            <a:blip r:embed="rId5" cstate="print"/>
            <a:stretch>
              <a:fillRect/>
            </a:stretch>
          </a:blipFill>
        </p:spPr>
        <p:txBody>
          <a:bodyPr wrap="square" lIns="0" tIns="0" rIns="0" bIns="0" rtlCol="0"/>
          <a:lstStyle/>
          <a:p>
            <a:endParaRPr/>
          </a:p>
        </p:txBody>
      </p:sp>
      <p:sp>
        <p:nvSpPr>
          <p:cNvPr id="28" name="object 28"/>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29" name="object 29"/>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0" name="object 30"/>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1" name="object 31"/>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2" name="object 32"/>
          <p:cNvSpPr txBox="1"/>
          <p:nvPr/>
        </p:nvSpPr>
        <p:spPr>
          <a:xfrm>
            <a:off x="4020577" y="269777"/>
            <a:ext cx="453390" cy="561340"/>
          </a:xfrm>
          <a:prstGeom prst="rect">
            <a:avLst/>
          </a:prstGeom>
        </p:spPr>
        <p:txBody>
          <a:bodyPr vert="horz" wrap="square" lIns="0" tIns="15875" rIns="0" bIns="0" rtlCol="0">
            <a:spAutoFit/>
          </a:bodyPr>
          <a:lstStyle/>
          <a:p>
            <a:pPr marL="12700" marR="61594">
              <a:lnSpc>
                <a:spcPts val="390"/>
              </a:lnSpc>
              <a:spcBef>
                <a:spcPts val="125"/>
              </a:spcBef>
            </a:pPr>
            <a:r>
              <a:rPr sz="350" spc="-25" dirty="0">
                <a:solidFill>
                  <a:srgbClr val="008CB4"/>
                </a:solidFill>
                <a:latin typeface="Trebuchet MS"/>
                <a:cs typeface="Trebuchet MS"/>
              </a:rPr>
              <a:t>Frequentist</a:t>
            </a:r>
            <a:r>
              <a:rPr sz="350" spc="-40"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6839" marR="5080" indent="1270">
              <a:lnSpc>
                <a:spcPct val="110400"/>
              </a:lnSpc>
              <a:spcBef>
                <a:spcPts val="24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 </a:t>
            </a:r>
            <a:r>
              <a:rPr sz="250" spc="-5" dirty="0">
                <a:solidFill>
                  <a:srgbClr val="008CB4"/>
                </a:solidFill>
                <a:latin typeface="Trebuchet MS"/>
                <a:cs typeface="Trebuchet MS"/>
              </a:rPr>
              <a:t>median  </a:t>
            </a:r>
            <a:r>
              <a:rPr sz="250" spc="5" dirty="0">
                <a:solidFill>
                  <a:srgbClr val="008CB4"/>
                </a:solidFill>
                <a:latin typeface="Trebuchet MS"/>
                <a:cs typeface="Trebuchet MS"/>
              </a:rPr>
              <a:t>two</a:t>
            </a:r>
            <a:r>
              <a:rPr sz="250" spc="-60" dirty="0">
                <a:solidFill>
                  <a:srgbClr val="008CB4"/>
                </a:solidFill>
                <a:latin typeface="Trebuchet MS"/>
                <a:cs typeface="Trebuchet MS"/>
              </a:rPr>
              <a:t> </a:t>
            </a:r>
            <a:r>
              <a:rPr sz="250" dirty="0">
                <a:solidFill>
                  <a:srgbClr val="008CB4"/>
                </a:solidFill>
                <a:latin typeface="Trebuchet MS"/>
                <a:cs typeface="Trebuchet MS"/>
              </a:rPr>
              <a:t>means &amp; medians  </a:t>
            </a:r>
            <a:r>
              <a:rPr sz="250" spc="-5" dirty="0">
                <a:solidFill>
                  <a:srgbClr val="008CB4"/>
                </a:solidFill>
                <a:latin typeface="Trebuchet MS"/>
                <a:cs typeface="Trebuchet MS"/>
              </a:rPr>
              <a:t>many </a:t>
            </a:r>
            <a:r>
              <a:rPr sz="250" dirty="0">
                <a:solidFill>
                  <a:srgbClr val="008CB4"/>
                </a:solidFill>
                <a:latin typeface="Trebuchet MS"/>
                <a:cs typeface="Trebuchet MS"/>
              </a:rPr>
              <a:t>means</a:t>
            </a:r>
            <a:endParaRPr sz="250">
              <a:latin typeface="Trebuchet MS"/>
              <a:cs typeface="Trebuchet MS"/>
            </a:endParaRPr>
          </a:p>
          <a:p>
            <a:pPr marL="58419">
              <a:lnSpc>
                <a:spcPct val="100000"/>
              </a:lnSpc>
              <a:spcBef>
                <a:spcPts val="90"/>
              </a:spcBef>
            </a:pPr>
            <a:r>
              <a:rPr sz="350" spc="-30" dirty="0">
                <a:solidFill>
                  <a:srgbClr val="008CB4"/>
                </a:solidFill>
                <a:latin typeface="Trebuchet MS"/>
                <a:cs typeface="Trebuchet MS"/>
              </a:rPr>
              <a:t>categorical</a:t>
            </a:r>
            <a:endParaRPr sz="350">
              <a:latin typeface="Trebuchet MS"/>
              <a:cs typeface="Trebuchet MS"/>
            </a:endParaRPr>
          </a:p>
          <a:p>
            <a:pPr marL="120650" marR="62230">
              <a:lnSpc>
                <a:spcPct val="112700"/>
              </a:lnSpc>
              <a:spcBef>
                <a:spcPts val="185"/>
              </a:spcBef>
            </a:pPr>
            <a:r>
              <a:rPr sz="250" spc="5" dirty="0">
                <a:solidFill>
                  <a:srgbClr val="008CB4"/>
                </a:solidFill>
                <a:latin typeface="Trebuchet MS"/>
                <a:cs typeface="Trebuchet MS"/>
              </a:rPr>
              <a:t>one proportion  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4" name="object 34"/>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9</a:t>
            </a:r>
            <a:endParaRPr sz="800">
              <a:latin typeface="Arial"/>
              <a:cs typeface="Arial"/>
            </a:endParaRPr>
          </a:p>
        </p:txBody>
      </p:sp>
      <p:sp>
        <p:nvSpPr>
          <p:cNvPr id="33" name="object 33"/>
          <p:cNvSpPr txBox="1"/>
          <p:nvPr/>
        </p:nvSpPr>
        <p:spPr>
          <a:xfrm>
            <a:off x="229234" y="1003327"/>
            <a:ext cx="2416810" cy="1132840"/>
          </a:xfrm>
          <a:prstGeom prst="rect">
            <a:avLst/>
          </a:prstGeom>
        </p:spPr>
        <p:txBody>
          <a:bodyPr vert="horz" wrap="square" lIns="0" tIns="51435" rIns="0" bIns="0" rtlCol="0">
            <a:spAutoFit/>
          </a:bodyPr>
          <a:lstStyle/>
          <a:p>
            <a:pPr marL="255270" indent="-234315">
              <a:lnSpc>
                <a:spcPct val="100000"/>
              </a:lnSpc>
              <a:spcBef>
                <a:spcPts val="405"/>
              </a:spcBef>
              <a:buClr>
                <a:srgbClr val="024F84"/>
              </a:buClr>
              <a:buAutoNum type="alphaLcParenBoth"/>
              <a:tabLst>
                <a:tab pos="255904" algn="l"/>
              </a:tabLst>
            </a:pPr>
            <a:r>
              <a:rPr sz="1200" spc="-20" dirty="0">
                <a:latin typeface="Arial"/>
                <a:cs typeface="Arial"/>
              </a:rPr>
              <a:t>chi-square </a:t>
            </a:r>
            <a:r>
              <a:rPr sz="1200" spc="-10" dirty="0">
                <a:latin typeface="Arial"/>
                <a:cs typeface="Arial"/>
              </a:rPr>
              <a:t>test </a:t>
            </a:r>
            <a:r>
              <a:rPr sz="1200" spc="-15" dirty="0">
                <a:latin typeface="Arial"/>
                <a:cs typeface="Arial"/>
              </a:rPr>
              <a:t>of</a:t>
            </a:r>
            <a:r>
              <a:rPr sz="1200" spc="-10" dirty="0">
                <a:latin typeface="Arial"/>
                <a:cs typeface="Arial"/>
              </a:rPr>
              <a:t> </a:t>
            </a:r>
            <a:r>
              <a:rPr sz="1200" spc="-25" dirty="0">
                <a:latin typeface="Arial"/>
                <a:cs typeface="Arial"/>
              </a:rPr>
              <a:t>independence</a:t>
            </a:r>
            <a:endParaRPr sz="1200">
              <a:latin typeface="Arial"/>
              <a:cs typeface="Arial"/>
            </a:endParaRPr>
          </a:p>
          <a:p>
            <a:pPr marL="255270" indent="-242570">
              <a:lnSpc>
                <a:spcPct val="100000"/>
              </a:lnSpc>
              <a:spcBef>
                <a:spcPts val="300"/>
              </a:spcBef>
              <a:buClr>
                <a:srgbClr val="024F84"/>
              </a:buClr>
              <a:buAutoNum type="alphaLcParenBoth"/>
              <a:tabLst>
                <a:tab pos="255904" algn="l"/>
              </a:tabLst>
            </a:pPr>
            <a:r>
              <a:rPr sz="1200" spc="-20" dirty="0">
                <a:latin typeface="Arial"/>
                <a:cs typeface="Arial"/>
              </a:rPr>
              <a:t>chi-square </a:t>
            </a:r>
            <a:r>
              <a:rPr sz="1200" spc="-10" dirty="0">
                <a:latin typeface="Arial"/>
                <a:cs typeface="Arial"/>
              </a:rPr>
              <a:t>test </a:t>
            </a:r>
            <a:r>
              <a:rPr sz="1200" spc="-15" dirty="0">
                <a:latin typeface="Arial"/>
                <a:cs typeface="Arial"/>
              </a:rPr>
              <a:t>of </a:t>
            </a:r>
            <a:r>
              <a:rPr sz="1200" spc="-20" dirty="0">
                <a:latin typeface="Arial"/>
                <a:cs typeface="Arial"/>
              </a:rPr>
              <a:t>goodness </a:t>
            </a:r>
            <a:r>
              <a:rPr sz="1200" spc="-15" dirty="0">
                <a:latin typeface="Arial"/>
                <a:cs typeface="Arial"/>
              </a:rPr>
              <a:t>of</a:t>
            </a:r>
            <a:r>
              <a:rPr sz="1200" spc="10" dirty="0">
                <a:latin typeface="Arial"/>
                <a:cs typeface="Arial"/>
              </a:rPr>
              <a:t> </a:t>
            </a:r>
            <a:r>
              <a:rPr sz="1200" spc="-30" dirty="0">
                <a:latin typeface="Arial"/>
                <a:cs typeface="Arial"/>
              </a:rPr>
              <a:t>ﬁt</a:t>
            </a:r>
            <a:endParaRPr sz="1200">
              <a:latin typeface="Arial"/>
              <a:cs typeface="Arial"/>
            </a:endParaRPr>
          </a:p>
          <a:p>
            <a:pPr marL="255270" indent="-234315">
              <a:lnSpc>
                <a:spcPct val="100000"/>
              </a:lnSpc>
              <a:spcBef>
                <a:spcPts val="305"/>
              </a:spcBef>
              <a:buClr>
                <a:srgbClr val="024F84"/>
              </a:buClr>
              <a:buAutoNum type="alphaLcParenBoth"/>
              <a:tabLst>
                <a:tab pos="255904" algn="l"/>
              </a:tabLst>
            </a:pPr>
            <a:r>
              <a:rPr sz="1200" spc="-40" dirty="0">
                <a:latin typeface="Arial"/>
                <a:cs typeface="Arial"/>
              </a:rPr>
              <a:t>anova</a:t>
            </a:r>
            <a:endParaRPr sz="1200">
              <a:latin typeface="Arial"/>
              <a:cs typeface="Arial"/>
            </a:endParaRPr>
          </a:p>
          <a:p>
            <a:pPr marL="255270" indent="-242570">
              <a:lnSpc>
                <a:spcPct val="100000"/>
              </a:lnSpc>
              <a:spcBef>
                <a:spcPts val="305"/>
              </a:spcBef>
              <a:buClr>
                <a:srgbClr val="024F84"/>
              </a:buClr>
              <a:buAutoNum type="alphaLcParenBoth"/>
              <a:tabLst>
                <a:tab pos="255904" algn="l"/>
              </a:tabLst>
            </a:pPr>
            <a:r>
              <a:rPr sz="1200" spc="-45" dirty="0">
                <a:latin typeface="Arial"/>
                <a:cs typeface="Arial"/>
              </a:rPr>
              <a:t>linear</a:t>
            </a:r>
            <a:r>
              <a:rPr sz="1200" spc="-5" dirty="0">
                <a:latin typeface="Arial"/>
                <a:cs typeface="Arial"/>
              </a:rPr>
              <a:t> </a:t>
            </a:r>
            <a:r>
              <a:rPr sz="1200" spc="-35" dirty="0">
                <a:latin typeface="Arial"/>
                <a:cs typeface="Arial"/>
              </a:rPr>
              <a:t>regression</a:t>
            </a:r>
            <a:endParaRPr sz="1200">
              <a:latin typeface="Arial"/>
              <a:cs typeface="Arial"/>
            </a:endParaRPr>
          </a:p>
          <a:p>
            <a:pPr marL="255270" indent="-234315">
              <a:lnSpc>
                <a:spcPct val="100000"/>
              </a:lnSpc>
              <a:spcBef>
                <a:spcPts val="300"/>
              </a:spcBef>
              <a:buClr>
                <a:srgbClr val="024F84"/>
              </a:buClr>
              <a:buAutoNum type="alphaLcParenBoth"/>
              <a:tabLst>
                <a:tab pos="255904" algn="l"/>
              </a:tabLst>
            </a:pPr>
            <a:r>
              <a:rPr sz="1200" dirty="0">
                <a:latin typeface="Arial"/>
                <a:cs typeface="Arial"/>
              </a:rPr>
              <a:t>t-test</a:t>
            </a:r>
            <a:endParaRPr sz="1200">
              <a:latin typeface="Arial"/>
              <a:cs typeface="Arial"/>
            </a:endParaRPr>
          </a:p>
        </p:txBody>
      </p:sp>
    </p:spTree>
  </p:cSld>
  <p:clrMapOvr>
    <a:masterClrMapping/>
  </p:clrMapOvr>
  <p:transition>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54" y="297307"/>
            <a:ext cx="2951480" cy="184150"/>
          </a:xfrm>
          <a:prstGeom prst="rect">
            <a:avLst/>
          </a:prstGeom>
          <a:solidFill>
            <a:srgbClr val="9AB8CE"/>
          </a:solidFill>
        </p:spPr>
        <p:txBody>
          <a:bodyPr vert="horz" wrap="square" lIns="0" tIns="5715" rIns="0" bIns="0" rtlCol="0">
            <a:spAutoFit/>
          </a:bodyPr>
          <a:lstStyle/>
          <a:p>
            <a:pPr marL="40005">
              <a:lnSpc>
                <a:spcPct val="100000"/>
              </a:lnSpc>
              <a:spcBef>
                <a:spcPts val="45"/>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481330"/>
            <a:ext cx="2951480" cy="402590"/>
          </a:xfrm>
          <a:prstGeom prst="rect">
            <a:avLst/>
          </a:prstGeom>
          <a:solidFill>
            <a:srgbClr val="D6E2EB"/>
          </a:solidFill>
        </p:spPr>
        <p:txBody>
          <a:bodyPr vert="horz" wrap="square" lIns="0" tIns="23495" rIns="0" bIns="0" rtlCol="0">
            <a:spAutoFit/>
          </a:bodyPr>
          <a:lstStyle/>
          <a:p>
            <a:pPr marL="40005" marR="95250">
              <a:lnSpc>
                <a:spcPts val="950"/>
              </a:lnSpc>
              <a:spcBef>
                <a:spcPts val="185"/>
              </a:spcBef>
            </a:pP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 </a:t>
            </a:r>
            <a:r>
              <a:rPr sz="800" spc="-15" dirty="0">
                <a:solidFill>
                  <a:srgbClr val="1A2E3D"/>
                </a:solidFill>
                <a:latin typeface="Arial"/>
                <a:cs typeface="Arial"/>
              </a:rPr>
              <a:t>the </a:t>
            </a:r>
            <a:r>
              <a:rPr sz="800" spc="-10" dirty="0">
                <a:solidFill>
                  <a:srgbClr val="1A2E3D"/>
                </a:solidFill>
                <a:latin typeface="Arial"/>
                <a:cs typeface="Arial"/>
              </a:rPr>
              <a:t>best method </a:t>
            </a:r>
            <a:r>
              <a:rPr sz="800" spc="-15" dirty="0">
                <a:solidFill>
                  <a:srgbClr val="1A2E3D"/>
                </a:solidFill>
                <a:latin typeface="Arial"/>
                <a:cs typeface="Arial"/>
              </a:rPr>
              <a:t>for </a:t>
            </a:r>
            <a:r>
              <a:rPr sz="800" spc="-25" dirty="0">
                <a:solidFill>
                  <a:srgbClr val="1A2E3D"/>
                </a:solidFill>
                <a:latin typeface="Arial"/>
                <a:cs typeface="Arial"/>
              </a:rPr>
              <a:t>evaluating </a:t>
            </a:r>
            <a:r>
              <a:rPr sz="800" spc="-15" dirty="0">
                <a:solidFill>
                  <a:srgbClr val="1A2E3D"/>
                </a:solidFill>
                <a:latin typeface="Arial"/>
                <a:cs typeface="Arial"/>
              </a:rPr>
              <a:t>the </a:t>
            </a:r>
            <a:r>
              <a:rPr sz="800" spc="-25" dirty="0">
                <a:solidFill>
                  <a:srgbClr val="1A2E3D"/>
                </a:solidFill>
                <a:latin typeface="Arial"/>
                <a:cs typeface="Arial"/>
              </a:rPr>
              <a:t>if </a:t>
            </a:r>
            <a:r>
              <a:rPr sz="800" spc="-15" dirty="0">
                <a:solidFill>
                  <a:srgbClr val="1A2E3D"/>
                </a:solidFill>
                <a:latin typeface="Arial"/>
                <a:cs typeface="Arial"/>
              </a:rPr>
              <a:t>the  </a:t>
            </a:r>
            <a:r>
              <a:rPr sz="800" spc="-10" dirty="0">
                <a:solidFill>
                  <a:srgbClr val="1A2E3D"/>
                </a:solidFill>
                <a:latin typeface="Arial"/>
                <a:cs typeface="Arial"/>
              </a:rPr>
              <a:t>distribution of </a:t>
            </a:r>
            <a:r>
              <a:rPr lang="en-US" sz="800" i="1" u="sng" spc="-35" dirty="0" smtClean="0">
                <a:solidFill>
                  <a:srgbClr val="C00000"/>
                </a:solidFill>
                <a:latin typeface="Arial"/>
                <a:cs typeface="Arial"/>
              </a:rPr>
              <a:t>one</a:t>
            </a:r>
            <a:r>
              <a:rPr sz="800" i="1" u="sng" spc="-35" dirty="0" smtClean="0">
                <a:solidFill>
                  <a:srgbClr val="C00000"/>
                </a:solidFill>
                <a:latin typeface="Arial"/>
                <a:cs typeface="Arial"/>
              </a:rPr>
              <a:t> </a:t>
            </a:r>
            <a:r>
              <a:rPr sz="800" i="1" u="sng" spc="-15" dirty="0">
                <a:solidFill>
                  <a:srgbClr val="C00000"/>
                </a:solidFill>
                <a:latin typeface="Arial"/>
                <a:cs typeface="Arial"/>
              </a:rPr>
              <a:t>categorical </a:t>
            </a:r>
            <a:r>
              <a:rPr sz="800" i="1" u="sng" spc="-25" dirty="0">
                <a:solidFill>
                  <a:srgbClr val="C00000"/>
                </a:solidFill>
                <a:latin typeface="Arial"/>
                <a:cs typeface="Arial"/>
              </a:rPr>
              <a:t>variable </a:t>
            </a:r>
            <a:r>
              <a:rPr sz="800" i="1" spc="-15" dirty="0">
                <a:solidFill>
                  <a:srgbClr val="C00000"/>
                </a:solidFill>
                <a:latin typeface="Arial"/>
                <a:cs typeface="Arial"/>
              </a:rPr>
              <a:t>follows </a:t>
            </a:r>
            <a:r>
              <a:rPr sz="800" i="1" spc="-35" dirty="0">
                <a:solidFill>
                  <a:srgbClr val="C00000"/>
                </a:solidFill>
                <a:latin typeface="Arial"/>
                <a:cs typeface="Arial"/>
              </a:rPr>
              <a:t>a </a:t>
            </a:r>
            <a:r>
              <a:rPr sz="800" i="1" spc="-20" dirty="0">
                <a:solidFill>
                  <a:srgbClr val="C00000"/>
                </a:solidFill>
                <a:latin typeface="Arial"/>
                <a:cs typeface="Arial"/>
              </a:rPr>
              <a:t>hypothesized  </a:t>
            </a:r>
            <a:r>
              <a:rPr sz="800" i="1" spc="-15" dirty="0">
                <a:solidFill>
                  <a:srgbClr val="C00000"/>
                </a:solidFill>
                <a:latin typeface="Arial"/>
                <a:cs typeface="Arial"/>
              </a:rPr>
              <a:t>distribution</a:t>
            </a:r>
            <a:r>
              <a:rPr sz="800" spc="-15" dirty="0">
                <a:solidFill>
                  <a:srgbClr val="1A2E3D"/>
                </a:solidFill>
                <a:latin typeface="Arial"/>
                <a:cs typeface="Arial"/>
              </a:rPr>
              <a:t>?</a:t>
            </a:r>
            <a:endParaRPr sz="800" dirty="0">
              <a:latin typeface="Arial"/>
              <a:cs typeface="Arial"/>
            </a:endParaRPr>
          </a:p>
        </p:txBody>
      </p:sp>
      <p:sp>
        <p:nvSpPr>
          <p:cNvPr id="4" name="object 4"/>
          <p:cNvSpPr txBox="1"/>
          <p:nvPr/>
        </p:nvSpPr>
        <p:spPr>
          <a:xfrm>
            <a:off x="3587151" y="396612"/>
            <a:ext cx="300990" cy="100965"/>
          </a:xfrm>
          <a:prstGeom prst="rect">
            <a:avLst/>
          </a:prstGeom>
          <a:solidFill>
            <a:srgbClr val="00A3D7"/>
          </a:solidFill>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7" name="object 7"/>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0" name="object 10"/>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2" name="object 12"/>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3" name="object 13"/>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4" name="object 14"/>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5" name="object 15"/>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7" name="object 17"/>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8" name="object 18"/>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19" name="object 19"/>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0" name="object 20"/>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1" name="object 21"/>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2" name="object 22"/>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3" name="object 23"/>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4" name="object 24"/>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6" name="object 26"/>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27" name="object 27"/>
          <p:cNvSpPr/>
          <p:nvPr/>
        </p:nvSpPr>
        <p:spPr>
          <a:xfrm>
            <a:off x="3459855" y="502825"/>
            <a:ext cx="126524" cy="120868"/>
          </a:xfrm>
          <a:prstGeom prst="rect">
            <a:avLst/>
          </a:prstGeom>
          <a:blipFill>
            <a:blip r:embed="rId5" cstate="print"/>
            <a:stretch>
              <a:fillRect/>
            </a:stretch>
          </a:blipFill>
        </p:spPr>
        <p:txBody>
          <a:bodyPr wrap="square" lIns="0" tIns="0" rIns="0" bIns="0" rtlCol="0"/>
          <a:lstStyle/>
          <a:p>
            <a:endParaRPr/>
          </a:p>
        </p:txBody>
      </p:sp>
      <p:sp>
        <p:nvSpPr>
          <p:cNvPr id="28" name="object 28"/>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29" name="object 29"/>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0" name="object 30"/>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1" name="object 31"/>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2" name="object 32"/>
          <p:cNvSpPr txBox="1"/>
          <p:nvPr/>
        </p:nvSpPr>
        <p:spPr>
          <a:xfrm>
            <a:off x="4020577" y="269777"/>
            <a:ext cx="453390" cy="561340"/>
          </a:xfrm>
          <a:prstGeom prst="rect">
            <a:avLst/>
          </a:prstGeom>
        </p:spPr>
        <p:txBody>
          <a:bodyPr vert="horz" wrap="square" lIns="0" tIns="15875" rIns="0" bIns="0" rtlCol="0">
            <a:spAutoFit/>
          </a:bodyPr>
          <a:lstStyle/>
          <a:p>
            <a:pPr marL="12700" marR="61594">
              <a:lnSpc>
                <a:spcPts val="390"/>
              </a:lnSpc>
              <a:spcBef>
                <a:spcPts val="125"/>
              </a:spcBef>
            </a:pPr>
            <a:r>
              <a:rPr sz="350" spc="-25" dirty="0">
                <a:solidFill>
                  <a:srgbClr val="008CB4"/>
                </a:solidFill>
                <a:latin typeface="Trebuchet MS"/>
                <a:cs typeface="Trebuchet MS"/>
              </a:rPr>
              <a:t>Frequentist</a:t>
            </a:r>
            <a:r>
              <a:rPr sz="350" spc="-40"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6839" marR="5080" indent="1270">
              <a:lnSpc>
                <a:spcPct val="110400"/>
              </a:lnSpc>
              <a:spcBef>
                <a:spcPts val="24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 </a:t>
            </a:r>
            <a:r>
              <a:rPr sz="250" spc="-5" dirty="0">
                <a:solidFill>
                  <a:srgbClr val="008CB4"/>
                </a:solidFill>
                <a:latin typeface="Trebuchet MS"/>
                <a:cs typeface="Trebuchet MS"/>
              </a:rPr>
              <a:t>median  </a:t>
            </a:r>
            <a:r>
              <a:rPr sz="250" spc="5" dirty="0">
                <a:solidFill>
                  <a:srgbClr val="008CB4"/>
                </a:solidFill>
                <a:latin typeface="Trebuchet MS"/>
                <a:cs typeface="Trebuchet MS"/>
              </a:rPr>
              <a:t>two</a:t>
            </a:r>
            <a:r>
              <a:rPr sz="250" spc="-60" dirty="0">
                <a:solidFill>
                  <a:srgbClr val="008CB4"/>
                </a:solidFill>
                <a:latin typeface="Trebuchet MS"/>
                <a:cs typeface="Trebuchet MS"/>
              </a:rPr>
              <a:t> </a:t>
            </a:r>
            <a:r>
              <a:rPr sz="250" dirty="0">
                <a:solidFill>
                  <a:srgbClr val="008CB4"/>
                </a:solidFill>
                <a:latin typeface="Trebuchet MS"/>
                <a:cs typeface="Trebuchet MS"/>
              </a:rPr>
              <a:t>means &amp; medians  </a:t>
            </a:r>
            <a:r>
              <a:rPr sz="250" spc="-5" dirty="0">
                <a:solidFill>
                  <a:srgbClr val="008CB4"/>
                </a:solidFill>
                <a:latin typeface="Trebuchet MS"/>
                <a:cs typeface="Trebuchet MS"/>
              </a:rPr>
              <a:t>many </a:t>
            </a:r>
            <a:r>
              <a:rPr sz="250" dirty="0">
                <a:solidFill>
                  <a:srgbClr val="008CB4"/>
                </a:solidFill>
                <a:latin typeface="Trebuchet MS"/>
                <a:cs typeface="Trebuchet MS"/>
              </a:rPr>
              <a:t>means</a:t>
            </a:r>
            <a:endParaRPr sz="250">
              <a:latin typeface="Trebuchet MS"/>
              <a:cs typeface="Trebuchet MS"/>
            </a:endParaRPr>
          </a:p>
          <a:p>
            <a:pPr marL="58419">
              <a:lnSpc>
                <a:spcPct val="100000"/>
              </a:lnSpc>
              <a:spcBef>
                <a:spcPts val="90"/>
              </a:spcBef>
            </a:pPr>
            <a:r>
              <a:rPr sz="350" spc="-30" dirty="0">
                <a:solidFill>
                  <a:srgbClr val="008CB4"/>
                </a:solidFill>
                <a:latin typeface="Trebuchet MS"/>
                <a:cs typeface="Trebuchet MS"/>
              </a:rPr>
              <a:t>categorical</a:t>
            </a:r>
            <a:endParaRPr sz="350">
              <a:latin typeface="Trebuchet MS"/>
              <a:cs typeface="Trebuchet MS"/>
            </a:endParaRPr>
          </a:p>
          <a:p>
            <a:pPr marL="120650" marR="62230">
              <a:lnSpc>
                <a:spcPct val="112700"/>
              </a:lnSpc>
              <a:spcBef>
                <a:spcPts val="185"/>
              </a:spcBef>
            </a:pPr>
            <a:r>
              <a:rPr sz="250" spc="5" dirty="0">
                <a:solidFill>
                  <a:srgbClr val="008CB4"/>
                </a:solidFill>
                <a:latin typeface="Trebuchet MS"/>
                <a:cs typeface="Trebuchet MS"/>
              </a:rPr>
              <a:t>one proportion  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4" name="object 34"/>
          <p:cNvSpPr txBox="1"/>
          <p:nvPr/>
        </p:nvSpPr>
        <p:spPr>
          <a:xfrm>
            <a:off x="4440682" y="3283980"/>
            <a:ext cx="8191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9</a:t>
            </a:r>
            <a:endParaRPr sz="800">
              <a:latin typeface="Arial"/>
              <a:cs typeface="Arial"/>
            </a:endParaRPr>
          </a:p>
        </p:txBody>
      </p:sp>
      <p:sp>
        <p:nvSpPr>
          <p:cNvPr id="33" name="object 33"/>
          <p:cNvSpPr txBox="1"/>
          <p:nvPr/>
        </p:nvSpPr>
        <p:spPr>
          <a:xfrm>
            <a:off x="229234" y="1003327"/>
            <a:ext cx="2498725" cy="1132840"/>
          </a:xfrm>
          <a:prstGeom prst="rect">
            <a:avLst/>
          </a:prstGeom>
        </p:spPr>
        <p:txBody>
          <a:bodyPr vert="horz" wrap="square" lIns="0" tIns="51435" rIns="0" bIns="0" rtlCol="0">
            <a:spAutoFit/>
          </a:bodyPr>
          <a:lstStyle/>
          <a:p>
            <a:pPr marL="255270" indent="-234315">
              <a:lnSpc>
                <a:spcPct val="100000"/>
              </a:lnSpc>
              <a:spcBef>
                <a:spcPts val="405"/>
              </a:spcBef>
              <a:buClr>
                <a:srgbClr val="024F84"/>
              </a:buClr>
              <a:buAutoNum type="alphaLcParenBoth"/>
              <a:tabLst>
                <a:tab pos="255904" algn="l"/>
              </a:tabLst>
            </a:pPr>
            <a:r>
              <a:rPr sz="1200" spc="-20" dirty="0">
                <a:latin typeface="Arial"/>
                <a:cs typeface="Arial"/>
              </a:rPr>
              <a:t>chi-square </a:t>
            </a:r>
            <a:r>
              <a:rPr sz="1200" spc="-10" dirty="0">
                <a:latin typeface="Arial"/>
                <a:cs typeface="Arial"/>
              </a:rPr>
              <a:t>test </a:t>
            </a:r>
            <a:r>
              <a:rPr sz="1200" spc="-15" dirty="0">
                <a:latin typeface="Arial"/>
                <a:cs typeface="Arial"/>
              </a:rPr>
              <a:t>of</a:t>
            </a:r>
            <a:r>
              <a:rPr sz="1200" dirty="0">
                <a:latin typeface="Arial"/>
                <a:cs typeface="Arial"/>
              </a:rPr>
              <a:t> </a:t>
            </a:r>
            <a:r>
              <a:rPr sz="1200" spc="-25" dirty="0">
                <a:latin typeface="Arial"/>
                <a:cs typeface="Arial"/>
              </a:rPr>
              <a:t>independence</a:t>
            </a:r>
            <a:endParaRPr sz="1200" dirty="0">
              <a:latin typeface="Arial"/>
              <a:cs typeface="Arial"/>
            </a:endParaRPr>
          </a:p>
          <a:p>
            <a:pPr marL="255270" indent="-242570">
              <a:lnSpc>
                <a:spcPct val="100000"/>
              </a:lnSpc>
              <a:spcBef>
                <a:spcPts val="300"/>
              </a:spcBef>
              <a:buClr>
                <a:srgbClr val="024F84"/>
              </a:buClr>
              <a:buFont typeface="Arial"/>
              <a:buAutoNum type="alphaLcParenBoth"/>
              <a:tabLst>
                <a:tab pos="255904" algn="l"/>
              </a:tabLst>
            </a:pPr>
            <a:r>
              <a:rPr sz="1200" i="1" dirty="0">
                <a:solidFill>
                  <a:srgbClr val="935151"/>
                </a:solidFill>
                <a:latin typeface="Arial"/>
                <a:cs typeface="Arial"/>
              </a:rPr>
              <a:t>chi-square </a:t>
            </a:r>
            <a:r>
              <a:rPr sz="1200" i="1" spc="5" dirty="0">
                <a:solidFill>
                  <a:srgbClr val="935151"/>
                </a:solidFill>
                <a:latin typeface="Arial"/>
                <a:cs typeface="Arial"/>
              </a:rPr>
              <a:t>test </a:t>
            </a:r>
            <a:r>
              <a:rPr sz="1200" i="1" spc="15" dirty="0">
                <a:solidFill>
                  <a:srgbClr val="935151"/>
                </a:solidFill>
                <a:latin typeface="Arial"/>
                <a:cs typeface="Arial"/>
              </a:rPr>
              <a:t>of </a:t>
            </a:r>
            <a:r>
              <a:rPr sz="1200" i="1" dirty="0">
                <a:solidFill>
                  <a:srgbClr val="935151"/>
                </a:solidFill>
                <a:latin typeface="Arial"/>
                <a:cs typeface="Arial"/>
              </a:rPr>
              <a:t>goodness </a:t>
            </a:r>
            <a:r>
              <a:rPr sz="1200" i="1" spc="15" dirty="0">
                <a:solidFill>
                  <a:srgbClr val="935151"/>
                </a:solidFill>
                <a:latin typeface="Arial"/>
                <a:cs typeface="Arial"/>
              </a:rPr>
              <a:t>of</a:t>
            </a:r>
            <a:r>
              <a:rPr sz="1200" i="1" spc="-90" dirty="0">
                <a:solidFill>
                  <a:srgbClr val="935151"/>
                </a:solidFill>
                <a:latin typeface="Arial"/>
                <a:cs typeface="Arial"/>
              </a:rPr>
              <a:t> </a:t>
            </a:r>
            <a:r>
              <a:rPr sz="1200" i="1" spc="30" dirty="0">
                <a:solidFill>
                  <a:srgbClr val="935151"/>
                </a:solidFill>
                <a:latin typeface="Arial"/>
                <a:cs typeface="Arial"/>
              </a:rPr>
              <a:t>ﬁt</a:t>
            </a:r>
            <a:endParaRPr sz="1200" dirty="0">
              <a:latin typeface="Arial"/>
              <a:cs typeface="Arial"/>
            </a:endParaRPr>
          </a:p>
          <a:p>
            <a:pPr marL="255270" indent="-234315">
              <a:lnSpc>
                <a:spcPct val="100000"/>
              </a:lnSpc>
              <a:spcBef>
                <a:spcPts val="305"/>
              </a:spcBef>
              <a:buClr>
                <a:srgbClr val="024F84"/>
              </a:buClr>
              <a:buAutoNum type="alphaLcParenBoth"/>
              <a:tabLst>
                <a:tab pos="255904" algn="l"/>
              </a:tabLst>
            </a:pPr>
            <a:r>
              <a:rPr sz="1200" spc="-40" dirty="0">
                <a:latin typeface="Arial"/>
                <a:cs typeface="Arial"/>
              </a:rPr>
              <a:t>anova</a:t>
            </a:r>
            <a:endParaRPr sz="1200" dirty="0">
              <a:latin typeface="Arial"/>
              <a:cs typeface="Arial"/>
            </a:endParaRPr>
          </a:p>
          <a:p>
            <a:pPr marL="255270" indent="-242570">
              <a:lnSpc>
                <a:spcPct val="100000"/>
              </a:lnSpc>
              <a:spcBef>
                <a:spcPts val="305"/>
              </a:spcBef>
              <a:buClr>
                <a:srgbClr val="024F84"/>
              </a:buClr>
              <a:buAutoNum type="alphaLcParenBoth"/>
              <a:tabLst>
                <a:tab pos="255904" algn="l"/>
              </a:tabLst>
            </a:pPr>
            <a:r>
              <a:rPr sz="1200" spc="-45" dirty="0">
                <a:latin typeface="Arial"/>
                <a:cs typeface="Arial"/>
              </a:rPr>
              <a:t>linear</a:t>
            </a:r>
            <a:r>
              <a:rPr sz="1200" spc="-5" dirty="0">
                <a:latin typeface="Arial"/>
                <a:cs typeface="Arial"/>
              </a:rPr>
              <a:t> </a:t>
            </a:r>
            <a:r>
              <a:rPr sz="1200" spc="-35" dirty="0">
                <a:latin typeface="Arial"/>
                <a:cs typeface="Arial"/>
              </a:rPr>
              <a:t>regression</a:t>
            </a:r>
            <a:endParaRPr sz="1200" dirty="0">
              <a:latin typeface="Arial"/>
              <a:cs typeface="Arial"/>
            </a:endParaRPr>
          </a:p>
          <a:p>
            <a:pPr marL="255270" indent="-234315">
              <a:lnSpc>
                <a:spcPct val="100000"/>
              </a:lnSpc>
              <a:spcBef>
                <a:spcPts val="300"/>
              </a:spcBef>
              <a:buClr>
                <a:srgbClr val="024F84"/>
              </a:buClr>
              <a:buAutoNum type="alphaLcParenBoth"/>
              <a:tabLst>
                <a:tab pos="255904" algn="l"/>
              </a:tabLst>
            </a:pPr>
            <a:r>
              <a:rPr sz="1200" dirty="0">
                <a:latin typeface="Arial"/>
                <a:cs typeface="Arial"/>
              </a:rPr>
              <a:t>t-test</a:t>
            </a:r>
          </a:p>
        </p:txBody>
      </p:sp>
    </p:spTree>
  </p:cSld>
  <p:clrMapOvr>
    <a:masterClrMapping/>
  </p:clrMapOvr>
  <p:transition>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54" y="288417"/>
            <a:ext cx="2951480" cy="184150"/>
          </a:xfrm>
          <a:prstGeom prst="rect">
            <a:avLst/>
          </a:prstGeom>
          <a:solidFill>
            <a:srgbClr val="9AB8CE"/>
          </a:solidFill>
        </p:spPr>
        <p:txBody>
          <a:bodyPr vert="horz" wrap="square" lIns="0" tIns="5715" rIns="0" bIns="0" rtlCol="0">
            <a:spAutoFit/>
          </a:bodyPr>
          <a:lstStyle/>
          <a:p>
            <a:pPr marL="40005">
              <a:lnSpc>
                <a:spcPct val="100000"/>
              </a:lnSpc>
              <a:spcBef>
                <a:spcPts val="45"/>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472440"/>
            <a:ext cx="2951480" cy="408445"/>
          </a:xfrm>
          <a:prstGeom prst="rect">
            <a:avLst/>
          </a:prstGeom>
          <a:solidFill>
            <a:srgbClr val="D6E2EB"/>
          </a:solidFill>
        </p:spPr>
        <p:txBody>
          <a:bodyPr vert="horz" wrap="square" lIns="0" tIns="23495" rIns="0" bIns="0" rtlCol="0">
            <a:spAutoFit/>
          </a:bodyPr>
          <a:lstStyle/>
          <a:p>
            <a:pPr marL="40005" marR="135890">
              <a:lnSpc>
                <a:spcPts val="950"/>
              </a:lnSpc>
              <a:spcBef>
                <a:spcPts val="185"/>
              </a:spcBef>
            </a:pP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 </a:t>
            </a:r>
            <a:r>
              <a:rPr sz="800" spc="-15" dirty="0">
                <a:solidFill>
                  <a:srgbClr val="1A2E3D"/>
                </a:solidFill>
                <a:latin typeface="Arial"/>
                <a:cs typeface="Arial"/>
              </a:rPr>
              <a:t>the </a:t>
            </a:r>
            <a:r>
              <a:rPr sz="800" spc="-10" dirty="0">
                <a:solidFill>
                  <a:srgbClr val="1A2E3D"/>
                </a:solidFill>
                <a:latin typeface="Arial"/>
                <a:cs typeface="Arial"/>
              </a:rPr>
              <a:t>best method </a:t>
            </a:r>
            <a:r>
              <a:rPr sz="800" spc="-15" dirty="0">
                <a:solidFill>
                  <a:srgbClr val="1A2E3D"/>
                </a:solidFill>
                <a:latin typeface="Arial"/>
                <a:cs typeface="Arial"/>
              </a:rPr>
              <a:t>for </a:t>
            </a:r>
            <a:r>
              <a:rPr sz="800" spc="-25" dirty="0">
                <a:solidFill>
                  <a:srgbClr val="1A2E3D"/>
                </a:solidFill>
                <a:latin typeface="Arial"/>
                <a:cs typeface="Arial"/>
              </a:rPr>
              <a:t>evaluating </a:t>
            </a:r>
            <a:r>
              <a:rPr sz="800" spc="-15" dirty="0">
                <a:solidFill>
                  <a:srgbClr val="1A2E3D"/>
                </a:solidFill>
                <a:latin typeface="Arial"/>
                <a:cs typeface="Arial"/>
              </a:rPr>
              <a:t>the  </a:t>
            </a:r>
            <a:r>
              <a:rPr sz="800" spc="-20" dirty="0">
                <a:solidFill>
                  <a:srgbClr val="1A2E3D"/>
                </a:solidFill>
                <a:latin typeface="Arial"/>
                <a:cs typeface="Arial"/>
              </a:rPr>
              <a:t>relationship </a:t>
            </a:r>
            <a:r>
              <a:rPr sz="800" spc="-15" dirty="0">
                <a:solidFill>
                  <a:srgbClr val="1A2E3D"/>
                </a:solidFill>
                <a:latin typeface="Arial"/>
                <a:cs typeface="Arial"/>
              </a:rPr>
              <a:t>between </a:t>
            </a:r>
            <a:r>
              <a:rPr sz="800" spc="-35" dirty="0">
                <a:solidFill>
                  <a:srgbClr val="1A2E3D"/>
                </a:solidFill>
                <a:latin typeface="Arial"/>
                <a:cs typeface="Arial"/>
              </a:rPr>
              <a:t>a </a:t>
            </a:r>
            <a:r>
              <a:rPr sz="800" spc="-20" dirty="0">
                <a:solidFill>
                  <a:srgbClr val="1A2E3D"/>
                </a:solidFill>
                <a:latin typeface="Arial"/>
                <a:cs typeface="Arial"/>
              </a:rPr>
              <a:t>numerical </a:t>
            </a:r>
            <a:r>
              <a:rPr sz="800" spc="-15" dirty="0">
                <a:solidFill>
                  <a:srgbClr val="1A2E3D"/>
                </a:solidFill>
                <a:latin typeface="Arial"/>
                <a:cs typeface="Arial"/>
              </a:rPr>
              <a:t>and </a:t>
            </a:r>
            <a:r>
              <a:rPr sz="800" spc="-35" dirty="0">
                <a:solidFill>
                  <a:srgbClr val="1A2E3D"/>
                </a:solidFill>
                <a:latin typeface="Arial"/>
                <a:cs typeface="Arial"/>
              </a:rPr>
              <a:t>a </a:t>
            </a:r>
            <a:r>
              <a:rPr sz="800" spc="-15" dirty="0">
                <a:solidFill>
                  <a:srgbClr val="1A2E3D"/>
                </a:solidFill>
                <a:latin typeface="Arial"/>
                <a:cs typeface="Arial"/>
              </a:rPr>
              <a:t>categorical </a:t>
            </a:r>
            <a:r>
              <a:rPr sz="800" spc="-25" dirty="0">
                <a:solidFill>
                  <a:srgbClr val="1A2E3D"/>
                </a:solidFill>
                <a:latin typeface="Arial"/>
                <a:cs typeface="Arial"/>
              </a:rPr>
              <a:t>variable </a:t>
            </a:r>
            <a:r>
              <a:rPr sz="800" spc="-10" dirty="0">
                <a:solidFill>
                  <a:srgbClr val="1A2E3D"/>
                </a:solidFill>
                <a:latin typeface="Arial"/>
                <a:cs typeface="Arial"/>
              </a:rPr>
              <a:t>with  </a:t>
            </a:r>
            <a:r>
              <a:rPr lang="en-US" sz="800" spc="-25" dirty="0" smtClean="0">
                <a:solidFill>
                  <a:srgbClr val="1A2E3D"/>
                </a:solidFill>
                <a:latin typeface="Arial"/>
                <a:cs typeface="Arial"/>
              </a:rPr>
              <a:t>&gt;2</a:t>
            </a:r>
            <a:r>
              <a:rPr sz="800" spc="-5" dirty="0" smtClean="0">
                <a:solidFill>
                  <a:srgbClr val="1A2E3D"/>
                </a:solidFill>
                <a:latin typeface="Arial"/>
                <a:cs typeface="Arial"/>
              </a:rPr>
              <a:t> </a:t>
            </a:r>
            <a:r>
              <a:rPr sz="800" spc="-30" dirty="0">
                <a:solidFill>
                  <a:srgbClr val="1A2E3D"/>
                </a:solidFill>
                <a:latin typeface="Arial"/>
                <a:cs typeface="Arial"/>
              </a:rPr>
              <a:t>levels?</a:t>
            </a:r>
            <a:endParaRPr sz="800" dirty="0">
              <a:latin typeface="Arial"/>
              <a:cs typeface="Arial"/>
            </a:endParaRPr>
          </a:p>
        </p:txBody>
      </p:sp>
      <p:sp>
        <p:nvSpPr>
          <p:cNvPr id="4" name="object 4"/>
          <p:cNvSpPr txBox="1"/>
          <p:nvPr/>
        </p:nvSpPr>
        <p:spPr>
          <a:xfrm>
            <a:off x="3587151" y="396612"/>
            <a:ext cx="300990" cy="100965"/>
          </a:xfrm>
          <a:prstGeom prst="rect">
            <a:avLst/>
          </a:prstGeom>
          <a:solidFill>
            <a:srgbClr val="00A3D7"/>
          </a:solidFill>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7" name="object 7"/>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0" name="object 10"/>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2" name="object 12"/>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3" name="object 13"/>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4" name="object 14"/>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5" name="object 15"/>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txBox="1"/>
          <p:nvPr/>
        </p:nvSpPr>
        <p:spPr>
          <a:xfrm>
            <a:off x="4020577" y="269777"/>
            <a:ext cx="422909" cy="260350"/>
          </a:xfrm>
          <a:prstGeom prst="rect">
            <a:avLst/>
          </a:prstGeom>
        </p:spPr>
        <p:txBody>
          <a:bodyPr vert="horz" wrap="square" lIns="0" tIns="15875" rIns="0" bIns="0" rtlCol="0">
            <a:spAutoFit/>
          </a:bodyPr>
          <a:lstStyle/>
          <a:p>
            <a:pPr marL="12700" marR="31750">
              <a:lnSpc>
                <a:spcPts val="390"/>
              </a:lnSpc>
              <a:spcBef>
                <a:spcPts val="125"/>
              </a:spcBef>
            </a:pPr>
            <a:r>
              <a:rPr sz="350" spc="-25" dirty="0">
                <a:solidFill>
                  <a:srgbClr val="008CB4"/>
                </a:solidFill>
                <a:latin typeface="Trebuchet MS"/>
                <a:cs typeface="Trebuchet MS"/>
              </a:rPr>
              <a:t>Frequentist</a:t>
            </a:r>
            <a:r>
              <a:rPr sz="350" spc="-45"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8745">
              <a:lnSpc>
                <a:spcPct val="100000"/>
              </a:lnSpc>
              <a:spcBef>
                <a:spcPts val="27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a:t>
            </a:r>
            <a:r>
              <a:rPr sz="250" spc="-45" dirty="0">
                <a:solidFill>
                  <a:srgbClr val="008CB4"/>
                </a:solidFill>
                <a:latin typeface="Trebuchet MS"/>
                <a:cs typeface="Trebuchet MS"/>
              </a:rPr>
              <a:t> </a:t>
            </a:r>
            <a:r>
              <a:rPr sz="250" spc="-5" dirty="0">
                <a:solidFill>
                  <a:srgbClr val="008CB4"/>
                </a:solidFill>
                <a:latin typeface="Trebuchet MS"/>
                <a:cs typeface="Trebuchet MS"/>
              </a:rPr>
              <a:t>median</a:t>
            </a:r>
            <a:endParaRPr sz="250">
              <a:latin typeface="Trebuchet MS"/>
              <a:cs typeface="Trebuchet MS"/>
            </a:endParaRPr>
          </a:p>
        </p:txBody>
      </p:sp>
      <p:sp>
        <p:nvSpPr>
          <p:cNvPr id="17" name="object 17"/>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8" name="object 18"/>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9" name="object 19"/>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0" name="object 20"/>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1" name="object 21"/>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2" name="object 22"/>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3" name="object 23"/>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4" name="object 24"/>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6" name="object 26"/>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7" name="object 27"/>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28" name="object 28"/>
          <p:cNvSpPr/>
          <p:nvPr/>
        </p:nvSpPr>
        <p:spPr>
          <a:xfrm>
            <a:off x="3459855" y="502825"/>
            <a:ext cx="126524" cy="120868"/>
          </a:xfrm>
          <a:prstGeom prst="rect">
            <a:avLst/>
          </a:prstGeom>
          <a:blipFill>
            <a:blip r:embed="rId5" cstate="print"/>
            <a:stretch>
              <a:fillRect/>
            </a:stretch>
          </a:blipFill>
        </p:spPr>
        <p:txBody>
          <a:bodyPr wrap="square" lIns="0" tIns="0" rIns="0" bIns="0" rtlCol="0"/>
          <a:lstStyle/>
          <a:p>
            <a:endParaRPr/>
          </a:p>
        </p:txBody>
      </p:sp>
      <p:sp>
        <p:nvSpPr>
          <p:cNvPr id="29" name="object 29"/>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30" name="object 30"/>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1" name="object 31"/>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2" name="object 32"/>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3" name="object 33"/>
          <p:cNvSpPr txBox="1"/>
          <p:nvPr/>
        </p:nvSpPr>
        <p:spPr>
          <a:xfrm>
            <a:off x="4066766" y="535491"/>
            <a:ext cx="349885" cy="295910"/>
          </a:xfrm>
          <a:prstGeom prst="rect">
            <a:avLst/>
          </a:prstGeom>
        </p:spPr>
        <p:txBody>
          <a:bodyPr vert="horz" wrap="square" lIns="0" tIns="26670" rIns="0" bIns="0" rtlCol="0">
            <a:spAutoFit/>
          </a:bodyPr>
          <a:lstStyle/>
          <a:p>
            <a:pPr marL="70485">
              <a:lnSpc>
                <a:spcPct val="100000"/>
              </a:lnSpc>
              <a:spcBef>
                <a:spcPts val="210"/>
              </a:spcBef>
            </a:pPr>
            <a:r>
              <a:rPr sz="250" spc="-5" dirty="0">
                <a:solidFill>
                  <a:srgbClr val="008CB4"/>
                </a:solidFill>
                <a:latin typeface="Trebuchet MS"/>
                <a:cs typeface="Trebuchet MS"/>
              </a:rPr>
              <a:t>many</a:t>
            </a:r>
            <a:r>
              <a:rPr sz="250" spc="-10" dirty="0">
                <a:solidFill>
                  <a:srgbClr val="008CB4"/>
                </a:solidFill>
                <a:latin typeface="Trebuchet MS"/>
                <a:cs typeface="Trebuchet MS"/>
              </a:rPr>
              <a:t> </a:t>
            </a:r>
            <a:r>
              <a:rPr sz="250" dirty="0">
                <a:solidFill>
                  <a:srgbClr val="008CB4"/>
                </a:solidFill>
                <a:latin typeface="Trebuchet MS"/>
                <a:cs typeface="Trebuchet MS"/>
              </a:rPr>
              <a:t>means</a:t>
            </a:r>
            <a:endParaRPr sz="250">
              <a:latin typeface="Trebuchet MS"/>
              <a:cs typeface="Trebuchet MS"/>
            </a:endParaRPr>
          </a:p>
          <a:p>
            <a:pPr marL="12700">
              <a:lnSpc>
                <a:spcPct val="100000"/>
              </a:lnSpc>
              <a:spcBef>
                <a:spcPts val="95"/>
              </a:spcBef>
            </a:pPr>
            <a:r>
              <a:rPr sz="350" spc="-30" dirty="0">
                <a:solidFill>
                  <a:srgbClr val="008CB4"/>
                </a:solidFill>
                <a:latin typeface="Trebuchet MS"/>
                <a:cs typeface="Trebuchet MS"/>
              </a:rPr>
              <a:t>categorical</a:t>
            </a:r>
            <a:endParaRPr sz="350">
              <a:latin typeface="Trebuchet MS"/>
              <a:cs typeface="Trebuchet MS"/>
            </a:endParaRPr>
          </a:p>
          <a:p>
            <a:pPr marL="74295" marR="5080">
              <a:lnSpc>
                <a:spcPct val="112700"/>
              </a:lnSpc>
              <a:spcBef>
                <a:spcPts val="180"/>
              </a:spcBef>
            </a:pPr>
            <a:r>
              <a:rPr sz="250" spc="5" dirty="0">
                <a:solidFill>
                  <a:srgbClr val="008CB4"/>
                </a:solidFill>
                <a:latin typeface="Trebuchet MS"/>
                <a:cs typeface="Trebuchet MS"/>
              </a:rPr>
              <a:t>one proportion  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5" name="object 35"/>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10</a:t>
            </a:r>
            <a:endParaRPr sz="800">
              <a:latin typeface="Arial"/>
              <a:cs typeface="Arial"/>
            </a:endParaRPr>
          </a:p>
        </p:txBody>
      </p:sp>
      <p:sp>
        <p:nvSpPr>
          <p:cNvPr id="34" name="object 34"/>
          <p:cNvSpPr txBox="1"/>
          <p:nvPr/>
        </p:nvSpPr>
        <p:spPr>
          <a:xfrm>
            <a:off x="229234" y="1003327"/>
            <a:ext cx="2416810" cy="1132840"/>
          </a:xfrm>
          <a:prstGeom prst="rect">
            <a:avLst/>
          </a:prstGeom>
        </p:spPr>
        <p:txBody>
          <a:bodyPr vert="horz" wrap="square" lIns="0" tIns="51435" rIns="0" bIns="0" rtlCol="0">
            <a:spAutoFit/>
          </a:bodyPr>
          <a:lstStyle/>
          <a:p>
            <a:pPr marL="255270" indent="-234315">
              <a:lnSpc>
                <a:spcPct val="100000"/>
              </a:lnSpc>
              <a:spcBef>
                <a:spcPts val="405"/>
              </a:spcBef>
              <a:buClr>
                <a:srgbClr val="024F84"/>
              </a:buClr>
              <a:buAutoNum type="alphaLcParenBoth"/>
              <a:tabLst>
                <a:tab pos="255904" algn="l"/>
              </a:tabLst>
            </a:pPr>
            <a:r>
              <a:rPr sz="1200" spc="-10" dirty="0">
                <a:latin typeface="Arial"/>
                <a:cs typeface="Arial"/>
              </a:rPr>
              <a:t>z-test</a:t>
            </a:r>
            <a:endParaRPr sz="1200">
              <a:latin typeface="Arial"/>
              <a:cs typeface="Arial"/>
            </a:endParaRPr>
          </a:p>
          <a:p>
            <a:pPr marL="255270" indent="-242570">
              <a:lnSpc>
                <a:spcPct val="100000"/>
              </a:lnSpc>
              <a:spcBef>
                <a:spcPts val="300"/>
              </a:spcBef>
              <a:buClr>
                <a:srgbClr val="024F84"/>
              </a:buClr>
              <a:buAutoNum type="alphaLcParenBoth"/>
              <a:tabLst>
                <a:tab pos="255904" algn="l"/>
              </a:tabLst>
            </a:pPr>
            <a:r>
              <a:rPr sz="1200" spc="-20" dirty="0">
                <a:latin typeface="Arial"/>
                <a:cs typeface="Arial"/>
              </a:rPr>
              <a:t>chi-square </a:t>
            </a:r>
            <a:r>
              <a:rPr sz="1200" spc="-10" dirty="0">
                <a:latin typeface="Arial"/>
                <a:cs typeface="Arial"/>
              </a:rPr>
              <a:t>test </a:t>
            </a:r>
            <a:r>
              <a:rPr sz="1200" spc="-15" dirty="0">
                <a:latin typeface="Arial"/>
                <a:cs typeface="Arial"/>
              </a:rPr>
              <a:t>of </a:t>
            </a:r>
            <a:r>
              <a:rPr sz="1200" spc="-20" dirty="0">
                <a:latin typeface="Arial"/>
                <a:cs typeface="Arial"/>
              </a:rPr>
              <a:t>goodness </a:t>
            </a:r>
            <a:r>
              <a:rPr sz="1200" spc="-15" dirty="0">
                <a:latin typeface="Arial"/>
                <a:cs typeface="Arial"/>
              </a:rPr>
              <a:t>of</a:t>
            </a:r>
            <a:r>
              <a:rPr sz="1200" spc="10" dirty="0">
                <a:latin typeface="Arial"/>
                <a:cs typeface="Arial"/>
              </a:rPr>
              <a:t> </a:t>
            </a:r>
            <a:r>
              <a:rPr sz="1200" spc="-30" dirty="0">
                <a:latin typeface="Arial"/>
                <a:cs typeface="Arial"/>
              </a:rPr>
              <a:t>ﬁt</a:t>
            </a:r>
            <a:endParaRPr sz="1200">
              <a:latin typeface="Arial"/>
              <a:cs typeface="Arial"/>
            </a:endParaRPr>
          </a:p>
          <a:p>
            <a:pPr marL="255270" indent="-234315">
              <a:lnSpc>
                <a:spcPct val="100000"/>
              </a:lnSpc>
              <a:spcBef>
                <a:spcPts val="305"/>
              </a:spcBef>
              <a:buClr>
                <a:srgbClr val="024F84"/>
              </a:buClr>
              <a:buAutoNum type="alphaLcParenBoth"/>
              <a:tabLst>
                <a:tab pos="255904" algn="l"/>
              </a:tabLst>
            </a:pPr>
            <a:r>
              <a:rPr sz="1200" spc="-40" dirty="0">
                <a:latin typeface="Arial"/>
                <a:cs typeface="Arial"/>
              </a:rPr>
              <a:t>anova</a:t>
            </a:r>
            <a:endParaRPr sz="1200">
              <a:latin typeface="Arial"/>
              <a:cs typeface="Arial"/>
            </a:endParaRPr>
          </a:p>
          <a:p>
            <a:pPr marL="255270" indent="-242570">
              <a:lnSpc>
                <a:spcPct val="100000"/>
              </a:lnSpc>
              <a:spcBef>
                <a:spcPts val="305"/>
              </a:spcBef>
              <a:buClr>
                <a:srgbClr val="024F84"/>
              </a:buClr>
              <a:buAutoNum type="alphaLcParenBoth"/>
              <a:tabLst>
                <a:tab pos="255904" algn="l"/>
              </a:tabLst>
            </a:pPr>
            <a:r>
              <a:rPr sz="1200" spc="-45" dirty="0">
                <a:latin typeface="Arial"/>
                <a:cs typeface="Arial"/>
              </a:rPr>
              <a:t>linear</a:t>
            </a:r>
            <a:r>
              <a:rPr sz="1200" spc="-5" dirty="0">
                <a:latin typeface="Arial"/>
                <a:cs typeface="Arial"/>
              </a:rPr>
              <a:t> </a:t>
            </a:r>
            <a:r>
              <a:rPr sz="1200" spc="-35" dirty="0">
                <a:latin typeface="Arial"/>
                <a:cs typeface="Arial"/>
              </a:rPr>
              <a:t>regression</a:t>
            </a:r>
            <a:endParaRPr sz="1200">
              <a:latin typeface="Arial"/>
              <a:cs typeface="Arial"/>
            </a:endParaRPr>
          </a:p>
          <a:p>
            <a:pPr marL="255270" indent="-234315">
              <a:lnSpc>
                <a:spcPct val="100000"/>
              </a:lnSpc>
              <a:spcBef>
                <a:spcPts val="300"/>
              </a:spcBef>
              <a:buClr>
                <a:srgbClr val="024F84"/>
              </a:buClr>
              <a:buAutoNum type="alphaLcParenBoth"/>
              <a:tabLst>
                <a:tab pos="255904" algn="l"/>
              </a:tabLst>
            </a:pPr>
            <a:r>
              <a:rPr sz="1200" dirty="0">
                <a:latin typeface="Arial"/>
                <a:cs typeface="Arial"/>
              </a:rPr>
              <a:t>t-test</a:t>
            </a:r>
            <a:endParaRPr sz="1200">
              <a:latin typeface="Arial"/>
              <a:cs typeface="Arial"/>
            </a:endParaRPr>
          </a:p>
        </p:txBody>
      </p:sp>
    </p:spTree>
  </p:cSld>
  <p:clrMapOvr>
    <a:masterClrMapping/>
  </p:clrMapOvr>
  <p:transition>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854" y="288417"/>
            <a:ext cx="2951480" cy="184150"/>
          </a:xfrm>
          <a:prstGeom prst="rect">
            <a:avLst/>
          </a:prstGeom>
          <a:solidFill>
            <a:srgbClr val="9AB8CE"/>
          </a:solidFill>
        </p:spPr>
        <p:txBody>
          <a:bodyPr vert="horz" wrap="square" lIns="0" tIns="5715" rIns="0" bIns="0" rtlCol="0">
            <a:spAutoFit/>
          </a:bodyPr>
          <a:lstStyle/>
          <a:p>
            <a:pPr marL="40005">
              <a:lnSpc>
                <a:spcPct val="100000"/>
              </a:lnSpc>
              <a:spcBef>
                <a:spcPts val="45"/>
              </a:spcBef>
            </a:pPr>
            <a:r>
              <a:rPr sz="1000" dirty="0">
                <a:solidFill>
                  <a:srgbClr val="1A2E3D"/>
                </a:solidFill>
                <a:latin typeface="Arial"/>
                <a:cs typeface="Arial"/>
              </a:rPr>
              <a:t>Clicker</a:t>
            </a:r>
            <a:r>
              <a:rPr sz="1000" spc="-5" dirty="0">
                <a:solidFill>
                  <a:srgbClr val="1A2E3D"/>
                </a:solidFill>
                <a:latin typeface="Arial"/>
                <a:cs typeface="Arial"/>
              </a:rPr>
              <a:t> </a:t>
            </a:r>
            <a:r>
              <a:rPr sz="1000" spc="5" dirty="0">
                <a:solidFill>
                  <a:srgbClr val="1A2E3D"/>
                </a:solidFill>
                <a:latin typeface="Arial"/>
                <a:cs typeface="Arial"/>
              </a:rPr>
              <a:t>question</a:t>
            </a:r>
            <a:endParaRPr sz="1000">
              <a:latin typeface="Arial"/>
              <a:cs typeface="Arial"/>
            </a:endParaRPr>
          </a:p>
        </p:txBody>
      </p:sp>
      <p:sp>
        <p:nvSpPr>
          <p:cNvPr id="3" name="object 3"/>
          <p:cNvSpPr txBox="1"/>
          <p:nvPr/>
        </p:nvSpPr>
        <p:spPr>
          <a:xfrm>
            <a:off x="101854" y="472440"/>
            <a:ext cx="2951480" cy="408445"/>
          </a:xfrm>
          <a:prstGeom prst="rect">
            <a:avLst/>
          </a:prstGeom>
          <a:solidFill>
            <a:srgbClr val="D6E2EB"/>
          </a:solidFill>
        </p:spPr>
        <p:txBody>
          <a:bodyPr vert="horz" wrap="square" lIns="0" tIns="23495" rIns="0" bIns="0" rtlCol="0">
            <a:spAutoFit/>
          </a:bodyPr>
          <a:lstStyle/>
          <a:p>
            <a:pPr marL="40005" marR="135890">
              <a:lnSpc>
                <a:spcPts val="950"/>
              </a:lnSpc>
              <a:spcBef>
                <a:spcPts val="185"/>
              </a:spcBef>
            </a:pPr>
            <a:r>
              <a:rPr sz="800" spc="-20" dirty="0">
                <a:solidFill>
                  <a:srgbClr val="1A2E3D"/>
                </a:solidFill>
                <a:latin typeface="Arial"/>
                <a:cs typeface="Arial"/>
              </a:rPr>
              <a:t>Which </a:t>
            </a:r>
            <a:r>
              <a:rPr sz="800" spc="-10" dirty="0">
                <a:solidFill>
                  <a:srgbClr val="1A2E3D"/>
                </a:solidFill>
                <a:latin typeface="Arial"/>
                <a:cs typeface="Arial"/>
              </a:rPr>
              <a:t>of </a:t>
            </a:r>
            <a:r>
              <a:rPr sz="800" spc="-15" dirty="0">
                <a:solidFill>
                  <a:srgbClr val="1A2E3D"/>
                </a:solidFill>
                <a:latin typeface="Arial"/>
                <a:cs typeface="Arial"/>
              </a:rPr>
              <a:t>the following </a:t>
            </a:r>
            <a:r>
              <a:rPr sz="800" spc="-25" dirty="0">
                <a:solidFill>
                  <a:srgbClr val="1A2E3D"/>
                </a:solidFill>
                <a:latin typeface="Arial"/>
                <a:cs typeface="Arial"/>
              </a:rPr>
              <a:t>is </a:t>
            </a:r>
            <a:r>
              <a:rPr sz="800" spc="-15" dirty="0">
                <a:solidFill>
                  <a:srgbClr val="1A2E3D"/>
                </a:solidFill>
                <a:latin typeface="Arial"/>
                <a:cs typeface="Arial"/>
              </a:rPr>
              <a:t>the </a:t>
            </a:r>
            <a:r>
              <a:rPr sz="800" spc="-10" dirty="0">
                <a:solidFill>
                  <a:srgbClr val="1A2E3D"/>
                </a:solidFill>
                <a:latin typeface="Arial"/>
                <a:cs typeface="Arial"/>
              </a:rPr>
              <a:t>best method </a:t>
            </a:r>
            <a:r>
              <a:rPr sz="800" spc="-15" dirty="0">
                <a:solidFill>
                  <a:srgbClr val="1A2E3D"/>
                </a:solidFill>
                <a:latin typeface="Arial"/>
                <a:cs typeface="Arial"/>
              </a:rPr>
              <a:t>for </a:t>
            </a:r>
            <a:r>
              <a:rPr sz="800" spc="-25" dirty="0">
                <a:solidFill>
                  <a:srgbClr val="1A2E3D"/>
                </a:solidFill>
                <a:latin typeface="Arial"/>
                <a:cs typeface="Arial"/>
              </a:rPr>
              <a:t>evaluating </a:t>
            </a:r>
            <a:r>
              <a:rPr sz="800" spc="-15" dirty="0">
                <a:solidFill>
                  <a:srgbClr val="1A2E3D"/>
                </a:solidFill>
                <a:latin typeface="Arial"/>
                <a:cs typeface="Arial"/>
              </a:rPr>
              <a:t>the  </a:t>
            </a:r>
            <a:r>
              <a:rPr sz="800" spc="-20" dirty="0">
                <a:solidFill>
                  <a:srgbClr val="1A2E3D"/>
                </a:solidFill>
                <a:latin typeface="Arial"/>
                <a:cs typeface="Arial"/>
              </a:rPr>
              <a:t>relationship </a:t>
            </a:r>
            <a:r>
              <a:rPr sz="800" spc="-15" dirty="0">
                <a:solidFill>
                  <a:srgbClr val="1A2E3D"/>
                </a:solidFill>
                <a:latin typeface="Arial"/>
                <a:cs typeface="Arial"/>
              </a:rPr>
              <a:t>between </a:t>
            </a:r>
            <a:r>
              <a:rPr sz="800" spc="-35" dirty="0">
                <a:solidFill>
                  <a:srgbClr val="1A2E3D"/>
                </a:solidFill>
                <a:latin typeface="Arial"/>
                <a:cs typeface="Arial"/>
              </a:rPr>
              <a:t>a </a:t>
            </a:r>
            <a:r>
              <a:rPr sz="800" b="1" i="1" spc="-20" dirty="0">
                <a:solidFill>
                  <a:srgbClr val="C00000"/>
                </a:solidFill>
                <a:latin typeface="Arial"/>
                <a:cs typeface="Arial"/>
              </a:rPr>
              <a:t>numerical </a:t>
            </a:r>
            <a:r>
              <a:rPr sz="800" b="1" i="1" spc="-15" dirty="0">
                <a:solidFill>
                  <a:srgbClr val="C00000"/>
                </a:solidFill>
                <a:latin typeface="Arial"/>
                <a:cs typeface="Arial"/>
              </a:rPr>
              <a:t>and </a:t>
            </a:r>
            <a:r>
              <a:rPr sz="800" b="1" i="1" spc="-35" dirty="0">
                <a:solidFill>
                  <a:srgbClr val="C00000"/>
                </a:solidFill>
                <a:latin typeface="Arial"/>
                <a:cs typeface="Arial"/>
              </a:rPr>
              <a:t>a </a:t>
            </a:r>
            <a:r>
              <a:rPr sz="800" b="1" i="1" spc="-15" dirty="0">
                <a:solidFill>
                  <a:srgbClr val="C00000"/>
                </a:solidFill>
                <a:latin typeface="Arial"/>
                <a:cs typeface="Arial"/>
              </a:rPr>
              <a:t>categorical </a:t>
            </a:r>
            <a:r>
              <a:rPr sz="800" b="1" i="1" spc="-25" dirty="0">
                <a:solidFill>
                  <a:srgbClr val="C00000"/>
                </a:solidFill>
                <a:latin typeface="Arial"/>
                <a:cs typeface="Arial"/>
              </a:rPr>
              <a:t>variable </a:t>
            </a:r>
            <a:r>
              <a:rPr sz="800" b="1" i="1" spc="-10" dirty="0">
                <a:solidFill>
                  <a:srgbClr val="C00000"/>
                </a:solidFill>
                <a:latin typeface="Arial"/>
                <a:cs typeface="Arial"/>
              </a:rPr>
              <a:t>with  </a:t>
            </a:r>
            <a:r>
              <a:rPr lang="en-US" sz="800" b="1" i="1" spc="-25" dirty="0" smtClean="0">
                <a:solidFill>
                  <a:srgbClr val="C00000"/>
                </a:solidFill>
                <a:latin typeface="Arial"/>
                <a:cs typeface="Arial"/>
              </a:rPr>
              <a:t>&gt;2 </a:t>
            </a:r>
            <a:r>
              <a:rPr sz="800" b="1" i="1" spc="-5" dirty="0" smtClean="0">
                <a:solidFill>
                  <a:srgbClr val="C00000"/>
                </a:solidFill>
                <a:latin typeface="Arial"/>
                <a:cs typeface="Arial"/>
              </a:rPr>
              <a:t> </a:t>
            </a:r>
            <a:r>
              <a:rPr sz="800" b="1" i="1" spc="-30" dirty="0">
                <a:solidFill>
                  <a:srgbClr val="C00000"/>
                </a:solidFill>
                <a:latin typeface="Arial"/>
                <a:cs typeface="Arial"/>
              </a:rPr>
              <a:t>levels</a:t>
            </a:r>
            <a:r>
              <a:rPr sz="800" spc="-30" dirty="0">
                <a:solidFill>
                  <a:srgbClr val="1A2E3D"/>
                </a:solidFill>
                <a:latin typeface="Arial"/>
                <a:cs typeface="Arial"/>
              </a:rPr>
              <a:t>?</a:t>
            </a:r>
            <a:endParaRPr sz="800" dirty="0">
              <a:latin typeface="Arial"/>
              <a:cs typeface="Arial"/>
            </a:endParaRPr>
          </a:p>
        </p:txBody>
      </p:sp>
      <p:sp>
        <p:nvSpPr>
          <p:cNvPr id="4" name="object 4"/>
          <p:cNvSpPr txBox="1"/>
          <p:nvPr/>
        </p:nvSpPr>
        <p:spPr>
          <a:xfrm>
            <a:off x="3587151" y="396612"/>
            <a:ext cx="300990" cy="100965"/>
          </a:xfrm>
          <a:prstGeom prst="rect">
            <a:avLst/>
          </a:prstGeom>
          <a:solidFill>
            <a:srgbClr val="00A3D7"/>
          </a:solidFill>
          <a:ln w="3175">
            <a:solidFill>
              <a:srgbClr val="FF6A00"/>
            </a:solidFill>
          </a:ln>
        </p:spPr>
        <p:txBody>
          <a:bodyPr vert="horz" wrap="square" lIns="0" tIns="635" rIns="0" bIns="0" rtlCol="0">
            <a:spAutoFit/>
          </a:bodyPr>
          <a:lstStyle/>
          <a:p>
            <a:pPr marL="5715">
              <a:lnSpc>
                <a:spcPct val="100000"/>
              </a:lnSpc>
              <a:spcBef>
                <a:spcPts val="5"/>
              </a:spcBef>
            </a:pPr>
            <a:r>
              <a:rPr sz="600" spc="-40" dirty="0">
                <a:solidFill>
                  <a:srgbClr val="FF6A00"/>
                </a:solidFill>
                <a:latin typeface="Trebuchet MS"/>
                <a:cs typeface="Trebuchet MS"/>
              </a:rPr>
              <a:t>In</a:t>
            </a:r>
            <a:r>
              <a:rPr sz="600" spc="-45" dirty="0">
                <a:solidFill>
                  <a:srgbClr val="FF6A00"/>
                </a:solidFill>
                <a:latin typeface="Trebuchet MS"/>
                <a:cs typeface="Trebuchet MS"/>
              </a:rPr>
              <a:t>f</a:t>
            </a:r>
            <a:r>
              <a:rPr sz="600" spc="-20" dirty="0">
                <a:solidFill>
                  <a:srgbClr val="FF6A00"/>
                </a:solidFill>
                <a:latin typeface="Trebuchet MS"/>
                <a:cs typeface="Trebuchet MS"/>
              </a:rPr>
              <a:t>e</a:t>
            </a:r>
            <a:r>
              <a:rPr sz="600" spc="-30" dirty="0">
                <a:solidFill>
                  <a:srgbClr val="FF6A00"/>
                </a:solidFill>
                <a:latin typeface="Trebuchet MS"/>
                <a:cs typeface="Trebuchet MS"/>
              </a:rPr>
              <a:t>r</a:t>
            </a:r>
            <a:r>
              <a:rPr sz="600" spc="-35" dirty="0">
                <a:solidFill>
                  <a:srgbClr val="FF6A00"/>
                </a:solidFill>
                <a:latin typeface="Trebuchet MS"/>
                <a:cs typeface="Trebuchet MS"/>
              </a:rPr>
              <a:t>ence</a:t>
            </a:r>
            <a:endParaRPr sz="600">
              <a:latin typeface="Trebuchet MS"/>
              <a:cs typeface="Trebuchet MS"/>
            </a:endParaRPr>
          </a:p>
        </p:txBody>
      </p:sp>
      <p:sp>
        <p:nvSpPr>
          <p:cNvPr id="5" name="object 5"/>
          <p:cNvSpPr txBox="1"/>
          <p:nvPr/>
        </p:nvSpPr>
        <p:spPr>
          <a:xfrm>
            <a:off x="3255257" y="192886"/>
            <a:ext cx="193675" cy="127000"/>
          </a:xfrm>
          <a:prstGeom prst="rect">
            <a:avLst/>
          </a:prstGeom>
        </p:spPr>
        <p:txBody>
          <a:bodyPr vert="horz" wrap="square" lIns="0" tIns="15875" rIns="0" bIns="0" rtlCol="0">
            <a:spAutoFit/>
          </a:bodyPr>
          <a:lstStyle/>
          <a:p>
            <a:pPr marL="12700" marR="5080" indent="48895">
              <a:lnSpc>
                <a:spcPts val="390"/>
              </a:lnSpc>
              <a:spcBef>
                <a:spcPts val="125"/>
              </a:spcBef>
            </a:pPr>
            <a:r>
              <a:rPr sz="350" dirty="0">
                <a:solidFill>
                  <a:srgbClr val="008CB4"/>
                </a:solidFill>
                <a:latin typeface="Trebuchet MS"/>
                <a:cs typeface="Trebuchet MS"/>
              </a:rPr>
              <a:t>De</a:t>
            </a:r>
            <a:r>
              <a:rPr sz="350" spc="-5" dirty="0">
                <a:solidFill>
                  <a:srgbClr val="008CB4"/>
                </a:solidFill>
                <a:latin typeface="Trebuchet MS"/>
                <a:cs typeface="Trebuchet MS"/>
              </a:rPr>
              <a:t>s</a:t>
            </a:r>
            <a:r>
              <a:rPr sz="350" spc="-30" dirty="0">
                <a:solidFill>
                  <a:srgbClr val="008CB4"/>
                </a:solidFill>
                <a:latin typeface="Trebuchet MS"/>
                <a:cs typeface="Trebuchet MS"/>
              </a:rPr>
              <a:t>i</a:t>
            </a:r>
            <a:r>
              <a:rPr sz="350" spc="-35" dirty="0">
                <a:solidFill>
                  <a:srgbClr val="008CB4"/>
                </a:solidFill>
                <a:latin typeface="Trebuchet MS"/>
                <a:cs typeface="Trebuchet MS"/>
              </a:rPr>
              <a:t>g</a:t>
            </a:r>
            <a:r>
              <a:rPr sz="350" spc="-15" dirty="0">
                <a:solidFill>
                  <a:srgbClr val="008CB4"/>
                </a:solidFill>
                <a:latin typeface="Trebuchet MS"/>
                <a:cs typeface="Trebuchet MS"/>
              </a:rPr>
              <a:t>n  </a:t>
            </a:r>
            <a:r>
              <a:rPr sz="350" spc="-25" dirty="0">
                <a:solidFill>
                  <a:srgbClr val="008CB4"/>
                </a:solidFill>
                <a:latin typeface="Trebuchet MS"/>
                <a:cs typeface="Trebuchet MS"/>
              </a:rPr>
              <a:t>of</a:t>
            </a:r>
            <a:r>
              <a:rPr sz="350" spc="-70" dirty="0">
                <a:solidFill>
                  <a:srgbClr val="008CB4"/>
                </a:solidFill>
                <a:latin typeface="Trebuchet MS"/>
                <a:cs typeface="Trebuchet MS"/>
              </a:rPr>
              <a:t> </a:t>
            </a:r>
            <a:r>
              <a:rPr sz="350" spc="-25" dirty="0">
                <a:solidFill>
                  <a:srgbClr val="008CB4"/>
                </a:solidFill>
                <a:latin typeface="Trebuchet MS"/>
                <a:cs typeface="Trebuchet MS"/>
              </a:rPr>
              <a:t>studies</a:t>
            </a:r>
            <a:endParaRPr sz="350">
              <a:latin typeface="Trebuchet MS"/>
              <a:cs typeface="Trebuchet MS"/>
            </a:endParaRPr>
          </a:p>
        </p:txBody>
      </p:sp>
      <p:sp>
        <p:nvSpPr>
          <p:cNvPr id="6" name="object 6"/>
          <p:cNvSpPr txBox="1"/>
          <p:nvPr/>
        </p:nvSpPr>
        <p:spPr>
          <a:xfrm>
            <a:off x="3237514" y="581545"/>
            <a:ext cx="211454" cy="77470"/>
          </a:xfrm>
          <a:prstGeom prst="rect">
            <a:avLst/>
          </a:prstGeom>
        </p:spPr>
        <p:txBody>
          <a:bodyPr vert="horz" wrap="square" lIns="0" tIns="11430" rIns="0" bIns="0" rtlCol="0">
            <a:spAutoFit/>
          </a:bodyPr>
          <a:lstStyle/>
          <a:p>
            <a:pPr marL="12700">
              <a:lnSpc>
                <a:spcPct val="100000"/>
              </a:lnSpc>
              <a:spcBef>
                <a:spcPts val="90"/>
              </a:spcBef>
            </a:pPr>
            <a:r>
              <a:rPr sz="350" spc="-25" dirty="0">
                <a:solidFill>
                  <a:srgbClr val="008CB4"/>
                </a:solidFill>
                <a:latin typeface="Trebuchet MS"/>
                <a:cs typeface="Trebuchet MS"/>
              </a:rPr>
              <a:t>P</a:t>
            </a:r>
            <a:r>
              <a:rPr sz="350" spc="-15" dirty="0">
                <a:solidFill>
                  <a:srgbClr val="008CB4"/>
                </a:solidFill>
                <a:latin typeface="Trebuchet MS"/>
                <a:cs typeface="Trebuchet MS"/>
              </a:rPr>
              <a:t>r</a:t>
            </a:r>
            <a:r>
              <a:rPr sz="350" dirty="0">
                <a:solidFill>
                  <a:srgbClr val="008CB4"/>
                </a:solidFill>
                <a:latin typeface="Trebuchet MS"/>
                <a:cs typeface="Trebuchet MS"/>
              </a:rPr>
              <a:t>o</a:t>
            </a:r>
            <a:r>
              <a:rPr sz="350" spc="-35" dirty="0">
                <a:solidFill>
                  <a:srgbClr val="008CB4"/>
                </a:solidFill>
                <a:latin typeface="Trebuchet MS"/>
                <a:cs typeface="Trebuchet MS"/>
              </a:rPr>
              <a:t>b</a:t>
            </a:r>
            <a:r>
              <a:rPr sz="350" spc="-40" dirty="0">
                <a:solidFill>
                  <a:srgbClr val="008CB4"/>
                </a:solidFill>
                <a:latin typeface="Trebuchet MS"/>
                <a:cs typeface="Trebuchet MS"/>
              </a:rPr>
              <a:t>a</a:t>
            </a:r>
            <a:r>
              <a:rPr sz="350" spc="-25" dirty="0">
                <a:solidFill>
                  <a:srgbClr val="008CB4"/>
                </a:solidFill>
                <a:latin typeface="Trebuchet MS"/>
                <a:cs typeface="Trebuchet MS"/>
              </a:rPr>
              <a:t>bi</a:t>
            </a:r>
            <a:r>
              <a:rPr sz="350" spc="-30" dirty="0">
                <a:solidFill>
                  <a:srgbClr val="008CB4"/>
                </a:solidFill>
                <a:latin typeface="Trebuchet MS"/>
                <a:cs typeface="Trebuchet MS"/>
              </a:rPr>
              <a:t>li</a:t>
            </a:r>
            <a:r>
              <a:rPr sz="350" spc="-25" dirty="0">
                <a:solidFill>
                  <a:srgbClr val="008CB4"/>
                </a:solidFill>
                <a:latin typeface="Trebuchet MS"/>
                <a:cs typeface="Trebuchet MS"/>
              </a:rPr>
              <a:t>ty</a:t>
            </a:r>
            <a:endParaRPr sz="350">
              <a:latin typeface="Trebuchet MS"/>
              <a:cs typeface="Trebuchet MS"/>
            </a:endParaRPr>
          </a:p>
        </p:txBody>
      </p:sp>
      <p:sp>
        <p:nvSpPr>
          <p:cNvPr id="7" name="object 7"/>
          <p:cNvSpPr/>
          <p:nvPr/>
        </p:nvSpPr>
        <p:spPr>
          <a:xfrm>
            <a:off x="3452234" y="267979"/>
            <a:ext cx="133977" cy="12089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35433" y="192227"/>
            <a:ext cx="82134" cy="20159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650178" y="106985"/>
            <a:ext cx="344170" cy="77470"/>
          </a:xfrm>
          <a:prstGeom prst="rect">
            <a:avLst/>
          </a:prstGeom>
        </p:spPr>
        <p:txBody>
          <a:bodyPr vert="horz" wrap="square" lIns="0" tIns="11430" rIns="0" bIns="0" rtlCol="0">
            <a:spAutoFit/>
          </a:bodyPr>
          <a:lstStyle/>
          <a:p>
            <a:pPr marL="12700">
              <a:lnSpc>
                <a:spcPct val="100000"/>
              </a:lnSpc>
              <a:spcBef>
                <a:spcPts val="90"/>
              </a:spcBef>
            </a:pPr>
            <a:r>
              <a:rPr sz="350" spc="-30" dirty="0">
                <a:solidFill>
                  <a:srgbClr val="008CB4"/>
                </a:solidFill>
                <a:latin typeface="Trebuchet MS"/>
                <a:cs typeface="Trebuchet MS"/>
              </a:rPr>
              <a:t>Bayesian</a:t>
            </a:r>
            <a:r>
              <a:rPr sz="350" spc="-35" dirty="0">
                <a:solidFill>
                  <a:srgbClr val="008CB4"/>
                </a:solidFill>
                <a:latin typeface="Trebuchet MS"/>
                <a:cs typeface="Trebuchet MS"/>
              </a:rPr>
              <a:t> </a:t>
            </a:r>
            <a:r>
              <a:rPr sz="350" spc="-30" dirty="0">
                <a:solidFill>
                  <a:srgbClr val="008CB4"/>
                </a:solidFill>
                <a:latin typeface="Trebuchet MS"/>
                <a:cs typeface="Trebuchet MS"/>
              </a:rPr>
              <a:t>inference</a:t>
            </a:r>
            <a:endParaRPr sz="350">
              <a:latin typeface="Trebuchet MS"/>
              <a:cs typeface="Trebuchet MS"/>
            </a:endParaRPr>
          </a:p>
        </p:txBody>
      </p:sp>
      <p:sp>
        <p:nvSpPr>
          <p:cNvPr id="10" name="object 10"/>
          <p:cNvSpPr/>
          <p:nvPr/>
        </p:nvSpPr>
        <p:spPr>
          <a:xfrm>
            <a:off x="3893217" y="348511"/>
            <a:ext cx="125416" cy="11178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736907" y="506541"/>
            <a:ext cx="1270" cy="304165"/>
          </a:xfrm>
          <a:custGeom>
            <a:avLst/>
            <a:gdLst/>
            <a:ahLst/>
            <a:cxnLst/>
            <a:rect l="l" t="t" r="r" b="b"/>
            <a:pathLst>
              <a:path w="1270" h="304165">
                <a:moveTo>
                  <a:pt x="702" y="303729"/>
                </a:moveTo>
                <a:lnTo>
                  <a:pt x="698" y="301927"/>
                </a:lnTo>
                <a:lnTo>
                  <a:pt x="0" y="0"/>
                </a:lnTo>
              </a:path>
            </a:pathLst>
          </a:custGeom>
          <a:ln w="3604">
            <a:solidFill>
              <a:srgbClr val="008CB4"/>
            </a:solidFill>
          </a:ln>
        </p:spPr>
        <p:txBody>
          <a:bodyPr wrap="square" lIns="0" tIns="0" rIns="0" bIns="0" rtlCol="0"/>
          <a:lstStyle/>
          <a:p>
            <a:endParaRPr/>
          </a:p>
        </p:txBody>
      </p:sp>
      <p:sp>
        <p:nvSpPr>
          <p:cNvPr id="12" name="object 12"/>
          <p:cNvSpPr/>
          <p:nvPr/>
        </p:nvSpPr>
        <p:spPr>
          <a:xfrm>
            <a:off x="3729668" y="804486"/>
            <a:ext cx="15875" cy="15875"/>
          </a:xfrm>
          <a:custGeom>
            <a:avLst/>
            <a:gdLst/>
            <a:ahLst/>
            <a:cxnLst/>
            <a:rect l="l" t="t" r="r" b="b"/>
            <a:pathLst>
              <a:path w="15875" h="15875">
                <a:moveTo>
                  <a:pt x="0" y="36"/>
                </a:moveTo>
                <a:lnTo>
                  <a:pt x="7966" y="15877"/>
                </a:lnTo>
                <a:lnTo>
                  <a:pt x="13878" y="3983"/>
                </a:lnTo>
                <a:lnTo>
                  <a:pt x="7938" y="3983"/>
                </a:lnTo>
                <a:lnTo>
                  <a:pt x="0" y="36"/>
                </a:lnTo>
                <a:close/>
              </a:path>
              <a:path w="15875" h="15875">
                <a:moveTo>
                  <a:pt x="15858" y="0"/>
                </a:moveTo>
                <a:lnTo>
                  <a:pt x="7938" y="3983"/>
                </a:lnTo>
                <a:lnTo>
                  <a:pt x="13878" y="3983"/>
                </a:lnTo>
                <a:lnTo>
                  <a:pt x="15858" y="0"/>
                </a:lnTo>
                <a:close/>
              </a:path>
            </a:pathLst>
          </a:custGeom>
          <a:solidFill>
            <a:srgbClr val="008CB4"/>
          </a:solidFill>
        </p:spPr>
        <p:txBody>
          <a:bodyPr wrap="square" lIns="0" tIns="0" rIns="0" bIns="0" rtlCol="0"/>
          <a:lstStyle/>
          <a:p>
            <a:endParaRPr/>
          </a:p>
        </p:txBody>
      </p:sp>
      <p:sp>
        <p:nvSpPr>
          <p:cNvPr id="13" name="object 13"/>
          <p:cNvSpPr/>
          <p:nvPr/>
        </p:nvSpPr>
        <p:spPr>
          <a:xfrm>
            <a:off x="3485335" y="904212"/>
            <a:ext cx="505459" cy="635"/>
          </a:xfrm>
          <a:custGeom>
            <a:avLst/>
            <a:gdLst/>
            <a:ahLst/>
            <a:cxnLst/>
            <a:rect l="l" t="t" r="r" b="b"/>
            <a:pathLst>
              <a:path w="505460" h="634">
                <a:moveTo>
                  <a:pt x="0" y="0"/>
                </a:moveTo>
                <a:lnTo>
                  <a:pt x="505097" y="427"/>
                </a:lnTo>
              </a:path>
            </a:pathLst>
          </a:custGeom>
          <a:ln w="3604">
            <a:solidFill>
              <a:srgbClr val="008CB4"/>
            </a:solidFill>
          </a:ln>
        </p:spPr>
        <p:txBody>
          <a:bodyPr wrap="square" lIns="0" tIns="0" rIns="0" bIns="0" rtlCol="0"/>
          <a:lstStyle/>
          <a:p>
            <a:endParaRPr/>
          </a:p>
        </p:txBody>
      </p:sp>
      <p:sp>
        <p:nvSpPr>
          <p:cNvPr id="14" name="object 14"/>
          <p:cNvSpPr/>
          <p:nvPr/>
        </p:nvSpPr>
        <p:spPr>
          <a:xfrm>
            <a:off x="3483384" y="903002"/>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5" name="object 15"/>
          <p:cNvSpPr/>
          <p:nvPr/>
        </p:nvSpPr>
        <p:spPr>
          <a:xfrm>
            <a:off x="3988327" y="905413"/>
            <a:ext cx="0" cy="23495"/>
          </a:xfrm>
          <a:custGeom>
            <a:avLst/>
            <a:gdLst/>
            <a:ahLst/>
            <a:cxnLst/>
            <a:rect l="l" t="t" r="r" b="b"/>
            <a:pathLst>
              <a:path h="23494">
                <a:moveTo>
                  <a:pt x="0" y="23295"/>
                </a:moveTo>
                <a:lnTo>
                  <a:pt x="0" y="0"/>
                </a:lnTo>
              </a:path>
            </a:pathLst>
          </a:custGeom>
          <a:ln w="3604">
            <a:solidFill>
              <a:srgbClr val="008CB4"/>
            </a:solidFill>
          </a:ln>
        </p:spPr>
        <p:txBody>
          <a:bodyPr wrap="square" lIns="0" tIns="0" rIns="0" bIns="0" rtlCol="0"/>
          <a:lstStyle/>
          <a:p>
            <a:endParaRPr/>
          </a:p>
        </p:txBody>
      </p:sp>
      <p:sp>
        <p:nvSpPr>
          <p:cNvPr id="16" name="object 16"/>
          <p:cNvSpPr txBox="1"/>
          <p:nvPr/>
        </p:nvSpPr>
        <p:spPr>
          <a:xfrm>
            <a:off x="4020577" y="269777"/>
            <a:ext cx="422909" cy="260350"/>
          </a:xfrm>
          <a:prstGeom prst="rect">
            <a:avLst/>
          </a:prstGeom>
        </p:spPr>
        <p:txBody>
          <a:bodyPr vert="horz" wrap="square" lIns="0" tIns="15875" rIns="0" bIns="0" rtlCol="0">
            <a:spAutoFit/>
          </a:bodyPr>
          <a:lstStyle/>
          <a:p>
            <a:pPr marL="12700" marR="31750">
              <a:lnSpc>
                <a:spcPts val="390"/>
              </a:lnSpc>
              <a:spcBef>
                <a:spcPts val="125"/>
              </a:spcBef>
            </a:pPr>
            <a:r>
              <a:rPr sz="350" spc="-25" dirty="0">
                <a:solidFill>
                  <a:srgbClr val="008CB4"/>
                </a:solidFill>
                <a:latin typeface="Trebuchet MS"/>
                <a:cs typeface="Trebuchet MS"/>
              </a:rPr>
              <a:t>Frequentist</a:t>
            </a:r>
            <a:r>
              <a:rPr sz="350" spc="-45" dirty="0">
                <a:solidFill>
                  <a:srgbClr val="008CB4"/>
                </a:solidFill>
                <a:latin typeface="Trebuchet MS"/>
                <a:cs typeface="Trebuchet MS"/>
              </a:rPr>
              <a:t> </a:t>
            </a:r>
            <a:r>
              <a:rPr sz="350" spc="-30" dirty="0">
                <a:solidFill>
                  <a:srgbClr val="008CB4"/>
                </a:solidFill>
                <a:latin typeface="Trebuchet MS"/>
                <a:cs typeface="Trebuchet MS"/>
              </a:rPr>
              <a:t>inference  </a:t>
            </a:r>
            <a:r>
              <a:rPr sz="350" spc="-10" dirty="0">
                <a:solidFill>
                  <a:srgbClr val="008CB4"/>
                </a:solidFill>
                <a:latin typeface="Trebuchet MS"/>
                <a:cs typeface="Trebuchet MS"/>
              </a:rPr>
              <a:t>(CLT </a:t>
            </a:r>
            <a:r>
              <a:rPr sz="350" spc="-35" dirty="0">
                <a:solidFill>
                  <a:srgbClr val="008CB4"/>
                </a:solidFill>
                <a:latin typeface="Trebuchet MS"/>
                <a:cs typeface="Trebuchet MS"/>
              </a:rPr>
              <a:t>&amp;</a:t>
            </a:r>
            <a:r>
              <a:rPr sz="350" spc="-45" dirty="0">
                <a:solidFill>
                  <a:srgbClr val="008CB4"/>
                </a:solidFill>
                <a:latin typeface="Trebuchet MS"/>
                <a:cs typeface="Trebuchet MS"/>
              </a:rPr>
              <a:t> </a:t>
            </a:r>
            <a:r>
              <a:rPr sz="350" spc="-25" dirty="0">
                <a:solidFill>
                  <a:srgbClr val="008CB4"/>
                </a:solidFill>
                <a:latin typeface="Trebuchet MS"/>
                <a:cs typeface="Trebuchet MS"/>
              </a:rPr>
              <a:t>simulation)</a:t>
            </a:r>
            <a:endParaRPr sz="350">
              <a:latin typeface="Trebuchet MS"/>
              <a:cs typeface="Trebuchet MS"/>
            </a:endParaRPr>
          </a:p>
          <a:p>
            <a:pPr marL="52705">
              <a:lnSpc>
                <a:spcPct val="100000"/>
              </a:lnSpc>
              <a:spcBef>
                <a:spcPts val="40"/>
              </a:spcBef>
            </a:pPr>
            <a:r>
              <a:rPr sz="350" spc="-25" dirty="0">
                <a:solidFill>
                  <a:srgbClr val="008CB4"/>
                </a:solidFill>
                <a:latin typeface="Trebuchet MS"/>
                <a:cs typeface="Trebuchet MS"/>
              </a:rPr>
              <a:t>numerical</a:t>
            </a:r>
            <a:endParaRPr sz="350">
              <a:latin typeface="Trebuchet MS"/>
              <a:cs typeface="Trebuchet MS"/>
            </a:endParaRPr>
          </a:p>
          <a:p>
            <a:pPr marL="118745">
              <a:lnSpc>
                <a:spcPct val="100000"/>
              </a:lnSpc>
              <a:spcBef>
                <a:spcPts val="275"/>
              </a:spcBef>
            </a:pPr>
            <a:r>
              <a:rPr sz="250" spc="5" dirty="0">
                <a:solidFill>
                  <a:srgbClr val="008CB4"/>
                </a:solidFill>
                <a:latin typeface="Trebuchet MS"/>
                <a:cs typeface="Trebuchet MS"/>
              </a:rPr>
              <a:t>one </a:t>
            </a:r>
            <a:r>
              <a:rPr sz="250" dirty="0">
                <a:solidFill>
                  <a:srgbClr val="008CB4"/>
                </a:solidFill>
                <a:latin typeface="Trebuchet MS"/>
                <a:cs typeface="Trebuchet MS"/>
              </a:rPr>
              <a:t>mean &amp;</a:t>
            </a:r>
            <a:r>
              <a:rPr sz="250" spc="-45" dirty="0">
                <a:solidFill>
                  <a:srgbClr val="008CB4"/>
                </a:solidFill>
                <a:latin typeface="Trebuchet MS"/>
                <a:cs typeface="Trebuchet MS"/>
              </a:rPr>
              <a:t> </a:t>
            </a:r>
            <a:r>
              <a:rPr sz="250" spc="-5" dirty="0">
                <a:solidFill>
                  <a:srgbClr val="008CB4"/>
                </a:solidFill>
                <a:latin typeface="Trebuchet MS"/>
                <a:cs typeface="Trebuchet MS"/>
              </a:rPr>
              <a:t>median</a:t>
            </a:r>
            <a:endParaRPr sz="250">
              <a:latin typeface="Trebuchet MS"/>
              <a:cs typeface="Trebuchet MS"/>
            </a:endParaRPr>
          </a:p>
        </p:txBody>
      </p:sp>
      <p:sp>
        <p:nvSpPr>
          <p:cNvPr id="17" name="object 17"/>
          <p:cNvSpPr/>
          <p:nvPr/>
        </p:nvSpPr>
        <p:spPr>
          <a:xfrm>
            <a:off x="4033183" y="428150"/>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8" name="object 18"/>
          <p:cNvSpPr/>
          <p:nvPr/>
        </p:nvSpPr>
        <p:spPr>
          <a:xfrm>
            <a:off x="4034384" y="643205"/>
            <a:ext cx="31115" cy="0"/>
          </a:xfrm>
          <a:custGeom>
            <a:avLst/>
            <a:gdLst/>
            <a:ahLst/>
            <a:cxnLst/>
            <a:rect l="l" t="t" r="r" b="b"/>
            <a:pathLst>
              <a:path w="31114">
                <a:moveTo>
                  <a:pt x="0" y="0"/>
                </a:moveTo>
                <a:lnTo>
                  <a:pt x="30638" y="0"/>
                </a:lnTo>
              </a:path>
            </a:pathLst>
          </a:custGeom>
          <a:ln w="3604">
            <a:solidFill>
              <a:srgbClr val="008CB4"/>
            </a:solidFill>
          </a:ln>
        </p:spPr>
        <p:txBody>
          <a:bodyPr wrap="square" lIns="0" tIns="0" rIns="0" bIns="0" rtlCol="0"/>
          <a:lstStyle/>
          <a:p>
            <a:endParaRPr/>
          </a:p>
        </p:txBody>
      </p:sp>
      <p:sp>
        <p:nvSpPr>
          <p:cNvPr id="19" name="object 19"/>
          <p:cNvSpPr/>
          <p:nvPr/>
        </p:nvSpPr>
        <p:spPr>
          <a:xfrm>
            <a:off x="4107441" y="453678"/>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0" name="object 20"/>
          <p:cNvSpPr/>
          <p:nvPr/>
        </p:nvSpPr>
        <p:spPr>
          <a:xfrm>
            <a:off x="4108700" y="584741"/>
            <a:ext cx="15240" cy="0"/>
          </a:xfrm>
          <a:custGeom>
            <a:avLst/>
            <a:gdLst/>
            <a:ahLst/>
            <a:cxnLst/>
            <a:rect l="l" t="t" r="r" b="b"/>
            <a:pathLst>
              <a:path w="15239">
                <a:moveTo>
                  <a:pt x="0" y="0"/>
                </a:moveTo>
                <a:lnTo>
                  <a:pt x="15138" y="0"/>
                </a:lnTo>
              </a:path>
            </a:pathLst>
          </a:custGeom>
          <a:ln w="3604">
            <a:solidFill>
              <a:srgbClr val="008CB4"/>
            </a:solidFill>
          </a:ln>
        </p:spPr>
        <p:txBody>
          <a:bodyPr wrap="square" lIns="0" tIns="0" rIns="0" bIns="0" rtlCol="0"/>
          <a:lstStyle/>
          <a:p>
            <a:endParaRPr/>
          </a:p>
        </p:txBody>
      </p:sp>
      <p:sp>
        <p:nvSpPr>
          <p:cNvPr id="21" name="object 21"/>
          <p:cNvSpPr/>
          <p:nvPr/>
        </p:nvSpPr>
        <p:spPr>
          <a:xfrm>
            <a:off x="4108872" y="5434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2" name="object 22"/>
          <p:cNvSpPr/>
          <p:nvPr/>
        </p:nvSpPr>
        <p:spPr>
          <a:xfrm>
            <a:off x="4107671" y="497803"/>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3" name="object 23"/>
          <p:cNvSpPr/>
          <p:nvPr/>
        </p:nvSpPr>
        <p:spPr>
          <a:xfrm>
            <a:off x="4108807" y="668734"/>
            <a:ext cx="0" cy="133985"/>
          </a:xfrm>
          <a:custGeom>
            <a:avLst/>
            <a:gdLst/>
            <a:ahLst/>
            <a:cxnLst/>
            <a:rect l="l" t="t" r="r" b="b"/>
            <a:pathLst>
              <a:path h="133984">
                <a:moveTo>
                  <a:pt x="0" y="133666"/>
                </a:moveTo>
                <a:lnTo>
                  <a:pt x="0" y="0"/>
                </a:lnTo>
              </a:path>
            </a:pathLst>
          </a:custGeom>
          <a:ln w="3604">
            <a:solidFill>
              <a:srgbClr val="008CB4"/>
            </a:solidFill>
          </a:ln>
        </p:spPr>
        <p:txBody>
          <a:bodyPr wrap="square" lIns="0" tIns="0" rIns="0" bIns="0" rtlCol="0"/>
          <a:lstStyle/>
          <a:p>
            <a:endParaRPr/>
          </a:p>
        </p:txBody>
      </p:sp>
      <p:sp>
        <p:nvSpPr>
          <p:cNvPr id="24" name="object 24"/>
          <p:cNvSpPr/>
          <p:nvPr/>
        </p:nvSpPr>
        <p:spPr>
          <a:xfrm>
            <a:off x="4110074" y="80056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5" name="object 25"/>
          <p:cNvSpPr/>
          <p:nvPr/>
        </p:nvSpPr>
        <p:spPr>
          <a:xfrm>
            <a:off x="4110074" y="758511"/>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6" name="object 26"/>
          <p:cNvSpPr/>
          <p:nvPr/>
        </p:nvSpPr>
        <p:spPr>
          <a:xfrm>
            <a:off x="4108872" y="712857"/>
            <a:ext cx="15240" cy="0"/>
          </a:xfrm>
          <a:custGeom>
            <a:avLst/>
            <a:gdLst/>
            <a:ahLst/>
            <a:cxnLst/>
            <a:rect l="l" t="t" r="r" b="b"/>
            <a:pathLst>
              <a:path w="15239">
                <a:moveTo>
                  <a:pt x="0" y="0"/>
                </a:moveTo>
                <a:lnTo>
                  <a:pt x="15137" y="0"/>
                </a:lnTo>
              </a:path>
            </a:pathLst>
          </a:custGeom>
          <a:ln w="3604">
            <a:solidFill>
              <a:srgbClr val="008CB4"/>
            </a:solidFill>
          </a:ln>
        </p:spPr>
        <p:txBody>
          <a:bodyPr wrap="square" lIns="0" tIns="0" rIns="0" bIns="0" rtlCol="0"/>
          <a:lstStyle/>
          <a:p>
            <a:endParaRPr/>
          </a:p>
        </p:txBody>
      </p:sp>
      <p:sp>
        <p:nvSpPr>
          <p:cNvPr id="27" name="object 27"/>
          <p:cNvSpPr/>
          <p:nvPr/>
        </p:nvSpPr>
        <p:spPr>
          <a:xfrm>
            <a:off x="4035109" y="429094"/>
            <a:ext cx="635" cy="215265"/>
          </a:xfrm>
          <a:custGeom>
            <a:avLst/>
            <a:gdLst/>
            <a:ahLst/>
            <a:cxnLst/>
            <a:rect l="l" t="t" r="r" b="b"/>
            <a:pathLst>
              <a:path w="635" h="215265">
                <a:moveTo>
                  <a:pt x="0" y="215041"/>
                </a:moveTo>
                <a:lnTo>
                  <a:pt x="139" y="0"/>
                </a:lnTo>
              </a:path>
            </a:pathLst>
          </a:custGeom>
          <a:ln w="3604">
            <a:solidFill>
              <a:srgbClr val="008CB4"/>
            </a:solidFill>
          </a:ln>
        </p:spPr>
        <p:txBody>
          <a:bodyPr wrap="square" lIns="0" tIns="0" rIns="0" bIns="0" rtlCol="0"/>
          <a:lstStyle/>
          <a:p>
            <a:endParaRPr/>
          </a:p>
        </p:txBody>
      </p:sp>
      <p:sp>
        <p:nvSpPr>
          <p:cNvPr id="28" name="object 28"/>
          <p:cNvSpPr/>
          <p:nvPr/>
        </p:nvSpPr>
        <p:spPr>
          <a:xfrm>
            <a:off x="3459855" y="502825"/>
            <a:ext cx="126524" cy="120868"/>
          </a:xfrm>
          <a:prstGeom prst="rect">
            <a:avLst/>
          </a:prstGeom>
          <a:blipFill>
            <a:blip r:embed="rId5" cstate="print"/>
            <a:stretch>
              <a:fillRect/>
            </a:stretch>
          </a:blipFill>
        </p:spPr>
        <p:txBody>
          <a:bodyPr wrap="square" lIns="0" tIns="0" rIns="0" bIns="0" rtlCol="0"/>
          <a:lstStyle/>
          <a:p>
            <a:endParaRPr/>
          </a:p>
        </p:txBody>
      </p:sp>
      <p:sp>
        <p:nvSpPr>
          <p:cNvPr id="29" name="object 29"/>
          <p:cNvSpPr txBox="1"/>
          <p:nvPr/>
        </p:nvSpPr>
        <p:spPr>
          <a:xfrm>
            <a:off x="3343912" y="829038"/>
            <a:ext cx="807720" cy="166370"/>
          </a:xfrm>
          <a:prstGeom prst="rect">
            <a:avLst/>
          </a:prstGeom>
        </p:spPr>
        <p:txBody>
          <a:bodyPr vert="horz" wrap="square" lIns="0" tIns="11430" rIns="0" bIns="0" rtlCol="0">
            <a:spAutoFit/>
          </a:bodyPr>
          <a:lstStyle/>
          <a:p>
            <a:pPr marL="14604" algn="ctr">
              <a:lnSpc>
                <a:spcPct val="100000"/>
              </a:lnSpc>
              <a:spcBef>
                <a:spcPts val="90"/>
              </a:spcBef>
            </a:pPr>
            <a:r>
              <a:rPr sz="350" spc="-20" dirty="0">
                <a:solidFill>
                  <a:srgbClr val="008CB4"/>
                </a:solidFill>
                <a:latin typeface="Trebuchet MS"/>
                <a:cs typeface="Trebuchet MS"/>
              </a:rPr>
              <a:t>Modeling </a:t>
            </a:r>
            <a:r>
              <a:rPr sz="350" spc="-25" dirty="0">
                <a:solidFill>
                  <a:srgbClr val="008CB4"/>
                </a:solidFill>
                <a:latin typeface="Trebuchet MS"/>
                <a:cs typeface="Trebuchet MS"/>
              </a:rPr>
              <a:t>(numerical</a:t>
            </a:r>
            <a:r>
              <a:rPr sz="350" spc="-20" dirty="0">
                <a:solidFill>
                  <a:srgbClr val="008CB4"/>
                </a:solidFill>
                <a:latin typeface="Trebuchet MS"/>
                <a:cs typeface="Trebuchet MS"/>
              </a:rPr>
              <a:t> response)</a:t>
            </a:r>
            <a:endParaRPr sz="350">
              <a:latin typeface="Trebuchet MS"/>
              <a:cs typeface="Trebuchet MS"/>
            </a:endParaRPr>
          </a:p>
          <a:p>
            <a:pPr algn="ctr">
              <a:lnSpc>
                <a:spcPct val="100000"/>
              </a:lnSpc>
              <a:spcBef>
                <a:spcPts val="280"/>
              </a:spcBef>
              <a:tabLst>
                <a:tab pos="470534" algn="l"/>
              </a:tabLst>
            </a:pPr>
            <a:r>
              <a:rPr sz="350" spc="-15" dirty="0">
                <a:solidFill>
                  <a:srgbClr val="008CB4"/>
                </a:solidFill>
                <a:latin typeface="Trebuchet MS"/>
                <a:cs typeface="Trebuchet MS"/>
              </a:rPr>
              <a:t>1</a:t>
            </a:r>
            <a:r>
              <a:rPr sz="350" spc="-5" dirty="0">
                <a:solidFill>
                  <a:srgbClr val="008CB4"/>
                </a:solidFill>
                <a:latin typeface="Trebuchet MS"/>
                <a:cs typeface="Trebuchet MS"/>
              </a:rPr>
              <a:t> </a:t>
            </a:r>
            <a:r>
              <a:rPr sz="350" spc="-25" dirty="0">
                <a:solidFill>
                  <a:srgbClr val="008CB4"/>
                </a:solidFill>
                <a:latin typeface="Trebuchet MS"/>
                <a:cs typeface="Trebuchet MS"/>
              </a:rPr>
              <a:t>explanatory	</a:t>
            </a:r>
            <a:r>
              <a:rPr sz="350" spc="-35" dirty="0">
                <a:solidFill>
                  <a:srgbClr val="008CB4"/>
                </a:solidFill>
                <a:latin typeface="Trebuchet MS"/>
                <a:cs typeface="Trebuchet MS"/>
              </a:rPr>
              <a:t>many </a:t>
            </a:r>
            <a:r>
              <a:rPr sz="350" spc="-25" dirty="0">
                <a:solidFill>
                  <a:srgbClr val="008CB4"/>
                </a:solidFill>
                <a:latin typeface="Trebuchet MS"/>
                <a:cs typeface="Trebuchet MS"/>
              </a:rPr>
              <a:t>explanatory</a:t>
            </a:r>
            <a:endParaRPr sz="350">
              <a:latin typeface="Trebuchet MS"/>
              <a:cs typeface="Trebuchet MS"/>
            </a:endParaRPr>
          </a:p>
        </p:txBody>
      </p:sp>
      <p:sp>
        <p:nvSpPr>
          <p:cNvPr id="30" name="object 30"/>
          <p:cNvSpPr txBox="1"/>
          <p:nvPr/>
        </p:nvSpPr>
        <p:spPr>
          <a:xfrm>
            <a:off x="3221593" y="356279"/>
            <a:ext cx="236220" cy="175895"/>
          </a:xfrm>
          <a:prstGeom prst="rect">
            <a:avLst/>
          </a:prstGeom>
        </p:spPr>
        <p:txBody>
          <a:bodyPr vert="horz" wrap="square" lIns="0" tIns="11430" rIns="0" bIns="0" rtlCol="0">
            <a:spAutoFit/>
          </a:bodyPr>
          <a:lstStyle/>
          <a:p>
            <a:pPr marL="12700">
              <a:lnSpc>
                <a:spcPts val="405"/>
              </a:lnSpc>
              <a:spcBef>
                <a:spcPts val="90"/>
              </a:spcBef>
            </a:pPr>
            <a:r>
              <a:rPr sz="350" spc="-20" dirty="0">
                <a:solidFill>
                  <a:srgbClr val="008CB4"/>
                </a:solidFill>
                <a:latin typeface="Trebuchet MS"/>
                <a:cs typeface="Trebuchet MS"/>
              </a:rPr>
              <a:t>Expl</a:t>
            </a:r>
            <a:r>
              <a:rPr sz="350" dirty="0">
                <a:solidFill>
                  <a:srgbClr val="008CB4"/>
                </a:solidFill>
                <a:latin typeface="Trebuchet MS"/>
                <a:cs typeface="Trebuchet MS"/>
              </a:rPr>
              <a:t>o</a:t>
            </a:r>
            <a:r>
              <a:rPr sz="350" spc="-20" dirty="0">
                <a:solidFill>
                  <a:srgbClr val="008CB4"/>
                </a:solidFill>
                <a:latin typeface="Trebuchet MS"/>
                <a:cs typeface="Trebuchet MS"/>
              </a:rPr>
              <a:t>r</a:t>
            </a:r>
            <a:r>
              <a:rPr sz="350" spc="-30" dirty="0">
                <a:solidFill>
                  <a:srgbClr val="008CB4"/>
                </a:solidFill>
                <a:latin typeface="Trebuchet MS"/>
                <a:cs typeface="Trebuchet MS"/>
              </a:rPr>
              <a:t>a</a:t>
            </a:r>
            <a:r>
              <a:rPr sz="350" spc="-15" dirty="0">
                <a:solidFill>
                  <a:srgbClr val="008CB4"/>
                </a:solidFill>
                <a:latin typeface="Trebuchet MS"/>
                <a:cs typeface="Trebuchet MS"/>
              </a:rPr>
              <a:t>t</a:t>
            </a:r>
            <a:r>
              <a:rPr sz="350" spc="-20" dirty="0">
                <a:solidFill>
                  <a:srgbClr val="008CB4"/>
                </a:solidFill>
                <a:latin typeface="Trebuchet MS"/>
                <a:cs typeface="Trebuchet MS"/>
              </a:rPr>
              <a:t>o</a:t>
            </a:r>
            <a:r>
              <a:rPr sz="350" spc="5" dirty="0">
                <a:solidFill>
                  <a:srgbClr val="008CB4"/>
                </a:solidFill>
                <a:latin typeface="Trebuchet MS"/>
                <a:cs typeface="Trebuchet MS"/>
              </a:rPr>
              <a:t>r</a:t>
            </a:r>
            <a:r>
              <a:rPr sz="350" spc="-25" dirty="0">
                <a:solidFill>
                  <a:srgbClr val="008CB4"/>
                </a:solidFill>
                <a:latin typeface="Trebuchet MS"/>
                <a:cs typeface="Trebuchet MS"/>
              </a:rPr>
              <a:t>y</a:t>
            </a:r>
            <a:endParaRPr sz="350">
              <a:latin typeface="Trebuchet MS"/>
              <a:cs typeface="Trebuchet MS"/>
            </a:endParaRPr>
          </a:p>
          <a:p>
            <a:pPr marL="93345" marR="5080" indent="55880">
              <a:lnSpc>
                <a:spcPts val="390"/>
              </a:lnSpc>
              <a:spcBef>
                <a:spcPts val="20"/>
              </a:spcBef>
            </a:pPr>
            <a:r>
              <a:rPr sz="350" spc="-25" dirty="0">
                <a:solidFill>
                  <a:srgbClr val="008CB4"/>
                </a:solidFill>
                <a:latin typeface="Trebuchet MS"/>
                <a:cs typeface="Trebuchet MS"/>
              </a:rPr>
              <a:t>d</a:t>
            </a:r>
            <a:r>
              <a:rPr sz="350" spc="-40" dirty="0">
                <a:solidFill>
                  <a:srgbClr val="008CB4"/>
                </a:solidFill>
                <a:latin typeface="Trebuchet MS"/>
                <a:cs typeface="Trebuchet MS"/>
              </a:rPr>
              <a:t>a</a:t>
            </a:r>
            <a:r>
              <a:rPr sz="350" spc="-30" dirty="0">
                <a:solidFill>
                  <a:srgbClr val="008CB4"/>
                </a:solidFill>
                <a:latin typeface="Trebuchet MS"/>
                <a:cs typeface="Trebuchet MS"/>
              </a:rPr>
              <a:t>ta  </a:t>
            </a:r>
            <a:r>
              <a:rPr sz="350" spc="-40" dirty="0">
                <a:solidFill>
                  <a:srgbClr val="008CB4"/>
                </a:solidFill>
                <a:latin typeface="Trebuchet MS"/>
                <a:cs typeface="Trebuchet MS"/>
              </a:rPr>
              <a:t>a</a:t>
            </a:r>
            <a:r>
              <a:rPr sz="350" spc="-35" dirty="0">
                <a:solidFill>
                  <a:srgbClr val="008CB4"/>
                </a:solidFill>
                <a:latin typeface="Trebuchet MS"/>
                <a:cs typeface="Trebuchet MS"/>
              </a:rPr>
              <a:t>nal</a:t>
            </a:r>
            <a:r>
              <a:rPr sz="350" spc="-20" dirty="0">
                <a:solidFill>
                  <a:srgbClr val="008CB4"/>
                </a:solidFill>
                <a:latin typeface="Trebuchet MS"/>
                <a:cs typeface="Trebuchet MS"/>
              </a:rPr>
              <a:t>y</a:t>
            </a:r>
            <a:r>
              <a:rPr sz="350" spc="-25" dirty="0">
                <a:solidFill>
                  <a:srgbClr val="008CB4"/>
                </a:solidFill>
                <a:latin typeface="Trebuchet MS"/>
                <a:cs typeface="Trebuchet MS"/>
              </a:rPr>
              <a:t>s</a:t>
            </a:r>
            <a:r>
              <a:rPr sz="350" spc="-30" dirty="0">
                <a:solidFill>
                  <a:srgbClr val="008CB4"/>
                </a:solidFill>
                <a:latin typeface="Trebuchet MS"/>
                <a:cs typeface="Trebuchet MS"/>
              </a:rPr>
              <a:t>i</a:t>
            </a:r>
            <a:r>
              <a:rPr sz="350" spc="-15" dirty="0">
                <a:solidFill>
                  <a:srgbClr val="008CB4"/>
                </a:solidFill>
                <a:latin typeface="Trebuchet MS"/>
                <a:cs typeface="Trebuchet MS"/>
              </a:rPr>
              <a:t>s</a:t>
            </a:r>
            <a:endParaRPr sz="350">
              <a:latin typeface="Trebuchet MS"/>
              <a:cs typeface="Trebuchet MS"/>
            </a:endParaRPr>
          </a:p>
        </p:txBody>
      </p:sp>
      <p:sp>
        <p:nvSpPr>
          <p:cNvPr id="31" name="object 31"/>
          <p:cNvSpPr/>
          <p:nvPr/>
        </p:nvSpPr>
        <p:spPr>
          <a:xfrm>
            <a:off x="3482294" y="447672"/>
            <a:ext cx="90805" cy="635"/>
          </a:xfrm>
          <a:custGeom>
            <a:avLst/>
            <a:gdLst/>
            <a:ahLst/>
            <a:cxnLst/>
            <a:rect l="l" t="t" r="r" b="b"/>
            <a:pathLst>
              <a:path w="90804" h="634">
                <a:moveTo>
                  <a:pt x="90233" y="369"/>
                </a:moveTo>
                <a:lnTo>
                  <a:pt x="88431" y="362"/>
                </a:lnTo>
                <a:lnTo>
                  <a:pt x="0" y="0"/>
                </a:lnTo>
              </a:path>
            </a:pathLst>
          </a:custGeom>
          <a:ln w="3604">
            <a:solidFill>
              <a:srgbClr val="008CB4"/>
            </a:solidFill>
          </a:ln>
        </p:spPr>
        <p:txBody>
          <a:bodyPr wrap="square" lIns="0" tIns="0" rIns="0" bIns="0" rtlCol="0"/>
          <a:lstStyle/>
          <a:p>
            <a:endParaRPr/>
          </a:p>
        </p:txBody>
      </p:sp>
      <p:sp>
        <p:nvSpPr>
          <p:cNvPr id="32" name="object 32"/>
          <p:cNvSpPr/>
          <p:nvPr/>
        </p:nvSpPr>
        <p:spPr>
          <a:xfrm>
            <a:off x="3566729" y="440089"/>
            <a:ext cx="16510" cy="15875"/>
          </a:xfrm>
          <a:custGeom>
            <a:avLst/>
            <a:gdLst/>
            <a:ahLst/>
            <a:cxnLst/>
            <a:rect l="l" t="t" r="r" b="b"/>
            <a:pathLst>
              <a:path w="16510" h="15875">
                <a:moveTo>
                  <a:pt x="64" y="0"/>
                </a:moveTo>
                <a:lnTo>
                  <a:pt x="3997" y="7945"/>
                </a:lnTo>
                <a:lnTo>
                  <a:pt x="0" y="15858"/>
                </a:lnTo>
                <a:lnTo>
                  <a:pt x="15891" y="7994"/>
                </a:lnTo>
                <a:lnTo>
                  <a:pt x="64" y="0"/>
                </a:lnTo>
                <a:close/>
              </a:path>
            </a:pathLst>
          </a:custGeom>
          <a:solidFill>
            <a:srgbClr val="008CB4"/>
          </a:solidFill>
        </p:spPr>
        <p:txBody>
          <a:bodyPr wrap="square" lIns="0" tIns="0" rIns="0" bIns="0" rtlCol="0"/>
          <a:lstStyle/>
          <a:p>
            <a:endParaRPr/>
          </a:p>
        </p:txBody>
      </p:sp>
      <p:sp>
        <p:nvSpPr>
          <p:cNvPr id="33" name="object 33"/>
          <p:cNvSpPr txBox="1"/>
          <p:nvPr/>
        </p:nvSpPr>
        <p:spPr>
          <a:xfrm>
            <a:off x="4066766" y="535491"/>
            <a:ext cx="349885" cy="295910"/>
          </a:xfrm>
          <a:prstGeom prst="rect">
            <a:avLst/>
          </a:prstGeom>
        </p:spPr>
        <p:txBody>
          <a:bodyPr vert="horz" wrap="square" lIns="0" tIns="26670" rIns="0" bIns="0" rtlCol="0">
            <a:spAutoFit/>
          </a:bodyPr>
          <a:lstStyle/>
          <a:p>
            <a:pPr marL="70485">
              <a:lnSpc>
                <a:spcPct val="100000"/>
              </a:lnSpc>
              <a:spcBef>
                <a:spcPts val="210"/>
              </a:spcBef>
            </a:pPr>
            <a:r>
              <a:rPr sz="250" spc="-5" dirty="0">
                <a:solidFill>
                  <a:srgbClr val="008CB4"/>
                </a:solidFill>
                <a:latin typeface="Trebuchet MS"/>
                <a:cs typeface="Trebuchet MS"/>
              </a:rPr>
              <a:t>many</a:t>
            </a:r>
            <a:r>
              <a:rPr sz="250" spc="-10" dirty="0">
                <a:solidFill>
                  <a:srgbClr val="008CB4"/>
                </a:solidFill>
                <a:latin typeface="Trebuchet MS"/>
                <a:cs typeface="Trebuchet MS"/>
              </a:rPr>
              <a:t> </a:t>
            </a:r>
            <a:r>
              <a:rPr sz="250" dirty="0">
                <a:solidFill>
                  <a:srgbClr val="008CB4"/>
                </a:solidFill>
                <a:latin typeface="Trebuchet MS"/>
                <a:cs typeface="Trebuchet MS"/>
              </a:rPr>
              <a:t>means</a:t>
            </a:r>
            <a:endParaRPr sz="250">
              <a:latin typeface="Trebuchet MS"/>
              <a:cs typeface="Trebuchet MS"/>
            </a:endParaRPr>
          </a:p>
          <a:p>
            <a:pPr marL="12700">
              <a:lnSpc>
                <a:spcPct val="100000"/>
              </a:lnSpc>
              <a:spcBef>
                <a:spcPts val="95"/>
              </a:spcBef>
            </a:pPr>
            <a:r>
              <a:rPr sz="350" spc="-30" dirty="0">
                <a:solidFill>
                  <a:srgbClr val="008CB4"/>
                </a:solidFill>
                <a:latin typeface="Trebuchet MS"/>
                <a:cs typeface="Trebuchet MS"/>
              </a:rPr>
              <a:t>categorical</a:t>
            </a:r>
            <a:endParaRPr sz="350">
              <a:latin typeface="Trebuchet MS"/>
              <a:cs typeface="Trebuchet MS"/>
            </a:endParaRPr>
          </a:p>
          <a:p>
            <a:pPr marL="74295" marR="5080">
              <a:lnSpc>
                <a:spcPct val="112700"/>
              </a:lnSpc>
              <a:spcBef>
                <a:spcPts val="180"/>
              </a:spcBef>
            </a:pPr>
            <a:r>
              <a:rPr sz="250" spc="5" dirty="0">
                <a:solidFill>
                  <a:srgbClr val="008CB4"/>
                </a:solidFill>
                <a:latin typeface="Trebuchet MS"/>
                <a:cs typeface="Trebuchet MS"/>
              </a:rPr>
              <a:t>one proportion  two proportions  </a:t>
            </a:r>
            <a:r>
              <a:rPr sz="250" spc="-5" dirty="0">
                <a:solidFill>
                  <a:srgbClr val="008CB4"/>
                </a:solidFill>
                <a:latin typeface="Trebuchet MS"/>
                <a:cs typeface="Trebuchet MS"/>
              </a:rPr>
              <a:t>many</a:t>
            </a:r>
            <a:r>
              <a:rPr sz="250" spc="-35" dirty="0">
                <a:solidFill>
                  <a:srgbClr val="008CB4"/>
                </a:solidFill>
                <a:latin typeface="Trebuchet MS"/>
                <a:cs typeface="Trebuchet MS"/>
              </a:rPr>
              <a:t> </a:t>
            </a:r>
            <a:r>
              <a:rPr sz="250" spc="5" dirty="0">
                <a:solidFill>
                  <a:srgbClr val="008CB4"/>
                </a:solidFill>
                <a:latin typeface="Trebuchet MS"/>
                <a:cs typeface="Trebuchet MS"/>
              </a:rPr>
              <a:t>proportions</a:t>
            </a:r>
            <a:endParaRPr sz="250">
              <a:latin typeface="Trebuchet MS"/>
              <a:cs typeface="Trebuchet MS"/>
            </a:endParaRPr>
          </a:p>
        </p:txBody>
      </p:sp>
      <p:sp>
        <p:nvSpPr>
          <p:cNvPr id="35" name="object 35"/>
          <p:cNvSpPr txBox="1"/>
          <p:nvPr/>
        </p:nvSpPr>
        <p:spPr>
          <a:xfrm>
            <a:off x="4412488" y="3283980"/>
            <a:ext cx="137795" cy="142875"/>
          </a:xfrm>
          <a:prstGeom prst="rect">
            <a:avLst/>
          </a:prstGeom>
        </p:spPr>
        <p:txBody>
          <a:bodyPr vert="horz" wrap="square" lIns="0" tIns="6985" rIns="0" bIns="0" rtlCol="0">
            <a:spAutoFit/>
          </a:bodyPr>
          <a:lstStyle/>
          <a:p>
            <a:pPr marL="12700">
              <a:lnSpc>
                <a:spcPct val="100000"/>
              </a:lnSpc>
              <a:spcBef>
                <a:spcPts val="55"/>
              </a:spcBef>
            </a:pPr>
            <a:r>
              <a:rPr sz="800" spc="-5" dirty="0">
                <a:solidFill>
                  <a:srgbClr val="7F7F7F"/>
                </a:solidFill>
                <a:latin typeface="Arial"/>
                <a:cs typeface="Arial"/>
              </a:rPr>
              <a:t>10</a:t>
            </a:r>
            <a:endParaRPr sz="800">
              <a:latin typeface="Arial"/>
              <a:cs typeface="Arial"/>
            </a:endParaRPr>
          </a:p>
        </p:txBody>
      </p:sp>
      <p:sp>
        <p:nvSpPr>
          <p:cNvPr id="34" name="object 34"/>
          <p:cNvSpPr txBox="1"/>
          <p:nvPr/>
        </p:nvSpPr>
        <p:spPr>
          <a:xfrm>
            <a:off x="229234" y="1003327"/>
            <a:ext cx="2416810" cy="1132840"/>
          </a:xfrm>
          <a:prstGeom prst="rect">
            <a:avLst/>
          </a:prstGeom>
        </p:spPr>
        <p:txBody>
          <a:bodyPr vert="horz" wrap="square" lIns="0" tIns="51435" rIns="0" bIns="0" rtlCol="0">
            <a:spAutoFit/>
          </a:bodyPr>
          <a:lstStyle/>
          <a:p>
            <a:pPr marL="255270" indent="-234315">
              <a:lnSpc>
                <a:spcPct val="100000"/>
              </a:lnSpc>
              <a:spcBef>
                <a:spcPts val="405"/>
              </a:spcBef>
              <a:buClr>
                <a:srgbClr val="024F84"/>
              </a:buClr>
              <a:buAutoNum type="alphaLcParenBoth"/>
              <a:tabLst>
                <a:tab pos="255904" algn="l"/>
              </a:tabLst>
            </a:pPr>
            <a:r>
              <a:rPr sz="1200" spc="-10" dirty="0">
                <a:latin typeface="Arial"/>
                <a:cs typeface="Arial"/>
              </a:rPr>
              <a:t>z-test</a:t>
            </a:r>
            <a:endParaRPr sz="1200">
              <a:latin typeface="Arial"/>
              <a:cs typeface="Arial"/>
            </a:endParaRPr>
          </a:p>
          <a:p>
            <a:pPr marL="255270" indent="-242570">
              <a:lnSpc>
                <a:spcPct val="100000"/>
              </a:lnSpc>
              <a:spcBef>
                <a:spcPts val="300"/>
              </a:spcBef>
              <a:buClr>
                <a:srgbClr val="024F84"/>
              </a:buClr>
              <a:buAutoNum type="alphaLcParenBoth"/>
              <a:tabLst>
                <a:tab pos="255904" algn="l"/>
              </a:tabLst>
            </a:pPr>
            <a:r>
              <a:rPr sz="1200" spc="-20" dirty="0">
                <a:latin typeface="Arial"/>
                <a:cs typeface="Arial"/>
              </a:rPr>
              <a:t>chi-square </a:t>
            </a:r>
            <a:r>
              <a:rPr sz="1200" spc="-10" dirty="0">
                <a:latin typeface="Arial"/>
                <a:cs typeface="Arial"/>
              </a:rPr>
              <a:t>test </a:t>
            </a:r>
            <a:r>
              <a:rPr sz="1200" spc="-15" dirty="0">
                <a:latin typeface="Arial"/>
                <a:cs typeface="Arial"/>
              </a:rPr>
              <a:t>of </a:t>
            </a:r>
            <a:r>
              <a:rPr sz="1200" spc="-20" dirty="0">
                <a:latin typeface="Arial"/>
                <a:cs typeface="Arial"/>
              </a:rPr>
              <a:t>goodness </a:t>
            </a:r>
            <a:r>
              <a:rPr sz="1200" spc="-15" dirty="0">
                <a:latin typeface="Arial"/>
                <a:cs typeface="Arial"/>
              </a:rPr>
              <a:t>of</a:t>
            </a:r>
            <a:r>
              <a:rPr sz="1200" spc="10" dirty="0">
                <a:latin typeface="Arial"/>
                <a:cs typeface="Arial"/>
              </a:rPr>
              <a:t> </a:t>
            </a:r>
            <a:r>
              <a:rPr sz="1200" spc="-30" dirty="0">
                <a:latin typeface="Arial"/>
                <a:cs typeface="Arial"/>
              </a:rPr>
              <a:t>ﬁt</a:t>
            </a:r>
            <a:endParaRPr sz="1200">
              <a:latin typeface="Arial"/>
              <a:cs typeface="Arial"/>
            </a:endParaRPr>
          </a:p>
          <a:p>
            <a:pPr marL="255270" indent="-234315">
              <a:lnSpc>
                <a:spcPct val="100000"/>
              </a:lnSpc>
              <a:spcBef>
                <a:spcPts val="305"/>
              </a:spcBef>
              <a:buClr>
                <a:srgbClr val="024F84"/>
              </a:buClr>
              <a:buFont typeface="Arial"/>
              <a:buAutoNum type="alphaLcParenBoth"/>
              <a:tabLst>
                <a:tab pos="255904" algn="l"/>
              </a:tabLst>
            </a:pPr>
            <a:r>
              <a:rPr sz="1200" i="1" spc="-25" dirty="0">
                <a:solidFill>
                  <a:srgbClr val="935151"/>
                </a:solidFill>
                <a:latin typeface="Arial"/>
                <a:cs typeface="Arial"/>
              </a:rPr>
              <a:t>anova</a:t>
            </a:r>
            <a:endParaRPr sz="1200">
              <a:latin typeface="Arial"/>
              <a:cs typeface="Arial"/>
            </a:endParaRPr>
          </a:p>
          <a:p>
            <a:pPr marL="255270" indent="-242570">
              <a:lnSpc>
                <a:spcPct val="100000"/>
              </a:lnSpc>
              <a:spcBef>
                <a:spcPts val="305"/>
              </a:spcBef>
              <a:buClr>
                <a:srgbClr val="024F84"/>
              </a:buClr>
              <a:buFont typeface="Arial"/>
              <a:buAutoNum type="alphaLcParenBoth"/>
              <a:tabLst>
                <a:tab pos="255904" algn="l"/>
              </a:tabLst>
            </a:pPr>
            <a:r>
              <a:rPr sz="1200" i="1" spc="-15" dirty="0">
                <a:solidFill>
                  <a:srgbClr val="935151"/>
                </a:solidFill>
                <a:latin typeface="Arial"/>
                <a:cs typeface="Arial"/>
              </a:rPr>
              <a:t>linear</a:t>
            </a:r>
            <a:r>
              <a:rPr sz="1200" i="1" spc="-5" dirty="0">
                <a:solidFill>
                  <a:srgbClr val="935151"/>
                </a:solidFill>
                <a:latin typeface="Arial"/>
                <a:cs typeface="Arial"/>
              </a:rPr>
              <a:t> </a:t>
            </a:r>
            <a:r>
              <a:rPr sz="1200" i="1" spc="-15" dirty="0">
                <a:solidFill>
                  <a:srgbClr val="935151"/>
                </a:solidFill>
                <a:latin typeface="Arial"/>
                <a:cs typeface="Arial"/>
              </a:rPr>
              <a:t>regression</a:t>
            </a:r>
            <a:endParaRPr sz="1200">
              <a:latin typeface="Arial"/>
              <a:cs typeface="Arial"/>
            </a:endParaRPr>
          </a:p>
          <a:p>
            <a:pPr marL="255270" indent="-234315">
              <a:lnSpc>
                <a:spcPct val="100000"/>
              </a:lnSpc>
              <a:spcBef>
                <a:spcPts val="300"/>
              </a:spcBef>
              <a:buClr>
                <a:srgbClr val="024F84"/>
              </a:buClr>
              <a:buAutoNum type="alphaLcParenBoth"/>
              <a:tabLst>
                <a:tab pos="255904" algn="l"/>
              </a:tabLst>
            </a:pPr>
            <a:r>
              <a:rPr sz="1200" dirty="0">
                <a:latin typeface="Arial"/>
                <a:cs typeface="Arial"/>
              </a:rPr>
              <a:t>t-test</a:t>
            </a:r>
            <a:endParaRPr sz="1200">
              <a:latin typeface="Arial"/>
              <a:cs typeface="Arial"/>
            </a:endParaRP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10209</TotalTime>
  <Words>16012</Words>
  <Application>Microsoft Office PowerPoint</Application>
  <PresentationFormat>Custom</PresentationFormat>
  <Paragraphs>2600</Paragraphs>
  <Slides>167</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167</vt:i4>
      </vt:variant>
    </vt:vector>
  </HeadingPairs>
  <TitlesOfParts>
    <vt:vector size="182" baseType="lpstr">
      <vt:lpstr>Arial</vt:lpstr>
      <vt:lpstr>Calibri</vt:lpstr>
      <vt:lpstr>Cambria Math</vt:lpstr>
      <vt:lpstr>Comic Sans MS</vt:lpstr>
      <vt:lpstr>DejaVu Sans</vt:lpstr>
      <vt:lpstr>DejaVu Serif</vt:lpstr>
      <vt:lpstr>Georgia</vt:lpstr>
      <vt:lpstr>Lucida Sans Unicode</vt:lpstr>
      <vt:lpstr>Meiryo</vt:lpstr>
      <vt:lpstr>Palatino Linotype</vt:lpstr>
      <vt:lpstr>PMingLiU</vt:lpstr>
      <vt:lpstr>Tahoma</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How many issues are there with this analysis and conclusion below?</vt:lpstr>
      <vt:lpstr>PowerPoint Presentation</vt:lpstr>
      <vt:lpstr>Is this an observational study or a random experiment?</vt:lpstr>
      <vt:lpstr>Is this an observational study or a random experiment?</vt:lpstr>
      <vt:lpstr>Is this an observational study or a random experiment?</vt:lpstr>
      <vt:lpstr>Thus, can we make the conclusion below, then?</vt:lpstr>
      <vt:lpstr>Thus, can we make the conclusion below, then?</vt:lpstr>
      <vt:lpstr>Thus, can we make the conclusion below, then?</vt:lpstr>
      <vt:lpstr>Let’s change the study slightly to be a random experiment. Can we make the conclusion below now? </vt:lpstr>
      <vt:lpstr>Let’s change the study slightly to be a random experiment. Can we make the conclusion below now? </vt:lpstr>
      <vt:lpstr>Let’s change the study slightly to be a random experiment. Can we make the conclusion below now? </vt:lpstr>
      <vt:lpstr>Let’s change the study slightly to be a random experiment. Can we make the conclusion below now? </vt:lpstr>
      <vt:lpstr>Let’s change the study slightly to be a random experiment. Can we make the conclusion below now? </vt:lpstr>
      <vt:lpstr>PowerPoint Presentation</vt:lpstr>
      <vt:lpstr>Let’s change the study slightly to be a random experiment. Can we make the conclusion below now? </vt:lpstr>
      <vt:lpstr>Let’s change the study slightly to be a random experiment. Can we make the conclusion below now? </vt:lpstr>
      <vt:lpstr>6. Random sampling helps generalizability,  random assignment helps causality (two or more variables)</vt:lpstr>
      <vt:lpstr>Let’s change the study slightly to be a random experiment. Can we make the conclusion below now? </vt:lpstr>
      <vt:lpstr>Let’s change the random experiment slightly, what sampling technique was used to get the random sample?</vt:lpstr>
      <vt:lpstr>Let’s change the random experiment slightly, what sampling technique was used to get the random sample?</vt:lpstr>
      <vt:lpstr>2. Ideally use a simple random sample, stratify to control for a variable, and cluster to make sampling easier </vt:lpstr>
      <vt:lpstr>2. Ideally use a simple random sample, stratify to control for a variable,</vt:lpstr>
      <vt:lpstr>Let’s make the experiment better…</vt:lpstr>
      <vt:lpstr>Let’s make the experiment better…</vt:lpstr>
      <vt:lpstr>Let’s make the experiment better…</vt:lpstr>
      <vt:lpstr>Let’s make the experiment better…</vt:lpstr>
      <vt:lpstr>PowerPoint Presentation</vt:lpstr>
      <vt:lpstr>Let’s visualize the data.</vt:lpstr>
      <vt:lpstr>Let’s visualize 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Probability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Conducting an Analysis… where to start?</vt:lpstr>
      <vt:lpstr>PowerPoint Presentation</vt:lpstr>
      <vt:lpstr>PowerPoint Presentation</vt:lpstr>
      <vt:lpstr>PowerPoint Presentation</vt:lpstr>
      <vt:lpstr>PowerPoint Presentation</vt:lpstr>
      <vt:lpstr>Analyses with a different Hypothesis Testing Structure and don’t have Confidence Intervals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 Breast Cancer &amp; Age</vt:lpstr>
      <vt:lpstr>Example - Breast Cancer &amp;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Breast Cancer &amp; Age - test statistic &amp; p-value</vt:lpstr>
      <vt:lpstr>Breast Cancer &amp; Age - test statistic &amp; p-value</vt:lpstr>
      <vt:lpstr>Breast Cancer &amp; Age - test statistic &amp; p-value</vt:lpstr>
      <vt:lpstr>PowerPoint Presentation</vt:lpstr>
      <vt:lpstr>PowerPoint Presentation</vt:lpstr>
      <vt:lpstr>▶ Conﬁdence level: 98% ▶ Theoretical: Using a critical value based on the Z distr. (z⋆):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researcher has tried to set up the following randomization test for p. What were her hypotheses, observed sample proportion, and sample size?         </vt:lpstr>
      <vt:lpstr>A researcher has tried to set up the following randomization test for p. What were her hypotheses, observed sample proportion, and sample size?         </vt:lpstr>
      <vt:lpstr>A researcher has tried to set up the following randomization test for p. What were her hypotheses, observed sample proportion, and sample size?         </vt:lpstr>
      <vt:lpstr>A researcher has tried to set up the following randomization test for p. What were her hypotheses, observed sample proportion, and sample size?         </vt:lpstr>
      <vt:lpstr>A researcher has tried to set up the following randomization test for p. What were her hypotheses, observed sample proportion, and sample size?         </vt:lpstr>
      <vt:lpstr>A researcher has tried to set up the following randomization test for p. What were her hypotheses, observed sample proportion, and sample size?         </vt:lpstr>
      <vt:lpstr>A researcher has tried to set up the following randomization test for p. What were her hypotheses, observed sample proportion, and sample size?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 Review</vt:lpstr>
      <vt:lpstr>Are you here today?</vt:lpstr>
      <vt:lpstr>PowerPoint Presentation</vt:lpstr>
      <vt:lpstr>PowerPoint Presentation</vt:lpstr>
      <vt:lpstr>PowerPoint Presentation</vt:lpstr>
      <vt:lpstr>Regression and ANOVA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Final Review - 2. Final Exam Review</dc:title>
  <dc:creator>Sta 101 - Spring 2016</dc:creator>
  <cp:lastModifiedBy>Dr Victoria Ellison, Ph.D.</cp:lastModifiedBy>
  <cp:revision>133</cp:revision>
  <cp:lastPrinted>2018-12-05T19:19:00Z</cp:lastPrinted>
  <dcterms:created xsi:type="dcterms:W3CDTF">2018-12-02T23:27:57Z</dcterms:created>
  <dcterms:modified xsi:type="dcterms:W3CDTF">2019-04-25T03:00:43Z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2016-04-24T00:00:00Z</vt:filetime>
  </property>
  <property fmtid="{D5CDD505-2E9C-101B-9397-08002B2CF9AE}" pid="3" name="Creator">
    <vt:lpwstr>LaTeX with Beamer class version 3.36</vt:lpwstr>
  </property>
  <property fmtid="{D5CDD505-2E9C-101B-9397-08002B2CF9AE}" pid="4" name="LastSaved">
    <vt:filetime>2016-04-24T00:00:00Z</vt:filetime>
  </property>
</Properties>
</file>