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2"/>
  </p:handoutMasterIdLst>
  <p:sldIdLst>
    <p:sldId id="256" r:id="rId2"/>
    <p:sldId id="308" r:id="rId3"/>
    <p:sldId id="257" r:id="rId4"/>
    <p:sldId id="295" r:id="rId5"/>
    <p:sldId id="260" r:id="rId6"/>
    <p:sldId id="261" r:id="rId7"/>
    <p:sldId id="263" r:id="rId8"/>
    <p:sldId id="264" r:id="rId9"/>
    <p:sldId id="265" r:id="rId10"/>
    <p:sldId id="309" r:id="rId11"/>
    <p:sldId id="310" r:id="rId12"/>
    <p:sldId id="268" r:id="rId13"/>
    <p:sldId id="267" r:id="rId14"/>
    <p:sldId id="269" r:id="rId15"/>
    <p:sldId id="331" r:id="rId16"/>
    <p:sldId id="270" r:id="rId17"/>
    <p:sldId id="271" r:id="rId18"/>
    <p:sldId id="311" r:id="rId19"/>
    <p:sldId id="272" r:id="rId20"/>
    <p:sldId id="312" r:id="rId21"/>
    <p:sldId id="313" r:id="rId22"/>
    <p:sldId id="347" r:id="rId23"/>
    <p:sldId id="314" r:id="rId24"/>
    <p:sldId id="297" r:id="rId25"/>
    <p:sldId id="275" r:id="rId26"/>
    <p:sldId id="333" r:id="rId27"/>
    <p:sldId id="332" r:id="rId28"/>
    <p:sldId id="276" r:id="rId29"/>
    <p:sldId id="336" r:id="rId30"/>
    <p:sldId id="334" r:id="rId31"/>
    <p:sldId id="277" r:id="rId32"/>
    <p:sldId id="337" r:id="rId33"/>
    <p:sldId id="303" r:id="rId34"/>
    <p:sldId id="278" r:id="rId35"/>
    <p:sldId id="279" r:id="rId36"/>
    <p:sldId id="315" r:id="rId37"/>
    <p:sldId id="316" r:id="rId38"/>
    <p:sldId id="338" r:id="rId39"/>
    <p:sldId id="318" r:id="rId40"/>
    <p:sldId id="346" r:id="rId41"/>
    <p:sldId id="319" r:id="rId42"/>
    <p:sldId id="320" r:id="rId43"/>
    <p:sldId id="299" r:id="rId44"/>
    <p:sldId id="327" r:id="rId45"/>
    <p:sldId id="340" r:id="rId46"/>
    <p:sldId id="342" r:id="rId47"/>
    <p:sldId id="282" r:id="rId48"/>
    <p:sldId id="284" r:id="rId49"/>
    <p:sldId id="339" r:id="rId50"/>
    <p:sldId id="343" r:id="rId51"/>
    <p:sldId id="344" r:id="rId52"/>
    <p:sldId id="348" r:id="rId53"/>
    <p:sldId id="324" r:id="rId54"/>
    <p:sldId id="290" r:id="rId55"/>
    <p:sldId id="330" r:id="rId56"/>
    <p:sldId id="345" r:id="rId57"/>
    <p:sldId id="325" r:id="rId58"/>
    <p:sldId id="292" r:id="rId59"/>
    <p:sldId id="326" r:id="rId60"/>
    <p:sldId id="304" r:id="rId61"/>
  </p:sldIdLst>
  <p:sldSz cx="4610100" cy="3460750"/>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p:cViewPr varScale="1">
        <p:scale>
          <a:sx n="134" d="100"/>
          <a:sy n="134" d="100"/>
        </p:scale>
        <p:origin x="1192" y="7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159198" cy="365761"/>
          </a:xfrm>
          <a:prstGeom prst="rect">
            <a:avLst/>
          </a:prstGeom>
        </p:spPr>
        <p:txBody>
          <a:bodyPr vert="horz" lIns="191649" tIns="95825" rIns="191649" bIns="95825" rtlCol="0"/>
          <a:lstStyle>
            <a:lvl1pPr algn="l">
              <a:defRPr sz="2500"/>
            </a:lvl1pPr>
          </a:lstStyle>
          <a:p>
            <a:endParaRPr lang="en-US"/>
          </a:p>
        </p:txBody>
      </p:sp>
      <p:sp>
        <p:nvSpPr>
          <p:cNvPr id="3" name="Date Placeholder 2"/>
          <p:cNvSpPr>
            <a:spLocks noGrp="1"/>
          </p:cNvSpPr>
          <p:nvPr>
            <p:ph type="dt" sz="quarter" idx="1"/>
          </p:nvPr>
        </p:nvSpPr>
        <p:spPr>
          <a:xfrm>
            <a:off x="5438698" y="0"/>
            <a:ext cx="4159198" cy="365761"/>
          </a:xfrm>
          <a:prstGeom prst="rect">
            <a:avLst/>
          </a:prstGeom>
        </p:spPr>
        <p:txBody>
          <a:bodyPr vert="horz" lIns="191649" tIns="95825" rIns="191649" bIns="95825" rtlCol="0"/>
          <a:lstStyle>
            <a:lvl1pPr algn="r">
              <a:defRPr sz="2500"/>
            </a:lvl1pPr>
          </a:lstStyle>
          <a:p>
            <a:fld id="{1C1040FE-5C20-4620-B9EA-ACE2DB2F9B33}" type="datetimeFigureOut">
              <a:rPr lang="en-US" smtClean="0"/>
              <a:t>1/13/2019</a:t>
            </a:fld>
            <a:endParaRPr lang="en-US"/>
          </a:p>
        </p:txBody>
      </p:sp>
      <p:sp>
        <p:nvSpPr>
          <p:cNvPr id="4" name="Footer Placeholder 3"/>
          <p:cNvSpPr>
            <a:spLocks noGrp="1"/>
          </p:cNvSpPr>
          <p:nvPr>
            <p:ph type="ftr" sz="quarter" idx="2"/>
          </p:nvPr>
        </p:nvSpPr>
        <p:spPr>
          <a:xfrm>
            <a:off x="1" y="6949442"/>
            <a:ext cx="4159198" cy="365759"/>
          </a:xfrm>
          <a:prstGeom prst="rect">
            <a:avLst/>
          </a:prstGeom>
        </p:spPr>
        <p:txBody>
          <a:bodyPr vert="horz" lIns="191649" tIns="95825" rIns="191649" bIns="95825" rtlCol="0" anchor="b"/>
          <a:lstStyle>
            <a:lvl1pPr algn="l">
              <a:defRPr sz="2500"/>
            </a:lvl1pPr>
          </a:lstStyle>
          <a:p>
            <a:endParaRPr lang="en-US"/>
          </a:p>
        </p:txBody>
      </p:sp>
      <p:sp>
        <p:nvSpPr>
          <p:cNvPr id="5" name="Slide Number Placeholder 4"/>
          <p:cNvSpPr>
            <a:spLocks noGrp="1"/>
          </p:cNvSpPr>
          <p:nvPr>
            <p:ph type="sldNum" sz="quarter" idx="3"/>
          </p:nvPr>
        </p:nvSpPr>
        <p:spPr>
          <a:xfrm>
            <a:off x="5438698" y="6949442"/>
            <a:ext cx="4159198" cy="365759"/>
          </a:xfrm>
          <a:prstGeom prst="rect">
            <a:avLst/>
          </a:prstGeom>
        </p:spPr>
        <p:txBody>
          <a:bodyPr vert="horz" lIns="191649" tIns="95825" rIns="191649" bIns="95825" rtlCol="0" anchor="b"/>
          <a:lstStyle>
            <a:lvl1pPr algn="r">
              <a:defRPr sz="2500"/>
            </a:lvl1pPr>
          </a:lstStyle>
          <a:p>
            <a:fld id="{05D5ADB4-05A1-4A63-9D76-A666C9F1DEE1}" type="slidenum">
              <a:rPr lang="en-US" smtClean="0"/>
              <a:t>‹#›</a:t>
            </a:fld>
            <a:endParaRPr lang="en-US"/>
          </a:p>
        </p:txBody>
      </p:sp>
    </p:spTree>
    <p:extLst>
      <p:ext uri="{BB962C8B-B14F-4D97-AF65-F5344CB8AC3E}">
        <p14:creationId xmlns:p14="http://schemas.microsoft.com/office/powerpoint/2010/main" val="42885856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2" name="Holder 2"/>
          <p:cNvSpPr>
            <a:spLocks noGrp="1"/>
          </p:cNvSpPr>
          <p:nvPr>
            <p:ph type="ctrTitle"/>
          </p:nvPr>
        </p:nvSpPr>
        <p:spPr>
          <a:xfrm>
            <a:off x="97536" y="57937"/>
            <a:ext cx="4415027" cy="363220"/>
          </a:xfrm>
          <a:prstGeom prst="rect">
            <a:avLst/>
          </a:prstGeom>
        </p:spPr>
        <p:txBody>
          <a:bodyPr wrap="square" lIns="0" tIns="0" rIns="0" bIns="0">
            <a:spAutoFit/>
          </a:bodyPr>
          <a:lstStyle>
            <a:lvl1pPr>
              <a:defRPr sz="1050" b="0" i="0">
                <a:solidFill>
                  <a:schemeClr val="bg1"/>
                </a:solidFill>
                <a:latin typeface="DejaVu Sans"/>
                <a:cs typeface="DejaVu Sans"/>
              </a:defRPr>
            </a:lvl1pPr>
          </a:lstStyle>
          <a:p>
            <a:endParaRPr/>
          </a:p>
        </p:txBody>
      </p:sp>
      <p:sp>
        <p:nvSpPr>
          <p:cNvPr id="3" name="Holder 3"/>
          <p:cNvSpPr>
            <a:spLocks noGrp="1"/>
          </p:cNvSpPr>
          <p:nvPr>
            <p:ph type="subTitle" idx="4"/>
          </p:nvPr>
        </p:nvSpPr>
        <p:spPr>
          <a:xfrm>
            <a:off x="691515" y="1938020"/>
            <a:ext cx="3227070" cy="8651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1/13/2019</a:t>
            </a:fld>
            <a:endParaRPr lang="en-US"/>
          </a:p>
        </p:txBody>
      </p:sp>
      <p:sp>
        <p:nvSpPr>
          <p:cNvPr id="6" name="Holder 6"/>
          <p:cNvSpPr>
            <a:spLocks noGrp="1"/>
          </p:cNvSpPr>
          <p:nvPr>
            <p:ph type="sldNum" sz="quarter" idx="7"/>
          </p:nvPr>
        </p:nvSpPr>
        <p:spPr/>
        <p:txBody>
          <a:bodyPr lIns="0" tIns="0" rIns="0" bIns="0"/>
          <a:lstStyle>
            <a:lvl1pPr>
              <a:defRPr sz="800" b="0" i="0">
                <a:solidFill>
                  <a:srgbClr val="7F7F7F"/>
                </a:solidFill>
                <a:latin typeface="DejaVu Sans"/>
                <a:cs typeface="DejaVu Sans"/>
              </a:defRPr>
            </a:lvl1pPr>
          </a:lstStyle>
          <a:p>
            <a:pPr marL="25400">
              <a:lnSpc>
                <a:spcPct val="100000"/>
              </a:lnSpc>
              <a:spcBef>
                <a:spcPts val="55"/>
              </a:spcBef>
            </a:pPr>
            <a:fld id="{81D60167-4931-47E6-BA6A-407CBD079E47}" type="slidenum">
              <a:rPr spc="-70" dirty="0"/>
              <a:t>‹#›</a:t>
            </a:fld>
            <a:endParaRPr spc="-7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4608195" cy="297180"/>
          </a:xfrm>
          <a:custGeom>
            <a:avLst/>
            <a:gdLst/>
            <a:ahLst/>
            <a:cxnLst/>
            <a:rect l="l" t="t" r="r" b="b"/>
            <a:pathLst>
              <a:path w="4608195" h="297180">
                <a:moveTo>
                  <a:pt x="0" y="296926"/>
                </a:moveTo>
                <a:lnTo>
                  <a:pt x="4607941" y="296926"/>
                </a:lnTo>
                <a:lnTo>
                  <a:pt x="4607941" y="0"/>
                </a:lnTo>
                <a:lnTo>
                  <a:pt x="0" y="0"/>
                </a:lnTo>
                <a:lnTo>
                  <a:pt x="0" y="296926"/>
                </a:lnTo>
                <a:close/>
              </a:path>
            </a:pathLst>
          </a:custGeom>
          <a:solidFill>
            <a:srgbClr val="1B609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1050" b="0" i="0">
                <a:solidFill>
                  <a:schemeClr val="bg1"/>
                </a:solidFill>
                <a:latin typeface="DejaVu Sans"/>
                <a:cs typeface="DejaVu Sans"/>
              </a:defRPr>
            </a:lvl1pPr>
          </a:lstStyle>
          <a:p>
            <a:endParaRPr/>
          </a:p>
        </p:txBody>
      </p:sp>
      <p:sp>
        <p:nvSpPr>
          <p:cNvPr id="3" name="Holder 3"/>
          <p:cNvSpPr>
            <a:spLocks noGrp="1"/>
          </p:cNvSpPr>
          <p:nvPr>
            <p:ph type="body" idx="1"/>
          </p:nvPr>
        </p:nvSpPr>
        <p:spPr/>
        <p:txBody>
          <a:bodyPr lIns="0" tIns="0" rIns="0" bIns="0"/>
          <a:lstStyle>
            <a:lvl1pPr>
              <a:defRPr sz="12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1/13/2019</a:t>
            </a:fld>
            <a:endParaRPr lang="en-US"/>
          </a:p>
        </p:txBody>
      </p:sp>
      <p:sp>
        <p:nvSpPr>
          <p:cNvPr id="6" name="Holder 6"/>
          <p:cNvSpPr>
            <a:spLocks noGrp="1"/>
          </p:cNvSpPr>
          <p:nvPr>
            <p:ph type="sldNum" sz="quarter" idx="7"/>
          </p:nvPr>
        </p:nvSpPr>
        <p:spPr/>
        <p:txBody>
          <a:bodyPr lIns="0" tIns="0" rIns="0" bIns="0"/>
          <a:lstStyle>
            <a:lvl1pPr>
              <a:defRPr sz="800" b="0" i="0">
                <a:solidFill>
                  <a:srgbClr val="7F7F7F"/>
                </a:solidFill>
                <a:latin typeface="DejaVu Sans"/>
                <a:cs typeface="DejaVu Sans"/>
              </a:defRPr>
            </a:lvl1pPr>
          </a:lstStyle>
          <a:p>
            <a:pPr marL="25400">
              <a:lnSpc>
                <a:spcPct val="100000"/>
              </a:lnSpc>
              <a:spcBef>
                <a:spcPts val="55"/>
              </a:spcBef>
            </a:pPr>
            <a:fld id="{81D60167-4931-47E6-BA6A-407CBD079E47}" type="slidenum">
              <a:rPr spc="-70" dirty="0"/>
              <a:t>‹#›</a:t>
            </a:fld>
            <a:endParaRPr spc="-7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50" b="0" i="0">
                <a:solidFill>
                  <a:schemeClr val="bg1"/>
                </a:solidFill>
                <a:latin typeface="DejaVu Sans"/>
                <a:cs typeface="DejaVu Sans"/>
              </a:defRPr>
            </a:lvl1pPr>
          </a:lstStyle>
          <a:p>
            <a:endParaRPr/>
          </a:p>
        </p:txBody>
      </p:sp>
      <p:sp>
        <p:nvSpPr>
          <p:cNvPr id="3" name="Holder 3"/>
          <p:cNvSpPr>
            <a:spLocks noGrp="1"/>
          </p:cNvSpPr>
          <p:nvPr>
            <p:ph sz="half" idx="2"/>
          </p:nvPr>
        </p:nvSpPr>
        <p:spPr>
          <a:xfrm>
            <a:off x="230505" y="795972"/>
            <a:ext cx="2005393" cy="2284095"/>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74201" y="795972"/>
            <a:ext cx="2005393" cy="2284095"/>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1/13/2019</a:t>
            </a:fld>
            <a:endParaRPr lang="en-US"/>
          </a:p>
        </p:txBody>
      </p:sp>
      <p:sp>
        <p:nvSpPr>
          <p:cNvPr id="7" name="Holder 7"/>
          <p:cNvSpPr>
            <a:spLocks noGrp="1"/>
          </p:cNvSpPr>
          <p:nvPr>
            <p:ph type="sldNum" sz="quarter" idx="7"/>
          </p:nvPr>
        </p:nvSpPr>
        <p:spPr/>
        <p:txBody>
          <a:bodyPr lIns="0" tIns="0" rIns="0" bIns="0"/>
          <a:lstStyle>
            <a:lvl1pPr>
              <a:defRPr sz="800" b="0" i="0">
                <a:solidFill>
                  <a:srgbClr val="7F7F7F"/>
                </a:solidFill>
                <a:latin typeface="DejaVu Sans"/>
                <a:cs typeface="DejaVu Sans"/>
              </a:defRPr>
            </a:lvl1pPr>
          </a:lstStyle>
          <a:p>
            <a:pPr marL="25400">
              <a:lnSpc>
                <a:spcPct val="100000"/>
              </a:lnSpc>
              <a:spcBef>
                <a:spcPts val="55"/>
              </a:spcBef>
            </a:pPr>
            <a:fld id="{81D60167-4931-47E6-BA6A-407CBD079E47}" type="slidenum">
              <a:rPr spc="-70" dirty="0"/>
              <a:t>‹#›</a:t>
            </a:fld>
            <a:endParaRPr spc="-7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4608195" cy="297180"/>
          </a:xfrm>
          <a:custGeom>
            <a:avLst/>
            <a:gdLst/>
            <a:ahLst/>
            <a:cxnLst/>
            <a:rect l="l" t="t" r="r" b="b"/>
            <a:pathLst>
              <a:path w="4608195" h="297180">
                <a:moveTo>
                  <a:pt x="0" y="296926"/>
                </a:moveTo>
                <a:lnTo>
                  <a:pt x="4607941" y="296926"/>
                </a:lnTo>
                <a:lnTo>
                  <a:pt x="4607941" y="0"/>
                </a:lnTo>
                <a:lnTo>
                  <a:pt x="0" y="0"/>
                </a:lnTo>
                <a:lnTo>
                  <a:pt x="0" y="296926"/>
                </a:lnTo>
                <a:close/>
              </a:path>
            </a:pathLst>
          </a:custGeom>
          <a:solidFill>
            <a:srgbClr val="1B609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1050" b="0" i="0">
                <a:solidFill>
                  <a:schemeClr val="bg1"/>
                </a:solidFill>
                <a:latin typeface="DejaVu Sans"/>
                <a:cs typeface="DejaVu San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1/13/2019</a:t>
            </a:fld>
            <a:endParaRPr lang="en-US"/>
          </a:p>
        </p:txBody>
      </p:sp>
      <p:sp>
        <p:nvSpPr>
          <p:cNvPr id="5" name="Holder 5"/>
          <p:cNvSpPr>
            <a:spLocks noGrp="1"/>
          </p:cNvSpPr>
          <p:nvPr>
            <p:ph type="sldNum" sz="quarter" idx="7"/>
          </p:nvPr>
        </p:nvSpPr>
        <p:spPr/>
        <p:txBody>
          <a:bodyPr lIns="0" tIns="0" rIns="0" bIns="0"/>
          <a:lstStyle>
            <a:lvl1pPr>
              <a:defRPr sz="800" b="0" i="0">
                <a:solidFill>
                  <a:srgbClr val="7F7F7F"/>
                </a:solidFill>
                <a:latin typeface="DejaVu Sans"/>
                <a:cs typeface="DejaVu Sans"/>
              </a:defRPr>
            </a:lvl1pPr>
          </a:lstStyle>
          <a:p>
            <a:pPr marL="25400">
              <a:lnSpc>
                <a:spcPct val="100000"/>
              </a:lnSpc>
              <a:spcBef>
                <a:spcPts val="55"/>
              </a:spcBef>
            </a:pPr>
            <a:fld id="{81D60167-4931-47E6-BA6A-407CBD079E47}" type="slidenum">
              <a:rPr spc="-70" dirty="0"/>
              <a:t>‹#›</a:t>
            </a:fld>
            <a:endParaRPr spc="-7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1/13/2019</a:t>
            </a:fld>
            <a:endParaRPr lang="en-US"/>
          </a:p>
        </p:txBody>
      </p:sp>
      <p:sp>
        <p:nvSpPr>
          <p:cNvPr id="4" name="Holder 4"/>
          <p:cNvSpPr>
            <a:spLocks noGrp="1"/>
          </p:cNvSpPr>
          <p:nvPr>
            <p:ph type="sldNum" sz="quarter" idx="7"/>
          </p:nvPr>
        </p:nvSpPr>
        <p:spPr/>
        <p:txBody>
          <a:bodyPr lIns="0" tIns="0" rIns="0" bIns="0"/>
          <a:lstStyle>
            <a:lvl1pPr>
              <a:defRPr sz="800" b="0" i="0">
                <a:solidFill>
                  <a:srgbClr val="7F7F7F"/>
                </a:solidFill>
                <a:latin typeface="DejaVu Sans"/>
                <a:cs typeface="DejaVu Sans"/>
              </a:defRPr>
            </a:lvl1pPr>
          </a:lstStyle>
          <a:p>
            <a:pPr marL="25400">
              <a:lnSpc>
                <a:spcPct val="100000"/>
              </a:lnSpc>
              <a:spcBef>
                <a:spcPts val="55"/>
              </a:spcBef>
            </a:pPr>
            <a:fld id="{81D60167-4931-47E6-BA6A-407CBD079E47}" type="slidenum">
              <a:rPr spc="-70" dirty="0"/>
              <a:t>‹#›</a:t>
            </a:fld>
            <a:endParaRPr spc="-7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7662" y="57937"/>
            <a:ext cx="4414774" cy="363220"/>
          </a:xfrm>
          <a:prstGeom prst="rect">
            <a:avLst/>
          </a:prstGeom>
        </p:spPr>
        <p:txBody>
          <a:bodyPr wrap="square" lIns="0" tIns="0" rIns="0" bIns="0">
            <a:spAutoFit/>
          </a:bodyPr>
          <a:lstStyle>
            <a:lvl1pPr>
              <a:defRPr sz="1050" b="0" i="0">
                <a:solidFill>
                  <a:schemeClr val="bg1"/>
                </a:solidFill>
                <a:latin typeface="DejaVu Sans"/>
                <a:cs typeface="DejaVu Sans"/>
              </a:defRPr>
            </a:lvl1pPr>
          </a:lstStyle>
          <a:p>
            <a:endParaRPr/>
          </a:p>
        </p:txBody>
      </p:sp>
      <p:sp>
        <p:nvSpPr>
          <p:cNvPr id="3" name="Holder 3"/>
          <p:cNvSpPr>
            <a:spLocks noGrp="1"/>
          </p:cNvSpPr>
          <p:nvPr>
            <p:ph type="body" idx="1"/>
          </p:nvPr>
        </p:nvSpPr>
        <p:spPr>
          <a:xfrm>
            <a:off x="242442" y="681255"/>
            <a:ext cx="4125214" cy="2087880"/>
          </a:xfrm>
          <a:prstGeom prst="rect">
            <a:avLst/>
          </a:prstGeom>
        </p:spPr>
        <p:txBody>
          <a:bodyPr wrap="square" lIns="0" tIns="0" rIns="0" bIns="0">
            <a:spAutoFit/>
          </a:bodyPr>
          <a:lstStyle>
            <a:lvl1pPr>
              <a:defRPr sz="12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1567434" y="3218497"/>
            <a:ext cx="1475232" cy="17303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30505" y="3218497"/>
            <a:ext cx="1060323" cy="17303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1/13/2019</a:t>
            </a:fld>
            <a:endParaRPr lang="en-US"/>
          </a:p>
        </p:txBody>
      </p:sp>
      <p:sp>
        <p:nvSpPr>
          <p:cNvPr id="6" name="Holder 6"/>
          <p:cNvSpPr>
            <a:spLocks noGrp="1"/>
          </p:cNvSpPr>
          <p:nvPr>
            <p:ph type="sldNum" sz="quarter" idx="7"/>
          </p:nvPr>
        </p:nvSpPr>
        <p:spPr>
          <a:xfrm>
            <a:off x="4427982" y="3283980"/>
            <a:ext cx="107314" cy="142875"/>
          </a:xfrm>
          <a:prstGeom prst="rect">
            <a:avLst/>
          </a:prstGeom>
        </p:spPr>
        <p:txBody>
          <a:bodyPr wrap="square" lIns="0" tIns="0" rIns="0" bIns="0">
            <a:spAutoFit/>
          </a:bodyPr>
          <a:lstStyle>
            <a:lvl1pPr>
              <a:defRPr sz="800" b="0" i="0">
                <a:solidFill>
                  <a:srgbClr val="7F7F7F"/>
                </a:solidFill>
                <a:latin typeface="DejaVu Sans"/>
                <a:cs typeface="DejaVu Sans"/>
              </a:defRPr>
            </a:lvl1pPr>
          </a:lstStyle>
          <a:p>
            <a:pPr marL="25400">
              <a:lnSpc>
                <a:spcPct val="100000"/>
              </a:lnSpc>
              <a:spcBef>
                <a:spcPts val="55"/>
              </a:spcBef>
            </a:pPr>
            <a:fld id="{81D60167-4931-47E6-BA6A-407CBD079E47}" type="slidenum">
              <a:rPr spc="-70" dirty="0"/>
              <a:t>‹#›</a:t>
            </a:fld>
            <a:endParaRPr spc="-7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nytimes.com/2014/06/30/technology/facebook-tinkers-with-users-emotions-in-news-feed-experiment-stirring-outcry.html"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nytimes.com/2014/06/30/technology/facebook-tinkers-with-users-emotions-in-news-feed-experiment-stirring-outcry.html"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nytimes.com/2014/06/30/technology/facebook-tinkers-with-users-emotions-in-news-feed-experiment-stirring-outcry.html"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0" y="1871185"/>
            <a:ext cx="1828800" cy="966604"/>
          </a:xfrm>
          <a:prstGeom prst="rect">
            <a:avLst/>
          </a:prstGeom>
        </p:spPr>
      </p:pic>
      <p:sp>
        <p:nvSpPr>
          <p:cNvPr id="2" name="object 2"/>
          <p:cNvSpPr txBox="1"/>
          <p:nvPr/>
        </p:nvSpPr>
        <p:spPr>
          <a:xfrm>
            <a:off x="253111" y="382397"/>
            <a:ext cx="4102100" cy="868680"/>
          </a:xfrm>
          <a:prstGeom prst="rect">
            <a:avLst/>
          </a:prstGeom>
          <a:solidFill>
            <a:srgbClr val="024F84"/>
          </a:solidFill>
        </p:spPr>
        <p:txBody>
          <a:bodyPr vert="horz" wrap="square" lIns="0" tIns="53340" rIns="0" bIns="0" rtlCol="0">
            <a:spAutoFit/>
          </a:bodyPr>
          <a:lstStyle/>
          <a:p>
            <a:pPr marL="878205">
              <a:lnSpc>
                <a:spcPct val="100000"/>
              </a:lnSpc>
              <a:spcBef>
                <a:spcPts val="420"/>
              </a:spcBef>
            </a:pPr>
            <a:r>
              <a:rPr sz="1400" b="1" spc="10" dirty="0">
                <a:solidFill>
                  <a:srgbClr val="FFFFFF"/>
                </a:solidFill>
                <a:latin typeface="Arial"/>
                <a:cs typeface="Arial"/>
              </a:rPr>
              <a:t>Unit </a:t>
            </a:r>
            <a:r>
              <a:rPr sz="1400" b="1" spc="-30" dirty="0">
                <a:solidFill>
                  <a:srgbClr val="FFFFFF"/>
                </a:solidFill>
                <a:latin typeface="Arial"/>
                <a:cs typeface="Arial"/>
              </a:rPr>
              <a:t>1: </a:t>
            </a:r>
            <a:r>
              <a:rPr sz="1400" b="1" spc="10" dirty="0">
                <a:solidFill>
                  <a:srgbClr val="FFFFFF"/>
                </a:solidFill>
                <a:latin typeface="Arial"/>
                <a:cs typeface="Arial"/>
              </a:rPr>
              <a:t>Introduction </a:t>
            </a:r>
            <a:r>
              <a:rPr sz="1400" b="1" spc="25" dirty="0">
                <a:solidFill>
                  <a:srgbClr val="FFFFFF"/>
                </a:solidFill>
                <a:latin typeface="Arial"/>
                <a:cs typeface="Arial"/>
              </a:rPr>
              <a:t>to</a:t>
            </a:r>
            <a:r>
              <a:rPr sz="1400" b="1" spc="-185" dirty="0">
                <a:solidFill>
                  <a:srgbClr val="FFFFFF"/>
                </a:solidFill>
                <a:latin typeface="Arial"/>
                <a:cs typeface="Arial"/>
              </a:rPr>
              <a:t> </a:t>
            </a:r>
            <a:r>
              <a:rPr sz="1400" b="1" spc="30" dirty="0">
                <a:solidFill>
                  <a:srgbClr val="FFFFFF"/>
                </a:solidFill>
                <a:latin typeface="Arial"/>
                <a:cs typeface="Arial"/>
              </a:rPr>
              <a:t>data</a:t>
            </a:r>
            <a:endParaRPr sz="1400">
              <a:latin typeface="Arial"/>
              <a:cs typeface="Arial"/>
            </a:endParaRPr>
          </a:p>
          <a:p>
            <a:pPr marL="623570" marR="615950" indent="641350">
              <a:lnSpc>
                <a:spcPct val="106800"/>
              </a:lnSpc>
              <a:spcBef>
                <a:spcPts val="355"/>
              </a:spcBef>
            </a:pPr>
            <a:r>
              <a:rPr sz="1400" spc="10" dirty="0">
                <a:solidFill>
                  <a:srgbClr val="FFFFFF"/>
                </a:solidFill>
                <a:latin typeface="Arial"/>
                <a:cs typeface="Arial"/>
              </a:rPr>
              <a:t>1. </a:t>
            </a:r>
            <a:r>
              <a:rPr sz="1400" spc="-20" dirty="0">
                <a:solidFill>
                  <a:srgbClr val="FFFFFF"/>
                </a:solidFill>
                <a:latin typeface="Arial"/>
                <a:cs typeface="Arial"/>
              </a:rPr>
              <a:t>Data </a:t>
            </a:r>
            <a:r>
              <a:rPr sz="1400" spc="-10" dirty="0">
                <a:solidFill>
                  <a:srgbClr val="FFFFFF"/>
                </a:solidFill>
                <a:latin typeface="Arial"/>
                <a:cs typeface="Arial"/>
              </a:rPr>
              <a:t>Collection </a:t>
            </a:r>
            <a:r>
              <a:rPr sz="1400" spc="40" dirty="0">
                <a:solidFill>
                  <a:srgbClr val="FFFFFF"/>
                </a:solidFill>
                <a:latin typeface="Arial"/>
                <a:cs typeface="Arial"/>
              </a:rPr>
              <a:t>+  </a:t>
            </a:r>
            <a:r>
              <a:rPr sz="1400" spc="-20" dirty="0">
                <a:solidFill>
                  <a:srgbClr val="FFFFFF"/>
                </a:solidFill>
                <a:latin typeface="Arial"/>
                <a:cs typeface="Arial"/>
              </a:rPr>
              <a:t>Observational </a:t>
            </a:r>
            <a:r>
              <a:rPr sz="1400" spc="-10" dirty="0">
                <a:solidFill>
                  <a:srgbClr val="FFFFFF"/>
                </a:solidFill>
                <a:latin typeface="Arial"/>
                <a:cs typeface="Arial"/>
              </a:rPr>
              <a:t>studies </a:t>
            </a:r>
            <a:r>
              <a:rPr sz="1400" spc="-65" dirty="0">
                <a:solidFill>
                  <a:srgbClr val="FFFFFF"/>
                </a:solidFill>
                <a:latin typeface="Arial"/>
                <a:cs typeface="Arial"/>
              </a:rPr>
              <a:t>&amp;</a:t>
            </a:r>
            <a:r>
              <a:rPr sz="1400" spc="25" dirty="0">
                <a:solidFill>
                  <a:srgbClr val="FFFFFF"/>
                </a:solidFill>
                <a:latin typeface="Arial"/>
                <a:cs typeface="Arial"/>
              </a:rPr>
              <a:t> </a:t>
            </a:r>
            <a:r>
              <a:rPr sz="1400" spc="-10" dirty="0">
                <a:solidFill>
                  <a:srgbClr val="FFFFFF"/>
                </a:solidFill>
                <a:latin typeface="Arial"/>
                <a:cs typeface="Arial"/>
              </a:rPr>
              <a:t>experiments</a:t>
            </a:r>
            <a:endParaRPr sz="1400">
              <a:latin typeface="Arial"/>
              <a:cs typeface="Arial"/>
            </a:endParaRPr>
          </a:p>
        </p:txBody>
      </p:sp>
      <p:sp>
        <p:nvSpPr>
          <p:cNvPr id="3" name="object 3"/>
          <p:cNvSpPr txBox="1"/>
          <p:nvPr/>
        </p:nvSpPr>
        <p:spPr>
          <a:xfrm>
            <a:off x="1561338" y="1463027"/>
            <a:ext cx="1485265" cy="196208"/>
          </a:xfrm>
          <a:prstGeom prst="rect">
            <a:avLst/>
          </a:prstGeom>
        </p:spPr>
        <p:txBody>
          <a:bodyPr vert="horz" wrap="square" lIns="0" tIns="11430" rIns="0" bIns="0" rtlCol="0">
            <a:spAutoFit/>
          </a:bodyPr>
          <a:lstStyle/>
          <a:p>
            <a:pPr marL="12700">
              <a:lnSpc>
                <a:spcPct val="100000"/>
              </a:lnSpc>
              <a:spcBef>
                <a:spcPts val="90"/>
              </a:spcBef>
            </a:pPr>
            <a:r>
              <a:rPr sz="1200" spc="-30" dirty="0">
                <a:latin typeface="Arial"/>
                <a:cs typeface="Arial"/>
              </a:rPr>
              <a:t>Sta </a:t>
            </a:r>
            <a:r>
              <a:rPr sz="1200" spc="-10" dirty="0">
                <a:latin typeface="Arial"/>
                <a:cs typeface="Arial"/>
              </a:rPr>
              <a:t>101 </a:t>
            </a:r>
            <a:r>
              <a:rPr lang="en-US" sz="1200" spc="40" dirty="0" smtClean="0">
                <a:latin typeface="Arial"/>
                <a:cs typeface="Arial"/>
              </a:rPr>
              <a:t>–</a:t>
            </a:r>
            <a:r>
              <a:rPr sz="1200" spc="40" dirty="0" smtClean="0">
                <a:latin typeface="Arial"/>
                <a:cs typeface="Arial"/>
              </a:rPr>
              <a:t> </a:t>
            </a:r>
            <a:r>
              <a:rPr lang="en-US" sz="1200" spc="-25" dirty="0" smtClean="0">
                <a:latin typeface="Arial"/>
                <a:cs typeface="Arial"/>
              </a:rPr>
              <a:t>Spring 19</a:t>
            </a:r>
            <a:endParaRPr sz="1200" dirty="0">
              <a:latin typeface="Arial"/>
              <a:cs typeface="Arial"/>
            </a:endParaRPr>
          </a:p>
        </p:txBody>
      </p:sp>
      <p:sp>
        <p:nvSpPr>
          <p:cNvPr id="4" name="object 4"/>
          <p:cNvSpPr txBox="1"/>
          <p:nvPr/>
        </p:nvSpPr>
        <p:spPr>
          <a:xfrm>
            <a:off x="1208658" y="1833499"/>
            <a:ext cx="2190750" cy="146685"/>
          </a:xfrm>
          <a:prstGeom prst="rect">
            <a:avLst/>
          </a:prstGeom>
        </p:spPr>
        <p:txBody>
          <a:bodyPr vert="horz" wrap="square" lIns="0" tIns="11430" rIns="0" bIns="0" rtlCol="0">
            <a:spAutoFit/>
          </a:bodyPr>
          <a:lstStyle/>
          <a:p>
            <a:pPr marL="12700">
              <a:lnSpc>
                <a:spcPct val="100000"/>
              </a:lnSpc>
              <a:spcBef>
                <a:spcPts val="90"/>
              </a:spcBef>
            </a:pPr>
            <a:r>
              <a:rPr sz="800" spc="-25" dirty="0">
                <a:latin typeface="Arial"/>
                <a:cs typeface="Arial"/>
              </a:rPr>
              <a:t>Duke </a:t>
            </a:r>
            <a:r>
              <a:rPr sz="800" spc="-30" dirty="0">
                <a:latin typeface="Arial"/>
                <a:cs typeface="Arial"/>
              </a:rPr>
              <a:t>University, </a:t>
            </a:r>
            <a:r>
              <a:rPr sz="800" spc="-15" dirty="0">
                <a:latin typeface="Arial"/>
                <a:cs typeface="Arial"/>
              </a:rPr>
              <a:t>Department </a:t>
            </a:r>
            <a:r>
              <a:rPr sz="800" spc="-10" dirty="0">
                <a:latin typeface="Arial"/>
                <a:cs typeface="Arial"/>
              </a:rPr>
              <a:t>of </a:t>
            </a:r>
            <a:r>
              <a:rPr sz="800" spc="-15" dirty="0">
                <a:latin typeface="Arial"/>
                <a:cs typeface="Arial"/>
              </a:rPr>
              <a:t>Statistical</a:t>
            </a:r>
            <a:r>
              <a:rPr sz="800" spc="45" dirty="0">
                <a:latin typeface="Arial"/>
                <a:cs typeface="Arial"/>
              </a:rPr>
              <a:t> </a:t>
            </a:r>
            <a:r>
              <a:rPr sz="800" spc="-20" dirty="0">
                <a:latin typeface="Arial"/>
                <a:cs typeface="Arial"/>
              </a:rPr>
              <a:t>Science</a:t>
            </a:r>
            <a:endParaRPr sz="800">
              <a:latin typeface="Arial"/>
              <a:cs typeface="Arial"/>
            </a:endParaRPr>
          </a:p>
        </p:txBody>
      </p:sp>
      <p:sp>
        <p:nvSpPr>
          <p:cNvPr id="5" name="object 5"/>
          <p:cNvSpPr txBox="1"/>
          <p:nvPr/>
        </p:nvSpPr>
        <p:spPr>
          <a:xfrm>
            <a:off x="240411" y="3023997"/>
            <a:ext cx="955675" cy="134652"/>
          </a:xfrm>
          <a:prstGeom prst="rect">
            <a:avLst/>
          </a:prstGeom>
        </p:spPr>
        <p:txBody>
          <a:bodyPr vert="horz" wrap="square" lIns="0" tIns="11430" rIns="0" bIns="0" rtlCol="0">
            <a:spAutoFit/>
          </a:bodyPr>
          <a:lstStyle/>
          <a:p>
            <a:pPr marL="12700">
              <a:lnSpc>
                <a:spcPct val="100000"/>
              </a:lnSpc>
              <a:spcBef>
                <a:spcPts val="90"/>
              </a:spcBef>
            </a:pPr>
            <a:r>
              <a:rPr lang="en-US" sz="800" spc="-45" dirty="0" smtClean="0">
                <a:solidFill>
                  <a:srgbClr val="024F84"/>
                </a:solidFill>
                <a:latin typeface="Arial"/>
                <a:cs typeface="Arial"/>
              </a:rPr>
              <a:t>Dr. Ellison</a:t>
            </a:r>
            <a:endParaRPr sz="800" dirty="0">
              <a:latin typeface="Arial"/>
              <a:cs typeface="Arial"/>
            </a:endParaRPr>
          </a:p>
        </p:txBody>
      </p:sp>
      <p:sp>
        <p:nvSpPr>
          <p:cNvPr id="6" name="object 6"/>
          <p:cNvSpPr txBox="1"/>
          <p:nvPr/>
        </p:nvSpPr>
        <p:spPr>
          <a:xfrm>
            <a:off x="1619250" y="3023997"/>
            <a:ext cx="2748280" cy="257763"/>
          </a:xfrm>
          <a:prstGeom prst="rect">
            <a:avLst/>
          </a:prstGeom>
        </p:spPr>
        <p:txBody>
          <a:bodyPr vert="horz" wrap="square" lIns="0" tIns="11430" rIns="0" bIns="0" rtlCol="0">
            <a:spAutoFit/>
          </a:bodyPr>
          <a:lstStyle/>
          <a:p>
            <a:pPr marL="12700">
              <a:lnSpc>
                <a:spcPct val="100000"/>
              </a:lnSpc>
              <a:spcBef>
                <a:spcPts val="90"/>
              </a:spcBef>
            </a:pPr>
            <a:r>
              <a:rPr sz="800" spc="-25" dirty="0">
                <a:latin typeface="Arial"/>
                <a:cs typeface="Arial"/>
              </a:rPr>
              <a:t>Slides </a:t>
            </a:r>
            <a:r>
              <a:rPr sz="800" spc="-5" dirty="0">
                <a:latin typeface="Arial"/>
                <a:cs typeface="Arial"/>
              </a:rPr>
              <a:t>posted </a:t>
            </a:r>
            <a:r>
              <a:rPr sz="800" spc="-10" dirty="0">
                <a:latin typeface="Arial"/>
                <a:cs typeface="Arial"/>
              </a:rPr>
              <a:t>at</a:t>
            </a:r>
            <a:r>
              <a:rPr sz="800" spc="25" dirty="0">
                <a:latin typeface="Arial"/>
                <a:cs typeface="Arial"/>
              </a:rPr>
              <a:t> </a:t>
            </a:r>
            <a:r>
              <a:rPr lang="en-US" sz="800" i="1" spc="-5" dirty="0" smtClean="0">
                <a:solidFill>
                  <a:srgbClr val="024F84"/>
                </a:solidFill>
                <a:latin typeface="Arial"/>
                <a:cs typeface="Arial"/>
              </a:rPr>
              <a:t>https://www2.stat.duke.edu/courses/Spring19/sta101.001/</a:t>
            </a:r>
            <a:endParaRPr sz="800" dirty="0">
              <a:latin typeface="Arial"/>
              <a:cs typeface="Arial"/>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04285" y="57937"/>
            <a:ext cx="1208405" cy="191135"/>
          </a:xfrm>
          <a:prstGeom prst="rect">
            <a:avLst/>
          </a:prstGeom>
        </p:spPr>
        <p:txBody>
          <a:bodyPr vert="horz" wrap="square" lIns="0" tIns="17145" rIns="0" bIns="0" rtlCol="0">
            <a:spAutoFit/>
          </a:bodyPr>
          <a:lstStyle/>
          <a:p>
            <a:pPr marL="12700">
              <a:lnSpc>
                <a:spcPct val="100000"/>
              </a:lnSpc>
              <a:spcBef>
                <a:spcPts val="135"/>
              </a:spcBef>
            </a:pPr>
            <a:r>
              <a:rPr spc="-45" dirty="0"/>
              <a:t>Sampling </a:t>
            </a:r>
            <a:r>
              <a:rPr spc="-30" dirty="0"/>
              <a:t>is</a:t>
            </a:r>
            <a:r>
              <a:rPr spc="-65" dirty="0"/>
              <a:t> natural</a:t>
            </a:r>
          </a:p>
        </p:txBody>
      </p:sp>
      <p:sp>
        <p:nvSpPr>
          <p:cNvPr id="3" name="object 3"/>
          <p:cNvSpPr/>
          <p:nvPr/>
        </p:nvSpPr>
        <p:spPr>
          <a:xfrm>
            <a:off x="1688715" y="526585"/>
            <a:ext cx="1230869" cy="1019569"/>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355600" y="1716646"/>
            <a:ext cx="4011929" cy="1524635"/>
          </a:xfrm>
          <a:prstGeom prst="rect">
            <a:avLst/>
          </a:prstGeom>
        </p:spPr>
        <p:txBody>
          <a:bodyPr vert="horz" wrap="square" lIns="0" tIns="11430" rIns="0" bIns="0" rtlCol="0">
            <a:spAutoFit/>
          </a:bodyPr>
          <a:lstStyle/>
          <a:p>
            <a:pPr marL="194310" marR="142240" indent="-182245">
              <a:lnSpc>
                <a:spcPct val="100000"/>
              </a:lnSpc>
              <a:spcBef>
                <a:spcPts val="90"/>
              </a:spcBef>
            </a:pPr>
            <a:r>
              <a:rPr sz="1100" dirty="0">
                <a:solidFill>
                  <a:srgbClr val="024F84"/>
                </a:solidFill>
                <a:latin typeface="DejaVu Serif"/>
                <a:cs typeface="DejaVu Serif"/>
              </a:rPr>
              <a:t>▶ </a:t>
            </a:r>
            <a:r>
              <a:rPr sz="1200" spc="-40" dirty="0">
                <a:latin typeface="Arial"/>
                <a:cs typeface="Arial"/>
              </a:rPr>
              <a:t>When </a:t>
            </a:r>
            <a:r>
              <a:rPr sz="1200" spc="-30" dirty="0">
                <a:latin typeface="Arial"/>
                <a:cs typeface="Arial"/>
              </a:rPr>
              <a:t>you </a:t>
            </a:r>
            <a:r>
              <a:rPr sz="1200" spc="-20" dirty="0">
                <a:latin typeface="Arial"/>
                <a:cs typeface="Arial"/>
              </a:rPr>
              <a:t>taste </a:t>
            </a:r>
            <a:r>
              <a:rPr sz="1200" spc="-50" dirty="0">
                <a:latin typeface="Arial"/>
                <a:cs typeface="Arial"/>
              </a:rPr>
              <a:t>a </a:t>
            </a:r>
            <a:r>
              <a:rPr sz="1200" spc="-20" dirty="0">
                <a:latin typeface="Arial"/>
                <a:cs typeface="Arial"/>
              </a:rPr>
              <a:t>spoonful </a:t>
            </a:r>
            <a:r>
              <a:rPr sz="1200" spc="-15" dirty="0">
                <a:latin typeface="Arial"/>
                <a:cs typeface="Arial"/>
              </a:rPr>
              <a:t>of soup </a:t>
            </a:r>
            <a:r>
              <a:rPr sz="1200" spc="-25" dirty="0">
                <a:latin typeface="Arial"/>
                <a:cs typeface="Arial"/>
              </a:rPr>
              <a:t>and </a:t>
            </a:r>
            <a:r>
              <a:rPr sz="1200" spc="-20" dirty="0">
                <a:latin typeface="Arial"/>
                <a:cs typeface="Arial"/>
              </a:rPr>
              <a:t>decide the  spoonful </a:t>
            </a:r>
            <a:r>
              <a:rPr sz="1200" spc="-30" dirty="0">
                <a:latin typeface="Arial"/>
                <a:cs typeface="Arial"/>
              </a:rPr>
              <a:t>you </a:t>
            </a:r>
            <a:r>
              <a:rPr sz="1200" spc="-15" dirty="0">
                <a:latin typeface="Arial"/>
                <a:cs typeface="Arial"/>
              </a:rPr>
              <a:t>tasted </a:t>
            </a:r>
            <a:r>
              <a:rPr sz="1200" spc="-10" dirty="0">
                <a:latin typeface="Arial"/>
                <a:cs typeface="Arial"/>
              </a:rPr>
              <a:t>isn’t </a:t>
            </a:r>
            <a:r>
              <a:rPr sz="1200" spc="-35" dirty="0">
                <a:latin typeface="Arial"/>
                <a:cs typeface="Arial"/>
              </a:rPr>
              <a:t>salty </a:t>
            </a:r>
            <a:r>
              <a:rPr sz="1200" spc="-25" dirty="0">
                <a:latin typeface="Arial"/>
                <a:cs typeface="Arial"/>
              </a:rPr>
              <a:t>enough, that’s </a:t>
            </a:r>
            <a:r>
              <a:rPr sz="1200" i="1" spc="-25" dirty="0">
                <a:solidFill>
                  <a:srgbClr val="024F84"/>
                </a:solidFill>
                <a:latin typeface="Arial"/>
                <a:cs typeface="Arial"/>
              </a:rPr>
              <a:t>exploratory  </a:t>
            </a:r>
            <a:r>
              <a:rPr sz="1200" i="1" spc="-45" dirty="0">
                <a:solidFill>
                  <a:srgbClr val="024F84"/>
                </a:solidFill>
                <a:latin typeface="Arial"/>
                <a:cs typeface="Arial"/>
              </a:rPr>
              <a:t>analysis</a:t>
            </a:r>
            <a:endParaRPr sz="1200">
              <a:latin typeface="Arial"/>
              <a:cs typeface="Arial"/>
            </a:endParaRPr>
          </a:p>
          <a:p>
            <a:pPr marL="194310" marR="5080" indent="-182245">
              <a:lnSpc>
                <a:spcPct val="100000"/>
              </a:lnSpc>
              <a:spcBef>
                <a:spcPts val="145"/>
              </a:spcBef>
            </a:pPr>
            <a:r>
              <a:rPr sz="1100" dirty="0">
                <a:solidFill>
                  <a:srgbClr val="024F84"/>
                </a:solidFill>
                <a:latin typeface="DejaVu Serif"/>
                <a:cs typeface="DejaVu Serif"/>
              </a:rPr>
              <a:t>▶ </a:t>
            </a:r>
            <a:r>
              <a:rPr sz="1200" spc="-50" dirty="0">
                <a:latin typeface="Arial"/>
                <a:cs typeface="Arial"/>
              </a:rPr>
              <a:t>If </a:t>
            </a:r>
            <a:r>
              <a:rPr sz="1200" spc="-30" dirty="0">
                <a:latin typeface="Arial"/>
                <a:cs typeface="Arial"/>
              </a:rPr>
              <a:t>you </a:t>
            </a:r>
            <a:r>
              <a:rPr sz="1200" spc="-40" dirty="0">
                <a:latin typeface="Arial"/>
                <a:cs typeface="Arial"/>
              </a:rPr>
              <a:t>generalize </a:t>
            </a:r>
            <a:r>
              <a:rPr sz="1200" spc="-25" dirty="0">
                <a:latin typeface="Arial"/>
                <a:cs typeface="Arial"/>
              </a:rPr>
              <a:t>and </a:t>
            </a:r>
            <a:r>
              <a:rPr sz="1200" spc="-15" dirty="0">
                <a:latin typeface="Arial"/>
                <a:cs typeface="Arial"/>
              </a:rPr>
              <a:t>conclude </a:t>
            </a:r>
            <a:r>
              <a:rPr sz="1200" spc="-10" dirty="0">
                <a:latin typeface="Arial"/>
                <a:cs typeface="Arial"/>
              </a:rPr>
              <a:t>that </a:t>
            </a:r>
            <a:r>
              <a:rPr sz="1200" spc="-30" dirty="0">
                <a:latin typeface="Arial"/>
                <a:cs typeface="Arial"/>
              </a:rPr>
              <a:t>your </a:t>
            </a:r>
            <a:r>
              <a:rPr sz="1200" spc="-35" dirty="0">
                <a:latin typeface="Arial"/>
                <a:cs typeface="Arial"/>
              </a:rPr>
              <a:t>entire </a:t>
            </a:r>
            <a:r>
              <a:rPr sz="1200" spc="-15" dirty="0">
                <a:latin typeface="Arial"/>
                <a:cs typeface="Arial"/>
              </a:rPr>
              <a:t>soup </a:t>
            </a:r>
            <a:r>
              <a:rPr sz="1200" spc="-30" dirty="0">
                <a:latin typeface="Arial"/>
                <a:cs typeface="Arial"/>
              </a:rPr>
              <a:t>needs  </a:t>
            </a:r>
            <a:r>
              <a:rPr sz="1200" spc="-25" dirty="0">
                <a:latin typeface="Arial"/>
                <a:cs typeface="Arial"/>
              </a:rPr>
              <a:t>salt, that’s </a:t>
            </a:r>
            <a:r>
              <a:rPr sz="1200" spc="-40" dirty="0">
                <a:latin typeface="Arial"/>
                <a:cs typeface="Arial"/>
              </a:rPr>
              <a:t>an</a:t>
            </a:r>
            <a:r>
              <a:rPr sz="1200" spc="45" dirty="0">
                <a:latin typeface="Arial"/>
                <a:cs typeface="Arial"/>
              </a:rPr>
              <a:t> </a:t>
            </a:r>
            <a:r>
              <a:rPr sz="1200" i="1" spc="-35" dirty="0">
                <a:solidFill>
                  <a:srgbClr val="024F84"/>
                </a:solidFill>
                <a:latin typeface="Arial"/>
                <a:cs typeface="Arial"/>
              </a:rPr>
              <a:t>inference</a:t>
            </a:r>
            <a:endParaRPr sz="1200">
              <a:latin typeface="Arial"/>
              <a:cs typeface="Arial"/>
            </a:endParaRPr>
          </a:p>
          <a:p>
            <a:pPr marL="194310" marR="17780" indent="-182245">
              <a:lnSpc>
                <a:spcPct val="100000"/>
              </a:lnSpc>
              <a:spcBef>
                <a:spcPts val="135"/>
              </a:spcBef>
            </a:pPr>
            <a:r>
              <a:rPr sz="1100" dirty="0">
                <a:solidFill>
                  <a:srgbClr val="024F84"/>
                </a:solidFill>
                <a:latin typeface="DejaVu Serif"/>
                <a:cs typeface="DejaVu Serif"/>
              </a:rPr>
              <a:t>▶ </a:t>
            </a:r>
            <a:r>
              <a:rPr sz="1200" spc="-45" dirty="0">
                <a:latin typeface="Arial"/>
                <a:cs typeface="Arial"/>
              </a:rPr>
              <a:t>For </a:t>
            </a:r>
            <a:r>
              <a:rPr sz="1200" spc="-30" dirty="0">
                <a:latin typeface="Arial"/>
                <a:cs typeface="Arial"/>
              </a:rPr>
              <a:t>your </a:t>
            </a:r>
            <a:r>
              <a:rPr sz="1200" spc="-35" dirty="0">
                <a:latin typeface="Arial"/>
                <a:cs typeface="Arial"/>
              </a:rPr>
              <a:t>inference </a:t>
            </a:r>
            <a:r>
              <a:rPr sz="1200" spc="5" dirty="0">
                <a:latin typeface="Arial"/>
                <a:cs typeface="Arial"/>
              </a:rPr>
              <a:t>to </a:t>
            </a:r>
            <a:r>
              <a:rPr sz="1200" spc="-20" dirty="0">
                <a:latin typeface="Arial"/>
                <a:cs typeface="Arial"/>
              </a:rPr>
              <a:t>be </a:t>
            </a:r>
            <a:r>
              <a:rPr sz="1200" spc="-30" dirty="0">
                <a:latin typeface="Arial"/>
                <a:cs typeface="Arial"/>
              </a:rPr>
              <a:t>valid, </a:t>
            </a:r>
            <a:r>
              <a:rPr sz="1200" spc="-20" dirty="0">
                <a:latin typeface="Arial"/>
                <a:cs typeface="Arial"/>
              </a:rPr>
              <a:t>the spoonful </a:t>
            </a:r>
            <a:r>
              <a:rPr sz="1200" spc="-30" dirty="0">
                <a:latin typeface="Arial"/>
                <a:cs typeface="Arial"/>
              </a:rPr>
              <a:t>you </a:t>
            </a:r>
            <a:r>
              <a:rPr sz="1200" spc="-15" dirty="0">
                <a:latin typeface="Arial"/>
                <a:cs typeface="Arial"/>
              </a:rPr>
              <a:t>tasted </a:t>
            </a:r>
            <a:r>
              <a:rPr sz="1200" spc="-45" dirty="0">
                <a:latin typeface="Arial"/>
                <a:cs typeface="Arial"/>
              </a:rPr>
              <a:t>(the  </a:t>
            </a:r>
            <a:r>
              <a:rPr sz="1200" spc="-40" dirty="0">
                <a:latin typeface="Arial"/>
                <a:cs typeface="Arial"/>
              </a:rPr>
              <a:t>sample) </a:t>
            </a:r>
            <a:r>
              <a:rPr sz="1200" spc="-30" dirty="0">
                <a:latin typeface="Arial"/>
                <a:cs typeface="Arial"/>
              </a:rPr>
              <a:t>needs </a:t>
            </a:r>
            <a:r>
              <a:rPr sz="1200" spc="5" dirty="0">
                <a:latin typeface="Arial"/>
                <a:cs typeface="Arial"/>
              </a:rPr>
              <a:t>to </a:t>
            </a:r>
            <a:r>
              <a:rPr sz="1200" spc="-20" dirty="0">
                <a:latin typeface="Arial"/>
                <a:cs typeface="Arial"/>
              </a:rPr>
              <a:t>be </a:t>
            </a:r>
            <a:r>
              <a:rPr sz="1200" i="1" spc="-35" dirty="0">
                <a:solidFill>
                  <a:srgbClr val="024F84"/>
                </a:solidFill>
                <a:latin typeface="Arial"/>
                <a:cs typeface="Arial"/>
              </a:rPr>
              <a:t>representative </a:t>
            </a:r>
            <a:r>
              <a:rPr sz="1200" spc="-15" dirty="0">
                <a:latin typeface="Arial"/>
                <a:cs typeface="Arial"/>
              </a:rPr>
              <a:t>of </a:t>
            </a:r>
            <a:r>
              <a:rPr sz="1200" spc="-20" dirty="0">
                <a:latin typeface="Arial"/>
                <a:cs typeface="Arial"/>
              </a:rPr>
              <a:t>the </a:t>
            </a:r>
            <a:r>
              <a:rPr sz="1200" spc="-35" dirty="0">
                <a:latin typeface="Arial"/>
                <a:cs typeface="Arial"/>
              </a:rPr>
              <a:t>entire </a:t>
            </a:r>
            <a:r>
              <a:rPr sz="1200" spc="10" dirty="0">
                <a:latin typeface="Arial"/>
                <a:cs typeface="Arial"/>
              </a:rPr>
              <a:t>pot </a:t>
            </a:r>
            <a:r>
              <a:rPr sz="1200" spc="-45" dirty="0">
                <a:latin typeface="Arial"/>
                <a:cs typeface="Arial"/>
              </a:rPr>
              <a:t>(the  </a:t>
            </a:r>
            <a:r>
              <a:rPr sz="1200" spc="-25" dirty="0">
                <a:latin typeface="Arial"/>
                <a:cs typeface="Arial"/>
              </a:rPr>
              <a:t>population)</a:t>
            </a:r>
            <a:endParaRPr sz="1200">
              <a:latin typeface="Arial"/>
              <a:cs typeface="Arial"/>
            </a:endParaRPr>
          </a:p>
        </p:txBody>
      </p:sp>
      <p:sp>
        <p:nvSpPr>
          <p:cNvPr id="5" name="object 5"/>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2</a:t>
            </a:r>
            <a:endParaRPr sz="800">
              <a:latin typeface="DejaVu Sans"/>
              <a:cs typeface="DejaVu Sans"/>
            </a:endParaRPr>
          </a:p>
        </p:txBody>
      </p:sp>
      <p:sp>
        <p:nvSpPr>
          <p:cNvPr id="6" name="Rectangle 5"/>
          <p:cNvSpPr/>
          <p:nvPr/>
        </p:nvSpPr>
        <p:spPr>
          <a:xfrm>
            <a:off x="95250" y="-22108"/>
            <a:ext cx="410690"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3858196381"/>
      </p:ext>
    </p:extLst>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3" name="object 3"/>
          <p:cNvSpPr txBox="1"/>
          <p:nvPr/>
        </p:nvSpPr>
        <p:spPr>
          <a:xfrm>
            <a:off x="97662" y="316069"/>
            <a:ext cx="4512438" cy="2985304"/>
          </a:xfrm>
          <a:prstGeom prst="rect">
            <a:avLst/>
          </a:prstGeom>
        </p:spPr>
        <p:txBody>
          <a:bodyPr vert="horz" wrap="square" lIns="0" tIns="17145" rIns="0" bIns="0" rtlCol="0">
            <a:spAutoFit/>
          </a:bodyPr>
          <a:lstStyle/>
          <a:p>
            <a:pPr marL="166370" indent="-153670">
              <a:lnSpc>
                <a:spcPct val="100000"/>
              </a:lnSpc>
              <a:spcBef>
                <a:spcPts val="135"/>
              </a:spcBef>
              <a:buAutoNum type="arabicPeriod"/>
              <a:tabLst>
                <a:tab pos="167005" algn="l"/>
              </a:tabLst>
            </a:pPr>
            <a:r>
              <a:rPr sz="1000" spc="-35" dirty="0">
                <a:solidFill>
                  <a:srgbClr val="024F84"/>
                </a:solidFill>
                <a:latin typeface="DejaVu Sans"/>
                <a:cs typeface="DejaVu Sans"/>
              </a:rPr>
              <a:t>Main </a:t>
            </a:r>
            <a:r>
              <a:rPr sz="1000" spc="-40" dirty="0">
                <a:solidFill>
                  <a:srgbClr val="024F84"/>
                </a:solidFill>
                <a:latin typeface="DejaVu Sans"/>
                <a:cs typeface="DejaVu Sans"/>
              </a:rPr>
              <a:t>ideas</a:t>
            </a:r>
            <a:endParaRPr sz="1000" dirty="0">
              <a:latin typeface="DejaVu Sans"/>
              <a:cs typeface="DejaVu Sans"/>
            </a:endParaRPr>
          </a:p>
          <a:p>
            <a:pPr marL="698500" lvl="2" indent="-228600">
              <a:spcBef>
                <a:spcPts val="95"/>
              </a:spcBef>
              <a:buFont typeface="+mj-lt"/>
              <a:buAutoNum type="alphaUcPeriod"/>
              <a:tabLst>
                <a:tab pos="443865" algn="l"/>
              </a:tabLst>
            </a:pPr>
            <a:r>
              <a:rPr lang="en-US" sz="1000" b="1" spc="-20" dirty="0" smtClean="0">
                <a:latin typeface="DejaVu Sans"/>
                <a:cs typeface="DejaVu Sans"/>
              </a:rPr>
              <a:t>Course Goal: </a:t>
            </a:r>
            <a:r>
              <a:rPr lang="en-US" sz="1000" dirty="0"/>
              <a:t>🆕 </a:t>
            </a:r>
            <a:r>
              <a:rPr sz="1000" spc="-20" dirty="0" smtClean="0">
                <a:latin typeface="DejaVu Sans"/>
                <a:cs typeface="DejaVu Sans"/>
              </a:rPr>
              <a:t>Use </a:t>
            </a:r>
            <a:r>
              <a:rPr sz="1000" spc="-60" dirty="0">
                <a:latin typeface="DejaVu Sans"/>
                <a:cs typeface="DejaVu Sans"/>
              </a:rPr>
              <a:t>a </a:t>
            </a:r>
            <a:r>
              <a:rPr sz="1000" spc="-50" dirty="0" smtClean="0">
                <a:latin typeface="DejaVu Sans"/>
                <a:cs typeface="DejaVu Sans"/>
              </a:rPr>
              <a:t>sample</a:t>
            </a:r>
            <a:r>
              <a:rPr lang="en-US" sz="1000" spc="-50" dirty="0" smtClean="0">
                <a:latin typeface="DejaVu Sans"/>
                <a:cs typeface="DejaVu Sans"/>
              </a:rPr>
              <a:t> (data)</a:t>
            </a:r>
            <a:r>
              <a:rPr sz="1000" spc="-50" dirty="0" smtClean="0">
                <a:latin typeface="DejaVu Sans"/>
                <a:cs typeface="DejaVu Sans"/>
              </a:rPr>
              <a:t> </a:t>
            </a:r>
            <a:r>
              <a:rPr sz="1000" spc="-45" dirty="0">
                <a:latin typeface="DejaVu Sans"/>
                <a:cs typeface="DejaVu Sans"/>
              </a:rPr>
              <a:t>to </a:t>
            </a:r>
            <a:r>
              <a:rPr sz="1000" spc="-70" dirty="0">
                <a:latin typeface="DejaVu Sans"/>
                <a:cs typeface="DejaVu Sans"/>
              </a:rPr>
              <a:t>make </a:t>
            </a:r>
            <a:r>
              <a:rPr sz="1000" spc="-50" dirty="0">
                <a:latin typeface="DejaVu Sans"/>
                <a:cs typeface="DejaVu Sans"/>
              </a:rPr>
              <a:t>inferences about </a:t>
            </a:r>
            <a:r>
              <a:rPr sz="1000" spc="-65" dirty="0">
                <a:latin typeface="DejaVu Sans"/>
                <a:cs typeface="DejaVu Sans"/>
              </a:rPr>
              <a:t>the</a:t>
            </a:r>
            <a:r>
              <a:rPr sz="1000" spc="90" dirty="0">
                <a:latin typeface="DejaVu Sans"/>
                <a:cs typeface="DejaVu Sans"/>
              </a:rPr>
              <a:t> </a:t>
            </a:r>
            <a:r>
              <a:rPr sz="1000" spc="-45" dirty="0">
                <a:latin typeface="DejaVu Sans"/>
                <a:cs typeface="DejaVu Sans"/>
              </a:rPr>
              <a:t>population</a:t>
            </a:r>
            <a:endParaRPr sz="1000" dirty="0">
              <a:latin typeface="DejaVu Sans"/>
              <a:cs typeface="DejaVu Sans"/>
            </a:endParaRPr>
          </a:p>
          <a:p>
            <a:pPr marL="698500" marR="5080" lvl="2" indent="-228600">
              <a:lnSpc>
                <a:spcPct val="107500"/>
              </a:lnSpc>
              <a:buFont typeface="+mj-lt"/>
              <a:buAutoNum type="alphaUcPeriod"/>
              <a:tabLst>
                <a:tab pos="443865" algn="l"/>
              </a:tabLst>
            </a:pPr>
            <a:r>
              <a:rPr lang="en-US" sz="1000" b="1" spc="-20" dirty="0" smtClean="0">
                <a:latin typeface="DejaVu Sans"/>
                <a:cs typeface="DejaVu Sans"/>
              </a:rPr>
              <a:t>Data Collection Principles</a:t>
            </a:r>
          </a:p>
          <a:p>
            <a:pPr marL="1155700" marR="5080" lvl="3" indent="-228600">
              <a:lnSpc>
                <a:spcPct val="107500"/>
              </a:lnSpc>
              <a:buFont typeface="+mj-lt"/>
              <a:buAutoNum type="arabicPeriod"/>
              <a:tabLst>
                <a:tab pos="443865" algn="l"/>
              </a:tabLst>
            </a:pPr>
            <a:r>
              <a:rPr lang="en-US" sz="1000" u="sng" spc="-55" dirty="0" smtClean="0">
                <a:latin typeface="DejaVu Sans"/>
                <a:cs typeface="DejaVu Sans"/>
              </a:rPr>
              <a:t>Random Sampling:</a:t>
            </a:r>
          </a:p>
          <a:p>
            <a:pPr marL="1670050" marR="5080" lvl="4" indent="-285750">
              <a:lnSpc>
                <a:spcPct val="107500"/>
              </a:lnSpc>
              <a:buFont typeface="+mj-lt"/>
              <a:buAutoNum type="romanLcPeriod"/>
              <a:tabLst>
                <a:tab pos="443865" algn="l"/>
              </a:tabLst>
            </a:pPr>
            <a:r>
              <a:rPr lang="en-US" sz="1000" dirty="0"/>
              <a:t>🆕 </a:t>
            </a:r>
            <a:r>
              <a:rPr sz="1000" spc="-55" dirty="0" smtClean="0">
                <a:latin typeface="DejaVu Sans"/>
                <a:cs typeface="DejaVu Sans"/>
              </a:rPr>
              <a:t>Ideally </a:t>
            </a:r>
            <a:r>
              <a:rPr sz="1000" spc="-45" dirty="0">
                <a:latin typeface="DejaVu Sans"/>
                <a:cs typeface="DejaVu Sans"/>
              </a:rPr>
              <a:t>use </a:t>
            </a:r>
            <a:r>
              <a:rPr sz="1000" spc="-60" dirty="0">
                <a:latin typeface="DejaVu Sans"/>
                <a:cs typeface="DejaVu Sans"/>
              </a:rPr>
              <a:t>a </a:t>
            </a:r>
            <a:r>
              <a:rPr sz="1000" spc="-50" dirty="0">
                <a:latin typeface="DejaVu Sans"/>
                <a:cs typeface="DejaVu Sans"/>
              </a:rPr>
              <a:t>simple </a:t>
            </a:r>
            <a:r>
              <a:rPr sz="1000" spc="-55" dirty="0">
                <a:latin typeface="DejaVu Sans"/>
                <a:cs typeface="DejaVu Sans"/>
              </a:rPr>
              <a:t>random </a:t>
            </a:r>
            <a:r>
              <a:rPr sz="1000" spc="-50" dirty="0">
                <a:latin typeface="DejaVu Sans"/>
                <a:cs typeface="DejaVu Sans"/>
              </a:rPr>
              <a:t>sample, </a:t>
            </a:r>
            <a:r>
              <a:rPr sz="1000" spc="-60" dirty="0">
                <a:latin typeface="DejaVu Sans"/>
                <a:cs typeface="DejaVu Sans"/>
              </a:rPr>
              <a:t>stratify </a:t>
            </a:r>
            <a:r>
              <a:rPr sz="1000" spc="-45" dirty="0">
                <a:latin typeface="DejaVu Sans"/>
                <a:cs typeface="DejaVu Sans"/>
              </a:rPr>
              <a:t>to control </a:t>
            </a:r>
            <a:r>
              <a:rPr sz="1000" spc="-50" dirty="0">
                <a:latin typeface="DejaVu Sans"/>
                <a:cs typeface="DejaVu Sans"/>
              </a:rPr>
              <a:t>for </a:t>
            </a:r>
            <a:r>
              <a:rPr sz="1000" spc="-60" dirty="0">
                <a:latin typeface="DejaVu Sans"/>
                <a:cs typeface="DejaVu Sans"/>
              </a:rPr>
              <a:t>a  </a:t>
            </a:r>
            <a:r>
              <a:rPr sz="1000" spc="-55" dirty="0">
                <a:latin typeface="DejaVu Sans"/>
                <a:cs typeface="DejaVu Sans"/>
              </a:rPr>
              <a:t>variable, </a:t>
            </a:r>
            <a:r>
              <a:rPr sz="1000" spc="-50" dirty="0">
                <a:latin typeface="DejaVu Sans"/>
                <a:cs typeface="DejaVu Sans"/>
              </a:rPr>
              <a:t>and </a:t>
            </a:r>
            <a:r>
              <a:rPr sz="1000" spc="-45" dirty="0">
                <a:latin typeface="DejaVu Sans"/>
                <a:cs typeface="DejaVu Sans"/>
              </a:rPr>
              <a:t>cluster to </a:t>
            </a:r>
            <a:r>
              <a:rPr sz="1000" spc="-70" dirty="0">
                <a:latin typeface="DejaVu Sans"/>
                <a:cs typeface="DejaVu Sans"/>
              </a:rPr>
              <a:t>make </a:t>
            </a:r>
            <a:r>
              <a:rPr sz="1000" spc="-50" dirty="0">
                <a:latin typeface="DejaVu Sans"/>
                <a:cs typeface="DejaVu Sans"/>
              </a:rPr>
              <a:t>sampling</a:t>
            </a:r>
            <a:r>
              <a:rPr sz="1000" spc="80" dirty="0">
                <a:latin typeface="DejaVu Sans"/>
                <a:cs typeface="DejaVu Sans"/>
              </a:rPr>
              <a:t> </a:t>
            </a:r>
            <a:r>
              <a:rPr sz="1000" spc="-55" dirty="0">
                <a:latin typeface="DejaVu Sans"/>
                <a:cs typeface="DejaVu Sans"/>
              </a:rPr>
              <a:t>easier</a:t>
            </a:r>
            <a:endParaRPr sz="1000" dirty="0">
              <a:latin typeface="DejaVu Sans"/>
              <a:cs typeface="DejaVu Sans"/>
            </a:endParaRPr>
          </a:p>
          <a:p>
            <a:pPr marL="1612900" lvl="4" indent="-228600">
              <a:spcBef>
                <a:spcPts val="95"/>
              </a:spcBef>
              <a:buFont typeface="+mj-lt"/>
              <a:buAutoNum type="romanL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Sampling </a:t>
            </a:r>
            <a:r>
              <a:rPr sz="1000" spc="-45" dirty="0">
                <a:solidFill>
                  <a:schemeClr val="bg1">
                    <a:lumMod val="85000"/>
                  </a:schemeClr>
                </a:solidFill>
                <a:latin typeface="DejaVu Sans"/>
                <a:cs typeface="DejaVu Sans"/>
              </a:rPr>
              <a:t>schemes </a:t>
            </a:r>
            <a:r>
              <a:rPr sz="1000" spc="-40" dirty="0">
                <a:solidFill>
                  <a:schemeClr val="bg1">
                    <a:lumMod val="85000"/>
                  </a:schemeClr>
                </a:solidFill>
                <a:latin typeface="DejaVu Sans"/>
                <a:cs typeface="DejaVu Sans"/>
              </a:rPr>
              <a:t>can </a:t>
            </a:r>
            <a:r>
              <a:rPr sz="1000" spc="-60" dirty="0">
                <a:solidFill>
                  <a:schemeClr val="bg1">
                    <a:lumMod val="85000"/>
                  </a:schemeClr>
                </a:solidFill>
                <a:latin typeface="DejaVu Sans"/>
                <a:cs typeface="DejaVu Sans"/>
              </a:rPr>
              <a:t>suﬀer </a:t>
            </a:r>
            <a:r>
              <a:rPr sz="1000" spc="-65" dirty="0">
                <a:solidFill>
                  <a:schemeClr val="bg1">
                    <a:lumMod val="85000"/>
                  </a:schemeClr>
                </a:solidFill>
                <a:latin typeface="DejaVu Sans"/>
                <a:cs typeface="DejaVu Sans"/>
              </a:rPr>
              <a:t>from </a:t>
            </a:r>
            <a:r>
              <a:rPr sz="1000" spc="-60" dirty="0">
                <a:solidFill>
                  <a:schemeClr val="bg1">
                    <a:lumMod val="85000"/>
                  </a:schemeClr>
                </a:solidFill>
                <a:latin typeface="DejaVu Sans"/>
                <a:cs typeface="DejaVu Sans"/>
              </a:rPr>
              <a:t>a </a:t>
            </a:r>
            <a:r>
              <a:rPr sz="1000" spc="-70" dirty="0">
                <a:solidFill>
                  <a:schemeClr val="bg1">
                    <a:lumMod val="85000"/>
                  </a:schemeClr>
                </a:solidFill>
                <a:latin typeface="DejaVu Sans"/>
                <a:cs typeface="DejaVu Sans"/>
              </a:rPr>
              <a:t>variety </a:t>
            </a:r>
            <a:r>
              <a:rPr sz="1000" spc="-35" dirty="0">
                <a:solidFill>
                  <a:schemeClr val="bg1">
                    <a:lumMod val="85000"/>
                  </a:schemeClr>
                </a:solidFill>
                <a:latin typeface="DejaVu Sans"/>
                <a:cs typeface="DejaVu Sans"/>
              </a:rPr>
              <a:t>of</a:t>
            </a:r>
            <a:r>
              <a:rPr sz="1000" spc="145" dirty="0">
                <a:solidFill>
                  <a:schemeClr val="bg1">
                    <a:lumMod val="85000"/>
                  </a:schemeClr>
                </a:solidFill>
                <a:latin typeface="DejaVu Sans"/>
                <a:cs typeface="DejaVu Sans"/>
              </a:rPr>
              <a:t> </a:t>
            </a:r>
            <a:r>
              <a:rPr sz="1000" spc="-35" dirty="0">
                <a:solidFill>
                  <a:schemeClr val="bg1">
                    <a:lumMod val="85000"/>
                  </a:schemeClr>
                </a:solidFill>
                <a:latin typeface="DejaVu Sans"/>
                <a:cs typeface="DejaVu Sans"/>
              </a:rPr>
              <a:t>biases</a:t>
            </a:r>
            <a:endParaRPr sz="1000" dirty="0">
              <a:solidFill>
                <a:schemeClr val="bg1">
                  <a:lumMod val="85000"/>
                </a:schemeClr>
              </a:solidFill>
              <a:latin typeface="DejaVu Sans"/>
              <a:cs typeface="DejaVu Sans"/>
            </a:endParaRPr>
          </a:p>
          <a:p>
            <a:pPr marL="1155700" marR="62865" lvl="3" indent="-228600">
              <a:lnSpc>
                <a:spcPct val="107500"/>
              </a:lnSpc>
              <a:buFont typeface="+mj-lt"/>
              <a:buAutoNum type="arabicPeriod"/>
              <a:tabLst>
                <a:tab pos="443865" algn="l"/>
              </a:tabLst>
            </a:pPr>
            <a:r>
              <a:rPr lang="en-US" sz="1000" u="sng" spc="-55" dirty="0" smtClean="0">
                <a:solidFill>
                  <a:schemeClr val="bg1">
                    <a:lumMod val="85000"/>
                  </a:schemeClr>
                </a:solidFill>
                <a:latin typeface="DejaVu Sans"/>
                <a:cs typeface="DejaVu Sans"/>
              </a:rPr>
              <a:t>Random Assignment: </a:t>
            </a:r>
            <a:r>
              <a:rPr lang="en-US" sz="1000" spc="-55" dirty="0" smtClean="0">
                <a:solidFill>
                  <a:schemeClr val="bg1">
                    <a:lumMod val="85000"/>
                  </a:schemeClr>
                </a:solidFill>
                <a:latin typeface="DejaVu Sans"/>
                <a:cs typeface="DejaVu Sans"/>
              </a:rPr>
              <a:t>Randomly assign observations to each independent variable group.</a:t>
            </a:r>
          </a:p>
          <a:p>
            <a:pPr marL="1612900" marR="15240" lvl="4" indent="-228600">
              <a:lnSpc>
                <a:spcPct val="107500"/>
              </a:lnSpc>
              <a:buFont typeface="+mj-lt"/>
              <a:buAutoNum type="arabicPeriod"/>
              <a:tabLst>
                <a:tab pos="443865" algn="l"/>
              </a:tabLst>
            </a:pPr>
            <a:r>
              <a:rPr lang="en-US" sz="1000" dirty="0" smtClean="0">
                <a:solidFill>
                  <a:schemeClr val="bg1">
                    <a:lumMod val="85000"/>
                  </a:schemeClr>
                </a:solidFill>
              </a:rPr>
              <a:t>🆕 </a:t>
            </a:r>
            <a:r>
              <a:rPr sz="1000" spc="-35" dirty="0" smtClean="0">
                <a:solidFill>
                  <a:schemeClr val="bg1">
                    <a:lumMod val="85000"/>
                  </a:schemeClr>
                </a:solidFill>
                <a:latin typeface="DejaVu Sans"/>
                <a:cs typeface="DejaVu Sans"/>
              </a:rPr>
              <a:t>Four </a:t>
            </a:r>
            <a:r>
              <a:rPr sz="1000" spc="-40" dirty="0">
                <a:solidFill>
                  <a:schemeClr val="bg1">
                    <a:lumMod val="85000"/>
                  </a:schemeClr>
                </a:solidFill>
                <a:latin typeface="DejaVu Sans"/>
                <a:cs typeface="DejaVu Sans"/>
              </a:rPr>
              <a:t>principles </a:t>
            </a:r>
            <a:r>
              <a:rPr sz="1000" spc="-35" dirty="0">
                <a:solidFill>
                  <a:schemeClr val="bg1">
                    <a:lumMod val="85000"/>
                  </a:schemeClr>
                </a:solidFill>
                <a:latin typeface="DejaVu Sans"/>
                <a:cs typeface="DejaVu Sans"/>
              </a:rPr>
              <a:t>of </a:t>
            </a:r>
            <a:r>
              <a:rPr sz="1000" spc="-65" dirty="0">
                <a:solidFill>
                  <a:schemeClr val="bg1">
                    <a:lumMod val="85000"/>
                  </a:schemeClr>
                </a:solidFill>
                <a:latin typeface="DejaVu Sans"/>
                <a:cs typeface="DejaVu Sans"/>
              </a:rPr>
              <a:t>experimental </a:t>
            </a:r>
            <a:r>
              <a:rPr sz="1000" spc="-45" dirty="0">
                <a:solidFill>
                  <a:schemeClr val="bg1">
                    <a:lumMod val="85000"/>
                  </a:schemeClr>
                </a:solidFill>
                <a:latin typeface="DejaVu Sans"/>
                <a:cs typeface="DejaVu Sans"/>
              </a:rPr>
              <a:t>design: </a:t>
            </a:r>
            <a:r>
              <a:rPr sz="1000" spc="-55" dirty="0">
                <a:solidFill>
                  <a:schemeClr val="bg1">
                    <a:lumMod val="85000"/>
                  </a:schemeClr>
                </a:solidFill>
                <a:latin typeface="DejaVu Sans"/>
                <a:cs typeface="DejaVu Sans"/>
              </a:rPr>
              <a:t>randomize, </a:t>
            </a:r>
            <a:r>
              <a:rPr sz="1000" spc="-45" dirty="0">
                <a:solidFill>
                  <a:schemeClr val="bg1">
                    <a:lumMod val="85000"/>
                  </a:schemeClr>
                </a:solidFill>
                <a:latin typeface="DejaVu Sans"/>
                <a:cs typeface="DejaVu Sans"/>
              </a:rPr>
              <a:t>control,  </a:t>
            </a:r>
            <a:r>
              <a:rPr sz="1000" spc="-30" dirty="0">
                <a:solidFill>
                  <a:schemeClr val="bg1">
                    <a:lumMod val="85000"/>
                  </a:schemeClr>
                </a:solidFill>
                <a:latin typeface="DejaVu Sans"/>
                <a:cs typeface="DejaVu Sans"/>
              </a:rPr>
              <a:t>block,</a:t>
            </a:r>
            <a:r>
              <a:rPr sz="1000" spc="-35" dirty="0">
                <a:solidFill>
                  <a:schemeClr val="bg1">
                    <a:lumMod val="85000"/>
                  </a:schemeClr>
                </a:solidFill>
                <a:latin typeface="DejaVu Sans"/>
                <a:cs typeface="DejaVu Sans"/>
              </a:rPr>
              <a:t> </a:t>
            </a:r>
            <a:r>
              <a:rPr sz="1000" spc="-55" dirty="0" smtClean="0">
                <a:solidFill>
                  <a:schemeClr val="bg1">
                    <a:lumMod val="85000"/>
                  </a:schemeClr>
                </a:solidFill>
                <a:latin typeface="DejaVu Sans"/>
                <a:cs typeface="DejaVu Sans"/>
              </a:rPr>
              <a:t>replicate</a:t>
            </a:r>
            <a:endParaRPr lang="en-US" sz="1000" spc="-55" dirty="0" smtClean="0">
              <a:solidFill>
                <a:schemeClr val="bg1">
                  <a:lumMod val="85000"/>
                </a:schemeClr>
              </a:solidFill>
              <a:latin typeface="DejaVu Sans"/>
              <a:cs typeface="DejaVu Sans"/>
            </a:endParaRPr>
          </a:p>
          <a:p>
            <a:pPr marL="698500" marR="15240" lvl="2" indent="-228600">
              <a:lnSpc>
                <a:spcPct val="107500"/>
              </a:lnSpc>
              <a:buFont typeface="+mj-lt"/>
              <a:buAutoNum type="alphaUcPeriod"/>
              <a:tabLst>
                <a:tab pos="443865" algn="l"/>
              </a:tabLst>
            </a:pPr>
            <a:r>
              <a:rPr lang="en-US" sz="1000" b="1" dirty="0" smtClean="0">
                <a:solidFill>
                  <a:schemeClr val="bg1">
                    <a:lumMod val="85000"/>
                  </a:schemeClr>
                </a:solidFill>
              </a:rPr>
              <a:t>Types of Studies</a:t>
            </a:r>
            <a:r>
              <a:rPr lang="en-US" sz="1000" dirty="0" smtClean="0">
                <a:solidFill>
                  <a:schemeClr val="bg1">
                    <a:lumMod val="85000"/>
                  </a:schemeClr>
                </a:solidFill>
              </a:rPr>
              <a:t>: 🆕 </a:t>
            </a:r>
            <a:r>
              <a:rPr lang="en-US" sz="1000" spc="-55" dirty="0">
                <a:solidFill>
                  <a:schemeClr val="bg1">
                    <a:lumMod val="85000"/>
                  </a:schemeClr>
                </a:solidFill>
                <a:latin typeface="DejaVu Sans"/>
                <a:cs typeface="DejaVu Sans"/>
              </a:rPr>
              <a:t>Experiments </a:t>
            </a:r>
            <a:r>
              <a:rPr lang="en-US" sz="1000" spc="-45" dirty="0">
                <a:solidFill>
                  <a:schemeClr val="bg1">
                    <a:lumMod val="85000"/>
                  </a:schemeClr>
                </a:solidFill>
                <a:latin typeface="DejaVu Sans"/>
                <a:cs typeface="DejaVu Sans"/>
              </a:rPr>
              <a:t>use </a:t>
            </a:r>
            <a:r>
              <a:rPr lang="en-US" sz="1000" spc="-55" dirty="0">
                <a:solidFill>
                  <a:schemeClr val="bg1">
                    <a:lumMod val="85000"/>
                  </a:schemeClr>
                </a:solidFill>
                <a:latin typeface="DejaVu Sans"/>
                <a:cs typeface="DejaVu Sans"/>
              </a:rPr>
              <a:t>random assignment </a:t>
            </a:r>
            <a:r>
              <a:rPr lang="en-US" sz="1000" spc="-45" dirty="0">
                <a:solidFill>
                  <a:schemeClr val="bg1">
                    <a:lumMod val="85000"/>
                  </a:schemeClr>
                </a:solidFill>
                <a:latin typeface="DejaVu Sans"/>
                <a:cs typeface="DejaVu Sans"/>
              </a:rPr>
              <a:t>to </a:t>
            </a:r>
            <a:r>
              <a:rPr lang="en-US" sz="1000" spc="-75" dirty="0">
                <a:solidFill>
                  <a:schemeClr val="bg1">
                    <a:lumMod val="85000"/>
                  </a:schemeClr>
                </a:solidFill>
                <a:latin typeface="DejaVu Sans"/>
                <a:cs typeface="DejaVu Sans"/>
              </a:rPr>
              <a:t>treatment </a:t>
            </a:r>
            <a:r>
              <a:rPr lang="en-US" sz="1000" spc="-40" dirty="0">
                <a:solidFill>
                  <a:schemeClr val="bg1">
                    <a:lumMod val="85000"/>
                  </a:schemeClr>
                </a:solidFill>
                <a:latin typeface="DejaVu Sans"/>
                <a:cs typeface="DejaVu Sans"/>
              </a:rPr>
              <a:t>groups,  </a:t>
            </a:r>
            <a:r>
              <a:rPr lang="en-US" sz="1000" spc="-50" dirty="0">
                <a:solidFill>
                  <a:schemeClr val="bg1">
                    <a:lumMod val="85000"/>
                  </a:schemeClr>
                </a:solidFill>
                <a:latin typeface="DejaVu Sans"/>
                <a:cs typeface="DejaVu Sans"/>
              </a:rPr>
              <a:t>observational </a:t>
            </a:r>
            <a:r>
              <a:rPr lang="en-US" sz="1000" spc="-40" dirty="0">
                <a:solidFill>
                  <a:schemeClr val="bg1">
                    <a:lumMod val="85000"/>
                  </a:schemeClr>
                </a:solidFill>
                <a:latin typeface="DejaVu Sans"/>
                <a:cs typeface="DejaVu Sans"/>
              </a:rPr>
              <a:t>studies </a:t>
            </a:r>
            <a:r>
              <a:rPr lang="en-US" sz="1000" spc="-25" dirty="0">
                <a:solidFill>
                  <a:schemeClr val="bg1">
                    <a:lumMod val="85000"/>
                  </a:schemeClr>
                </a:solidFill>
                <a:latin typeface="DejaVu Sans"/>
                <a:cs typeface="DejaVu Sans"/>
              </a:rPr>
              <a:t>do</a:t>
            </a:r>
            <a:r>
              <a:rPr lang="en-US" sz="1000" spc="-5" dirty="0">
                <a:solidFill>
                  <a:schemeClr val="bg1">
                    <a:lumMod val="85000"/>
                  </a:schemeClr>
                </a:solidFill>
                <a:latin typeface="DejaVu Sans"/>
                <a:cs typeface="DejaVu Sans"/>
              </a:rPr>
              <a:t> </a:t>
            </a:r>
            <a:r>
              <a:rPr lang="en-US" sz="1000" spc="-50" dirty="0" smtClean="0">
                <a:solidFill>
                  <a:schemeClr val="bg1">
                    <a:lumMod val="85000"/>
                  </a:schemeClr>
                </a:solidFill>
                <a:latin typeface="DejaVu Sans"/>
                <a:cs typeface="DejaVu Sans"/>
              </a:rPr>
              <a:t>not</a:t>
            </a:r>
            <a:endParaRPr sz="1000" dirty="0">
              <a:solidFill>
                <a:schemeClr val="bg1">
                  <a:lumMod val="85000"/>
                </a:schemeClr>
              </a:solidFill>
              <a:latin typeface="DejaVu Sans"/>
              <a:cs typeface="DejaVu Sans"/>
            </a:endParaRPr>
          </a:p>
          <a:p>
            <a:pPr marL="698500" marR="666750" lvl="2" indent="-228600">
              <a:lnSpc>
                <a:spcPct val="107500"/>
              </a:lnSpc>
              <a:buFont typeface="+mj-lt"/>
              <a:buAutoNum type="alphaUcPeriod"/>
              <a:tabLst>
                <a:tab pos="443865" algn="l"/>
              </a:tabLst>
            </a:pPr>
            <a:r>
              <a:rPr lang="en-US" sz="1000" b="1" spc="-45" dirty="0" smtClean="0">
                <a:solidFill>
                  <a:schemeClr val="bg1">
                    <a:lumMod val="85000"/>
                  </a:schemeClr>
                </a:solidFill>
                <a:latin typeface="DejaVu Sans"/>
                <a:cs typeface="DejaVu Sans"/>
              </a:rPr>
              <a:t>Types of Inferences we can Make and How: </a:t>
            </a:r>
          </a:p>
          <a:p>
            <a:pPr marL="1155700" marR="666750" lvl="3" indent="-228600">
              <a:lnSpc>
                <a:spcPct val="107500"/>
              </a:lnSpc>
              <a:buFont typeface="+mj-lt"/>
              <a:buAutoNum type="arabi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sampling </a:t>
            </a:r>
            <a:r>
              <a:rPr sz="1000" spc="-40" dirty="0">
                <a:solidFill>
                  <a:schemeClr val="bg1">
                    <a:lumMod val="85000"/>
                  </a:schemeClr>
                </a:solidFill>
                <a:latin typeface="DejaVu Sans"/>
                <a:cs typeface="DejaVu Sans"/>
              </a:rPr>
              <a:t>helps </a:t>
            </a:r>
            <a:r>
              <a:rPr sz="1000" spc="-60" dirty="0" smtClean="0">
                <a:solidFill>
                  <a:schemeClr val="bg1">
                    <a:lumMod val="85000"/>
                  </a:schemeClr>
                </a:solidFill>
                <a:latin typeface="DejaVu Sans"/>
                <a:cs typeface="DejaVu Sans"/>
              </a:rPr>
              <a:t>generalizability,</a:t>
            </a:r>
            <a:endParaRPr lang="en-US" sz="1000" spc="-60" dirty="0" smtClean="0">
              <a:solidFill>
                <a:schemeClr val="bg1">
                  <a:lumMod val="85000"/>
                </a:schemeClr>
              </a:solidFill>
              <a:latin typeface="DejaVu Sans"/>
              <a:cs typeface="DejaVu Sans"/>
            </a:endParaRPr>
          </a:p>
          <a:p>
            <a:pPr marL="1155700" marR="666750" lvl="3" indent="-228600">
              <a:lnSpc>
                <a:spcPct val="107500"/>
              </a:lnSpc>
              <a:buFont typeface="+mj-lt"/>
              <a:buAutoNum type="arabicPeriod"/>
              <a:tabLst>
                <a:tab pos="443865" algn="l"/>
              </a:tabLst>
            </a:pPr>
            <a:r>
              <a:rPr lang="en-US" sz="1000" dirty="0">
                <a:solidFill>
                  <a:schemeClr val="bg1">
                    <a:lumMod val="85000"/>
                  </a:schemeClr>
                </a:solidFill>
              </a:rPr>
              <a:t>🆕 </a:t>
            </a:r>
            <a:r>
              <a:rPr lang="en-US" sz="1000" spc="-55" dirty="0" smtClean="0">
                <a:solidFill>
                  <a:schemeClr val="bg1">
                    <a:lumMod val="85000"/>
                  </a:schemeClr>
                </a:solidFill>
                <a:latin typeface="DejaVu Sans"/>
                <a:cs typeface="DejaVu Sans"/>
              </a:rPr>
              <a:t>R</a:t>
            </a:r>
            <a:r>
              <a:rPr sz="1000" spc="-55" dirty="0" smtClean="0">
                <a:solidFill>
                  <a:schemeClr val="bg1">
                    <a:lumMod val="85000"/>
                  </a:schemeClr>
                </a:solidFill>
                <a:latin typeface="DejaVu Sans"/>
                <a:cs typeface="DejaVu Sans"/>
              </a:rPr>
              <a:t>andom assignment </a:t>
            </a:r>
            <a:r>
              <a:rPr lang="en-US" sz="1000" spc="-40" dirty="0" smtClean="0">
                <a:solidFill>
                  <a:schemeClr val="bg1">
                    <a:lumMod val="85000"/>
                  </a:schemeClr>
                </a:solidFill>
                <a:latin typeface="DejaVu Sans"/>
                <a:cs typeface="DejaVu Sans"/>
              </a:rPr>
              <a:t>helps causality (two or more variables)</a:t>
            </a:r>
            <a:endParaRPr sz="1000" dirty="0">
              <a:solidFill>
                <a:schemeClr val="bg1">
                  <a:lumMod val="85000"/>
                </a:schemeClr>
              </a:solidFill>
              <a:latin typeface="DejaVu Sans"/>
              <a:cs typeface="DejaVu Sans"/>
            </a:endParaRPr>
          </a:p>
        </p:txBody>
      </p:sp>
      <p:sp>
        <p:nvSpPr>
          <p:cNvPr id="4" name="object 4"/>
          <p:cNvSpPr txBox="1"/>
          <p:nvPr/>
        </p:nvSpPr>
        <p:spPr>
          <a:xfrm>
            <a:off x="247650" y="3181120"/>
            <a:ext cx="77216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CCDBE6"/>
                </a:solidFill>
                <a:latin typeface="DejaVu Sans"/>
                <a:cs typeface="DejaVu Sans"/>
              </a:rPr>
              <a:t>2.</a:t>
            </a:r>
            <a:r>
              <a:rPr sz="1050" spc="-80" dirty="0">
                <a:solidFill>
                  <a:srgbClr val="CCDBE6"/>
                </a:solidFill>
                <a:latin typeface="DejaVu Sans"/>
                <a:cs typeface="DejaVu Sans"/>
              </a:rPr>
              <a:t> </a:t>
            </a:r>
            <a:r>
              <a:rPr sz="1050" spc="-65" dirty="0">
                <a:solidFill>
                  <a:srgbClr val="CCDBE6"/>
                </a:solidFill>
                <a:latin typeface="DejaVu Sans"/>
                <a:cs typeface="DejaVu Sans"/>
              </a:rPr>
              <a:t>Summary</a:t>
            </a:r>
            <a:endParaRPr sz="1050" dirty="0">
              <a:latin typeface="DejaVu Sans"/>
              <a:cs typeface="DejaVu Sans"/>
            </a:endParaRPr>
          </a:p>
        </p:txBody>
      </p:sp>
      <p:sp>
        <p:nvSpPr>
          <p:cNvPr id="5" name="Rectangle 4"/>
          <p:cNvSpPr/>
          <p:nvPr/>
        </p:nvSpPr>
        <p:spPr>
          <a:xfrm>
            <a:off x="95250" y="-22108"/>
            <a:ext cx="410690"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2062410016"/>
      </p:ext>
    </p:extLst>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7145" rIns="0" bIns="0" rtlCol="0">
            <a:spAutoFit/>
          </a:bodyPr>
          <a:lstStyle/>
          <a:p>
            <a:pPr marL="16510">
              <a:lnSpc>
                <a:spcPct val="100000"/>
              </a:lnSpc>
              <a:spcBef>
                <a:spcPts val="135"/>
              </a:spcBef>
            </a:pPr>
            <a:r>
              <a:rPr spc="-50" dirty="0"/>
              <a:t>2.  </a:t>
            </a:r>
            <a:r>
              <a:rPr spc="-55" dirty="0"/>
              <a:t>Ideally </a:t>
            </a:r>
            <a:r>
              <a:rPr spc="-45" dirty="0"/>
              <a:t>use </a:t>
            </a:r>
            <a:r>
              <a:rPr spc="-60" dirty="0"/>
              <a:t>a </a:t>
            </a:r>
            <a:r>
              <a:rPr spc="-50" dirty="0"/>
              <a:t>simple </a:t>
            </a:r>
            <a:r>
              <a:rPr spc="-55" dirty="0"/>
              <a:t>random </a:t>
            </a:r>
            <a:r>
              <a:rPr spc="-50" dirty="0"/>
              <a:t>sample, </a:t>
            </a:r>
            <a:r>
              <a:rPr spc="-60" dirty="0"/>
              <a:t>stratify </a:t>
            </a:r>
            <a:r>
              <a:rPr spc="-45" dirty="0"/>
              <a:t>to control </a:t>
            </a:r>
            <a:r>
              <a:rPr spc="-50" dirty="0"/>
              <a:t>for </a:t>
            </a:r>
            <a:r>
              <a:rPr spc="-60" dirty="0"/>
              <a:t>a</a:t>
            </a:r>
            <a:r>
              <a:rPr spc="80" dirty="0"/>
              <a:t> </a:t>
            </a:r>
            <a:r>
              <a:rPr spc="-55" dirty="0"/>
              <a:t>variable,</a:t>
            </a:r>
          </a:p>
          <a:p>
            <a:pPr marL="2166620">
              <a:lnSpc>
                <a:spcPct val="100000"/>
              </a:lnSpc>
              <a:spcBef>
                <a:spcPts val="95"/>
              </a:spcBef>
            </a:pPr>
            <a:r>
              <a:rPr spc="-50" dirty="0"/>
              <a:t>and </a:t>
            </a:r>
            <a:r>
              <a:rPr spc="-45" dirty="0"/>
              <a:t>cluster to </a:t>
            </a:r>
            <a:r>
              <a:rPr spc="-70" dirty="0"/>
              <a:t>make </a:t>
            </a:r>
            <a:r>
              <a:rPr spc="-50" dirty="0"/>
              <a:t>sampling</a:t>
            </a:r>
            <a:r>
              <a:rPr spc="25" dirty="0"/>
              <a:t> </a:t>
            </a:r>
            <a:r>
              <a:rPr spc="-55" dirty="0"/>
              <a:t>easier</a:t>
            </a:r>
          </a:p>
        </p:txBody>
      </p:sp>
      <p:sp>
        <p:nvSpPr>
          <p:cNvPr id="4" name="object 4"/>
          <p:cNvSpPr txBox="1"/>
          <p:nvPr/>
        </p:nvSpPr>
        <p:spPr>
          <a:xfrm>
            <a:off x="135509" y="528256"/>
            <a:ext cx="1598930" cy="404495"/>
          </a:xfrm>
          <a:prstGeom prst="rect">
            <a:avLst/>
          </a:prstGeom>
        </p:spPr>
        <p:txBody>
          <a:bodyPr vert="horz" wrap="square" lIns="0" tIns="27940" rIns="0" bIns="0" rtlCol="0">
            <a:spAutoFit/>
          </a:bodyPr>
          <a:lstStyle/>
          <a:p>
            <a:pPr marL="12700">
              <a:lnSpc>
                <a:spcPct val="100000"/>
              </a:lnSpc>
              <a:spcBef>
                <a:spcPts val="220"/>
              </a:spcBef>
            </a:pPr>
            <a:r>
              <a:rPr sz="1200" i="1" spc="-35" dirty="0">
                <a:solidFill>
                  <a:srgbClr val="024F84"/>
                </a:solidFill>
                <a:latin typeface="Arial"/>
                <a:cs typeface="Arial"/>
              </a:rPr>
              <a:t>Simple</a:t>
            </a:r>
            <a:r>
              <a:rPr sz="1200" i="1" spc="-5" dirty="0">
                <a:solidFill>
                  <a:srgbClr val="024F84"/>
                </a:solidFill>
                <a:latin typeface="Arial"/>
                <a:cs typeface="Arial"/>
              </a:rPr>
              <a:t> </a:t>
            </a:r>
            <a:r>
              <a:rPr sz="1200" i="1" spc="-15" dirty="0">
                <a:solidFill>
                  <a:srgbClr val="024F84"/>
                </a:solidFill>
                <a:latin typeface="Arial"/>
                <a:cs typeface="Arial"/>
              </a:rPr>
              <a:t>random:</a:t>
            </a:r>
            <a:endParaRPr sz="1200">
              <a:latin typeface="Arial"/>
              <a:cs typeface="Arial"/>
            </a:endParaRPr>
          </a:p>
          <a:p>
            <a:pPr marL="12700">
              <a:lnSpc>
                <a:spcPct val="100000"/>
              </a:lnSpc>
              <a:spcBef>
                <a:spcPts val="155"/>
              </a:spcBef>
            </a:pPr>
            <a:r>
              <a:rPr sz="1050" spc="-5" dirty="0">
                <a:latin typeface="Arial"/>
                <a:cs typeface="Arial"/>
              </a:rPr>
              <a:t>Drawing names </a:t>
            </a:r>
            <a:r>
              <a:rPr sz="1050" dirty="0">
                <a:latin typeface="Arial"/>
                <a:cs typeface="Arial"/>
              </a:rPr>
              <a:t>from </a:t>
            </a:r>
            <a:r>
              <a:rPr sz="1050" spc="-20" dirty="0">
                <a:latin typeface="Arial"/>
                <a:cs typeface="Arial"/>
              </a:rPr>
              <a:t>a</a:t>
            </a:r>
            <a:r>
              <a:rPr sz="1050" spc="15" dirty="0">
                <a:latin typeface="Arial"/>
                <a:cs typeface="Arial"/>
              </a:rPr>
              <a:t> </a:t>
            </a:r>
            <a:r>
              <a:rPr sz="1050" dirty="0">
                <a:latin typeface="Arial"/>
                <a:cs typeface="Arial"/>
              </a:rPr>
              <a:t>hat</a:t>
            </a:r>
            <a:endParaRPr sz="1050">
              <a:latin typeface="Arial"/>
              <a:cs typeface="Arial"/>
            </a:endParaRPr>
          </a:p>
        </p:txBody>
      </p:sp>
      <p:sp>
        <p:nvSpPr>
          <p:cNvPr id="5" name="object 5"/>
          <p:cNvSpPr/>
          <p:nvPr/>
        </p:nvSpPr>
        <p:spPr>
          <a:xfrm>
            <a:off x="176308" y="958633"/>
            <a:ext cx="2025014" cy="998219"/>
          </a:xfrm>
          <a:custGeom>
            <a:avLst/>
            <a:gdLst/>
            <a:ahLst/>
            <a:cxnLst/>
            <a:rect l="l" t="t" r="r" b="b"/>
            <a:pathLst>
              <a:path w="2025014" h="998219">
                <a:moveTo>
                  <a:pt x="0" y="998181"/>
                </a:moveTo>
                <a:lnTo>
                  <a:pt x="2024481" y="998181"/>
                </a:lnTo>
                <a:lnTo>
                  <a:pt x="2024481" y="0"/>
                </a:lnTo>
                <a:lnTo>
                  <a:pt x="0" y="0"/>
                </a:lnTo>
                <a:lnTo>
                  <a:pt x="0" y="998181"/>
                </a:lnTo>
              </a:path>
            </a:pathLst>
          </a:custGeom>
          <a:ln w="3175">
            <a:solidFill>
              <a:srgbClr val="000000"/>
            </a:solidFill>
          </a:ln>
        </p:spPr>
        <p:txBody>
          <a:bodyPr wrap="square" lIns="0" tIns="0" rIns="0" bIns="0" rtlCol="0"/>
          <a:lstStyle/>
          <a:p>
            <a:endParaRPr/>
          </a:p>
        </p:txBody>
      </p:sp>
      <p:sp>
        <p:nvSpPr>
          <p:cNvPr id="6" name="object 6"/>
          <p:cNvSpPr txBox="1"/>
          <p:nvPr/>
        </p:nvSpPr>
        <p:spPr>
          <a:xfrm>
            <a:off x="1341673" y="99267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99" name="object 99"/>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3</a:t>
            </a:r>
            <a:endParaRPr sz="800">
              <a:latin typeface="DejaVu Sans"/>
              <a:cs typeface="DejaVu Sans"/>
            </a:endParaRPr>
          </a:p>
        </p:txBody>
      </p:sp>
      <p:sp>
        <p:nvSpPr>
          <p:cNvPr id="7" name="object 7"/>
          <p:cNvSpPr txBox="1"/>
          <p:nvPr/>
        </p:nvSpPr>
        <p:spPr>
          <a:xfrm>
            <a:off x="260349" y="114635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 name="object 8"/>
          <p:cNvSpPr txBox="1"/>
          <p:nvPr/>
        </p:nvSpPr>
        <p:spPr>
          <a:xfrm>
            <a:off x="794196" y="16399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9" name="object 9"/>
          <p:cNvSpPr txBox="1"/>
          <p:nvPr/>
        </p:nvSpPr>
        <p:spPr>
          <a:xfrm>
            <a:off x="763540" y="152551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 name="object 10"/>
          <p:cNvSpPr txBox="1"/>
          <p:nvPr/>
        </p:nvSpPr>
        <p:spPr>
          <a:xfrm>
            <a:off x="1601490" y="119497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 name="object 11"/>
          <p:cNvSpPr txBox="1"/>
          <p:nvPr/>
        </p:nvSpPr>
        <p:spPr>
          <a:xfrm>
            <a:off x="1942066" y="142241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 name="object 12"/>
          <p:cNvSpPr txBox="1"/>
          <p:nvPr/>
        </p:nvSpPr>
        <p:spPr>
          <a:xfrm>
            <a:off x="2022554" y="14894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 name="object 13"/>
          <p:cNvSpPr txBox="1"/>
          <p:nvPr/>
        </p:nvSpPr>
        <p:spPr>
          <a:xfrm>
            <a:off x="1658233" y="105215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 name="object 14"/>
          <p:cNvSpPr txBox="1"/>
          <p:nvPr/>
        </p:nvSpPr>
        <p:spPr>
          <a:xfrm>
            <a:off x="779708" y="182871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 name="object 15"/>
          <p:cNvSpPr txBox="1"/>
          <p:nvPr/>
        </p:nvSpPr>
        <p:spPr>
          <a:xfrm>
            <a:off x="431125" y="176256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 name="object 16"/>
          <p:cNvSpPr txBox="1"/>
          <p:nvPr/>
        </p:nvSpPr>
        <p:spPr>
          <a:xfrm>
            <a:off x="2032004" y="15311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 name="object 17"/>
          <p:cNvSpPr txBox="1"/>
          <p:nvPr/>
        </p:nvSpPr>
        <p:spPr>
          <a:xfrm>
            <a:off x="1096658" y="165016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8" name="object 18"/>
          <p:cNvSpPr txBox="1"/>
          <p:nvPr/>
        </p:nvSpPr>
        <p:spPr>
          <a:xfrm>
            <a:off x="1582940" y="138398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 name="object 19"/>
          <p:cNvSpPr txBox="1"/>
          <p:nvPr/>
        </p:nvSpPr>
        <p:spPr>
          <a:xfrm>
            <a:off x="2111749" y="157510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 name="object 20"/>
          <p:cNvSpPr txBox="1"/>
          <p:nvPr/>
        </p:nvSpPr>
        <p:spPr>
          <a:xfrm>
            <a:off x="1192610" y="151695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1" name="object 21"/>
          <p:cNvSpPr txBox="1"/>
          <p:nvPr/>
        </p:nvSpPr>
        <p:spPr>
          <a:xfrm>
            <a:off x="1161993" y="172061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 name="object 22"/>
          <p:cNvSpPr txBox="1"/>
          <p:nvPr/>
        </p:nvSpPr>
        <p:spPr>
          <a:xfrm>
            <a:off x="1460432" y="157503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 name="object 23"/>
          <p:cNvSpPr txBox="1"/>
          <p:nvPr/>
        </p:nvSpPr>
        <p:spPr>
          <a:xfrm>
            <a:off x="1147114" y="11429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4" name="object 24"/>
          <p:cNvSpPr txBox="1"/>
          <p:nvPr/>
        </p:nvSpPr>
        <p:spPr>
          <a:xfrm>
            <a:off x="1206512" y="124687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 name="object 25"/>
          <p:cNvSpPr txBox="1"/>
          <p:nvPr/>
        </p:nvSpPr>
        <p:spPr>
          <a:xfrm>
            <a:off x="691488" y="188256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6" name="object 26"/>
          <p:cNvSpPr txBox="1"/>
          <p:nvPr/>
        </p:nvSpPr>
        <p:spPr>
          <a:xfrm>
            <a:off x="1889385" y="137402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7" name="object 27"/>
          <p:cNvSpPr txBox="1"/>
          <p:nvPr/>
        </p:nvSpPr>
        <p:spPr>
          <a:xfrm>
            <a:off x="1470507" y="127452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8" name="object 28"/>
          <p:cNvSpPr txBox="1"/>
          <p:nvPr/>
        </p:nvSpPr>
        <p:spPr>
          <a:xfrm>
            <a:off x="1147778" y="160455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9" name="object 29"/>
          <p:cNvSpPr txBox="1"/>
          <p:nvPr/>
        </p:nvSpPr>
        <p:spPr>
          <a:xfrm>
            <a:off x="1105913" y="173838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 name="object 30"/>
          <p:cNvSpPr txBox="1"/>
          <p:nvPr/>
        </p:nvSpPr>
        <p:spPr>
          <a:xfrm>
            <a:off x="971690" y="136609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1" name="object 31"/>
          <p:cNvSpPr txBox="1"/>
          <p:nvPr/>
        </p:nvSpPr>
        <p:spPr>
          <a:xfrm>
            <a:off x="255936" y="99361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 name="object 32"/>
          <p:cNvSpPr txBox="1"/>
          <p:nvPr/>
        </p:nvSpPr>
        <p:spPr>
          <a:xfrm>
            <a:off x="697541" y="14849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3" name="object 33"/>
          <p:cNvSpPr txBox="1"/>
          <p:nvPr/>
        </p:nvSpPr>
        <p:spPr>
          <a:xfrm>
            <a:off x="1303792" y="156550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4" name="object 34"/>
          <p:cNvSpPr txBox="1"/>
          <p:nvPr/>
        </p:nvSpPr>
        <p:spPr>
          <a:xfrm>
            <a:off x="1939098" y="134551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5" name="object 35"/>
          <p:cNvSpPr txBox="1"/>
          <p:nvPr/>
        </p:nvSpPr>
        <p:spPr>
          <a:xfrm>
            <a:off x="1932850" y="16608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6" name="object 36"/>
          <p:cNvSpPr txBox="1"/>
          <p:nvPr/>
        </p:nvSpPr>
        <p:spPr>
          <a:xfrm>
            <a:off x="972041" y="145135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7" name="object 37"/>
          <p:cNvSpPr txBox="1"/>
          <p:nvPr/>
        </p:nvSpPr>
        <p:spPr>
          <a:xfrm>
            <a:off x="1641831" y="11734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8" name="object 38"/>
          <p:cNvSpPr txBox="1"/>
          <p:nvPr/>
        </p:nvSpPr>
        <p:spPr>
          <a:xfrm>
            <a:off x="1033119" y="15856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9" name="object 39"/>
          <p:cNvSpPr txBox="1"/>
          <p:nvPr/>
        </p:nvSpPr>
        <p:spPr>
          <a:xfrm>
            <a:off x="574799" y="163310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0" name="object 40"/>
          <p:cNvSpPr txBox="1"/>
          <p:nvPr/>
        </p:nvSpPr>
        <p:spPr>
          <a:xfrm>
            <a:off x="569332" y="182766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1" name="object 41"/>
          <p:cNvSpPr txBox="1"/>
          <p:nvPr/>
        </p:nvSpPr>
        <p:spPr>
          <a:xfrm>
            <a:off x="1916682" y="18291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2" name="object 42"/>
          <p:cNvSpPr txBox="1"/>
          <p:nvPr/>
        </p:nvSpPr>
        <p:spPr>
          <a:xfrm>
            <a:off x="377116" y="1150911"/>
            <a:ext cx="31750" cy="9779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3175">
              <a:lnSpc>
                <a:spcPct val="100000"/>
              </a:lnSpc>
              <a:spcBef>
                <a:spcPts val="85"/>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3" name="object 43"/>
          <p:cNvSpPr txBox="1"/>
          <p:nvPr/>
        </p:nvSpPr>
        <p:spPr>
          <a:xfrm>
            <a:off x="1956360" y="132923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4" name="object 44"/>
          <p:cNvSpPr txBox="1"/>
          <p:nvPr/>
        </p:nvSpPr>
        <p:spPr>
          <a:xfrm>
            <a:off x="666026" y="170870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5" name="object 45"/>
          <p:cNvSpPr txBox="1"/>
          <p:nvPr/>
        </p:nvSpPr>
        <p:spPr>
          <a:xfrm>
            <a:off x="1421809" y="142924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6" name="object 46"/>
          <p:cNvSpPr txBox="1"/>
          <p:nvPr/>
        </p:nvSpPr>
        <p:spPr>
          <a:xfrm>
            <a:off x="1208699" y="189170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7" name="object 47"/>
          <p:cNvSpPr txBox="1"/>
          <p:nvPr/>
        </p:nvSpPr>
        <p:spPr>
          <a:xfrm>
            <a:off x="1753365" y="129935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8" name="object 48"/>
          <p:cNvSpPr txBox="1"/>
          <p:nvPr/>
        </p:nvSpPr>
        <p:spPr>
          <a:xfrm>
            <a:off x="886360" y="150621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9" name="object 49"/>
          <p:cNvSpPr txBox="1"/>
          <p:nvPr/>
        </p:nvSpPr>
        <p:spPr>
          <a:xfrm>
            <a:off x="1338276" y="1233203"/>
            <a:ext cx="117475"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135"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50" name="object 50"/>
          <p:cNvSpPr txBox="1"/>
          <p:nvPr/>
        </p:nvSpPr>
        <p:spPr>
          <a:xfrm>
            <a:off x="1012226" y="180133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1" name="object 51"/>
          <p:cNvSpPr txBox="1"/>
          <p:nvPr/>
        </p:nvSpPr>
        <p:spPr>
          <a:xfrm>
            <a:off x="891593" y="133356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2" name="object 52"/>
          <p:cNvSpPr txBox="1"/>
          <p:nvPr/>
        </p:nvSpPr>
        <p:spPr>
          <a:xfrm>
            <a:off x="1789801" y="1694874"/>
            <a:ext cx="39370" cy="78740"/>
          </a:xfrm>
          <a:prstGeom prst="rect">
            <a:avLst/>
          </a:prstGeom>
        </p:spPr>
        <p:txBody>
          <a:bodyPr vert="horz" wrap="square" lIns="0" tIns="1270" rIns="0" bIns="0" rtlCol="0">
            <a:spAutoFit/>
          </a:bodyPr>
          <a:lstStyle/>
          <a:p>
            <a:pPr>
              <a:lnSpc>
                <a:spcPct val="100000"/>
              </a:lnSpc>
              <a:spcBef>
                <a:spcPts val="10"/>
              </a:spcBef>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10795">
              <a:lnSpc>
                <a:spcPct val="100000"/>
              </a:lnSpc>
              <a:spcBef>
                <a:spcPts val="30"/>
              </a:spcBef>
            </a:pPr>
            <a:r>
              <a:rPr sz="150" b="1" spc="30" dirty="0">
                <a:solidFill>
                  <a:srgbClr val="569BBD"/>
                </a:solidFill>
                <a:latin typeface="Arial"/>
                <a:cs typeface="Arial"/>
              </a:rPr>
              <a:t>●</a:t>
            </a:r>
            <a:endParaRPr sz="150">
              <a:latin typeface="Arial"/>
              <a:cs typeface="Arial"/>
            </a:endParaRPr>
          </a:p>
        </p:txBody>
      </p:sp>
      <p:sp>
        <p:nvSpPr>
          <p:cNvPr id="53" name="object 53"/>
          <p:cNvSpPr txBox="1"/>
          <p:nvPr/>
        </p:nvSpPr>
        <p:spPr>
          <a:xfrm>
            <a:off x="1536819" y="106746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4" name="object 54"/>
          <p:cNvSpPr txBox="1"/>
          <p:nvPr/>
        </p:nvSpPr>
        <p:spPr>
          <a:xfrm>
            <a:off x="844652" y="137387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5" name="object 55"/>
          <p:cNvSpPr txBox="1"/>
          <p:nvPr/>
        </p:nvSpPr>
        <p:spPr>
          <a:xfrm>
            <a:off x="1070844" y="166547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6" name="object 56"/>
          <p:cNvSpPr txBox="1"/>
          <p:nvPr/>
        </p:nvSpPr>
        <p:spPr>
          <a:xfrm>
            <a:off x="493258" y="164825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7" name="object 57"/>
          <p:cNvSpPr txBox="1"/>
          <p:nvPr/>
        </p:nvSpPr>
        <p:spPr>
          <a:xfrm>
            <a:off x="1572942" y="100904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8" name="object 58"/>
          <p:cNvSpPr txBox="1"/>
          <p:nvPr/>
        </p:nvSpPr>
        <p:spPr>
          <a:xfrm>
            <a:off x="1306643" y="1449632"/>
            <a:ext cx="131445" cy="9461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8890">
              <a:lnSpc>
                <a:spcPct val="100000"/>
              </a:lnSpc>
            </a:pPr>
            <a:r>
              <a:rPr sz="150" b="1" spc="30" dirty="0">
                <a:solidFill>
                  <a:srgbClr val="569BBD"/>
                </a:solidFill>
                <a:latin typeface="Arial"/>
                <a:cs typeface="Arial"/>
              </a:rPr>
              <a:t>●</a:t>
            </a:r>
            <a:endParaRPr sz="150">
              <a:latin typeface="Arial"/>
              <a:cs typeface="Arial"/>
            </a:endParaRPr>
          </a:p>
          <a:p>
            <a:pPr>
              <a:lnSpc>
                <a:spcPct val="100000"/>
              </a:lnSpc>
              <a:spcBef>
                <a:spcPts val="50"/>
              </a:spcBef>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5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59" name="object 59"/>
          <p:cNvSpPr txBox="1"/>
          <p:nvPr/>
        </p:nvSpPr>
        <p:spPr>
          <a:xfrm>
            <a:off x="1760199" y="1022437"/>
            <a:ext cx="332105" cy="137795"/>
          </a:xfrm>
          <a:prstGeom prst="rect">
            <a:avLst/>
          </a:prstGeom>
        </p:spPr>
        <p:txBody>
          <a:bodyPr vert="horz" wrap="square" lIns="0" tIns="12700" rIns="0" bIns="0" rtlCol="0">
            <a:spAutoFit/>
          </a:bodyPr>
          <a:lstStyle/>
          <a:p>
            <a:pPr marR="5080" algn="ctr">
              <a:lnSpc>
                <a:spcPct val="100000"/>
              </a:lnSpc>
              <a:spcBef>
                <a:spcPts val="100"/>
              </a:spcBef>
              <a:tabLst>
                <a:tab pos="303530" algn="l"/>
              </a:tabLst>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47625" algn="ctr">
              <a:lnSpc>
                <a:spcPts val="160"/>
              </a:lnSpc>
              <a:spcBef>
                <a:spcPts val="130"/>
              </a:spcBef>
            </a:pPr>
            <a:r>
              <a:rPr sz="150" b="1" spc="30" dirty="0">
                <a:solidFill>
                  <a:srgbClr val="569BBD"/>
                </a:solidFill>
                <a:latin typeface="Arial"/>
                <a:cs typeface="Arial"/>
              </a:rPr>
              <a:t>● </a:t>
            </a:r>
            <a:r>
              <a:rPr sz="150" b="1" spc="6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60960">
              <a:lnSpc>
                <a:spcPts val="160"/>
              </a:lnSpc>
            </a:pPr>
            <a:r>
              <a:rPr sz="150" b="1" spc="30" dirty="0">
                <a:solidFill>
                  <a:srgbClr val="569BBD"/>
                </a:solidFill>
                <a:latin typeface="Arial"/>
                <a:cs typeface="Arial"/>
              </a:rPr>
              <a:t>●</a:t>
            </a:r>
            <a:endParaRPr sz="150">
              <a:latin typeface="Arial"/>
              <a:cs typeface="Arial"/>
            </a:endParaRPr>
          </a:p>
          <a:p>
            <a:pPr algn="ctr">
              <a:lnSpc>
                <a:spcPct val="100000"/>
              </a:lnSpc>
              <a:spcBef>
                <a:spcPts val="70"/>
              </a:spcBef>
            </a:pPr>
            <a:r>
              <a:rPr sz="150" b="1" spc="30" dirty="0">
                <a:solidFill>
                  <a:srgbClr val="569BBD"/>
                </a:solidFill>
                <a:latin typeface="Arial"/>
                <a:cs typeface="Arial"/>
              </a:rPr>
              <a:t>●</a:t>
            </a:r>
            <a:endParaRPr sz="150">
              <a:latin typeface="Arial"/>
              <a:cs typeface="Arial"/>
            </a:endParaRPr>
          </a:p>
        </p:txBody>
      </p:sp>
      <p:sp>
        <p:nvSpPr>
          <p:cNvPr id="60" name="object 60"/>
          <p:cNvSpPr txBox="1"/>
          <p:nvPr/>
        </p:nvSpPr>
        <p:spPr>
          <a:xfrm>
            <a:off x="1934217" y="97932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1" name="object 61"/>
          <p:cNvSpPr txBox="1"/>
          <p:nvPr/>
        </p:nvSpPr>
        <p:spPr>
          <a:xfrm>
            <a:off x="353450" y="167961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2" name="object 62"/>
          <p:cNvSpPr txBox="1"/>
          <p:nvPr/>
        </p:nvSpPr>
        <p:spPr>
          <a:xfrm>
            <a:off x="329237" y="163399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3" name="object 63"/>
          <p:cNvSpPr txBox="1"/>
          <p:nvPr/>
        </p:nvSpPr>
        <p:spPr>
          <a:xfrm>
            <a:off x="2097105" y="124382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4" name="object 64"/>
          <p:cNvSpPr txBox="1"/>
          <p:nvPr/>
        </p:nvSpPr>
        <p:spPr>
          <a:xfrm>
            <a:off x="629395" y="112397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5" name="object 65"/>
          <p:cNvSpPr txBox="1"/>
          <p:nvPr/>
        </p:nvSpPr>
        <p:spPr>
          <a:xfrm>
            <a:off x="1985102" y="146400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6" name="object 66"/>
          <p:cNvSpPr txBox="1"/>
          <p:nvPr/>
        </p:nvSpPr>
        <p:spPr>
          <a:xfrm>
            <a:off x="607799" y="153332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7" name="object 67"/>
          <p:cNvSpPr txBox="1"/>
          <p:nvPr/>
        </p:nvSpPr>
        <p:spPr>
          <a:xfrm>
            <a:off x="481269" y="180762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8" name="object 68"/>
          <p:cNvSpPr txBox="1"/>
          <p:nvPr/>
        </p:nvSpPr>
        <p:spPr>
          <a:xfrm>
            <a:off x="754089" y="116150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9" name="object 69"/>
          <p:cNvSpPr txBox="1"/>
          <p:nvPr/>
        </p:nvSpPr>
        <p:spPr>
          <a:xfrm>
            <a:off x="906394" y="147462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0" name="object 70"/>
          <p:cNvSpPr txBox="1"/>
          <p:nvPr/>
        </p:nvSpPr>
        <p:spPr>
          <a:xfrm>
            <a:off x="401250" y="156093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1" name="object 71"/>
          <p:cNvSpPr txBox="1"/>
          <p:nvPr/>
        </p:nvSpPr>
        <p:spPr>
          <a:xfrm>
            <a:off x="1678423" y="156101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2" name="object 72"/>
          <p:cNvSpPr txBox="1"/>
          <p:nvPr/>
        </p:nvSpPr>
        <p:spPr>
          <a:xfrm>
            <a:off x="1076780" y="18378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3" name="object 73"/>
          <p:cNvSpPr txBox="1"/>
          <p:nvPr/>
        </p:nvSpPr>
        <p:spPr>
          <a:xfrm>
            <a:off x="311312" y="14712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4" name="object 74"/>
          <p:cNvSpPr txBox="1"/>
          <p:nvPr/>
        </p:nvSpPr>
        <p:spPr>
          <a:xfrm>
            <a:off x="1558141" y="144420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5" name="object 75"/>
          <p:cNvSpPr txBox="1"/>
          <p:nvPr/>
        </p:nvSpPr>
        <p:spPr>
          <a:xfrm>
            <a:off x="718630" y="1415734"/>
            <a:ext cx="41275" cy="7239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12700">
              <a:lnSpc>
                <a:spcPct val="100000"/>
              </a:lnSpc>
            </a:pPr>
            <a:r>
              <a:rPr sz="150" b="1" spc="30" dirty="0">
                <a:solidFill>
                  <a:srgbClr val="569BBD"/>
                </a:solidFill>
                <a:latin typeface="Arial"/>
                <a:cs typeface="Arial"/>
              </a:rPr>
              <a:t>●</a:t>
            </a:r>
            <a:endParaRPr sz="150">
              <a:latin typeface="Arial"/>
              <a:cs typeface="Arial"/>
            </a:endParaRPr>
          </a:p>
        </p:txBody>
      </p:sp>
      <p:sp>
        <p:nvSpPr>
          <p:cNvPr id="76" name="object 76"/>
          <p:cNvSpPr txBox="1"/>
          <p:nvPr/>
        </p:nvSpPr>
        <p:spPr>
          <a:xfrm>
            <a:off x="742959" y="18554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7" name="object 77"/>
          <p:cNvSpPr txBox="1"/>
          <p:nvPr/>
        </p:nvSpPr>
        <p:spPr>
          <a:xfrm>
            <a:off x="1241660" y="106137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8" name="object 78"/>
          <p:cNvSpPr txBox="1"/>
          <p:nvPr/>
        </p:nvSpPr>
        <p:spPr>
          <a:xfrm>
            <a:off x="1320312" y="131365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9" name="object 79"/>
          <p:cNvSpPr txBox="1"/>
          <p:nvPr/>
        </p:nvSpPr>
        <p:spPr>
          <a:xfrm>
            <a:off x="1496594" y="117235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0" name="object 80"/>
          <p:cNvSpPr txBox="1"/>
          <p:nvPr/>
        </p:nvSpPr>
        <p:spPr>
          <a:xfrm>
            <a:off x="641189" y="12019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1" name="object 81"/>
          <p:cNvSpPr txBox="1"/>
          <p:nvPr/>
        </p:nvSpPr>
        <p:spPr>
          <a:xfrm>
            <a:off x="1014140" y="108890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2" name="object 82"/>
          <p:cNvSpPr txBox="1"/>
          <p:nvPr/>
        </p:nvSpPr>
        <p:spPr>
          <a:xfrm>
            <a:off x="2038760" y="974246"/>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3" name="object 83"/>
          <p:cNvSpPr txBox="1"/>
          <p:nvPr/>
        </p:nvSpPr>
        <p:spPr>
          <a:xfrm>
            <a:off x="1760160" y="1612129"/>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4" name="object 84"/>
          <p:cNvSpPr txBox="1"/>
          <p:nvPr/>
        </p:nvSpPr>
        <p:spPr>
          <a:xfrm>
            <a:off x="2056725" y="165766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5" name="object 85"/>
          <p:cNvSpPr txBox="1"/>
          <p:nvPr/>
        </p:nvSpPr>
        <p:spPr>
          <a:xfrm>
            <a:off x="1112865" y="101154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6" name="object 86"/>
          <p:cNvSpPr txBox="1"/>
          <p:nvPr/>
        </p:nvSpPr>
        <p:spPr>
          <a:xfrm>
            <a:off x="364697" y="176111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7" name="object 87"/>
          <p:cNvSpPr txBox="1"/>
          <p:nvPr/>
        </p:nvSpPr>
        <p:spPr>
          <a:xfrm>
            <a:off x="726011" y="120512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8" name="object 88"/>
          <p:cNvSpPr txBox="1"/>
          <p:nvPr/>
        </p:nvSpPr>
        <p:spPr>
          <a:xfrm>
            <a:off x="1228187" y="1624977"/>
            <a:ext cx="10223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89" name="object 89"/>
          <p:cNvSpPr txBox="1"/>
          <p:nvPr/>
        </p:nvSpPr>
        <p:spPr>
          <a:xfrm>
            <a:off x="1941793" y="1183333"/>
            <a:ext cx="8890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225" b="1" spc="44" baseline="55555" dirty="0">
                <a:solidFill>
                  <a:srgbClr val="569BBD"/>
                </a:solidFill>
                <a:latin typeface="Arial"/>
                <a:cs typeface="Arial"/>
              </a:rPr>
              <a:t>●</a:t>
            </a:r>
            <a:endParaRPr sz="225" baseline="55555">
              <a:latin typeface="Arial"/>
              <a:cs typeface="Arial"/>
            </a:endParaRPr>
          </a:p>
        </p:txBody>
      </p:sp>
      <p:sp>
        <p:nvSpPr>
          <p:cNvPr id="90" name="object 90"/>
          <p:cNvSpPr txBox="1"/>
          <p:nvPr/>
        </p:nvSpPr>
        <p:spPr>
          <a:xfrm>
            <a:off x="1769493" y="1496690"/>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1" name="object 91"/>
          <p:cNvSpPr txBox="1"/>
          <p:nvPr/>
        </p:nvSpPr>
        <p:spPr>
          <a:xfrm>
            <a:off x="1286687" y="1741003"/>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2" name="object 92"/>
          <p:cNvSpPr txBox="1"/>
          <p:nvPr/>
        </p:nvSpPr>
        <p:spPr>
          <a:xfrm>
            <a:off x="393088" y="99174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3" name="object 93"/>
          <p:cNvSpPr txBox="1"/>
          <p:nvPr/>
        </p:nvSpPr>
        <p:spPr>
          <a:xfrm>
            <a:off x="574213" y="1846757"/>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4" name="object 94"/>
          <p:cNvSpPr txBox="1"/>
          <p:nvPr/>
        </p:nvSpPr>
        <p:spPr>
          <a:xfrm>
            <a:off x="1246151" y="118423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5" name="object 95"/>
          <p:cNvSpPr txBox="1"/>
          <p:nvPr/>
        </p:nvSpPr>
        <p:spPr>
          <a:xfrm>
            <a:off x="1835141" y="1792005"/>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6" name="object 96"/>
          <p:cNvSpPr txBox="1"/>
          <p:nvPr/>
        </p:nvSpPr>
        <p:spPr>
          <a:xfrm>
            <a:off x="1415365" y="1846327"/>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7" name="object 97"/>
          <p:cNvSpPr txBox="1"/>
          <p:nvPr/>
        </p:nvSpPr>
        <p:spPr>
          <a:xfrm>
            <a:off x="1599576" y="1687860"/>
            <a:ext cx="98425" cy="108585"/>
          </a:xfrm>
          <a:prstGeom prst="rect">
            <a:avLst/>
          </a:prstGeom>
        </p:spPr>
        <p:txBody>
          <a:bodyPr vert="horz" wrap="square" lIns="0" tIns="22225" rIns="0" bIns="0" rtlCol="0">
            <a:spAutoFit/>
          </a:bodyPr>
          <a:lstStyle/>
          <a:p>
            <a:pPr marR="5080" algn="ctr">
              <a:lnSpc>
                <a:spcPct val="100000"/>
              </a:lnSpc>
              <a:spcBef>
                <a:spcPts val="175"/>
              </a:spcBef>
            </a:pPr>
            <a:r>
              <a:rPr sz="225" b="1" spc="44" baseline="55555" dirty="0">
                <a:solidFill>
                  <a:srgbClr val="569BBD"/>
                </a:solidFill>
                <a:latin typeface="Arial"/>
                <a:cs typeface="Arial"/>
              </a:rPr>
              <a:t>●   </a:t>
            </a:r>
            <a:r>
              <a:rPr sz="225" b="1" spc="15" baseline="55555" dirty="0">
                <a:solidFill>
                  <a:srgbClr val="569BBD"/>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algn="ctr">
              <a:lnSpc>
                <a:spcPct val="100000"/>
              </a:lnSpc>
              <a:spcBef>
                <a:spcPts val="35"/>
              </a:spcBef>
            </a:pPr>
            <a:r>
              <a:rPr sz="150" b="1" spc="30" dirty="0">
                <a:solidFill>
                  <a:srgbClr val="569BBD"/>
                </a:solidFill>
                <a:latin typeface="Arial"/>
                <a:cs typeface="Arial"/>
              </a:rPr>
              <a:t>●</a:t>
            </a:r>
            <a:endParaRPr sz="150">
              <a:latin typeface="Arial"/>
              <a:cs typeface="Arial"/>
            </a:endParaRPr>
          </a:p>
        </p:txBody>
      </p:sp>
      <p:sp>
        <p:nvSpPr>
          <p:cNvPr id="98" name="object 98"/>
          <p:cNvSpPr txBox="1"/>
          <p:nvPr/>
        </p:nvSpPr>
        <p:spPr>
          <a:xfrm>
            <a:off x="2055358" y="1792982"/>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100" name="Rectangle 99"/>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1727" y="57937"/>
            <a:ext cx="4410710" cy="363220"/>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2.  </a:t>
            </a:r>
            <a:r>
              <a:rPr sz="1050" spc="-55" dirty="0">
                <a:solidFill>
                  <a:srgbClr val="FFFFFF"/>
                </a:solidFill>
                <a:latin typeface="DejaVu Sans"/>
                <a:cs typeface="DejaVu Sans"/>
              </a:rPr>
              <a:t>Ideally </a:t>
            </a:r>
            <a:r>
              <a:rPr sz="1050" spc="-45" dirty="0">
                <a:solidFill>
                  <a:srgbClr val="FFFFFF"/>
                </a:solidFill>
                <a:latin typeface="DejaVu Sans"/>
                <a:cs typeface="DejaVu Sans"/>
              </a:rPr>
              <a:t>use </a:t>
            </a:r>
            <a:r>
              <a:rPr sz="1050" spc="-60" dirty="0">
                <a:solidFill>
                  <a:srgbClr val="FFFFFF"/>
                </a:solidFill>
                <a:latin typeface="DejaVu Sans"/>
                <a:cs typeface="DejaVu Sans"/>
              </a:rPr>
              <a:t>a </a:t>
            </a:r>
            <a:r>
              <a:rPr sz="1050" spc="-50" dirty="0">
                <a:solidFill>
                  <a:srgbClr val="FFFFFF"/>
                </a:solidFill>
                <a:latin typeface="DejaVu Sans"/>
                <a:cs typeface="DejaVu Sans"/>
              </a:rPr>
              <a:t>simple </a:t>
            </a:r>
            <a:r>
              <a:rPr sz="1050" spc="-55" dirty="0">
                <a:solidFill>
                  <a:srgbClr val="FFFFFF"/>
                </a:solidFill>
                <a:latin typeface="DejaVu Sans"/>
                <a:cs typeface="DejaVu Sans"/>
              </a:rPr>
              <a:t>random </a:t>
            </a:r>
            <a:r>
              <a:rPr sz="1050" spc="-50" dirty="0">
                <a:solidFill>
                  <a:srgbClr val="FFFFFF"/>
                </a:solidFill>
                <a:latin typeface="DejaVu Sans"/>
                <a:cs typeface="DejaVu Sans"/>
              </a:rPr>
              <a:t>sample, </a:t>
            </a:r>
            <a:r>
              <a:rPr sz="1050" spc="-60" dirty="0">
                <a:solidFill>
                  <a:srgbClr val="FFFFFF"/>
                </a:solidFill>
                <a:latin typeface="DejaVu Sans"/>
                <a:cs typeface="DejaVu Sans"/>
              </a:rPr>
              <a:t>stratify </a:t>
            </a:r>
            <a:r>
              <a:rPr sz="1050" spc="-45" dirty="0">
                <a:solidFill>
                  <a:srgbClr val="FFFFFF"/>
                </a:solidFill>
                <a:latin typeface="DejaVu Sans"/>
                <a:cs typeface="DejaVu Sans"/>
              </a:rPr>
              <a:t>to control </a:t>
            </a:r>
            <a:r>
              <a:rPr sz="1050" spc="-50" dirty="0">
                <a:solidFill>
                  <a:srgbClr val="FFFFFF"/>
                </a:solidFill>
                <a:latin typeface="DejaVu Sans"/>
                <a:cs typeface="DejaVu Sans"/>
              </a:rPr>
              <a:t>for </a:t>
            </a:r>
            <a:r>
              <a:rPr sz="1050" spc="-60" dirty="0">
                <a:solidFill>
                  <a:srgbClr val="FFFFFF"/>
                </a:solidFill>
                <a:latin typeface="DejaVu Sans"/>
                <a:cs typeface="DejaVu Sans"/>
              </a:rPr>
              <a:t>a</a:t>
            </a:r>
            <a:r>
              <a:rPr sz="1050" spc="80" dirty="0">
                <a:solidFill>
                  <a:srgbClr val="FFFFFF"/>
                </a:solidFill>
                <a:latin typeface="DejaVu Sans"/>
                <a:cs typeface="DejaVu Sans"/>
              </a:rPr>
              <a:t> </a:t>
            </a:r>
            <a:r>
              <a:rPr sz="1050" spc="-55" dirty="0">
                <a:solidFill>
                  <a:srgbClr val="FFFFFF"/>
                </a:solidFill>
                <a:latin typeface="DejaVu Sans"/>
                <a:cs typeface="DejaVu Sans"/>
              </a:rPr>
              <a:t>variable,</a:t>
            </a:r>
            <a:endParaRPr sz="1050">
              <a:latin typeface="DejaVu Sans"/>
              <a:cs typeface="DejaVu Sans"/>
            </a:endParaRPr>
          </a:p>
          <a:p>
            <a:pPr marL="2162810">
              <a:lnSpc>
                <a:spcPct val="100000"/>
              </a:lnSpc>
              <a:spcBef>
                <a:spcPts val="95"/>
              </a:spcBef>
            </a:pPr>
            <a:r>
              <a:rPr sz="1050" spc="-50" dirty="0">
                <a:solidFill>
                  <a:srgbClr val="FFFFFF"/>
                </a:solidFill>
                <a:latin typeface="DejaVu Sans"/>
                <a:cs typeface="DejaVu Sans"/>
              </a:rPr>
              <a:t>and </a:t>
            </a:r>
            <a:r>
              <a:rPr sz="1050" spc="-45" dirty="0">
                <a:solidFill>
                  <a:srgbClr val="FFFFFF"/>
                </a:solidFill>
                <a:latin typeface="DejaVu Sans"/>
                <a:cs typeface="DejaVu Sans"/>
              </a:rPr>
              <a:t>cluster to </a:t>
            </a:r>
            <a:r>
              <a:rPr sz="1050" spc="-70" dirty="0">
                <a:solidFill>
                  <a:srgbClr val="FFFFFF"/>
                </a:solidFill>
                <a:latin typeface="DejaVu Sans"/>
                <a:cs typeface="DejaVu Sans"/>
              </a:rPr>
              <a:t>make </a:t>
            </a:r>
            <a:r>
              <a:rPr sz="1050" spc="-50" dirty="0">
                <a:solidFill>
                  <a:srgbClr val="FFFFFF"/>
                </a:solidFill>
                <a:latin typeface="DejaVu Sans"/>
                <a:cs typeface="DejaVu Sans"/>
              </a:rPr>
              <a:t>sampling</a:t>
            </a:r>
            <a:r>
              <a:rPr sz="1050" spc="25" dirty="0">
                <a:solidFill>
                  <a:srgbClr val="FFFFFF"/>
                </a:solidFill>
                <a:latin typeface="DejaVu Sans"/>
                <a:cs typeface="DejaVu Sans"/>
              </a:rPr>
              <a:t> </a:t>
            </a:r>
            <a:r>
              <a:rPr sz="1050" spc="-55" dirty="0">
                <a:solidFill>
                  <a:srgbClr val="FFFFFF"/>
                </a:solidFill>
                <a:latin typeface="DejaVu Sans"/>
                <a:cs typeface="DejaVu Sans"/>
              </a:rPr>
              <a:t>easier</a:t>
            </a:r>
            <a:endParaRPr sz="1050">
              <a:latin typeface="DejaVu Sans"/>
              <a:cs typeface="DejaVu Sans"/>
            </a:endParaRPr>
          </a:p>
        </p:txBody>
      </p:sp>
      <p:sp>
        <p:nvSpPr>
          <p:cNvPr id="3" name="object 3"/>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3</a:t>
            </a:r>
            <a:endParaRPr sz="800">
              <a:latin typeface="DejaVu Sans"/>
              <a:cs typeface="DejaVu Sans"/>
            </a:endParaRPr>
          </a:p>
        </p:txBody>
      </p:sp>
      <p:sp>
        <p:nvSpPr>
          <p:cNvPr id="4" name="object 3"/>
          <p:cNvSpPr txBox="1"/>
          <p:nvPr/>
        </p:nvSpPr>
        <p:spPr>
          <a:xfrm>
            <a:off x="400050" y="710479"/>
            <a:ext cx="3444240" cy="2068515"/>
          </a:xfrm>
          <a:prstGeom prst="rect">
            <a:avLst/>
          </a:prstGeom>
        </p:spPr>
        <p:txBody>
          <a:bodyPr vert="horz" wrap="square" lIns="0" tIns="11430" rIns="0" bIns="0" rtlCol="0">
            <a:spAutoFit/>
          </a:bodyPr>
          <a:lstStyle/>
          <a:p>
            <a:pPr marL="12700">
              <a:lnSpc>
                <a:spcPct val="100000"/>
              </a:lnSpc>
              <a:spcBef>
                <a:spcPts val="90"/>
              </a:spcBef>
            </a:pPr>
            <a:r>
              <a:rPr lang="en-US" sz="1200" b="1" dirty="0" smtClean="0">
                <a:latin typeface="Arial"/>
                <a:cs typeface="Arial"/>
              </a:rPr>
              <a:t>Assess:</a:t>
            </a:r>
            <a:r>
              <a:rPr lang="en-US" sz="1200" dirty="0" smtClean="0">
                <a:latin typeface="Arial"/>
                <a:cs typeface="Arial"/>
              </a:rPr>
              <a:t> We want to know how many hours the average adult American spends watching TV. We have log data from TV set-top-boxes. However, adults age groups 18-29, 30-45, and 55+ often have different TV viewing habits </a:t>
            </a:r>
            <a:r>
              <a:rPr lang="en-US" sz="1200" dirty="0">
                <a:latin typeface="Arial"/>
                <a:cs typeface="Arial"/>
              </a:rPr>
              <a:t>and </a:t>
            </a:r>
            <a:r>
              <a:rPr lang="en-US" sz="1200" dirty="0" smtClean="0">
                <a:latin typeface="Arial"/>
                <a:cs typeface="Arial"/>
              </a:rPr>
              <a:t>18-29 adults don’t often have TV set-top-boxes.</a:t>
            </a:r>
          </a:p>
          <a:p>
            <a:pPr marL="184150" indent="-171450">
              <a:lnSpc>
                <a:spcPct val="100000"/>
              </a:lnSpc>
              <a:spcBef>
                <a:spcPts val="90"/>
              </a:spcBef>
              <a:buFont typeface="Arial" panose="020B0604020202020204" pitchFamily="34" charset="0"/>
              <a:buChar char="•"/>
            </a:pPr>
            <a:r>
              <a:rPr lang="en-US" sz="1200" b="1" dirty="0" smtClean="0">
                <a:latin typeface="Arial"/>
                <a:cs typeface="Arial"/>
              </a:rPr>
              <a:t>What is the population of interest in this example?</a:t>
            </a:r>
          </a:p>
          <a:p>
            <a:pPr marL="184150" indent="-171450">
              <a:lnSpc>
                <a:spcPct val="100000"/>
              </a:lnSpc>
              <a:spcBef>
                <a:spcPts val="90"/>
              </a:spcBef>
              <a:buFont typeface="Arial" panose="020B0604020202020204" pitchFamily="34" charset="0"/>
              <a:buChar char="•"/>
            </a:pPr>
            <a:r>
              <a:rPr lang="en-US" sz="1200" b="1" dirty="0" smtClean="0">
                <a:latin typeface="Arial"/>
                <a:cs typeface="Arial"/>
              </a:rPr>
              <a:t>What are some potential issues that might be encountered in conducting a simple random sample of this population?</a:t>
            </a:r>
            <a:endParaRPr sz="1200" b="1" dirty="0">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7145" rIns="0" bIns="0" rtlCol="0">
            <a:spAutoFit/>
          </a:bodyPr>
          <a:lstStyle/>
          <a:p>
            <a:pPr marL="16510">
              <a:lnSpc>
                <a:spcPct val="100000"/>
              </a:lnSpc>
              <a:spcBef>
                <a:spcPts val="135"/>
              </a:spcBef>
            </a:pPr>
            <a:r>
              <a:rPr spc="-50" dirty="0"/>
              <a:t>2.  </a:t>
            </a:r>
            <a:r>
              <a:rPr spc="-55" dirty="0"/>
              <a:t>Ideally </a:t>
            </a:r>
            <a:r>
              <a:rPr spc="-45" dirty="0"/>
              <a:t>use </a:t>
            </a:r>
            <a:r>
              <a:rPr spc="-60" dirty="0"/>
              <a:t>a </a:t>
            </a:r>
            <a:r>
              <a:rPr spc="-50" dirty="0"/>
              <a:t>simple </a:t>
            </a:r>
            <a:r>
              <a:rPr spc="-55" dirty="0"/>
              <a:t>random </a:t>
            </a:r>
            <a:r>
              <a:rPr spc="-50" dirty="0"/>
              <a:t>sample, </a:t>
            </a:r>
            <a:r>
              <a:rPr spc="-60" dirty="0"/>
              <a:t>stratify </a:t>
            </a:r>
            <a:r>
              <a:rPr spc="-45" dirty="0"/>
              <a:t>to control </a:t>
            </a:r>
            <a:r>
              <a:rPr spc="-50" dirty="0"/>
              <a:t>for </a:t>
            </a:r>
            <a:r>
              <a:rPr spc="-60" dirty="0"/>
              <a:t>a</a:t>
            </a:r>
            <a:r>
              <a:rPr spc="80" dirty="0"/>
              <a:t> </a:t>
            </a:r>
            <a:r>
              <a:rPr spc="-55" dirty="0"/>
              <a:t>variable,</a:t>
            </a:r>
          </a:p>
          <a:p>
            <a:pPr marL="2166620">
              <a:lnSpc>
                <a:spcPct val="100000"/>
              </a:lnSpc>
              <a:spcBef>
                <a:spcPts val="95"/>
              </a:spcBef>
            </a:pPr>
            <a:r>
              <a:rPr spc="-50" dirty="0"/>
              <a:t>and </a:t>
            </a:r>
            <a:r>
              <a:rPr spc="-45" dirty="0"/>
              <a:t>cluster to </a:t>
            </a:r>
            <a:r>
              <a:rPr spc="-70" dirty="0"/>
              <a:t>make </a:t>
            </a:r>
            <a:r>
              <a:rPr spc="-50" dirty="0"/>
              <a:t>sampling</a:t>
            </a:r>
            <a:r>
              <a:rPr spc="25" dirty="0"/>
              <a:t> </a:t>
            </a:r>
            <a:r>
              <a:rPr spc="-55" dirty="0"/>
              <a:t>easier</a:t>
            </a:r>
          </a:p>
        </p:txBody>
      </p:sp>
      <p:sp>
        <p:nvSpPr>
          <p:cNvPr id="4" name="object 4"/>
          <p:cNvSpPr txBox="1"/>
          <p:nvPr/>
        </p:nvSpPr>
        <p:spPr>
          <a:xfrm>
            <a:off x="135509" y="528256"/>
            <a:ext cx="1598930" cy="404495"/>
          </a:xfrm>
          <a:prstGeom prst="rect">
            <a:avLst/>
          </a:prstGeom>
        </p:spPr>
        <p:txBody>
          <a:bodyPr vert="horz" wrap="square" lIns="0" tIns="27940" rIns="0" bIns="0" rtlCol="0">
            <a:spAutoFit/>
          </a:bodyPr>
          <a:lstStyle/>
          <a:p>
            <a:pPr marL="12700">
              <a:lnSpc>
                <a:spcPct val="100000"/>
              </a:lnSpc>
              <a:spcBef>
                <a:spcPts val="220"/>
              </a:spcBef>
            </a:pPr>
            <a:r>
              <a:rPr sz="1200" i="1" spc="-35" dirty="0">
                <a:solidFill>
                  <a:srgbClr val="024F84"/>
                </a:solidFill>
                <a:latin typeface="Arial"/>
                <a:cs typeface="Arial"/>
              </a:rPr>
              <a:t>Simple</a:t>
            </a:r>
            <a:r>
              <a:rPr sz="1200" i="1" spc="-5" dirty="0">
                <a:solidFill>
                  <a:srgbClr val="024F84"/>
                </a:solidFill>
                <a:latin typeface="Arial"/>
                <a:cs typeface="Arial"/>
              </a:rPr>
              <a:t> </a:t>
            </a:r>
            <a:r>
              <a:rPr sz="1200" i="1" spc="-15" dirty="0">
                <a:solidFill>
                  <a:srgbClr val="024F84"/>
                </a:solidFill>
                <a:latin typeface="Arial"/>
                <a:cs typeface="Arial"/>
              </a:rPr>
              <a:t>random:</a:t>
            </a:r>
            <a:endParaRPr sz="1200">
              <a:latin typeface="Arial"/>
              <a:cs typeface="Arial"/>
            </a:endParaRPr>
          </a:p>
          <a:p>
            <a:pPr marL="12700">
              <a:lnSpc>
                <a:spcPct val="100000"/>
              </a:lnSpc>
              <a:spcBef>
                <a:spcPts val="155"/>
              </a:spcBef>
            </a:pPr>
            <a:r>
              <a:rPr sz="1050" spc="-5" dirty="0">
                <a:latin typeface="Arial"/>
                <a:cs typeface="Arial"/>
              </a:rPr>
              <a:t>Drawing names </a:t>
            </a:r>
            <a:r>
              <a:rPr sz="1050" dirty="0">
                <a:latin typeface="Arial"/>
                <a:cs typeface="Arial"/>
              </a:rPr>
              <a:t>from </a:t>
            </a:r>
            <a:r>
              <a:rPr sz="1050" spc="-20" dirty="0">
                <a:latin typeface="Arial"/>
                <a:cs typeface="Arial"/>
              </a:rPr>
              <a:t>a</a:t>
            </a:r>
            <a:r>
              <a:rPr sz="1050" spc="15" dirty="0">
                <a:latin typeface="Arial"/>
                <a:cs typeface="Arial"/>
              </a:rPr>
              <a:t> </a:t>
            </a:r>
            <a:r>
              <a:rPr sz="1050" dirty="0">
                <a:latin typeface="Arial"/>
                <a:cs typeface="Arial"/>
              </a:rPr>
              <a:t>hat</a:t>
            </a:r>
            <a:endParaRPr sz="1050">
              <a:latin typeface="Arial"/>
              <a:cs typeface="Arial"/>
            </a:endParaRPr>
          </a:p>
        </p:txBody>
      </p:sp>
      <p:sp>
        <p:nvSpPr>
          <p:cNvPr id="5" name="object 5"/>
          <p:cNvSpPr/>
          <p:nvPr/>
        </p:nvSpPr>
        <p:spPr>
          <a:xfrm>
            <a:off x="176308" y="958633"/>
            <a:ext cx="2025014" cy="998219"/>
          </a:xfrm>
          <a:custGeom>
            <a:avLst/>
            <a:gdLst/>
            <a:ahLst/>
            <a:cxnLst/>
            <a:rect l="l" t="t" r="r" b="b"/>
            <a:pathLst>
              <a:path w="2025014" h="998219">
                <a:moveTo>
                  <a:pt x="0" y="998181"/>
                </a:moveTo>
                <a:lnTo>
                  <a:pt x="2024481" y="998181"/>
                </a:lnTo>
                <a:lnTo>
                  <a:pt x="2024481" y="0"/>
                </a:lnTo>
                <a:lnTo>
                  <a:pt x="0" y="0"/>
                </a:lnTo>
                <a:lnTo>
                  <a:pt x="0" y="998181"/>
                </a:lnTo>
              </a:path>
            </a:pathLst>
          </a:custGeom>
          <a:ln w="3175">
            <a:solidFill>
              <a:srgbClr val="000000"/>
            </a:solidFill>
          </a:ln>
        </p:spPr>
        <p:txBody>
          <a:bodyPr wrap="square" lIns="0" tIns="0" rIns="0" bIns="0" rtlCol="0"/>
          <a:lstStyle/>
          <a:p>
            <a:endParaRPr/>
          </a:p>
        </p:txBody>
      </p:sp>
      <p:sp>
        <p:nvSpPr>
          <p:cNvPr id="6" name="object 6"/>
          <p:cNvSpPr txBox="1"/>
          <p:nvPr/>
        </p:nvSpPr>
        <p:spPr>
          <a:xfrm>
            <a:off x="1341673" y="99267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 name="object 7"/>
          <p:cNvSpPr txBox="1"/>
          <p:nvPr/>
        </p:nvSpPr>
        <p:spPr>
          <a:xfrm>
            <a:off x="260349" y="114635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 name="object 8"/>
          <p:cNvSpPr txBox="1"/>
          <p:nvPr/>
        </p:nvSpPr>
        <p:spPr>
          <a:xfrm>
            <a:off x="794196" y="16399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9" name="object 9"/>
          <p:cNvSpPr txBox="1"/>
          <p:nvPr/>
        </p:nvSpPr>
        <p:spPr>
          <a:xfrm>
            <a:off x="763540" y="152551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 name="object 10"/>
          <p:cNvSpPr txBox="1"/>
          <p:nvPr/>
        </p:nvSpPr>
        <p:spPr>
          <a:xfrm>
            <a:off x="1601490" y="119497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 name="object 11"/>
          <p:cNvSpPr txBox="1"/>
          <p:nvPr/>
        </p:nvSpPr>
        <p:spPr>
          <a:xfrm>
            <a:off x="1942066" y="142241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 name="object 12"/>
          <p:cNvSpPr txBox="1"/>
          <p:nvPr/>
        </p:nvSpPr>
        <p:spPr>
          <a:xfrm>
            <a:off x="2022554" y="14894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 name="object 13"/>
          <p:cNvSpPr txBox="1"/>
          <p:nvPr/>
        </p:nvSpPr>
        <p:spPr>
          <a:xfrm>
            <a:off x="1658233" y="105215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 name="object 14"/>
          <p:cNvSpPr txBox="1"/>
          <p:nvPr/>
        </p:nvSpPr>
        <p:spPr>
          <a:xfrm>
            <a:off x="779708" y="182871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 name="object 15"/>
          <p:cNvSpPr txBox="1"/>
          <p:nvPr/>
        </p:nvSpPr>
        <p:spPr>
          <a:xfrm>
            <a:off x="431125" y="176256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 name="object 16"/>
          <p:cNvSpPr txBox="1"/>
          <p:nvPr/>
        </p:nvSpPr>
        <p:spPr>
          <a:xfrm>
            <a:off x="2032004" y="15311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 name="object 17"/>
          <p:cNvSpPr txBox="1"/>
          <p:nvPr/>
        </p:nvSpPr>
        <p:spPr>
          <a:xfrm>
            <a:off x="1096658" y="165016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8" name="object 18"/>
          <p:cNvSpPr txBox="1"/>
          <p:nvPr/>
        </p:nvSpPr>
        <p:spPr>
          <a:xfrm>
            <a:off x="1582940" y="138398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 name="object 19"/>
          <p:cNvSpPr txBox="1"/>
          <p:nvPr/>
        </p:nvSpPr>
        <p:spPr>
          <a:xfrm>
            <a:off x="2111749" y="157510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 name="object 20"/>
          <p:cNvSpPr txBox="1"/>
          <p:nvPr/>
        </p:nvSpPr>
        <p:spPr>
          <a:xfrm>
            <a:off x="1192610" y="151695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1" name="object 21"/>
          <p:cNvSpPr txBox="1"/>
          <p:nvPr/>
        </p:nvSpPr>
        <p:spPr>
          <a:xfrm>
            <a:off x="1161993" y="172061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 name="object 22"/>
          <p:cNvSpPr txBox="1"/>
          <p:nvPr/>
        </p:nvSpPr>
        <p:spPr>
          <a:xfrm>
            <a:off x="1460432" y="157503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 name="object 23"/>
          <p:cNvSpPr txBox="1"/>
          <p:nvPr/>
        </p:nvSpPr>
        <p:spPr>
          <a:xfrm>
            <a:off x="1147114" y="11429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4" name="object 24"/>
          <p:cNvSpPr txBox="1"/>
          <p:nvPr/>
        </p:nvSpPr>
        <p:spPr>
          <a:xfrm>
            <a:off x="1206512" y="124687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 name="object 25"/>
          <p:cNvSpPr txBox="1"/>
          <p:nvPr/>
        </p:nvSpPr>
        <p:spPr>
          <a:xfrm>
            <a:off x="691488" y="188256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6" name="object 26"/>
          <p:cNvSpPr txBox="1"/>
          <p:nvPr/>
        </p:nvSpPr>
        <p:spPr>
          <a:xfrm>
            <a:off x="1889385" y="137402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7" name="object 27"/>
          <p:cNvSpPr txBox="1"/>
          <p:nvPr/>
        </p:nvSpPr>
        <p:spPr>
          <a:xfrm>
            <a:off x="1470507" y="127452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8" name="object 28"/>
          <p:cNvSpPr txBox="1"/>
          <p:nvPr/>
        </p:nvSpPr>
        <p:spPr>
          <a:xfrm>
            <a:off x="1147778" y="160455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9" name="object 29"/>
          <p:cNvSpPr txBox="1"/>
          <p:nvPr/>
        </p:nvSpPr>
        <p:spPr>
          <a:xfrm>
            <a:off x="1105913" y="173838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 name="object 30"/>
          <p:cNvSpPr txBox="1"/>
          <p:nvPr/>
        </p:nvSpPr>
        <p:spPr>
          <a:xfrm>
            <a:off x="971690" y="136609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1" name="object 31"/>
          <p:cNvSpPr txBox="1"/>
          <p:nvPr/>
        </p:nvSpPr>
        <p:spPr>
          <a:xfrm>
            <a:off x="255936" y="99361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 name="object 32"/>
          <p:cNvSpPr txBox="1"/>
          <p:nvPr/>
        </p:nvSpPr>
        <p:spPr>
          <a:xfrm>
            <a:off x="697541" y="14849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3" name="object 33"/>
          <p:cNvSpPr txBox="1"/>
          <p:nvPr/>
        </p:nvSpPr>
        <p:spPr>
          <a:xfrm>
            <a:off x="1303792" y="156550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4" name="object 34"/>
          <p:cNvSpPr txBox="1"/>
          <p:nvPr/>
        </p:nvSpPr>
        <p:spPr>
          <a:xfrm>
            <a:off x="1939098" y="134551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5" name="object 35"/>
          <p:cNvSpPr txBox="1"/>
          <p:nvPr/>
        </p:nvSpPr>
        <p:spPr>
          <a:xfrm>
            <a:off x="1932850" y="16608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6" name="object 36"/>
          <p:cNvSpPr txBox="1"/>
          <p:nvPr/>
        </p:nvSpPr>
        <p:spPr>
          <a:xfrm>
            <a:off x="972041" y="145135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7" name="object 37"/>
          <p:cNvSpPr txBox="1"/>
          <p:nvPr/>
        </p:nvSpPr>
        <p:spPr>
          <a:xfrm>
            <a:off x="1641831" y="11734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8" name="object 38"/>
          <p:cNvSpPr txBox="1"/>
          <p:nvPr/>
        </p:nvSpPr>
        <p:spPr>
          <a:xfrm>
            <a:off x="1033119" y="15856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9" name="object 39"/>
          <p:cNvSpPr txBox="1"/>
          <p:nvPr/>
        </p:nvSpPr>
        <p:spPr>
          <a:xfrm>
            <a:off x="574799" y="163310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0" name="object 40"/>
          <p:cNvSpPr txBox="1"/>
          <p:nvPr/>
        </p:nvSpPr>
        <p:spPr>
          <a:xfrm>
            <a:off x="569332" y="182766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1" name="object 41"/>
          <p:cNvSpPr txBox="1"/>
          <p:nvPr/>
        </p:nvSpPr>
        <p:spPr>
          <a:xfrm>
            <a:off x="1916682" y="18291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2" name="object 42"/>
          <p:cNvSpPr txBox="1"/>
          <p:nvPr/>
        </p:nvSpPr>
        <p:spPr>
          <a:xfrm>
            <a:off x="377116" y="1150911"/>
            <a:ext cx="31750" cy="9779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3175">
              <a:lnSpc>
                <a:spcPct val="100000"/>
              </a:lnSpc>
              <a:spcBef>
                <a:spcPts val="85"/>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3" name="object 43"/>
          <p:cNvSpPr txBox="1"/>
          <p:nvPr/>
        </p:nvSpPr>
        <p:spPr>
          <a:xfrm>
            <a:off x="1956360" y="132923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4" name="object 44"/>
          <p:cNvSpPr txBox="1"/>
          <p:nvPr/>
        </p:nvSpPr>
        <p:spPr>
          <a:xfrm>
            <a:off x="666026" y="170870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5" name="object 45"/>
          <p:cNvSpPr txBox="1"/>
          <p:nvPr/>
        </p:nvSpPr>
        <p:spPr>
          <a:xfrm>
            <a:off x="1421809" y="142924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6" name="object 46"/>
          <p:cNvSpPr txBox="1"/>
          <p:nvPr/>
        </p:nvSpPr>
        <p:spPr>
          <a:xfrm>
            <a:off x="1208699" y="189170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7" name="object 47"/>
          <p:cNvSpPr txBox="1"/>
          <p:nvPr/>
        </p:nvSpPr>
        <p:spPr>
          <a:xfrm>
            <a:off x="1753365" y="129935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8" name="object 48"/>
          <p:cNvSpPr txBox="1"/>
          <p:nvPr/>
        </p:nvSpPr>
        <p:spPr>
          <a:xfrm>
            <a:off x="886360" y="150621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9" name="object 49"/>
          <p:cNvSpPr txBox="1"/>
          <p:nvPr/>
        </p:nvSpPr>
        <p:spPr>
          <a:xfrm>
            <a:off x="1338276" y="1233203"/>
            <a:ext cx="117475"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135"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50" name="object 50"/>
          <p:cNvSpPr txBox="1"/>
          <p:nvPr/>
        </p:nvSpPr>
        <p:spPr>
          <a:xfrm>
            <a:off x="1012226" y="180133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1" name="object 51"/>
          <p:cNvSpPr txBox="1"/>
          <p:nvPr/>
        </p:nvSpPr>
        <p:spPr>
          <a:xfrm>
            <a:off x="891593" y="133356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2" name="object 52"/>
          <p:cNvSpPr txBox="1"/>
          <p:nvPr/>
        </p:nvSpPr>
        <p:spPr>
          <a:xfrm>
            <a:off x="1789801" y="1694874"/>
            <a:ext cx="39370" cy="78740"/>
          </a:xfrm>
          <a:prstGeom prst="rect">
            <a:avLst/>
          </a:prstGeom>
        </p:spPr>
        <p:txBody>
          <a:bodyPr vert="horz" wrap="square" lIns="0" tIns="1270" rIns="0" bIns="0" rtlCol="0">
            <a:spAutoFit/>
          </a:bodyPr>
          <a:lstStyle/>
          <a:p>
            <a:pPr>
              <a:lnSpc>
                <a:spcPct val="100000"/>
              </a:lnSpc>
              <a:spcBef>
                <a:spcPts val="10"/>
              </a:spcBef>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10795">
              <a:lnSpc>
                <a:spcPct val="100000"/>
              </a:lnSpc>
              <a:spcBef>
                <a:spcPts val="30"/>
              </a:spcBef>
            </a:pPr>
            <a:r>
              <a:rPr sz="150" b="1" spc="30" dirty="0">
                <a:solidFill>
                  <a:srgbClr val="569BBD"/>
                </a:solidFill>
                <a:latin typeface="Arial"/>
                <a:cs typeface="Arial"/>
              </a:rPr>
              <a:t>●</a:t>
            </a:r>
            <a:endParaRPr sz="150">
              <a:latin typeface="Arial"/>
              <a:cs typeface="Arial"/>
            </a:endParaRPr>
          </a:p>
        </p:txBody>
      </p:sp>
      <p:sp>
        <p:nvSpPr>
          <p:cNvPr id="53" name="object 53"/>
          <p:cNvSpPr txBox="1"/>
          <p:nvPr/>
        </p:nvSpPr>
        <p:spPr>
          <a:xfrm>
            <a:off x="1536819" y="106746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4" name="object 54"/>
          <p:cNvSpPr txBox="1"/>
          <p:nvPr/>
        </p:nvSpPr>
        <p:spPr>
          <a:xfrm>
            <a:off x="844652" y="137387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5" name="object 55"/>
          <p:cNvSpPr txBox="1"/>
          <p:nvPr/>
        </p:nvSpPr>
        <p:spPr>
          <a:xfrm>
            <a:off x="1070844" y="166547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6" name="object 56"/>
          <p:cNvSpPr txBox="1"/>
          <p:nvPr/>
        </p:nvSpPr>
        <p:spPr>
          <a:xfrm>
            <a:off x="493258" y="164825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7" name="object 57"/>
          <p:cNvSpPr txBox="1"/>
          <p:nvPr/>
        </p:nvSpPr>
        <p:spPr>
          <a:xfrm>
            <a:off x="1572942" y="100904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8" name="object 58"/>
          <p:cNvSpPr txBox="1"/>
          <p:nvPr/>
        </p:nvSpPr>
        <p:spPr>
          <a:xfrm>
            <a:off x="1306643" y="1449632"/>
            <a:ext cx="131445" cy="9461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8890">
              <a:lnSpc>
                <a:spcPct val="100000"/>
              </a:lnSpc>
            </a:pPr>
            <a:r>
              <a:rPr sz="150" b="1" spc="30" dirty="0">
                <a:solidFill>
                  <a:srgbClr val="569BBD"/>
                </a:solidFill>
                <a:latin typeface="Arial"/>
                <a:cs typeface="Arial"/>
              </a:rPr>
              <a:t>●</a:t>
            </a:r>
            <a:endParaRPr sz="150">
              <a:latin typeface="Arial"/>
              <a:cs typeface="Arial"/>
            </a:endParaRPr>
          </a:p>
          <a:p>
            <a:pPr>
              <a:lnSpc>
                <a:spcPct val="100000"/>
              </a:lnSpc>
              <a:spcBef>
                <a:spcPts val="50"/>
              </a:spcBef>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5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59" name="object 59"/>
          <p:cNvSpPr txBox="1"/>
          <p:nvPr/>
        </p:nvSpPr>
        <p:spPr>
          <a:xfrm>
            <a:off x="1760199" y="1022437"/>
            <a:ext cx="332105" cy="137795"/>
          </a:xfrm>
          <a:prstGeom prst="rect">
            <a:avLst/>
          </a:prstGeom>
        </p:spPr>
        <p:txBody>
          <a:bodyPr vert="horz" wrap="square" lIns="0" tIns="12700" rIns="0" bIns="0" rtlCol="0">
            <a:spAutoFit/>
          </a:bodyPr>
          <a:lstStyle/>
          <a:p>
            <a:pPr marR="5080" algn="ctr">
              <a:lnSpc>
                <a:spcPct val="100000"/>
              </a:lnSpc>
              <a:spcBef>
                <a:spcPts val="100"/>
              </a:spcBef>
              <a:tabLst>
                <a:tab pos="303530" algn="l"/>
              </a:tabLst>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47625" algn="ctr">
              <a:lnSpc>
                <a:spcPts val="160"/>
              </a:lnSpc>
              <a:spcBef>
                <a:spcPts val="130"/>
              </a:spcBef>
            </a:pPr>
            <a:r>
              <a:rPr sz="150" b="1" spc="30" dirty="0">
                <a:solidFill>
                  <a:srgbClr val="569BBD"/>
                </a:solidFill>
                <a:latin typeface="Arial"/>
                <a:cs typeface="Arial"/>
              </a:rPr>
              <a:t>● </a:t>
            </a:r>
            <a:r>
              <a:rPr sz="150" b="1" spc="6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60960">
              <a:lnSpc>
                <a:spcPts val="160"/>
              </a:lnSpc>
            </a:pPr>
            <a:r>
              <a:rPr sz="150" b="1" spc="30" dirty="0">
                <a:solidFill>
                  <a:srgbClr val="569BBD"/>
                </a:solidFill>
                <a:latin typeface="Arial"/>
                <a:cs typeface="Arial"/>
              </a:rPr>
              <a:t>●</a:t>
            </a:r>
            <a:endParaRPr sz="150">
              <a:latin typeface="Arial"/>
              <a:cs typeface="Arial"/>
            </a:endParaRPr>
          </a:p>
          <a:p>
            <a:pPr algn="ctr">
              <a:lnSpc>
                <a:spcPct val="100000"/>
              </a:lnSpc>
              <a:spcBef>
                <a:spcPts val="70"/>
              </a:spcBef>
            </a:pPr>
            <a:r>
              <a:rPr sz="150" b="1" spc="30" dirty="0">
                <a:solidFill>
                  <a:srgbClr val="569BBD"/>
                </a:solidFill>
                <a:latin typeface="Arial"/>
                <a:cs typeface="Arial"/>
              </a:rPr>
              <a:t>●</a:t>
            </a:r>
            <a:endParaRPr sz="150">
              <a:latin typeface="Arial"/>
              <a:cs typeface="Arial"/>
            </a:endParaRPr>
          </a:p>
        </p:txBody>
      </p:sp>
      <p:sp>
        <p:nvSpPr>
          <p:cNvPr id="60" name="object 60"/>
          <p:cNvSpPr txBox="1"/>
          <p:nvPr/>
        </p:nvSpPr>
        <p:spPr>
          <a:xfrm>
            <a:off x="1934217" y="97932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1" name="object 61"/>
          <p:cNvSpPr txBox="1"/>
          <p:nvPr/>
        </p:nvSpPr>
        <p:spPr>
          <a:xfrm>
            <a:off x="353450" y="167961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2" name="object 62"/>
          <p:cNvSpPr txBox="1"/>
          <p:nvPr/>
        </p:nvSpPr>
        <p:spPr>
          <a:xfrm>
            <a:off x="329237" y="163399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3" name="object 63"/>
          <p:cNvSpPr txBox="1"/>
          <p:nvPr/>
        </p:nvSpPr>
        <p:spPr>
          <a:xfrm>
            <a:off x="2097105" y="124382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4" name="object 64"/>
          <p:cNvSpPr txBox="1"/>
          <p:nvPr/>
        </p:nvSpPr>
        <p:spPr>
          <a:xfrm>
            <a:off x="629395" y="112397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5" name="object 65"/>
          <p:cNvSpPr txBox="1"/>
          <p:nvPr/>
        </p:nvSpPr>
        <p:spPr>
          <a:xfrm>
            <a:off x="1985102" y="146400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6" name="object 66"/>
          <p:cNvSpPr txBox="1"/>
          <p:nvPr/>
        </p:nvSpPr>
        <p:spPr>
          <a:xfrm>
            <a:off x="607799" y="153332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7" name="object 67"/>
          <p:cNvSpPr txBox="1"/>
          <p:nvPr/>
        </p:nvSpPr>
        <p:spPr>
          <a:xfrm>
            <a:off x="481269" y="180762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8" name="object 68"/>
          <p:cNvSpPr txBox="1"/>
          <p:nvPr/>
        </p:nvSpPr>
        <p:spPr>
          <a:xfrm>
            <a:off x="754089" y="116150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9" name="object 69"/>
          <p:cNvSpPr txBox="1"/>
          <p:nvPr/>
        </p:nvSpPr>
        <p:spPr>
          <a:xfrm>
            <a:off x="906394" y="147462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0" name="object 70"/>
          <p:cNvSpPr txBox="1"/>
          <p:nvPr/>
        </p:nvSpPr>
        <p:spPr>
          <a:xfrm>
            <a:off x="401250" y="156093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1" name="object 71"/>
          <p:cNvSpPr txBox="1"/>
          <p:nvPr/>
        </p:nvSpPr>
        <p:spPr>
          <a:xfrm>
            <a:off x="1678423" y="156101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2" name="object 72"/>
          <p:cNvSpPr txBox="1"/>
          <p:nvPr/>
        </p:nvSpPr>
        <p:spPr>
          <a:xfrm>
            <a:off x="1076780" y="18378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3" name="object 73"/>
          <p:cNvSpPr txBox="1"/>
          <p:nvPr/>
        </p:nvSpPr>
        <p:spPr>
          <a:xfrm>
            <a:off x="311312" y="14712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4" name="object 74"/>
          <p:cNvSpPr txBox="1"/>
          <p:nvPr/>
        </p:nvSpPr>
        <p:spPr>
          <a:xfrm>
            <a:off x="1558141" y="144420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5" name="object 75"/>
          <p:cNvSpPr txBox="1"/>
          <p:nvPr/>
        </p:nvSpPr>
        <p:spPr>
          <a:xfrm>
            <a:off x="718630" y="1415734"/>
            <a:ext cx="41275" cy="7239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12700">
              <a:lnSpc>
                <a:spcPct val="100000"/>
              </a:lnSpc>
            </a:pPr>
            <a:r>
              <a:rPr sz="150" b="1" spc="30" dirty="0">
                <a:solidFill>
                  <a:srgbClr val="569BBD"/>
                </a:solidFill>
                <a:latin typeface="Arial"/>
                <a:cs typeface="Arial"/>
              </a:rPr>
              <a:t>●</a:t>
            </a:r>
            <a:endParaRPr sz="150">
              <a:latin typeface="Arial"/>
              <a:cs typeface="Arial"/>
            </a:endParaRPr>
          </a:p>
        </p:txBody>
      </p:sp>
      <p:sp>
        <p:nvSpPr>
          <p:cNvPr id="76" name="object 76"/>
          <p:cNvSpPr txBox="1"/>
          <p:nvPr/>
        </p:nvSpPr>
        <p:spPr>
          <a:xfrm>
            <a:off x="742959" y="18554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7" name="object 77"/>
          <p:cNvSpPr txBox="1"/>
          <p:nvPr/>
        </p:nvSpPr>
        <p:spPr>
          <a:xfrm>
            <a:off x="1241660" y="106137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8" name="object 78"/>
          <p:cNvSpPr txBox="1"/>
          <p:nvPr/>
        </p:nvSpPr>
        <p:spPr>
          <a:xfrm>
            <a:off x="1320312" y="131365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9" name="object 79"/>
          <p:cNvSpPr txBox="1"/>
          <p:nvPr/>
        </p:nvSpPr>
        <p:spPr>
          <a:xfrm>
            <a:off x="1496594" y="117235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0" name="object 80"/>
          <p:cNvSpPr txBox="1"/>
          <p:nvPr/>
        </p:nvSpPr>
        <p:spPr>
          <a:xfrm>
            <a:off x="641189" y="12019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1" name="object 81"/>
          <p:cNvSpPr txBox="1"/>
          <p:nvPr/>
        </p:nvSpPr>
        <p:spPr>
          <a:xfrm>
            <a:off x="1014140" y="108890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2" name="object 82"/>
          <p:cNvSpPr txBox="1"/>
          <p:nvPr/>
        </p:nvSpPr>
        <p:spPr>
          <a:xfrm>
            <a:off x="2038760" y="974246"/>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3" name="object 83"/>
          <p:cNvSpPr txBox="1"/>
          <p:nvPr/>
        </p:nvSpPr>
        <p:spPr>
          <a:xfrm>
            <a:off x="1760160" y="1612129"/>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4" name="object 84"/>
          <p:cNvSpPr txBox="1"/>
          <p:nvPr/>
        </p:nvSpPr>
        <p:spPr>
          <a:xfrm>
            <a:off x="2056725" y="165766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5" name="object 85"/>
          <p:cNvSpPr txBox="1"/>
          <p:nvPr/>
        </p:nvSpPr>
        <p:spPr>
          <a:xfrm>
            <a:off x="1112865" y="101154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6" name="object 86"/>
          <p:cNvSpPr txBox="1"/>
          <p:nvPr/>
        </p:nvSpPr>
        <p:spPr>
          <a:xfrm>
            <a:off x="364697" y="176111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7" name="object 87"/>
          <p:cNvSpPr txBox="1"/>
          <p:nvPr/>
        </p:nvSpPr>
        <p:spPr>
          <a:xfrm>
            <a:off x="726011" y="120512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8" name="object 88"/>
          <p:cNvSpPr txBox="1"/>
          <p:nvPr/>
        </p:nvSpPr>
        <p:spPr>
          <a:xfrm>
            <a:off x="1228187" y="1624977"/>
            <a:ext cx="10223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89" name="object 89"/>
          <p:cNvSpPr txBox="1"/>
          <p:nvPr/>
        </p:nvSpPr>
        <p:spPr>
          <a:xfrm>
            <a:off x="1941793" y="1183333"/>
            <a:ext cx="8890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225" b="1" spc="44" baseline="55555" dirty="0">
                <a:solidFill>
                  <a:srgbClr val="569BBD"/>
                </a:solidFill>
                <a:latin typeface="Arial"/>
                <a:cs typeface="Arial"/>
              </a:rPr>
              <a:t>●</a:t>
            </a:r>
            <a:endParaRPr sz="225" baseline="55555">
              <a:latin typeface="Arial"/>
              <a:cs typeface="Arial"/>
            </a:endParaRPr>
          </a:p>
        </p:txBody>
      </p:sp>
      <p:sp>
        <p:nvSpPr>
          <p:cNvPr id="90" name="object 90"/>
          <p:cNvSpPr txBox="1"/>
          <p:nvPr/>
        </p:nvSpPr>
        <p:spPr>
          <a:xfrm>
            <a:off x="1769493" y="1496690"/>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1" name="object 91"/>
          <p:cNvSpPr txBox="1"/>
          <p:nvPr/>
        </p:nvSpPr>
        <p:spPr>
          <a:xfrm>
            <a:off x="1286687" y="1741003"/>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2" name="object 92"/>
          <p:cNvSpPr txBox="1"/>
          <p:nvPr/>
        </p:nvSpPr>
        <p:spPr>
          <a:xfrm>
            <a:off x="393088" y="99174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3" name="object 93"/>
          <p:cNvSpPr txBox="1"/>
          <p:nvPr/>
        </p:nvSpPr>
        <p:spPr>
          <a:xfrm>
            <a:off x="574213" y="1846757"/>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4" name="object 94"/>
          <p:cNvSpPr txBox="1"/>
          <p:nvPr/>
        </p:nvSpPr>
        <p:spPr>
          <a:xfrm>
            <a:off x="1246151" y="118423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5" name="object 95"/>
          <p:cNvSpPr txBox="1"/>
          <p:nvPr/>
        </p:nvSpPr>
        <p:spPr>
          <a:xfrm>
            <a:off x="1835141" y="1792005"/>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6" name="object 96"/>
          <p:cNvSpPr txBox="1"/>
          <p:nvPr/>
        </p:nvSpPr>
        <p:spPr>
          <a:xfrm>
            <a:off x="1415365" y="1846327"/>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7" name="object 97"/>
          <p:cNvSpPr txBox="1"/>
          <p:nvPr/>
        </p:nvSpPr>
        <p:spPr>
          <a:xfrm>
            <a:off x="1599576" y="1687860"/>
            <a:ext cx="98425" cy="108585"/>
          </a:xfrm>
          <a:prstGeom prst="rect">
            <a:avLst/>
          </a:prstGeom>
        </p:spPr>
        <p:txBody>
          <a:bodyPr vert="horz" wrap="square" lIns="0" tIns="22225" rIns="0" bIns="0" rtlCol="0">
            <a:spAutoFit/>
          </a:bodyPr>
          <a:lstStyle/>
          <a:p>
            <a:pPr marR="5080" algn="ctr">
              <a:lnSpc>
                <a:spcPct val="100000"/>
              </a:lnSpc>
              <a:spcBef>
                <a:spcPts val="175"/>
              </a:spcBef>
            </a:pPr>
            <a:r>
              <a:rPr sz="225" b="1" spc="44" baseline="55555" dirty="0">
                <a:solidFill>
                  <a:srgbClr val="569BBD"/>
                </a:solidFill>
                <a:latin typeface="Arial"/>
                <a:cs typeface="Arial"/>
              </a:rPr>
              <a:t>●   </a:t>
            </a:r>
            <a:r>
              <a:rPr sz="225" b="1" spc="15" baseline="55555" dirty="0">
                <a:solidFill>
                  <a:srgbClr val="569BBD"/>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algn="ctr">
              <a:lnSpc>
                <a:spcPct val="100000"/>
              </a:lnSpc>
              <a:spcBef>
                <a:spcPts val="35"/>
              </a:spcBef>
            </a:pPr>
            <a:r>
              <a:rPr sz="150" b="1" spc="30" dirty="0">
                <a:solidFill>
                  <a:srgbClr val="569BBD"/>
                </a:solidFill>
                <a:latin typeface="Arial"/>
                <a:cs typeface="Arial"/>
              </a:rPr>
              <a:t>●</a:t>
            </a:r>
            <a:endParaRPr sz="150">
              <a:latin typeface="Arial"/>
              <a:cs typeface="Arial"/>
            </a:endParaRPr>
          </a:p>
        </p:txBody>
      </p:sp>
      <p:sp>
        <p:nvSpPr>
          <p:cNvPr id="98" name="object 98"/>
          <p:cNvSpPr txBox="1"/>
          <p:nvPr/>
        </p:nvSpPr>
        <p:spPr>
          <a:xfrm>
            <a:off x="2055358" y="1792982"/>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9" name="object 99"/>
          <p:cNvSpPr txBox="1"/>
          <p:nvPr/>
        </p:nvSpPr>
        <p:spPr>
          <a:xfrm>
            <a:off x="135509" y="1991804"/>
            <a:ext cx="1857375" cy="392672"/>
          </a:xfrm>
          <a:prstGeom prst="rect">
            <a:avLst/>
          </a:prstGeom>
        </p:spPr>
        <p:txBody>
          <a:bodyPr vert="horz" wrap="square" lIns="0" tIns="8255" rIns="0" bIns="0" rtlCol="0">
            <a:spAutoFit/>
          </a:bodyPr>
          <a:lstStyle/>
          <a:p>
            <a:pPr marL="12700" marR="5080">
              <a:lnSpc>
                <a:spcPct val="110700"/>
              </a:lnSpc>
              <a:spcBef>
                <a:spcPts val="65"/>
              </a:spcBef>
            </a:pPr>
            <a:r>
              <a:rPr sz="1200" i="1" spc="-25" dirty="0">
                <a:solidFill>
                  <a:srgbClr val="024F84"/>
                </a:solidFill>
                <a:latin typeface="Arial"/>
                <a:cs typeface="Arial"/>
              </a:rPr>
              <a:t>Stratiﬁed: </a:t>
            </a:r>
            <a:r>
              <a:rPr sz="1050" spc="5" dirty="0">
                <a:latin typeface="Arial"/>
                <a:cs typeface="Arial"/>
              </a:rPr>
              <a:t>homogenous </a:t>
            </a:r>
            <a:r>
              <a:rPr sz="1050" dirty="0">
                <a:latin typeface="Arial"/>
                <a:cs typeface="Arial"/>
              </a:rPr>
              <a:t>strata  </a:t>
            </a:r>
            <a:r>
              <a:rPr sz="1050" spc="-10" dirty="0">
                <a:latin typeface="Arial"/>
                <a:cs typeface="Arial"/>
              </a:rPr>
              <a:t>Stratify </a:t>
            </a:r>
            <a:r>
              <a:rPr sz="1050" spc="25" dirty="0">
                <a:latin typeface="Arial"/>
                <a:cs typeface="Arial"/>
              </a:rPr>
              <a:t>to </a:t>
            </a:r>
            <a:r>
              <a:rPr sz="1050" spc="5" dirty="0">
                <a:latin typeface="Arial"/>
                <a:cs typeface="Arial"/>
              </a:rPr>
              <a:t>control </a:t>
            </a:r>
            <a:r>
              <a:rPr sz="1050" dirty="0">
                <a:latin typeface="Arial"/>
                <a:cs typeface="Arial"/>
              </a:rPr>
              <a:t>for</a:t>
            </a:r>
            <a:r>
              <a:rPr sz="1050" spc="5" dirty="0">
                <a:latin typeface="Arial"/>
                <a:cs typeface="Arial"/>
              </a:rPr>
              <a:t> </a:t>
            </a:r>
            <a:r>
              <a:rPr lang="en-US" sz="1050" spc="-30" dirty="0" smtClean="0">
                <a:latin typeface="Arial"/>
                <a:cs typeface="Arial"/>
              </a:rPr>
              <a:t>age group</a:t>
            </a:r>
            <a:endParaRPr sz="1050" dirty="0">
              <a:latin typeface="Arial"/>
              <a:cs typeface="Arial"/>
            </a:endParaRPr>
          </a:p>
        </p:txBody>
      </p:sp>
      <p:sp>
        <p:nvSpPr>
          <p:cNvPr id="100" name="object 100"/>
          <p:cNvSpPr/>
          <p:nvPr/>
        </p:nvSpPr>
        <p:spPr>
          <a:xfrm>
            <a:off x="176280" y="2422858"/>
            <a:ext cx="2018664" cy="995680"/>
          </a:xfrm>
          <a:custGeom>
            <a:avLst/>
            <a:gdLst/>
            <a:ahLst/>
            <a:cxnLst/>
            <a:rect l="l" t="t" r="r" b="b"/>
            <a:pathLst>
              <a:path w="2018664" h="995679">
                <a:moveTo>
                  <a:pt x="0" y="995260"/>
                </a:moveTo>
                <a:lnTo>
                  <a:pt x="2018556" y="995260"/>
                </a:lnTo>
                <a:lnTo>
                  <a:pt x="2018556" y="0"/>
                </a:lnTo>
                <a:lnTo>
                  <a:pt x="0" y="0"/>
                </a:lnTo>
                <a:lnTo>
                  <a:pt x="0" y="995260"/>
                </a:lnTo>
              </a:path>
            </a:pathLst>
          </a:custGeom>
          <a:ln w="3175">
            <a:solidFill>
              <a:srgbClr val="000000"/>
            </a:solidFill>
          </a:ln>
        </p:spPr>
        <p:txBody>
          <a:bodyPr wrap="square" lIns="0" tIns="0" rIns="0" bIns="0" rtlCol="0"/>
          <a:lstStyle/>
          <a:p>
            <a:endParaRPr/>
          </a:p>
        </p:txBody>
      </p:sp>
      <p:sp>
        <p:nvSpPr>
          <p:cNvPr id="101" name="object 101"/>
          <p:cNvSpPr/>
          <p:nvPr/>
        </p:nvSpPr>
        <p:spPr>
          <a:xfrm>
            <a:off x="240139" y="3029632"/>
            <a:ext cx="358775" cy="353060"/>
          </a:xfrm>
          <a:custGeom>
            <a:avLst/>
            <a:gdLst/>
            <a:ahLst/>
            <a:cxnLst/>
            <a:rect l="l" t="t" r="r" b="b"/>
            <a:pathLst>
              <a:path w="358775" h="353060">
                <a:moveTo>
                  <a:pt x="358231" y="176545"/>
                </a:moveTo>
                <a:lnTo>
                  <a:pt x="352351" y="131727"/>
                </a:lnTo>
                <a:lnTo>
                  <a:pt x="335180" y="89869"/>
                </a:lnTo>
                <a:lnTo>
                  <a:pt x="307767" y="53656"/>
                </a:lnTo>
                <a:lnTo>
                  <a:pt x="271983" y="25504"/>
                </a:lnTo>
                <a:lnTo>
                  <a:pt x="230085" y="7203"/>
                </a:lnTo>
                <a:lnTo>
                  <a:pt x="184839" y="0"/>
                </a:lnTo>
                <a:lnTo>
                  <a:pt x="173391" y="0"/>
                </a:lnTo>
                <a:lnTo>
                  <a:pt x="128145" y="7203"/>
                </a:lnTo>
                <a:lnTo>
                  <a:pt x="86248" y="25504"/>
                </a:lnTo>
                <a:lnTo>
                  <a:pt x="50463" y="53656"/>
                </a:lnTo>
                <a:lnTo>
                  <a:pt x="23051" y="89869"/>
                </a:lnTo>
                <a:lnTo>
                  <a:pt x="5879" y="131727"/>
                </a:lnTo>
                <a:lnTo>
                  <a:pt x="0" y="176545"/>
                </a:lnTo>
                <a:lnTo>
                  <a:pt x="389" y="187837"/>
                </a:lnTo>
                <a:lnTo>
                  <a:pt x="9150" y="232188"/>
                </a:lnTo>
                <a:lnTo>
                  <a:pt x="29008" y="272878"/>
                </a:lnTo>
                <a:lnTo>
                  <a:pt x="58718" y="307300"/>
                </a:lnTo>
                <a:lnTo>
                  <a:pt x="96255" y="333116"/>
                </a:lnTo>
                <a:lnTo>
                  <a:pt x="139243" y="348730"/>
                </a:lnTo>
                <a:lnTo>
                  <a:pt x="173391" y="353052"/>
                </a:lnTo>
                <a:lnTo>
                  <a:pt x="184839" y="353052"/>
                </a:lnTo>
                <a:lnTo>
                  <a:pt x="230085" y="345849"/>
                </a:lnTo>
                <a:lnTo>
                  <a:pt x="271983" y="327587"/>
                </a:lnTo>
                <a:lnTo>
                  <a:pt x="307767" y="299395"/>
                </a:lnTo>
                <a:lnTo>
                  <a:pt x="335180" y="263222"/>
                </a:lnTo>
                <a:lnTo>
                  <a:pt x="352351" y="221324"/>
                </a:lnTo>
                <a:lnTo>
                  <a:pt x="358231" y="176545"/>
                </a:lnTo>
              </a:path>
            </a:pathLst>
          </a:custGeom>
          <a:ln w="3175">
            <a:solidFill>
              <a:srgbClr val="000000"/>
            </a:solidFill>
          </a:ln>
        </p:spPr>
        <p:txBody>
          <a:bodyPr wrap="square" lIns="0" tIns="0" rIns="0" bIns="0" rtlCol="0"/>
          <a:lstStyle/>
          <a:p>
            <a:endParaRPr/>
          </a:p>
        </p:txBody>
      </p:sp>
      <p:sp>
        <p:nvSpPr>
          <p:cNvPr id="102" name="object 102"/>
          <p:cNvSpPr txBox="1"/>
          <p:nvPr/>
        </p:nvSpPr>
        <p:spPr>
          <a:xfrm>
            <a:off x="366727" y="310851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3" name="object 103"/>
          <p:cNvSpPr txBox="1"/>
          <p:nvPr/>
        </p:nvSpPr>
        <p:spPr>
          <a:xfrm>
            <a:off x="525244" y="325768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4" name="object 104"/>
          <p:cNvSpPr txBox="1"/>
          <p:nvPr/>
        </p:nvSpPr>
        <p:spPr>
          <a:xfrm>
            <a:off x="495768" y="330838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5" name="object 105"/>
          <p:cNvSpPr txBox="1"/>
          <p:nvPr/>
        </p:nvSpPr>
        <p:spPr>
          <a:xfrm>
            <a:off x="249990" y="31624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6" name="object 106"/>
          <p:cNvSpPr txBox="1"/>
          <p:nvPr/>
        </p:nvSpPr>
        <p:spPr>
          <a:xfrm>
            <a:off x="309448" y="331395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7" name="object 107"/>
          <p:cNvSpPr txBox="1"/>
          <p:nvPr/>
        </p:nvSpPr>
        <p:spPr>
          <a:xfrm>
            <a:off x="287215" y="3119417"/>
            <a:ext cx="133350" cy="186690"/>
          </a:xfrm>
          <a:prstGeom prst="rect">
            <a:avLst/>
          </a:prstGeom>
        </p:spPr>
        <p:txBody>
          <a:bodyPr vert="horz" wrap="square" lIns="0" tIns="15240" rIns="0" bIns="0" rtlCol="0">
            <a:spAutoFit/>
          </a:bodyPr>
          <a:lstStyle/>
          <a:p>
            <a:pPr>
              <a:lnSpc>
                <a:spcPct val="100000"/>
              </a:lnSpc>
              <a:spcBef>
                <a:spcPts val="120"/>
              </a:spcBef>
            </a:pPr>
            <a:r>
              <a:rPr sz="450" spc="-179" baseline="-9259" dirty="0">
                <a:solidFill>
                  <a:srgbClr val="F05133"/>
                </a:solidFill>
                <a:latin typeface="Arial"/>
                <a:cs typeface="Arial"/>
              </a:rPr>
              <a:t>●</a:t>
            </a:r>
            <a:r>
              <a:rPr sz="150" b="1" spc="-80" dirty="0">
                <a:solidFill>
                  <a:srgbClr val="569BBD"/>
                </a:solidFill>
                <a:latin typeface="Arial"/>
                <a:cs typeface="Arial"/>
              </a:rPr>
              <a:t>●</a:t>
            </a:r>
            <a:r>
              <a:rPr sz="100" b="1" spc="35" dirty="0">
                <a:solidFill>
                  <a:srgbClr val="F05133"/>
                </a:solidFill>
                <a:latin typeface="Arial"/>
                <a:cs typeface="Arial"/>
              </a:rPr>
              <a:t>●</a:t>
            </a:r>
            <a:r>
              <a:rPr sz="100" b="1" dirty="0">
                <a:solidFill>
                  <a:srgbClr val="F05133"/>
                </a:solidFill>
                <a:latin typeface="Arial"/>
                <a:cs typeface="Arial"/>
              </a:rPr>
              <a:t>     </a:t>
            </a:r>
            <a:r>
              <a:rPr sz="100" b="1" spc="-10" dirty="0">
                <a:solidFill>
                  <a:srgbClr val="F05133"/>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a:p>
            <a:pPr>
              <a:lnSpc>
                <a:spcPct val="100000"/>
              </a:lnSpc>
              <a:spcBef>
                <a:spcPts val="30"/>
              </a:spcBef>
            </a:pPr>
            <a:endParaRPr sz="300">
              <a:latin typeface="Times New Roman"/>
              <a:cs typeface="Times New Roman"/>
            </a:endParaRPr>
          </a:p>
          <a:p>
            <a:pPr marL="13335">
              <a:lnSpc>
                <a:spcPts val="345"/>
              </a:lnSpc>
            </a:pPr>
            <a:r>
              <a:rPr sz="225" b="1" spc="44" baseline="37037" dirty="0">
                <a:solidFill>
                  <a:srgbClr val="569BBD"/>
                </a:solidFill>
                <a:latin typeface="Arial"/>
                <a:cs typeface="Arial"/>
              </a:rPr>
              <a:t>●     </a:t>
            </a:r>
            <a:r>
              <a:rPr sz="225" b="1" spc="7" baseline="37037" dirty="0">
                <a:solidFill>
                  <a:srgbClr val="569BBD"/>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L="34925">
              <a:lnSpc>
                <a:spcPts val="165"/>
              </a:lnSpc>
            </a:pPr>
            <a:r>
              <a:rPr sz="150" b="1" spc="30" dirty="0">
                <a:solidFill>
                  <a:srgbClr val="569BBD"/>
                </a:solidFill>
                <a:latin typeface="Arial"/>
                <a:cs typeface="Arial"/>
              </a:rPr>
              <a:t>●</a:t>
            </a:r>
            <a:endParaRPr sz="150">
              <a:latin typeface="Arial"/>
              <a:cs typeface="Arial"/>
            </a:endParaRPr>
          </a:p>
        </p:txBody>
      </p:sp>
      <p:sp>
        <p:nvSpPr>
          <p:cNvPr id="108" name="object 108"/>
          <p:cNvSpPr txBox="1"/>
          <p:nvPr/>
        </p:nvSpPr>
        <p:spPr>
          <a:xfrm>
            <a:off x="457920" y="3133318"/>
            <a:ext cx="111760" cy="125095"/>
          </a:xfrm>
          <a:prstGeom prst="rect">
            <a:avLst/>
          </a:prstGeom>
        </p:spPr>
        <p:txBody>
          <a:bodyPr vert="horz" wrap="square" lIns="0" tIns="15240" rIns="0" bIns="0" rtlCol="0">
            <a:spAutoFit/>
          </a:bodyPr>
          <a:lstStyle/>
          <a:p>
            <a:pPr marR="5080" algn="ctr">
              <a:lnSpc>
                <a:spcPct val="100000"/>
              </a:lnSpc>
              <a:spcBef>
                <a:spcPts val="120"/>
              </a:spcBef>
            </a:pPr>
            <a:r>
              <a:rPr sz="225" b="1" spc="44" baseline="37037" dirty="0">
                <a:solidFill>
                  <a:srgbClr val="569BBD"/>
                </a:solidFill>
                <a:latin typeface="Arial"/>
                <a:cs typeface="Arial"/>
              </a:rPr>
              <a:t>● </a:t>
            </a:r>
            <a:r>
              <a:rPr sz="225" b="1" spc="-15" baseline="37037" dirty="0">
                <a:solidFill>
                  <a:srgbClr val="569BBD"/>
                </a:solidFill>
                <a:latin typeface="Arial"/>
                <a:cs typeface="Arial"/>
              </a:rPr>
              <a:t> </a:t>
            </a:r>
            <a:r>
              <a:rPr sz="150" b="1" spc="30" dirty="0">
                <a:solidFill>
                  <a:srgbClr val="569BBD"/>
                </a:solidFill>
                <a:latin typeface="Arial"/>
                <a:cs typeface="Arial"/>
              </a:rPr>
              <a:t>●</a:t>
            </a:r>
            <a:r>
              <a:rPr sz="150" b="1" dirty="0">
                <a:solidFill>
                  <a:srgbClr val="569BBD"/>
                </a:solidFill>
                <a:latin typeface="Arial"/>
                <a:cs typeface="Arial"/>
              </a:rPr>
              <a:t>  </a:t>
            </a:r>
            <a:r>
              <a:rPr sz="150" b="1" spc="10" dirty="0">
                <a:solidFill>
                  <a:srgbClr val="569BBD"/>
                </a:solidFill>
                <a:latin typeface="Arial"/>
                <a:cs typeface="Arial"/>
              </a:rPr>
              <a:t> </a:t>
            </a:r>
            <a:r>
              <a:rPr sz="300" spc="-120" dirty="0">
                <a:solidFill>
                  <a:srgbClr val="F05133"/>
                </a:solidFill>
                <a:latin typeface="Arial"/>
                <a:cs typeface="Arial"/>
              </a:rPr>
              <a:t>●</a:t>
            </a:r>
            <a:r>
              <a:rPr sz="225" b="1" spc="-120"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a:p>
            <a:pPr marL="42545" algn="ctr">
              <a:lnSpc>
                <a:spcPct val="100000"/>
              </a:lnSpc>
              <a:spcBef>
                <a:spcPts val="220"/>
              </a:spcBef>
            </a:pPr>
            <a:r>
              <a:rPr sz="150" b="1" spc="30" dirty="0">
                <a:solidFill>
                  <a:srgbClr val="569BBD"/>
                </a:solidFill>
                <a:latin typeface="Arial"/>
                <a:cs typeface="Arial"/>
              </a:rPr>
              <a:t>●</a:t>
            </a:r>
            <a:endParaRPr sz="150">
              <a:latin typeface="Arial"/>
              <a:cs typeface="Arial"/>
            </a:endParaRPr>
          </a:p>
        </p:txBody>
      </p:sp>
      <p:sp>
        <p:nvSpPr>
          <p:cNvPr id="109" name="object 109"/>
          <p:cNvSpPr/>
          <p:nvPr/>
        </p:nvSpPr>
        <p:spPr>
          <a:xfrm>
            <a:off x="370192" y="2512805"/>
            <a:ext cx="322580" cy="318135"/>
          </a:xfrm>
          <a:custGeom>
            <a:avLst/>
            <a:gdLst/>
            <a:ahLst/>
            <a:cxnLst/>
            <a:rect l="l" t="t" r="r" b="b"/>
            <a:pathLst>
              <a:path w="322580" h="318135">
                <a:moveTo>
                  <a:pt x="322408" y="158867"/>
                </a:moveTo>
                <a:lnTo>
                  <a:pt x="317112" y="118566"/>
                </a:lnTo>
                <a:lnTo>
                  <a:pt x="301654" y="80874"/>
                </a:lnTo>
                <a:lnTo>
                  <a:pt x="277006" y="48283"/>
                </a:lnTo>
                <a:lnTo>
                  <a:pt x="244765" y="22934"/>
                </a:lnTo>
                <a:lnTo>
                  <a:pt x="207073" y="6502"/>
                </a:lnTo>
                <a:lnTo>
                  <a:pt x="166382" y="0"/>
                </a:lnTo>
                <a:lnTo>
                  <a:pt x="156025" y="0"/>
                </a:lnTo>
                <a:lnTo>
                  <a:pt x="115334" y="6502"/>
                </a:lnTo>
                <a:lnTo>
                  <a:pt x="77642" y="22934"/>
                </a:lnTo>
                <a:lnTo>
                  <a:pt x="45401" y="48283"/>
                </a:lnTo>
                <a:lnTo>
                  <a:pt x="20754" y="80874"/>
                </a:lnTo>
                <a:lnTo>
                  <a:pt x="5295" y="118566"/>
                </a:lnTo>
                <a:lnTo>
                  <a:pt x="0" y="158867"/>
                </a:lnTo>
                <a:lnTo>
                  <a:pt x="350" y="169069"/>
                </a:lnTo>
                <a:lnTo>
                  <a:pt x="8215" y="208942"/>
                </a:lnTo>
                <a:lnTo>
                  <a:pt x="26127" y="245583"/>
                </a:lnTo>
                <a:lnTo>
                  <a:pt x="52839" y="276539"/>
                </a:lnTo>
                <a:lnTo>
                  <a:pt x="86637" y="299785"/>
                </a:lnTo>
                <a:lnTo>
                  <a:pt x="125342" y="313841"/>
                </a:lnTo>
                <a:lnTo>
                  <a:pt x="156025" y="317735"/>
                </a:lnTo>
                <a:lnTo>
                  <a:pt x="166382" y="317735"/>
                </a:lnTo>
                <a:lnTo>
                  <a:pt x="207073" y="311233"/>
                </a:lnTo>
                <a:lnTo>
                  <a:pt x="244765" y="294801"/>
                </a:lnTo>
                <a:lnTo>
                  <a:pt x="277006" y="269452"/>
                </a:lnTo>
                <a:lnTo>
                  <a:pt x="301654" y="236861"/>
                </a:lnTo>
                <a:lnTo>
                  <a:pt x="317112" y="199168"/>
                </a:lnTo>
                <a:lnTo>
                  <a:pt x="322408" y="158867"/>
                </a:lnTo>
              </a:path>
            </a:pathLst>
          </a:custGeom>
          <a:ln w="3175">
            <a:solidFill>
              <a:srgbClr val="000000"/>
            </a:solidFill>
          </a:ln>
        </p:spPr>
        <p:txBody>
          <a:bodyPr wrap="square" lIns="0" tIns="0" rIns="0" bIns="0" rtlCol="0"/>
          <a:lstStyle/>
          <a:p>
            <a:endParaRPr/>
          </a:p>
        </p:txBody>
      </p:sp>
      <p:sp>
        <p:nvSpPr>
          <p:cNvPr id="110" name="object 110"/>
          <p:cNvSpPr txBox="1"/>
          <p:nvPr/>
        </p:nvSpPr>
        <p:spPr>
          <a:xfrm>
            <a:off x="632324" y="25837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1" name="object 111"/>
          <p:cNvSpPr txBox="1"/>
          <p:nvPr/>
        </p:nvSpPr>
        <p:spPr>
          <a:xfrm>
            <a:off x="490355" y="25372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2" name="object 112"/>
          <p:cNvSpPr txBox="1"/>
          <p:nvPr/>
        </p:nvSpPr>
        <p:spPr>
          <a:xfrm>
            <a:off x="473223" y="274339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3" name="object 113"/>
          <p:cNvSpPr txBox="1"/>
          <p:nvPr/>
        </p:nvSpPr>
        <p:spPr>
          <a:xfrm>
            <a:off x="533927" y="264417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4" name="object 114"/>
          <p:cNvSpPr txBox="1"/>
          <p:nvPr/>
        </p:nvSpPr>
        <p:spPr>
          <a:xfrm>
            <a:off x="441527" y="2678637"/>
            <a:ext cx="241300" cy="48895"/>
          </a:xfrm>
          <a:prstGeom prst="rect">
            <a:avLst/>
          </a:prstGeom>
        </p:spPr>
        <p:txBody>
          <a:bodyPr vert="horz" wrap="square" lIns="0" tIns="12700" rIns="0" bIns="0" rtlCol="0">
            <a:spAutoFit/>
          </a:bodyPr>
          <a:lstStyle/>
          <a:p>
            <a:pPr>
              <a:lnSpc>
                <a:spcPct val="100000"/>
              </a:lnSpc>
              <a:spcBef>
                <a:spcPts val="100"/>
              </a:spcBef>
              <a:tabLst>
                <a:tab pos="212725" algn="l"/>
              </a:tabLst>
            </a:pPr>
            <a:r>
              <a:rPr sz="225" b="1" spc="44"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15" name="object 115"/>
          <p:cNvSpPr txBox="1"/>
          <p:nvPr/>
        </p:nvSpPr>
        <p:spPr>
          <a:xfrm>
            <a:off x="591634" y="2739964"/>
            <a:ext cx="25400" cy="44450"/>
          </a:xfrm>
          <a:prstGeom prst="rect">
            <a:avLst/>
          </a:prstGeom>
        </p:spPr>
        <p:txBody>
          <a:bodyPr vert="horz" wrap="square" lIns="0" tIns="635" rIns="0" bIns="0" rtlCol="0">
            <a:spAutoFit/>
          </a:bodyPr>
          <a:lstStyle/>
          <a:p>
            <a:pPr>
              <a:lnSpc>
                <a:spcPct val="100000"/>
              </a:lnSpc>
              <a:spcBef>
                <a:spcPts val="5"/>
              </a:spcBef>
            </a:pPr>
            <a:endParaRPr sz="100">
              <a:latin typeface="Times New Roman"/>
              <a:cs typeface="Times New Roman"/>
            </a:endParaRPr>
          </a:p>
          <a:p>
            <a:pPr>
              <a:lnSpc>
                <a:spcPct val="100000"/>
              </a:lnSpc>
            </a:pPr>
            <a:r>
              <a:rPr sz="100" b="1" spc="35" dirty="0">
                <a:solidFill>
                  <a:srgbClr val="F05133"/>
                </a:solidFill>
                <a:latin typeface="Arial"/>
                <a:cs typeface="Arial"/>
              </a:rPr>
              <a:t>●</a:t>
            </a:r>
            <a:endParaRPr sz="100">
              <a:latin typeface="Arial"/>
              <a:cs typeface="Arial"/>
            </a:endParaRPr>
          </a:p>
        </p:txBody>
      </p:sp>
      <p:sp>
        <p:nvSpPr>
          <p:cNvPr id="116" name="object 116"/>
          <p:cNvSpPr txBox="1"/>
          <p:nvPr/>
        </p:nvSpPr>
        <p:spPr>
          <a:xfrm>
            <a:off x="478713" y="2606212"/>
            <a:ext cx="26670"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117" name="object 117"/>
          <p:cNvSpPr txBox="1"/>
          <p:nvPr/>
        </p:nvSpPr>
        <p:spPr>
          <a:xfrm>
            <a:off x="425835" y="2589896"/>
            <a:ext cx="76835" cy="7683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ts val="110"/>
              </a:lnSpc>
            </a:pPr>
            <a:r>
              <a:rPr sz="150" b="1" spc="30" dirty="0">
                <a:solidFill>
                  <a:srgbClr val="569BBD"/>
                </a:solidFill>
                <a:latin typeface="Arial"/>
                <a:cs typeface="Arial"/>
              </a:rPr>
              <a:t>●</a:t>
            </a:r>
            <a:endParaRPr sz="150">
              <a:latin typeface="Arial"/>
              <a:cs typeface="Arial"/>
            </a:endParaRPr>
          </a:p>
          <a:p>
            <a:pPr marL="43815">
              <a:lnSpc>
                <a:spcPts val="290"/>
              </a:lnSpc>
            </a:pPr>
            <a:r>
              <a:rPr sz="300" spc="-120" dirty="0">
                <a:solidFill>
                  <a:srgbClr val="F05133"/>
                </a:solidFill>
                <a:latin typeface="Arial"/>
                <a:cs typeface="Arial"/>
              </a:rPr>
              <a:t>●</a:t>
            </a:r>
            <a:endParaRPr sz="300">
              <a:latin typeface="Arial"/>
              <a:cs typeface="Arial"/>
            </a:endParaRPr>
          </a:p>
        </p:txBody>
      </p:sp>
      <p:sp>
        <p:nvSpPr>
          <p:cNvPr id="118" name="object 118"/>
          <p:cNvSpPr/>
          <p:nvPr/>
        </p:nvSpPr>
        <p:spPr>
          <a:xfrm>
            <a:off x="617839" y="2720190"/>
            <a:ext cx="537845" cy="530225"/>
          </a:xfrm>
          <a:custGeom>
            <a:avLst/>
            <a:gdLst/>
            <a:ahLst/>
            <a:cxnLst/>
            <a:rect l="l" t="t" r="r" b="b"/>
            <a:pathLst>
              <a:path w="537844" h="530225">
                <a:moveTo>
                  <a:pt x="537347" y="264818"/>
                </a:moveTo>
                <a:lnTo>
                  <a:pt x="532363" y="214160"/>
                </a:lnTo>
                <a:lnTo>
                  <a:pt x="517683" y="165370"/>
                </a:lnTo>
                <a:lnTo>
                  <a:pt x="493853" y="120280"/>
                </a:lnTo>
                <a:lnTo>
                  <a:pt x="461651" y="80485"/>
                </a:lnTo>
                <a:lnTo>
                  <a:pt x="422362" y="47504"/>
                </a:lnTo>
                <a:lnTo>
                  <a:pt x="377427" y="22545"/>
                </a:lnTo>
                <a:lnTo>
                  <a:pt x="328443" y="6502"/>
                </a:lnTo>
                <a:lnTo>
                  <a:pt x="277278" y="0"/>
                </a:lnTo>
                <a:lnTo>
                  <a:pt x="260068" y="0"/>
                </a:lnTo>
                <a:lnTo>
                  <a:pt x="208903" y="6502"/>
                </a:lnTo>
                <a:lnTo>
                  <a:pt x="159919" y="22545"/>
                </a:lnTo>
                <a:lnTo>
                  <a:pt x="114984" y="47504"/>
                </a:lnTo>
                <a:lnTo>
                  <a:pt x="75695" y="80485"/>
                </a:lnTo>
                <a:lnTo>
                  <a:pt x="43493" y="120280"/>
                </a:lnTo>
                <a:lnTo>
                  <a:pt x="19663" y="165370"/>
                </a:lnTo>
                <a:lnTo>
                  <a:pt x="4984" y="214160"/>
                </a:lnTo>
                <a:lnTo>
                  <a:pt x="0" y="264818"/>
                </a:lnTo>
                <a:lnTo>
                  <a:pt x="545" y="281795"/>
                </a:lnTo>
                <a:lnTo>
                  <a:pt x="8800" y="332026"/>
                </a:lnTo>
                <a:lnTo>
                  <a:pt x="26633" y="379764"/>
                </a:lnTo>
                <a:lnTo>
                  <a:pt x="53345" y="423258"/>
                </a:lnTo>
                <a:lnTo>
                  <a:pt x="88039" y="460911"/>
                </a:lnTo>
                <a:lnTo>
                  <a:pt x="129391" y="491361"/>
                </a:lnTo>
                <a:lnTo>
                  <a:pt x="175883" y="513439"/>
                </a:lnTo>
                <a:lnTo>
                  <a:pt x="225802" y="526327"/>
                </a:lnTo>
                <a:lnTo>
                  <a:pt x="260068" y="529598"/>
                </a:lnTo>
                <a:lnTo>
                  <a:pt x="277278" y="529598"/>
                </a:lnTo>
                <a:lnTo>
                  <a:pt x="328443" y="523095"/>
                </a:lnTo>
                <a:lnTo>
                  <a:pt x="377427" y="507053"/>
                </a:lnTo>
                <a:lnTo>
                  <a:pt x="422362" y="482093"/>
                </a:lnTo>
                <a:lnTo>
                  <a:pt x="461651" y="449113"/>
                </a:lnTo>
                <a:lnTo>
                  <a:pt x="493853" y="409318"/>
                </a:lnTo>
                <a:lnTo>
                  <a:pt x="517683" y="364227"/>
                </a:lnTo>
                <a:lnTo>
                  <a:pt x="532363" y="315438"/>
                </a:lnTo>
                <a:lnTo>
                  <a:pt x="537347" y="264818"/>
                </a:lnTo>
              </a:path>
            </a:pathLst>
          </a:custGeom>
          <a:ln w="3175">
            <a:solidFill>
              <a:srgbClr val="000000"/>
            </a:solidFill>
          </a:ln>
        </p:spPr>
        <p:txBody>
          <a:bodyPr wrap="square" lIns="0" tIns="0" rIns="0" bIns="0" rtlCol="0"/>
          <a:lstStyle/>
          <a:p>
            <a:endParaRPr/>
          </a:p>
        </p:txBody>
      </p:sp>
      <p:sp>
        <p:nvSpPr>
          <p:cNvPr id="119" name="object 119"/>
          <p:cNvSpPr txBox="1"/>
          <p:nvPr/>
        </p:nvSpPr>
        <p:spPr>
          <a:xfrm>
            <a:off x="776824" y="294513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0" name="object 120"/>
          <p:cNvSpPr txBox="1"/>
          <p:nvPr/>
        </p:nvSpPr>
        <p:spPr>
          <a:xfrm>
            <a:off x="704204" y="2883802"/>
            <a:ext cx="189865" cy="73025"/>
          </a:xfrm>
          <a:prstGeom prst="rect">
            <a:avLst/>
          </a:prstGeom>
        </p:spPr>
        <p:txBody>
          <a:bodyPr vert="horz" wrap="square" lIns="0" tIns="12700" rIns="0" bIns="0" rtlCol="0">
            <a:spAutoFit/>
          </a:bodyPr>
          <a:lstStyle/>
          <a:p>
            <a:pPr marR="5080" algn="ctr">
              <a:lnSpc>
                <a:spcPct val="100000"/>
              </a:lnSpc>
              <a:spcBef>
                <a:spcPts val="100"/>
              </a:spcBef>
            </a:pPr>
            <a:r>
              <a:rPr sz="150" b="1" spc="30" dirty="0">
                <a:solidFill>
                  <a:srgbClr val="569BBD"/>
                </a:solidFill>
                <a:latin typeface="Arial"/>
                <a:cs typeface="Arial"/>
              </a:rPr>
              <a:t>● ●</a:t>
            </a:r>
            <a:r>
              <a:rPr sz="150" b="1" spc="25"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a:p>
            <a:pPr marL="16510" algn="ctr">
              <a:lnSpc>
                <a:spcPct val="100000"/>
              </a:lnSpc>
              <a:spcBef>
                <a:spcPts val="10"/>
              </a:spcBef>
            </a:pPr>
            <a:r>
              <a:rPr sz="150" b="1" spc="30" dirty="0">
                <a:solidFill>
                  <a:srgbClr val="569BBD"/>
                </a:solidFill>
                <a:latin typeface="Arial"/>
                <a:cs typeface="Arial"/>
              </a:rPr>
              <a:t>●</a:t>
            </a:r>
            <a:endParaRPr sz="150">
              <a:latin typeface="Arial"/>
              <a:cs typeface="Arial"/>
            </a:endParaRPr>
          </a:p>
        </p:txBody>
      </p:sp>
      <p:sp>
        <p:nvSpPr>
          <p:cNvPr id="121" name="object 121"/>
          <p:cNvSpPr txBox="1"/>
          <p:nvPr/>
        </p:nvSpPr>
        <p:spPr>
          <a:xfrm>
            <a:off x="1102347" y="29596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2" name="object 122"/>
          <p:cNvSpPr txBox="1"/>
          <p:nvPr/>
        </p:nvSpPr>
        <p:spPr>
          <a:xfrm>
            <a:off x="987986" y="315734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3" name="object 123"/>
          <p:cNvSpPr txBox="1"/>
          <p:nvPr/>
        </p:nvSpPr>
        <p:spPr>
          <a:xfrm>
            <a:off x="403718" y="2709008"/>
            <a:ext cx="488950" cy="74930"/>
          </a:xfrm>
          <a:prstGeom prst="rect">
            <a:avLst/>
          </a:prstGeom>
        </p:spPr>
        <p:txBody>
          <a:bodyPr vert="horz" wrap="square" lIns="0" tIns="15240" rIns="0" bIns="0" rtlCol="0">
            <a:spAutoFit/>
          </a:bodyPr>
          <a:lstStyle/>
          <a:p>
            <a:pPr>
              <a:lnSpc>
                <a:spcPct val="100000"/>
              </a:lnSpc>
              <a:spcBef>
                <a:spcPts val="120"/>
              </a:spcBef>
              <a:tabLst>
                <a:tab pos="460375" algn="l"/>
              </a:tabLst>
            </a:pPr>
            <a:r>
              <a:rPr sz="450" spc="-179" baseline="18518" dirty="0">
                <a:solidFill>
                  <a:srgbClr val="F05133"/>
                </a:solidFill>
                <a:latin typeface="Arial"/>
                <a:cs typeface="Arial"/>
              </a:rPr>
              <a:t>●</a:t>
            </a:r>
            <a:r>
              <a:rPr sz="225" b="1" spc="-120" baseline="55555" dirty="0">
                <a:solidFill>
                  <a:srgbClr val="569BBD"/>
                </a:solidFill>
                <a:latin typeface="Arial"/>
                <a:cs typeface="Arial"/>
              </a:rPr>
              <a:t>●</a:t>
            </a:r>
            <a:r>
              <a:rPr sz="150" b="1" spc="52" baseline="83333" dirty="0">
                <a:solidFill>
                  <a:srgbClr val="F05133"/>
                </a:solidFill>
                <a:latin typeface="Arial"/>
                <a:cs typeface="Arial"/>
              </a:rPr>
              <a:t>●</a:t>
            </a:r>
            <a:r>
              <a:rPr sz="150" b="1" baseline="83333" dirty="0">
                <a:solidFill>
                  <a:srgbClr val="F05133"/>
                </a:solidFill>
                <a:latin typeface="Arial"/>
                <a:cs typeface="Arial"/>
              </a:rPr>
              <a:t>                       </a:t>
            </a:r>
            <a:r>
              <a:rPr sz="150" b="1" spc="-22" baseline="83333" dirty="0">
                <a:solidFill>
                  <a:srgbClr val="F05133"/>
                </a:solidFill>
                <a:latin typeface="Arial"/>
                <a:cs typeface="Arial"/>
              </a:rPr>
              <a:t> </a:t>
            </a:r>
            <a:r>
              <a:rPr sz="150" b="1" spc="30" dirty="0">
                <a:solidFill>
                  <a:srgbClr val="569BBD"/>
                </a:solidFill>
                <a:latin typeface="Arial"/>
                <a:cs typeface="Arial"/>
              </a:rPr>
              <a:t>●</a:t>
            </a:r>
            <a:r>
              <a:rPr sz="150" b="1" dirty="0">
                <a:solidFill>
                  <a:srgbClr val="569BBD"/>
                </a:solidFill>
                <a:latin typeface="Arial"/>
                <a:cs typeface="Arial"/>
              </a:rPr>
              <a:t>               </a:t>
            </a:r>
            <a:r>
              <a:rPr sz="150" b="1" spc="-5" dirty="0">
                <a:solidFill>
                  <a:srgbClr val="569BBD"/>
                </a:solidFill>
                <a:latin typeface="Arial"/>
                <a:cs typeface="Arial"/>
              </a:rPr>
              <a:t> </a:t>
            </a:r>
            <a:r>
              <a:rPr sz="225" b="1" spc="44" baseline="18518" dirty="0">
                <a:solidFill>
                  <a:srgbClr val="569BBD"/>
                </a:solidFill>
                <a:latin typeface="Arial"/>
                <a:cs typeface="Arial"/>
              </a:rPr>
              <a:t>●</a:t>
            </a:r>
            <a:r>
              <a:rPr sz="225" b="1" baseline="18518"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24" name="object 124"/>
          <p:cNvSpPr txBox="1"/>
          <p:nvPr/>
        </p:nvSpPr>
        <p:spPr>
          <a:xfrm>
            <a:off x="961819" y="276130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5" name="object 125"/>
          <p:cNvSpPr txBox="1"/>
          <p:nvPr/>
        </p:nvSpPr>
        <p:spPr>
          <a:xfrm>
            <a:off x="985610" y="3028847"/>
            <a:ext cx="69215"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9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26" name="object 126"/>
          <p:cNvSpPr txBox="1"/>
          <p:nvPr/>
        </p:nvSpPr>
        <p:spPr>
          <a:xfrm>
            <a:off x="1078283" y="31021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7" name="object 127"/>
          <p:cNvSpPr txBox="1"/>
          <p:nvPr/>
        </p:nvSpPr>
        <p:spPr>
          <a:xfrm>
            <a:off x="921674" y="292581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8" name="object 128"/>
          <p:cNvSpPr txBox="1"/>
          <p:nvPr/>
        </p:nvSpPr>
        <p:spPr>
          <a:xfrm>
            <a:off x="751709" y="3010702"/>
            <a:ext cx="299085" cy="48895"/>
          </a:xfrm>
          <a:prstGeom prst="rect">
            <a:avLst/>
          </a:prstGeom>
        </p:spPr>
        <p:txBody>
          <a:bodyPr vert="horz" wrap="square" lIns="0" tIns="12700" rIns="0" bIns="0" rtlCol="0">
            <a:spAutoFit/>
          </a:bodyPr>
          <a:lstStyle/>
          <a:p>
            <a:pPr>
              <a:lnSpc>
                <a:spcPct val="100000"/>
              </a:lnSpc>
              <a:spcBef>
                <a:spcPts val="100"/>
              </a:spcBef>
              <a:tabLst>
                <a:tab pos="270510" algn="l"/>
              </a:tabLst>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29" name="object 129"/>
          <p:cNvSpPr txBox="1"/>
          <p:nvPr/>
        </p:nvSpPr>
        <p:spPr>
          <a:xfrm>
            <a:off x="825886" y="29613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0" name="object 130"/>
          <p:cNvSpPr txBox="1"/>
          <p:nvPr/>
        </p:nvSpPr>
        <p:spPr>
          <a:xfrm>
            <a:off x="856336" y="3017749"/>
            <a:ext cx="685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85"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31" name="object 131"/>
          <p:cNvSpPr txBox="1"/>
          <p:nvPr/>
        </p:nvSpPr>
        <p:spPr>
          <a:xfrm>
            <a:off x="934485" y="2996022"/>
            <a:ext cx="101600"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60"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32" name="object 132"/>
          <p:cNvSpPr txBox="1"/>
          <p:nvPr/>
        </p:nvSpPr>
        <p:spPr>
          <a:xfrm>
            <a:off x="1068782" y="2914252"/>
            <a:ext cx="30480" cy="64769"/>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1270">
              <a:lnSpc>
                <a:spcPts val="150"/>
              </a:lnSpc>
            </a:pPr>
            <a:r>
              <a:rPr sz="150" b="1" spc="30" dirty="0">
                <a:solidFill>
                  <a:srgbClr val="569BBD"/>
                </a:solidFill>
                <a:latin typeface="Arial"/>
                <a:cs typeface="Arial"/>
              </a:rPr>
              <a:t>●</a:t>
            </a:r>
            <a:endParaRPr sz="150">
              <a:latin typeface="Arial"/>
              <a:cs typeface="Arial"/>
            </a:endParaRPr>
          </a:p>
          <a:p>
            <a:pPr>
              <a:lnSpc>
                <a:spcPts val="150"/>
              </a:lnSpc>
            </a:pPr>
            <a:r>
              <a:rPr sz="150" b="1" spc="30" dirty="0">
                <a:solidFill>
                  <a:srgbClr val="569BBD"/>
                </a:solidFill>
                <a:latin typeface="Arial"/>
                <a:cs typeface="Arial"/>
              </a:rPr>
              <a:t>●</a:t>
            </a:r>
            <a:endParaRPr sz="150">
              <a:latin typeface="Arial"/>
              <a:cs typeface="Arial"/>
            </a:endParaRPr>
          </a:p>
        </p:txBody>
      </p:sp>
      <p:sp>
        <p:nvSpPr>
          <p:cNvPr id="133" name="object 133"/>
          <p:cNvSpPr txBox="1"/>
          <p:nvPr/>
        </p:nvSpPr>
        <p:spPr>
          <a:xfrm>
            <a:off x="1099115" y="28383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4" name="object 134"/>
          <p:cNvSpPr txBox="1"/>
          <p:nvPr/>
        </p:nvSpPr>
        <p:spPr>
          <a:xfrm>
            <a:off x="697974" y="305738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5" name="object 135"/>
          <p:cNvSpPr txBox="1"/>
          <p:nvPr/>
        </p:nvSpPr>
        <p:spPr>
          <a:xfrm>
            <a:off x="582678" y="2780265"/>
            <a:ext cx="324485" cy="48895"/>
          </a:xfrm>
          <a:prstGeom prst="rect">
            <a:avLst/>
          </a:prstGeom>
        </p:spPr>
        <p:txBody>
          <a:bodyPr vert="horz" wrap="square" lIns="0" tIns="12700" rIns="0" bIns="0" rtlCol="0">
            <a:spAutoFit/>
          </a:bodyPr>
          <a:lstStyle/>
          <a:p>
            <a:pPr>
              <a:lnSpc>
                <a:spcPct val="100000"/>
              </a:lnSpc>
              <a:spcBef>
                <a:spcPts val="100"/>
              </a:spcBef>
              <a:tabLst>
                <a:tab pos="233679" algn="l"/>
              </a:tabLst>
            </a:pPr>
            <a:r>
              <a:rPr sz="150" b="1" spc="30" dirty="0">
                <a:solidFill>
                  <a:srgbClr val="569BBD"/>
                </a:solidFill>
                <a:latin typeface="Arial"/>
                <a:cs typeface="Arial"/>
              </a:rPr>
              <a:t>●	</a:t>
            </a:r>
            <a:r>
              <a:rPr sz="225" b="1" spc="44" baseline="37037" dirty="0">
                <a:solidFill>
                  <a:srgbClr val="569BBD"/>
                </a:solidFill>
                <a:latin typeface="Arial"/>
                <a:cs typeface="Arial"/>
              </a:rPr>
              <a:t>● </a:t>
            </a:r>
            <a:r>
              <a:rPr sz="150" b="1" spc="30" dirty="0">
                <a:solidFill>
                  <a:srgbClr val="569BBD"/>
                </a:solidFill>
                <a:latin typeface="Arial"/>
                <a:cs typeface="Arial"/>
              </a:rPr>
              <a:t>●</a:t>
            </a:r>
            <a:r>
              <a:rPr sz="150" b="1" spc="-1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36" name="object 136"/>
          <p:cNvSpPr txBox="1"/>
          <p:nvPr/>
        </p:nvSpPr>
        <p:spPr>
          <a:xfrm>
            <a:off x="678232" y="298001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7" name="object 137"/>
          <p:cNvSpPr txBox="1"/>
          <p:nvPr/>
        </p:nvSpPr>
        <p:spPr>
          <a:xfrm>
            <a:off x="874403" y="314702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8" name="object 138"/>
          <p:cNvSpPr txBox="1"/>
          <p:nvPr/>
        </p:nvSpPr>
        <p:spPr>
          <a:xfrm>
            <a:off x="680802" y="3083477"/>
            <a:ext cx="126364" cy="12128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2540" algn="ctr">
              <a:lnSpc>
                <a:spcPts val="100"/>
              </a:lnSpc>
            </a:pPr>
            <a:r>
              <a:rPr sz="150" b="1" spc="30" dirty="0">
                <a:solidFill>
                  <a:srgbClr val="569BBD"/>
                </a:solidFill>
                <a:latin typeface="Arial"/>
                <a:cs typeface="Arial"/>
              </a:rPr>
              <a:t>●</a:t>
            </a:r>
            <a:endParaRPr sz="150">
              <a:latin typeface="Arial"/>
              <a:cs typeface="Arial"/>
            </a:endParaRPr>
          </a:p>
          <a:p>
            <a:pPr marR="5080" algn="ctr">
              <a:lnSpc>
                <a:spcPts val="280"/>
              </a:lnSpc>
            </a:pPr>
            <a:r>
              <a:rPr sz="150" b="1" spc="30" dirty="0">
                <a:solidFill>
                  <a:srgbClr val="569BBD"/>
                </a:solidFill>
                <a:latin typeface="Arial"/>
                <a:cs typeface="Arial"/>
              </a:rPr>
              <a:t>●      </a:t>
            </a:r>
            <a:r>
              <a:rPr sz="150" b="1" spc="-10" dirty="0">
                <a:solidFill>
                  <a:srgbClr val="569BBD"/>
                </a:solidFill>
                <a:latin typeface="Arial"/>
                <a:cs typeface="Arial"/>
              </a:rPr>
              <a:t> </a:t>
            </a:r>
            <a:r>
              <a:rPr sz="450" spc="-179" baseline="9259" dirty="0">
                <a:solidFill>
                  <a:srgbClr val="F05133"/>
                </a:solidFill>
                <a:latin typeface="Arial"/>
                <a:cs typeface="Arial"/>
              </a:rPr>
              <a:t>●</a:t>
            </a:r>
            <a:r>
              <a:rPr sz="225" b="1" spc="-120"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a:p>
            <a:pPr marR="16510" algn="r">
              <a:lnSpc>
                <a:spcPct val="100000"/>
              </a:lnSpc>
              <a:spcBef>
                <a:spcPts val="175"/>
              </a:spcBef>
            </a:pPr>
            <a:r>
              <a:rPr sz="150" b="1" spc="30" dirty="0">
                <a:solidFill>
                  <a:srgbClr val="569BBD"/>
                </a:solidFill>
                <a:latin typeface="Arial"/>
                <a:cs typeface="Arial"/>
              </a:rPr>
              <a:t>●</a:t>
            </a:r>
            <a:endParaRPr sz="150">
              <a:latin typeface="Arial"/>
              <a:cs typeface="Arial"/>
            </a:endParaRPr>
          </a:p>
        </p:txBody>
      </p:sp>
      <p:sp>
        <p:nvSpPr>
          <p:cNvPr id="139" name="object 139"/>
          <p:cNvSpPr txBox="1"/>
          <p:nvPr/>
        </p:nvSpPr>
        <p:spPr>
          <a:xfrm>
            <a:off x="581626" y="2723493"/>
            <a:ext cx="22796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44" baseline="18518" dirty="0">
                <a:solidFill>
                  <a:srgbClr val="569BBD"/>
                </a:solidFill>
                <a:latin typeface="Arial"/>
                <a:cs typeface="Arial"/>
              </a:rPr>
              <a:t>●</a:t>
            </a:r>
            <a:r>
              <a:rPr sz="225" b="1" baseline="18518" dirty="0">
                <a:solidFill>
                  <a:srgbClr val="569BBD"/>
                </a:solidFill>
                <a:latin typeface="Arial"/>
                <a:cs typeface="Arial"/>
              </a:rPr>
              <a:t>             </a:t>
            </a:r>
            <a:r>
              <a:rPr sz="225" b="1" spc="-15" baseline="18518" dirty="0">
                <a:solidFill>
                  <a:srgbClr val="569BBD"/>
                </a:solidFill>
                <a:latin typeface="Arial"/>
                <a:cs typeface="Arial"/>
              </a:rPr>
              <a:t> </a:t>
            </a:r>
            <a:r>
              <a:rPr sz="450" spc="-179" baseline="9259" dirty="0">
                <a:solidFill>
                  <a:srgbClr val="F05133"/>
                </a:solidFill>
                <a:latin typeface="Arial"/>
                <a:cs typeface="Arial"/>
              </a:rPr>
              <a:t>●</a:t>
            </a:r>
            <a:r>
              <a:rPr sz="225" b="1" spc="-120"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p:txBody>
      </p:sp>
      <p:sp>
        <p:nvSpPr>
          <p:cNvPr id="140" name="object 140"/>
          <p:cNvSpPr txBox="1"/>
          <p:nvPr/>
        </p:nvSpPr>
        <p:spPr>
          <a:xfrm>
            <a:off x="755953" y="3170270"/>
            <a:ext cx="863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41" name="object 141"/>
          <p:cNvSpPr/>
          <p:nvPr/>
        </p:nvSpPr>
        <p:spPr>
          <a:xfrm>
            <a:off x="1138832" y="2533559"/>
            <a:ext cx="429895" cy="424180"/>
          </a:xfrm>
          <a:custGeom>
            <a:avLst/>
            <a:gdLst/>
            <a:ahLst/>
            <a:cxnLst/>
            <a:rect l="l" t="t" r="r" b="b"/>
            <a:pathLst>
              <a:path w="429894" h="424180">
                <a:moveTo>
                  <a:pt x="429877" y="211823"/>
                </a:moveTo>
                <a:lnTo>
                  <a:pt x="425906" y="171328"/>
                </a:lnTo>
                <a:lnTo>
                  <a:pt x="414185" y="132312"/>
                </a:lnTo>
                <a:lnTo>
                  <a:pt x="395066" y="96216"/>
                </a:lnTo>
                <a:lnTo>
                  <a:pt x="369328" y="64403"/>
                </a:lnTo>
                <a:lnTo>
                  <a:pt x="337905" y="38003"/>
                </a:lnTo>
                <a:lnTo>
                  <a:pt x="301926" y="18028"/>
                </a:lnTo>
                <a:lnTo>
                  <a:pt x="262754" y="5178"/>
                </a:lnTo>
                <a:lnTo>
                  <a:pt x="221830" y="0"/>
                </a:lnTo>
                <a:lnTo>
                  <a:pt x="208046" y="0"/>
                </a:lnTo>
                <a:lnTo>
                  <a:pt x="167122" y="5178"/>
                </a:lnTo>
                <a:lnTo>
                  <a:pt x="127950" y="18028"/>
                </a:lnTo>
                <a:lnTo>
                  <a:pt x="91972" y="38003"/>
                </a:lnTo>
                <a:lnTo>
                  <a:pt x="60548" y="64403"/>
                </a:lnTo>
                <a:lnTo>
                  <a:pt x="34810" y="96216"/>
                </a:lnTo>
                <a:lnTo>
                  <a:pt x="15692" y="132312"/>
                </a:lnTo>
                <a:lnTo>
                  <a:pt x="3971" y="171328"/>
                </a:lnTo>
                <a:lnTo>
                  <a:pt x="0" y="211823"/>
                </a:lnTo>
                <a:lnTo>
                  <a:pt x="428" y="225413"/>
                </a:lnTo>
                <a:lnTo>
                  <a:pt x="7047" y="265597"/>
                </a:lnTo>
                <a:lnTo>
                  <a:pt x="21299" y="303795"/>
                </a:lnTo>
                <a:lnTo>
                  <a:pt x="42676" y="338606"/>
                </a:lnTo>
                <a:lnTo>
                  <a:pt x="70439" y="368744"/>
                </a:lnTo>
                <a:lnTo>
                  <a:pt x="103497" y="393081"/>
                </a:lnTo>
                <a:lnTo>
                  <a:pt x="140722" y="410759"/>
                </a:lnTo>
                <a:lnTo>
                  <a:pt x="180634" y="421077"/>
                </a:lnTo>
                <a:lnTo>
                  <a:pt x="208046" y="423686"/>
                </a:lnTo>
                <a:lnTo>
                  <a:pt x="221830" y="423686"/>
                </a:lnTo>
                <a:lnTo>
                  <a:pt x="262754" y="418468"/>
                </a:lnTo>
                <a:lnTo>
                  <a:pt x="301926" y="405658"/>
                </a:lnTo>
                <a:lnTo>
                  <a:pt x="337905" y="385682"/>
                </a:lnTo>
                <a:lnTo>
                  <a:pt x="369328" y="359282"/>
                </a:lnTo>
                <a:lnTo>
                  <a:pt x="395066" y="327470"/>
                </a:lnTo>
                <a:lnTo>
                  <a:pt x="414185" y="291374"/>
                </a:lnTo>
                <a:lnTo>
                  <a:pt x="425906" y="252358"/>
                </a:lnTo>
                <a:lnTo>
                  <a:pt x="429877" y="211823"/>
                </a:lnTo>
              </a:path>
            </a:pathLst>
          </a:custGeom>
          <a:ln w="3175">
            <a:solidFill>
              <a:srgbClr val="000000"/>
            </a:solidFill>
          </a:ln>
        </p:spPr>
        <p:txBody>
          <a:bodyPr wrap="square" lIns="0" tIns="0" rIns="0" bIns="0" rtlCol="0"/>
          <a:lstStyle/>
          <a:p>
            <a:endParaRPr/>
          </a:p>
        </p:txBody>
      </p:sp>
      <p:sp>
        <p:nvSpPr>
          <p:cNvPr id="142" name="object 142"/>
          <p:cNvSpPr txBox="1"/>
          <p:nvPr/>
        </p:nvSpPr>
        <p:spPr>
          <a:xfrm>
            <a:off x="1243031" y="258904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3" name="object 143"/>
          <p:cNvSpPr txBox="1"/>
          <p:nvPr/>
        </p:nvSpPr>
        <p:spPr>
          <a:xfrm>
            <a:off x="1184740" y="27767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4" name="object 144"/>
          <p:cNvSpPr txBox="1"/>
          <p:nvPr/>
        </p:nvSpPr>
        <p:spPr>
          <a:xfrm>
            <a:off x="1513028" y="272602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5" name="object 145"/>
          <p:cNvSpPr txBox="1"/>
          <p:nvPr/>
        </p:nvSpPr>
        <p:spPr>
          <a:xfrm>
            <a:off x="1378497" y="268198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6" name="object 146"/>
          <p:cNvSpPr txBox="1"/>
          <p:nvPr/>
        </p:nvSpPr>
        <p:spPr>
          <a:xfrm>
            <a:off x="1465796" y="28455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7" name="object 147"/>
          <p:cNvSpPr txBox="1"/>
          <p:nvPr/>
        </p:nvSpPr>
        <p:spPr>
          <a:xfrm>
            <a:off x="1326086" y="279883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8" name="object 148"/>
          <p:cNvSpPr txBox="1"/>
          <p:nvPr/>
        </p:nvSpPr>
        <p:spPr>
          <a:xfrm>
            <a:off x="1318727" y="267715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9" name="object 149"/>
          <p:cNvSpPr txBox="1"/>
          <p:nvPr/>
        </p:nvSpPr>
        <p:spPr>
          <a:xfrm>
            <a:off x="1300465" y="2753904"/>
            <a:ext cx="79375"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135"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0" name="object 150"/>
          <p:cNvSpPr txBox="1"/>
          <p:nvPr/>
        </p:nvSpPr>
        <p:spPr>
          <a:xfrm>
            <a:off x="1222238" y="26831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1" name="object 151"/>
          <p:cNvSpPr txBox="1"/>
          <p:nvPr/>
        </p:nvSpPr>
        <p:spPr>
          <a:xfrm>
            <a:off x="1365530" y="291059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2" name="object 152"/>
          <p:cNvSpPr txBox="1"/>
          <p:nvPr/>
        </p:nvSpPr>
        <p:spPr>
          <a:xfrm>
            <a:off x="1309459" y="2605705"/>
            <a:ext cx="1828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a:t>
            </a:r>
            <a:r>
              <a:rPr sz="225" b="1" spc="-3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3" name="object 153"/>
          <p:cNvSpPr txBox="1"/>
          <p:nvPr/>
        </p:nvSpPr>
        <p:spPr>
          <a:xfrm>
            <a:off x="1415683" y="2856000"/>
            <a:ext cx="62230"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6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4" name="object 154"/>
          <p:cNvSpPr txBox="1"/>
          <p:nvPr/>
        </p:nvSpPr>
        <p:spPr>
          <a:xfrm>
            <a:off x="1344621" y="2786807"/>
            <a:ext cx="123189" cy="72390"/>
          </a:xfrm>
          <a:prstGeom prst="rect">
            <a:avLst/>
          </a:prstGeom>
        </p:spPr>
        <p:txBody>
          <a:bodyPr vert="horz" wrap="square" lIns="0" tIns="12700" rIns="0" bIns="0" rtlCol="0">
            <a:spAutoFit/>
          </a:bodyPr>
          <a:lstStyle/>
          <a:p>
            <a:pPr marL="3810">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a:lnSpc>
                <a:spcPct val="100000"/>
              </a:lnSpc>
              <a:spcBef>
                <a:spcPts val="5"/>
              </a:spcBef>
            </a:pPr>
            <a:r>
              <a:rPr sz="150" b="1" spc="30" dirty="0">
                <a:solidFill>
                  <a:srgbClr val="569BBD"/>
                </a:solidFill>
                <a:latin typeface="Arial"/>
                <a:cs typeface="Arial"/>
              </a:rPr>
              <a:t>●      </a:t>
            </a:r>
            <a:r>
              <a:rPr sz="150" b="1" spc="70" dirty="0">
                <a:solidFill>
                  <a:srgbClr val="569BBD"/>
                </a:solidFill>
                <a:latin typeface="Arial"/>
                <a:cs typeface="Arial"/>
              </a:rPr>
              <a:t> </a:t>
            </a:r>
            <a:r>
              <a:rPr sz="150" b="1" spc="-25" dirty="0">
                <a:solidFill>
                  <a:srgbClr val="569BBD"/>
                </a:solidFill>
                <a:latin typeface="Arial"/>
                <a:cs typeface="Arial"/>
              </a:rPr>
              <a:t>●</a:t>
            </a:r>
            <a:r>
              <a:rPr sz="100" b="1" spc="-25" dirty="0">
                <a:solidFill>
                  <a:srgbClr val="F05133"/>
                </a:solidFill>
                <a:latin typeface="Arial"/>
                <a:cs typeface="Arial"/>
              </a:rPr>
              <a:t>●</a:t>
            </a:r>
            <a:endParaRPr sz="100">
              <a:latin typeface="Arial"/>
              <a:cs typeface="Arial"/>
            </a:endParaRPr>
          </a:p>
        </p:txBody>
      </p:sp>
      <p:sp>
        <p:nvSpPr>
          <p:cNvPr id="155" name="object 155"/>
          <p:cNvSpPr txBox="1"/>
          <p:nvPr/>
        </p:nvSpPr>
        <p:spPr>
          <a:xfrm>
            <a:off x="1244627" y="255586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156" name="object 156"/>
          <p:cNvSpPr txBox="1"/>
          <p:nvPr/>
        </p:nvSpPr>
        <p:spPr>
          <a:xfrm>
            <a:off x="1205416" y="2847122"/>
            <a:ext cx="13144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7" baseline="27777" dirty="0">
                <a:solidFill>
                  <a:srgbClr val="F05133"/>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57" name="object 157"/>
          <p:cNvSpPr txBox="1"/>
          <p:nvPr/>
        </p:nvSpPr>
        <p:spPr>
          <a:xfrm>
            <a:off x="1432699" y="2794400"/>
            <a:ext cx="32384"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endParaRPr sz="300">
              <a:latin typeface="Arial"/>
              <a:cs typeface="Arial"/>
            </a:endParaRPr>
          </a:p>
        </p:txBody>
      </p:sp>
      <p:sp>
        <p:nvSpPr>
          <p:cNvPr id="158" name="object 158"/>
          <p:cNvSpPr/>
          <p:nvPr/>
        </p:nvSpPr>
        <p:spPr>
          <a:xfrm>
            <a:off x="1391969" y="2995093"/>
            <a:ext cx="335280" cy="330200"/>
          </a:xfrm>
          <a:custGeom>
            <a:avLst/>
            <a:gdLst/>
            <a:ahLst/>
            <a:cxnLst/>
            <a:rect l="l" t="t" r="r" b="b"/>
            <a:pathLst>
              <a:path w="335280" h="330200">
                <a:moveTo>
                  <a:pt x="334790" y="164981"/>
                </a:moveTo>
                <a:lnTo>
                  <a:pt x="329300" y="123122"/>
                </a:lnTo>
                <a:lnTo>
                  <a:pt x="313257" y="83989"/>
                </a:lnTo>
                <a:lnTo>
                  <a:pt x="287636" y="50152"/>
                </a:lnTo>
                <a:lnTo>
                  <a:pt x="254149" y="23830"/>
                </a:lnTo>
                <a:lnTo>
                  <a:pt x="215016" y="6736"/>
                </a:lnTo>
                <a:lnTo>
                  <a:pt x="172768" y="0"/>
                </a:lnTo>
                <a:lnTo>
                  <a:pt x="162021" y="0"/>
                </a:lnTo>
                <a:lnTo>
                  <a:pt x="119773" y="6736"/>
                </a:lnTo>
                <a:lnTo>
                  <a:pt x="80641" y="23830"/>
                </a:lnTo>
                <a:lnTo>
                  <a:pt x="47154" y="50152"/>
                </a:lnTo>
                <a:lnTo>
                  <a:pt x="21532" y="83989"/>
                </a:lnTo>
                <a:lnTo>
                  <a:pt x="5490" y="123122"/>
                </a:lnTo>
                <a:lnTo>
                  <a:pt x="0" y="164981"/>
                </a:lnTo>
                <a:lnTo>
                  <a:pt x="350" y="175572"/>
                </a:lnTo>
                <a:lnTo>
                  <a:pt x="8527" y="217002"/>
                </a:lnTo>
                <a:lnTo>
                  <a:pt x="27100" y="255045"/>
                </a:lnTo>
                <a:lnTo>
                  <a:pt x="54863" y="287169"/>
                </a:lnTo>
                <a:lnTo>
                  <a:pt x="89986" y="311349"/>
                </a:lnTo>
                <a:lnTo>
                  <a:pt x="130131" y="325912"/>
                </a:lnTo>
                <a:lnTo>
                  <a:pt x="162021" y="329962"/>
                </a:lnTo>
                <a:lnTo>
                  <a:pt x="172768" y="329962"/>
                </a:lnTo>
                <a:lnTo>
                  <a:pt x="215016" y="323226"/>
                </a:lnTo>
                <a:lnTo>
                  <a:pt x="254149" y="306132"/>
                </a:lnTo>
                <a:lnTo>
                  <a:pt x="287636" y="279809"/>
                </a:lnTo>
                <a:lnTo>
                  <a:pt x="313257" y="246011"/>
                </a:lnTo>
                <a:lnTo>
                  <a:pt x="329300" y="206878"/>
                </a:lnTo>
                <a:lnTo>
                  <a:pt x="334790" y="164981"/>
                </a:lnTo>
              </a:path>
            </a:pathLst>
          </a:custGeom>
          <a:ln w="3175">
            <a:solidFill>
              <a:srgbClr val="000000"/>
            </a:solidFill>
          </a:ln>
        </p:spPr>
        <p:txBody>
          <a:bodyPr wrap="square" lIns="0" tIns="0" rIns="0" bIns="0" rtlCol="0"/>
          <a:lstStyle/>
          <a:p>
            <a:endParaRPr/>
          </a:p>
        </p:txBody>
      </p:sp>
      <p:sp>
        <p:nvSpPr>
          <p:cNvPr id="159" name="object 159"/>
          <p:cNvSpPr txBox="1"/>
          <p:nvPr/>
        </p:nvSpPr>
        <p:spPr>
          <a:xfrm>
            <a:off x="1596239" y="303706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0" name="object 160"/>
          <p:cNvSpPr txBox="1"/>
          <p:nvPr/>
        </p:nvSpPr>
        <p:spPr>
          <a:xfrm>
            <a:off x="1631517" y="319978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1" name="object 161"/>
          <p:cNvSpPr txBox="1"/>
          <p:nvPr/>
        </p:nvSpPr>
        <p:spPr>
          <a:xfrm>
            <a:off x="1532342" y="3094341"/>
            <a:ext cx="1066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8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62" name="object 162"/>
          <p:cNvSpPr txBox="1"/>
          <p:nvPr/>
        </p:nvSpPr>
        <p:spPr>
          <a:xfrm>
            <a:off x="1438656" y="3041229"/>
            <a:ext cx="26670"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163" name="object 163"/>
          <p:cNvSpPr txBox="1"/>
          <p:nvPr/>
        </p:nvSpPr>
        <p:spPr>
          <a:xfrm>
            <a:off x="1503644" y="3190946"/>
            <a:ext cx="4699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15" baseline="27777" dirty="0">
                <a:solidFill>
                  <a:srgbClr val="F05133"/>
                </a:solidFill>
                <a:latin typeface="Arial"/>
                <a:cs typeface="Arial"/>
              </a:rPr>
              <a:t>●</a:t>
            </a:r>
            <a:r>
              <a:rPr sz="150" b="1" spc="30" dirty="0">
                <a:solidFill>
                  <a:srgbClr val="569BBD"/>
                </a:solidFill>
                <a:latin typeface="Arial"/>
                <a:cs typeface="Arial"/>
              </a:rPr>
              <a:t>●</a:t>
            </a:r>
            <a:endParaRPr sz="150">
              <a:latin typeface="Arial"/>
              <a:cs typeface="Arial"/>
            </a:endParaRPr>
          </a:p>
        </p:txBody>
      </p:sp>
      <p:sp>
        <p:nvSpPr>
          <p:cNvPr id="164" name="object 164"/>
          <p:cNvSpPr txBox="1"/>
          <p:nvPr/>
        </p:nvSpPr>
        <p:spPr>
          <a:xfrm>
            <a:off x="1430168" y="3027328"/>
            <a:ext cx="89535" cy="74930"/>
          </a:xfrm>
          <a:prstGeom prst="rect">
            <a:avLst/>
          </a:prstGeom>
        </p:spPr>
        <p:txBody>
          <a:bodyPr vert="horz" wrap="square" lIns="0" tIns="5080" rIns="0" bIns="0" rtlCol="0">
            <a:spAutoFit/>
          </a:bodyPr>
          <a:lstStyle/>
          <a:p>
            <a:pPr>
              <a:lnSpc>
                <a:spcPct val="100000"/>
              </a:lnSpc>
              <a:spcBef>
                <a:spcPts val="40"/>
              </a:spcBef>
            </a:pPr>
            <a:endParaRPr sz="200">
              <a:latin typeface="Times New Roman"/>
              <a:cs typeface="Times New Roman"/>
            </a:endParaRPr>
          </a:p>
          <a:p>
            <a:pPr>
              <a:lnSpc>
                <a:spcPct val="100000"/>
              </a:lnSpc>
            </a:pPr>
            <a:r>
              <a:rPr sz="300" spc="70" dirty="0">
                <a:solidFill>
                  <a:srgbClr val="F05133"/>
                </a:solidFill>
                <a:latin typeface="Arial"/>
                <a:cs typeface="Arial"/>
              </a:rPr>
              <a:t>●</a:t>
            </a:r>
            <a:r>
              <a:rPr sz="300" spc="75"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65" name="object 165"/>
          <p:cNvSpPr txBox="1"/>
          <p:nvPr/>
        </p:nvSpPr>
        <p:spPr>
          <a:xfrm>
            <a:off x="1475764" y="3101155"/>
            <a:ext cx="238760" cy="121285"/>
          </a:xfrm>
          <a:prstGeom prst="rect">
            <a:avLst/>
          </a:prstGeom>
        </p:spPr>
        <p:txBody>
          <a:bodyPr vert="horz" wrap="square" lIns="0" tIns="15240" rIns="0" bIns="0" rtlCol="0">
            <a:spAutoFit/>
          </a:bodyPr>
          <a:lstStyle/>
          <a:p>
            <a:pPr>
              <a:lnSpc>
                <a:spcPct val="100000"/>
              </a:lnSpc>
              <a:spcBef>
                <a:spcPts val="120"/>
              </a:spcBef>
            </a:pPr>
            <a:r>
              <a:rPr sz="225" b="1" spc="44" baseline="55555" dirty="0">
                <a:solidFill>
                  <a:srgbClr val="569BBD"/>
                </a:solidFill>
                <a:latin typeface="Arial"/>
                <a:cs typeface="Arial"/>
              </a:rPr>
              <a:t>●   </a:t>
            </a:r>
            <a:r>
              <a:rPr sz="225" b="1" spc="7" baseline="55555" dirty="0">
                <a:solidFill>
                  <a:srgbClr val="569BBD"/>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a:p>
            <a:pPr marL="27305">
              <a:lnSpc>
                <a:spcPct val="100000"/>
              </a:lnSpc>
              <a:spcBef>
                <a:spcPts val="190"/>
              </a:spcBef>
            </a:pPr>
            <a:r>
              <a:rPr sz="150" b="1" spc="30" dirty="0">
                <a:solidFill>
                  <a:srgbClr val="569BBD"/>
                </a:solidFill>
                <a:latin typeface="Arial"/>
                <a:cs typeface="Arial"/>
              </a:rPr>
              <a:t>●</a:t>
            </a:r>
            <a:r>
              <a:rPr sz="150" b="1" spc="85"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66" name="object 166"/>
          <p:cNvSpPr/>
          <p:nvPr/>
        </p:nvSpPr>
        <p:spPr>
          <a:xfrm>
            <a:off x="1635800" y="2553651"/>
            <a:ext cx="482600" cy="476250"/>
          </a:xfrm>
          <a:custGeom>
            <a:avLst/>
            <a:gdLst/>
            <a:ahLst/>
            <a:cxnLst/>
            <a:rect l="l" t="t" r="r" b="b"/>
            <a:pathLst>
              <a:path w="482600" h="476250">
                <a:moveTo>
                  <a:pt x="482600" y="237834"/>
                </a:moveTo>
                <a:lnTo>
                  <a:pt x="478122" y="192354"/>
                </a:lnTo>
                <a:lnTo>
                  <a:pt x="464961" y="148549"/>
                </a:lnTo>
                <a:lnTo>
                  <a:pt x="443506" y="108014"/>
                </a:lnTo>
                <a:lnTo>
                  <a:pt x="414613" y="72308"/>
                </a:lnTo>
                <a:lnTo>
                  <a:pt x="379335" y="42676"/>
                </a:lnTo>
                <a:lnTo>
                  <a:pt x="338957" y="20247"/>
                </a:lnTo>
                <a:lnTo>
                  <a:pt x="294995" y="5840"/>
                </a:lnTo>
                <a:lnTo>
                  <a:pt x="249048" y="0"/>
                </a:lnTo>
                <a:lnTo>
                  <a:pt x="233551" y="0"/>
                </a:lnTo>
                <a:lnTo>
                  <a:pt x="187604" y="5840"/>
                </a:lnTo>
                <a:lnTo>
                  <a:pt x="143643" y="20247"/>
                </a:lnTo>
                <a:lnTo>
                  <a:pt x="103264" y="42676"/>
                </a:lnTo>
                <a:lnTo>
                  <a:pt x="67986" y="72308"/>
                </a:lnTo>
                <a:lnTo>
                  <a:pt x="39093" y="108014"/>
                </a:lnTo>
                <a:lnTo>
                  <a:pt x="17639" y="148549"/>
                </a:lnTo>
                <a:lnTo>
                  <a:pt x="4477" y="192354"/>
                </a:lnTo>
                <a:lnTo>
                  <a:pt x="0" y="237834"/>
                </a:lnTo>
                <a:lnTo>
                  <a:pt x="506" y="253059"/>
                </a:lnTo>
                <a:lnTo>
                  <a:pt x="7904" y="298188"/>
                </a:lnTo>
                <a:lnTo>
                  <a:pt x="23908" y="341059"/>
                </a:lnTo>
                <a:lnTo>
                  <a:pt x="47932" y="380114"/>
                </a:lnTo>
                <a:lnTo>
                  <a:pt x="79083" y="413952"/>
                </a:lnTo>
                <a:lnTo>
                  <a:pt x="116230" y="441286"/>
                </a:lnTo>
                <a:lnTo>
                  <a:pt x="157972" y="461106"/>
                </a:lnTo>
                <a:lnTo>
                  <a:pt x="202790" y="472709"/>
                </a:lnTo>
                <a:lnTo>
                  <a:pt x="233551" y="475630"/>
                </a:lnTo>
                <a:lnTo>
                  <a:pt x="249048" y="475630"/>
                </a:lnTo>
                <a:lnTo>
                  <a:pt x="294995" y="469789"/>
                </a:lnTo>
                <a:lnTo>
                  <a:pt x="338957" y="455382"/>
                </a:lnTo>
                <a:lnTo>
                  <a:pt x="379335" y="432953"/>
                </a:lnTo>
                <a:lnTo>
                  <a:pt x="414613" y="403360"/>
                </a:lnTo>
                <a:lnTo>
                  <a:pt x="443506" y="367615"/>
                </a:lnTo>
                <a:lnTo>
                  <a:pt x="464961" y="327119"/>
                </a:lnTo>
                <a:lnTo>
                  <a:pt x="478122" y="283314"/>
                </a:lnTo>
                <a:lnTo>
                  <a:pt x="482600" y="237834"/>
                </a:lnTo>
              </a:path>
            </a:pathLst>
          </a:custGeom>
          <a:ln w="3175">
            <a:solidFill>
              <a:srgbClr val="000000"/>
            </a:solidFill>
          </a:ln>
        </p:spPr>
        <p:txBody>
          <a:bodyPr wrap="square" lIns="0" tIns="0" rIns="0" bIns="0" rtlCol="0"/>
          <a:lstStyle/>
          <a:p>
            <a:endParaRPr/>
          </a:p>
        </p:txBody>
      </p:sp>
      <p:sp>
        <p:nvSpPr>
          <p:cNvPr id="167" name="object 167"/>
          <p:cNvSpPr txBox="1"/>
          <p:nvPr/>
        </p:nvSpPr>
        <p:spPr>
          <a:xfrm>
            <a:off x="2051310" y="290751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8" name="object 168"/>
          <p:cNvSpPr txBox="1"/>
          <p:nvPr/>
        </p:nvSpPr>
        <p:spPr>
          <a:xfrm>
            <a:off x="1733925" y="286047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9" name="object 169"/>
          <p:cNvSpPr txBox="1"/>
          <p:nvPr/>
        </p:nvSpPr>
        <p:spPr>
          <a:xfrm>
            <a:off x="1802845" y="2843929"/>
            <a:ext cx="1066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8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70" name="object 170"/>
          <p:cNvSpPr txBox="1"/>
          <p:nvPr/>
        </p:nvSpPr>
        <p:spPr>
          <a:xfrm>
            <a:off x="1701840" y="262096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1" name="object 171"/>
          <p:cNvSpPr txBox="1"/>
          <p:nvPr/>
        </p:nvSpPr>
        <p:spPr>
          <a:xfrm>
            <a:off x="1892637" y="285903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2" name="object 172"/>
          <p:cNvSpPr txBox="1"/>
          <p:nvPr/>
        </p:nvSpPr>
        <p:spPr>
          <a:xfrm>
            <a:off x="1747436" y="2922507"/>
            <a:ext cx="69850" cy="8826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gn="ctr">
              <a:lnSpc>
                <a:spcPct val="100000"/>
              </a:lnSpc>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R="5080" algn="ctr">
              <a:lnSpc>
                <a:spcPct val="100000"/>
              </a:lnSpc>
            </a:pPr>
            <a:r>
              <a:rPr sz="225" b="1" spc="44" baseline="18518" dirty="0">
                <a:solidFill>
                  <a:srgbClr val="569BBD"/>
                </a:solidFill>
                <a:latin typeface="Arial"/>
                <a:cs typeface="Arial"/>
              </a:rPr>
              <a:t>●</a:t>
            </a:r>
            <a:r>
              <a:rPr sz="225" b="1" spc="9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73" name="object 173"/>
          <p:cNvSpPr txBox="1"/>
          <p:nvPr/>
        </p:nvSpPr>
        <p:spPr>
          <a:xfrm>
            <a:off x="1816396" y="297931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4" name="object 174"/>
          <p:cNvSpPr txBox="1"/>
          <p:nvPr/>
        </p:nvSpPr>
        <p:spPr>
          <a:xfrm>
            <a:off x="1647015" y="282118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5" name="object 175"/>
          <p:cNvSpPr txBox="1"/>
          <p:nvPr/>
        </p:nvSpPr>
        <p:spPr>
          <a:xfrm>
            <a:off x="1849571" y="2631716"/>
            <a:ext cx="145415"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 </a:t>
            </a:r>
            <a:r>
              <a:rPr sz="225" b="1" spc="44" baseline="37037" dirty="0">
                <a:solidFill>
                  <a:srgbClr val="569BBD"/>
                </a:solidFill>
                <a:latin typeface="Arial"/>
                <a:cs typeface="Arial"/>
              </a:rPr>
              <a:t>●</a:t>
            </a:r>
            <a:r>
              <a:rPr sz="225" b="1" spc="-7" baseline="37037"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76" name="object 176"/>
          <p:cNvSpPr txBox="1"/>
          <p:nvPr/>
        </p:nvSpPr>
        <p:spPr>
          <a:xfrm>
            <a:off x="1905837" y="2684750"/>
            <a:ext cx="162560" cy="19050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10795" algn="ctr">
              <a:lnSpc>
                <a:spcPts val="160"/>
              </a:lnSpc>
            </a:pPr>
            <a:r>
              <a:rPr sz="150" b="1" spc="30" dirty="0">
                <a:solidFill>
                  <a:srgbClr val="569BBD"/>
                </a:solidFill>
                <a:latin typeface="Arial"/>
                <a:cs typeface="Arial"/>
              </a:rPr>
              <a:t>●   </a:t>
            </a:r>
            <a:r>
              <a:rPr sz="150" b="1" spc="65" dirty="0">
                <a:solidFill>
                  <a:srgbClr val="569BBD"/>
                </a:solidFill>
                <a:latin typeface="Arial"/>
                <a:cs typeface="Arial"/>
              </a:rPr>
              <a:t> </a:t>
            </a:r>
            <a:r>
              <a:rPr sz="150" b="1" spc="-5" dirty="0">
                <a:solidFill>
                  <a:srgbClr val="569BBD"/>
                </a:solidFill>
                <a:latin typeface="Arial"/>
                <a:cs typeface="Arial"/>
              </a:rPr>
              <a:t>●●</a:t>
            </a:r>
            <a:endParaRPr sz="150">
              <a:latin typeface="Arial"/>
              <a:cs typeface="Arial"/>
            </a:endParaRPr>
          </a:p>
          <a:p>
            <a:pPr marR="10795" algn="r">
              <a:lnSpc>
                <a:spcPts val="340"/>
              </a:lnSpc>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55555" dirty="0">
                <a:solidFill>
                  <a:srgbClr val="F05133"/>
                </a:solidFill>
                <a:latin typeface="Arial"/>
                <a:cs typeface="Arial"/>
              </a:rPr>
              <a:t>●</a:t>
            </a:r>
            <a:r>
              <a:rPr sz="150" b="1" baseline="55555" dirty="0">
                <a:solidFill>
                  <a:srgbClr val="F05133"/>
                </a:solidFill>
                <a:latin typeface="Arial"/>
                <a:cs typeface="Arial"/>
              </a:rPr>
              <a:t>          </a:t>
            </a:r>
            <a:r>
              <a:rPr sz="150" b="1" spc="-15" baseline="55555" dirty="0">
                <a:solidFill>
                  <a:srgbClr val="F05133"/>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R="6985" algn="r">
              <a:lnSpc>
                <a:spcPts val="150"/>
              </a:lnSpc>
              <a:spcBef>
                <a:spcPts val="45"/>
              </a:spcBef>
            </a:pPr>
            <a:r>
              <a:rPr sz="225" b="1" spc="-22" baseline="18518" dirty="0">
                <a:solidFill>
                  <a:srgbClr val="569BBD"/>
                </a:solidFill>
                <a:latin typeface="Arial"/>
                <a:cs typeface="Arial"/>
              </a:rPr>
              <a:t>●</a:t>
            </a:r>
            <a:r>
              <a:rPr sz="150" b="1" spc="30" dirty="0">
                <a:solidFill>
                  <a:srgbClr val="569BBD"/>
                </a:solidFill>
                <a:latin typeface="Arial"/>
                <a:cs typeface="Arial"/>
              </a:rPr>
              <a:t>●</a:t>
            </a:r>
            <a:endParaRPr sz="150">
              <a:latin typeface="Arial"/>
              <a:cs typeface="Arial"/>
            </a:endParaRPr>
          </a:p>
          <a:p>
            <a:pPr marL="61594" algn="ctr">
              <a:lnSpc>
                <a:spcPts val="135"/>
              </a:lnSpc>
            </a:pPr>
            <a:r>
              <a:rPr sz="150" b="1" spc="30" dirty="0">
                <a:solidFill>
                  <a:srgbClr val="569BBD"/>
                </a:solidFill>
                <a:latin typeface="Arial"/>
                <a:cs typeface="Arial"/>
              </a:rPr>
              <a:t>●</a:t>
            </a:r>
            <a:endParaRPr sz="150">
              <a:latin typeface="Arial"/>
              <a:cs typeface="Arial"/>
            </a:endParaRPr>
          </a:p>
          <a:p>
            <a:pPr marL="43815">
              <a:lnSpc>
                <a:spcPts val="165"/>
              </a:lnSpc>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R="5080" algn="r">
              <a:lnSpc>
                <a:spcPct val="100000"/>
              </a:lnSpc>
            </a:pPr>
            <a:r>
              <a:rPr sz="150" b="1" spc="30" dirty="0">
                <a:solidFill>
                  <a:srgbClr val="569BBD"/>
                </a:solidFill>
                <a:latin typeface="Arial"/>
                <a:cs typeface="Arial"/>
              </a:rPr>
              <a:t>●</a:t>
            </a:r>
            <a:endParaRPr sz="150">
              <a:latin typeface="Arial"/>
              <a:cs typeface="Arial"/>
            </a:endParaRPr>
          </a:p>
        </p:txBody>
      </p:sp>
      <p:sp>
        <p:nvSpPr>
          <p:cNvPr id="177" name="object 177"/>
          <p:cNvSpPr txBox="1"/>
          <p:nvPr/>
        </p:nvSpPr>
        <p:spPr>
          <a:xfrm>
            <a:off x="1876322" y="2653054"/>
            <a:ext cx="40640" cy="74930"/>
          </a:xfrm>
          <a:prstGeom prst="rect">
            <a:avLst/>
          </a:prstGeom>
        </p:spPr>
        <p:txBody>
          <a:bodyPr vert="horz" wrap="square" lIns="0" tIns="15240" rIns="0" bIns="0" rtlCol="0">
            <a:spAutoFit/>
          </a:bodyPr>
          <a:lstStyle/>
          <a:p>
            <a:pPr>
              <a:lnSpc>
                <a:spcPct val="100000"/>
              </a:lnSpc>
              <a:spcBef>
                <a:spcPts val="120"/>
              </a:spcBef>
            </a:pPr>
            <a:r>
              <a:rPr sz="225" b="1" spc="-15" baseline="37037" dirty="0">
                <a:solidFill>
                  <a:srgbClr val="569BBD"/>
                </a:solidFill>
                <a:latin typeface="Arial"/>
                <a:cs typeface="Arial"/>
              </a:rPr>
              <a:t>●</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178" name="object 178"/>
          <p:cNvSpPr txBox="1"/>
          <p:nvPr/>
        </p:nvSpPr>
        <p:spPr>
          <a:xfrm>
            <a:off x="309799" y="2947388"/>
            <a:ext cx="231775" cy="156845"/>
          </a:xfrm>
          <a:prstGeom prst="rect">
            <a:avLst/>
          </a:prstGeom>
        </p:spPr>
        <p:txBody>
          <a:bodyPr vert="horz" wrap="square" lIns="0" tIns="12065" rIns="0" bIns="0" rtlCol="0">
            <a:spAutoFit/>
          </a:bodyPr>
          <a:lstStyle/>
          <a:p>
            <a:pPr marR="5080" algn="ctr">
              <a:lnSpc>
                <a:spcPct val="100000"/>
              </a:lnSpc>
              <a:spcBef>
                <a:spcPts val="95"/>
              </a:spcBef>
            </a:pPr>
            <a:r>
              <a:rPr sz="400" spc="-5" dirty="0">
                <a:latin typeface="Arial"/>
                <a:cs typeface="Arial"/>
              </a:rPr>
              <a:t>St</a:t>
            </a:r>
            <a:r>
              <a:rPr sz="400" spc="-10" dirty="0">
                <a:latin typeface="Arial"/>
                <a:cs typeface="Arial"/>
              </a:rPr>
              <a:t>ratu</a:t>
            </a:r>
            <a:r>
              <a:rPr sz="400" spc="-5" dirty="0">
                <a:latin typeface="Arial"/>
                <a:cs typeface="Arial"/>
              </a:rPr>
              <a:t>m 1</a:t>
            </a:r>
            <a:endParaRPr sz="400">
              <a:latin typeface="Arial"/>
              <a:cs typeface="Arial"/>
            </a:endParaRPr>
          </a:p>
          <a:p>
            <a:pPr marL="26670">
              <a:lnSpc>
                <a:spcPts val="150"/>
              </a:lnSpc>
              <a:spcBef>
                <a:spcPts val="254"/>
              </a:spcBef>
            </a:pPr>
            <a:r>
              <a:rPr sz="150" b="1" spc="30" dirty="0">
                <a:solidFill>
                  <a:srgbClr val="569BBD"/>
                </a:solidFill>
                <a:latin typeface="Arial"/>
                <a:cs typeface="Arial"/>
              </a:rPr>
              <a:t>●</a:t>
            </a:r>
            <a:endParaRPr sz="150">
              <a:latin typeface="Arial"/>
              <a:cs typeface="Arial"/>
            </a:endParaRPr>
          </a:p>
          <a:p>
            <a:pPr marR="26670" algn="ctr">
              <a:lnSpc>
                <a:spcPts val="150"/>
              </a:lnSpc>
            </a:pPr>
            <a:r>
              <a:rPr sz="150" b="1" spc="30" dirty="0">
                <a:solidFill>
                  <a:srgbClr val="569BBD"/>
                </a:solidFill>
                <a:latin typeface="Arial"/>
                <a:cs typeface="Arial"/>
              </a:rPr>
              <a:t>●</a:t>
            </a:r>
            <a:endParaRPr sz="150">
              <a:latin typeface="Arial"/>
              <a:cs typeface="Arial"/>
            </a:endParaRPr>
          </a:p>
        </p:txBody>
      </p:sp>
      <p:sp>
        <p:nvSpPr>
          <p:cNvPr id="179" name="object 179"/>
          <p:cNvSpPr txBox="1"/>
          <p:nvPr/>
        </p:nvSpPr>
        <p:spPr>
          <a:xfrm>
            <a:off x="421941" y="2430600"/>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2</a:t>
            </a:r>
            <a:endParaRPr sz="400">
              <a:latin typeface="Arial"/>
              <a:cs typeface="Arial"/>
            </a:endParaRPr>
          </a:p>
        </p:txBody>
      </p:sp>
      <p:sp>
        <p:nvSpPr>
          <p:cNvPr id="180" name="object 180"/>
          <p:cNvSpPr txBox="1"/>
          <p:nvPr/>
        </p:nvSpPr>
        <p:spPr>
          <a:xfrm>
            <a:off x="777057" y="2637907"/>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3</a:t>
            </a:r>
            <a:endParaRPr sz="400">
              <a:latin typeface="Arial"/>
              <a:cs typeface="Arial"/>
            </a:endParaRPr>
          </a:p>
        </p:txBody>
      </p:sp>
      <p:sp>
        <p:nvSpPr>
          <p:cNvPr id="181" name="object 181"/>
          <p:cNvSpPr txBox="1"/>
          <p:nvPr/>
        </p:nvSpPr>
        <p:spPr>
          <a:xfrm>
            <a:off x="1244316" y="2451315"/>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4</a:t>
            </a:r>
            <a:endParaRPr sz="400">
              <a:latin typeface="Arial"/>
              <a:cs typeface="Arial"/>
            </a:endParaRPr>
          </a:p>
        </p:txBody>
      </p:sp>
      <p:sp>
        <p:nvSpPr>
          <p:cNvPr id="182" name="object 182"/>
          <p:cNvSpPr txBox="1"/>
          <p:nvPr/>
        </p:nvSpPr>
        <p:spPr>
          <a:xfrm>
            <a:off x="1449909" y="3310954"/>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5</a:t>
            </a:r>
            <a:endParaRPr sz="400">
              <a:latin typeface="Arial"/>
              <a:cs typeface="Arial"/>
            </a:endParaRPr>
          </a:p>
        </p:txBody>
      </p:sp>
      <p:sp>
        <p:nvSpPr>
          <p:cNvPr id="183" name="object 183"/>
          <p:cNvSpPr txBox="1"/>
          <p:nvPr/>
        </p:nvSpPr>
        <p:spPr>
          <a:xfrm>
            <a:off x="1767645" y="2471408"/>
            <a:ext cx="231775" cy="157480"/>
          </a:xfrm>
          <a:prstGeom prst="rect">
            <a:avLst/>
          </a:prstGeom>
        </p:spPr>
        <p:txBody>
          <a:bodyPr vert="horz" wrap="square" lIns="0" tIns="12065" rIns="0" bIns="0" rtlCol="0">
            <a:spAutoFit/>
          </a:bodyPr>
          <a:lstStyle/>
          <a:p>
            <a:pPr marR="5080" algn="ctr">
              <a:lnSpc>
                <a:spcPct val="100000"/>
              </a:lnSpc>
              <a:spcBef>
                <a:spcPts val="95"/>
              </a:spcBef>
            </a:pPr>
            <a:r>
              <a:rPr sz="400" spc="-5" dirty="0">
                <a:latin typeface="Arial"/>
                <a:cs typeface="Arial"/>
              </a:rPr>
              <a:t>St</a:t>
            </a:r>
            <a:r>
              <a:rPr sz="400" spc="-10" dirty="0">
                <a:latin typeface="Arial"/>
                <a:cs typeface="Arial"/>
              </a:rPr>
              <a:t>ratu</a:t>
            </a:r>
            <a:r>
              <a:rPr sz="400" spc="-5" dirty="0">
                <a:latin typeface="Arial"/>
                <a:cs typeface="Arial"/>
              </a:rPr>
              <a:t>m 6</a:t>
            </a:r>
            <a:endParaRPr sz="400">
              <a:latin typeface="Arial"/>
              <a:cs typeface="Arial"/>
            </a:endParaRPr>
          </a:p>
          <a:p>
            <a:pPr marL="21590">
              <a:lnSpc>
                <a:spcPts val="155"/>
              </a:lnSpc>
              <a:spcBef>
                <a:spcPts val="250"/>
              </a:spcBef>
            </a:pPr>
            <a:r>
              <a:rPr sz="225" b="1" spc="7" baseline="18518" dirty="0">
                <a:solidFill>
                  <a:srgbClr val="569BBD"/>
                </a:solidFill>
                <a:latin typeface="Arial"/>
                <a:cs typeface="Arial"/>
              </a:rPr>
              <a:t>●</a:t>
            </a:r>
            <a:r>
              <a:rPr sz="150" b="1" spc="5" dirty="0">
                <a:solidFill>
                  <a:srgbClr val="569BBD"/>
                </a:solidFill>
                <a:latin typeface="Arial"/>
                <a:cs typeface="Arial"/>
              </a:rPr>
              <a:t>●</a:t>
            </a:r>
            <a:endParaRPr sz="150">
              <a:latin typeface="Arial"/>
              <a:cs typeface="Arial"/>
            </a:endParaRPr>
          </a:p>
          <a:p>
            <a:pPr marL="18415" algn="ctr">
              <a:lnSpc>
                <a:spcPts val="155"/>
              </a:lnSpc>
            </a:pPr>
            <a:r>
              <a:rPr sz="150" b="1" spc="30" dirty="0">
                <a:solidFill>
                  <a:srgbClr val="569BBD"/>
                </a:solidFill>
                <a:latin typeface="Arial"/>
                <a:cs typeface="Arial"/>
              </a:rPr>
              <a:t>●</a:t>
            </a:r>
            <a:endParaRPr sz="150">
              <a:latin typeface="Arial"/>
              <a:cs typeface="Arial"/>
            </a:endParaRPr>
          </a:p>
        </p:txBody>
      </p:sp>
      <p:sp>
        <p:nvSpPr>
          <p:cNvPr id="184" name="object 184"/>
          <p:cNvSpPr txBox="1"/>
          <p:nvPr/>
        </p:nvSpPr>
        <p:spPr>
          <a:xfrm>
            <a:off x="4440682" y="3279140"/>
            <a:ext cx="81915" cy="146685"/>
          </a:xfrm>
          <a:prstGeom prst="rect">
            <a:avLst/>
          </a:prstGeom>
        </p:spPr>
        <p:txBody>
          <a:bodyPr vert="horz" wrap="square" lIns="0" tIns="11430" rIns="0" bIns="0" rtlCol="0">
            <a:spAutoFit/>
          </a:bodyPr>
          <a:lstStyle/>
          <a:p>
            <a:pPr marL="12700">
              <a:lnSpc>
                <a:spcPct val="100000"/>
              </a:lnSpc>
              <a:spcBef>
                <a:spcPts val="90"/>
              </a:spcBef>
            </a:pPr>
            <a:r>
              <a:rPr sz="800" spc="-70" dirty="0">
                <a:solidFill>
                  <a:srgbClr val="7F7F7F"/>
                </a:solidFill>
                <a:latin typeface="DejaVu Sans"/>
                <a:cs typeface="DejaVu Sans"/>
              </a:rPr>
              <a:t>3</a:t>
            </a:r>
            <a:endParaRPr sz="800">
              <a:latin typeface="DejaVu Sans"/>
              <a:cs typeface="DejaVu Sans"/>
            </a:endParaRPr>
          </a:p>
        </p:txBody>
      </p:sp>
      <p:sp>
        <p:nvSpPr>
          <p:cNvPr id="185" name="Rectangle 184"/>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1727" y="57937"/>
            <a:ext cx="4410710" cy="363220"/>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2.  </a:t>
            </a:r>
            <a:r>
              <a:rPr sz="1050" spc="-55" dirty="0">
                <a:solidFill>
                  <a:srgbClr val="FFFFFF"/>
                </a:solidFill>
                <a:latin typeface="DejaVu Sans"/>
                <a:cs typeface="DejaVu Sans"/>
              </a:rPr>
              <a:t>Ideally </a:t>
            </a:r>
            <a:r>
              <a:rPr sz="1050" spc="-45" dirty="0">
                <a:solidFill>
                  <a:srgbClr val="FFFFFF"/>
                </a:solidFill>
                <a:latin typeface="DejaVu Sans"/>
                <a:cs typeface="DejaVu Sans"/>
              </a:rPr>
              <a:t>use </a:t>
            </a:r>
            <a:r>
              <a:rPr sz="1050" spc="-60" dirty="0">
                <a:solidFill>
                  <a:srgbClr val="FFFFFF"/>
                </a:solidFill>
                <a:latin typeface="DejaVu Sans"/>
                <a:cs typeface="DejaVu Sans"/>
              </a:rPr>
              <a:t>a </a:t>
            </a:r>
            <a:r>
              <a:rPr sz="1050" spc="-50" dirty="0">
                <a:solidFill>
                  <a:srgbClr val="FFFFFF"/>
                </a:solidFill>
                <a:latin typeface="DejaVu Sans"/>
                <a:cs typeface="DejaVu Sans"/>
              </a:rPr>
              <a:t>simple </a:t>
            </a:r>
            <a:r>
              <a:rPr sz="1050" spc="-55" dirty="0">
                <a:solidFill>
                  <a:srgbClr val="FFFFFF"/>
                </a:solidFill>
                <a:latin typeface="DejaVu Sans"/>
                <a:cs typeface="DejaVu Sans"/>
              </a:rPr>
              <a:t>random </a:t>
            </a:r>
            <a:r>
              <a:rPr sz="1050" spc="-50" dirty="0">
                <a:solidFill>
                  <a:srgbClr val="FFFFFF"/>
                </a:solidFill>
                <a:latin typeface="DejaVu Sans"/>
                <a:cs typeface="DejaVu Sans"/>
              </a:rPr>
              <a:t>sample, </a:t>
            </a:r>
            <a:r>
              <a:rPr sz="1050" spc="-60" dirty="0">
                <a:solidFill>
                  <a:srgbClr val="FFFFFF"/>
                </a:solidFill>
                <a:latin typeface="DejaVu Sans"/>
                <a:cs typeface="DejaVu Sans"/>
              </a:rPr>
              <a:t>stratify </a:t>
            </a:r>
            <a:r>
              <a:rPr sz="1050" spc="-45" dirty="0">
                <a:solidFill>
                  <a:srgbClr val="FFFFFF"/>
                </a:solidFill>
                <a:latin typeface="DejaVu Sans"/>
                <a:cs typeface="DejaVu Sans"/>
              </a:rPr>
              <a:t>to control </a:t>
            </a:r>
            <a:r>
              <a:rPr sz="1050" spc="-50" dirty="0">
                <a:solidFill>
                  <a:srgbClr val="FFFFFF"/>
                </a:solidFill>
                <a:latin typeface="DejaVu Sans"/>
                <a:cs typeface="DejaVu Sans"/>
              </a:rPr>
              <a:t>for </a:t>
            </a:r>
            <a:r>
              <a:rPr sz="1050" spc="-60" dirty="0">
                <a:solidFill>
                  <a:srgbClr val="FFFFFF"/>
                </a:solidFill>
                <a:latin typeface="DejaVu Sans"/>
                <a:cs typeface="DejaVu Sans"/>
              </a:rPr>
              <a:t>a</a:t>
            </a:r>
            <a:r>
              <a:rPr sz="1050" spc="80" dirty="0">
                <a:solidFill>
                  <a:srgbClr val="FFFFFF"/>
                </a:solidFill>
                <a:latin typeface="DejaVu Sans"/>
                <a:cs typeface="DejaVu Sans"/>
              </a:rPr>
              <a:t> </a:t>
            </a:r>
            <a:r>
              <a:rPr sz="1050" spc="-55" dirty="0">
                <a:solidFill>
                  <a:srgbClr val="FFFFFF"/>
                </a:solidFill>
                <a:latin typeface="DejaVu Sans"/>
                <a:cs typeface="DejaVu Sans"/>
              </a:rPr>
              <a:t>variable,</a:t>
            </a:r>
            <a:endParaRPr sz="1050">
              <a:latin typeface="DejaVu Sans"/>
              <a:cs typeface="DejaVu Sans"/>
            </a:endParaRPr>
          </a:p>
          <a:p>
            <a:pPr marL="2162810">
              <a:lnSpc>
                <a:spcPct val="100000"/>
              </a:lnSpc>
              <a:spcBef>
                <a:spcPts val="95"/>
              </a:spcBef>
            </a:pPr>
            <a:r>
              <a:rPr sz="1050" spc="-50" dirty="0">
                <a:solidFill>
                  <a:srgbClr val="FFFFFF"/>
                </a:solidFill>
                <a:latin typeface="DejaVu Sans"/>
                <a:cs typeface="DejaVu Sans"/>
              </a:rPr>
              <a:t>and </a:t>
            </a:r>
            <a:r>
              <a:rPr sz="1050" spc="-45" dirty="0">
                <a:solidFill>
                  <a:srgbClr val="FFFFFF"/>
                </a:solidFill>
                <a:latin typeface="DejaVu Sans"/>
                <a:cs typeface="DejaVu Sans"/>
              </a:rPr>
              <a:t>cluster to </a:t>
            </a:r>
            <a:r>
              <a:rPr sz="1050" spc="-70" dirty="0">
                <a:solidFill>
                  <a:srgbClr val="FFFFFF"/>
                </a:solidFill>
                <a:latin typeface="DejaVu Sans"/>
                <a:cs typeface="DejaVu Sans"/>
              </a:rPr>
              <a:t>make </a:t>
            </a:r>
            <a:r>
              <a:rPr sz="1050" spc="-50" dirty="0">
                <a:solidFill>
                  <a:srgbClr val="FFFFFF"/>
                </a:solidFill>
                <a:latin typeface="DejaVu Sans"/>
                <a:cs typeface="DejaVu Sans"/>
              </a:rPr>
              <a:t>sampling</a:t>
            </a:r>
            <a:r>
              <a:rPr sz="1050" spc="25" dirty="0">
                <a:solidFill>
                  <a:srgbClr val="FFFFFF"/>
                </a:solidFill>
                <a:latin typeface="DejaVu Sans"/>
                <a:cs typeface="DejaVu Sans"/>
              </a:rPr>
              <a:t> </a:t>
            </a:r>
            <a:r>
              <a:rPr sz="1050" spc="-55" dirty="0">
                <a:solidFill>
                  <a:srgbClr val="FFFFFF"/>
                </a:solidFill>
                <a:latin typeface="DejaVu Sans"/>
                <a:cs typeface="DejaVu Sans"/>
              </a:rPr>
              <a:t>easier</a:t>
            </a:r>
            <a:endParaRPr sz="1050">
              <a:latin typeface="DejaVu Sans"/>
              <a:cs typeface="DejaVu Sans"/>
            </a:endParaRPr>
          </a:p>
        </p:txBody>
      </p:sp>
      <p:sp>
        <p:nvSpPr>
          <p:cNvPr id="3" name="object 3"/>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3</a:t>
            </a:r>
            <a:endParaRPr sz="800">
              <a:latin typeface="DejaVu Sans"/>
              <a:cs typeface="DejaVu Sans"/>
            </a:endParaRPr>
          </a:p>
        </p:txBody>
      </p:sp>
      <p:sp>
        <p:nvSpPr>
          <p:cNvPr id="4" name="object 3"/>
          <p:cNvSpPr txBox="1"/>
          <p:nvPr/>
        </p:nvSpPr>
        <p:spPr>
          <a:xfrm>
            <a:off x="400050" y="710479"/>
            <a:ext cx="3444240" cy="2437847"/>
          </a:xfrm>
          <a:prstGeom prst="rect">
            <a:avLst/>
          </a:prstGeom>
        </p:spPr>
        <p:txBody>
          <a:bodyPr vert="horz" wrap="square" lIns="0" tIns="11430" rIns="0" bIns="0" rtlCol="0">
            <a:spAutoFit/>
          </a:bodyPr>
          <a:lstStyle/>
          <a:p>
            <a:pPr marL="12700">
              <a:lnSpc>
                <a:spcPct val="100000"/>
              </a:lnSpc>
              <a:spcBef>
                <a:spcPts val="90"/>
              </a:spcBef>
            </a:pPr>
            <a:r>
              <a:rPr lang="en-US" sz="1200" b="1" dirty="0" smtClean="0">
                <a:latin typeface="Arial"/>
                <a:cs typeface="Arial"/>
              </a:rPr>
              <a:t>Assess:</a:t>
            </a:r>
            <a:r>
              <a:rPr lang="en-US" sz="1200" dirty="0" smtClean="0">
                <a:latin typeface="Arial"/>
                <a:cs typeface="Arial"/>
              </a:rPr>
              <a:t> There exist 57 distinct colonies of chimpanzees spread across a large country. Researcher wish to assess the average gestation period of female chimpanzees in the country. Each of these colonies are spread out across the country and are difficult to find, but the chimpanzees in each colony are all interspersed with young, old, sick, and healthy chimpanzees. </a:t>
            </a:r>
          </a:p>
          <a:p>
            <a:pPr marL="184150" indent="-171450">
              <a:lnSpc>
                <a:spcPct val="100000"/>
              </a:lnSpc>
              <a:spcBef>
                <a:spcPts val="90"/>
              </a:spcBef>
              <a:buFont typeface="Arial" panose="020B0604020202020204" pitchFamily="34" charset="0"/>
              <a:buChar char="•"/>
            </a:pPr>
            <a:r>
              <a:rPr lang="en-US" sz="1200" b="1" dirty="0" smtClean="0">
                <a:latin typeface="Arial"/>
                <a:cs typeface="Arial"/>
              </a:rPr>
              <a:t>What is the population of interest in this example?</a:t>
            </a:r>
          </a:p>
          <a:p>
            <a:pPr marL="184150" indent="-171450">
              <a:lnSpc>
                <a:spcPct val="100000"/>
              </a:lnSpc>
              <a:spcBef>
                <a:spcPts val="90"/>
              </a:spcBef>
              <a:buFont typeface="Arial" panose="020B0604020202020204" pitchFamily="34" charset="0"/>
              <a:buChar char="•"/>
            </a:pPr>
            <a:r>
              <a:rPr lang="en-US" sz="1200" b="1" dirty="0" smtClean="0">
                <a:latin typeface="Arial"/>
                <a:cs typeface="Arial"/>
              </a:rPr>
              <a:t>What are some potential issues that might be encountered in conducting a simple random sample of this population?</a:t>
            </a:r>
            <a:endParaRPr sz="1200" b="1" dirty="0">
              <a:latin typeface="Arial"/>
              <a:cs typeface="Arial"/>
            </a:endParaRPr>
          </a:p>
        </p:txBody>
      </p:sp>
    </p:spTree>
    <p:extLst>
      <p:ext uri="{BB962C8B-B14F-4D97-AF65-F5344CB8AC3E}">
        <p14:creationId xmlns:p14="http://schemas.microsoft.com/office/powerpoint/2010/main" val="1032348627"/>
      </p:ext>
    </p:extLst>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7145" rIns="0" bIns="0" rtlCol="0">
            <a:spAutoFit/>
          </a:bodyPr>
          <a:lstStyle/>
          <a:p>
            <a:pPr marL="16510">
              <a:lnSpc>
                <a:spcPct val="100000"/>
              </a:lnSpc>
              <a:spcBef>
                <a:spcPts val="135"/>
              </a:spcBef>
            </a:pPr>
            <a:r>
              <a:rPr spc="-50" dirty="0"/>
              <a:t>2. </a:t>
            </a:r>
            <a:r>
              <a:rPr spc="-55" dirty="0"/>
              <a:t>Ideally </a:t>
            </a:r>
            <a:r>
              <a:rPr spc="-45" dirty="0"/>
              <a:t>use </a:t>
            </a:r>
            <a:r>
              <a:rPr spc="-60" dirty="0"/>
              <a:t>a </a:t>
            </a:r>
            <a:r>
              <a:rPr spc="-50" dirty="0"/>
              <a:t>simple </a:t>
            </a:r>
            <a:r>
              <a:rPr spc="-55" dirty="0"/>
              <a:t>random </a:t>
            </a:r>
            <a:r>
              <a:rPr spc="-50" dirty="0"/>
              <a:t>sample, </a:t>
            </a:r>
            <a:r>
              <a:rPr spc="-60" dirty="0"/>
              <a:t>stratify </a:t>
            </a:r>
            <a:r>
              <a:rPr spc="-45" dirty="0"/>
              <a:t>to control </a:t>
            </a:r>
            <a:r>
              <a:rPr spc="-50" dirty="0"/>
              <a:t>for </a:t>
            </a:r>
            <a:r>
              <a:rPr spc="-60" dirty="0"/>
              <a:t>a</a:t>
            </a:r>
            <a:r>
              <a:rPr spc="75" dirty="0"/>
              <a:t> </a:t>
            </a:r>
            <a:r>
              <a:rPr spc="-55" dirty="0"/>
              <a:t>variable,</a:t>
            </a:r>
          </a:p>
        </p:txBody>
      </p:sp>
      <p:sp>
        <p:nvSpPr>
          <p:cNvPr id="4" name="object 4"/>
          <p:cNvSpPr txBox="1"/>
          <p:nvPr/>
        </p:nvSpPr>
        <p:spPr>
          <a:xfrm>
            <a:off x="2251964" y="230022"/>
            <a:ext cx="226060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and </a:t>
            </a:r>
            <a:r>
              <a:rPr sz="1050" spc="-45" dirty="0">
                <a:solidFill>
                  <a:srgbClr val="FFFFFF"/>
                </a:solidFill>
                <a:latin typeface="DejaVu Sans"/>
                <a:cs typeface="DejaVu Sans"/>
              </a:rPr>
              <a:t>cluster to </a:t>
            </a:r>
            <a:r>
              <a:rPr sz="1050" spc="-70" dirty="0">
                <a:solidFill>
                  <a:srgbClr val="FFFFFF"/>
                </a:solidFill>
                <a:latin typeface="DejaVu Sans"/>
                <a:cs typeface="DejaVu Sans"/>
              </a:rPr>
              <a:t>make </a:t>
            </a:r>
            <a:r>
              <a:rPr sz="1050" spc="-50" dirty="0">
                <a:solidFill>
                  <a:srgbClr val="FFFFFF"/>
                </a:solidFill>
                <a:latin typeface="DejaVu Sans"/>
                <a:cs typeface="DejaVu Sans"/>
              </a:rPr>
              <a:t>sampling</a:t>
            </a:r>
            <a:r>
              <a:rPr sz="1050" spc="30" dirty="0">
                <a:solidFill>
                  <a:srgbClr val="FFFFFF"/>
                </a:solidFill>
                <a:latin typeface="DejaVu Sans"/>
                <a:cs typeface="DejaVu Sans"/>
              </a:rPr>
              <a:t> </a:t>
            </a:r>
            <a:r>
              <a:rPr sz="1050" spc="-55" dirty="0">
                <a:solidFill>
                  <a:srgbClr val="FFFFFF"/>
                </a:solidFill>
                <a:latin typeface="DejaVu Sans"/>
                <a:cs typeface="DejaVu Sans"/>
              </a:rPr>
              <a:t>easier</a:t>
            </a:r>
            <a:endParaRPr sz="1050">
              <a:latin typeface="DejaVu Sans"/>
              <a:cs typeface="DejaVu Sans"/>
            </a:endParaRPr>
          </a:p>
        </p:txBody>
      </p:sp>
      <p:sp>
        <p:nvSpPr>
          <p:cNvPr id="5" name="object 5"/>
          <p:cNvSpPr txBox="1"/>
          <p:nvPr/>
        </p:nvSpPr>
        <p:spPr>
          <a:xfrm>
            <a:off x="135509" y="528256"/>
            <a:ext cx="1598930" cy="404495"/>
          </a:xfrm>
          <a:prstGeom prst="rect">
            <a:avLst/>
          </a:prstGeom>
        </p:spPr>
        <p:txBody>
          <a:bodyPr vert="horz" wrap="square" lIns="0" tIns="27940" rIns="0" bIns="0" rtlCol="0">
            <a:spAutoFit/>
          </a:bodyPr>
          <a:lstStyle/>
          <a:p>
            <a:pPr marL="12700">
              <a:lnSpc>
                <a:spcPct val="100000"/>
              </a:lnSpc>
              <a:spcBef>
                <a:spcPts val="220"/>
              </a:spcBef>
            </a:pPr>
            <a:r>
              <a:rPr sz="1200" i="1" spc="-35" dirty="0">
                <a:solidFill>
                  <a:srgbClr val="024F84"/>
                </a:solidFill>
                <a:latin typeface="Arial"/>
                <a:cs typeface="Arial"/>
              </a:rPr>
              <a:t>Simple</a:t>
            </a:r>
            <a:r>
              <a:rPr sz="1200" i="1" spc="-5" dirty="0">
                <a:solidFill>
                  <a:srgbClr val="024F84"/>
                </a:solidFill>
                <a:latin typeface="Arial"/>
                <a:cs typeface="Arial"/>
              </a:rPr>
              <a:t> </a:t>
            </a:r>
            <a:r>
              <a:rPr sz="1200" i="1" spc="-15" dirty="0">
                <a:solidFill>
                  <a:srgbClr val="024F84"/>
                </a:solidFill>
                <a:latin typeface="Arial"/>
                <a:cs typeface="Arial"/>
              </a:rPr>
              <a:t>random:</a:t>
            </a:r>
            <a:endParaRPr sz="1200">
              <a:latin typeface="Arial"/>
              <a:cs typeface="Arial"/>
            </a:endParaRPr>
          </a:p>
          <a:p>
            <a:pPr marL="12700">
              <a:lnSpc>
                <a:spcPct val="100000"/>
              </a:lnSpc>
              <a:spcBef>
                <a:spcPts val="155"/>
              </a:spcBef>
            </a:pPr>
            <a:r>
              <a:rPr sz="1050" spc="-5" dirty="0">
                <a:latin typeface="Arial"/>
                <a:cs typeface="Arial"/>
              </a:rPr>
              <a:t>Drawing names </a:t>
            </a:r>
            <a:r>
              <a:rPr sz="1050" dirty="0">
                <a:latin typeface="Arial"/>
                <a:cs typeface="Arial"/>
              </a:rPr>
              <a:t>from </a:t>
            </a:r>
            <a:r>
              <a:rPr sz="1050" spc="-20" dirty="0">
                <a:latin typeface="Arial"/>
                <a:cs typeface="Arial"/>
              </a:rPr>
              <a:t>a</a:t>
            </a:r>
            <a:r>
              <a:rPr sz="1050" spc="15" dirty="0">
                <a:latin typeface="Arial"/>
                <a:cs typeface="Arial"/>
              </a:rPr>
              <a:t> </a:t>
            </a:r>
            <a:r>
              <a:rPr sz="1050" dirty="0">
                <a:latin typeface="Arial"/>
                <a:cs typeface="Arial"/>
              </a:rPr>
              <a:t>hat</a:t>
            </a:r>
            <a:endParaRPr sz="1050">
              <a:latin typeface="Arial"/>
              <a:cs typeface="Arial"/>
            </a:endParaRPr>
          </a:p>
        </p:txBody>
      </p:sp>
      <p:sp>
        <p:nvSpPr>
          <p:cNvPr id="6" name="object 6"/>
          <p:cNvSpPr/>
          <p:nvPr/>
        </p:nvSpPr>
        <p:spPr>
          <a:xfrm>
            <a:off x="176308" y="958633"/>
            <a:ext cx="2025014" cy="998219"/>
          </a:xfrm>
          <a:custGeom>
            <a:avLst/>
            <a:gdLst/>
            <a:ahLst/>
            <a:cxnLst/>
            <a:rect l="l" t="t" r="r" b="b"/>
            <a:pathLst>
              <a:path w="2025014" h="998219">
                <a:moveTo>
                  <a:pt x="0" y="998181"/>
                </a:moveTo>
                <a:lnTo>
                  <a:pt x="2024481" y="998181"/>
                </a:lnTo>
                <a:lnTo>
                  <a:pt x="2024481" y="0"/>
                </a:lnTo>
                <a:lnTo>
                  <a:pt x="0" y="0"/>
                </a:lnTo>
                <a:lnTo>
                  <a:pt x="0" y="998181"/>
                </a:lnTo>
              </a:path>
            </a:pathLst>
          </a:custGeom>
          <a:ln w="3175">
            <a:solidFill>
              <a:srgbClr val="000000"/>
            </a:solidFill>
          </a:ln>
        </p:spPr>
        <p:txBody>
          <a:bodyPr wrap="square" lIns="0" tIns="0" rIns="0" bIns="0" rtlCol="0"/>
          <a:lstStyle/>
          <a:p>
            <a:endParaRPr/>
          </a:p>
        </p:txBody>
      </p:sp>
      <p:sp>
        <p:nvSpPr>
          <p:cNvPr id="7" name="object 7"/>
          <p:cNvSpPr txBox="1"/>
          <p:nvPr/>
        </p:nvSpPr>
        <p:spPr>
          <a:xfrm>
            <a:off x="1341673" y="99267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 name="object 8"/>
          <p:cNvSpPr txBox="1"/>
          <p:nvPr/>
        </p:nvSpPr>
        <p:spPr>
          <a:xfrm>
            <a:off x="260349" y="114635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9" name="object 9"/>
          <p:cNvSpPr txBox="1"/>
          <p:nvPr/>
        </p:nvSpPr>
        <p:spPr>
          <a:xfrm>
            <a:off x="794196" y="16399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 name="object 10"/>
          <p:cNvSpPr txBox="1"/>
          <p:nvPr/>
        </p:nvSpPr>
        <p:spPr>
          <a:xfrm>
            <a:off x="763540" y="152551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 name="object 11"/>
          <p:cNvSpPr txBox="1"/>
          <p:nvPr/>
        </p:nvSpPr>
        <p:spPr>
          <a:xfrm>
            <a:off x="1601490" y="119497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 name="object 12"/>
          <p:cNvSpPr txBox="1"/>
          <p:nvPr/>
        </p:nvSpPr>
        <p:spPr>
          <a:xfrm>
            <a:off x="1942066" y="142241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 name="object 13"/>
          <p:cNvSpPr txBox="1"/>
          <p:nvPr/>
        </p:nvSpPr>
        <p:spPr>
          <a:xfrm>
            <a:off x="2022554" y="14894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 name="object 14"/>
          <p:cNvSpPr txBox="1"/>
          <p:nvPr/>
        </p:nvSpPr>
        <p:spPr>
          <a:xfrm>
            <a:off x="1658233" y="105215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 name="object 15"/>
          <p:cNvSpPr txBox="1"/>
          <p:nvPr/>
        </p:nvSpPr>
        <p:spPr>
          <a:xfrm>
            <a:off x="779708" y="182871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 name="object 16"/>
          <p:cNvSpPr txBox="1"/>
          <p:nvPr/>
        </p:nvSpPr>
        <p:spPr>
          <a:xfrm>
            <a:off x="2032004" y="15311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 name="object 17"/>
          <p:cNvSpPr txBox="1"/>
          <p:nvPr/>
        </p:nvSpPr>
        <p:spPr>
          <a:xfrm>
            <a:off x="1096658" y="165016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8" name="object 18"/>
          <p:cNvSpPr txBox="1"/>
          <p:nvPr/>
        </p:nvSpPr>
        <p:spPr>
          <a:xfrm>
            <a:off x="1582940" y="138398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 name="object 19"/>
          <p:cNvSpPr txBox="1"/>
          <p:nvPr/>
        </p:nvSpPr>
        <p:spPr>
          <a:xfrm>
            <a:off x="2111749" y="157510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 name="object 20"/>
          <p:cNvSpPr txBox="1"/>
          <p:nvPr/>
        </p:nvSpPr>
        <p:spPr>
          <a:xfrm>
            <a:off x="1192610" y="151695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1" name="object 21"/>
          <p:cNvSpPr txBox="1"/>
          <p:nvPr/>
        </p:nvSpPr>
        <p:spPr>
          <a:xfrm>
            <a:off x="1161993" y="172061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 name="object 22"/>
          <p:cNvSpPr txBox="1"/>
          <p:nvPr/>
        </p:nvSpPr>
        <p:spPr>
          <a:xfrm>
            <a:off x="1460432" y="157503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 name="object 23"/>
          <p:cNvSpPr txBox="1"/>
          <p:nvPr/>
        </p:nvSpPr>
        <p:spPr>
          <a:xfrm>
            <a:off x="1147114" y="11429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4" name="object 24"/>
          <p:cNvSpPr txBox="1"/>
          <p:nvPr/>
        </p:nvSpPr>
        <p:spPr>
          <a:xfrm>
            <a:off x="1206512" y="124687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 name="object 25"/>
          <p:cNvSpPr txBox="1"/>
          <p:nvPr/>
        </p:nvSpPr>
        <p:spPr>
          <a:xfrm>
            <a:off x="691488" y="188256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6" name="object 26"/>
          <p:cNvSpPr txBox="1"/>
          <p:nvPr/>
        </p:nvSpPr>
        <p:spPr>
          <a:xfrm>
            <a:off x="1889385" y="137402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7" name="object 27"/>
          <p:cNvSpPr txBox="1"/>
          <p:nvPr/>
        </p:nvSpPr>
        <p:spPr>
          <a:xfrm>
            <a:off x="1470507" y="127452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8" name="object 28"/>
          <p:cNvSpPr txBox="1"/>
          <p:nvPr/>
        </p:nvSpPr>
        <p:spPr>
          <a:xfrm>
            <a:off x="1147778" y="160455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9" name="object 29"/>
          <p:cNvSpPr txBox="1"/>
          <p:nvPr/>
        </p:nvSpPr>
        <p:spPr>
          <a:xfrm>
            <a:off x="1105913" y="173838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 name="object 30"/>
          <p:cNvSpPr txBox="1"/>
          <p:nvPr/>
        </p:nvSpPr>
        <p:spPr>
          <a:xfrm>
            <a:off x="971690" y="136609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1" name="object 31"/>
          <p:cNvSpPr txBox="1"/>
          <p:nvPr/>
        </p:nvSpPr>
        <p:spPr>
          <a:xfrm>
            <a:off x="255936" y="99361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 name="object 32"/>
          <p:cNvSpPr txBox="1"/>
          <p:nvPr/>
        </p:nvSpPr>
        <p:spPr>
          <a:xfrm>
            <a:off x="697541" y="14849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3" name="object 33"/>
          <p:cNvSpPr txBox="1"/>
          <p:nvPr/>
        </p:nvSpPr>
        <p:spPr>
          <a:xfrm>
            <a:off x="1303792" y="156550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4" name="object 34"/>
          <p:cNvSpPr txBox="1"/>
          <p:nvPr/>
        </p:nvSpPr>
        <p:spPr>
          <a:xfrm>
            <a:off x="1939098" y="134551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5" name="object 35"/>
          <p:cNvSpPr txBox="1"/>
          <p:nvPr/>
        </p:nvSpPr>
        <p:spPr>
          <a:xfrm>
            <a:off x="1932850" y="16608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6" name="object 36"/>
          <p:cNvSpPr txBox="1"/>
          <p:nvPr/>
        </p:nvSpPr>
        <p:spPr>
          <a:xfrm>
            <a:off x="972041" y="145135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7" name="object 37"/>
          <p:cNvSpPr txBox="1"/>
          <p:nvPr/>
        </p:nvSpPr>
        <p:spPr>
          <a:xfrm>
            <a:off x="1641831" y="11734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8" name="object 38"/>
          <p:cNvSpPr txBox="1"/>
          <p:nvPr/>
        </p:nvSpPr>
        <p:spPr>
          <a:xfrm>
            <a:off x="1033119" y="15856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9" name="object 39"/>
          <p:cNvSpPr txBox="1"/>
          <p:nvPr/>
        </p:nvSpPr>
        <p:spPr>
          <a:xfrm>
            <a:off x="574799" y="163310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0" name="object 40"/>
          <p:cNvSpPr txBox="1"/>
          <p:nvPr/>
        </p:nvSpPr>
        <p:spPr>
          <a:xfrm>
            <a:off x="569332" y="182766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1" name="object 41"/>
          <p:cNvSpPr txBox="1"/>
          <p:nvPr/>
        </p:nvSpPr>
        <p:spPr>
          <a:xfrm>
            <a:off x="1916682" y="18291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2" name="object 42"/>
          <p:cNvSpPr txBox="1"/>
          <p:nvPr/>
        </p:nvSpPr>
        <p:spPr>
          <a:xfrm>
            <a:off x="377116" y="1150911"/>
            <a:ext cx="31750" cy="9779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3175">
              <a:lnSpc>
                <a:spcPct val="100000"/>
              </a:lnSpc>
              <a:spcBef>
                <a:spcPts val="85"/>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3" name="object 43"/>
          <p:cNvSpPr txBox="1"/>
          <p:nvPr/>
        </p:nvSpPr>
        <p:spPr>
          <a:xfrm>
            <a:off x="1956360" y="132923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4" name="object 44"/>
          <p:cNvSpPr txBox="1"/>
          <p:nvPr/>
        </p:nvSpPr>
        <p:spPr>
          <a:xfrm>
            <a:off x="666026" y="170870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5" name="object 45"/>
          <p:cNvSpPr txBox="1"/>
          <p:nvPr/>
        </p:nvSpPr>
        <p:spPr>
          <a:xfrm>
            <a:off x="1421809" y="142924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6" name="object 46"/>
          <p:cNvSpPr txBox="1"/>
          <p:nvPr/>
        </p:nvSpPr>
        <p:spPr>
          <a:xfrm>
            <a:off x="1208699" y="189170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7" name="object 47"/>
          <p:cNvSpPr txBox="1"/>
          <p:nvPr/>
        </p:nvSpPr>
        <p:spPr>
          <a:xfrm>
            <a:off x="1753365" y="129935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8" name="object 48"/>
          <p:cNvSpPr txBox="1"/>
          <p:nvPr/>
        </p:nvSpPr>
        <p:spPr>
          <a:xfrm>
            <a:off x="886360" y="150621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9" name="object 49"/>
          <p:cNvSpPr txBox="1"/>
          <p:nvPr/>
        </p:nvSpPr>
        <p:spPr>
          <a:xfrm>
            <a:off x="1338276" y="1233203"/>
            <a:ext cx="117475"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135"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50" name="object 50"/>
          <p:cNvSpPr txBox="1"/>
          <p:nvPr/>
        </p:nvSpPr>
        <p:spPr>
          <a:xfrm>
            <a:off x="1012226" y="180133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1" name="object 51"/>
          <p:cNvSpPr txBox="1"/>
          <p:nvPr/>
        </p:nvSpPr>
        <p:spPr>
          <a:xfrm>
            <a:off x="891593" y="133356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2" name="object 52"/>
          <p:cNvSpPr txBox="1"/>
          <p:nvPr/>
        </p:nvSpPr>
        <p:spPr>
          <a:xfrm>
            <a:off x="1789801" y="1694874"/>
            <a:ext cx="39370" cy="78740"/>
          </a:xfrm>
          <a:prstGeom prst="rect">
            <a:avLst/>
          </a:prstGeom>
        </p:spPr>
        <p:txBody>
          <a:bodyPr vert="horz" wrap="square" lIns="0" tIns="1270" rIns="0" bIns="0" rtlCol="0">
            <a:spAutoFit/>
          </a:bodyPr>
          <a:lstStyle/>
          <a:p>
            <a:pPr>
              <a:lnSpc>
                <a:spcPct val="100000"/>
              </a:lnSpc>
              <a:spcBef>
                <a:spcPts val="10"/>
              </a:spcBef>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10795">
              <a:lnSpc>
                <a:spcPct val="100000"/>
              </a:lnSpc>
              <a:spcBef>
                <a:spcPts val="30"/>
              </a:spcBef>
            </a:pPr>
            <a:r>
              <a:rPr sz="150" b="1" spc="30" dirty="0">
                <a:solidFill>
                  <a:srgbClr val="569BBD"/>
                </a:solidFill>
                <a:latin typeface="Arial"/>
                <a:cs typeface="Arial"/>
              </a:rPr>
              <a:t>●</a:t>
            </a:r>
            <a:endParaRPr sz="150">
              <a:latin typeface="Arial"/>
              <a:cs typeface="Arial"/>
            </a:endParaRPr>
          </a:p>
        </p:txBody>
      </p:sp>
      <p:sp>
        <p:nvSpPr>
          <p:cNvPr id="53" name="object 53"/>
          <p:cNvSpPr txBox="1"/>
          <p:nvPr/>
        </p:nvSpPr>
        <p:spPr>
          <a:xfrm>
            <a:off x="1536819" y="106746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4" name="object 54"/>
          <p:cNvSpPr txBox="1"/>
          <p:nvPr/>
        </p:nvSpPr>
        <p:spPr>
          <a:xfrm>
            <a:off x="844652" y="137387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5" name="object 55"/>
          <p:cNvSpPr txBox="1"/>
          <p:nvPr/>
        </p:nvSpPr>
        <p:spPr>
          <a:xfrm>
            <a:off x="1070844" y="166547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6" name="object 56"/>
          <p:cNvSpPr txBox="1"/>
          <p:nvPr/>
        </p:nvSpPr>
        <p:spPr>
          <a:xfrm>
            <a:off x="493258" y="164825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7" name="object 57"/>
          <p:cNvSpPr txBox="1"/>
          <p:nvPr/>
        </p:nvSpPr>
        <p:spPr>
          <a:xfrm>
            <a:off x="1572942" y="100904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8" name="object 58"/>
          <p:cNvSpPr txBox="1"/>
          <p:nvPr/>
        </p:nvSpPr>
        <p:spPr>
          <a:xfrm>
            <a:off x="1306643" y="1449632"/>
            <a:ext cx="131445" cy="9461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8890">
              <a:lnSpc>
                <a:spcPct val="100000"/>
              </a:lnSpc>
            </a:pPr>
            <a:r>
              <a:rPr sz="150" b="1" spc="30" dirty="0">
                <a:solidFill>
                  <a:srgbClr val="569BBD"/>
                </a:solidFill>
                <a:latin typeface="Arial"/>
                <a:cs typeface="Arial"/>
              </a:rPr>
              <a:t>●</a:t>
            </a:r>
            <a:endParaRPr sz="150">
              <a:latin typeface="Arial"/>
              <a:cs typeface="Arial"/>
            </a:endParaRPr>
          </a:p>
          <a:p>
            <a:pPr>
              <a:lnSpc>
                <a:spcPct val="100000"/>
              </a:lnSpc>
              <a:spcBef>
                <a:spcPts val="50"/>
              </a:spcBef>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5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59" name="object 59"/>
          <p:cNvSpPr txBox="1"/>
          <p:nvPr/>
        </p:nvSpPr>
        <p:spPr>
          <a:xfrm>
            <a:off x="1760199" y="1022437"/>
            <a:ext cx="332105" cy="137795"/>
          </a:xfrm>
          <a:prstGeom prst="rect">
            <a:avLst/>
          </a:prstGeom>
        </p:spPr>
        <p:txBody>
          <a:bodyPr vert="horz" wrap="square" lIns="0" tIns="12700" rIns="0" bIns="0" rtlCol="0">
            <a:spAutoFit/>
          </a:bodyPr>
          <a:lstStyle/>
          <a:p>
            <a:pPr marR="5080" algn="ctr">
              <a:lnSpc>
                <a:spcPct val="100000"/>
              </a:lnSpc>
              <a:spcBef>
                <a:spcPts val="100"/>
              </a:spcBef>
              <a:tabLst>
                <a:tab pos="303530" algn="l"/>
              </a:tabLst>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47625" algn="ctr">
              <a:lnSpc>
                <a:spcPts val="160"/>
              </a:lnSpc>
              <a:spcBef>
                <a:spcPts val="130"/>
              </a:spcBef>
            </a:pPr>
            <a:r>
              <a:rPr sz="150" b="1" spc="30" dirty="0">
                <a:solidFill>
                  <a:srgbClr val="569BBD"/>
                </a:solidFill>
                <a:latin typeface="Arial"/>
                <a:cs typeface="Arial"/>
              </a:rPr>
              <a:t>● </a:t>
            </a:r>
            <a:r>
              <a:rPr sz="150" b="1" spc="6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60960">
              <a:lnSpc>
                <a:spcPts val="160"/>
              </a:lnSpc>
            </a:pPr>
            <a:r>
              <a:rPr sz="150" b="1" spc="30" dirty="0">
                <a:solidFill>
                  <a:srgbClr val="569BBD"/>
                </a:solidFill>
                <a:latin typeface="Arial"/>
                <a:cs typeface="Arial"/>
              </a:rPr>
              <a:t>●</a:t>
            </a:r>
            <a:endParaRPr sz="150">
              <a:latin typeface="Arial"/>
              <a:cs typeface="Arial"/>
            </a:endParaRPr>
          </a:p>
          <a:p>
            <a:pPr algn="ctr">
              <a:lnSpc>
                <a:spcPct val="100000"/>
              </a:lnSpc>
              <a:spcBef>
                <a:spcPts val="70"/>
              </a:spcBef>
            </a:pPr>
            <a:r>
              <a:rPr sz="150" b="1" spc="30" dirty="0">
                <a:solidFill>
                  <a:srgbClr val="569BBD"/>
                </a:solidFill>
                <a:latin typeface="Arial"/>
                <a:cs typeface="Arial"/>
              </a:rPr>
              <a:t>●</a:t>
            </a:r>
            <a:endParaRPr sz="150">
              <a:latin typeface="Arial"/>
              <a:cs typeface="Arial"/>
            </a:endParaRPr>
          </a:p>
        </p:txBody>
      </p:sp>
      <p:sp>
        <p:nvSpPr>
          <p:cNvPr id="60" name="object 60"/>
          <p:cNvSpPr txBox="1"/>
          <p:nvPr/>
        </p:nvSpPr>
        <p:spPr>
          <a:xfrm>
            <a:off x="1934217" y="97932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1" name="object 61"/>
          <p:cNvSpPr txBox="1"/>
          <p:nvPr/>
        </p:nvSpPr>
        <p:spPr>
          <a:xfrm>
            <a:off x="353450" y="167961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2" name="object 62"/>
          <p:cNvSpPr txBox="1"/>
          <p:nvPr/>
        </p:nvSpPr>
        <p:spPr>
          <a:xfrm>
            <a:off x="329237" y="163399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3" name="object 63"/>
          <p:cNvSpPr txBox="1"/>
          <p:nvPr/>
        </p:nvSpPr>
        <p:spPr>
          <a:xfrm>
            <a:off x="2097105" y="124382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4" name="object 64"/>
          <p:cNvSpPr txBox="1"/>
          <p:nvPr/>
        </p:nvSpPr>
        <p:spPr>
          <a:xfrm>
            <a:off x="629395" y="112397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5" name="object 65"/>
          <p:cNvSpPr txBox="1"/>
          <p:nvPr/>
        </p:nvSpPr>
        <p:spPr>
          <a:xfrm>
            <a:off x="1985102" y="146400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6" name="object 66"/>
          <p:cNvSpPr txBox="1"/>
          <p:nvPr/>
        </p:nvSpPr>
        <p:spPr>
          <a:xfrm>
            <a:off x="607799" y="153332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7" name="object 67"/>
          <p:cNvSpPr txBox="1"/>
          <p:nvPr/>
        </p:nvSpPr>
        <p:spPr>
          <a:xfrm>
            <a:off x="481269" y="180762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8" name="object 68"/>
          <p:cNvSpPr txBox="1"/>
          <p:nvPr/>
        </p:nvSpPr>
        <p:spPr>
          <a:xfrm>
            <a:off x="754089" y="116150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9" name="object 69"/>
          <p:cNvSpPr txBox="1"/>
          <p:nvPr/>
        </p:nvSpPr>
        <p:spPr>
          <a:xfrm>
            <a:off x="906394" y="147462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0" name="object 70"/>
          <p:cNvSpPr txBox="1"/>
          <p:nvPr/>
        </p:nvSpPr>
        <p:spPr>
          <a:xfrm>
            <a:off x="401250" y="156093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1" name="object 71"/>
          <p:cNvSpPr txBox="1"/>
          <p:nvPr/>
        </p:nvSpPr>
        <p:spPr>
          <a:xfrm>
            <a:off x="1678423" y="156101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2" name="object 72"/>
          <p:cNvSpPr txBox="1"/>
          <p:nvPr/>
        </p:nvSpPr>
        <p:spPr>
          <a:xfrm>
            <a:off x="1076780" y="18378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3" name="object 73"/>
          <p:cNvSpPr txBox="1"/>
          <p:nvPr/>
        </p:nvSpPr>
        <p:spPr>
          <a:xfrm>
            <a:off x="311312" y="14712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4" name="object 74"/>
          <p:cNvSpPr txBox="1"/>
          <p:nvPr/>
        </p:nvSpPr>
        <p:spPr>
          <a:xfrm>
            <a:off x="1558141" y="144420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5" name="object 75"/>
          <p:cNvSpPr txBox="1"/>
          <p:nvPr/>
        </p:nvSpPr>
        <p:spPr>
          <a:xfrm>
            <a:off x="718630" y="1415734"/>
            <a:ext cx="41275" cy="7239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12700">
              <a:lnSpc>
                <a:spcPct val="100000"/>
              </a:lnSpc>
            </a:pPr>
            <a:r>
              <a:rPr sz="150" b="1" spc="30" dirty="0">
                <a:solidFill>
                  <a:srgbClr val="569BBD"/>
                </a:solidFill>
                <a:latin typeface="Arial"/>
                <a:cs typeface="Arial"/>
              </a:rPr>
              <a:t>●</a:t>
            </a:r>
            <a:endParaRPr sz="150">
              <a:latin typeface="Arial"/>
              <a:cs typeface="Arial"/>
            </a:endParaRPr>
          </a:p>
        </p:txBody>
      </p:sp>
      <p:sp>
        <p:nvSpPr>
          <p:cNvPr id="76" name="object 76"/>
          <p:cNvSpPr txBox="1"/>
          <p:nvPr/>
        </p:nvSpPr>
        <p:spPr>
          <a:xfrm>
            <a:off x="742959" y="18554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7" name="object 77"/>
          <p:cNvSpPr txBox="1"/>
          <p:nvPr/>
        </p:nvSpPr>
        <p:spPr>
          <a:xfrm>
            <a:off x="1241660" y="106137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8" name="object 78"/>
          <p:cNvSpPr txBox="1"/>
          <p:nvPr/>
        </p:nvSpPr>
        <p:spPr>
          <a:xfrm>
            <a:off x="1320312" y="131365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9" name="object 79"/>
          <p:cNvSpPr txBox="1"/>
          <p:nvPr/>
        </p:nvSpPr>
        <p:spPr>
          <a:xfrm>
            <a:off x="1496594" y="117235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0" name="object 80"/>
          <p:cNvSpPr txBox="1"/>
          <p:nvPr/>
        </p:nvSpPr>
        <p:spPr>
          <a:xfrm>
            <a:off x="641189" y="12019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1" name="object 81"/>
          <p:cNvSpPr txBox="1"/>
          <p:nvPr/>
        </p:nvSpPr>
        <p:spPr>
          <a:xfrm>
            <a:off x="1236661" y="1638919"/>
            <a:ext cx="93980"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25" dirty="0">
                <a:solidFill>
                  <a:srgbClr val="569BBD"/>
                </a:solidFill>
                <a:latin typeface="Arial"/>
                <a:cs typeface="Arial"/>
              </a:rPr>
              <a:t>●</a:t>
            </a:r>
            <a:r>
              <a:rPr sz="100" b="1" spc="-25"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82" name="object 82"/>
          <p:cNvSpPr txBox="1"/>
          <p:nvPr/>
        </p:nvSpPr>
        <p:spPr>
          <a:xfrm>
            <a:off x="1014140" y="108890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3" name="object 83"/>
          <p:cNvSpPr txBox="1"/>
          <p:nvPr/>
        </p:nvSpPr>
        <p:spPr>
          <a:xfrm>
            <a:off x="2038760" y="974246"/>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4" name="object 84"/>
          <p:cNvSpPr txBox="1"/>
          <p:nvPr/>
        </p:nvSpPr>
        <p:spPr>
          <a:xfrm>
            <a:off x="1760160" y="1612129"/>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5" name="object 85"/>
          <p:cNvSpPr txBox="1"/>
          <p:nvPr/>
        </p:nvSpPr>
        <p:spPr>
          <a:xfrm>
            <a:off x="2056725" y="165766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6" name="object 86"/>
          <p:cNvSpPr txBox="1"/>
          <p:nvPr/>
        </p:nvSpPr>
        <p:spPr>
          <a:xfrm>
            <a:off x="1112865" y="101154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7" name="object 87"/>
          <p:cNvSpPr txBox="1"/>
          <p:nvPr/>
        </p:nvSpPr>
        <p:spPr>
          <a:xfrm>
            <a:off x="364697" y="1761114"/>
            <a:ext cx="9461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7" baseline="27777" dirty="0">
                <a:solidFill>
                  <a:srgbClr val="F05133"/>
                </a:solidFill>
                <a:latin typeface="Arial"/>
                <a:cs typeface="Arial"/>
              </a:rPr>
              <a:t> </a:t>
            </a:r>
            <a:r>
              <a:rPr sz="225" b="1" spc="44" baseline="55555" dirty="0">
                <a:solidFill>
                  <a:srgbClr val="569BBD"/>
                </a:solidFill>
                <a:latin typeface="Arial"/>
                <a:cs typeface="Arial"/>
              </a:rPr>
              <a:t>●</a:t>
            </a:r>
            <a:endParaRPr sz="225" baseline="55555">
              <a:latin typeface="Arial"/>
              <a:cs typeface="Arial"/>
            </a:endParaRPr>
          </a:p>
        </p:txBody>
      </p:sp>
      <p:sp>
        <p:nvSpPr>
          <p:cNvPr id="88" name="object 88"/>
          <p:cNvSpPr txBox="1"/>
          <p:nvPr/>
        </p:nvSpPr>
        <p:spPr>
          <a:xfrm>
            <a:off x="726011" y="120512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9" name="object 89"/>
          <p:cNvSpPr txBox="1"/>
          <p:nvPr/>
        </p:nvSpPr>
        <p:spPr>
          <a:xfrm>
            <a:off x="1228187" y="1624977"/>
            <a:ext cx="32384"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endParaRPr sz="300">
              <a:latin typeface="Arial"/>
              <a:cs typeface="Arial"/>
            </a:endParaRPr>
          </a:p>
        </p:txBody>
      </p:sp>
      <p:sp>
        <p:nvSpPr>
          <p:cNvPr id="90" name="object 90"/>
          <p:cNvSpPr txBox="1"/>
          <p:nvPr/>
        </p:nvSpPr>
        <p:spPr>
          <a:xfrm>
            <a:off x="1941793" y="1183333"/>
            <a:ext cx="8890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225" b="1" spc="44" baseline="55555" dirty="0">
                <a:solidFill>
                  <a:srgbClr val="569BBD"/>
                </a:solidFill>
                <a:latin typeface="Arial"/>
                <a:cs typeface="Arial"/>
              </a:rPr>
              <a:t>●</a:t>
            </a:r>
            <a:endParaRPr sz="225" baseline="55555">
              <a:latin typeface="Arial"/>
              <a:cs typeface="Arial"/>
            </a:endParaRPr>
          </a:p>
        </p:txBody>
      </p:sp>
      <p:sp>
        <p:nvSpPr>
          <p:cNvPr id="91" name="object 91"/>
          <p:cNvSpPr txBox="1"/>
          <p:nvPr/>
        </p:nvSpPr>
        <p:spPr>
          <a:xfrm>
            <a:off x="1769493" y="1496690"/>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2" name="object 92"/>
          <p:cNvSpPr txBox="1"/>
          <p:nvPr/>
        </p:nvSpPr>
        <p:spPr>
          <a:xfrm>
            <a:off x="1286687" y="1741003"/>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3" name="object 93"/>
          <p:cNvSpPr txBox="1"/>
          <p:nvPr/>
        </p:nvSpPr>
        <p:spPr>
          <a:xfrm>
            <a:off x="393088" y="99174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4" name="object 94"/>
          <p:cNvSpPr txBox="1"/>
          <p:nvPr/>
        </p:nvSpPr>
        <p:spPr>
          <a:xfrm>
            <a:off x="574213" y="1846757"/>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5" name="object 95"/>
          <p:cNvSpPr txBox="1"/>
          <p:nvPr/>
        </p:nvSpPr>
        <p:spPr>
          <a:xfrm>
            <a:off x="1246151" y="118423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6" name="object 96"/>
          <p:cNvSpPr txBox="1"/>
          <p:nvPr/>
        </p:nvSpPr>
        <p:spPr>
          <a:xfrm>
            <a:off x="1835141" y="1792005"/>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7" name="object 97"/>
          <p:cNvSpPr txBox="1"/>
          <p:nvPr/>
        </p:nvSpPr>
        <p:spPr>
          <a:xfrm>
            <a:off x="1415365" y="1846327"/>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8" name="object 98"/>
          <p:cNvSpPr txBox="1"/>
          <p:nvPr/>
        </p:nvSpPr>
        <p:spPr>
          <a:xfrm>
            <a:off x="1599576" y="1687860"/>
            <a:ext cx="98425" cy="108585"/>
          </a:xfrm>
          <a:prstGeom prst="rect">
            <a:avLst/>
          </a:prstGeom>
        </p:spPr>
        <p:txBody>
          <a:bodyPr vert="horz" wrap="square" lIns="0" tIns="22225" rIns="0" bIns="0" rtlCol="0">
            <a:spAutoFit/>
          </a:bodyPr>
          <a:lstStyle/>
          <a:p>
            <a:pPr marR="5080" algn="ctr">
              <a:lnSpc>
                <a:spcPct val="100000"/>
              </a:lnSpc>
              <a:spcBef>
                <a:spcPts val="175"/>
              </a:spcBef>
            </a:pPr>
            <a:r>
              <a:rPr sz="225" b="1" spc="44" baseline="55555" dirty="0">
                <a:solidFill>
                  <a:srgbClr val="569BBD"/>
                </a:solidFill>
                <a:latin typeface="Arial"/>
                <a:cs typeface="Arial"/>
              </a:rPr>
              <a:t>●   </a:t>
            </a:r>
            <a:r>
              <a:rPr sz="225" b="1" spc="15" baseline="55555" dirty="0">
                <a:solidFill>
                  <a:srgbClr val="569BBD"/>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algn="ctr">
              <a:lnSpc>
                <a:spcPct val="100000"/>
              </a:lnSpc>
              <a:spcBef>
                <a:spcPts val="35"/>
              </a:spcBef>
            </a:pPr>
            <a:r>
              <a:rPr sz="150" b="1" spc="30" dirty="0">
                <a:solidFill>
                  <a:srgbClr val="569BBD"/>
                </a:solidFill>
                <a:latin typeface="Arial"/>
                <a:cs typeface="Arial"/>
              </a:rPr>
              <a:t>●</a:t>
            </a:r>
            <a:endParaRPr sz="150">
              <a:latin typeface="Arial"/>
              <a:cs typeface="Arial"/>
            </a:endParaRPr>
          </a:p>
        </p:txBody>
      </p:sp>
      <p:sp>
        <p:nvSpPr>
          <p:cNvPr id="99" name="object 99"/>
          <p:cNvSpPr txBox="1"/>
          <p:nvPr/>
        </p:nvSpPr>
        <p:spPr>
          <a:xfrm>
            <a:off x="2055358" y="1792982"/>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100" name="object 100"/>
          <p:cNvSpPr txBox="1"/>
          <p:nvPr/>
        </p:nvSpPr>
        <p:spPr>
          <a:xfrm>
            <a:off x="135509" y="1991804"/>
            <a:ext cx="1857375" cy="392672"/>
          </a:xfrm>
          <a:prstGeom prst="rect">
            <a:avLst/>
          </a:prstGeom>
        </p:spPr>
        <p:txBody>
          <a:bodyPr vert="horz" wrap="square" lIns="0" tIns="8255" rIns="0" bIns="0" rtlCol="0">
            <a:spAutoFit/>
          </a:bodyPr>
          <a:lstStyle/>
          <a:p>
            <a:pPr marL="12700" marR="5080">
              <a:lnSpc>
                <a:spcPct val="110700"/>
              </a:lnSpc>
              <a:spcBef>
                <a:spcPts val="65"/>
              </a:spcBef>
            </a:pPr>
            <a:r>
              <a:rPr sz="1200" i="1" spc="-25" dirty="0">
                <a:solidFill>
                  <a:srgbClr val="024F84"/>
                </a:solidFill>
                <a:latin typeface="Arial"/>
                <a:cs typeface="Arial"/>
              </a:rPr>
              <a:t>Stratiﬁed: </a:t>
            </a:r>
            <a:r>
              <a:rPr sz="1050" spc="5" dirty="0">
                <a:latin typeface="Arial"/>
                <a:cs typeface="Arial"/>
              </a:rPr>
              <a:t>homogenous </a:t>
            </a:r>
            <a:r>
              <a:rPr sz="1050" dirty="0">
                <a:latin typeface="Arial"/>
                <a:cs typeface="Arial"/>
              </a:rPr>
              <a:t>strata  </a:t>
            </a:r>
            <a:r>
              <a:rPr sz="1050" spc="-10" dirty="0">
                <a:latin typeface="Arial"/>
                <a:cs typeface="Arial"/>
              </a:rPr>
              <a:t>Stratify </a:t>
            </a:r>
            <a:r>
              <a:rPr sz="1050" spc="25" dirty="0">
                <a:latin typeface="Arial"/>
                <a:cs typeface="Arial"/>
              </a:rPr>
              <a:t>to </a:t>
            </a:r>
            <a:r>
              <a:rPr sz="1050" spc="5" dirty="0">
                <a:latin typeface="Arial"/>
                <a:cs typeface="Arial"/>
              </a:rPr>
              <a:t>control </a:t>
            </a:r>
            <a:r>
              <a:rPr sz="1050" dirty="0">
                <a:latin typeface="Arial"/>
                <a:cs typeface="Arial"/>
              </a:rPr>
              <a:t>for</a:t>
            </a:r>
            <a:r>
              <a:rPr sz="1050" spc="5" dirty="0">
                <a:latin typeface="Arial"/>
                <a:cs typeface="Arial"/>
              </a:rPr>
              <a:t> </a:t>
            </a:r>
            <a:r>
              <a:rPr lang="en-US" sz="1050" spc="-30" dirty="0" smtClean="0">
                <a:latin typeface="Arial"/>
                <a:cs typeface="Arial"/>
              </a:rPr>
              <a:t>age group</a:t>
            </a:r>
            <a:endParaRPr sz="1050" dirty="0">
              <a:latin typeface="Arial"/>
              <a:cs typeface="Arial"/>
            </a:endParaRPr>
          </a:p>
        </p:txBody>
      </p:sp>
      <p:sp>
        <p:nvSpPr>
          <p:cNvPr id="101" name="object 101"/>
          <p:cNvSpPr/>
          <p:nvPr/>
        </p:nvSpPr>
        <p:spPr>
          <a:xfrm>
            <a:off x="176280" y="2422858"/>
            <a:ext cx="2018664" cy="995680"/>
          </a:xfrm>
          <a:custGeom>
            <a:avLst/>
            <a:gdLst/>
            <a:ahLst/>
            <a:cxnLst/>
            <a:rect l="l" t="t" r="r" b="b"/>
            <a:pathLst>
              <a:path w="2018664" h="995679">
                <a:moveTo>
                  <a:pt x="0" y="995260"/>
                </a:moveTo>
                <a:lnTo>
                  <a:pt x="2018556" y="995260"/>
                </a:lnTo>
                <a:lnTo>
                  <a:pt x="2018556" y="0"/>
                </a:lnTo>
                <a:lnTo>
                  <a:pt x="0" y="0"/>
                </a:lnTo>
                <a:lnTo>
                  <a:pt x="0" y="995260"/>
                </a:lnTo>
              </a:path>
            </a:pathLst>
          </a:custGeom>
          <a:ln w="3175">
            <a:solidFill>
              <a:srgbClr val="000000"/>
            </a:solidFill>
          </a:ln>
        </p:spPr>
        <p:txBody>
          <a:bodyPr wrap="square" lIns="0" tIns="0" rIns="0" bIns="0" rtlCol="0"/>
          <a:lstStyle/>
          <a:p>
            <a:endParaRPr/>
          </a:p>
        </p:txBody>
      </p:sp>
      <p:sp>
        <p:nvSpPr>
          <p:cNvPr id="102" name="object 102"/>
          <p:cNvSpPr/>
          <p:nvPr/>
        </p:nvSpPr>
        <p:spPr>
          <a:xfrm>
            <a:off x="240139" y="3029632"/>
            <a:ext cx="358775" cy="353060"/>
          </a:xfrm>
          <a:custGeom>
            <a:avLst/>
            <a:gdLst/>
            <a:ahLst/>
            <a:cxnLst/>
            <a:rect l="l" t="t" r="r" b="b"/>
            <a:pathLst>
              <a:path w="358775" h="353060">
                <a:moveTo>
                  <a:pt x="358231" y="176545"/>
                </a:moveTo>
                <a:lnTo>
                  <a:pt x="352351" y="131727"/>
                </a:lnTo>
                <a:lnTo>
                  <a:pt x="335180" y="89869"/>
                </a:lnTo>
                <a:lnTo>
                  <a:pt x="307767" y="53656"/>
                </a:lnTo>
                <a:lnTo>
                  <a:pt x="271983" y="25504"/>
                </a:lnTo>
                <a:lnTo>
                  <a:pt x="230085" y="7203"/>
                </a:lnTo>
                <a:lnTo>
                  <a:pt x="184839" y="0"/>
                </a:lnTo>
                <a:lnTo>
                  <a:pt x="173391" y="0"/>
                </a:lnTo>
                <a:lnTo>
                  <a:pt x="128145" y="7203"/>
                </a:lnTo>
                <a:lnTo>
                  <a:pt x="86248" y="25504"/>
                </a:lnTo>
                <a:lnTo>
                  <a:pt x="50463" y="53656"/>
                </a:lnTo>
                <a:lnTo>
                  <a:pt x="23051" y="89869"/>
                </a:lnTo>
                <a:lnTo>
                  <a:pt x="5879" y="131727"/>
                </a:lnTo>
                <a:lnTo>
                  <a:pt x="0" y="176545"/>
                </a:lnTo>
                <a:lnTo>
                  <a:pt x="389" y="187837"/>
                </a:lnTo>
                <a:lnTo>
                  <a:pt x="9150" y="232188"/>
                </a:lnTo>
                <a:lnTo>
                  <a:pt x="29008" y="272878"/>
                </a:lnTo>
                <a:lnTo>
                  <a:pt x="58718" y="307300"/>
                </a:lnTo>
                <a:lnTo>
                  <a:pt x="96255" y="333116"/>
                </a:lnTo>
                <a:lnTo>
                  <a:pt x="139243" y="348730"/>
                </a:lnTo>
                <a:lnTo>
                  <a:pt x="173391" y="353052"/>
                </a:lnTo>
                <a:lnTo>
                  <a:pt x="184839" y="353052"/>
                </a:lnTo>
                <a:lnTo>
                  <a:pt x="230085" y="345849"/>
                </a:lnTo>
                <a:lnTo>
                  <a:pt x="271983" y="327587"/>
                </a:lnTo>
                <a:lnTo>
                  <a:pt x="307767" y="299395"/>
                </a:lnTo>
                <a:lnTo>
                  <a:pt x="335180" y="263222"/>
                </a:lnTo>
                <a:lnTo>
                  <a:pt x="352351" y="221324"/>
                </a:lnTo>
                <a:lnTo>
                  <a:pt x="358231" y="176545"/>
                </a:lnTo>
              </a:path>
            </a:pathLst>
          </a:custGeom>
          <a:ln w="3175">
            <a:solidFill>
              <a:srgbClr val="000000"/>
            </a:solidFill>
          </a:ln>
        </p:spPr>
        <p:txBody>
          <a:bodyPr wrap="square" lIns="0" tIns="0" rIns="0" bIns="0" rtlCol="0"/>
          <a:lstStyle/>
          <a:p>
            <a:endParaRPr/>
          </a:p>
        </p:txBody>
      </p:sp>
      <p:sp>
        <p:nvSpPr>
          <p:cNvPr id="103" name="object 103"/>
          <p:cNvSpPr txBox="1"/>
          <p:nvPr/>
        </p:nvSpPr>
        <p:spPr>
          <a:xfrm>
            <a:off x="366727" y="310851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4" name="object 104"/>
          <p:cNvSpPr txBox="1"/>
          <p:nvPr/>
        </p:nvSpPr>
        <p:spPr>
          <a:xfrm>
            <a:off x="525244" y="325768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5" name="object 105"/>
          <p:cNvSpPr txBox="1"/>
          <p:nvPr/>
        </p:nvSpPr>
        <p:spPr>
          <a:xfrm>
            <a:off x="495768" y="330838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6" name="object 106"/>
          <p:cNvSpPr txBox="1"/>
          <p:nvPr/>
        </p:nvSpPr>
        <p:spPr>
          <a:xfrm>
            <a:off x="249990" y="31624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7" name="object 107"/>
          <p:cNvSpPr txBox="1"/>
          <p:nvPr/>
        </p:nvSpPr>
        <p:spPr>
          <a:xfrm>
            <a:off x="309448" y="331395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8" name="object 108"/>
          <p:cNvSpPr txBox="1"/>
          <p:nvPr/>
        </p:nvSpPr>
        <p:spPr>
          <a:xfrm>
            <a:off x="287215" y="3119417"/>
            <a:ext cx="133350" cy="186690"/>
          </a:xfrm>
          <a:prstGeom prst="rect">
            <a:avLst/>
          </a:prstGeom>
        </p:spPr>
        <p:txBody>
          <a:bodyPr vert="horz" wrap="square" lIns="0" tIns="15240" rIns="0" bIns="0" rtlCol="0">
            <a:spAutoFit/>
          </a:bodyPr>
          <a:lstStyle/>
          <a:p>
            <a:pPr>
              <a:lnSpc>
                <a:spcPct val="100000"/>
              </a:lnSpc>
              <a:spcBef>
                <a:spcPts val="120"/>
              </a:spcBef>
            </a:pPr>
            <a:r>
              <a:rPr sz="450" spc="-179" baseline="-9259" dirty="0">
                <a:solidFill>
                  <a:srgbClr val="F05133"/>
                </a:solidFill>
                <a:latin typeface="Arial"/>
                <a:cs typeface="Arial"/>
              </a:rPr>
              <a:t>●</a:t>
            </a:r>
            <a:r>
              <a:rPr sz="150" b="1" spc="-80" dirty="0">
                <a:solidFill>
                  <a:srgbClr val="569BBD"/>
                </a:solidFill>
                <a:latin typeface="Arial"/>
                <a:cs typeface="Arial"/>
              </a:rPr>
              <a:t>●</a:t>
            </a:r>
            <a:r>
              <a:rPr sz="100" b="1" spc="35" dirty="0">
                <a:solidFill>
                  <a:srgbClr val="F05133"/>
                </a:solidFill>
                <a:latin typeface="Arial"/>
                <a:cs typeface="Arial"/>
              </a:rPr>
              <a:t>●</a:t>
            </a:r>
            <a:r>
              <a:rPr sz="100" b="1" dirty="0">
                <a:solidFill>
                  <a:srgbClr val="F05133"/>
                </a:solidFill>
                <a:latin typeface="Arial"/>
                <a:cs typeface="Arial"/>
              </a:rPr>
              <a:t>     </a:t>
            </a:r>
            <a:r>
              <a:rPr sz="100" b="1" spc="-10" dirty="0">
                <a:solidFill>
                  <a:srgbClr val="F05133"/>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a:p>
            <a:pPr>
              <a:lnSpc>
                <a:spcPct val="100000"/>
              </a:lnSpc>
              <a:spcBef>
                <a:spcPts val="30"/>
              </a:spcBef>
            </a:pPr>
            <a:endParaRPr sz="300">
              <a:latin typeface="Times New Roman"/>
              <a:cs typeface="Times New Roman"/>
            </a:endParaRPr>
          </a:p>
          <a:p>
            <a:pPr marL="13335">
              <a:lnSpc>
                <a:spcPts val="345"/>
              </a:lnSpc>
            </a:pPr>
            <a:r>
              <a:rPr sz="225" b="1" spc="44" baseline="37037" dirty="0">
                <a:solidFill>
                  <a:srgbClr val="569BBD"/>
                </a:solidFill>
                <a:latin typeface="Arial"/>
                <a:cs typeface="Arial"/>
              </a:rPr>
              <a:t>●     </a:t>
            </a:r>
            <a:r>
              <a:rPr sz="225" b="1" spc="7" baseline="37037" dirty="0">
                <a:solidFill>
                  <a:srgbClr val="569BBD"/>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L="34925">
              <a:lnSpc>
                <a:spcPts val="165"/>
              </a:lnSpc>
            </a:pPr>
            <a:r>
              <a:rPr sz="150" b="1" spc="30" dirty="0">
                <a:solidFill>
                  <a:srgbClr val="569BBD"/>
                </a:solidFill>
                <a:latin typeface="Arial"/>
                <a:cs typeface="Arial"/>
              </a:rPr>
              <a:t>●</a:t>
            </a:r>
            <a:endParaRPr sz="150">
              <a:latin typeface="Arial"/>
              <a:cs typeface="Arial"/>
            </a:endParaRPr>
          </a:p>
        </p:txBody>
      </p:sp>
      <p:sp>
        <p:nvSpPr>
          <p:cNvPr id="109" name="object 109"/>
          <p:cNvSpPr txBox="1"/>
          <p:nvPr/>
        </p:nvSpPr>
        <p:spPr>
          <a:xfrm>
            <a:off x="457920" y="3133318"/>
            <a:ext cx="111760" cy="125095"/>
          </a:xfrm>
          <a:prstGeom prst="rect">
            <a:avLst/>
          </a:prstGeom>
        </p:spPr>
        <p:txBody>
          <a:bodyPr vert="horz" wrap="square" lIns="0" tIns="15240" rIns="0" bIns="0" rtlCol="0">
            <a:spAutoFit/>
          </a:bodyPr>
          <a:lstStyle/>
          <a:p>
            <a:pPr marR="5080" algn="ctr">
              <a:lnSpc>
                <a:spcPct val="100000"/>
              </a:lnSpc>
              <a:spcBef>
                <a:spcPts val="120"/>
              </a:spcBef>
            </a:pPr>
            <a:r>
              <a:rPr sz="225" b="1" spc="44" baseline="37037" dirty="0">
                <a:solidFill>
                  <a:srgbClr val="569BBD"/>
                </a:solidFill>
                <a:latin typeface="Arial"/>
                <a:cs typeface="Arial"/>
              </a:rPr>
              <a:t>● </a:t>
            </a:r>
            <a:r>
              <a:rPr sz="225" b="1" spc="-15" baseline="37037" dirty="0">
                <a:solidFill>
                  <a:srgbClr val="569BBD"/>
                </a:solidFill>
                <a:latin typeface="Arial"/>
                <a:cs typeface="Arial"/>
              </a:rPr>
              <a:t> </a:t>
            </a:r>
            <a:r>
              <a:rPr sz="150" b="1" spc="30" dirty="0">
                <a:solidFill>
                  <a:srgbClr val="569BBD"/>
                </a:solidFill>
                <a:latin typeface="Arial"/>
                <a:cs typeface="Arial"/>
              </a:rPr>
              <a:t>●</a:t>
            </a:r>
            <a:r>
              <a:rPr sz="150" b="1" dirty="0">
                <a:solidFill>
                  <a:srgbClr val="569BBD"/>
                </a:solidFill>
                <a:latin typeface="Arial"/>
                <a:cs typeface="Arial"/>
              </a:rPr>
              <a:t>  </a:t>
            </a:r>
            <a:r>
              <a:rPr sz="150" b="1" spc="10" dirty="0">
                <a:solidFill>
                  <a:srgbClr val="569BBD"/>
                </a:solidFill>
                <a:latin typeface="Arial"/>
                <a:cs typeface="Arial"/>
              </a:rPr>
              <a:t> </a:t>
            </a:r>
            <a:r>
              <a:rPr sz="300" spc="-120" dirty="0">
                <a:solidFill>
                  <a:srgbClr val="F05133"/>
                </a:solidFill>
                <a:latin typeface="Arial"/>
                <a:cs typeface="Arial"/>
              </a:rPr>
              <a:t>●</a:t>
            </a:r>
            <a:r>
              <a:rPr sz="225" b="1" spc="-120"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a:p>
            <a:pPr marL="42545" algn="ctr">
              <a:lnSpc>
                <a:spcPct val="100000"/>
              </a:lnSpc>
              <a:spcBef>
                <a:spcPts val="220"/>
              </a:spcBef>
            </a:pPr>
            <a:r>
              <a:rPr sz="150" b="1" spc="30" dirty="0">
                <a:solidFill>
                  <a:srgbClr val="569BBD"/>
                </a:solidFill>
                <a:latin typeface="Arial"/>
                <a:cs typeface="Arial"/>
              </a:rPr>
              <a:t>●</a:t>
            </a:r>
            <a:endParaRPr sz="150">
              <a:latin typeface="Arial"/>
              <a:cs typeface="Arial"/>
            </a:endParaRPr>
          </a:p>
        </p:txBody>
      </p:sp>
      <p:sp>
        <p:nvSpPr>
          <p:cNvPr id="110" name="object 110"/>
          <p:cNvSpPr/>
          <p:nvPr/>
        </p:nvSpPr>
        <p:spPr>
          <a:xfrm>
            <a:off x="370192" y="2512805"/>
            <a:ext cx="322580" cy="318135"/>
          </a:xfrm>
          <a:custGeom>
            <a:avLst/>
            <a:gdLst/>
            <a:ahLst/>
            <a:cxnLst/>
            <a:rect l="l" t="t" r="r" b="b"/>
            <a:pathLst>
              <a:path w="322580" h="318135">
                <a:moveTo>
                  <a:pt x="322408" y="158867"/>
                </a:moveTo>
                <a:lnTo>
                  <a:pt x="317112" y="118566"/>
                </a:lnTo>
                <a:lnTo>
                  <a:pt x="301654" y="80874"/>
                </a:lnTo>
                <a:lnTo>
                  <a:pt x="277006" y="48283"/>
                </a:lnTo>
                <a:lnTo>
                  <a:pt x="244765" y="22934"/>
                </a:lnTo>
                <a:lnTo>
                  <a:pt x="207073" y="6502"/>
                </a:lnTo>
                <a:lnTo>
                  <a:pt x="166382" y="0"/>
                </a:lnTo>
                <a:lnTo>
                  <a:pt x="156025" y="0"/>
                </a:lnTo>
                <a:lnTo>
                  <a:pt x="115334" y="6502"/>
                </a:lnTo>
                <a:lnTo>
                  <a:pt x="77642" y="22934"/>
                </a:lnTo>
                <a:lnTo>
                  <a:pt x="45401" y="48283"/>
                </a:lnTo>
                <a:lnTo>
                  <a:pt x="20754" y="80874"/>
                </a:lnTo>
                <a:lnTo>
                  <a:pt x="5295" y="118566"/>
                </a:lnTo>
                <a:lnTo>
                  <a:pt x="0" y="158867"/>
                </a:lnTo>
                <a:lnTo>
                  <a:pt x="350" y="169069"/>
                </a:lnTo>
                <a:lnTo>
                  <a:pt x="8215" y="208942"/>
                </a:lnTo>
                <a:lnTo>
                  <a:pt x="26127" y="245583"/>
                </a:lnTo>
                <a:lnTo>
                  <a:pt x="52839" y="276539"/>
                </a:lnTo>
                <a:lnTo>
                  <a:pt x="86637" y="299785"/>
                </a:lnTo>
                <a:lnTo>
                  <a:pt x="125342" y="313841"/>
                </a:lnTo>
                <a:lnTo>
                  <a:pt x="156025" y="317735"/>
                </a:lnTo>
                <a:lnTo>
                  <a:pt x="166382" y="317735"/>
                </a:lnTo>
                <a:lnTo>
                  <a:pt x="207073" y="311233"/>
                </a:lnTo>
                <a:lnTo>
                  <a:pt x="244765" y="294801"/>
                </a:lnTo>
                <a:lnTo>
                  <a:pt x="277006" y="269452"/>
                </a:lnTo>
                <a:lnTo>
                  <a:pt x="301654" y="236861"/>
                </a:lnTo>
                <a:lnTo>
                  <a:pt x="317112" y="199168"/>
                </a:lnTo>
                <a:lnTo>
                  <a:pt x="322408" y="158867"/>
                </a:lnTo>
              </a:path>
            </a:pathLst>
          </a:custGeom>
          <a:ln w="3175">
            <a:solidFill>
              <a:srgbClr val="000000"/>
            </a:solidFill>
          </a:ln>
        </p:spPr>
        <p:txBody>
          <a:bodyPr wrap="square" lIns="0" tIns="0" rIns="0" bIns="0" rtlCol="0"/>
          <a:lstStyle/>
          <a:p>
            <a:endParaRPr/>
          </a:p>
        </p:txBody>
      </p:sp>
      <p:sp>
        <p:nvSpPr>
          <p:cNvPr id="111" name="object 111"/>
          <p:cNvSpPr txBox="1"/>
          <p:nvPr/>
        </p:nvSpPr>
        <p:spPr>
          <a:xfrm>
            <a:off x="632324" y="25837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2" name="object 112"/>
          <p:cNvSpPr txBox="1"/>
          <p:nvPr/>
        </p:nvSpPr>
        <p:spPr>
          <a:xfrm>
            <a:off x="490355" y="25372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3" name="object 113"/>
          <p:cNvSpPr txBox="1"/>
          <p:nvPr/>
        </p:nvSpPr>
        <p:spPr>
          <a:xfrm>
            <a:off x="473223" y="274339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4" name="object 114"/>
          <p:cNvSpPr txBox="1"/>
          <p:nvPr/>
        </p:nvSpPr>
        <p:spPr>
          <a:xfrm>
            <a:off x="533927" y="264417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5" name="object 115"/>
          <p:cNvSpPr txBox="1"/>
          <p:nvPr/>
        </p:nvSpPr>
        <p:spPr>
          <a:xfrm>
            <a:off x="441527" y="2678637"/>
            <a:ext cx="241300" cy="48895"/>
          </a:xfrm>
          <a:prstGeom prst="rect">
            <a:avLst/>
          </a:prstGeom>
        </p:spPr>
        <p:txBody>
          <a:bodyPr vert="horz" wrap="square" lIns="0" tIns="12700" rIns="0" bIns="0" rtlCol="0">
            <a:spAutoFit/>
          </a:bodyPr>
          <a:lstStyle/>
          <a:p>
            <a:pPr>
              <a:lnSpc>
                <a:spcPct val="100000"/>
              </a:lnSpc>
              <a:spcBef>
                <a:spcPts val="100"/>
              </a:spcBef>
              <a:tabLst>
                <a:tab pos="212725" algn="l"/>
              </a:tabLst>
            </a:pPr>
            <a:r>
              <a:rPr sz="225" b="1" spc="44"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16" name="object 116"/>
          <p:cNvSpPr txBox="1"/>
          <p:nvPr/>
        </p:nvSpPr>
        <p:spPr>
          <a:xfrm>
            <a:off x="591634" y="2739964"/>
            <a:ext cx="25400" cy="44450"/>
          </a:xfrm>
          <a:prstGeom prst="rect">
            <a:avLst/>
          </a:prstGeom>
        </p:spPr>
        <p:txBody>
          <a:bodyPr vert="horz" wrap="square" lIns="0" tIns="635" rIns="0" bIns="0" rtlCol="0">
            <a:spAutoFit/>
          </a:bodyPr>
          <a:lstStyle/>
          <a:p>
            <a:pPr>
              <a:lnSpc>
                <a:spcPct val="100000"/>
              </a:lnSpc>
              <a:spcBef>
                <a:spcPts val="5"/>
              </a:spcBef>
            </a:pPr>
            <a:endParaRPr sz="100">
              <a:latin typeface="Times New Roman"/>
              <a:cs typeface="Times New Roman"/>
            </a:endParaRPr>
          </a:p>
          <a:p>
            <a:pPr>
              <a:lnSpc>
                <a:spcPct val="100000"/>
              </a:lnSpc>
            </a:pPr>
            <a:r>
              <a:rPr sz="100" b="1" spc="35" dirty="0">
                <a:solidFill>
                  <a:srgbClr val="F05133"/>
                </a:solidFill>
                <a:latin typeface="Arial"/>
                <a:cs typeface="Arial"/>
              </a:rPr>
              <a:t>●</a:t>
            </a:r>
            <a:endParaRPr sz="100">
              <a:latin typeface="Arial"/>
              <a:cs typeface="Arial"/>
            </a:endParaRPr>
          </a:p>
        </p:txBody>
      </p:sp>
      <p:sp>
        <p:nvSpPr>
          <p:cNvPr id="117" name="object 117"/>
          <p:cNvSpPr txBox="1"/>
          <p:nvPr/>
        </p:nvSpPr>
        <p:spPr>
          <a:xfrm>
            <a:off x="478713" y="2606212"/>
            <a:ext cx="26670"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118" name="object 118"/>
          <p:cNvSpPr txBox="1"/>
          <p:nvPr/>
        </p:nvSpPr>
        <p:spPr>
          <a:xfrm>
            <a:off x="425835" y="2589896"/>
            <a:ext cx="76835" cy="7683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ts val="110"/>
              </a:lnSpc>
            </a:pPr>
            <a:r>
              <a:rPr sz="150" b="1" spc="30" dirty="0">
                <a:solidFill>
                  <a:srgbClr val="569BBD"/>
                </a:solidFill>
                <a:latin typeface="Arial"/>
                <a:cs typeface="Arial"/>
              </a:rPr>
              <a:t>●</a:t>
            </a:r>
            <a:endParaRPr sz="150">
              <a:latin typeface="Arial"/>
              <a:cs typeface="Arial"/>
            </a:endParaRPr>
          </a:p>
          <a:p>
            <a:pPr marL="43815">
              <a:lnSpc>
                <a:spcPts val="290"/>
              </a:lnSpc>
            </a:pPr>
            <a:r>
              <a:rPr sz="300" spc="-120" dirty="0">
                <a:solidFill>
                  <a:srgbClr val="F05133"/>
                </a:solidFill>
                <a:latin typeface="Arial"/>
                <a:cs typeface="Arial"/>
              </a:rPr>
              <a:t>●</a:t>
            </a:r>
            <a:endParaRPr sz="300">
              <a:latin typeface="Arial"/>
              <a:cs typeface="Arial"/>
            </a:endParaRPr>
          </a:p>
        </p:txBody>
      </p:sp>
      <p:sp>
        <p:nvSpPr>
          <p:cNvPr id="119" name="object 119"/>
          <p:cNvSpPr/>
          <p:nvPr/>
        </p:nvSpPr>
        <p:spPr>
          <a:xfrm>
            <a:off x="617839" y="2720190"/>
            <a:ext cx="537845" cy="530225"/>
          </a:xfrm>
          <a:custGeom>
            <a:avLst/>
            <a:gdLst/>
            <a:ahLst/>
            <a:cxnLst/>
            <a:rect l="l" t="t" r="r" b="b"/>
            <a:pathLst>
              <a:path w="537844" h="530225">
                <a:moveTo>
                  <a:pt x="537347" y="264818"/>
                </a:moveTo>
                <a:lnTo>
                  <a:pt x="532363" y="214160"/>
                </a:lnTo>
                <a:lnTo>
                  <a:pt x="517683" y="165370"/>
                </a:lnTo>
                <a:lnTo>
                  <a:pt x="493853" y="120280"/>
                </a:lnTo>
                <a:lnTo>
                  <a:pt x="461651" y="80485"/>
                </a:lnTo>
                <a:lnTo>
                  <a:pt x="422362" y="47504"/>
                </a:lnTo>
                <a:lnTo>
                  <a:pt x="377427" y="22545"/>
                </a:lnTo>
                <a:lnTo>
                  <a:pt x="328443" y="6502"/>
                </a:lnTo>
                <a:lnTo>
                  <a:pt x="277278" y="0"/>
                </a:lnTo>
                <a:lnTo>
                  <a:pt x="260068" y="0"/>
                </a:lnTo>
                <a:lnTo>
                  <a:pt x="208903" y="6502"/>
                </a:lnTo>
                <a:lnTo>
                  <a:pt x="159919" y="22545"/>
                </a:lnTo>
                <a:lnTo>
                  <a:pt x="114984" y="47504"/>
                </a:lnTo>
                <a:lnTo>
                  <a:pt x="75695" y="80485"/>
                </a:lnTo>
                <a:lnTo>
                  <a:pt x="43493" y="120280"/>
                </a:lnTo>
                <a:lnTo>
                  <a:pt x="19663" y="165370"/>
                </a:lnTo>
                <a:lnTo>
                  <a:pt x="4984" y="214160"/>
                </a:lnTo>
                <a:lnTo>
                  <a:pt x="0" y="264818"/>
                </a:lnTo>
                <a:lnTo>
                  <a:pt x="545" y="281795"/>
                </a:lnTo>
                <a:lnTo>
                  <a:pt x="8800" y="332026"/>
                </a:lnTo>
                <a:lnTo>
                  <a:pt x="26633" y="379764"/>
                </a:lnTo>
                <a:lnTo>
                  <a:pt x="53345" y="423258"/>
                </a:lnTo>
                <a:lnTo>
                  <a:pt x="88039" y="460911"/>
                </a:lnTo>
                <a:lnTo>
                  <a:pt x="129391" y="491361"/>
                </a:lnTo>
                <a:lnTo>
                  <a:pt x="175883" y="513439"/>
                </a:lnTo>
                <a:lnTo>
                  <a:pt x="225802" y="526327"/>
                </a:lnTo>
                <a:lnTo>
                  <a:pt x="260068" y="529598"/>
                </a:lnTo>
                <a:lnTo>
                  <a:pt x="277278" y="529598"/>
                </a:lnTo>
                <a:lnTo>
                  <a:pt x="328443" y="523095"/>
                </a:lnTo>
                <a:lnTo>
                  <a:pt x="377427" y="507053"/>
                </a:lnTo>
                <a:lnTo>
                  <a:pt x="422362" y="482093"/>
                </a:lnTo>
                <a:lnTo>
                  <a:pt x="461651" y="449113"/>
                </a:lnTo>
                <a:lnTo>
                  <a:pt x="493853" y="409318"/>
                </a:lnTo>
                <a:lnTo>
                  <a:pt x="517683" y="364227"/>
                </a:lnTo>
                <a:lnTo>
                  <a:pt x="532363" y="315438"/>
                </a:lnTo>
                <a:lnTo>
                  <a:pt x="537347" y="264818"/>
                </a:lnTo>
              </a:path>
            </a:pathLst>
          </a:custGeom>
          <a:ln w="3175">
            <a:solidFill>
              <a:srgbClr val="000000"/>
            </a:solidFill>
          </a:ln>
        </p:spPr>
        <p:txBody>
          <a:bodyPr wrap="square" lIns="0" tIns="0" rIns="0" bIns="0" rtlCol="0"/>
          <a:lstStyle/>
          <a:p>
            <a:endParaRPr/>
          </a:p>
        </p:txBody>
      </p:sp>
      <p:sp>
        <p:nvSpPr>
          <p:cNvPr id="120" name="object 120"/>
          <p:cNvSpPr txBox="1"/>
          <p:nvPr/>
        </p:nvSpPr>
        <p:spPr>
          <a:xfrm>
            <a:off x="776824" y="294513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1" name="object 121"/>
          <p:cNvSpPr txBox="1"/>
          <p:nvPr/>
        </p:nvSpPr>
        <p:spPr>
          <a:xfrm>
            <a:off x="704204" y="2883802"/>
            <a:ext cx="189865" cy="73025"/>
          </a:xfrm>
          <a:prstGeom prst="rect">
            <a:avLst/>
          </a:prstGeom>
        </p:spPr>
        <p:txBody>
          <a:bodyPr vert="horz" wrap="square" lIns="0" tIns="12700" rIns="0" bIns="0" rtlCol="0">
            <a:spAutoFit/>
          </a:bodyPr>
          <a:lstStyle/>
          <a:p>
            <a:pPr marR="5080" algn="ctr">
              <a:lnSpc>
                <a:spcPct val="100000"/>
              </a:lnSpc>
              <a:spcBef>
                <a:spcPts val="100"/>
              </a:spcBef>
            </a:pPr>
            <a:r>
              <a:rPr sz="150" b="1" spc="30" dirty="0">
                <a:solidFill>
                  <a:srgbClr val="569BBD"/>
                </a:solidFill>
                <a:latin typeface="Arial"/>
                <a:cs typeface="Arial"/>
              </a:rPr>
              <a:t>● ●</a:t>
            </a:r>
            <a:r>
              <a:rPr sz="150" b="1" spc="25"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a:p>
            <a:pPr marL="16510" algn="ctr">
              <a:lnSpc>
                <a:spcPct val="100000"/>
              </a:lnSpc>
              <a:spcBef>
                <a:spcPts val="10"/>
              </a:spcBef>
            </a:pPr>
            <a:r>
              <a:rPr sz="150" b="1" spc="30" dirty="0">
                <a:solidFill>
                  <a:srgbClr val="569BBD"/>
                </a:solidFill>
                <a:latin typeface="Arial"/>
                <a:cs typeface="Arial"/>
              </a:rPr>
              <a:t>●</a:t>
            </a:r>
            <a:endParaRPr sz="150">
              <a:latin typeface="Arial"/>
              <a:cs typeface="Arial"/>
            </a:endParaRPr>
          </a:p>
        </p:txBody>
      </p:sp>
      <p:sp>
        <p:nvSpPr>
          <p:cNvPr id="122" name="object 122"/>
          <p:cNvSpPr txBox="1"/>
          <p:nvPr/>
        </p:nvSpPr>
        <p:spPr>
          <a:xfrm>
            <a:off x="1102347" y="29596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3" name="object 123"/>
          <p:cNvSpPr txBox="1"/>
          <p:nvPr/>
        </p:nvSpPr>
        <p:spPr>
          <a:xfrm>
            <a:off x="987986" y="315734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4" name="object 124"/>
          <p:cNvSpPr txBox="1"/>
          <p:nvPr/>
        </p:nvSpPr>
        <p:spPr>
          <a:xfrm>
            <a:off x="403718" y="2709008"/>
            <a:ext cx="488950" cy="74930"/>
          </a:xfrm>
          <a:prstGeom prst="rect">
            <a:avLst/>
          </a:prstGeom>
        </p:spPr>
        <p:txBody>
          <a:bodyPr vert="horz" wrap="square" lIns="0" tIns="15240" rIns="0" bIns="0" rtlCol="0">
            <a:spAutoFit/>
          </a:bodyPr>
          <a:lstStyle/>
          <a:p>
            <a:pPr>
              <a:lnSpc>
                <a:spcPct val="100000"/>
              </a:lnSpc>
              <a:spcBef>
                <a:spcPts val="120"/>
              </a:spcBef>
              <a:tabLst>
                <a:tab pos="460375" algn="l"/>
              </a:tabLst>
            </a:pPr>
            <a:r>
              <a:rPr sz="450" spc="-179" baseline="18518" dirty="0">
                <a:solidFill>
                  <a:srgbClr val="F05133"/>
                </a:solidFill>
                <a:latin typeface="Arial"/>
                <a:cs typeface="Arial"/>
              </a:rPr>
              <a:t>●</a:t>
            </a:r>
            <a:r>
              <a:rPr sz="225" b="1" spc="-120" baseline="55555" dirty="0">
                <a:solidFill>
                  <a:srgbClr val="569BBD"/>
                </a:solidFill>
                <a:latin typeface="Arial"/>
                <a:cs typeface="Arial"/>
              </a:rPr>
              <a:t>●</a:t>
            </a:r>
            <a:r>
              <a:rPr sz="150" b="1" spc="52" baseline="83333" dirty="0">
                <a:solidFill>
                  <a:srgbClr val="F05133"/>
                </a:solidFill>
                <a:latin typeface="Arial"/>
                <a:cs typeface="Arial"/>
              </a:rPr>
              <a:t>●</a:t>
            </a:r>
            <a:r>
              <a:rPr sz="150" b="1" baseline="83333" dirty="0">
                <a:solidFill>
                  <a:srgbClr val="F05133"/>
                </a:solidFill>
                <a:latin typeface="Arial"/>
                <a:cs typeface="Arial"/>
              </a:rPr>
              <a:t>                       </a:t>
            </a:r>
            <a:r>
              <a:rPr sz="150" b="1" spc="-22" baseline="83333" dirty="0">
                <a:solidFill>
                  <a:srgbClr val="F05133"/>
                </a:solidFill>
                <a:latin typeface="Arial"/>
                <a:cs typeface="Arial"/>
              </a:rPr>
              <a:t> </a:t>
            </a:r>
            <a:r>
              <a:rPr sz="150" b="1" spc="30" dirty="0">
                <a:solidFill>
                  <a:srgbClr val="569BBD"/>
                </a:solidFill>
                <a:latin typeface="Arial"/>
                <a:cs typeface="Arial"/>
              </a:rPr>
              <a:t>●</a:t>
            </a:r>
            <a:r>
              <a:rPr sz="150" b="1" dirty="0">
                <a:solidFill>
                  <a:srgbClr val="569BBD"/>
                </a:solidFill>
                <a:latin typeface="Arial"/>
                <a:cs typeface="Arial"/>
              </a:rPr>
              <a:t>               </a:t>
            </a:r>
            <a:r>
              <a:rPr sz="150" b="1" spc="-5" dirty="0">
                <a:solidFill>
                  <a:srgbClr val="569BBD"/>
                </a:solidFill>
                <a:latin typeface="Arial"/>
                <a:cs typeface="Arial"/>
              </a:rPr>
              <a:t> </a:t>
            </a:r>
            <a:r>
              <a:rPr sz="225" b="1" spc="44" baseline="18518" dirty="0">
                <a:solidFill>
                  <a:srgbClr val="569BBD"/>
                </a:solidFill>
                <a:latin typeface="Arial"/>
                <a:cs typeface="Arial"/>
              </a:rPr>
              <a:t>●</a:t>
            </a:r>
            <a:r>
              <a:rPr sz="225" b="1" baseline="18518"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25" name="object 125"/>
          <p:cNvSpPr txBox="1"/>
          <p:nvPr/>
        </p:nvSpPr>
        <p:spPr>
          <a:xfrm>
            <a:off x="961819" y="276130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6" name="object 126"/>
          <p:cNvSpPr txBox="1"/>
          <p:nvPr/>
        </p:nvSpPr>
        <p:spPr>
          <a:xfrm>
            <a:off x="985610" y="3028847"/>
            <a:ext cx="69215"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9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27" name="object 127"/>
          <p:cNvSpPr txBox="1"/>
          <p:nvPr/>
        </p:nvSpPr>
        <p:spPr>
          <a:xfrm>
            <a:off x="1078283" y="31021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8" name="object 128"/>
          <p:cNvSpPr txBox="1"/>
          <p:nvPr/>
        </p:nvSpPr>
        <p:spPr>
          <a:xfrm>
            <a:off x="921674" y="292581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9" name="object 129"/>
          <p:cNvSpPr txBox="1"/>
          <p:nvPr/>
        </p:nvSpPr>
        <p:spPr>
          <a:xfrm>
            <a:off x="751709" y="3010702"/>
            <a:ext cx="299085" cy="48895"/>
          </a:xfrm>
          <a:prstGeom prst="rect">
            <a:avLst/>
          </a:prstGeom>
        </p:spPr>
        <p:txBody>
          <a:bodyPr vert="horz" wrap="square" lIns="0" tIns="12700" rIns="0" bIns="0" rtlCol="0">
            <a:spAutoFit/>
          </a:bodyPr>
          <a:lstStyle/>
          <a:p>
            <a:pPr>
              <a:lnSpc>
                <a:spcPct val="100000"/>
              </a:lnSpc>
              <a:spcBef>
                <a:spcPts val="100"/>
              </a:spcBef>
              <a:tabLst>
                <a:tab pos="270510" algn="l"/>
              </a:tabLst>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30" name="object 130"/>
          <p:cNvSpPr txBox="1"/>
          <p:nvPr/>
        </p:nvSpPr>
        <p:spPr>
          <a:xfrm>
            <a:off x="825886" y="29613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1" name="object 131"/>
          <p:cNvSpPr txBox="1"/>
          <p:nvPr/>
        </p:nvSpPr>
        <p:spPr>
          <a:xfrm>
            <a:off x="856336" y="3017749"/>
            <a:ext cx="685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85"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32" name="object 132"/>
          <p:cNvSpPr txBox="1"/>
          <p:nvPr/>
        </p:nvSpPr>
        <p:spPr>
          <a:xfrm>
            <a:off x="934485" y="2996022"/>
            <a:ext cx="101600"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60"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33" name="object 133"/>
          <p:cNvSpPr txBox="1"/>
          <p:nvPr/>
        </p:nvSpPr>
        <p:spPr>
          <a:xfrm>
            <a:off x="1068782" y="2914252"/>
            <a:ext cx="30480" cy="64769"/>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1270">
              <a:lnSpc>
                <a:spcPts val="150"/>
              </a:lnSpc>
            </a:pPr>
            <a:r>
              <a:rPr sz="150" b="1" spc="30" dirty="0">
                <a:solidFill>
                  <a:srgbClr val="569BBD"/>
                </a:solidFill>
                <a:latin typeface="Arial"/>
                <a:cs typeface="Arial"/>
              </a:rPr>
              <a:t>●</a:t>
            </a:r>
            <a:endParaRPr sz="150">
              <a:latin typeface="Arial"/>
              <a:cs typeface="Arial"/>
            </a:endParaRPr>
          </a:p>
          <a:p>
            <a:pPr>
              <a:lnSpc>
                <a:spcPts val="150"/>
              </a:lnSpc>
            </a:pPr>
            <a:r>
              <a:rPr sz="150" b="1" spc="30" dirty="0">
                <a:solidFill>
                  <a:srgbClr val="569BBD"/>
                </a:solidFill>
                <a:latin typeface="Arial"/>
                <a:cs typeface="Arial"/>
              </a:rPr>
              <a:t>●</a:t>
            </a:r>
            <a:endParaRPr sz="150">
              <a:latin typeface="Arial"/>
              <a:cs typeface="Arial"/>
            </a:endParaRPr>
          </a:p>
        </p:txBody>
      </p:sp>
      <p:sp>
        <p:nvSpPr>
          <p:cNvPr id="134" name="object 134"/>
          <p:cNvSpPr txBox="1"/>
          <p:nvPr/>
        </p:nvSpPr>
        <p:spPr>
          <a:xfrm>
            <a:off x="1099115" y="28383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5" name="object 135"/>
          <p:cNvSpPr txBox="1"/>
          <p:nvPr/>
        </p:nvSpPr>
        <p:spPr>
          <a:xfrm>
            <a:off x="697974" y="305738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6" name="object 136"/>
          <p:cNvSpPr txBox="1"/>
          <p:nvPr/>
        </p:nvSpPr>
        <p:spPr>
          <a:xfrm>
            <a:off x="582678" y="2780265"/>
            <a:ext cx="324485" cy="48895"/>
          </a:xfrm>
          <a:prstGeom prst="rect">
            <a:avLst/>
          </a:prstGeom>
        </p:spPr>
        <p:txBody>
          <a:bodyPr vert="horz" wrap="square" lIns="0" tIns="12700" rIns="0" bIns="0" rtlCol="0">
            <a:spAutoFit/>
          </a:bodyPr>
          <a:lstStyle/>
          <a:p>
            <a:pPr>
              <a:lnSpc>
                <a:spcPct val="100000"/>
              </a:lnSpc>
              <a:spcBef>
                <a:spcPts val="100"/>
              </a:spcBef>
              <a:tabLst>
                <a:tab pos="233679" algn="l"/>
              </a:tabLst>
            </a:pPr>
            <a:r>
              <a:rPr sz="150" b="1" spc="30" dirty="0">
                <a:solidFill>
                  <a:srgbClr val="569BBD"/>
                </a:solidFill>
                <a:latin typeface="Arial"/>
                <a:cs typeface="Arial"/>
              </a:rPr>
              <a:t>●	</a:t>
            </a:r>
            <a:r>
              <a:rPr sz="225" b="1" spc="44" baseline="37037" dirty="0">
                <a:solidFill>
                  <a:srgbClr val="569BBD"/>
                </a:solidFill>
                <a:latin typeface="Arial"/>
                <a:cs typeface="Arial"/>
              </a:rPr>
              <a:t>● </a:t>
            </a:r>
            <a:r>
              <a:rPr sz="150" b="1" spc="30" dirty="0">
                <a:solidFill>
                  <a:srgbClr val="569BBD"/>
                </a:solidFill>
                <a:latin typeface="Arial"/>
                <a:cs typeface="Arial"/>
              </a:rPr>
              <a:t>●</a:t>
            </a:r>
            <a:r>
              <a:rPr sz="150" b="1" spc="-1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37" name="object 137"/>
          <p:cNvSpPr txBox="1"/>
          <p:nvPr/>
        </p:nvSpPr>
        <p:spPr>
          <a:xfrm>
            <a:off x="678232" y="298001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8" name="object 138"/>
          <p:cNvSpPr txBox="1"/>
          <p:nvPr/>
        </p:nvSpPr>
        <p:spPr>
          <a:xfrm>
            <a:off x="874403" y="314702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9" name="object 139"/>
          <p:cNvSpPr txBox="1"/>
          <p:nvPr/>
        </p:nvSpPr>
        <p:spPr>
          <a:xfrm>
            <a:off x="680802" y="3083477"/>
            <a:ext cx="126364" cy="12128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2540" algn="ctr">
              <a:lnSpc>
                <a:spcPts val="100"/>
              </a:lnSpc>
            </a:pPr>
            <a:r>
              <a:rPr sz="150" b="1" spc="30" dirty="0">
                <a:solidFill>
                  <a:srgbClr val="569BBD"/>
                </a:solidFill>
                <a:latin typeface="Arial"/>
                <a:cs typeface="Arial"/>
              </a:rPr>
              <a:t>●</a:t>
            </a:r>
            <a:endParaRPr sz="150">
              <a:latin typeface="Arial"/>
              <a:cs typeface="Arial"/>
            </a:endParaRPr>
          </a:p>
          <a:p>
            <a:pPr marR="5080" algn="ctr">
              <a:lnSpc>
                <a:spcPts val="280"/>
              </a:lnSpc>
            </a:pPr>
            <a:r>
              <a:rPr sz="150" b="1" spc="30" dirty="0">
                <a:solidFill>
                  <a:srgbClr val="569BBD"/>
                </a:solidFill>
                <a:latin typeface="Arial"/>
                <a:cs typeface="Arial"/>
              </a:rPr>
              <a:t>●      </a:t>
            </a:r>
            <a:r>
              <a:rPr sz="150" b="1" spc="-10" dirty="0">
                <a:solidFill>
                  <a:srgbClr val="569BBD"/>
                </a:solidFill>
                <a:latin typeface="Arial"/>
                <a:cs typeface="Arial"/>
              </a:rPr>
              <a:t> </a:t>
            </a:r>
            <a:r>
              <a:rPr sz="450" spc="-179" baseline="9259" dirty="0">
                <a:solidFill>
                  <a:srgbClr val="F05133"/>
                </a:solidFill>
                <a:latin typeface="Arial"/>
                <a:cs typeface="Arial"/>
              </a:rPr>
              <a:t>●</a:t>
            </a:r>
            <a:r>
              <a:rPr sz="225" b="1" spc="-120"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a:p>
            <a:pPr marR="16510" algn="r">
              <a:lnSpc>
                <a:spcPct val="100000"/>
              </a:lnSpc>
              <a:spcBef>
                <a:spcPts val="175"/>
              </a:spcBef>
            </a:pPr>
            <a:r>
              <a:rPr sz="150" b="1" spc="30" dirty="0">
                <a:solidFill>
                  <a:srgbClr val="569BBD"/>
                </a:solidFill>
                <a:latin typeface="Arial"/>
                <a:cs typeface="Arial"/>
              </a:rPr>
              <a:t>●</a:t>
            </a:r>
            <a:endParaRPr sz="150">
              <a:latin typeface="Arial"/>
              <a:cs typeface="Arial"/>
            </a:endParaRPr>
          </a:p>
        </p:txBody>
      </p:sp>
      <p:sp>
        <p:nvSpPr>
          <p:cNvPr id="140" name="object 140"/>
          <p:cNvSpPr txBox="1"/>
          <p:nvPr/>
        </p:nvSpPr>
        <p:spPr>
          <a:xfrm>
            <a:off x="581626" y="2723493"/>
            <a:ext cx="22796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44" baseline="18518" dirty="0">
                <a:solidFill>
                  <a:srgbClr val="569BBD"/>
                </a:solidFill>
                <a:latin typeface="Arial"/>
                <a:cs typeface="Arial"/>
              </a:rPr>
              <a:t>●</a:t>
            </a:r>
            <a:r>
              <a:rPr sz="225" b="1" baseline="18518" dirty="0">
                <a:solidFill>
                  <a:srgbClr val="569BBD"/>
                </a:solidFill>
                <a:latin typeface="Arial"/>
                <a:cs typeface="Arial"/>
              </a:rPr>
              <a:t>             </a:t>
            </a:r>
            <a:r>
              <a:rPr sz="225" b="1" spc="-15" baseline="18518" dirty="0">
                <a:solidFill>
                  <a:srgbClr val="569BBD"/>
                </a:solidFill>
                <a:latin typeface="Arial"/>
                <a:cs typeface="Arial"/>
              </a:rPr>
              <a:t> </a:t>
            </a:r>
            <a:r>
              <a:rPr sz="450" spc="-179" baseline="9259" dirty="0">
                <a:solidFill>
                  <a:srgbClr val="F05133"/>
                </a:solidFill>
                <a:latin typeface="Arial"/>
                <a:cs typeface="Arial"/>
              </a:rPr>
              <a:t>●</a:t>
            </a:r>
            <a:r>
              <a:rPr sz="225" b="1" spc="-120"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p:txBody>
      </p:sp>
      <p:sp>
        <p:nvSpPr>
          <p:cNvPr id="141" name="object 141"/>
          <p:cNvSpPr txBox="1"/>
          <p:nvPr/>
        </p:nvSpPr>
        <p:spPr>
          <a:xfrm>
            <a:off x="755953" y="3170270"/>
            <a:ext cx="863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42" name="object 142"/>
          <p:cNvSpPr/>
          <p:nvPr/>
        </p:nvSpPr>
        <p:spPr>
          <a:xfrm>
            <a:off x="1138832" y="2533559"/>
            <a:ext cx="429895" cy="424180"/>
          </a:xfrm>
          <a:custGeom>
            <a:avLst/>
            <a:gdLst/>
            <a:ahLst/>
            <a:cxnLst/>
            <a:rect l="l" t="t" r="r" b="b"/>
            <a:pathLst>
              <a:path w="429894" h="424180">
                <a:moveTo>
                  <a:pt x="429877" y="211823"/>
                </a:moveTo>
                <a:lnTo>
                  <a:pt x="425906" y="171328"/>
                </a:lnTo>
                <a:lnTo>
                  <a:pt x="414185" y="132312"/>
                </a:lnTo>
                <a:lnTo>
                  <a:pt x="395066" y="96216"/>
                </a:lnTo>
                <a:lnTo>
                  <a:pt x="369328" y="64403"/>
                </a:lnTo>
                <a:lnTo>
                  <a:pt x="337905" y="38003"/>
                </a:lnTo>
                <a:lnTo>
                  <a:pt x="301926" y="18028"/>
                </a:lnTo>
                <a:lnTo>
                  <a:pt x="262754" y="5178"/>
                </a:lnTo>
                <a:lnTo>
                  <a:pt x="221830" y="0"/>
                </a:lnTo>
                <a:lnTo>
                  <a:pt x="208046" y="0"/>
                </a:lnTo>
                <a:lnTo>
                  <a:pt x="167122" y="5178"/>
                </a:lnTo>
                <a:lnTo>
                  <a:pt x="127950" y="18028"/>
                </a:lnTo>
                <a:lnTo>
                  <a:pt x="91972" y="38003"/>
                </a:lnTo>
                <a:lnTo>
                  <a:pt x="60548" y="64403"/>
                </a:lnTo>
                <a:lnTo>
                  <a:pt x="34810" y="96216"/>
                </a:lnTo>
                <a:lnTo>
                  <a:pt x="15692" y="132312"/>
                </a:lnTo>
                <a:lnTo>
                  <a:pt x="3971" y="171328"/>
                </a:lnTo>
                <a:lnTo>
                  <a:pt x="0" y="211823"/>
                </a:lnTo>
                <a:lnTo>
                  <a:pt x="428" y="225413"/>
                </a:lnTo>
                <a:lnTo>
                  <a:pt x="7047" y="265597"/>
                </a:lnTo>
                <a:lnTo>
                  <a:pt x="21299" y="303795"/>
                </a:lnTo>
                <a:lnTo>
                  <a:pt x="42676" y="338606"/>
                </a:lnTo>
                <a:lnTo>
                  <a:pt x="70439" y="368744"/>
                </a:lnTo>
                <a:lnTo>
                  <a:pt x="103497" y="393081"/>
                </a:lnTo>
                <a:lnTo>
                  <a:pt x="140722" y="410759"/>
                </a:lnTo>
                <a:lnTo>
                  <a:pt x="180634" y="421077"/>
                </a:lnTo>
                <a:lnTo>
                  <a:pt x="208046" y="423686"/>
                </a:lnTo>
                <a:lnTo>
                  <a:pt x="221830" y="423686"/>
                </a:lnTo>
                <a:lnTo>
                  <a:pt x="262754" y="418468"/>
                </a:lnTo>
                <a:lnTo>
                  <a:pt x="301926" y="405658"/>
                </a:lnTo>
                <a:lnTo>
                  <a:pt x="337905" y="385682"/>
                </a:lnTo>
                <a:lnTo>
                  <a:pt x="369328" y="359282"/>
                </a:lnTo>
                <a:lnTo>
                  <a:pt x="395066" y="327470"/>
                </a:lnTo>
                <a:lnTo>
                  <a:pt x="414185" y="291374"/>
                </a:lnTo>
                <a:lnTo>
                  <a:pt x="425906" y="252358"/>
                </a:lnTo>
                <a:lnTo>
                  <a:pt x="429877" y="211823"/>
                </a:lnTo>
              </a:path>
            </a:pathLst>
          </a:custGeom>
          <a:ln w="3175">
            <a:solidFill>
              <a:srgbClr val="000000"/>
            </a:solidFill>
          </a:ln>
        </p:spPr>
        <p:txBody>
          <a:bodyPr wrap="square" lIns="0" tIns="0" rIns="0" bIns="0" rtlCol="0"/>
          <a:lstStyle/>
          <a:p>
            <a:endParaRPr/>
          </a:p>
        </p:txBody>
      </p:sp>
      <p:sp>
        <p:nvSpPr>
          <p:cNvPr id="143" name="object 143"/>
          <p:cNvSpPr txBox="1"/>
          <p:nvPr/>
        </p:nvSpPr>
        <p:spPr>
          <a:xfrm>
            <a:off x="1243031" y="258904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4" name="object 144"/>
          <p:cNvSpPr txBox="1"/>
          <p:nvPr/>
        </p:nvSpPr>
        <p:spPr>
          <a:xfrm>
            <a:off x="1184740" y="27767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5" name="object 145"/>
          <p:cNvSpPr txBox="1"/>
          <p:nvPr/>
        </p:nvSpPr>
        <p:spPr>
          <a:xfrm>
            <a:off x="1513028" y="272602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6" name="object 146"/>
          <p:cNvSpPr txBox="1"/>
          <p:nvPr/>
        </p:nvSpPr>
        <p:spPr>
          <a:xfrm>
            <a:off x="1378497" y="268198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7" name="object 147"/>
          <p:cNvSpPr txBox="1"/>
          <p:nvPr/>
        </p:nvSpPr>
        <p:spPr>
          <a:xfrm>
            <a:off x="1465796" y="28455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8" name="object 148"/>
          <p:cNvSpPr txBox="1"/>
          <p:nvPr/>
        </p:nvSpPr>
        <p:spPr>
          <a:xfrm>
            <a:off x="1326086" y="279883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9" name="object 149"/>
          <p:cNvSpPr txBox="1"/>
          <p:nvPr/>
        </p:nvSpPr>
        <p:spPr>
          <a:xfrm>
            <a:off x="1318727" y="267715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0" name="object 150"/>
          <p:cNvSpPr txBox="1"/>
          <p:nvPr/>
        </p:nvSpPr>
        <p:spPr>
          <a:xfrm>
            <a:off x="1300465" y="2753904"/>
            <a:ext cx="79375"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135"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1" name="object 151"/>
          <p:cNvSpPr txBox="1"/>
          <p:nvPr/>
        </p:nvSpPr>
        <p:spPr>
          <a:xfrm>
            <a:off x="1222238" y="26831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2" name="object 152"/>
          <p:cNvSpPr txBox="1"/>
          <p:nvPr/>
        </p:nvSpPr>
        <p:spPr>
          <a:xfrm>
            <a:off x="1365530" y="291059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3" name="object 153"/>
          <p:cNvSpPr txBox="1"/>
          <p:nvPr/>
        </p:nvSpPr>
        <p:spPr>
          <a:xfrm>
            <a:off x="1309459" y="2605705"/>
            <a:ext cx="1828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a:t>
            </a:r>
            <a:r>
              <a:rPr sz="225" b="1" spc="-3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4" name="object 154"/>
          <p:cNvSpPr txBox="1"/>
          <p:nvPr/>
        </p:nvSpPr>
        <p:spPr>
          <a:xfrm>
            <a:off x="1415683" y="2856000"/>
            <a:ext cx="62230"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6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5" name="object 155"/>
          <p:cNvSpPr txBox="1"/>
          <p:nvPr/>
        </p:nvSpPr>
        <p:spPr>
          <a:xfrm>
            <a:off x="1344621" y="2786807"/>
            <a:ext cx="123189" cy="72390"/>
          </a:xfrm>
          <a:prstGeom prst="rect">
            <a:avLst/>
          </a:prstGeom>
        </p:spPr>
        <p:txBody>
          <a:bodyPr vert="horz" wrap="square" lIns="0" tIns="12700" rIns="0" bIns="0" rtlCol="0">
            <a:spAutoFit/>
          </a:bodyPr>
          <a:lstStyle/>
          <a:p>
            <a:pPr marL="3810">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a:lnSpc>
                <a:spcPct val="100000"/>
              </a:lnSpc>
              <a:spcBef>
                <a:spcPts val="5"/>
              </a:spcBef>
            </a:pPr>
            <a:r>
              <a:rPr sz="150" b="1" spc="30" dirty="0">
                <a:solidFill>
                  <a:srgbClr val="569BBD"/>
                </a:solidFill>
                <a:latin typeface="Arial"/>
                <a:cs typeface="Arial"/>
              </a:rPr>
              <a:t>●      </a:t>
            </a:r>
            <a:r>
              <a:rPr sz="150" b="1" spc="70" dirty="0">
                <a:solidFill>
                  <a:srgbClr val="569BBD"/>
                </a:solidFill>
                <a:latin typeface="Arial"/>
                <a:cs typeface="Arial"/>
              </a:rPr>
              <a:t> </a:t>
            </a:r>
            <a:r>
              <a:rPr sz="150" b="1" spc="-25" dirty="0">
                <a:solidFill>
                  <a:srgbClr val="569BBD"/>
                </a:solidFill>
                <a:latin typeface="Arial"/>
                <a:cs typeface="Arial"/>
              </a:rPr>
              <a:t>●</a:t>
            </a:r>
            <a:r>
              <a:rPr sz="100" b="1" spc="-25" dirty="0">
                <a:solidFill>
                  <a:srgbClr val="F05133"/>
                </a:solidFill>
                <a:latin typeface="Arial"/>
                <a:cs typeface="Arial"/>
              </a:rPr>
              <a:t>●</a:t>
            </a:r>
            <a:endParaRPr sz="100">
              <a:latin typeface="Arial"/>
              <a:cs typeface="Arial"/>
            </a:endParaRPr>
          </a:p>
        </p:txBody>
      </p:sp>
      <p:sp>
        <p:nvSpPr>
          <p:cNvPr id="156" name="object 156"/>
          <p:cNvSpPr txBox="1"/>
          <p:nvPr/>
        </p:nvSpPr>
        <p:spPr>
          <a:xfrm>
            <a:off x="1244627" y="255586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157" name="object 157"/>
          <p:cNvSpPr txBox="1"/>
          <p:nvPr/>
        </p:nvSpPr>
        <p:spPr>
          <a:xfrm>
            <a:off x="1205416" y="2847122"/>
            <a:ext cx="13144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7" baseline="27777" dirty="0">
                <a:solidFill>
                  <a:srgbClr val="F05133"/>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58" name="object 158"/>
          <p:cNvSpPr txBox="1"/>
          <p:nvPr/>
        </p:nvSpPr>
        <p:spPr>
          <a:xfrm>
            <a:off x="1432699" y="2794400"/>
            <a:ext cx="32384"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endParaRPr sz="300">
              <a:latin typeface="Arial"/>
              <a:cs typeface="Arial"/>
            </a:endParaRPr>
          </a:p>
        </p:txBody>
      </p:sp>
      <p:sp>
        <p:nvSpPr>
          <p:cNvPr id="159" name="object 159"/>
          <p:cNvSpPr/>
          <p:nvPr/>
        </p:nvSpPr>
        <p:spPr>
          <a:xfrm>
            <a:off x="1391969" y="2995093"/>
            <a:ext cx="335280" cy="330200"/>
          </a:xfrm>
          <a:custGeom>
            <a:avLst/>
            <a:gdLst/>
            <a:ahLst/>
            <a:cxnLst/>
            <a:rect l="l" t="t" r="r" b="b"/>
            <a:pathLst>
              <a:path w="335280" h="330200">
                <a:moveTo>
                  <a:pt x="334790" y="164981"/>
                </a:moveTo>
                <a:lnTo>
                  <a:pt x="329300" y="123122"/>
                </a:lnTo>
                <a:lnTo>
                  <a:pt x="313257" y="83989"/>
                </a:lnTo>
                <a:lnTo>
                  <a:pt x="287636" y="50152"/>
                </a:lnTo>
                <a:lnTo>
                  <a:pt x="254149" y="23830"/>
                </a:lnTo>
                <a:lnTo>
                  <a:pt x="215016" y="6736"/>
                </a:lnTo>
                <a:lnTo>
                  <a:pt x="172768" y="0"/>
                </a:lnTo>
                <a:lnTo>
                  <a:pt x="162021" y="0"/>
                </a:lnTo>
                <a:lnTo>
                  <a:pt x="119773" y="6736"/>
                </a:lnTo>
                <a:lnTo>
                  <a:pt x="80641" y="23830"/>
                </a:lnTo>
                <a:lnTo>
                  <a:pt x="47154" y="50152"/>
                </a:lnTo>
                <a:lnTo>
                  <a:pt x="21532" y="83989"/>
                </a:lnTo>
                <a:lnTo>
                  <a:pt x="5490" y="123122"/>
                </a:lnTo>
                <a:lnTo>
                  <a:pt x="0" y="164981"/>
                </a:lnTo>
                <a:lnTo>
                  <a:pt x="350" y="175572"/>
                </a:lnTo>
                <a:lnTo>
                  <a:pt x="8527" y="217002"/>
                </a:lnTo>
                <a:lnTo>
                  <a:pt x="27100" y="255045"/>
                </a:lnTo>
                <a:lnTo>
                  <a:pt x="54863" y="287169"/>
                </a:lnTo>
                <a:lnTo>
                  <a:pt x="89986" y="311349"/>
                </a:lnTo>
                <a:lnTo>
                  <a:pt x="130131" y="325912"/>
                </a:lnTo>
                <a:lnTo>
                  <a:pt x="162021" y="329962"/>
                </a:lnTo>
                <a:lnTo>
                  <a:pt x="172768" y="329962"/>
                </a:lnTo>
                <a:lnTo>
                  <a:pt x="215016" y="323226"/>
                </a:lnTo>
                <a:lnTo>
                  <a:pt x="254149" y="306132"/>
                </a:lnTo>
                <a:lnTo>
                  <a:pt x="287636" y="279809"/>
                </a:lnTo>
                <a:lnTo>
                  <a:pt x="313257" y="246011"/>
                </a:lnTo>
                <a:lnTo>
                  <a:pt x="329300" y="206878"/>
                </a:lnTo>
                <a:lnTo>
                  <a:pt x="334790" y="164981"/>
                </a:lnTo>
              </a:path>
            </a:pathLst>
          </a:custGeom>
          <a:ln w="3175">
            <a:solidFill>
              <a:srgbClr val="000000"/>
            </a:solidFill>
          </a:ln>
        </p:spPr>
        <p:txBody>
          <a:bodyPr wrap="square" lIns="0" tIns="0" rIns="0" bIns="0" rtlCol="0"/>
          <a:lstStyle/>
          <a:p>
            <a:endParaRPr/>
          </a:p>
        </p:txBody>
      </p:sp>
      <p:sp>
        <p:nvSpPr>
          <p:cNvPr id="160" name="object 160"/>
          <p:cNvSpPr txBox="1"/>
          <p:nvPr/>
        </p:nvSpPr>
        <p:spPr>
          <a:xfrm>
            <a:off x="1596239" y="303706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1" name="object 161"/>
          <p:cNvSpPr txBox="1"/>
          <p:nvPr/>
        </p:nvSpPr>
        <p:spPr>
          <a:xfrm>
            <a:off x="1631517" y="319978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2" name="object 162"/>
          <p:cNvSpPr txBox="1"/>
          <p:nvPr/>
        </p:nvSpPr>
        <p:spPr>
          <a:xfrm>
            <a:off x="1532342" y="3094341"/>
            <a:ext cx="1066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8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63" name="object 163"/>
          <p:cNvSpPr txBox="1"/>
          <p:nvPr/>
        </p:nvSpPr>
        <p:spPr>
          <a:xfrm>
            <a:off x="1438656" y="3041229"/>
            <a:ext cx="26670"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164" name="object 164"/>
          <p:cNvSpPr txBox="1"/>
          <p:nvPr/>
        </p:nvSpPr>
        <p:spPr>
          <a:xfrm>
            <a:off x="1503644" y="3190946"/>
            <a:ext cx="4699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15" baseline="27777" dirty="0">
                <a:solidFill>
                  <a:srgbClr val="F05133"/>
                </a:solidFill>
                <a:latin typeface="Arial"/>
                <a:cs typeface="Arial"/>
              </a:rPr>
              <a:t>●</a:t>
            </a:r>
            <a:r>
              <a:rPr sz="150" b="1" spc="30" dirty="0">
                <a:solidFill>
                  <a:srgbClr val="569BBD"/>
                </a:solidFill>
                <a:latin typeface="Arial"/>
                <a:cs typeface="Arial"/>
              </a:rPr>
              <a:t>●</a:t>
            </a:r>
            <a:endParaRPr sz="150">
              <a:latin typeface="Arial"/>
              <a:cs typeface="Arial"/>
            </a:endParaRPr>
          </a:p>
        </p:txBody>
      </p:sp>
      <p:sp>
        <p:nvSpPr>
          <p:cNvPr id="165" name="object 165"/>
          <p:cNvSpPr txBox="1"/>
          <p:nvPr/>
        </p:nvSpPr>
        <p:spPr>
          <a:xfrm>
            <a:off x="1430168" y="3027328"/>
            <a:ext cx="89535" cy="74930"/>
          </a:xfrm>
          <a:prstGeom prst="rect">
            <a:avLst/>
          </a:prstGeom>
        </p:spPr>
        <p:txBody>
          <a:bodyPr vert="horz" wrap="square" lIns="0" tIns="5080" rIns="0" bIns="0" rtlCol="0">
            <a:spAutoFit/>
          </a:bodyPr>
          <a:lstStyle/>
          <a:p>
            <a:pPr>
              <a:lnSpc>
                <a:spcPct val="100000"/>
              </a:lnSpc>
              <a:spcBef>
                <a:spcPts val="40"/>
              </a:spcBef>
            </a:pPr>
            <a:endParaRPr sz="200">
              <a:latin typeface="Times New Roman"/>
              <a:cs typeface="Times New Roman"/>
            </a:endParaRPr>
          </a:p>
          <a:p>
            <a:pPr>
              <a:lnSpc>
                <a:spcPct val="100000"/>
              </a:lnSpc>
            </a:pPr>
            <a:r>
              <a:rPr sz="300" spc="70" dirty="0">
                <a:solidFill>
                  <a:srgbClr val="F05133"/>
                </a:solidFill>
                <a:latin typeface="Arial"/>
                <a:cs typeface="Arial"/>
              </a:rPr>
              <a:t>●</a:t>
            </a:r>
            <a:r>
              <a:rPr sz="300" spc="75"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66" name="object 166"/>
          <p:cNvSpPr txBox="1"/>
          <p:nvPr/>
        </p:nvSpPr>
        <p:spPr>
          <a:xfrm>
            <a:off x="1475764" y="3101155"/>
            <a:ext cx="238760" cy="121285"/>
          </a:xfrm>
          <a:prstGeom prst="rect">
            <a:avLst/>
          </a:prstGeom>
        </p:spPr>
        <p:txBody>
          <a:bodyPr vert="horz" wrap="square" lIns="0" tIns="15240" rIns="0" bIns="0" rtlCol="0">
            <a:spAutoFit/>
          </a:bodyPr>
          <a:lstStyle/>
          <a:p>
            <a:pPr>
              <a:lnSpc>
                <a:spcPct val="100000"/>
              </a:lnSpc>
              <a:spcBef>
                <a:spcPts val="120"/>
              </a:spcBef>
            </a:pPr>
            <a:r>
              <a:rPr sz="225" b="1" spc="44" baseline="55555" dirty="0">
                <a:solidFill>
                  <a:srgbClr val="569BBD"/>
                </a:solidFill>
                <a:latin typeface="Arial"/>
                <a:cs typeface="Arial"/>
              </a:rPr>
              <a:t>●   </a:t>
            </a:r>
            <a:r>
              <a:rPr sz="225" b="1" spc="7" baseline="55555" dirty="0">
                <a:solidFill>
                  <a:srgbClr val="569BBD"/>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a:p>
            <a:pPr marL="27305">
              <a:lnSpc>
                <a:spcPct val="100000"/>
              </a:lnSpc>
              <a:spcBef>
                <a:spcPts val="190"/>
              </a:spcBef>
            </a:pPr>
            <a:r>
              <a:rPr sz="150" b="1" spc="30" dirty="0">
                <a:solidFill>
                  <a:srgbClr val="569BBD"/>
                </a:solidFill>
                <a:latin typeface="Arial"/>
                <a:cs typeface="Arial"/>
              </a:rPr>
              <a:t>●</a:t>
            </a:r>
            <a:r>
              <a:rPr sz="150" b="1" spc="85"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67" name="object 167"/>
          <p:cNvSpPr/>
          <p:nvPr/>
        </p:nvSpPr>
        <p:spPr>
          <a:xfrm>
            <a:off x="1635800" y="2553651"/>
            <a:ext cx="482600" cy="476250"/>
          </a:xfrm>
          <a:custGeom>
            <a:avLst/>
            <a:gdLst/>
            <a:ahLst/>
            <a:cxnLst/>
            <a:rect l="l" t="t" r="r" b="b"/>
            <a:pathLst>
              <a:path w="482600" h="476250">
                <a:moveTo>
                  <a:pt x="482600" y="237834"/>
                </a:moveTo>
                <a:lnTo>
                  <a:pt x="478122" y="192354"/>
                </a:lnTo>
                <a:lnTo>
                  <a:pt x="464961" y="148549"/>
                </a:lnTo>
                <a:lnTo>
                  <a:pt x="443506" y="108014"/>
                </a:lnTo>
                <a:lnTo>
                  <a:pt x="414613" y="72308"/>
                </a:lnTo>
                <a:lnTo>
                  <a:pt x="379335" y="42676"/>
                </a:lnTo>
                <a:lnTo>
                  <a:pt x="338957" y="20247"/>
                </a:lnTo>
                <a:lnTo>
                  <a:pt x="294995" y="5840"/>
                </a:lnTo>
                <a:lnTo>
                  <a:pt x="249048" y="0"/>
                </a:lnTo>
                <a:lnTo>
                  <a:pt x="233551" y="0"/>
                </a:lnTo>
                <a:lnTo>
                  <a:pt x="187604" y="5840"/>
                </a:lnTo>
                <a:lnTo>
                  <a:pt x="143643" y="20247"/>
                </a:lnTo>
                <a:lnTo>
                  <a:pt x="103264" y="42676"/>
                </a:lnTo>
                <a:lnTo>
                  <a:pt x="67986" y="72308"/>
                </a:lnTo>
                <a:lnTo>
                  <a:pt x="39093" y="108014"/>
                </a:lnTo>
                <a:lnTo>
                  <a:pt x="17639" y="148549"/>
                </a:lnTo>
                <a:lnTo>
                  <a:pt x="4477" y="192354"/>
                </a:lnTo>
                <a:lnTo>
                  <a:pt x="0" y="237834"/>
                </a:lnTo>
                <a:lnTo>
                  <a:pt x="506" y="253059"/>
                </a:lnTo>
                <a:lnTo>
                  <a:pt x="7904" y="298188"/>
                </a:lnTo>
                <a:lnTo>
                  <a:pt x="23908" y="341059"/>
                </a:lnTo>
                <a:lnTo>
                  <a:pt x="47932" y="380114"/>
                </a:lnTo>
                <a:lnTo>
                  <a:pt x="79083" y="413952"/>
                </a:lnTo>
                <a:lnTo>
                  <a:pt x="116230" y="441286"/>
                </a:lnTo>
                <a:lnTo>
                  <a:pt x="157972" y="461106"/>
                </a:lnTo>
                <a:lnTo>
                  <a:pt x="202790" y="472709"/>
                </a:lnTo>
                <a:lnTo>
                  <a:pt x="233551" y="475630"/>
                </a:lnTo>
                <a:lnTo>
                  <a:pt x="249048" y="475630"/>
                </a:lnTo>
                <a:lnTo>
                  <a:pt x="294995" y="469789"/>
                </a:lnTo>
                <a:lnTo>
                  <a:pt x="338957" y="455382"/>
                </a:lnTo>
                <a:lnTo>
                  <a:pt x="379335" y="432953"/>
                </a:lnTo>
                <a:lnTo>
                  <a:pt x="414613" y="403360"/>
                </a:lnTo>
                <a:lnTo>
                  <a:pt x="443506" y="367615"/>
                </a:lnTo>
                <a:lnTo>
                  <a:pt x="464961" y="327119"/>
                </a:lnTo>
                <a:lnTo>
                  <a:pt x="478122" y="283314"/>
                </a:lnTo>
                <a:lnTo>
                  <a:pt x="482600" y="237834"/>
                </a:lnTo>
              </a:path>
            </a:pathLst>
          </a:custGeom>
          <a:ln w="3175">
            <a:solidFill>
              <a:srgbClr val="000000"/>
            </a:solidFill>
          </a:ln>
        </p:spPr>
        <p:txBody>
          <a:bodyPr wrap="square" lIns="0" tIns="0" rIns="0" bIns="0" rtlCol="0"/>
          <a:lstStyle/>
          <a:p>
            <a:endParaRPr/>
          </a:p>
        </p:txBody>
      </p:sp>
      <p:sp>
        <p:nvSpPr>
          <p:cNvPr id="168" name="object 168"/>
          <p:cNvSpPr txBox="1"/>
          <p:nvPr/>
        </p:nvSpPr>
        <p:spPr>
          <a:xfrm>
            <a:off x="2051310" y="290751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9" name="object 169"/>
          <p:cNvSpPr txBox="1"/>
          <p:nvPr/>
        </p:nvSpPr>
        <p:spPr>
          <a:xfrm>
            <a:off x="1733925" y="286047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0" name="object 170"/>
          <p:cNvSpPr txBox="1"/>
          <p:nvPr/>
        </p:nvSpPr>
        <p:spPr>
          <a:xfrm>
            <a:off x="1802845" y="2843929"/>
            <a:ext cx="1066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8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71" name="object 171"/>
          <p:cNvSpPr txBox="1"/>
          <p:nvPr/>
        </p:nvSpPr>
        <p:spPr>
          <a:xfrm>
            <a:off x="1701840" y="262096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2" name="object 172"/>
          <p:cNvSpPr txBox="1"/>
          <p:nvPr/>
        </p:nvSpPr>
        <p:spPr>
          <a:xfrm>
            <a:off x="1892637" y="285903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3" name="object 173"/>
          <p:cNvSpPr txBox="1"/>
          <p:nvPr/>
        </p:nvSpPr>
        <p:spPr>
          <a:xfrm>
            <a:off x="1747436" y="2922507"/>
            <a:ext cx="69850" cy="8826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gn="ctr">
              <a:lnSpc>
                <a:spcPct val="100000"/>
              </a:lnSpc>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R="5080" algn="ctr">
              <a:lnSpc>
                <a:spcPct val="100000"/>
              </a:lnSpc>
            </a:pPr>
            <a:r>
              <a:rPr sz="225" b="1" spc="44" baseline="18518" dirty="0">
                <a:solidFill>
                  <a:srgbClr val="569BBD"/>
                </a:solidFill>
                <a:latin typeface="Arial"/>
                <a:cs typeface="Arial"/>
              </a:rPr>
              <a:t>●</a:t>
            </a:r>
            <a:r>
              <a:rPr sz="225" b="1" spc="9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74" name="object 174"/>
          <p:cNvSpPr txBox="1"/>
          <p:nvPr/>
        </p:nvSpPr>
        <p:spPr>
          <a:xfrm>
            <a:off x="1816396" y="297931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5" name="object 175"/>
          <p:cNvSpPr txBox="1"/>
          <p:nvPr/>
        </p:nvSpPr>
        <p:spPr>
          <a:xfrm>
            <a:off x="1647015" y="282118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6" name="object 176"/>
          <p:cNvSpPr txBox="1"/>
          <p:nvPr/>
        </p:nvSpPr>
        <p:spPr>
          <a:xfrm>
            <a:off x="1849571" y="2631716"/>
            <a:ext cx="145415"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 </a:t>
            </a:r>
            <a:r>
              <a:rPr sz="225" b="1" spc="44" baseline="37037" dirty="0">
                <a:solidFill>
                  <a:srgbClr val="569BBD"/>
                </a:solidFill>
                <a:latin typeface="Arial"/>
                <a:cs typeface="Arial"/>
              </a:rPr>
              <a:t>●</a:t>
            </a:r>
            <a:r>
              <a:rPr sz="225" b="1" spc="-7" baseline="37037"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77" name="object 177"/>
          <p:cNvSpPr txBox="1"/>
          <p:nvPr/>
        </p:nvSpPr>
        <p:spPr>
          <a:xfrm>
            <a:off x="1905837" y="2684750"/>
            <a:ext cx="162560" cy="19050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10795" algn="ctr">
              <a:lnSpc>
                <a:spcPts val="160"/>
              </a:lnSpc>
            </a:pPr>
            <a:r>
              <a:rPr sz="150" b="1" spc="30" dirty="0">
                <a:solidFill>
                  <a:srgbClr val="569BBD"/>
                </a:solidFill>
                <a:latin typeface="Arial"/>
                <a:cs typeface="Arial"/>
              </a:rPr>
              <a:t>●   </a:t>
            </a:r>
            <a:r>
              <a:rPr sz="150" b="1" spc="65" dirty="0">
                <a:solidFill>
                  <a:srgbClr val="569BBD"/>
                </a:solidFill>
                <a:latin typeface="Arial"/>
                <a:cs typeface="Arial"/>
              </a:rPr>
              <a:t> </a:t>
            </a:r>
            <a:r>
              <a:rPr sz="150" b="1" spc="-5" dirty="0">
                <a:solidFill>
                  <a:srgbClr val="569BBD"/>
                </a:solidFill>
                <a:latin typeface="Arial"/>
                <a:cs typeface="Arial"/>
              </a:rPr>
              <a:t>●●</a:t>
            </a:r>
            <a:endParaRPr sz="150">
              <a:latin typeface="Arial"/>
              <a:cs typeface="Arial"/>
            </a:endParaRPr>
          </a:p>
          <a:p>
            <a:pPr marR="10795" algn="r">
              <a:lnSpc>
                <a:spcPts val="340"/>
              </a:lnSpc>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55555" dirty="0">
                <a:solidFill>
                  <a:srgbClr val="F05133"/>
                </a:solidFill>
                <a:latin typeface="Arial"/>
                <a:cs typeface="Arial"/>
              </a:rPr>
              <a:t>●</a:t>
            </a:r>
            <a:r>
              <a:rPr sz="150" b="1" baseline="55555" dirty="0">
                <a:solidFill>
                  <a:srgbClr val="F05133"/>
                </a:solidFill>
                <a:latin typeface="Arial"/>
                <a:cs typeface="Arial"/>
              </a:rPr>
              <a:t>          </a:t>
            </a:r>
            <a:r>
              <a:rPr sz="150" b="1" spc="-15" baseline="55555" dirty="0">
                <a:solidFill>
                  <a:srgbClr val="F05133"/>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R="6985" algn="r">
              <a:lnSpc>
                <a:spcPts val="150"/>
              </a:lnSpc>
              <a:spcBef>
                <a:spcPts val="45"/>
              </a:spcBef>
            </a:pPr>
            <a:r>
              <a:rPr sz="225" b="1" spc="-22" baseline="18518" dirty="0">
                <a:solidFill>
                  <a:srgbClr val="569BBD"/>
                </a:solidFill>
                <a:latin typeface="Arial"/>
                <a:cs typeface="Arial"/>
              </a:rPr>
              <a:t>●</a:t>
            </a:r>
            <a:r>
              <a:rPr sz="150" b="1" spc="30" dirty="0">
                <a:solidFill>
                  <a:srgbClr val="569BBD"/>
                </a:solidFill>
                <a:latin typeface="Arial"/>
                <a:cs typeface="Arial"/>
              </a:rPr>
              <a:t>●</a:t>
            </a:r>
            <a:endParaRPr sz="150">
              <a:latin typeface="Arial"/>
              <a:cs typeface="Arial"/>
            </a:endParaRPr>
          </a:p>
          <a:p>
            <a:pPr marL="61594" algn="ctr">
              <a:lnSpc>
                <a:spcPts val="135"/>
              </a:lnSpc>
            </a:pPr>
            <a:r>
              <a:rPr sz="150" b="1" spc="30" dirty="0">
                <a:solidFill>
                  <a:srgbClr val="569BBD"/>
                </a:solidFill>
                <a:latin typeface="Arial"/>
                <a:cs typeface="Arial"/>
              </a:rPr>
              <a:t>●</a:t>
            </a:r>
            <a:endParaRPr sz="150">
              <a:latin typeface="Arial"/>
              <a:cs typeface="Arial"/>
            </a:endParaRPr>
          </a:p>
          <a:p>
            <a:pPr marL="43815">
              <a:lnSpc>
                <a:spcPts val="165"/>
              </a:lnSpc>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R="5080" algn="r">
              <a:lnSpc>
                <a:spcPct val="100000"/>
              </a:lnSpc>
            </a:pPr>
            <a:r>
              <a:rPr sz="150" b="1" spc="30" dirty="0">
                <a:solidFill>
                  <a:srgbClr val="569BBD"/>
                </a:solidFill>
                <a:latin typeface="Arial"/>
                <a:cs typeface="Arial"/>
              </a:rPr>
              <a:t>●</a:t>
            </a:r>
            <a:endParaRPr sz="150">
              <a:latin typeface="Arial"/>
              <a:cs typeface="Arial"/>
            </a:endParaRPr>
          </a:p>
        </p:txBody>
      </p:sp>
      <p:sp>
        <p:nvSpPr>
          <p:cNvPr id="178" name="object 178"/>
          <p:cNvSpPr txBox="1"/>
          <p:nvPr/>
        </p:nvSpPr>
        <p:spPr>
          <a:xfrm>
            <a:off x="1876322" y="2653054"/>
            <a:ext cx="40640" cy="74930"/>
          </a:xfrm>
          <a:prstGeom prst="rect">
            <a:avLst/>
          </a:prstGeom>
        </p:spPr>
        <p:txBody>
          <a:bodyPr vert="horz" wrap="square" lIns="0" tIns="15240" rIns="0" bIns="0" rtlCol="0">
            <a:spAutoFit/>
          </a:bodyPr>
          <a:lstStyle/>
          <a:p>
            <a:pPr>
              <a:lnSpc>
                <a:spcPct val="100000"/>
              </a:lnSpc>
              <a:spcBef>
                <a:spcPts val="120"/>
              </a:spcBef>
            </a:pPr>
            <a:r>
              <a:rPr sz="225" b="1" spc="-15" baseline="37037" dirty="0">
                <a:solidFill>
                  <a:srgbClr val="569BBD"/>
                </a:solidFill>
                <a:latin typeface="Arial"/>
                <a:cs typeface="Arial"/>
              </a:rPr>
              <a:t>●</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179" name="object 179"/>
          <p:cNvSpPr txBox="1"/>
          <p:nvPr/>
        </p:nvSpPr>
        <p:spPr>
          <a:xfrm>
            <a:off x="309799" y="2947388"/>
            <a:ext cx="231775" cy="156845"/>
          </a:xfrm>
          <a:prstGeom prst="rect">
            <a:avLst/>
          </a:prstGeom>
        </p:spPr>
        <p:txBody>
          <a:bodyPr vert="horz" wrap="square" lIns="0" tIns="12065" rIns="0" bIns="0" rtlCol="0">
            <a:spAutoFit/>
          </a:bodyPr>
          <a:lstStyle/>
          <a:p>
            <a:pPr marR="5080" algn="ctr">
              <a:lnSpc>
                <a:spcPct val="100000"/>
              </a:lnSpc>
              <a:spcBef>
                <a:spcPts val="95"/>
              </a:spcBef>
            </a:pPr>
            <a:r>
              <a:rPr sz="400" spc="-5" dirty="0">
                <a:latin typeface="Arial"/>
                <a:cs typeface="Arial"/>
              </a:rPr>
              <a:t>St</a:t>
            </a:r>
            <a:r>
              <a:rPr sz="400" spc="-10" dirty="0">
                <a:latin typeface="Arial"/>
                <a:cs typeface="Arial"/>
              </a:rPr>
              <a:t>ratu</a:t>
            </a:r>
            <a:r>
              <a:rPr sz="400" spc="-5" dirty="0">
                <a:latin typeface="Arial"/>
                <a:cs typeface="Arial"/>
              </a:rPr>
              <a:t>m 1</a:t>
            </a:r>
            <a:endParaRPr sz="400">
              <a:latin typeface="Arial"/>
              <a:cs typeface="Arial"/>
            </a:endParaRPr>
          </a:p>
          <a:p>
            <a:pPr marL="26670">
              <a:lnSpc>
                <a:spcPts val="150"/>
              </a:lnSpc>
              <a:spcBef>
                <a:spcPts val="254"/>
              </a:spcBef>
            </a:pPr>
            <a:r>
              <a:rPr sz="150" b="1" spc="30" dirty="0">
                <a:solidFill>
                  <a:srgbClr val="569BBD"/>
                </a:solidFill>
                <a:latin typeface="Arial"/>
                <a:cs typeface="Arial"/>
              </a:rPr>
              <a:t>●</a:t>
            </a:r>
            <a:endParaRPr sz="150">
              <a:latin typeface="Arial"/>
              <a:cs typeface="Arial"/>
            </a:endParaRPr>
          </a:p>
          <a:p>
            <a:pPr marR="26670" algn="ctr">
              <a:lnSpc>
                <a:spcPts val="150"/>
              </a:lnSpc>
            </a:pPr>
            <a:r>
              <a:rPr sz="150" b="1" spc="30" dirty="0">
                <a:solidFill>
                  <a:srgbClr val="569BBD"/>
                </a:solidFill>
                <a:latin typeface="Arial"/>
                <a:cs typeface="Arial"/>
              </a:rPr>
              <a:t>●</a:t>
            </a:r>
            <a:endParaRPr sz="150">
              <a:latin typeface="Arial"/>
              <a:cs typeface="Arial"/>
            </a:endParaRPr>
          </a:p>
        </p:txBody>
      </p:sp>
      <p:sp>
        <p:nvSpPr>
          <p:cNvPr id="180" name="object 180"/>
          <p:cNvSpPr txBox="1"/>
          <p:nvPr/>
        </p:nvSpPr>
        <p:spPr>
          <a:xfrm>
            <a:off x="421941" y="2430600"/>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2</a:t>
            </a:r>
            <a:endParaRPr sz="400">
              <a:latin typeface="Arial"/>
              <a:cs typeface="Arial"/>
            </a:endParaRPr>
          </a:p>
        </p:txBody>
      </p:sp>
      <p:sp>
        <p:nvSpPr>
          <p:cNvPr id="181" name="object 181"/>
          <p:cNvSpPr txBox="1"/>
          <p:nvPr/>
        </p:nvSpPr>
        <p:spPr>
          <a:xfrm>
            <a:off x="777057" y="2637907"/>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3</a:t>
            </a:r>
            <a:endParaRPr sz="400">
              <a:latin typeface="Arial"/>
              <a:cs typeface="Arial"/>
            </a:endParaRPr>
          </a:p>
        </p:txBody>
      </p:sp>
      <p:sp>
        <p:nvSpPr>
          <p:cNvPr id="182" name="object 182"/>
          <p:cNvSpPr txBox="1"/>
          <p:nvPr/>
        </p:nvSpPr>
        <p:spPr>
          <a:xfrm>
            <a:off x="1244316" y="2451315"/>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4</a:t>
            </a:r>
            <a:endParaRPr sz="400">
              <a:latin typeface="Arial"/>
              <a:cs typeface="Arial"/>
            </a:endParaRPr>
          </a:p>
        </p:txBody>
      </p:sp>
      <p:sp>
        <p:nvSpPr>
          <p:cNvPr id="183" name="object 183"/>
          <p:cNvSpPr txBox="1"/>
          <p:nvPr/>
        </p:nvSpPr>
        <p:spPr>
          <a:xfrm>
            <a:off x="1449909" y="3310954"/>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5</a:t>
            </a:r>
            <a:endParaRPr sz="400">
              <a:latin typeface="Arial"/>
              <a:cs typeface="Arial"/>
            </a:endParaRPr>
          </a:p>
        </p:txBody>
      </p:sp>
      <p:sp>
        <p:nvSpPr>
          <p:cNvPr id="184" name="object 184"/>
          <p:cNvSpPr txBox="1"/>
          <p:nvPr/>
        </p:nvSpPr>
        <p:spPr>
          <a:xfrm>
            <a:off x="1767645" y="2471408"/>
            <a:ext cx="231775" cy="157480"/>
          </a:xfrm>
          <a:prstGeom prst="rect">
            <a:avLst/>
          </a:prstGeom>
        </p:spPr>
        <p:txBody>
          <a:bodyPr vert="horz" wrap="square" lIns="0" tIns="12065" rIns="0" bIns="0" rtlCol="0">
            <a:spAutoFit/>
          </a:bodyPr>
          <a:lstStyle/>
          <a:p>
            <a:pPr marR="5080" algn="ctr">
              <a:lnSpc>
                <a:spcPct val="100000"/>
              </a:lnSpc>
              <a:spcBef>
                <a:spcPts val="95"/>
              </a:spcBef>
            </a:pPr>
            <a:r>
              <a:rPr sz="400" spc="-5" dirty="0">
                <a:latin typeface="Arial"/>
                <a:cs typeface="Arial"/>
              </a:rPr>
              <a:t>St</a:t>
            </a:r>
            <a:r>
              <a:rPr sz="400" spc="-10" dirty="0">
                <a:latin typeface="Arial"/>
                <a:cs typeface="Arial"/>
              </a:rPr>
              <a:t>ratu</a:t>
            </a:r>
            <a:r>
              <a:rPr sz="400" spc="-5" dirty="0">
                <a:latin typeface="Arial"/>
                <a:cs typeface="Arial"/>
              </a:rPr>
              <a:t>m 6</a:t>
            </a:r>
            <a:endParaRPr sz="400">
              <a:latin typeface="Arial"/>
              <a:cs typeface="Arial"/>
            </a:endParaRPr>
          </a:p>
          <a:p>
            <a:pPr marL="21590">
              <a:lnSpc>
                <a:spcPts val="155"/>
              </a:lnSpc>
              <a:spcBef>
                <a:spcPts val="250"/>
              </a:spcBef>
            </a:pPr>
            <a:r>
              <a:rPr sz="225" b="1" spc="7" baseline="18518" dirty="0">
                <a:solidFill>
                  <a:srgbClr val="569BBD"/>
                </a:solidFill>
                <a:latin typeface="Arial"/>
                <a:cs typeface="Arial"/>
              </a:rPr>
              <a:t>●</a:t>
            </a:r>
            <a:r>
              <a:rPr sz="150" b="1" spc="5" dirty="0">
                <a:solidFill>
                  <a:srgbClr val="569BBD"/>
                </a:solidFill>
                <a:latin typeface="Arial"/>
                <a:cs typeface="Arial"/>
              </a:rPr>
              <a:t>●</a:t>
            </a:r>
            <a:endParaRPr sz="150">
              <a:latin typeface="Arial"/>
              <a:cs typeface="Arial"/>
            </a:endParaRPr>
          </a:p>
          <a:p>
            <a:pPr marL="18415" algn="ctr">
              <a:lnSpc>
                <a:spcPts val="155"/>
              </a:lnSpc>
            </a:pPr>
            <a:r>
              <a:rPr sz="150" b="1" spc="30" dirty="0">
                <a:solidFill>
                  <a:srgbClr val="569BBD"/>
                </a:solidFill>
                <a:latin typeface="Arial"/>
                <a:cs typeface="Arial"/>
              </a:rPr>
              <a:t>●</a:t>
            </a:r>
            <a:endParaRPr sz="150">
              <a:latin typeface="Arial"/>
              <a:cs typeface="Arial"/>
            </a:endParaRPr>
          </a:p>
        </p:txBody>
      </p:sp>
      <p:sp>
        <p:nvSpPr>
          <p:cNvPr id="185" name="object 185"/>
          <p:cNvSpPr txBox="1"/>
          <p:nvPr/>
        </p:nvSpPr>
        <p:spPr>
          <a:xfrm>
            <a:off x="2355214" y="521640"/>
            <a:ext cx="1903730" cy="404495"/>
          </a:xfrm>
          <a:prstGeom prst="rect">
            <a:avLst/>
          </a:prstGeom>
        </p:spPr>
        <p:txBody>
          <a:bodyPr vert="horz" wrap="square" lIns="0" tIns="8255" rIns="0" bIns="0" rtlCol="0">
            <a:spAutoFit/>
          </a:bodyPr>
          <a:lstStyle/>
          <a:p>
            <a:pPr marL="12700" marR="5080">
              <a:lnSpc>
                <a:spcPct val="110800"/>
              </a:lnSpc>
              <a:spcBef>
                <a:spcPts val="65"/>
              </a:spcBef>
            </a:pPr>
            <a:r>
              <a:rPr sz="1200" i="1" spc="-25" dirty="0">
                <a:solidFill>
                  <a:srgbClr val="024F84"/>
                </a:solidFill>
                <a:latin typeface="Arial"/>
                <a:cs typeface="Arial"/>
              </a:rPr>
              <a:t>Cluster: </a:t>
            </a:r>
            <a:r>
              <a:rPr sz="1050" dirty="0">
                <a:latin typeface="Arial"/>
                <a:cs typeface="Arial"/>
              </a:rPr>
              <a:t>heterogenous clusters  </a:t>
            </a:r>
            <a:r>
              <a:rPr sz="1050" spc="-5" dirty="0">
                <a:latin typeface="Arial"/>
                <a:cs typeface="Arial"/>
              </a:rPr>
              <a:t>Sample </a:t>
            </a:r>
            <a:r>
              <a:rPr sz="1050" spc="-30" dirty="0">
                <a:latin typeface="Arial"/>
                <a:cs typeface="Arial"/>
              </a:rPr>
              <a:t>all </a:t>
            </a:r>
            <a:r>
              <a:rPr sz="1050" spc="5" dirty="0">
                <a:latin typeface="Arial"/>
                <a:cs typeface="Arial"/>
              </a:rPr>
              <a:t>chosen</a:t>
            </a:r>
            <a:r>
              <a:rPr sz="1050" spc="45" dirty="0">
                <a:latin typeface="Arial"/>
                <a:cs typeface="Arial"/>
              </a:rPr>
              <a:t> </a:t>
            </a:r>
            <a:r>
              <a:rPr sz="1050" dirty="0">
                <a:latin typeface="Arial"/>
                <a:cs typeface="Arial"/>
              </a:rPr>
              <a:t>clusters</a:t>
            </a:r>
            <a:endParaRPr sz="1050">
              <a:latin typeface="Arial"/>
              <a:cs typeface="Arial"/>
            </a:endParaRPr>
          </a:p>
        </p:txBody>
      </p:sp>
      <p:sp>
        <p:nvSpPr>
          <p:cNvPr id="186" name="object 186"/>
          <p:cNvSpPr/>
          <p:nvPr/>
        </p:nvSpPr>
        <p:spPr>
          <a:xfrm>
            <a:off x="2396145" y="951114"/>
            <a:ext cx="2038350" cy="1005205"/>
          </a:xfrm>
          <a:custGeom>
            <a:avLst/>
            <a:gdLst/>
            <a:ahLst/>
            <a:cxnLst/>
            <a:rect l="l" t="t" r="r" b="b"/>
            <a:pathLst>
              <a:path w="2038350" h="1005205">
                <a:moveTo>
                  <a:pt x="0" y="1004998"/>
                </a:moveTo>
                <a:lnTo>
                  <a:pt x="2038307" y="1004998"/>
                </a:lnTo>
                <a:lnTo>
                  <a:pt x="2038307" y="0"/>
                </a:lnTo>
                <a:lnTo>
                  <a:pt x="0" y="0"/>
                </a:lnTo>
                <a:lnTo>
                  <a:pt x="0" y="1004998"/>
                </a:lnTo>
              </a:path>
            </a:pathLst>
          </a:custGeom>
          <a:ln w="3175">
            <a:solidFill>
              <a:srgbClr val="000000"/>
            </a:solidFill>
          </a:ln>
        </p:spPr>
        <p:txBody>
          <a:bodyPr wrap="square" lIns="0" tIns="0" rIns="0" bIns="0" rtlCol="0"/>
          <a:lstStyle/>
          <a:p>
            <a:endParaRPr/>
          </a:p>
        </p:txBody>
      </p:sp>
      <p:sp>
        <p:nvSpPr>
          <p:cNvPr id="187" name="object 187"/>
          <p:cNvSpPr/>
          <p:nvPr/>
        </p:nvSpPr>
        <p:spPr>
          <a:xfrm>
            <a:off x="2432652" y="1045736"/>
            <a:ext cx="1951293" cy="813140"/>
          </a:xfrm>
          <a:prstGeom prst="rect">
            <a:avLst/>
          </a:prstGeom>
          <a:blipFill>
            <a:blip r:embed="rId2" cstate="print"/>
            <a:stretch>
              <a:fillRect/>
            </a:stretch>
          </a:blipFill>
        </p:spPr>
        <p:txBody>
          <a:bodyPr wrap="square" lIns="0" tIns="0" rIns="0" bIns="0" rtlCol="0"/>
          <a:lstStyle/>
          <a:p>
            <a:endParaRPr/>
          </a:p>
        </p:txBody>
      </p:sp>
      <p:sp>
        <p:nvSpPr>
          <p:cNvPr id="188" name="object 188"/>
          <p:cNvSpPr txBox="1"/>
          <p:nvPr/>
        </p:nvSpPr>
        <p:spPr>
          <a:xfrm>
            <a:off x="2704643" y="1492147"/>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89" name="object 189"/>
          <p:cNvSpPr txBox="1"/>
          <p:nvPr/>
        </p:nvSpPr>
        <p:spPr>
          <a:xfrm>
            <a:off x="2594077" y="1646750"/>
            <a:ext cx="60960" cy="49530"/>
          </a:xfrm>
          <a:prstGeom prst="rect">
            <a:avLst/>
          </a:prstGeom>
        </p:spPr>
        <p:txBody>
          <a:bodyPr vert="horz" wrap="square" lIns="0" tIns="13335" rIns="0" bIns="0" rtlCol="0">
            <a:spAutoFit/>
          </a:bodyPr>
          <a:lstStyle/>
          <a:p>
            <a:pPr>
              <a:lnSpc>
                <a:spcPct val="100000"/>
              </a:lnSpc>
              <a:spcBef>
                <a:spcPts val="105"/>
              </a:spcBef>
            </a:pPr>
            <a:r>
              <a:rPr sz="150" b="1" spc="30"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90" name="object 190"/>
          <p:cNvSpPr txBox="1"/>
          <p:nvPr/>
        </p:nvSpPr>
        <p:spPr>
          <a:xfrm>
            <a:off x="2759651" y="1578413"/>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1" name="object 191"/>
          <p:cNvSpPr txBox="1"/>
          <p:nvPr/>
        </p:nvSpPr>
        <p:spPr>
          <a:xfrm>
            <a:off x="2617865" y="1469892"/>
            <a:ext cx="88265" cy="9715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a:lnSpc>
                <a:spcPct val="100000"/>
              </a:lnSpc>
              <a:spcBef>
                <a:spcPts val="70"/>
              </a:spcBef>
            </a:pPr>
            <a:r>
              <a:rPr sz="225" b="1" spc="44" baseline="18518" dirty="0">
                <a:solidFill>
                  <a:srgbClr val="569BBD"/>
                </a:solidFill>
                <a:latin typeface="Arial"/>
                <a:cs typeface="Arial"/>
              </a:rPr>
              <a:t>●</a:t>
            </a:r>
            <a:r>
              <a:rPr sz="225" b="1" spc="12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92" name="object 192"/>
          <p:cNvSpPr txBox="1"/>
          <p:nvPr/>
        </p:nvSpPr>
        <p:spPr>
          <a:xfrm>
            <a:off x="2609962" y="158954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3" name="object 193"/>
          <p:cNvSpPr txBox="1"/>
          <p:nvPr/>
        </p:nvSpPr>
        <p:spPr>
          <a:xfrm>
            <a:off x="2550433" y="1698171"/>
            <a:ext cx="214629" cy="92075"/>
          </a:xfrm>
          <a:prstGeom prst="rect">
            <a:avLst/>
          </a:prstGeom>
        </p:spPr>
        <p:txBody>
          <a:bodyPr vert="horz" wrap="square" lIns="0" tIns="22860" rIns="0" bIns="0" rtlCol="0">
            <a:spAutoFit/>
          </a:bodyPr>
          <a:lstStyle/>
          <a:p>
            <a:pPr marR="5080" algn="ctr">
              <a:lnSpc>
                <a:spcPct val="100000"/>
              </a:lnSpc>
              <a:spcBef>
                <a:spcPts val="180"/>
              </a:spcBef>
            </a:pPr>
            <a:r>
              <a:rPr sz="150" b="1" spc="30" dirty="0">
                <a:solidFill>
                  <a:srgbClr val="569BBD"/>
                </a:solidFill>
                <a:latin typeface="Arial"/>
                <a:cs typeface="Arial"/>
              </a:rPr>
              <a:t>● </a:t>
            </a:r>
            <a:r>
              <a:rPr sz="225" b="1" spc="44" baseline="-37037" dirty="0">
                <a:solidFill>
                  <a:srgbClr val="569BBD"/>
                </a:solidFill>
                <a:latin typeface="Arial"/>
                <a:cs typeface="Arial"/>
              </a:rPr>
              <a:t>● </a:t>
            </a:r>
            <a:r>
              <a:rPr sz="150" b="1" spc="30" dirty="0">
                <a:solidFill>
                  <a:srgbClr val="569BBD"/>
                </a:solidFill>
                <a:latin typeface="Arial"/>
                <a:cs typeface="Arial"/>
              </a:rPr>
              <a:t>●</a:t>
            </a:r>
            <a:r>
              <a:rPr sz="150" b="1" spc="2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algn="ctr">
              <a:lnSpc>
                <a:spcPct val="100000"/>
              </a:lnSpc>
              <a:spcBef>
                <a:spcPts val="80"/>
              </a:spcBef>
            </a:pPr>
            <a:r>
              <a:rPr sz="150" b="1" spc="30" dirty="0">
                <a:solidFill>
                  <a:srgbClr val="569BBD"/>
                </a:solidFill>
                <a:latin typeface="Arial"/>
                <a:cs typeface="Arial"/>
              </a:rPr>
              <a:t>●</a:t>
            </a:r>
            <a:endParaRPr sz="150">
              <a:latin typeface="Arial"/>
              <a:cs typeface="Arial"/>
            </a:endParaRPr>
          </a:p>
        </p:txBody>
      </p:sp>
      <p:sp>
        <p:nvSpPr>
          <p:cNvPr id="194" name="object 194"/>
          <p:cNvSpPr txBox="1"/>
          <p:nvPr/>
        </p:nvSpPr>
        <p:spPr>
          <a:xfrm>
            <a:off x="2629189" y="1621153"/>
            <a:ext cx="192405" cy="49530"/>
          </a:xfrm>
          <a:prstGeom prst="rect">
            <a:avLst/>
          </a:prstGeom>
        </p:spPr>
        <p:txBody>
          <a:bodyPr vert="horz" wrap="square" lIns="0" tIns="13335" rIns="0" bIns="0" rtlCol="0">
            <a:spAutoFit/>
          </a:bodyPr>
          <a:lstStyle/>
          <a:p>
            <a:pPr>
              <a:lnSpc>
                <a:spcPct val="100000"/>
              </a:lnSpc>
              <a:spcBef>
                <a:spcPts val="105"/>
              </a:spcBef>
            </a:pPr>
            <a:r>
              <a:rPr sz="150" b="1" spc="30" dirty="0">
                <a:solidFill>
                  <a:srgbClr val="569BBD"/>
                </a:solidFill>
                <a:latin typeface="Arial"/>
                <a:cs typeface="Arial"/>
              </a:rPr>
              <a:t>● </a:t>
            </a:r>
            <a:r>
              <a:rPr sz="225" b="1" spc="44" baseline="37037" dirty="0">
                <a:solidFill>
                  <a:srgbClr val="569BBD"/>
                </a:solidFill>
                <a:latin typeface="Arial"/>
                <a:cs typeface="Arial"/>
              </a:rPr>
              <a:t>●</a:t>
            </a:r>
            <a:r>
              <a:rPr sz="225" b="1" spc="75" baseline="37037" dirty="0">
                <a:solidFill>
                  <a:srgbClr val="569BBD"/>
                </a:solidFill>
                <a:latin typeface="Arial"/>
                <a:cs typeface="Arial"/>
              </a:rPr>
              <a:t> </a:t>
            </a:r>
            <a:r>
              <a:rPr sz="225" b="1" spc="44" baseline="55555" dirty="0">
                <a:solidFill>
                  <a:srgbClr val="569BBD"/>
                </a:solidFill>
                <a:latin typeface="Arial"/>
                <a:cs typeface="Arial"/>
              </a:rPr>
              <a:t>●</a:t>
            </a:r>
            <a:endParaRPr sz="225" baseline="55555">
              <a:latin typeface="Arial"/>
              <a:cs typeface="Arial"/>
            </a:endParaRPr>
          </a:p>
        </p:txBody>
      </p:sp>
      <p:sp>
        <p:nvSpPr>
          <p:cNvPr id="195" name="object 195"/>
          <p:cNvSpPr txBox="1"/>
          <p:nvPr/>
        </p:nvSpPr>
        <p:spPr>
          <a:xfrm>
            <a:off x="2584405" y="154707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6" name="object 196"/>
          <p:cNvSpPr txBox="1"/>
          <p:nvPr/>
        </p:nvSpPr>
        <p:spPr>
          <a:xfrm>
            <a:off x="2553775" y="132928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7" name="object 197"/>
          <p:cNvSpPr txBox="1"/>
          <p:nvPr/>
        </p:nvSpPr>
        <p:spPr>
          <a:xfrm>
            <a:off x="2654668" y="128855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8" name="object 198"/>
          <p:cNvSpPr txBox="1"/>
          <p:nvPr/>
        </p:nvSpPr>
        <p:spPr>
          <a:xfrm>
            <a:off x="2600368" y="134123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9" name="object 199"/>
          <p:cNvSpPr txBox="1"/>
          <p:nvPr/>
        </p:nvSpPr>
        <p:spPr>
          <a:xfrm>
            <a:off x="2633908" y="120397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0" name="object 200"/>
          <p:cNvSpPr txBox="1"/>
          <p:nvPr/>
        </p:nvSpPr>
        <p:spPr>
          <a:xfrm>
            <a:off x="2692415" y="130542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1" name="object 201"/>
          <p:cNvSpPr txBox="1"/>
          <p:nvPr/>
        </p:nvSpPr>
        <p:spPr>
          <a:xfrm>
            <a:off x="2571076" y="1184859"/>
            <a:ext cx="39370" cy="117475"/>
          </a:xfrm>
          <a:prstGeom prst="rect">
            <a:avLst/>
          </a:prstGeom>
        </p:spPr>
        <p:txBody>
          <a:bodyPr vert="horz" wrap="square" lIns="0" tIns="1905" rIns="0" bIns="0" rtlCol="0">
            <a:spAutoFit/>
          </a:bodyPr>
          <a:lstStyle/>
          <a:p>
            <a:pPr>
              <a:lnSpc>
                <a:spcPct val="100000"/>
              </a:lnSpc>
              <a:spcBef>
                <a:spcPts val="15"/>
              </a:spcBef>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3175">
              <a:lnSpc>
                <a:spcPts val="135"/>
              </a:lnSpc>
              <a:spcBef>
                <a:spcPts val="35"/>
              </a:spcBef>
            </a:pPr>
            <a:r>
              <a:rPr sz="150" b="1" spc="30" dirty="0">
                <a:solidFill>
                  <a:srgbClr val="569BBD"/>
                </a:solidFill>
                <a:latin typeface="Arial"/>
                <a:cs typeface="Arial"/>
              </a:rPr>
              <a:t>●</a:t>
            </a:r>
            <a:endParaRPr sz="150">
              <a:latin typeface="Arial"/>
              <a:cs typeface="Arial"/>
            </a:endParaRPr>
          </a:p>
          <a:p>
            <a:pPr marL="10160">
              <a:lnSpc>
                <a:spcPts val="135"/>
              </a:lnSpc>
            </a:pPr>
            <a:r>
              <a:rPr sz="150" b="1" spc="30" dirty="0">
                <a:solidFill>
                  <a:srgbClr val="569BBD"/>
                </a:solidFill>
                <a:latin typeface="Arial"/>
                <a:cs typeface="Arial"/>
              </a:rPr>
              <a:t>●</a:t>
            </a:r>
            <a:endParaRPr sz="150">
              <a:latin typeface="Arial"/>
              <a:cs typeface="Arial"/>
            </a:endParaRPr>
          </a:p>
          <a:p>
            <a:pPr marL="6350">
              <a:lnSpc>
                <a:spcPct val="100000"/>
              </a:lnSpc>
              <a:spcBef>
                <a:spcPts val="30"/>
              </a:spcBef>
            </a:pPr>
            <a:r>
              <a:rPr sz="150" b="1" spc="30" dirty="0">
                <a:solidFill>
                  <a:srgbClr val="569BBD"/>
                </a:solidFill>
                <a:latin typeface="Arial"/>
                <a:cs typeface="Arial"/>
              </a:rPr>
              <a:t>●</a:t>
            </a:r>
            <a:endParaRPr sz="150">
              <a:latin typeface="Arial"/>
              <a:cs typeface="Arial"/>
            </a:endParaRPr>
          </a:p>
        </p:txBody>
      </p:sp>
      <p:sp>
        <p:nvSpPr>
          <p:cNvPr id="202" name="object 202"/>
          <p:cNvSpPr txBox="1"/>
          <p:nvPr/>
        </p:nvSpPr>
        <p:spPr>
          <a:xfrm>
            <a:off x="2718248" y="1221827"/>
            <a:ext cx="31115" cy="6794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ts val="165"/>
              </a:lnSpc>
            </a:pPr>
            <a:r>
              <a:rPr sz="150" b="1" spc="30" dirty="0">
                <a:solidFill>
                  <a:srgbClr val="569BBD"/>
                </a:solidFill>
                <a:latin typeface="Arial"/>
                <a:cs typeface="Arial"/>
              </a:rPr>
              <a:t>●</a:t>
            </a:r>
            <a:endParaRPr sz="150">
              <a:latin typeface="Arial"/>
              <a:cs typeface="Arial"/>
            </a:endParaRPr>
          </a:p>
          <a:p>
            <a:pPr marL="1905">
              <a:lnSpc>
                <a:spcPts val="165"/>
              </a:lnSpc>
            </a:pPr>
            <a:r>
              <a:rPr sz="150" b="1" spc="30" dirty="0">
                <a:solidFill>
                  <a:srgbClr val="569BBD"/>
                </a:solidFill>
                <a:latin typeface="Arial"/>
                <a:cs typeface="Arial"/>
              </a:rPr>
              <a:t>●</a:t>
            </a:r>
            <a:endParaRPr sz="150">
              <a:latin typeface="Arial"/>
              <a:cs typeface="Arial"/>
            </a:endParaRPr>
          </a:p>
        </p:txBody>
      </p:sp>
      <p:sp>
        <p:nvSpPr>
          <p:cNvPr id="203" name="object 203"/>
          <p:cNvSpPr txBox="1"/>
          <p:nvPr/>
        </p:nvSpPr>
        <p:spPr>
          <a:xfrm>
            <a:off x="2625100" y="114338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4" name="object 204"/>
          <p:cNvSpPr txBox="1"/>
          <p:nvPr/>
        </p:nvSpPr>
        <p:spPr>
          <a:xfrm>
            <a:off x="2948815" y="1375644"/>
            <a:ext cx="26670"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5"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205" name="object 205"/>
          <p:cNvSpPr txBox="1"/>
          <p:nvPr/>
        </p:nvSpPr>
        <p:spPr>
          <a:xfrm>
            <a:off x="2895302" y="1567915"/>
            <a:ext cx="25400" cy="44450"/>
          </a:xfrm>
          <a:prstGeom prst="rect">
            <a:avLst/>
          </a:prstGeom>
        </p:spPr>
        <p:txBody>
          <a:bodyPr vert="horz" wrap="square" lIns="0" tIns="635" rIns="0" bIns="0" rtlCol="0">
            <a:spAutoFit/>
          </a:bodyPr>
          <a:lstStyle/>
          <a:p>
            <a:pPr>
              <a:lnSpc>
                <a:spcPct val="100000"/>
              </a:lnSpc>
              <a:spcBef>
                <a:spcPts val="5"/>
              </a:spcBef>
            </a:pPr>
            <a:endParaRPr sz="100">
              <a:latin typeface="Times New Roman"/>
              <a:cs typeface="Times New Roman"/>
            </a:endParaRPr>
          </a:p>
          <a:p>
            <a:pPr>
              <a:lnSpc>
                <a:spcPct val="100000"/>
              </a:lnSpc>
            </a:pPr>
            <a:r>
              <a:rPr sz="100" b="1" spc="35" dirty="0">
                <a:solidFill>
                  <a:srgbClr val="F05133"/>
                </a:solidFill>
                <a:latin typeface="Arial"/>
                <a:cs typeface="Arial"/>
              </a:rPr>
              <a:t>●</a:t>
            </a:r>
            <a:endParaRPr sz="100">
              <a:latin typeface="Arial"/>
              <a:cs typeface="Arial"/>
            </a:endParaRPr>
          </a:p>
        </p:txBody>
      </p:sp>
      <p:sp>
        <p:nvSpPr>
          <p:cNvPr id="206" name="object 206"/>
          <p:cNvSpPr txBox="1"/>
          <p:nvPr/>
        </p:nvSpPr>
        <p:spPr>
          <a:xfrm>
            <a:off x="2905682" y="1481098"/>
            <a:ext cx="52069" cy="154940"/>
          </a:xfrm>
          <a:prstGeom prst="rect">
            <a:avLst/>
          </a:prstGeom>
        </p:spPr>
        <p:txBody>
          <a:bodyPr vert="horz" wrap="square" lIns="0" tIns="15875" rIns="0" bIns="0" rtlCol="0">
            <a:spAutoFit/>
          </a:bodyPr>
          <a:lstStyle/>
          <a:p>
            <a:pPr marL="16510">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a:lnSpc>
                <a:spcPct val="100000"/>
              </a:lnSpc>
              <a:spcBef>
                <a:spcPts val="26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07" name="object 207"/>
          <p:cNvSpPr txBox="1"/>
          <p:nvPr/>
        </p:nvSpPr>
        <p:spPr>
          <a:xfrm>
            <a:off x="2876822" y="1343559"/>
            <a:ext cx="9652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450" spc="-172" baseline="-27777" dirty="0">
                <a:solidFill>
                  <a:srgbClr val="F05133"/>
                </a:solidFill>
                <a:latin typeface="Arial"/>
                <a:cs typeface="Arial"/>
              </a:rPr>
              <a:t>●</a:t>
            </a:r>
            <a:endParaRPr sz="450" baseline="-27777">
              <a:latin typeface="Arial"/>
              <a:cs typeface="Arial"/>
            </a:endParaRPr>
          </a:p>
        </p:txBody>
      </p:sp>
      <p:sp>
        <p:nvSpPr>
          <p:cNvPr id="208" name="object 208"/>
          <p:cNvSpPr txBox="1"/>
          <p:nvPr/>
        </p:nvSpPr>
        <p:spPr>
          <a:xfrm>
            <a:off x="2865616" y="1490432"/>
            <a:ext cx="43815" cy="135890"/>
          </a:xfrm>
          <a:prstGeom prst="rect">
            <a:avLst/>
          </a:prstGeom>
        </p:spPr>
        <p:txBody>
          <a:bodyPr vert="horz" wrap="square" lIns="0" tIns="21590" rIns="0" bIns="0" rtlCol="0">
            <a:spAutoFit/>
          </a:bodyPr>
          <a:lstStyle/>
          <a:p>
            <a:pPr>
              <a:lnSpc>
                <a:spcPct val="100000"/>
              </a:lnSpc>
              <a:spcBef>
                <a:spcPts val="170"/>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L="19050">
              <a:lnSpc>
                <a:spcPct val="100000"/>
              </a:lnSpc>
              <a:spcBef>
                <a:spcPts val="70"/>
              </a:spcBef>
            </a:pPr>
            <a:r>
              <a:rPr sz="300" spc="-114" dirty="0">
                <a:solidFill>
                  <a:srgbClr val="F05133"/>
                </a:solidFill>
                <a:latin typeface="Arial"/>
                <a:cs typeface="Arial"/>
              </a:rPr>
              <a:t>●</a:t>
            </a:r>
            <a:r>
              <a:rPr sz="225" b="1" spc="-127" baseline="18518" dirty="0">
                <a:solidFill>
                  <a:srgbClr val="569BBD"/>
                </a:solidFill>
                <a:latin typeface="Arial"/>
                <a:cs typeface="Arial"/>
              </a:rPr>
              <a:t>●</a:t>
            </a:r>
            <a:endParaRPr sz="225" baseline="18518">
              <a:latin typeface="Arial"/>
              <a:cs typeface="Arial"/>
            </a:endParaRPr>
          </a:p>
        </p:txBody>
      </p:sp>
      <p:sp>
        <p:nvSpPr>
          <p:cNvPr id="209" name="object 209"/>
          <p:cNvSpPr txBox="1"/>
          <p:nvPr/>
        </p:nvSpPr>
        <p:spPr>
          <a:xfrm>
            <a:off x="2853309" y="1452592"/>
            <a:ext cx="202565"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22" baseline="27777" dirty="0">
                <a:solidFill>
                  <a:srgbClr val="F05133"/>
                </a:solidFill>
                <a:latin typeface="Arial"/>
                <a:cs typeface="Arial"/>
              </a:rPr>
              <a:t> </a:t>
            </a: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p:txBody>
      </p:sp>
      <p:sp>
        <p:nvSpPr>
          <p:cNvPr id="210" name="object 210"/>
          <p:cNvSpPr txBox="1"/>
          <p:nvPr/>
        </p:nvSpPr>
        <p:spPr>
          <a:xfrm>
            <a:off x="3225151" y="1788417"/>
            <a:ext cx="34290" cy="54610"/>
          </a:xfrm>
          <a:prstGeom prst="rect">
            <a:avLst/>
          </a:prstGeom>
        </p:spPr>
        <p:txBody>
          <a:bodyPr vert="horz" wrap="square" lIns="0" tIns="18415" rIns="0" bIns="0" rtlCol="0">
            <a:spAutoFit/>
          </a:bodyPr>
          <a:lstStyle/>
          <a:p>
            <a:pPr>
              <a:lnSpc>
                <a:spcPts val="35"/>
              </a:lnSpc>
              <a:spcBef>
                <a:spcPts val="145"/>
              </a:spcBef>
            </a:pPr>
            <a:r>
              <a:rPr sz="100" b="1" spc="-40" dirty="0">
                <a:solidFill>
                  <a:srgbClr val="F05133"/>
                </a:solidFill>
                <a:latin typeface="Arial"/>
                <a:cs typeface="Arial"/>
              </a:rPr>
              <a:t>●</a:t>
            </a:r>
            <a:r>
              <a:rPr sz="225" b="1" spc="-60" baseline="18518" dirty="0">
                <a:solidFill>
                  <a:srgbClr val="569BBD"/>
                </a:solidFill>
                <a:latin typeface="Arial"/>
                <a:cs typeface="Arial"/>
              </a:rPr>
              <a:t>●</a:t>
            </a:r>
            <a:endParaRPr sz="225" baseline="18518">
              <a:latin typeface="Arial"/>
              <a:cs typeface="Arial"/>
            </a:endParaRPr>
          </a:p>
          <a:p>
            <a:pPr marL="8890">
              <a:lnSpc>
                <a:spcPts val="60"/>
              </a:lnSpc>
            </a:pPr>
            <a:r>
              <a:rPr sz="100" b="1" spc="35" dirty="0">
                <a:solidFill>
                  <a:srgbClr val="F05133"/>
                </a:solidFill>
                <a:latin typeface="Arial"/>
                <a:cs typeface="Arial"/>
              </a:rPr>
              <a:t>●</a:t>
            </a:r>
            <a:endParaRPr sz="100">
              <a:latin typeface="Arial"/>
              <a:cs typeface="Arial"/>
            </a:endParaRPr>
          </a:p>
        </p:txBody>
      </p:sp>
      <p:sp>
        <p:nvSpPr>
          <p:cNvPr id="211" name="object 211"/>
          <p:cNvSpPr txBox="1"/>
          <p:nvPr/>
        </p:nvSpPr>
        <p:spPr>
          <a:xfrm>
            <a:off x="3343069" y="1582148"/>
            <a:ext cx="26670"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5"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212" name="object 212"/>
          <p:cNvSpPr txBox="1"/>
          <p:nvPr/>
        </p:nvSpPr>
        <p:spPr>
          <a:xfrm>
            <a:off x="3358954" y="1663460"/>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3" name="object 213"/>
          <p:cNvSpPr txBox="1"/>
          <p:nvPr/>
        </p:nvSpPr>
        <p:spPr>
          <a:xfrm>
            <a:off x="3391392" y="1616041"/>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4" name="object 214"/>
          <p:cNvSpPr txBox="1"/>
          <p:nvPr/>
        </p:nvSpPr>
        <p:spPr>
          <a:xfrm>
            <a:off x="3118045" y="1605543"/>
            <a:ext cx="108585"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450" spc="-172" baseline="18518" dirty="0">
                <a:solidFill>
                  <a:srgbClr val="F05133"/>
                </a:solidFill>
                <a:latin typeface="Arial"/>
                <a:cs typeface="Arial"/>
              </a:rPr>
              <a:t>●</a:t>
            </a:r>
            <a:r>
              <a:rPr sz="225" b="1" spc="-127" baseline="55555" dirty="0">
                <a:solidFill>
                  <a:srgbClr val="569BBD"/>
                </a:solidFill>
                <a:latin typeface="Arial"/>
                <a:cs typeface="Arial"/>
              </a:rPr>
              <a:t>●</a:t>
            </a:r>
            <a:r>
              <a:rPr sz="150" b="1" spc="52" baseline="83333" dirty="0">
                <a:solidFill>
                  <a:srgbClr val="F05133"/>
                </a:solidFill>
                <a:latin typeface="Arial"/>
                <a:cs typeface="Arial"/>
              </a:rPr>
              <a:t>●</a:t>
            </a:r>
            <a:endParaRPr sz="150" baseline="83333">
              <a:latin typeface="Arial"/>
              <a:cs typeface="Arial"/>
            </a:endParaRPr>
          </a:p>
        </p:txBody>
      </p:sp>
      <p:sp>
        <p:nvSpPr>
          <p:cNvPr id="215" name="object 215"/>
          <p:cNvSpPr txBox="1"/>
          <p:nvPr/>
        </p:nvSpPr>
        <p:spPr>
          <a:xfrm>
            <a:off x="3215085" y="1788377"/>
            <a:ext cx="83185" cy="74930"/>
          </a:xfrm>
          <a:prstGeom prst="rect">
            <a:avLst/>
          </a:prstGeom>
        </p:spPr>
        <p:txBody>
          <a:bodyPr vert="horz" wrap="square" lIns="0" tIns="15875" rIns="0" bIns="0" rtlCol="0">
            <a:spAutoFit/>
          </a:bodyPr>
          <a:lstStyle/>
          <a:p>
            <a:pPr>
              <a:lnSpc>
                <a:spcPct val="100000"/>
              </a:lnSpc>
              <a:spcBef>
                <a:spcPts val="125"/>
              </a:spcBef>
            </a:pPr>
            <a:r>
              <a:rPr sz="450" spc="-172" baseline="9259" dirty="0">
                <a:solidFill>
                  <a:srgbClr val="F05133"/>
                </a:solidFill>
                <a:latin typeface="Arial"/>
                <a:cs typeface="Arial"/>
              </a:rPr>
              <a:t>●</a:t>
            </a:r>
            <a:r>
              <a:rPr sz="225" b="1" spc="44" baseline="37037" dirty="0">
                <a:solidFill>
                  <a:srgbClr val="569BBD"/>
                </a:solidFill>
                <a:latin typeface="Arial"/>
                <a:cs typeface="Arial"/>
              </a:rPr>
              <a:t>●</a:t>
            </a:r>
            <a:r>
              <a:rPr sz="225" b="1" spc="-22" baseline="37037" dirty="0">
                <a:solidFill>
                  <a:srgbClr val="569BBD"/>
                </a:solidFill>
                <a:latin typeface="Arial"/>
                <a:cs typeface="Arial"/>
              </a:rPr>
              <a:t> </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6" name="object 216"/>
          <p:cNvSpPr txBox="1"/>
          <p:nvPr/>
        </p:nvSpPr>
        <p:spPr>
          <a:xfrm>
            <a:off x="3334537" y="1580851"/>
            <a:ext cx="43815" cy="74930"/>
          </a:xfrm>
          <a:prstGeom prst="rect">
            <a:avLst/>
          </a:prstGeom>
        </p:spPr>
        <p:txBody>
          <a:bodyPr vert="horz" wrap="square" lIns="0" tIns="15875" rIns="0" bIns="0" rtlCol="0">
            <a:spAutoFit/>
          </a:bodyPr>
          <a:lstStyle/>
          <a:p>
            <a:pPr>
              <a:lnSpc>
                <a:spcPct val="100000"/>
              </a:lnSpc>
              <a:spcBef>
                <a:spcPts val="125"/>
              </a:spcBef>
            </a:pPr>
            <a:r>
              <a:rPr sz="450" spc="-172" baseline="18518" dirty="0">
                <a:solidFill>
                  <a:srgbClr val="F05133"/>
                </a:solidFill>
                <a:latin typeface="Arial"/>
                <a:cs typeface="Arial"/>
              </a:rPr>
              <a:t>●</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7" name="object 217"/>
          <p:cNvSpPr txBox="1"/>
          <p:nvPr/>
        </p:nvSpPr>
        <p:spPr>
          <a:xfrm>
            <a:off x="3243513" y="1657208"/>
            <a:ext cx="36830" cy="111760"/>
          </a:xfrm>
          <a:prstGeom prst="rect">
            <a:avLst/>
          </a:prstGeom>
        </p:spPr>
        <p:txBody>
          <a:bodyPr vert="horz" wrap="square" lIns="0" tIns="15875" rIns="0" bIns="0" rtlCol="0">
            <a:spAutoFit/>
          </a:bodyPr>
          <a:lstStyle/>
          <a:p>
            <a:pPr marL="635">
              <a:lnSpc>
                <a:spcPts val="325"/>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a:lnSpc>
                <a:spcPts val="325"/>
              </a:lnSpc>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8" name="object 218"/>
          <p:cNvSpPr txBox="1"/>
          <p:nvPr/>
        </p:nvSpPr>
        <p:spPr>
          <a:xfrm>
            <a:off x="3146669" y="1747761"/>
            <a:ext cx="110489"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7" baseline="27777" dirty="0">
                <a:solidFill>
                  <a:srgbClr val="F05133"/>
                </a:solidFill>
                <a:latin typeface="Arial"/>
                <a:cs typeface="Arial"/>
              </a:rPr>
              <a:t> </a:t>
            </a:r>
            <a:r>
              <a:rPr sz="450" spc="-172" baseline="-37037" dirty="0">
                <a:solidFill>
                  <a:srgbClr val="F05133"/>
                </a:solidFill>
                <a:latin typeface="Arial"/>
                <a:cs typeface="Arial"/>
              </a:rPr>
              <a:t>●</a:t>
            </a:r>
            <a:endParaRPr sz="450" baseline="-37037">
              <a:latin typeface="Arial"/>
              <a:cs typeface="Arial"/>
            </a:endParaRPr>
          </a:p>
        </p:txBody>
      </p:sp>
      <p:sp>
        <p:nvSpPr>
          <p:cNvPr id="219" name="object 219"/>
          <p:cNvSpPr txBox="1"/>
          <p:nvPr/>
        </p:nvSpPr>
        <p:spPr>
          <a:xfrm>
            <a:off x="3362925" y="117311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0" name="object 220"/>
          <p:cNvSpPr txBox="1"/>
          <p:nvPr/>
        </p:nvSpPr>
        <p:spPr>
          <a:xfrm>
            <a:off x="3520556" y="1317137"/>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1" name="object 221"/>
          <p:cNvSpPr txBox="1"/>
          <p:nvPr/>
        </p:nvSpPr>
        <p:spPr>
          <a:xfrm>
            <a:off x="3246855" y="122513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2" name="object 222"/>
          <p:cNvSpPr txBox="1"/>
          <p:nvPr/>
        </p:nvSpPr>
        <p:spPr>
          <a:xfrm>
            <a:off x="3478327" y="121765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3" name="object 223"/>
          <p:cNvSpPr txBox="1"/>
          <p:nvPr/>
        </p:nvSpPr>
        <p:spPr>
          <a:xfrm>
            <a:off x="3453634" y="1208262"/>
            <a:ext cx="113030"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60"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24" name="object 224"/>
          <p:cNvSpPr txBox="1"/>
          <p:nvPr/>
        </p:nvSpPr>
        <p:spPr>
          <a:xfrm>
            <a:off x="3522836" y="127042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5" name="object 225"/>
          <p:cNvSpPr txBox="1"/>
          <p:nvPr/>
        </p:nvSpPr>
        <p:spPr>
          <a:xfrm>
            <a:off x="3305991" y="137147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6" name="object 226"/>
          <p:cNvSpPr txBox="1"/>
          <p:nvPr/>
        </p:nvSpPr>
        <p:spPr>
          <a:xfrm>
            <a:off x="3486191" y="1370375"/>
            <a:ext cx="33655" cy="49530"/>
          </a:xfrm>
          <a:prstGeom prst="rect">
            <a:avLst/>
          </a:prstGeom>
        </p:spPr>
        <p:txBody>
          <a:bodyPr vert="horz" wrap="square" lIns="0" tIns="13335" rIns="0" bIns="0" rtlCol="0">
            <a:spAutoFit/>
          </a:bodyPr>
          <a:lstStyle/>
          <a:p>
            <a:pPr>
              <a:lnSpc>
                <a:spcPct val="100000"/>
              </a:lnSpc>
              <a:spcBef>
                <a:spcPts val="105"/>
              </a:spcBef>
            </a:pPr>
            <a:r>
              <a:rPr sz="150" b="1" spc="-55" dirty="0">
                <a:solidFill>
                  <a:srgbClr val="569BBD"/>
                </a:solidFill>
                <a:latin typeface="Arial"/>
                <a:cs typeface="Arial"/>
              </a:rPr>
              <a:t>●</a:t>
            </a:r>
            <a:r>
              <a:rPr sz="225" b="1" spc="44" baseline="18518" dirty="0">
                <a:solidFill>
                  <a:srgbClr val="569BBD"/>
                </a:solidFill>
                <a:latin typeface="Arial"/>
                <a:cs typeface="Arial"/>
              </a:rPr>
              <a:t>●</a:t>
            </a:r>
            <a:endParaRPr sz="225" baseline="18518">
              <a:latin typeface="Arial"/>
              <a:cs typeface="Arial"/>
            </a:endParaRPr>
          </a:p>
        </p:txBody>
      </p:sp>
      <p:sp>
        <p:nvSpPr>
          <p:cNvPr id="227" name="object 227"/>
          <p:cNvSpPr txBox="1"/>
          <p:nvPr/>
        </p:nvSpPr>
        <p:spPr>
          <a:xfrm>
            <a:off x="3277878" y="1262837"/>
            <a:ext cx="68580" cy="68580"/>
          </a:xfrm>
          <a:prstGeom prst="rect">
            <a:avLst/>
          </a:prstGeom>
        </p:spPr>
        <p:txBody>
          <a:bodyPr vert="horz" wrap="square" lIns="0" tIns="13335" rIns="0" bIns="0" rtlCol="0">
            <a:spAutoFit/>
          </a:bodyPr>
          <a:lstStyle/>
          <a:p>
            <a:pPr>
              <a:lnSpc>
                <a:spcPts val="165"/>
              </a:lnSpc>
              <a:spcBef>
                <a:spcPts val="105"/>
              </a:spcBef>
            </a:pPr>
            <a:r>
              <a:rPr sz="225" b="1" spc="44" baseline="18518" dirty="0">
                <a:solidFill>
                  <a:srgbClr val="569BBD"/>
                </a:solidFill>
                <a:latin typeface="Arial"/>
                <a:cs typeface="Arial"/>
              </a:rPr>
              <a:t>●</a:t>
            </a:r>
            <a:r>
              <a:rPr sz="225" b="1" spc="12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19050">
              <a:lnSpc>
                <a:spcPts val="165"/>
              </a:lnSpc>
            </a:pPr>
            <a:r>
              <a:rPr sz="150" b="1" spc="30" dirty="0">
                <a:solidFill>
                  <a:srgbClr val="569BBD"/>
                </a:solidFill>
                <a:latin typeface="Arial"/>
                <a:cs typeface="Arial"/>
              </a:rPr>
              <a:t>●</a:t>
            </a:r>
            <a:endParaRPr sz="150">
              <a:latin typeface="Arial"/>
              <a:cs typeface="Arial"/>
            </a:endParaRPr>
          </a:p>
        </p:txBody>
      </p:sp>
      <p:sp>
        <p:nvSpPr>
          <p:cNvPr id="228" name="object 228"/>
          <p:cNvSpPr txBox="1"/>
          <p:nvPr/>
        </p:nvSpPr>
        <p:spPr>
          <a:xfrm>
            <a:off x="3340946" y="1309941"/>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9" name="object 229"/>
          <p:cNvSpPr txBox="1"/>
          <p:nvPr/>
        </p:nvSpPr>
        <p:spPr>
          <a:xfrm>
            <a:off x="3586494" y="142872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0" name="object 230"/>
          <p:cNvSpPr txBox="1"/>
          <p:nvPr/>
        </p:nvSpPr>
        <p:spPr>
          <a:xfrm>
            <a:off x="3624240" y="1698297"/>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1" name="object 231"/>
          <p:cNvSpPr txBox="1"/>
          <p:nvPr/>
        </p:nvSpPr>
        <p:spPr>
          <a:xfrm>
            <a:off x="3461027" y="1554900"/>
            <a:ext cx="184785" cy="49530"/>
          </a:xfrm>
          <a:prstGeom prst="rect">
            <a:avLst/>
          </a:prstGeom>
        </p:spPr>
        <p:txBody>
          <a:bodyPr vert="horz" wrap="square" lIns="0" tIns="13335" rIns="0" bIns="0" rtlCol="0">
            <a:spAutoFit/>
          </a:bodyPr>
          <a:lstStyle/>
          <a:p>
            <a:pPr>
              <a:lnSpc>
                <a:spcPct val="100000"/>
              </a:lnSpc>
              <a:spcBef>
                <a:spcPts val="105"/>
              </a:spcBef>
            </a:pPr>
            <a:r>
              <a:rPr sz="150" b="1" spc="25" dirty="0">
                <a:solidFill>
                  <a:srgbClr val="569BBD"/>
                </a:solidFill>
                <a:latin typeface="Arial"/>
                <a:cs typeface="Arial"/>
              </a:rPr>
              <a:t>●</a:t>
            </a:r>
            <a:r>
              <a:rPr sz="225" b="1" spc="37" baseline="18518" dirty="0">
                <a:solidFill>
                  <a:srgbClr val="569BBD"/>
                </a:solidFill>
                <a:latin typeface="Arial"/>
                <a:cs typeface="Arial"/>
              </a:rPr>
              <a:t>● </a:t>
            </a:r>
            <a:r>
              <a:rPr sz="225" b="1" spc="44" baseline="18518" dirty="0">
                <a:solidFill>
                  <a:srgbClr val="569BBD"/>
                </a:solidFill>
                <a:latin typeface="Arial"/>
                <a:cs typeface="Arial"/>
              </a:rPr>
              <a:t>●</a:t>
            </a:r>
            <a:r>
              <a:rPr sz="225" b="1" spc="82"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32" name="object 232"/>
          <p:cNvSpPr txBox="1"/>
          <p:nvPr/>
        </p:nvSpPr>
        <p:spPr>
          <a:xfrm>
            <a:off x="3689196" y="152088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3" name="object 233"/>
          <p:cNvSpPr txBox="1"/>
          <p:nvPr/>
        </p:nvSpPr>
        <p:spPr>
          <a:xfrm>
            <a:off x="3524173" y="156708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4" name="object 234"/>
          <p:cNvSpPr txBox="1"/>
          <p:nvPr/>
        </p:nvSpPr>
        <p:spPr>
          <a:xfrm>
            <a:off x="3498183" y="160676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5" name="object 235"/>
          <p:cNvSpPr txBox="1"/>
          <p:nvPr/>
        </p:nvSpPr>
        <p:spPr>
          <a:xfrm>
            <a:off x="3505457" y="1618558"/>
            <a:ext cx="104139" cy="10096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80010" algn="ctr">
              <a:lnSpc>
                <a:spcPts val="180"/>
              </a:lnSpc>
            </a:pPr>
            <a:r>
              <a:rPr sz="150" b="1" spc="30" dirty="0">
                <a:solidFill>
                  <a:srgbClr val="569BBD"/>
                </a:solidFill>
                <a:latin typeface="Arial"/>
                <a:cs typeface="Arial"/>
              </a:rPr>
              <a:t>●</a:t>
            </a:r>
            <a:endParaRPr sz="150">
              <a:latin typeface="Arial"/>
              <a:cs typeface="Arial"/>
            </a:endParaRPr>
          </a:p>
          <a:p>
            <a:pPr marL="8255" algn="ctr">
              <a:lnSpc>
                <a:spcPct val="100000"/>
              </a:lnSpc>
            </a:pPr>
            <a:r>
              <a:rPr sz="150" b="1" spc="35" dirty="0">
                <a:solidFill>
                  <a:srgbClr val="569BBD"/>
                </a:solidFill>
                <a:latin typeface="Arial"/>
                <a:cs typeface="Arial"/>
              </a:rPr>
              <a:t>●</a:t>
            </a:r>
            <a:r>
              <a:rPr sz="225" b="1" spc="52" baseline="18518" dirty="0">
                <a:solidFill>
                  <a:srgbClr val="569BBD"/>
                </a:solidFill>
                <a:latin typeface="Arial"/>
                <a:cs typeface="Arial"/>
              </a:rPr>
              <a:t>●</a:t>
            </a:r>
            <a:r>
              <a:rPr sz="225" b="1" spc="9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14604" algn="ctr">
              <a:lnSpc>
                <a:spcPct val="100000"/>
              </a:lnSpc>
              <a:spcBef>
                <a:spcPts val="35"/>
              </a:spcBef>
            </a:pPr>
            <a:r>
              <a:rPr sz="150" b="1" spc="30" dirty="0">
                <a:solidFill>
                  <a:srgbClr val="569BBD"/>
                </a:solidFill>
                <a:latin typeface="Arial"/>
                <a:cs typeface="Arial"/>
              </a:rPr>
              <a:t>●</a:t>
            </a:r>
            <a:endParaRPr sz="150">
              <a:latin typeface="Arial"/>
              <a:cs typeface="Arial"/>
            </a:endParaRPr>
          </a:p>
        </p:txBody>
      </p:sp>
      <p:sp>
        <p:nvSpPr>
          <p:cNvPr id="236" name="object 236"/>
          <p:cNvSpPr txBox="1"/>
          <p:nvPr/>
        </p:nvSpPr>
        <p:spPr>
          <a:xfrm>
            <a:off x="3790757" y="141920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7" name="object 237"/>
          <p:cNvSpPr txBox="1"/>
          <p:nvPr/>
        </p:nvSpPr>
        <p:spPr>
          <a:xfrm>
            <a:off x="3996672" y="1366129"/>
            <a:ext cx="4254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15" dirty="0">
                <a:solidFill>
                  <a:srgbClr val="569BBD"/>
                </a:solidFill>
                <a:latin typeface="Arial"/>
                <a:cs typeface="Arial"/>
              </a:rPr>
              <a:t>●</a:t>
            </a:r>
            <a:r>
              <a:rPr sz="150" b="1" spc="30" dirty="0">
                <a:solidFill>
                  <a:srgbClr val="569BBD"/>
                </a:solidFill>
                <a:latin typeface="Arial"/>
                <a:cs typeface="Arial"/>
              </a:rPr>
              <a:t>●</a:t>
            </a:r>
            <a:endParaRPr sz="150">
              <a:latin typeface="Arial"/>
              <a:cs typeface="Arial"/>
            </a:endParaRPr>
          </a:p>
        </p:txBody>
      </p:sp>
      <p:sp>
        <p:nvSpPr>
          <p:cNvPr id="238" name="object 238"/>
          <p:cNvSpPr txBox="1"/>
          <p:nvPr/>
        </p:nvSpPr>
        <p:spPr>
          <a:xfrm>
            <a:off x="3938912" y="1414491"/>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9" name="object 239"/>
          <p:cNvSpPr txBox="1"/>
          <p:nvPr/>
        </p:nvSpPr>
        <p:spPr>
          <a:xfrm>
            <a:off x="3989437" y="1253597"/>
            <a:ext cx="59690" cy="66675"/>
          </a:xfrm>
          <a:prstGeom prst="rect">
            <a:avLst/>
          </a:prstGeom>
        </p:spPr>
        <p:txBody>
          <a:bodyPr vert="horz" wrap="square" lIns="0" tIns="13335" rIns="0" bIns="0" rtlCol="0">
            <a:spAutoFit/>
          </a:bodyPr>
          <a:lstStyle/>
          <a:p>
            <a:pPr marL="22860">
              <a:lnSpc>
                <a:spcPts val="160"/>
              </a:lnSpc>
              <a:spcBef>
                <a:spcPts val="105"/>
              </a:spcBef>
            </a:pPr>
            <a:r>
              <a:rPr sz="150" b="1" spc="-35" dirty="0">
                <a:solidFill>
                  <a:srgbClr val="569BBD"/>
                </a:solidFill>
                <a:latin typeface="Arial"/>
                <a:cs typeface="Arial"/>
              </a:rPr>
              <a:t>●</a:t>
            </a:r>
            <a:r>
              <a:rPr sz="225" b="1" spc="44" baseline="18518" dirty="0">
                <a:solidFill>
                  <a:srgbClr val="569BBD"/>
                </a:solidFill>
                <a:latin typeface="Arial"/>
                <a:cs typeface="Arial"/>
              </a:rPr>
              <a:t>●</a:t>
            </a:r>
            <a:endParaRPr sz="225" baseline="18518">
              <a:latin typeface="Arial"/>
              <a:cs typeface="Arial"/>
            </a:endParaRPr>
          </a:p>
          <a:p>
            <a:pPr>
              <a:lnSpc>
                <a:spcPts val="160"/>
              </a:lnSpc>
            </a:pPr>
            <a:r>
              <a:rPr sz="150" b="1" spc="30" dirty="0">
                <a:solidFill>
                  <a:srgbClr val="569BBD"/>
                </a:solidFill>
                <a:latin typeface="Arial"/>
                <a:cs typeface="Arial"/>
              </a:rPr>
              <a:t>●</a:t>
            </a:r>
            <a:endParaRPr sz="150">
              <a:latin typeface="Arial"/>
              <a:cs typeface="Arial"/>
            </a:endParaRPr>
          </a:p>
        </p:txBody>
      </p:sp>
      <p:sp>
        <p:nvSpPr>
          <p:cNvPr id="240" name="object 240"/>
          <p:cNvSpPr txBox="1"/>
          <p:nvPr/>
        </p:nvSpPr>
        <p:spPr>
          <a:xfrm>
            <a:off x="3891533" y="1210424"/>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41" name="object 241"/>
          <p:cNvSpPr txBox="1"/>
          <p:nvPr/>
        </p:nvSpPr>
        <p:spPr>
          <a:xfrm>
            <a:off x="3744400" y="1286311"/>
            <a:ext cx="125095" cy="13652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5080" algn="r">
              <a:lnSpc>
                <a:spcPct val="100000"/>
              </a:lnSpc>
            </a:pPr>
            <a:r>
              <a:rPr sz="150" b="1" spc="30" dirty="0">
                <a:solidFill>
                  <a:srgbClr val="569BBD"/>
                </a:solidFill>
                <a:latin typeface="Arial"/>
                <a:cs typeface="Arial"/>
              </a:rPr>
              <a:t>●</a:t>
            </a:r>
            <a:endParaRPr sz="150">
              <a:latin typeface="Arial"/>
              <a:cs typeface="Arial"/>
            </a:endParaRPr>
          </a:p>
          <a:p>
            <a:pPr marR="14604" algn="r">
              <a:lnSpc>
                <a:spcPts val="165"/>
              </a:lnSpc>
            </a:pPr>
            <a:r>
              <a:rPr sz="225" b="1" spc="44" baseline="18518" dirty="0">
                <a:solidFill>
                  <a:srgbClr val="569BBD"/>
                </a:solidFill>
                <a:latin typeface="Arial"/>
                <a:cs typeface="Arial"/>
              </a:rPr>
              <a:t>●</a:t>
            </a:r>
            <a:r>
              <a:rPr sz="225" b="1" spc="82"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10160">
              <a:lnSpc>
                <a:spcPts val="165"/>
              </a:lnSpc>
            </a:pPr>
            <a:r>
              <a:rPr sz="150" b="1" spc="30" dirty="0">
                <a:solidFill>
                  <a:srgbClr val="569BBD"/>
                </a:solidFill>
                <a:latin typeface="Arial"/>
                <a:cs typeface="Arial"/>
              </a:rPr>
              <a:t>●</a:t>
            </a:r>
            <a:endParaRPr sz="150">
              <a:latin typeface="Arial"/>
              <a:cs typeface="Arial"/>
            </a:endParaRPr>
          </a:p>
          <a:p>
            <a:pPr>
              <a:lnSpc>
                <a:spcPct val="100000"/>
              </a:lnSpc>
              <a:spcBef>
                <a:spcPts val="45"/>
              </a:spcBef>
            </a:pPr>
            <a:endParaRPr sz="100">
              <a:latin typeface="Times New Roman"/>
              <a:cs typeface="Times New Roman"/>
            </a:endParaRPr>
          </a:p>
          <a:p>
            <a:pPr marR="5080" algn="r">
              <a:lnSpc>
                <a:spcPct val="100000"/>
              </a:lnSpc>
            </a:pPr>
            <a:r>
              <a:rPr sz="150" b="1" spc="30" dirty="0">
                <a:solidFill>
                  <a:srgbClr val="569BBD"/>
                </a:solidFill>
                <a:latin typeface="Arial"/>
                <a:cs typeface="Arial"/>
              </a:rPr>
              <a:t>●</a:t>
            </a:r>
            <a:endParaRPr sz="150">
              <a:latin typeface="Arial"/>
              <a:cs typeface="Arial"/>
            </a:endParaRPr>
          </a:p>
        </p:txBody>
      </p:sp>
      <p:sp>
        <p:nvSpPr>
          <p:cNvPr id="242" name="object 242"/>
          <p:cNvSpPr txBox="1"/>
          <p:nvPr/>
        </p:nvSpPr>
        <p:spPr>
          <a:xfrm>
            <a:off x="3837272" y="1187069"/>
            <a:ext cx="60325" cy="49530"/>
          </a:xfrm>
          <a:prstGeom prst="rect">
            <a:avLst/>
          </a:prstGeom>
        </p:spPr>
        <p:txBody>
          <a:bodyPr vert="horz" wrap="square" lIns="0" tIns="13335" rIns="0" bIns="0" rtlCol="0">
            <a:spAutoFit/>
          </a:bodyPr>
          <a:lstStyle/>
          <a:p>
            <a:pPr>
              <a:lnSpc>
                <a:spcPct val="100000"/>
              </a:lnSpc>
              <a:spcBef>
                <a:spcPts val="105"/>
              </a:spcBef>
            </a:pPr>
            <a:r>
              <a:rPr sz="225" b="1" spc="44" baseline="37037"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43" name="object 243"/>
          <p:cNvSpPr txBox="1"/>
          <p:nvPr/>
        </p:nvSpPr>
        <p:spPr>
          <a:xfrm>
            <a:off x="4204946" y="1716974"/>
            <a:ext cx="158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endParaRPr sz="150">
              <a:latin typeface="Arial"/>
              <a:cs typeface="Arial"/>
            </a:endParaRPr>
          </a:p>
        </p:txBody>
      </p:sp>
      <p:sp>
        <p:nvSpPr>
          <p:cNvPr id="244" name="object 244"/>
          <p:cNvSpPr txBox="1"/>
          <p:nvPr/>
        </p:nvSpPr>
        <p:spPr>
          <a:xfrm>
            <a:off x="4282758" y="1631494"/>
            <a:ext cx="25400" cy="44450"/>
          </a:xfrm>
          <a:prstGeom prst="rect">
            <a:avLst/>
          </a:prstGeom>
        </p:spPr>
        <p:txBody>
          <a:bodyPr vert="horz" wrap="square" lIns="0" tIns="635" rIns="0" bIns="0" rtlCol="0">
            <a:spAutoFit/>
          </a:bodyPr>
          <a:lstStyle/>
          <a:p>
            <a:pPr>
              <a:lnSpc>
                <a:spcPct val="100000"/>
              </a:lnSpc>
              <a:spcBef>
                <a:spcPts val="5"/>
              </a:spcBef>
            </a:pPr>
            <a:endParaRPr sz="100">
              <a:latin typeface="Times New Roman"/>
              <a:cs typeface="Times New Roman"/>
            </a:endParaRPr>
          </a:p>
          <a:p>
            <a:pPr>
              <a:lnSpc>
                <a:spcPct val="100000"/>
              </a:lnSpc>
            </a:pPr>
            <a:r>
              <a:rPr sz="100" b="1" spc="35" dirty="0">
                <a:solidFill>
                  <a:srgbClr val="F05133"/>
                </a:solidFill>
                <a:latin typeface="Arial"/>
                <a:cs typeface="Arial"/>
              </a:rPr>
              <a:t>●</a:t>
            </a:r>
            <a:endParaRPr sz="100">
              <a:latin typeface="Arial"/>
              <a:cs typeface="Arial"/>
            </a:endParaRPr>
          </a:p>
        </p:txBody>
      </p:sp>
      <p:sp>
        <p:nvSpPr>
          <p:cNvPr id="245" name="object 245"/>
          <p:cNvSpPr txBox="1"/>
          <p:nvPr/>
        </p:nvSpPr>
        <p:spPr>
          <a:xfrm>
            <a:off x="4147186" y="1622726"/>
            <a:ext cx="2730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246" name="object 246"/>
          <p:cNvSpPr txBox="1"/>
          <p:nvPr/>
        </p:nvSpPr>
        <p:spPr>
          <a:xfrm>
            <a:off x="4034576" y="1554074"/>
            <a:ext cx="40005" cy="80645"/>
          </a:xfrm>
          <a:prstGeom prst="rect">
            <a:avLst/>
          </a:prstGeom>
        </p:spPr>
        <p:txBody>
          <a:bodyPr vert="horz" wrap="square" lIns="0" tIns="15875" rIns="0" bIns="0" rtlCol="0">
            <a:spAutoFit/>
          </a:bodyPr>
          <a:lstStyle/>
          <a:p>
            <a:pPr>
              <a:lnSpc>
                <a:spcPts val="295"/>
              </a:lnSpc>
              <a:spcBef>
                <a:spcPts val="125"/>
              </a:spcBef>
            </a:pPr>
            <a:r>
              <a:rPr sz="300" spc="-145" dirty="0">
                <a:solidFill>
                  <a:srgbClr val="F05133"/>
                </a:solidFill>
                <a:latin typeface="Arial"/>
                <a:cs typeface="Arial"/>
              </a:rPr>
              <a:t>●</a:t>
            </a:r>
            <a:r>
              <a:rPr sz="450" spc="-232" baseline="-27777"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L="12700">
              <a:lnSpc>
                <a:spcPts val="114"/>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247" name="object 247"/>
          <p:cNvSpPr txBox="1"/>
          <p:nvPr/>
        </p:nvSpPr>
        <p:spPr>
          <a:xfrm>
            <a:off x="4097368" y="1719844"/>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48" name="object 248"/>
          <p:cNvSpPr txBox="1"/>
          <p:nvPr/>
        </p:nvSpPr>
        <p:spPr>
          <a:xfrm>
            <a:off x="4097172" y="1769150"/>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49" name="object 249"/>
          <p:cNvSpPr txBox="1"/>
          <p:nvPr/>
        </p:nvSpPr>
        <p:spPr>
          <a:xfrm>
            <a:off x="4152691" y="1559264"/>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0" name="object 250"/>
          <p:cNvSpPr txBox="1"/>
          <p:nvPr/>
        </p:nvSpPr>
        <p:spPr>
          <a:xfrm>
            <a:off x="4098548" y="1649266"/>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1" name="object 251"/>
          <p:cNvSpPr txBox="1"/>
          <p:nvPr/>
        </p:nvSpPr>
        <p:spPr>
          <a:xfrm>
            <a:off x="4196414" y="1702937"/>
            <a:ext cx="35560" cy="74930"/>
          </a:xfrm>
          <a:prstGeom prst="rect">
            <a:avLst/>
          </a:prstGeom>
        </p:spPr>
        <p:txBody>
          <a:bodyPr vert="horz" wrap="square" lIns="0" tIns="15875" rIns="0" bIns="0" rtlCol="0">
            <a:spAutoFit/>
          </a:bodyPr>
          <a:lstStyle/>
          <a:p>
            <a:pPr>
              <a:lnSpc>
                <a:spcPct val="100000"/>
              </a:lnSpc>
              <a:spcBef>
                <a:spcPts val="125"/>
              </a:spcBef>
            </a:pPr>
            <a:r>
              <a:rPr sz="300" spc="-105" dirty="0">
                <a:solidFill>
                  <a:srgbClr val="F05133"/>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2" name="object 252"/>
          <p:cNvSpPr txBox="1"/>
          <p:nvPr/>
        </p:nvSpPr>
        <p:spPr>
          <a:xfrm>
            <a:off x="4030565" y="1669319"/>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3" name="object 253"/>
          <p:cNvSpPr txBox="1"/>
          <p:nvPr/>
        </p:nvSpPr>
        <p:spPr>
          <a:xfrm>
            <a:off x="4138418" y="1516249"/>
            <a:ext cx="120650" cy="74930"/>
          </a:xfrm>
          <a:prstGeom prst="rect">
            <a:avLst/>
          </a:prstGeom>
        </p:spPr>
        <p:txBody>
          <a:bodyPr vert="horz" wrap="square" lIns="0" tIns="15875" rIns="0" bIns="0" rtlCol="0">
            <a:spAutoFit/>
          </a:bodyPr>
          <a:lstStyle/>
          <a:p>
            <a:pPr>
              <a:lnSpc>
                <a:spcPct val="100000"/>
              </a:lnSpc>
              <a:spcBef>
                <a:spcPts val="125"/>
              </a:spcBef>
            </a:pPr>
            <a:r>
              <a:rPr sz="450" spc="-172" baseline="9259" dirty="0">
                <a:solidFill>
                  <a:srgbClr val="F05133"/>
                </a:solidFill>
                <a:latin typeface="Arial"/>
                <a:cs typeface="Arial"/>
              </a:rPr>
              <a:t>●</a:t>
            </a:r>
            <a:r>
              <a:rPr sz="225" b="1" spc="-120" baseline="37037" dirty="0">
                <a:solidFill>
                  <a:srgbClr val="569BBD"/>
                </a:solidFill>
                <a:latin typeface="Arial"/>
                <a:cs typeface="Arial"/>
              </a:rPr>
              <a:t>●</a:t>
            </a:r>
            <a:r>
              <a:rPr sz="150" b="1" spc="52" baseline="83333" dirty="0">
                <a:solidFill>
                  <a:srgbClr val="F05133"/>
                </a:solidFill>
                <a:latin typeface="Arial"/>
                <a:cs typeface="Arial"/>
              </a:rPr>
              <a:t>●</a:t>
            </a:r>
            <a:r>
              <a:rPr sz="150" b="1" baseline="83333" dirty="0">
                <a:solidFill>
                  <a:srgbClr val="F05133"/>
                </a:solidFill>
                <a:latin typeface="Arial"/>
                <a:cs typeface="Arial"/>
              </a:rPr>
              <a:t>    </a:t>
            </a:r>
            <a:r>
              <a:rPr sz="150" b="1" spc="-15" baseline="83333" dirty="0">
                <a:solidFill>
                  <a:srgbClr val="F05133"/>
                </a:solidFill>
                <a:latin typeface="Arial"/>
                <a:cs typeface="Arial"/>
              </a:rPr>
              <a:t> </a:t>
            </a:r>
            <a:r>
              <a:rPr sz="450" spc="-172" baseline="18518" dirty="0">
                <a:solidFill>
                  <a:srgbClr val="F05133"/>
                </a:solidFill>
                <a:latin typeface="Arial"/>
                <a:cs typeface="Arial"/>
              </a:rPr>
              <a:t>●</a:t>
            </a:r>
            <a:r>
              <a:rPr sz="225" b="1" spc="-127" baseline="55555" dirty="0">
                <a:solidFill>
                  <a:srgbClr val="569BBD"/>
                </a:solidFill>
                <a:latin typeface="Arial"/>
                <a:cs typeface="Arial"/>
              </a:rPr>
              <a:t>●</a:t>
            </a:r>
            <a:r>
              <a:rPr sz="150" b="1" spc="30" baseline="83333" dirty="0">
                <a:solidFill>
                  <a:srgbClr val="F05133"/>
                </a:solidFill>
                <a:latin typeface="Arial"/>
                <a:cs typeface="Arial"/>
              </a:rPr>
              <a:t>●</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4" name="object 254"/>
          <p:cNvSpPr txBox="1"/>
          <p:nvPr/>
        </p:nvSpPr>
        <p:spPr>
          <a:xfrm>
            <a:off x="4141445" y="1482828"/>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5" name="object 255"/>
          <p:cNvSpPr txBox="1"/>
          <p:nvPr/>
        </p:nvSpPr>
        <p:spPr>
          <a:xfrm>
            <a:off x="4138653" y="1622175"/>
            <a:ext cx="158115" cy="74930"/>
          </a:xfrm>
          <a:prstGeom prst="rect">
            <a:avLst/>
          </a:prstGeom>
        </p:spPr>
        <p:txBody>
          <a:bodyPr vert="horz" wrap="square" lIns="0" tIns="15875" rIns="0" bIns="0" rtlCol="0">
            <a:spAutoFit/>
          </a:bodyPr>
          <a:lstStyle/>
          <a:p>
            <a:pPr>
              <a:lnSpc>
                <a:spcPct val="100000"/>
              </a:lnSpc>
              <a:spcBef>
                <a:spcPts val="125"/>
              </a:spcBef>
            </a:pPr>
            <a:r>
              <a:rPr sz="450" spc="44" baseline="18518" dirty="0">
                <a:solidFill>
                  <a:srgbClr val="F05133"/>
                </a:solidFill>
                <a:latin typeface="Arial"/>
                <a:cs typeface="Arial"/>
              </a:rPr>
              <a:t>●</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450" spc="-172" baseline="18518" dirty="0">
                <a:solidFill>
                  <a:srgbClr val="F05133"/>
                </a:solidFill>
                <a:latin typeface="Arial"/>
                <a:cs typeface="Arial"/>
              </a:rPr>
              <a:t>●</a:t>
            </a:r>
            <a:r>
              <a:rPr sz="225" b="1" spc="-120" baseline="55555" dirty="0">
                <a:solidFill>
                  <a:srgbClr val="569BBD"/>
                </a:solidFill>
                <a:latin typeface="Arial"/>
                <a:cs typeface="Arial"/>
              </a:rPr>
              <a:t>●</a:t>
            </a:r>
            <a:r>
              <a:rPr sz="150" b="1" spc="52" baseline="83333" dirty="0">
                <a:solidFill>
                  <a:srgbClr val="F05133"/>
                </a:solidFill>
                <a:latin typeface="Arial"/>
                <a:cs typeface="Arial"/>
              </a:rPr>
              <a:t>●</a:t>
            </a:r>
            <a:r>
              <a:rPr sz="150" b="1" baseline="83333" dirty="0">
                <a:solidFill>
                  <a:srgbClr val="F05133"/>
                </a:solidFill>
                <a:latin typeface="Arial"/>
                <a:cs typeface="Arial"/>
              </a:rPr>
              <a:t>    </a:t>
            </a:r>
            <a:r>
              <a:rPr sz="150" b="1" spc="-22" baseline="83333" dirty="0">
                <a:solidFill>
                  <a:srgbClr val="F05133"/>
                </a:solidFill>
                <a:latin typeface="Arial"/>
                <a:cs typeface="Arial"/>
              </a:rPr>
              <a:t> </a:t>
            </a:r>
            <a:r>
              <a:rPr sz="450" spc="-172" baseline="9259" dirty="0">
                <a:solidFill>
                  <a:srgbClr val="F05133"/>
                </a:solidFill>
                <a:latin typeface="Arial"/>
                <a:cs typeface="Arial"/>
              </a:rPr>
              <a:t>●</a:t>
            </a:r>
            <a:r>
              <a:rPr sz="225" b="1" spc="-120" baseline="37037" dirty="0">
                <a:solidFill>
                  <a:srgbClr val="569BBD"/>
                </a:solidFill>
                <a:latin typeface="Arial"/>
                <a:cs typeface="Arial"/>
              </a:rPr>
              <a:t>●</a:t>
            </a:r>
            <a:endParaRPr sz="225" baseline="37037">
              <a:latin typeface="Arial"/>
              <a:cs typeface="Arial"/>
            </a:endParaRPr>
          </a:p>
        </p:txBody>
      </p:sp>
      <p:sp>
        <p:nvSpPr>
          <p:cNvPr id="256" name="object 256"/>
          <p:cNvSpPr txBox="1"/>
          <p:nvPr/>
        </p:nvSpPr>
        <p:spPr>
          <a:xfrm>
            <a:off x="4294751" y="126633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7" name="object 257"/>
          <p:cNvSpPr txBox="1"/>
          <p:nvPr/>
        </p:nvSpPr>
        <p:spPr>
          <a:xfrm>
            <a:off x="4143529" y="1075953"/>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8" name="object 258"/>
          <p:cNvSpPr txBox="1"/>
          <p:nvPr/>
        </p:nvSpPr>
        <p:spPr>
          <a:xfrm>
            <a:off x="4183595" y="109891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9" name="object 259"/>
          <p:cNvSpPr txBox="1"/>
          <p:nvPr/>
        </p:nvSpPr>
        <p:spPr>
          <a:xfrm>
            <a:off x="4121589" y="1154237"/>
            <a:ext cx="139700" cy="49530"/>
          </a:xfrm>
          <a:prstGeom prst="rect">
            <a:avLst/>
          </a:prstGeom>
        </p:spPr>
        <p:txBody>
          <a:bodyPr vert="horz" wrap="square" lIns="0" tIns="13335" rIns="0" bIns="0" rtlCol="0">
            <a:spAutoFit/>
          </a:bodyPr>
          <a:lstStyle/>
          <a:p>
            <a:pPr>
              <a:lnSpc>
                <a:spcPct val="100000"/>
              </a:lnSpc>
              <a:spcBef>
                <a:spcPts val="105"/>
              </a:spcBef>
            </a:pPr>
            <a:r>
              <a:rPr sz="150" b="1" spc="30" dirty="0">
                <a:solidFill>
                  <a:srgbClr val="569BBD"/>
                </a:solidFill>
                <a:latin typeface="Arial"/>
                <a:cs typeface="Arial"/>
              </a:rPr>
              <a:t>● </a:t>
            </a:r>
            <a:r>
              <a:rPr sz="225" b="1" spc="44" baseline="18518" dirty="0">
                <a:solidFill>
                  <a:srgbClr val="569BBD"/>
                </a:solidFill>
                <a:latin typeface="Arial"/>
                <a:cs typeface="Arial"/>
              </a:rPr>
              <a:t>●</a:t>
            </a:r>
            <a:r>
              <a:rPr sz="225" b="1" spc="104"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60" name="object 260"/>
          <p:cNvSpPr txBox="1"/>
          <p:nvPr/>
        </p:nvSpPr>
        <p:spPr>
          <a:xfrm>
            <a:off x="4177226" y="1203072"/>
            <a:ext cx="74930" cy="157480"/>
          </a:xfrm>
          <a:prstGeom prst="rect">
            <a:avLst/>
          </a:prstGeom>
        </p:spPr>
        <p:txBody>
          <a:bodyPr vert="horz" wrap="square" lIns="0" tIns="13335" rIns="0" bIns="0" rtlCol="0">
            <a:spAutoFit/>
          </a:bodyPr>
          <a:lstStyle/>
          <a:p>
            <a:pPr>
              <a:lnSpc>
                <a:spcPct val="100000"/>
              </a:lnSpc>
              <a:spcBef>
                <a:spcPts val="105"/>
              </a:spcBef>
            </a:pPr>
            <a:r>
              <a:rPr sz="225" b="1" spc="44" baseline="18518" dirty="0">
                <a:solidFill>
                  <a:srgbClr val="569BBD"/>
                </a:solidFill>
                <a:latin typeface="Arial"/>
                <a:cs typeface="Arial"/>
              </a:rPr>
              <a:t>●</a:t>
            </a:r>
            <a:r>
              <a:rPr sz="225" b="1" spc="30"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17780">
              <a:lnSpc>
                <a:spcPct val="100000"/>
              </a:lnSpc>
              <a:spcBef>
                <a:spcPts val="125"/>
              </a:spcBef>
            </a:pPr>
            <a:r>
              <a:rPr sz="225" b="1" spc="30" baseline="18518" dirty="0">
                <a:solidFill>
                  <a:srgbClr val="569BBD"/>
                </a:solidFill>
                <a:latin typeface="Arial"/>
                <a:cs typeface="Arial"/>
              </a:rPr>
              <a:t>●</a:t>
            </a:r>
            <a:r>
              <a:rPr sz="150" b="1" spc="20" dirty="0">
                <a:solidFill>
                  <a:srgbClr val="569BBD"/>
                </a:solidFill>
                <a:latin typeface="Arial"/>
                <a:cs typeface="Arial"/>
              </a:rPr>
              <a:t>●</a:t>
            </a:r>
            <a:endParaRPr sz="150">
              <a:latin typeface="Arial"/>
              <a:cs typeface="Arial"/>
            </a:endParaRPr>
          </a:p>
          <a:p>
            <a:pPr marL="5715">
              <a:lnSpc>
                <a:spcPct val="100000"/>
              </a:lnSpc>
              <a:spcBef>
                <a:spcPts val="80"/>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L="45720">
              <a:lnSpc>
                <a:spcPct val="100000"/>
              </a:lnSpc>
            </a:pPr>
            <a:r>
              <a:rPr sz="150" b="1" spc="30" dirty="0">
                <a:solidFill>
                  <a:srgbClr val="569BBD"/>
                </a:solidFill>
                <a:latin typeface="Arial"/>
                <a:cs typeface="Arial"/>
              </a:rPr>
              <a:t>●</a:t>
            </a:r>
            <a:endParaRPr sz="150">
              <a:latin typeface="Arial"/>
              <a:cs typeface="Arial"/>
            </a:endParaRPr>
          </a:p>
        </p:txBody>
      </p:sp>
      <p:sp>
        <p:nvSpPr>
          <p:cNvPr id="261" name="object 261"/>
          <p:cNvSpPr txBox="1"/>
          <p:nvPr/>
        </p:nvSpPr>
        <p:spPr>
          <a:xfrm>
            <a:off x="2529790" y="1796236"/>
            <a:ext cx="217170" cy="123189"/>
          </a:xfrm>
          <a:prstGeom prst="rect">
            <a:avLst/>
          </a:prstGeom>
        </p:spPr>
        <p:txBody>
          <a:bodyPr vert="horz" wrap="square" lIns="0" tIns="1905" rIns="0" bIns="0" rtlCol="0">
            <a:spAutoFit/>
          </a:bodyPr>
          <a:lstStyle/>
          <a:p>
            <a:pPr>
              <a:lnSpc>
                <a:spcPct val="100000"/>
              </a:lnSpc>
              <a:spcBef>
                <a:spcPts val="15"/>
              </a:spcBef>
            </a:pPr>
            <a:endParaRPr sz="100">
              <a:latin typeface="Times New Roman"/>
              <a:cs typeface="Times New Roman"/>
            </a:endParaRPr>
          </a:p>
          <a:p>
            <a:pPr marL="48260" algn="ctr">
              <a:lnSpc>
                <a:spcPct val="100000"/>
              </a:lnSpc>
            </a:pPr>
            <a:r>
              <a:rPr sz="150" b="1" spc="30" dirty="0">
                <a:solidFill>
                  <a:srgbClr val="569BBD"/>
                </a:solidFill>
                <a:latin typeface="Arial"/>
                <a:cs typeface="Arial"/>
              </a:rPr>
              <a:t>●</a:t>
            </a:r>
            <a:endParaRPr sz="150">
              <a:latin typeface="Arial"/>
              <a:cs typeface="Arial"/>
            </a:endParaRPr>
          </a:p>
          <a:p>
            <a:pPr marR="5080" algn="ctr">
              <a:lnSpc>
                <a:spcPct val="100000"/>
              </a:lnSpc>
              <a:spcBef>
                <a:spcPts val="75"/>
              </a:spcBef>
            </a:pPr>
            <a:r>
              <a:rPr sz="400" spc="-5" dirty="0">
                <a:latin typeface="Arial"/>
                <a:cs typeface="Arial"/>
              </a:rPr>
              <a:t>Cluster</a:t>
            </a:r>
            <a:r>
              <a:rPr sz="400" spc="-75" dirty="0">
                <a:latin typeface="Arial"/>
                <a:cs typeface="Arial"/>
              </a:rPr>
              <a:t> </a:t>
            </a:r>
            <a:r>
              <a:rPr sz="400" dirty="0">
                <a:latin typeface="Arial"/>
                <a:cs typeface="Arial"/>
              </a:rPr>
              <a:t>1</a:t>
            </a:r>
            <a:endParaRPr sz="400">
              <a:latin typeface="Arial"/>
              <a:cs typeface="Arial"/>
            </a:endParaRPr>
          </a:p>
        </p:txBody>
      </p:sp>
      <p:sp>
        <p:nvSpPr>
          <p:cNvPr id="262" name="object 262"/>
          <p:cNvSpPr txBox="1"/>
          <p:nvPr/>
        </p:nvSpPr>
        <p:spPr>
          <a:xfrm>
            <a:off x="2548664" y="1009228"/>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2</a:t>
            </a:r>
            <a:endParaRPr sz="400">
              <a:latin typeface="Arial"/>
              <a:cs typeface="Arial"/>
            </a:endParaRPr>
          </a:p>
        </p:txBody>
      </p:sp>
      <p:sp>
        <p:nvSpPr>
          <p:cNvPr id="263" name="object 263"/>
          <p:cNvSpPr txBox="1"/>
          <p:nvPr/>
        </p:nvSpPr>
        <p:spPr>
          <a:xfrm>
            <a:off x="2860072" y="1223332"/>
            <a:ext cx="217170" cy="168275"/>
          </a:xfrm>
          <a:prstGeom prst="rect">
            <a:avLst/>
          </a:prstGeom>
        </p:spPr>
        <p:txBody>
          <a:bodyPr vert="horz" wrap="square" lIns="0" tIns="30480" rIns="0" bIns="0" rtlCol="0">
            <a:spAutoFit/>
          </a:bodyPr>
          <a:lstStyle/>
          <a:p>
            <a:pPr>
              <a:lnSpc>
                <a:spcPct val="100000"/>
              </a:lnSpc>
              <a:spcBef>
                <a:spcPts val="240"/>
              </a:spcBef>
            </a:pPr>
            <a:r>
              <a:rPr sz="400" spc="-5" dirty="0">
                <a:latin typeface="Arial"/>
                <a:cs typeface="Arial"/>
              </a:rPr>
              <a:t>Cluster</a:t>
            </a:r>
            <a:r>
              <a:rPr sz="400" spc="-40" dirty="0">
                <a:latin typeface="Arial"/>
                <a:cs typeface="Arial"/>
              </a:rPr>
              <a:t> </a:t>
            </a:r>
            <a:r>
              <a:rPr sz="400" dirty="0">
                <a:latin typeface="Arial"/>
                <a:cs typeface="Arial"/>
              </a:rPr>
              <a:t>3</a:t>
            </a:r>
            <a:endParaRPr sz="400">
              <a:latin typeface="Arial"/>
              <a:cs typeface="Arial"/>
            </a:endParaRPr>
          </a:p>
          <a:p>
            <a:pPr marL="33655">
              <a:lnSpc>
                <a:spcPct val="100000"/>
              </a:lnSpc>
              <a:spcBef>
                <a:spcPts val="140"/>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450" spc="-172" baseline="9259" dirty="0">
                <a:solidFill>
                  <a:srgbClr val="F05133"/>
                </a:solidFill>
                <a:latin typeface="Arial"/>
                <a:cs typeface="Arial"/>
              </a:rPr>
              <a:t>●</a:t>
            </a:r>
            <a:r>
              <a:rPr sz="225" b="1" spc="-120" baseline="37037" dirty="0">
                <a:solidFill>
                  <a:srgbClr val="569BBD"/>
                </a:solidFill>
                <a:latin typeface="Arial"/>
                <a:cs typeface="Arial"/>
              </a:rPr>
              <a:t>●</a:t>
            </a:r>
            <a:r>
              <a:rPr sz="150" b="1" spc="-22" baseline="83333" dirty="0">
                <a:solidFill>
                  <a:srgbClr val="F05133"/>
                </a:solidFill>
                <a:latin typeface="Arial"/>
                <a:cs typeface="Arial"/>
              </a:rPr>
              <a:t>●</a:t>
            </a:r>
            <a:r>
              <a:rPr sz="225" b="1" spc="-127"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p:txBody>
      </p:sp>
      <p:sp>
        <p:nvSpPr>
          <p:cNvPr id="264" name="object 264"/>
          <p:cNvSpPr txBox="1"/>
          <p:nvPr/>
        </p:nvSpPr>
        <p:spPr>
          <a:xfrm>
            <a:off x="3171480" y="1413131"/>
            <a:ext cx="217170" cy="196215"/>
          </a:xfrm>
          <a:prstGeom prst="rect">
            <a:avLst/>
          </a:prstGeom>
        </p:spPr>
        <p:txBody>
          <a:bodyPr vert="horz" wrap="square" lIns="0" tIns="1905" rIns="0" bIns="0" rtlCol="0">
            <a:spAutoFit/>
          </a:bodyPr>
          <a:lstStyle/>
          <a:p>
            <a:pPr>
              <a:lnSpc>
                <a:spcPct val="100000"/>
              </a:lnSpc>
              <a:spcBef>
                <a:spcPts val="15"/>
              </a:spcBef>
            </a:pPr>
            <a:endParaRPr sz="300">
              <a:latin typeface="Times New Roman"/>
              <a:cs typeface="Times New Roman"/>
            </a:endParaRPr>
          </a:p>
          <a:p>
            <a:pPr marR="5080" algn="ctr">
              <a:lnSpc>
                <a:spcPct val="100000"/>
              </a:lnSpc>
            </a:pPr>
            <a:r>
              <a:rPr sz="400" spc="-5" dirty="0">
                <a:latin typeface="Arial"/>
                <a:cs typeface="Arial"/>
              </a:rPr>
              <a:t>Cluster</a:t>
            </a:r>
            <a:r>
              <a:rPr sz="400" spc="-75" dirty="0">
                <a:latin typeface="Arial"/>
                <a:cs typeface="Arial"/>
              </a:rPr>
              <a:t> </a:t>
            </a:r>
            <a:r>
              <a:rPr sz="400" dirty="0">
                <a:latin typeface="Arial"/>
                <a:cs typeface="Arial"/>
              </a:rPr>
              <a:t>4</a:t>
            </a:r>
            <a:endParaRPr sz="400">
              <a:latin typeface="Arial"/>
              <a:cs typeface="Arial"/>
            </a:endParaRPr>
          </a:p>
          <a:p>
            <a:pPr marR="26034" algn="ctr">
              <a:lnSpc>
                <a:spcPct val="100000"/>
              </a:lnSpc>
              <a:spcBef>
                <a:spcPts val="23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65" name="object 265"/>
          <p:cNvSpPr txBox="1"/>
          <p:nvPr/>
        </p:nvSpPr>
        <p:spPr>
          <a:xfrm>
            <a:off x="3313029" y="1005650"/>
            <a:ext cx="217170" cy="165100"/>
          </a:xfrm>
          <a:prstGeom prst="rect">
            <a:avLst/>
          </a:prstGeom>
        </p:spPr>
        <p:txBody>
          <a:bodyPr vert="horz" wrap="square" lIns="0" tIns="12700" rIns="0" bIns="0" rtlCol="0">
            <a:spAutoFit/>
          </a:bodyPr>
          <a:lstStyle/>
          <a:p>
            <a:pPr marR="5080" algn="ctr">
              <a:lnSpc>
                <a:spcPct val="100000"/>
              </a:lnSpc>
              <a:spcBef>
                <a:spcPts val="100"/>
              </a:spcBef>
            </a:pPr>
            <a:r>
              <a:rPr sz="400" spc="-5" dirty="0">
                <a:latin typeface="Arial"/>
                <a:cs typeface="Arial"/>
              </a:rPr>
              <a:t>Cluster</a:t>
            </a:r>
            <a:r>
              <a:rPr sz="400" spc="-75" dirty="0">
                <a:latin typeface="Arial"/>
                <a:cs typeface="Arial"/>
              </a:rPr>
              <a:t> </a:t>
            </a:r>
            <a:r>
              <a:rPr sz="400" dirty="0">
                <a:latin typeface="Arial"/>
                <a:cs typeface="Arial"/>
              </a:rPr>
              <a:t>5</a:t>
            </a:r>
            <a:endParaRPr sz="400">
              <a:latin typeface="Arial"/>
              <a:cs typeface="Arial"/>
            </a:endParaRPr>
          </a:p>
          <a:p>
            <a:pPr marL="19685">
              <a:lnSpc>
                <a:spcPts val="145"/>
              </a:lnSpc>
              <a:spcBef>
                <a:spcPts val="320"/>
              </a:spcBef>
            </a:pPr>
            <a:r>
              <a:rPr sz="150" b="1" spc="30" dirty="0">
                <a:solidFill>
                  <a:srgbClr val="569BBD"/>
                </a:solidFill>
                <a:latin typeface="Arial"/>
                <a:cs typeface="Arial"/>
              </a:rPr>
              <a:t>●</a:t>
            </a:r>
            <a:endParaRPr sz="150">
              <a:latin typeface="Arial"/>
              <a:cs typeface="Arial"/>
            </a:endParaRPr>
          </a:p>
          <a:p>
            <a:pPr marR="26670" algn="ctr">
              <a:lnSpc>
                <a:spcPts val="145"/>
              </a:lnSpc>
            </a:pPr>
            <a:r>
              <a:rPr sz="150" b="1" spc="30" dirty="0">
                <a:solidFill>
                  <a:srgbClr val="569BBD"/>
                </a:solidFill>
                <a:latin typeface="Arial"/>
                <a:cs typeface="Arial"/>
              </a:rPr>
              <a:t>●</a:t>
            </a:r>
            <a:endParaRPr sz="150">
              <a:latin typeface="Arial"/>
              <a:cs typeface="Arial"/>
            </a:endParaRPr>
          </a:p>
        </p:txBody>
      </p:sp>
      <p:sp>
        <p:nvSpPr>
          <p:cNvPr id="266" name="object 266"/>
          <p:cNvSpPr txBox="1"/>
          <p:nvPr/>
        </p:nvSpPr>
        <p:spPr>
          <a:xfrm>
            <a:off x="3520634" y="1739897"/>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6</a:t>
            </a:r>
            <a:endParaRPr sz="400">
              <a:latin typeface="Arial"/>
              <a:cs typeface="Arial"/>
            </a:endParaRPr>
          </a:p>
        </p:txBody>
      </p:sp>
      <p:sp>
        <p:nvSpPr>
          <p:cNvPr id="267" name="object 267"/>
          <p:cNvSpPr txBox="1"/>
          <p:nvPr/>
        </p:nvSpPr>
        <p:spPr>
          <a:xfrm>
            <a:off x="3775423" y="1064983"/>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7</a:t>
            </a:r>
            <a:endParaRPr sz="400">
              <a:latin typeface="Arial"/>
              <a:cs typeface="Arial"/>
            </a:endParaRPr>
          </a:p>
        </p:txBody>
      </p:sp>
      <p:sp>
        <p:nvSpPr>
          <p:cNvPr id="268" name="object 268"/>
          <p:cNvSpPr txBox="1"/>
          <p:nvPr/>
        </p:nvSpPr>
        <p:spPr>
          <a:xfrm>
            <a:off x="4058521" y="1394124"/>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8</a:t>
            </a:r>
            <a:endParaRPr sz="400">
              <a:latin typeface="Arial"/>
              <a:cs typeface="Arial"/>
            </a:endParaRPr>
          </a:p>
        </p:txBody>
      </p:sp>
      <p:sp>
        <p:nvSpPr>
          <p:cNvPr id="269" name="object 269"/>
          <p:cNvSpPr txBox="1"/>
          <p:nvPr/>
        </p:nvSpPr>
        <p:spPr>
          <a:xfrm>
            <a:off x="4115141" y="964050"/>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9</a:t>
            </a:r>
            <a:endParaRPr sz="400">
              <a:latin typeface="Arial"/>
              <a:cs typeface="Arial"/>
            </a:endParaRPr>
          </a:p>
        </p:txBody>
      </p:sp>
      <p:sp>
        <p:nvSpPr>
          <p:cNvPr id="270" name="object 270"/>
          <p:cNvSpPr txBox="1"/>
          <p:nvPr/>
        </p:nvSpPr>
        <p:spPr>
          <a:xfrm>
            <a:off x="4440682" y="3279140"/>
            <a:ext cx="81915" cy="146685"/>
          </a:xfrm>
          <a:prstGeom prst="rect">
            <a:avLst/>
          </a:prstGeom>
        </p:spPr>
        <p:txBody>
          <a:bodyPr vert="horz" wrap="square" lIns="0" tIns="11430" rIns="0" bIns="0" rtlCol="0">
            <a:spAutoFit/>
          </a:bodyPr>
          <a:lstStyle/>
          <a:p>
            <a:pPr marL="12700">
              <a:lnSpc>
                <a:spcPct val="100000"/>
              </a:lnSpc>
              <a:spcBef>
                <a:spcPts val="90"/>
              </a:spcBef>
            </a:pPr>
            <a:r>
              <a:rPr sz="800" spc="-70" dirty="0">
                <a:solidFill>
                  <a:srgbClr val="7F7F7F"/>
                </a:solidFill>
                <a:latin typeface="DejaVu Sans"/>
                <a:cs typeface="DejaVu Sans"/>
              </a:rPr>
              <a:t>3</a:t>
            </a:r>
            <a:endParaRPr sz="800">
              <a:latin typeface="DejaVu Sans"/>
              <a:cs typeface="DejaVu Sans"/>
            </a:endParaRPr>
          </a:p>
        </p:txBody>
      </p:sp>
      <p:sp>
        <p:nvSpPr>
          <p:cNvPr id="271" name="Rectangle 270"/>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7145" rIns="0" bIns="0" rtlCol="0">
            <a:spAutoFit/>
          </a:bodyPr>
          <a:lstStyle/>
          <a:p>
            <a:pPr marL="16510">
              <a:lnSpc>
                <a:spcPct val="100000"/>
              </a:lnSpc>
              <a:spcBef>
                <a:spcPts val="135"/>
              </a:spcBef>
            </a:pPr>
            <a:r>
              <a:rPr spc="-50" dirty="0"/>
              <a:t>2. </a:t>
            </a:r>
            <a:r>
              <a:rPr spc="-55" dirty="0"/>
              <a:t>Ideally </a:t>
            </a:r>
            <a:r>
              <a:rPr spc="-45" dirty="0"/>
              <a:t>use </a:t>
            </a:r>
            <a:r>
              <a:rPr spc="-60" dirty="0"/>
              <a:t>a </a:t>
            </a:r>
            <a:r>
              <a:rPr spc="-50" dirty="0"/>
              <a:t>simple </a:t>
            </a:r>
            <a:r>
              <a:rPr spc="-55" dirty="0"/>
              <a:t>random </a:t>
            </a:r>
            <a:r>
              <a:rPr spc="-50" dirty="0"/>
              <a:t>sample, </a:t>
            </a:r>
            <a:r>
              <a:rPr spc="-60" dirty="0"/>
              <a:t>stratify </a:t>
            </a:r>
            <a:r>
              <a:rPr spc="-45" dirty="0"/>
              <a:t>to control </a:t>
            </a:r>
            <a:r>
              <a:rPr spc="-50" dirty="0"/>
              <a:t>for </a:t>
            </a:r>
            <a:r>
              <a:rPr spc="-60" dirty="0"/>
              <a:t>a</a:t>
            </a:r>
            <a:r>
              <a:rPr spc="75" dirty="0"/>
              <a:t> </a:t>
            </a:r>
            <a:r>
              <a:rPr spc="-55" dirty="0"/>
              <a:t>variable,</a:t>
            </a:r>
          </a:p>
        </p:txBody>
      </p:sp>
      <p:sp>
        <p:nvSpPr>
          <p:cNvPr id="4" name="object 4"/>
          <p:cNvSpPr txBox="1"/>
          <p:nvPr/>
        </p:nvSpPr>
        <p:spPr>
          <a:xfrm>
            <a:off x="2251964" y="230022"/>
            <a:ext cx="226060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and </a:t>
            </a:r>
            <a:r>
              <a:rPr sz="1050" spc="-45" dirty="0">
                <a:solidFill>
                  <a:srgbClr val="FFFFFF"/>
                </a:solidFill>
                <a:latin typeface="DejaVu Sans"/>
                <a:cs typeface="DejaVu Sans"/>
              </a:rPr>
              <a:t>cluster to </a:t>
            </a:r>
            <a:r>
              <a:rPr sz="1050" spc="-70" dirty="0">
                <a:solidFill>
                  <a:srgbClr val="FFFFFF"/>
                </a:solidFill>
                <a:latin typeface="DejaVu Sans"/>
                <a:cs typeface="DejaVu Sans"/>
              </a:rPr>
              <a:t>make </a:t>
            </a:r>
            <a:r>
              <a:rPr sz="1050" spc="-50" dirty="0">
                <a:solidFill>
                  <a:srgbClr val="FFFFFF"/>
                </a:solidFill>
                <a:latin typeface="DejaVu Sans"/>
                <a:cs typeface="DejaVu Sans"/>
              </a:rPr>
              <a:t>sampling</a:t>
            </a:r>
            <a:r>
              <a:rPr sz="1050" spc="30" dirty="0">
                <a:solidFill>
                  <a:srgbClr val="FFFFFF"/>
                </a:solidFill>
                <a:latin typeface="DejaVu Sans"/>
                <a:cs typeface="DejaVu Sans"/>
              </a:rPr>
              <a:t> </a:t>
            </a:r>
            <a:r>
              <a:rPr sz="1050" spc="-55" dirty="0">
                <a:solidFill>
                  <a:srgbClr val="FFFFFF"/>
                </a:solidFill>
                <a:latin typeface="DejaVu Sans"/>
                <a:cs typeface="DejaVu Sans"/>
              </a:rPr>
              <a:t>easier</a:t>
            </a:r>
            <a:endParaRPr sz="1050">
              <a:latin typeface="DejaVu Sans"/>
              <a:cs typeface="DejaVu Sans"/>
            </a:endParaRPr>
          </a:p>
        </p:txBody>
      </p:sp>
      <p:sp>
        <p:nvSpPr>
          <p:cNvPr id="5" name="object 5"/>
          <p:cNvSpPr txBox="1"/>
          <p:nvPr/>
        </p:nvSpPr>
        <p:spPr>
          <a:xfrm>
            <a:off x="135509" y="528256"/>
            <a:ext cx="1598930" cy="404495"/>
          </a:xfrm>
          <a:prstGeom prst="rect">
            <a:avLst/>
          </a:prstGeom>
        </p:spPr>
        <p:txBody>
          <a:bodyPr vert="horz" wrap="square" lIns="0" tIns="27940" rIns="0" bIns="0" rtlCol="0">
            <a:spAutoFit/>
          </a:bodyPr>
          <a:lstStyle/>
          <a:p>
            <a:pPr marL="12700">
              <a:lnSpc>
                <a:spcPct val="100000"/>
              </a:lnSpc>
              <a:spcBef>
                <a:spcPts val="220"/>
              </a:spcBef>
            </a:pPr>
            <a:r>
              <a:rPr sz="1200" i="1" spc="-35" dirty="0">
                <a:solidFill>
                  <a:srgbClr val="024F84"/>
                </a:solidFill>
                <a:latin typeface="Arial"/>
                <a:cs typeface="Arial"/>
              </a:rPr>
              <a:t>Simple</a:t>
            </a:r>
            <a:r>
              <a:rPr sz="1200" i="1" spc="-5" dirty="0">
                <a:solidFill>
                  <a:srgbClr val="024F84"/>
                </a:solidFill>
                <a:latin typeface="Arial"/>
                <a:cs typeface="Arial"/>
              </a:rPr>
              <a:t> </a:t>
            </a:r>
            <a:r>
              <a:rPr sz="1200" i="1" spc="-15" dirty="0">
                <a:solidFill>
                  <a:srgbClr val="024F84"/>
                </a:solidFill>
                <a:latin typeface="Arial"/>
                <a:cs typeface="Arial"/>
              </a:rPr>
              <a:t>random:</a:t>
            </a:r>
            <a:endParaRPr sz="1200">
              <a:latin typeface="Arial"/>
              <a:cs typeface="Arial"/>
            </a:endParaRPr>
          </a:p>
          <a:p>
            <a:pPr marL="12700">
              <a:lnSpc>
                <a:spcPct val="100000"/>
              </a:lnSpc>
              <a:spcBef>
                <a:spcPts val="155"/>
              </a:spcBef>
            </a:pPr>
            <a:r>
              <a:rPr sz="1050" spc="-5" dirty="0">
                <a:latin typeface="Arial"/>
                <a:cs typeface="Arial"/>
              </a:rPr>
              <a:t>Drawing names </a:t>
            </a:r>
            <a:r>
              <a:rPr sz="1050" dirty="0">
                <a:latin typeface="Arial"/>
                <a:cs typeface="Arial"/>
              </a:rPr>
              <a:t>from </a:t>
            </a:r>
            <a:r>
              <a:rPr sz="1050" spc="-20" dirty="0">
                <a:latin typeface="Arial"/>
                <a:cs typeface="Arial"/>
              </a:rPr>
              <a:t>a</a:t>
            </a:r>
            <a:r>
              <a:rPr sz="1050" spc="15" dirty="0">
                <a:latin typeface="Arial"/>
                <a:cs typeface="Arial"/>
              </a:rPr>
              <a:t> </a:t>
            </a:r>
            <a:r>
              <a:rPr sz="1050" dirty="0">
                <a:latin typeface="Arial"/>
                <a:cs typeface="Arial"/>
              </a:rPr>
              <a:t>hat</a:t>
            </a:r>
            <a:endParaRPr sz="1050">
              <a:latin typeface="Arial"/>
              <a:cs typeface="Arial"/>
            </a:endParaRPr>
          </a:p>
        </p:txBody>
      </p:sp>
      <p:sp>
        <p:nvSpPr>
          <p:cNvPr id="6" name="object 6"/>
          <p:cNvSpPr/>
          <p:nvPr/>
        </p:nvSpPr>
        <p:spPr>
          <a:xfrm>
            <a:off x="176308" y="958633"/>
            <a:ext cx="2025014" cy="998219"/>
          </a:xfrm>
          <a:custGeom>
            <a:avLst/>
            <a:gdLst/>
            <a:ahLst/>
            <a:cxnLst/>
            <a:rect l="l" t="t" r="r" b="b"/>
            <a:pathLst>
              <a:path w="2025014" h="998219">
                <a:moveTo>
                  <a:pt x="0" y="998181"/>
                </a:moveTo>
                <a:lnTo>
                  <a:pt x="2024481" y="998181"/>
                </a:lnTo>
                <a:lnTo>
                  <a:pt x="2024481" y="0"/>
                </a:lnTo>
                <a:lnTo>
                  <a:pt x="0" y="0"/>
                </a:lnTo>
                <a:lnTo>
                  <a:pt x="0" y="998181"/>
                </a:lnTo>
              </a:path>
            </a:pathLst>
          </a:custGeom>
          <a:ln w="3175">
            <a:solidFill>
              <a:srgbClr val="000000"/>
            </a:solidFill>
          </a:ln>
        </p:spPr>
        <p:txBody>
          <a:bodyPr wrap="square" lIns="0" tIns="0" rIns="0" bIns="0" rtlCol="0"/>
          <a:lstStyle/>
          <a:p>
            <a:endParaRPr/>
          </a:p>
        </p:txBody>
      </p:sp>
      <p:sp>
        <p:nvSpPr>
          <p:cNvPr id="7" name="object 7"/>
          <p:cNvSpPr txBox="1"/>
          <p:nvPr/>
        </p:nvSpPr>
        <p:spPr>
          <a:xfrm>
            <a:off x="1341673" y="99267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 name="object 8"/>
          <p:cNvSpPr txBox="1"/>
          <p:nvPr/>
        </p:nvSpPr>
        <p:spPr>
          <a:xfrm>
            <a:off x="260349" y="114635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9" name="object 9"/>
          <p:cNvSpPr txBox="1"/>
          <p:nvPr/>
        </p:nvSpPr>
        <p:spPr>
          <a:xfrm>
            <a:off x="794196" y="16399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 name="object 10"/>
          <p:cNvSpPr txBox="1"/>
          <p:nvPr/>
        </p:nvSpPr>
        <p:spPr>
          <a:xfrm>
            <a:off x="763540" y="152551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 name="object 11"/>
          <p:cNvSpPr txBox="1"/>
          <p:nvPr/>
        </p:nvSpPr>
        <p:spPr>
          <a:xfrm>
            <a:off x="1601490" y="119497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 name="object 12"/>
          <p:cNvSpPr txBox="1"/>
          <p:nvPr/>
        </p:nvSpPr>
        <p:spPr>
          <a:xfrm>
            <a:off x="1942066" y="142241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 name="object 13"/>
          <p:cNvSpPr txBox="1"/>
          <p:nvPr/>
        </p:nvSpPr>
        <p:spPr>
          <a:xfrm>
            <a:off x="2022554" y="14894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 name="object 14"/>
          <p:cNvSpPr txBox="1"/>
          <p:nvPr/>
        </p:nvSpPr>
        <p:spPr>
          <a:xfrm>
            <a:off x="1658233" y="105215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 name="object 15"/>
          <p:cNvSpPr txBox="1"/>
          <p:nvPr/>
        </p:nvSpPr>
        <p:spPr>
          <a:xfrm>
            <a:off x="779708" y="182871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 name="object 16"/>
          <p:cNvSpPr txBox="1"/>
          <p:nvPr/>
        </p:nvSpPr>
        <p:spPr>
          <a:xfrm>
            <a:off x="2032004" y="15311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 name="object 17"/>
          <p:cNvSpPr txBox="1"/>
          <p:nvPr/>
        </p:nvSpPr>
        <p:spPr>
          <a:xfrm>
            <a:off x="1096658" y="165016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8" name="object 18"/>
          <p:cNvSpPr txBox="1"/>
          <p:nvPr/>
        </p:nvSpPr>
        <p:spPr>
          <a:xfrm>
            <a:off x="1582940" y="138398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 name="object 19"/>
          <p:cNvSpPr txBox="1"/>
          <p:nvPr/>
        </p:nvSpPr>
        <p:spPr>
          <a:xfrm>
            <a:off x="2111749" y="157510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 name="object 20"/>
          <p:cNvSpPr txBox="1"/>
          <p:nvPr/>
        </p:nvSpPr>
        <p:spPr>
          <a:xfrm>
            <a:off x="1192610" y="151695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1" name="object 21"/>
          <p:cNvSpPr txBox="1"/>
          <p:nvPr/>
        </p:nvSpPr>
        <p:spPr>
          <a:xfrm>
            <a:off x="1161993" y="172061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 name="object 22"/>
          <p:cNvSpPr txBox="1"/>
          <p:nvPr/>
        </p:nvSpPr>
        <p:spPr>
          <a:xfrm>
            <a:off x="1460432" y="157503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 name="object 23"/>
          <p:cNvSpPr txBox="1"/>
          <p:nvPr/>
        </p:nvSpPr>
        <p:spPr>
          <a:xfrm>
            <a:off x="1147114" y="11429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4" name="object 24"/>
          <p:cNvSpPr txBox="1"/>
          <p:nvPr/>
        </p:nvSpPr>
        <p:spPr>
          <a:xfrm>
            <a:off x="1206512" y="124687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 name="object 25"/>
          <p:cNvSpPr txBox="1"/>
          <p:nvPr/>
        </p:nvSpPr>
        <p:spPr>
          <a:xfrm>
            <a:off x="691488" y="188256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6" name="object 26"/>
          <p:cNvSpPr txBox="1"/>
          <p:nvPr/>
        </p:nvSpPr>
        <p:spPr>
          <a:xfrm>
            <a:off x="1889385" y="137402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7" name="object 27"/>
          <p:cNvSpPr txBox="1"/>
          <p:nvPr/>
        </p:nvSpPr>
        <p:spPr>
          <a:xfrm>
            <a:off x="1470507" y="127452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8" name="object 28"/>
          <p:cNvSpPr txBox="1"/>
          <p:nvPr/>
        </p:nvSpPr>
        <p:spPr>
          <a:xfrm>
            <a:off x="1147778" y="160455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9" name="object 29"/>
          <p:cNvSpPr txBox="1"/>
          <p:nvPr/>
        </p:nvSpPr>
        <p:spPr>
          <a:xfrm>
            <a:off x="1105913" y="173838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 name="object 30"/>
          <p:cNvSpPr txBox="1"/>
          <p:nvPr/>
        </p:nvSpPr>
        <p:spPr>
          <a:xfrm>
            <a:off x="971690" y="136609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1" name="object 31"/>
          <p:cNvSpPr txBox="1"/>
          <p:nvPr/>
        </p:nvSpPr>
        <p:spPr>
          <a:xfrm>
            <a:off x="255936" y="99361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 name="object 32"/>
          <p:cNvSpPr txBox="1"/>
          <p:nvPr/>
        </p:nvSpPr>
        <p:spPr>
          <a:xfrm>
            <a:off x="697541" y="148493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3" name="object 33"/>
          <p:cNvSpPr txBox="1"/>
          <p:nvPr/>
        </p:nvSpPr>
        <p:spPr>
          <a:xfrm>
            <a:off x="1303792" y="156550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4" name="object 34"/>
          <p:cNvSpPr txBox="1"/>
          <p:nvPr/>
        </p:nvSpPr>
        <p:spPr>
          <a:xfrm>
            <a:off x="1939098" y="134551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5" name="object 35"/>
          <p:cNvSpPr txBox="1"/>
          <p:nvPr/>
        </p:nvSpPr>
        <p:spPr>
          <a:xfrm>
            <a:off x="1932850" y="16608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6" name="object 36"/>
          <p:cNvSpPr txBox="1"/>
          <p:nvPr/>
        </p:nvSpPr>
        <p:spPr>
          <a:xfrm>
            <a:off x="972041" y="145135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7" name="object 37"/>
          <p:cNvSpPr txBox="1"/>
          <p:nvPr/>
        </p:nvSpPr>
        <p:spPr>
          <a:xfrm>
            <a:off x="1641831" y="11734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8" name="object 38"/>
          <p:cNvSpPr txBox="1"/>
          <p:nvPr/>
        </p:nvSpPr>
        <p:spPr>
          <a:xfrm>
            <a:off x="1033119" y="15856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9" name="object 39"/>
          <p:cNvSpPr txBox="1"/>
          <p:nvPr/>
        </p:nvSpPr>
        <p:spPr>
          <a:xfrm>
            <a:off x="574799" y="163310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0" name="object 40"/>
          <p:cNvSpPr txBox="1"/>
          <p:nvPr/>
        </p:nvSpPr>
        <p:spPr>
          <a:xfrm>
            <a:off x="569332" y="182766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1" name="object 41"/>
          <p:cNvSpPr txBox="1"/>
          <p:nvPr/>
        </p:nvSpPr>
        <p:spPr>
          <a:xfrm>
            <a:off x="1916682" y="18291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2" name="object 42"/>
          <p:cNvSpPr txBox="1"/>
          <p:nvPr/>
        </p:nvSpPr>
        <p:spPr>
          <a:xfrm>
            <a:off x="377116" y="1150911"/>
            <a:ext cx="31750" cy="9779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3175">
              <a:lnSpc>
                <a:spcPct val="100000"/>
              </a:lnSpc>
              <a:spcBef>
                <a:spcPts val="85"/>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3" name="object 43"/>
          <p:cNvSpPr txBox="1"/>
          <p:nvPr/>
        </p:nvSpPr>
        <p:spPr>
          <a:xfrm>
            <a:off x="1956360" y="132923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4" name="object 44"/>
          <p:cNvSpPr txBox="1"/>
          <p:nvPr/>
        </p:nvSpPr>
        <p:spPr>
          <a:xfrm>
            <a:off x="666026" y="170870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5" name="object 45"/>
          <p:cNvSpPr txBox="1"/>
          <p:nvPr/>
        </p:nvSpPr>
        <p:spPr>
          <a:xfrm>
            <a:off x="1421809" y="142924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6" name="object 46"/>
          <p:cNvSpPr txBox="1"/>
          <p:nvPr/>
        </p:nvSpPr>
        <p:spPr>
          <a:xfrm>
            <a:off x="1208699" y="189170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7" name="object 47"/>
          <p:cNvSpPr txBox="1"/>
          <p:nvPr/>
        </p:nvSpPr>
        <p:spPr>
          <a:xfrm>
            <a:off x="1753365" y="129935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8" name="object 48"/>
          <p:cNvSpPr txBox="1"/>
          <p:nvPr/>
        </p:nvSpPr>
        <p:spPr>
          <a:xfrm>
            <a:off x="886360" y="150621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49" name="object 49"/>
          <p:cNvSpPr txBox="1"/>
          <p:nvPr/>
        </p:nvSpPr>
        <p:spPr>
          <a:xfrm>
            <a:off x="1338276" y="1233203"/>
            <a:ext cx="117475"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135"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50" name="object 50"/>
          <p:cNvSpPr txBox="1"/>
          <p:nvPr/>
        </p:nvSpPr>
        <p:spPr>
          <a:xfrm>
            <a:off x="1012226" y="180133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1" name="object 51"/>
          <p:cNvSpPr txBox="1"/>
          <p:nvPr/>
        </p:nvSpPr>
        <p:spPr>
          <a:xfrm>
            <a:off x="891593" y="133356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2" name="object 52"/>
          <p:cNvSpPr txBox="1"/>
          <p:nvPr/>
        </p:nvSpPr>
        <p:spPr>
          <a:xfrm>
            <a:off x="1789801" y="1694874"/>
            <a:ext cx="39370" cy="78740"/>
          </a:xfrm>
          <a:prstGeom prst="rect">
            <a:avLst/>
          </a:prstGeom>
        </p:spPr>
        <p:txBody>
          <a:bodyPr vert="horz" wrap="square" lIns="0" tIns="1270" rIns="0" bIns="0" rtlCol="0">
            <a:spAutoFit/>
          </a:bodyPr>
          <a:lstStyle/>
          <a:p>
            <a:pPr>
              <a:lnSpc>
                <a:spcPct val="100000"/>
              </a:lnSpc>
              <a:spcBef>
                <a:spcPts val="10"/>
              </a:spcBef>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10795">
              <a:lnSpc>
                <a:spcPct val="100000"/>
              </a:lnSpc>
              <a:spcBef>
                <a:spcPts val="30"/>
              </a:spcBef>
            </a:pPr>
            <a:r>
              <a:rPr sz="150" b="1" spc="30" dirty="0">
                <a:solidFill>
                  <a:srgbClr val="569BBD"/>
                </a:solidFill>
                <a:latin typeface="Arial"/>
                <a:cs typeface="Arial"/>
              </a:rPr>
              <a:t>●</a:t>
            </a:r>
            <a:endParaRPr sz="150">
              <a:latin typeface="Arial"/>
              <a:cs typeface="Arial"/>
            </a:endParaRPr>
          </a:p>
        </p:txBody>
      </p:sp>
      <p:sp>
        <p:nvSpPr>
          <p:cNvPr id="53" name="object 53"/>
          <p:cNvSpPr txBox="1"/>
          <p:nvPr/>
        </p:nvSpPr>
        <p:spPr>
          <a:xfrm>
            <a:off x="1536819" y="106746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4" name="object 54"/>
          <p:cNvSpPr txBox="1"/>
          <p:nvPr/>
        </p:nvSpPr>
        <p:spPr>
          <a:xfrm>
            <a:off x="844652" y="137387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5" name="object 55"/>
          <p:cNvSpPr txBox="1"/>
          <p:nvPr/>
        </p:nvSpPr>
        <p:spPr>
          <a:xfrm>
            <a:off x="1070844" y="166547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6" name="object 56"/>
          <p:cNvSpPr txBox="1"/>
          <p:nvPr/>
        </p:nvSpPr>
        <p:spPr>
          <a:xfrm>
            <a:off x="493258" y="164825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7" name="object 57"/>
          <p:cNvSpPr txBox="1"/>
          <p:nvPr/>
        </p:nvSpPr>
        <p:spPr>
          <a:xfrm>
            <a:off x="1572942" y="100904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58" name="object 58"/>
          <p:cNvSpPr txBox="1"/>
          <p:nvPr/>
        </p:nvSpPr>
        <p:spPr>
          <a:xfrm>
            <a:off x="1306643" y="1449632"/>
            <a:ext cx="131445" cy="9461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8890">
              <a:lnSpc>
                <a:spcPct val="100000"/>
              </a:lnSpc>
            </a:pPr>
            <a:r>
              <a:rPr sz="150" b="1" spc="30" dirty="0">
                <a:solidFill>
                  <a:srgbClr val="569BBD"/>
                </a:solidFill>
                <a:latin typeface="Arial"/>
                <a:cs typeface="Arial"/>
              </a:rPr>
              <a:t>●</a:t>
            </a:r>
            <a:endParaRPr sz="150">
              <a:latin typeface="Arial"/>
              <a:cs typeface="Arial"/>
            </a:endParaRPr>
          </a:p>
          <a:p>
            <a:pPr>
              <a:lnSpc>
                <a:spcPct val="100000"/>
              </a:lnSpc>
              <a:spcBef>
                <a:spcPts val="50"/>
              </a:spcBef>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5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59" name="object 59"/>
          <p:cNvSpPr txBox="1"/>
          <p:nvPr/>
        </p:nvSpPr>
        <p:spPr>
          <a:xfrm>
            <a:off x="1760199" y="1022437"/>
            <a:ext cx="332105" cy="137795"/>
          </a:xfrm>
          <a:prstGeom prst="rect">
            <a:avLst/>
          </a:prstGeom>
        </p:spPr>
        <p:txBody>
          <a:bodyPr vert="horz" wrap="square" lIns="0" tIns="12700" rIns="0" bIns="0" rtlCol="0">
            <a:spAutoFit/>
          </a:bodyPr>
          <a:lstStyle/>
          <a:p>
            <a:pPr marR="5080" algn="ctr">
              <a:lnSpc>
                <a:spcPct val="100000"/>
              </a:lnSpc>
              <a:spcBef>
                <a:spcPts val="100"/>
              </a:spcBef>
              <a:tabLst>
                <a:tab pos="303530" algn="l"/>
              </a:tabLst>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47625" algn="ctr">
              <a:lnSpc>
                <a:spcPts val="160"/>
              </a:lnSpc>
              <a:spcBef>
                <a:spcPts val="130"/>
              </a:spcBef>
            </a:pPr>
            <a:r>
              <a:rPr sz="150" b="1" spc="30" dirty="0">
                <a:solidFill>
                  <a:srgbClr val="569BBD"/>
                </a:solidFill>
                <a:latin typeface="Arial"/>
                <a:cs typeface="Arial"/>
              </a:rPr>
              <a:t>● </a:t>
            </a:r>
            <a:r>
              <a:rPr sz="150" b="1" spc="6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60960">
              <a:lnSpc>
                <a:spcPts val="160"/>
              </a:lnSpc>
            </a:pPr>
            <a:r>
              <a:rPr sz="150" b="1" spc="30" dirty="0">
                <a:solidFill>
                  <a:srgbClr val="569BBD"/>
                </a:solidFill>
                <a:latin typeface="Arial"/>
                <a:cs typeface="Arial"/>
              </a:rPr>
              <a:t>●</a:t>
            </a:r>
            <a:endParaRPr sz="150">
              <a:latin typeface="Arial"/>
              <a:cs typeface="Arial"/>
            </a:endParaRPr>
          </a:p>
          <a:p>
            <a:pPr algn="ctr">
              <a:lnSpc>
                <a:spcPct val="100000"/>
              </a:lnSpc>
              <a:spcBef>
                <a:spcPts val="70"/>
              </a:spcBef>
            </a:pPr>
            <a:r>
              <a:rPr sz="150" b="1" spc="30" dirty="0">
                <a:solidFill>
                  <a:srgbClr val="569BBD"/>
                </a:solidFill>
                <a:latin typeface="Arial"/>
                <a:cs typeface="Arial"/>
              </a:rPr>
              <a:t>●</a:t>
            </a:r>
            <a:endParaRPr sz="150">
              <a:latin typeface="Arial"/>
              <a:cs typeface="Arial"/>
            </a:endParaRPr>
          </a:p>
        </p:txBody>
      </p:sp>
      <p:sp>
        <p:nvSpPr>
          <p:cNvPr id="60" name="object 60"/>
          <p:cNvSpPr txBox="1"/>
          <p:nvPr/>
        </p:nvSpPr>
        <p:spPr>
          <a:xfrm>
            <a:off x="1934217" y="97932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1" name="object 61"/>
          <p:cNvSpPr txBox="1"/>
          <p:nvPr/>
        </p:nvSpPr>
        <p:spPr>
          <a:xfrm>
            <a:off x="353450" y="167961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2" name="object 62"/>
          <p:cNvSpPr txBox="1"/>
          <p:nvPr/>
        </p:nvSpPr>
        <p:spPr>
          <a:xfrm>
            <a:off x="329237" y="163399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3" name="object 63"/>
          <p:cNvSpPr txBox="1"/>
          <p:nvPr/>
        </p:nvSpPr>
        <p:spPr>
          <a:xfrm>
            <a:off x="2097105" y="124382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4" name="object 64"/>
          <p:cNvSpPr txBox="1"/>
          <p:nvPr/>
        </p:nvSpPr>
        <p:spPr>
          <a:xfrm>
            <a:off x="629395" y="112397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5" name="object 65"/>
          <p:cNvSpPr txBox="1"/>
          <p:nvPr/>
        </p:nvSpPr>
        <p:spPr>
          <a:xfrm>
            <a:off x="1985102" y="146400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6" name="object 66"/>
          <p:cNvSpPr txBox="1"/>
          <p:nvPr/>
        </p:nvSpPr>
        <p:spPr>
          <a:xfrm>
            <a:off x="607799" y="153332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7" name="object 67"/>
          <p:cNvSpPr txBox="1"/>
          <p:nvPr/>
        </p:nvSpPr>
        <p:spPr>
          <a:xfrm>
            <a:off x="481269" y="180762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8" name="object 68"/>
          <p:cNvSpPr txBox="1"/>
          <p:nvPr/>
        </p:nvSpPr>
        <p:spPr>
          <a:xfrm>
            <a:off x="754089" y="116150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69" name="object 69"/>
          <p:cNvSpPr txBox="1"/>
          <p:nvPr/>
        </p:nvSpPr>
        <p:spPr>
          <a:xfrm>
            <a:off x="906394" y="147462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0" name="object 70"/>
          <p:cNvSpPr txBox="1"/>
          <p:nvPr/>
        </p:nvSpPr>
        <p:spPr>
          <a:xfrm>
            <a:off x="401250" y="156093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1" name="object 71"/>
          <p:cNvSpPr txBox="1"/>
          <p:nvPr/>
        </p:nvSpPr>
        <p:spPr>
          <a:xfrm>
            <a:off x="1678423" y="156101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2" name="object 72"/>
          <p:cNvSpPr txBox="1"/>
          <p:nvPr/>
        </p:nvSpPr>
        <p:spPr>
          <a:xfrm>
            <a:off x="1076780" y="18378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3" name="object 73"/>
          <p:cNvSpPr txBox="1"/>
          <p:nvPr/>
        </p:nvSpPr>
        <p:spPr>
          <a:xfrm>
            <a:off x="311312" y="14712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4" name="object 74"/>
          <p:cNvSpPr txBox="1"/>
          <p:nvPr/>
        </p:nvSpPr>
        <p:spPr>
          <a:xfrm>
            <a:off x="1558141" y="144420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5" name="object 75"/>
          <p:cNvSpPr txBox="1"/>
          <p:nvPr/>
        </p:nvSpPr>
        <p:spPr>
          <a:xfrm>
            <a:off x="718630" y="1415734"/>
            <a:ext cx="41275" cy="7239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12700">
              <a:lnSpc>
                <a:spcPct val="100000"/>
              </a:lnSpc>
            </a:pPr>
            <a:r>
              <a:rPr sz="150" b="1" spc="30" dirty="0">
                <a:solidFill>
                  <a:srgbClr val="569BBD"/>
                </a:solidFill>
                <a:latin typeface="Arial"/>
                <a:cs typeface="Arial"/>
              </a:rPr>
              <a:t>●</a:t>
            </a:r>
            <a:endParaRPr sz="150">
              <a:latin typeface="Arial"/>
              <a:cs typeface="Arial"/>
            </a:endParaRPr>
          </a:p>
        </p:txBody>
      </p:sp>
      <p:sp>
        <p:nvSpPr>
          <p:cNvPr id="76" name="object 76"/>
          <p:cNvSpPr txBox="1"/>
          <p:nvPr/>
        </p:nvSpPr>
        <p:spPr>
          <a:xfrm>
            <a:off x="742959" y="185546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7" name="object 77"/>
          <p:cNvSpPr txBox="1"/>
          <p:nvPr/>
        </p:nvSpPr>
        <p:spPr>
          <a:xfrm>
            <a:off x="1241660" y="106137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8" name="object 78"/>
          <p:cNvSpPr txBox="1"/>
          <p:nvPr/>
        </p:nvSpPr>
        <p:spPr>
          <a:xfrm>
            <a:off x="1320312" y="131365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79" name="object 79"/>
          <p:cNvSpPr txBox="1"/>
          <p:nvPr/>
        </p:nvSpPr>
        <p:spPr>
          <a:xfrm>
            <a:off x="1496594" y="117235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0" name="object 80"/>
          <p:cNvSpPr txBox="1"/>
          <p:nvPr/>
        </p:nvSpPr>
        <p:spPr>
          <a:xfrm>
            <a:off x="641189" y="12019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81" name="object 81"/>
          <p:cNvSpPr txBox="1"/>
          <p:nvPr/>
        </p:nvSpPr>
        <p:spPr>
          <a:xfrm>
            <a:off x="1236661" y="1638919"/>
            <a:ext cx="93980"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25" dirty="0">
                <a:solidFill>
                  <a:srgbClr val="569BBD"/>
                </a:solidFill>
                <a:latin typeface="Arial"/>
                <a:cs typeface="Arial"/>
              </a:rPr>
              <a:t>●</a:t>
            </a:r>
            <a:r>
              <a:rPr sz="100" b="1" spc="-25"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82" name="object 82"/>
          <p:cNvSpPr txBox="1"/>
          <p:nvPr/>
        </p:nvSpPr>
        <p:spPr>
          <a:xfrm>
            <a:off x="1014140" y="108890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3" name="object 83"/>
          <p:cNvSpPr txBox="1"/>
          <p:nvPr/>
        </p:nvSpPr>
        <p:spPr>
          <a:xfrm>
            <a:off x="2038760" y="974246"/>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4" name="object 84"/>
          <p:cNvSpPr txBox="1"/>
          <p:nvPr/>
        </p:nvSpPr>
        <p:spPr>
          <a:xfrm>
            <a:off x="1760160" y="1612129"/>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5" name="object 85"/>
          <p:cNvSpPr txBox="1"/>
          <p:nvPr/>
        </p:nvSpPr>
        <p:spPr>
          <a:xfrm>
            <a:off x="2056725" y="165766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6" name="object 86"/>
          <p:cNvSpPr txBox="1"/>
          <p:nvPr/>
        </p:nvSpPr>
        <p:spPr>
          <a:xfrm>
            <a:off x="1112865" y="101154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7" name="object 87"/>
          <p:cNvSpPr txBox="1"/>
          <p:nvPr/>
        </p:nvSpPr>
        <p:spPr>
          <a:xfrm>
            <a:off x="364697" y="1761114"/>
            <a:ext cx="9461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7" baseline="27777" dirty="0">
                <a:solidFill>
                  <a:srgbClr val="F05133"/>
                </a:solidFill>
                <a:latin typeface="Arial"/>
                <a:cs typeface="Arial"/>
              </a:rPr>
              <a:t> </a:t>
            </a:r>
            <a:r>
              <a:rPr sz="225" b="1" spc="44" baseline="55555" dirty="0">
                <a:solidFill>
                  <a:srgbClr val="569BBD"/>
                </a:solidFill>
                <a:latin typeface="Arial"/>
                <a:cs typeface="Arial"/>
              </a:rPr>
              <a:t>●</a:t>
            </a:r>
            <a:endParaRPr sz="225" baseline="55555">
              <a:latin typeface="Arial"/>
              <a:cs typeface="Arial"/>
            </a:endParaRPr>
          </a:p>
        </p:txBody>
      </p:sp>
      <p:sp>
        <p:nvSpPr>
          <p:cNvPr id="88" name="object 88"/>
          <p:cNvSpPr txBox="1"/>
          <p:nvPr/>
        </p:nvSpPr>
        <p:spPr>
          <a:xfrm>
            <a:off x="726011" y="120512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89" name="object 89"/>
          <p:cNvSpPr txBox="1"/>
          <p:nvPr/>
        </p:nvSpPr>
        <p:spPr>
          <a:xfrm>
            <a:off x="1228187" y="1624977"/>
            <a:ext cx="32384"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endParaRPr sz="300">
              <a:latin typeface="Arial"/>
              <a:cs typeface="Arial"/>
            </a:endParaRPr>
          </a:p>
        </p:txBody>
      </p:sp>
      <p:sp>
        <p:nvSpPr>
          <p:cNvPr id="90" name="object 90"/>
          <p:cNvSpPr txBox="1"/>
          <p:nvPr/>
        </p:nvSpPr>
        <p:spPr>
          <a:xfrm>
            <a:off x="1941793" y="1183333"/>
            <a:ext cx="8890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225" b="1" spc="44" baseline="55555" dirty="0">
                <a:solidFill>
                  <a:srgbClr val="569BBD"/>
                </a:solidFill>
                <a:latin typeface="Arial"/>
                <a:cs typeface="Arial"/>
              </a:rPr>
              <a:t>●</a:t>
            </a:r>
            <a:endParaRPr sz="225" baseline="55555">
              <a:latin typeface="Arial"/>
              <a:cs typeface="Arial"/>
            </a:endParaRPr>
          </a:p>
        </p:txBody>
      </p:sp>
      <p:sp>
        <p:nvSpPr>
          <p:cNvPr id="91" name="object 91"/>
          <p:cNvSpPr txBox="1"/>
          <p:nvPr/>
        </p:nvSpPr>
        <p:spPr>
          <a:xfrm>
            <a:off x="1769493" y="1496690"/>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2" name="object 92"/>
          <p:cNvSpPr txBox="1"/>
          <p:nvPr/>
        </p:nvSpPr>
        <p:spPr>
          <a:xfrm>
            <a:off x="1286687" y="1741003"/>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3" name="object 93"/>
          <p:cNvSpPr txBox="1"/>
          <p:nvPr/>
        </p:nvSpPr>
        <p:spPr>
          <a:xfrm>
            <a:off x="393088" y="99174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4" name="object 94"/>
          <p:cNvSpPr txBox="1"/>
          <p:nvPr/>
        </p:nvSpPr>
        <p:spPr>
          <a:xfrm>
            <a:off x="574213" y="1846757"/>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5" name="object 95"/>
          <p:cNvSpPr txBox="1"/>
          <p:nvPr/>
        </p:nvSpPr>
        <p:spPr>
          <a:xfrm>
            <a:off x="1246151" y="1184231"/>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6" name="object 96"/>
          <p:cNvSpPr txBox="1"/>
          <p:nvPr/>
        </p:nvSpPr>
        <p:spPr>
          <a:xfrm>
            <a:off x="1835141" y="1792005"/>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7" name="object 97"/>
          <p:cNvSpPr txBox="1"/>
          <p:nvPr/>
        </p:nvSpPr>
        <p:spPr>
          <a:xfrm>
            <a:off x="1415365" y="1846327"/>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98" name="object 98"/>
          <p:cNvSpPr txBox="1"/>
          <p:nvPr/>
        </p:nvSpPr>
        <p:spPr>
          <a:xfrm>
            <a:off x="1599576" y="1687860"/>
            <a:ext cx="98425" cy="108585"/>
          </a:xfrm>
          <a:prstGeom prst="rect">
            <a:avLst/>
          </a:prstGeom>
        </p:spPr>
        <p:txBody>
          <a:bodyPr vert="horz" wrap="square" lIns="0" tIns="22225" rIns="0" bIns="0" rtlCol="0">
            <a:spAutoFit/>
          </a:bodyPr>
          <a:lstStyle/>
          <a:p>
            <a:pPr marR="5080" algn="ctr">
              <a:lnSpc>
                <a:spcPct val="100000"/>
              </a:lnSpc>
              <a:spcBef>
                <a:spcPts val="175"/>
              </a:spcBef>
            </a:pPr>
            <a:r>
              <a:rPr sz="225" b="1" spc="44" baseline="55555" dirty="0">
                <a:solidFill>
                  <a:srgbClr val="569BBD"/>
                </a:solidFill>
                <a:latin typeface="Arial"/>
                <a:cs typeface="Arial"/>
              </a:rPr>
              <a:t>●   </a:t>
            </a:r>
            <a:r>
              <a:rPr sz="225" b="1" spc="15" baseline="55555" dirty="0">
                <a:solidFill>
                  <a:srgbClr val="569BBD"/>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algn="ctr">
              <a:lnSpc>
                <a:spcPct val="100000"/>
              </a:lnSpc>
              <a:spcBef>
                <a:spcPts val="35"/>
              </a:spcBef>
            </a:pPr>
            <a:r>
              <a:rPr sz="150" b="1" spc="30" dirty="0">
                <a:solidFill>
                  <a:srgbClr val="569BBD"/>
                </a:solidFill>
                <a:latin typeface="Arial"/>
                <a:cs typeface="Arial"/>
              </a:rPr>
              <a:t>●</a:t>
            </a:r>
            <a:endParaRPr sz="150">
              <a:latin typeface="Arial"/>
              <a:cs typeface="Arial"/>
            </a:endParaRPr>
          </a:p>
        </p:txBody>
      </p:sp>
      <p:sp>
        <p:nvSpPr>
          <p:cNvPr id="99" name="object 99"/>
          <p:cNvSpPr txBox="1"/>
          <p:nvPr/>
        </p:nvSpPr>
        <p:spPr>
          <a:xfrm>
            <a:off x="2055358" y="1792982"/>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100" name="object 100"/>
          <p:cNvSpPr txBox="1"/>
          <p:nvPr/>
        </p:nvSpPr>
        <p:spPr>
          <a:xfrm>
            <a:off x="135509" y="1991804"/>
            <a:ext cx="1857375" cy="392672"/>
          </a:xfrm>
          <a:prstGeom prst="rect">
            <a:avLst/>
          </a:prstGeom>
        </p:spPr>
        <p:txBody>
          <a:bodyPr vert="horz" wrap="square" lIns="0" tIns="8255" rIns="0" bIns="0" rtlCol="0">
            <a:spAutoFit/>
          </a:bodyPr>
          <a:lstStyle/>
          <a:p>
            <a:pPr marL="12700" marR="5080">
              <a:lnSpc>
                <a:spcPct val="110700"/>
              </a:lnSpc>
              <a:spcBef>
                <a:spcPts val="65"/>
              </a:spcBef>
            </a:pPr>
            <a:r>
              <a:rPr sz="1200" i="1" spc="-25" dirty="0">
                <a:solidFill>
                  <a:srgbClr val="024F84"/>
                </a:solidFill>
                <a:latin typeface="Arial"/>
                <a:cs typeface="Arial"/>
              </a:rPr>
              <a:t>Stratiﬁed: </a:t>
            </a:r>
            <a:r>
              <a:rPr sz="1050" spc="5" dirty="0">
                <a:latin typeface="Arial"/>
                <a:cs typeface="Arial"/>
              </a:rPr>
              <a:t>homogenous </a:t>
            </a:r>
            <a:r>
              <a:rPr sz="1050" dirty="0">
                <a:latin typeface="Arial"/>
                <a:cs typeface="Arial"/>
              </a:rPr>
              <a:t>strata  </a:t>
            </a:r>
            <a:r>
              <a:rPr sz="1050" spc="-10" dirty="0">
                <a:latin typeface="Arial"/>
                <a:cs typeface="Arial"/>
              </a:rPr>
              <a:t>Stratify </a:t>
            </a:r>
            <a:r>
              <a:rPr sz="1050" spc="25" dirty="0">
                <a:latin typeface="Arial"/>
                <a:cs typeface="Arial"/>
              </a:rPr>
              <a:t>to </a:t>
            </a:r>
            <a:r>
              <a:rPr sz="1050" spc="5" dirty="0">
                <a:latin typeface="Arial"/>
                <a:cs typeface="Arial"/>
              </a:rPr>
              <a:t>control </a:t>
            </a:r>
            <a:r>
              <a:rPr sz="1050" dirty="0">
                <a:latin typeface="Arial"/>
                <a:cs typeface="Arial"/>
              </a:rPr>
              <a:t>for</a:t>
            </a:r>
            <a:r>
              <a:rPr sz="1050" spc="5" dirty="0">
                <a:latin typeface="Arial"/>
                <a:cs typeface="Arial"/>
              </a:rPr>
              <a:t> </a:t>
            </a:r>
            <a:r>
              <a:rPr lang="en-US" sz="1050" spc="-30" dirty="0" smtClean="0">
                <a:latin typeface="Arial"/>
                <a:cs typeface="Arial"/>
              </a:rPr>
              <a:t>age group</a:t>
            </a:r>
            <a:endParaRPr sz="1050" dirty="0">
              <a:latin typeface="Arial"/>
              <a:cs typeface="Arial"/>
            </a:endParaRPr>
          </a:p>
        </p:txBody>
      </p:sp>
      <p:sp>
        <p:nvSpPr>
          <p:cNvPr id="101" name="object 101"/>
          <p:cNvSpPr/>
          <p:nvPr/>
        </p:nvSpPr>
        <p:spPr>
          <a:xfrm>
            <a:off x="176280" y="2422858"/>
            <a:ext cx="2018664" cy="995680"/>
          </a:xfrm>
          <a:custGeom>
            <a:avLst/>
            <a:gdLst/>
            <a:ahLst/>
            <a:cxnLst/>
            <a:rect l="l" t="t" r="r" b="b"/>
            <a:pathLst>
              <a:path w="2018664" h="995679">
                <a:moveTo>
                  <a:pt x="0" y="995260"/>
                </a:moveTo>
                <a:lnTo>
                  <a:pt x="2018556" y="995260"/>
                </a:lnTo>
                <a:lnTo>
                  <a:pt x="2018556" y="0"/>
                </a:lnTo>
                <a:lnTo>
                  <a:pt x="0" y="0"/>
                </a:lnTo>
                <a:lnTo>
                  <a:pt x="0" y="995260"/>
                </a:lnTo>
              </a:path>
            </a:pathLst>
          </a:custGeom>
          <a:ln w="3175">
            <a:solidFill>
              <a:srgbClr val="000000"/>
            </a:solidFill>
          </a:ln>
        </p:spPr>
        <p:txBody>
          <a:bodyPr wrap="square" lIns="0" tIns="0" rIns="0" bIns="0" rtlCol="0"/>
          <a:lstStyle/>
          <a:p>
            <a:endParaRPr/>
          </a:p>
        </p:txBody>
      </p:sp>
      <p:sp>
        <p:nvSpPr>
          <p:cNvPr id="102" name="object 102"/>
          <p:cNvSpPr/>
          <p:nvPr/>
        </p:nvSpPr>
        <p:spPr>
          <a:xfrm>
            <a:off x="240139" y="3029632"/>
            <a:ext cx="358775" cy="353060"/>
          </a:xfrm>
          <a:custGeom>
            <a:avLst/>
            <a:gdLst/>
            <a:ahLst/>
            <a:cxnLst/>
            <a:rect l="l" t="t" r="r" b="b"/>
            <a:pathLst>
              <a:path w="358775" h="353060">
                <a:moveTo>
                  <a:pt x="358231" y="176545"/>
                </a:moveTo>
                <a:lnTo>
                  <a:pt x="352351" y="131727"/>
                </a:lnTo>
                <a:lnTo>
                  <a:pt x="335180" y="89869"/>
                </a:lnTo>
                <a:lnTo>
                  <a:pt x="307767" y="53656"/>
                </a:lnTo>
                <a:lnTo>
                  <a:pt x="271983" y="25504"/>
                </a:lnTo>
                <a:lnTo>
                  <a:pt x="230085" y="7203"/>
                </a:lnTo>
                <a:lnTo>
                  <a:pt x="184839" y="0"/>
                </a:lnTo>
                <a:lnTo>
                  <a:pt x="173391" y="0"/>
                </a:lnTo>
                <a:lnTo>
                  <a:pt x="128145" y="7203"/>
                </a:lnTo>
                <a:lnTo>
                  <a:pt x="86248" y="25504"/>
                </a:lnTo>
                <a:lnTo>
                  <a:pt x="50463" y="53656"/>
                </a:lnTo>
                <a:lnTo>
                  <a:pt x="23051" y="89869"/>
                </a:lnTo>
                <a:lnTo>
                  <a:pt x="5879" y="131727"/>
                </a:lnTo>
                <a:lnTo>
                  <a:pt x="0" y="176545"/>
                </a:lnTo>
                <a:lnTo>
                  <a:pt x="389" y="187837"/>
                </a:lnTo>
                <a:lnTo>
                  <a:pt x="9150" y="232188"/>
                </a:lnTo>
                <a:lnTo>
                  <a:pt x="29008" y="272878"/>
                </a:lnTo>
                <a:lnTo>
                  <a:pt x="58718" y="307300"/>
                </a:lnTo>
                <a:lnTo>
                  <a:pt x="96255" y="333116"/>
                </a:lnTo>
                <a:lnTo>
                  <a:pt x="139243" y="348730"/>
                </a:lnTo>
                <a:lnTo>
                  <a:pt x="173391" y="353052"/>
                </a:lnTo>
                <a:lnTo>
                  <a:pt x="184839" y="353052"/>
                </a:lnTo>
                <a:lnTo>
                  <a:pt x="230085" y="345849"/>
                </a:lnTo>
                <a:lnTo>
                  <a:pt x="271983" y="327587"/>
                </a:lnTo>
                <a:lnTo>
                  <a:pt x="307767" y="299395"/>
                </a:lnTo>
                <a:lnTo>
                  <a:pt x="335180" y="263222"/>
                </a:lnTo>
                <a:lnTo>
                  <a:pt x="352351" y="221324"/>
                </a:lnTo>
                <a:lnTo>
                  <a:pt x="358231" y="176545"/>
                </a:lnTo>
              </a:path>
            </a:pathLst>
          </a:custGeom>
          <a:ln w="3175">
            <a:solidFill>
              <a:srgbClr val="000000"/>
            </a:solidFill>
          </a:ln>
        </p:spPr>
        <p:txBody>
          <a:bodyPr wrap="square" lIns="0" tIns="0" rIns="0" bIns="0" rtlCol="0"/>
          <a:lstStyle/>
          <a:p>
            <a:endParaRPr/>
          </a:p>
        </p:txBody>
      </p:sp>
      <p:sp>
        <p:nvSpPr>
          <p:cNvPr id="103" name="object 103"/>
          <p:cNvSpPr txBox="1"/>
          <p:nvPr/>
        </p:nvSpPr>
        <p:spPr>
          <a:xfrm>
            <a:off x="366727" y="310851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4" name="object 104"/>
          <p:cNvSpPr txBox="1"/>
          <p:nvPr/>
        </p:nvSpPr>
        <p:spPr>
          <a:xfrm>
            <a:off x="322259" y="3257687"/>
            <a:ext cx="231140" cy="996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5080" algn="r">
              <a:lnSpc>
                <a:spcPct val="100000"/>
              </a:lnSpc>
              <a:tabLst>
                <a:tab pos="202565" algn="l"/>
              </a:tabLst>
            </a:pPr>
            <a:r>
              <a:rPr sz="150" b="1" spc="30" dirty="0">
                <a:solidFill>
                  <a:srgbClr val="569BBD"/>
                </a:solidFill>
                <a:latin typeface="Arial"/>
                <a:cs typeface="Arial"/>
              </a:rPr>
              <a:t>●	●</a:t>
            </a:r>
            <a:endParaRPr sz="150">
              <a:latin typeface="Arial"/>
              <a:cs typeface="Arial"/>
            </a:endParaRPr>
          </a:p>
          <a:p>
            <a:pPr>
              <a:lnSpc>
                <a:spcPct val="100000"/>
              </a:lnSpc>
            </a:pPr>
            <a:endParaRPr sz="100">
              <a:latin typeface="Times New Roman"/>
              <a:cs typeface="Times New Roman"/>
            </a:endParaRPr>
          </a:p>
          <a:p>
            <a:pPr>
              <a:lnSpc>
                <a:spcPct val="100000"/>
              </a:lnSpc>
            </a:pPr>
            <a:endParaRPr sz="100">
              <a:latin typeface="Times New Roman"/>
              <a:cs typeface="Times New Roman"/>
            </a:endParaRPr>
          </a:p>
          <a:p>
            <a:pPr marR="34290" algn="r">
              <a:lnSpc>
                <a:spcPct val="100000"/>
              </a:lnSpc>
            </a:pPr>
            <a:r>
              <a:rPr sz="150" b="1" spc="30" dirty="0">
                <a:solidFill>
                  <a:srgbClr val="569BBD"/>
                </a:solidFill>
                <a:latin typeface="Arial"/>
                <a:cs typeface="Arial"/>
              </a:rPr>
              <a:t>●</a:t>
            </a:r>
            <a:endParaRPr sz="150">
              <a:latin typeface="Arial"/>
              <a:cs typeface="Arial"/>
            </a:endParaRPr>
          </a:p>
        </p:txBody>
      </p:sp>
      <p:sp>
        <p:nvSpPr>
          <p:cNvPr id="105" name="object 105"/>
          <p:cNvSpPr txBox="1"/>
          <p:nvPr/>
        </p:nvSpPr>
        <p:spPr>
          <a:xfrm>
            <a:off x="249990" y="31624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6" name="object 106"/>
          <p:cNvSpPr txBox="1"/>
          <p:nvPr/>
        </p:nvSpPr>
        <p:spPr>
          <a:xfrm>
            <a:off x="309448" y="331395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07" name="object 107"/>
          <p:cNvSpPr txBox="1"/>
          <p:nvPr/>
        </p:nvSpPr>
        <p:spPr>
          <a:xfrm>
            <a:off x="393555" y="3226770"/>
            <a:ext cx="26670"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108" name="object 108"/>
          <p:cNvSpPr txBox="1"/>
          <p:nvPr/>
        </p:nvSpPr>
        <p:spPr>
          <a:xfrm>
            <a:off x="287215" y="3119417"/>
            <a:ext cx="75565" cy="74930"/>
          </a:xfrm>
          <a:prstGeom prst="rect">
            <a:avLst/>
          </a:prstGeom>
        </p:spPr>
        <p:txBody>
          <a:bodyPr vert="horz" wrap="square" lIns="0" tIns="15240" rIns="0" bIns="0" rtlCol="0">
            <a:spAutoFit/>
          </a:bodyPr>
          <a:lstStyle/>
          <a:p>
            <a:pPr>
              <a:lnSpc>
                <a:spcPct val="100000"/>
              </a:lnSpc>
              <a:spcBef>
                <a:spcPts val="120"/>
              </a:spcBef>
            </a:pPr>
            <a:r>
              <a:rPr sz="450" spc="-179" baseline="-9259" dirty="0">
                <a:solidFill>
                  <a:srgbClr val="F05133"/>
                </a:solidFill>
                <a:latin typeface="Arial"/>
                <a:cs typeface="Arial"/>
              </a:rPr>
              <a:t>●</a:t>
            </a:r>
            <a:r>
              <a:rPr sz="150" b="1" spc="-80" dirty="0">
                <a:solidFill>
                  <a:srgbClr val="569BBD"/>
                </a:solidFill>
                <a:latin typeface="Arial"/>
                <a:cs typeface="Arial"/>
              </a:rPr>
              <a:t>●</a:t>
            </a:r>
            <a:r>
              <a:rPr sz="100" b="1" spc="35" dirty="0">
                <a:solidFill>
                  <a:srgbClr val="F05133"/>
                </a:solidFill>
                <a:latin typeface="Arial"/>
                <a:cs typeface="Arial"/>
              </a:rPr>
              <a:t>●</a:t>
            </a:r>
            <a:r>
              <a:rPr sz="100" b="1" dirty="0">
                <a:solidFill>
                  <a:srgbClr val="F05133"/>
                </a:solidFill>
                <a:latin typeface="Arial"/>
                <a:cs typeface="Arial"/>
              </a:rPr>
              <a:t>     </a:t>
            </a:r>
            <a:r>
              <a:rPr sz="100" b="1" spc="-10" dirty="0">
                <a:solidFill>
                  <a:srgbClr val="F05133"/>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09" name="object 109"/>
          <p:cNvSpPr txBox="1"/>
          <p:nvPr/>
        </p:nvSpPr>
        <p:spPr>
          <a:xfrm>
            <a:off x="300648" y="3212830"/>
            <a:ext cx="116839" cy="74930"/>
          </a:xfrm>
          <a:prstGeom prst="rect">
            <a:avLst/>
          </a:prstGeom>
        </p:spPr>
        <p:txBody>
          <a:bodyPr vert="horz" wrap="square" lIns="0" tIns="15240" rIns="0" bIns="0" rtlCol="0">
            <a:spAutoFit/>
          </a:bodyPr>
          <a:lstStyle/>
          <a:p>
            <a:pPr>
              <a:lnSpc>
                <a:spcPct val="100000"/>
              </a:lnSpc>
              <a:spcBef>
                <a:spcPts val="120"/>
              </a:spcBef>
            </a:pPr>
            <a:r>
              <a:rPr sz="225" b="1" spc="44" baseline="37037" dirty="0">
                <a:solidFill>
                  <a:srgbClr val="569BBD"/>
                </a:solidFill>
                <a:latin typeface="Arial"/>
                <a:cs typeface="Arial"/>
              </a:rPr>
              <a:t>●</a:t>
            </a:r>
            <a:r>
              <a:rPr sz="225" b="1" spc="52" baseline="37037" dirty="0">
                <a:solidFill>
                  <a:srgbClr val="569BBD"/>
                </a:solidFill>
                <a:latin typeface="Arial"/>
                <a:cs typeface="Arial"/>
              </a:rPr>
              <a:t> </a:t>
            </a:r>
            <a:r>
              <a:rPr sz="300" spc="-120" dirty="0">
                <a:solidFill>
                  <a:srgbClr val="F05133"/>
                </a:solidFill>
                <a:latin typeface="Arial"/>
                <a:cs typeface="Arial"/>
              </a:rPr>
              <a:t>●</a:t>
            </a:r>
            <a:endParaRPr sz="300">
              <a:latin typeface="Arial"/>
              <a:cs typeface="Arial"/>
            </a:endParaRPr>
          </a:p>
        </p:txBody>
      </p:sp>
      <p:sp>
        <p:nvSpPr>
          <p:cNvPr id="110" name="object 110"/>
          <p:cNvSpPr txBox="1"/>
          <p:nvPr/>
        </p:nvSpPr>
        <p:spPr>
          <a:xfrm>
            <a:off x="457920" y="3133318"/>
            <a:ext cx="111760" cy="125095"/>
          </a:xfrm>
          <a:prstGeom prst="rect">
            <a:avLst/>
          </a:prstGeom>
        </p:spPr>
        <p:txBody>
          <a:bodyPr vert="horz" wrap="square" lIns="0" tIns="15240" rIns="0" bIns="0" rtlCol="0">
            <a:spAutoFit/>
          </a:bodyPr>
          <a:lstStyle/>
          <a:p>
            <a:pPr marR="5080" algn="ctr">
              <a:lnSpc>
                <a:spcPct val="100000"/>
              </a:lnSpc>
              <a:spcBef>
                <a:spcPts val="120"/>
              </a:spcBef>
            </a:pPr>
            <a:r>
              <a:rPr sz="225" b="1" spc="44" baseline="37037" dirty="0">
                <a:solidFill>
                  <a:srgbClr val="569BBD"/>
                </a:solidFill>
                <a:latin typeface="Arial"/>
                <a:cs typeface="Arial"/>
              </a:rPr>
              <a:t>● </a:t>
            </a:r>
            <a:r>
              <a:rPr sz="225" b="1" spc="-15" baseline="37037" dirty="0">
                <a:solidFill>
                  <a:srgbClr val="569BBD"/>
                </a:solidFill>
                <a:latin typeface="Arial"/>
                <a:cs typeface="Arial"/>
              </a:rPr>
              <a:t> </a:t>
            </a:r>
            <a:r>
              <a:rPr sz="150" b="1" spc="30" dirty="0">
                <a:solidFill>
                  <a:srgbClr val="569BBD"/>
                </a:solidFill>
                <a:latin typeface="Arial"/>
                <a:cs typeface="Arial"/>
              </a:rPr>
              <a:t>●</a:t>
            </a:r>
            <a:r>
              <a:rPr sz="150" b="1" dirty="0">
                <a:solidFill>
                  <a:srgbClr val="569BBD"/>
                </a:solidFill>
                <a:latin typeface="Arial"/>
                <a:cs typeface="Arial"/>
              </a:rPr>
              <a:t>  </a:t>
            </a:r>
            <a:r>
              <a:rPr sz="150" b="1" spc="10" dirty="0">
                <a:solidFill>
                  <a:srgbClr val="569BBD"/>
                </a:solidFill>
                <a:latin typeface="Arial"/>
                <a:cs typeface="Arial"/>
              </a:rPr>
              <a:t> </a:t>
            </a:r>
            <a:r>
              <a:rPr sz="300" spc="-120" dirty="0">
                <a:solidFill>
                  <a:srgbClr val="F05133"/>
                </a:solidFill>
                <a:latin typeface="Arial"/>
                <a:cs typeface="Arial"/>
              </a:rPr>
              <a:t>●</a:t>
            </a:r>
            <a:r>
              <a:rPr sz="225" b="1" spc="-120"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a:p>
            <a:pPr marL="42545" algn="ctr">
              <a:lnSpc>
                <a:spcPct val="100000"/>
              </a:lnSpc>
              <a:spcBef>
                <a:spcPts val="220"/>
              </a:spcBef>
            </a:pPr>
            <a:r>
              <a:rPr sz="150" b="1" spc="30" dirty="0">
                <a:solidFill>
                  <a:srgbClr val="569BBD"/>
                </a:solidFill>
                <a:latin typeface="Arial"/>
                <a:cs typeface="Arial"/>
              </a:rPr>
              <a:t>●</a:t>
            </a:r>
            <a:endParaRPr sz="150">
              <a:latin typeface="Arial"/>
              <a:cs typeface="Arial"/>
            </a:endParaRPr>
          </a:p>
        </p:txBody>
      </p:sp>
      <p:sp>
        <p:nvSpPr>
          <p:cNvPr id="111" name="object 111"/>
          <p:cNvSpPr/>
          <p:nvPr/>
        </p:nvSpPr>
        <p:spPr>
          <a:xfrm>
            <a:off x="370192" y="2512805"/>
            <a:ext cx="322580" cy="318135"/>
          </a:xfrm>
          <a:custGeom>
            <a:avLst/>
            <a:gdLst/>
            <a:ahLst/>
            <a:cxnLst/>
            <a:rect l="l" t="t" r="r" b="b"/>
            <a:pathLst>
              <a:path w="322580" h="318135">
                <a:moveTo>
                  <a:pt x="322408" y="158867"/>
                </a:moveTo>
                <a:lnTo>
                  <a:pt x="317112" y="118566"/>
                </a:lnTo>
                <a:lnTo>
                  <a:pt x="301654" y="80874"/>
                </a:lnTo>
                <a:lnTo>
                  <a:pt x="277006" y="48283"/>
                </a:lnTo>
                <a:lnTo>
                  <a:pt x="244765" y="22934"/>
                </a:lnTo>
                <a:lnTo>
                  <a:pt x="207073" y="6502"/>
                </a:lnTo>
                <a:lnTo>
                  <a:pt x="166382" y="0"/>
                </a:lnTo>
                <a:lnTo>
                  <a:pt x="156025" y="0"/>
                </a:lnTo>
                <a:lnTo>
                  <a:pt x="115334" y="6502"/>
                </a:lnTo>
                <a:lnTo>
                  <a:pt x="77642" y="22934"/>
                </a:lnTo>
                <a:lnTo>
                  <a:pt x="45401" y="48283"/>
                </a:lnTo>
                <a:lnTo>
                  <a:pt x="20754" y="80874"/>
                </a:lnTo>
                <a:lnTo>
                  <a:pt x="5295" y="118566"/>
                </a:lnTo>
                <a:lnTo>
                  <a:pt x="0" y="158867"/>
                </a:lnTo>
                <a:lnTo>
                  <a:pt x="350" y="169069"/>
                </a:lnTo>
                <a:lnTo>
                  <a:pt x="8215" y="208942"/>
                </a:lnTo>
                <a:lnTo>
                  <a:pt x="26127" y="245583"/>
                </a:lnTo>
                <a:lnTo>
                  <a:pt x="52839" y="276539"/>
                </a:lnTo>
                <a:lnTo>
                  <a:pt x="86637" y="299785"/>
                </a:lnTo>
                <a:lnTo>
                  <a:pt x="125342" y="313841"/>
                </a:lnTo>
                <a:lnTo>
                  <a:pt x="156025" y="317735"/>
                </a:lnTo>
                <a:lnTo>
                  <a:pt x="166382" y="317735"/>
                </a:lnTo>
                <a:lnTo>
                  <a:pt x="207073" y="311233"/>
                </a:lnTo>
                <a:lnTo>
                  <a:pt x="244765" y="294801"/>
                </a:lnTo>
                <a:lnTo>
                  <a:pt x="277006" y="269452"/>
                </a:lnTo>
                <a:lnTo>
                  <a:pt x="301654" y="236861"/>
                </a:lnTo>
                <a:lnTo>
                  <a:pt x="317112" y="199168"/>
                </a:lnTo>
                <a:lnTo>
                  <a:pt x="322408" y="158867"/>
                </a:lnTo>
              </a:path>
            </a:pathLst>
          </a:custGeom>
          <a:ln w="3175">
            <a:solidFill>
              <a:srgbClr val="000000"/>
            </a:solidFill>
          </a:ln>
        </p:spPr>
        <p:txBody>
          <a:bodyPr wrap="square" lIns="0" tIns="0" rIns="0" bIns="0" rtlCol="0"/>
          <a:lstStyle/>
          <a:p>
            <a:endParaRPr/>
          </a:p>
        </p:txBody>
      </p:sp>
      <p:sp>
        <p:nvSpPr>
          <p:cNvPr id="112" name="object 112"/>
          <p:cNvSpPr txBox="1"/>
          <p:nvPr/>
        </p:nvSpPr>
        <p:spPr>
          <a:xfrm>
            <a:off x="632324" y="258370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3" name="object 113"/>
          <p:cNvSpPr txBox="1"/>
          <p:nvPr/>
        </p:nvSpPr>
        <p:spPr>
          <a:xfrm>
            <a:off x="490355" y="253721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4" name="object 114"/>
          <p:cNvSpPr txBox="1"/>
          <p:nvPr/>
        </p:nvSpPr>
        <p:spPr>
          <a:xfrm>
            <a:off x="473223" y="274339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5" name="object 115"/>
          <p:cNvSpPr txBox="1"/>
          <p:nvPr/>
        </p:nvSpPr>
        <p:spPr>
          <a:xfrm>
            <a:off x="533927" y="264417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16" name="object 116"/>
          <p:cNvSpPr txBox="1"/>
          <p:nvPr/>
        </p:nvSpPr>
        <p:spPr>
          <a:xfrm>
            <a:off x="441527" y="2678637"/>
            <a:ext cx="241300" cy="48895"/>
          </a:xfrm>
          <a:prstGeom prst="rect">
            <a:avLst/>
          </a:prstGeom>
        </p:spPr>
        <p:txBody>
          <a:bodyPr vert="horz" wrap="square" lIns="0" tIns="12700" rIns="0" bIns="0" rtlCol="0">
            <a:spAutoFit/>
          </a:bodyPr>
          <a:lstStyle/>
          <a:p>
            <a:pPr>
              <a:lnSpc>
                <a:spcPct val="100000"/>
              </a:lnSpc>
              <a:spcBef>
                <a:spcPts val="100"/>
              </a:spcBef>
              <a:tabLst>
                <a:tab pos="212725" algn="l"/>
              </a:tabLst>
            </a:pPr>
            <a:r>
              <a:rPr sz="225" b="1" spc="44"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17" name="object 117"/>
          <p:cNvSpPr txBox="1"/>
          <p:nvPr/>
        </p:nvSpPr>
        <p:spPr>
          <a:xfrm>
            <a:off x="591634" y="2739964"/>
            <a:ext cx="25400" cy="44450"/>
          </a:xfrm>
          <a:prstGeom prst="rect">
            <a:avLst/>
          </a:prstGeom>
        </p:spPr>
        <p:txBody>
          <a:bodyPr vert="horz" wrap="square" lIns="0" tIns="635" rIns="0" bIns="0" rtlCol="0">
            <a:spAutoFit/>
          </a:bodyPr>
          <a:lstStyle/>
          <a:p>
            <a:pPr>
              <a:lnSpc>
                <a:spcPct val="100000"/>
              </a:lnSpc>
              <a:spcBef>
                <a:spcPts val="5"/>
              </a:spcBef>
            </a:pPr>
            <a:endParaRPr sz="100">
              <a:latin typeface="Times New Roman"/>
              <a:cs typeface="Times New Roman"/>
            </a:endParaRPr>
          </a:p>
          <a:p>
            <a:pPr>
              <a:lnSpc>
                <a:spcPct val="100000"/>
              </a:lnSpc>
            </a:pPr>
            <a:r>
              <a:rPr sz="100" b="1" spc="35" dirty="0">
                <a:solidFill>
                  <a:srgbClr val="F05133"/>
                </a:solidFill>
                <a:latin typeface="Arial"/>
                <a:cs typeface="Arial"/>
              </a:rPr>
              <a:t>●</a:t>
            </a:r>
            <a:endParaRPr sz="100">
              <a:latin typeface="Arial"/>
              <a:cs typeface="Arial"/>
            </a:endParaRPr>
          </a:p>
        </p:txBody>
      </p:sp>
      <p:sp>
        <p:nvSpPr>
          <p:cNvPr id="118" name="object 118"/>
          <p:cNvSpPr txBox="1"/>
          <p:nvPr/>
        </p:nvSpPr>
        <p:spPr>
          <a:xfrm>
            <a:off x="478713" y="2606212"/>
            <a:ext cx="26670"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119" name="object 119"/>
          <p:cNvSpPr txBox="1"/>
          <p:nvPr/>
        </p:nvSpPr>
        <p:spPr>
          <a:xfrm>
            <a:off x="425835" y="2589896"/>
            <a:ext cx="76835" cy="7683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ts val="110"/>
              </a:lnSpc>
            </a:pPr>
            <a:r>
              <a:rPr sz="150" b="1" spc="30" dirty="0">
                <a:solidFill>
                  <a:srgbClr val="569BBD"/>
                </a:solidFill>
                <a:latin typeface="Arial"/>
                <a:cs typeface="Arial"/>
              </a:rPr>
              <a:t>●</a:t>
            </a:r>
            <a:endParaRPr sz="150">
              <a:latin typeface="Arial"/>
              <a:cs typeface="Arial"/>
            </a:endParaRPr>
          </a:p>
          <a:p>
            <a:pPr marL="43815">
              <a:lnSpc>
                <a:spcPts val="290"/>
              </a:lnSpc>
            </a:pPr>
            <a:r>
              <a:rPr sz="300" spc="-120" dirty="0">
                <a:solidFill>
                  <a:srgbClr val="F05133"/>
                </a:solidFill>
                <a:latin typeface="Arial"/>
                <a:cs typeface="Arial"/>
              </a:rPr>
              <a:t>●</a:t>
            </a:r>
            <a:endParaRPr sz="300">
              <a:latin typeface="Arial"/>
              <a:cs typeface="Arial"/>
            </a:endParaRPr>
          </a:p>
        </p:txBody>
      </p:sp>
      <p:sp>
        <p:nvSpPr>
          <p:cNvPr id="120" name="object 120"/>
          <p:cNvSpPr/>
          <p:nvPr/>
        </p:nvSpPr>
        <p:spPr>
          <a:xfrm>
            <a:off x="617839" y="2720190"/>
            <a:ext cx="537845" cy="530225"/>
          </a:xfrm>
          <a:custGeom>
            <a:avLst/>
            <a:gdLst/>
            <a:ahLst/>
            <a:cxnLst/>
            <a:rect l="l" t="t" r="r" b="b"/>
            <a:pathLst>
              <a:path w="537844" h="530225">
                <a:moveTo>
                  <a:pt x="537347" y="264818"/>
                </a:moveTo>
                <a:lnTo>
                  <a:pt x="532363" y="214160"/>
                </a:lnTo>
                <a:lnTo>
                  <a:pt x="517683" y="165370"/>
                </a:lnTo>
                <a:lnTo>
                  <a:pt x="493853" y="120280"/>
                </a:lnTo>
                <a:lnTo>
                  <a:pt x="461651" y="80485"/>
                </a:lnTo>
                <a:lnTo>
                  <a:pt x="422362" y="47504"/>
                </a:lnTo>
                <a:lnTo>
                  <a:pt x="377427" y="22545"/>
                </a:lnTo>
                <a:lnTo>
                  <a:pt x="328443" y="6502"/>
                </a:lnTo>
                <a:lnTo>
                  <a:pt x="277278" y="0"/>
                </a:lnTo>
                <a:lnTo>
                  <a:pt x="260068" y="0"/>
                </a:lnTo>
                <a:lnTo>
                  <a:pt x="208903" y="6502"/>
                </a:lnTo>
                <a:lnTo>
                  <a:pt x="159919" y="22545"/>
                </a:lnTo>
                <a:lnTo>
                  <a:pt x="114984" y="47504"/>
                </a:lnTo>
                <a:lnTo>
                  <a:pt x="75695" y="80485"/>
                </a:lnTo>
                <a:lnTo>
                  <a:pt x="43493" y="120280"/>
                </a:lnTo>
                <a:lnTo>
                  <a:pt x="19663" y="165370"/>
                </a:lnTo>
                <a:lnTo>
                  <a:pt x="4984" y="214160"/>
                </a:lnTo>
                <a:lnTo>
                  <a:pt x="0" y="264818"/>
                </a:lnTo>
                <a:lnTo>
                  <a:pt x="545" y="281795"/>
                </a:lnTo>
                <a:lnTo>
                  <a:pt x="8800" y="332026"/>
                </a:lnTo>
                <a:lnTo>
                  <a:pt x="26633" y="379764"/>
                </a:lnTo>
                <a:lnTo>
                  <a:pt x="53345" y="423258"/>
                </a:lnTo>
                <a:lnTo>
                  <a:pt x="88039" y="460911"/>
                </a:lnTo>
                <a:lnTo>
                  <a:pt x="129391" y="491361"/>
                </a:lnTo>
                <a:lnTo>
                  <a:pt x="175883" y="513439"/>
                </a:lnTo>
                <a:lnTo>
                  <a:pt x="225802" y="526327"/>
                </a:lnTo>
                <a:lnTo>
                  <a:pt x="260068" y="529598"/>
                </a:lnTo>
                <a:lnTo>
                  <a:pt x="277278" y="529598"/>
                </a:lnTo>
                <a:lnTo>
                  <a:pt x="328443" y="523095"/>
                </a:lnTo>
                <a:lnTo>
                  <a:pt x="377427" y="507053"/>
                </a:lnTo>
                <a:lnTo>
                  <a:pt x="422362" y="482093"/>
                </a:lnTo>
                <a:lnTo>
                  <a:pt x="461651" y="449113"/>
                </a:lnTo>
                <a:lnTo>
                  <a:pt x="493853" y="409318"/>
                </a:lnTo>
                <a:lnTo>
                  <a:pt x="517683" y="364227"/>
                </a:lnTo>
                <a:lnTo>
                  <a:pt x="532363" y="315438"/>
                </a:lnTo>
                <a:lnTo>
                  <a:pt x="537347" y="264818"/>
                </a:lnTo>
              </a:path>
            </a:pathLst>
          </a:custGeom>
          <a:ln w="3175">
            <a:solidFill>
              <a:srgbClr val="000000"/>
            </a:solidFill>
          </a:ln>
        </p:spPr>
        <p:txBody>
          <a:bodyPr wrap="square" lIns="0" tIns="0" rIns="0" bIns="0" rtlCol="0"/>
          <a:lstStyle/>
          <a:p>
            <a:endParaRPr/>
          </a:p>
        </p:txBody>
      </p:sp>
      <p:sp>
        <p:nvSpPr>
          <p:cNvPr id="121" name="object 121"/>
          <p:cNvSpPr txBox="1"/>
          <p:nvPr/>
        </p:nvSpPr>
        <p:spPr>
          <a:xfrm>
            <a:off x="776824" y="294513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2" name="object 122"/>
          <p:cNvSpPr txBox="1"/>
          <p:nvPr/>
        </p:nvSpPr>
        <p:spPr>
          <a:xfrm>
            <a:off x="865836" y="287247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3" name="object 123"/>
          <p:cNvSpPr txBox="1"/>
          <p:nvPr/>
        </p:nvSpPr>
        <p:spPr>
          <a:xfrm>
            <a:off x="704204" y="2883802"/>
            <a:ext cx="159385" cy="7302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5080" algn="ctr">
              <a:lnSpc>
                <a:spcPct val="100000"/>
              </a:lnSpc>
            </a:pPr>
            <a:r>
              <a:rPr sz="150" b="1" spc="30" dirty="0">
                <a:solidFill>
                  <a:srgbClr val="569BBD"/>
                </a:solidFill>
                <a:latin typeface="Arial"/>
                <a:cs typeface="Arial"/>
              </a:rPr>
              <a:t>●</a:t>
            </a:r>
            <a:r>
              <a:rPr sz="150" b="1" spc="50"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46990" algn="ctr">
              <a:lnSpc>
                <a:spcPct val="100000"/>
              </a:lnSpc>
            </a:pPr>
            <a:r>
              <a:rPr sz="150" b="1" spc="30" dirty="0">
                <a:solidFill>
                  <a:srgbClr val="569BBD"/>
                </a:solidFill>
                <a:latin typeface="Arial"/>
                <a:cs typeface="Arial"/>
              </a:rPr>
              <a:t>●</a:t>
            </a:r>
            <a:endParaRPr sz="150">
              <a:latin typeface="Arial"/>
              <a:cs typeface="Arial"/>
            </a:endParaRPr>
          </a:p>
        </p:txBody>
      </p:sp>
      <p:sp>
        <p:nvSpPr>
          <p:cNvPr id="124" name="object 124"/>
          <p:cNvSpPr txBox="1"/>
          <p:nvPr/>
        </p:nvSpPr>
        <p:spPr>
          <a:xfrm>
            <a:off x="1102347" y="295969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5" name="object 125"/>
          <p:cNvSpPr txBox="1"/>
          <p:nvPr/>
        </p:nvSpPr>
        <p:spPr>
          <a:xfrm>
            <a:off x="987986" y="315734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6" name="object 126"/>
          <p:cNvSpPr txBox="1"/>
          <p:nvPr/>
        </p:nvSpPr>
        <p:spPr>
          <a:xfrm>
            <a:off x="403718" y="2709008"/>
            <a:ext cx="488950" cy="74930"/>
          </a:xfrm>
          <a:prstGeom prst="rect">
            <a:avLst/>
          </a:prstGeom>
        </p:spPr>
        <p:txBody>
          <a:bodyPr vert="horz" wrap="square" lIns="0" tIns="15240" rIns="0" bIns="0" rtlCol="0">
            <a:spAutoFit/>
          </a:bodyPr>
          <a:lstStyle/>
          <a:p>
            <a:pPr>
              <a:lnSpc>
                <a:spcPct val="100000"/>
              </a:lnSpc>
              <a:spcBef>
                <a:spcPts val="120"/>
              </a:spcBef>
              <a:tabLst>
                <a:tab pos="460375" algn="l"/>
              </a:tabLst>
            </a:pPr>
            <a:r>
              <a:rPr sz="450" spc="-179" baseline="18518" dirty="0">
                <a:solidFill>
                  <a:srgbClr val="F05133"/>
                </a:solidFill>
                <a:latin typeface="Arial"/>
                <a:cs typeface="Arial"/>
              </a:rPr>
              <a:t>●</a:t>
            </a:r>
            <a:r>
              <a:rPr sz="225" b="1" spc="-120" baseline="55555" dirty="0">
                <a:solidFill>
                  <a:srgbClr val="569BBD"/>
                </a:solidFill>
                <a:latin typeface="Arial"/>
                <a:cs typeface="Arial"/>
              </a:rPr>
              <a:t>●</a:t>
            </a:r>
            <a:r>
              <a:rPr sz="150" b="1" spc="52" baseline="83333" dirty="0">
                <a:solidFill>
                  <a:srgbClr val="F05133"/>
                </a:solidFill>
                <a:latin typeface="Arial"/>
                <a:cs typeface="Arial"/>
              </a:rPr>
              <a:t>●</a:t>
            </a:r>
            <a:r>
              <a:rPr sz="150" b="1" baseline="83333" dirty="0">
                <a:solidFill>
                  <a:srgbClr val="F05133"/>
                </a:solidFill>
                <a:latin typeface="Arial"/>
                <a:cs typeface="Arial"/>
              </a:rPr>
              <a:t>                       </a:t>
            </a:r>
            <a:r>
              <a:rPr sz="150" b="1" spc="-22" baseline="83333" dirty="0">
                <a:solidFill>
                  <a:srgbClr val="F05133"/>
                </a:solidFill>
                <a:latin typeface="Arial"/>
                <a:cs typeface="Arial"/>
              </a:rPr>
              <a:t> </a:t>
            </a:r>
            <a:r>
              <a:rPr sz="150" b="1" spc="30" dirty="0">
                <a:solidFill>
                  <a:srgbClr val="569BBD"/>
                </a:solidFill>
                <a:latin typeface="Arial"/>
                <a:cs typeface="Arial"/>
              </a:rPr>
              <a:t>●</a:t>
            </a:r>
            <a:r>
              <a:rPr sz="150" b="1" dirty="0">
                <a:solidFill>
                  <a:srgbClr val="569BBD"/>
                </a:solidFill>
                <a:latin typeface="Arial"/>
                <a:cs typeface="Arial"/>
              </a:rPr>
              <a:t>               </a:t>
            </a:r>
            <a:r>
              <a:rPr sz="150" b="1" spc="-5" dirty="0">
                <a:solidFill>
                  <a:srgbClr val="569BBD"/>
                </a:solidFill>
                <a:latin typeface="Arial"/>
                <a:cs typeface="Arial"/>
              </a:rPr>
              <a:t> </a:t>
            </a:r>
            <a:r>
              <a:rPr sz="225" b="1" spc="44" baseline="18518" dirty="0">
                <a:solidFill>
                  <a:srgbClr val="569BBD"/>
                </a:solidFill>
                <a:latin typeface="Arial"/>
                <a:cs typeface="Arial"/>
              </a:rPr>
              <a:t>●</a:t>
            </a:r>
            <a:r>
              <a:rPr sz="225" b="1" baseline="18518"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27" name="object 127"/>
          <p:cNvSpPr txBox="1"/>
          <p:nvPr/>
        </p:nvSpPr>
        <p:spPr>
          <a:xfrm>
            <a:off x="961819" y="2761302"/>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28" name="object 128"/>
          <p:cNvSpPr txBox="1"/>
          <p:nvPr/>
        </p:nvSpPr>
        <p:spPr>
          <a:xfrm>
            <a:off x="985610" y="3028847"/>
            <a:ext cx="69215"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9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29" name="object 129"/>
          <p:cNvSpPr txBox="1"/>
          <p:nvPr/>
        </p:nvSpPr>
        <p:spPr>
          <a:xfrm>
            <a:off x="1078283" y="31021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0" name="object 130"/>
          <p:cNvSpPr txBox="1"/>
          <p:nvPr/>
        </p:nvSpPr>
        <p:spPr>
          <a:xfrm>
            <a:off x="921674" y="292581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1" name="object 131"/>
          <p:cNvSpPr txBox="1"/>
          <p:nvPr/>
        </p:nvSpPr>
        <p:spPr>
          <a:xfrm>
            <a:off x="751709" y="3010702"/>
            <a:ext cx="299085" cy="48895"/>
          </a:xfrm>
          <a:prstGeom prst="rect">
            <a:avLst/>
          </a:prstGeom>
        </p:spPr>
        <p:txBody>
          <a:bodyPr vert="horz" wrap="square" lIns="0" tIns="12700" rIns="0" bIns="0" rtlCol="0">
            <a:spAutoFit/>
          </a:bodyPr>
          <a:lstStyle/>
          <a:p>
            <a:pPr>
              <a:lnSpc>
                <a:spcPct val="100000"/>
              </a:lnSpc>
              <a:spcBef>
                <a:spcPts val="100"/>
              </a:spcBef>
              <a:tabLst>
                <a:tab pos="270510" algn="l"/>
              </a:tabLst>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32" name="object 132"/>
          <p:cNvSpPr txBox="1"/>
          <p:nvPr/>
        </p:nvSpPr>
        <p:spPr>
          <a:xfrm>
            <a:off x="825886" y="296132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3" name="object 133"/>
          <p:cNvSpPr txBox="1"/>
          <p:nvPr/>
        </p:nvSpPr>
        <p:spPr>
          <a:xfrm>
            <a:off x="856336" y="3017749"/>
            <a:ext cx="685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85"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34" name="object 134"/>
          <p:cNvSpPr txBox="1"/>
          <p:nvPr/>
        </p:nvSpPr>
        <p:spPr>
          <a:xfrm>
            <a:off x="934485" y="2996022"/>
            <a:ext cx="101600"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60"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35" name="object 135"/>
          <p:cNvSpPr txBox="1"/>
          <p:nvPr/>
        </p:nvSpPr>
        <p:spPr>
          <a:xfrm>
            <a:off x="1068782" y="2914252"/>
            <a:ext cx="30480" cy="64769"/>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1270">
              <a:lnSpc>
                <a:spcPts val="150"/>
              </a:lnSpc>
            </a:pPr>
            <a:r>
              <a:rPr sz="150" b="1" spc="30" dirty="0">
                <a:solidFill>
                  <a:srgbClr val="569BBD"/>
                </a:solidFill>
                <a:latin typeface="Arial"/>
                <a:cs typeface="Arial"/>
              </a:rPr>
              <a:t>●</a:t>
            </a:r>
            <a:endParaRPr sz="150">
              <a:latin typeface="Arial"/>
              <a:cs typeface="Arial"/>
            </a:endParaRPr>
          </a:p>
          <a:p>
            <a:pPr>
              <a:lnSpc>
                <a:spcPts val="150"/>
              </a:lnSpc>
            </a:pPr>
            <a:r>
              <a:rPr sz="150" b="1" spc="30" dirty="0">
                <a:solidFill>
                  <a:srgbClr val="569BBD"/>
                </a:solidFill>
                <a:latin typeface="Arial"/>
                <a:cs typeface="Arial"/>
              </a:rPr>
              <a:t>●</a:t>
            </a:r>
            <a:endParaRPr sz="150">
              <a:latin typeface="Arial"/>
              <a:cs typeface="Arial"/>
            </a:endParaRPr>
          </a:p>
        </p:txBody>
      </p:sp>
      <p:sp>
        <p:nvSpPr>
          <p:cNvPr id="136" name="object 136"/>
          <p:cNvSpPr txBox="1"/>
          <p:nvPr/>
        </p:nvSpPr>
        <p:spPr>
          <a:xfrm>
            <a:off x="1099115" y="28383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7" name="object 137"/>
          <p:cNvSpPr txBox="1"/>
          <p:nvPr/>
        </p:nvSpPr>
        <p:spPr>
          <a:xfrm>
            <a:off x="697974" y="305738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38" name="object 138"/>
          <p:cNvSpPr txBox="1"/>
          <p:nvPr/>
        </p:nvSpPr>
        <p:spPr>
          <a:xfrm>
            <a:off x="582678" y="2780265"/>
            <a:ext cx="324485" cy="48895"/>
          </a:xfrm>
          <a:prstGeom prst="rect">
            <a:avLst/>
          </a:prstGeom>
        </p:spPr>
        <p:txBody>
          <a:bodyPr vert="horz" wrap="square" lIns="0" tIns="12700" rIns="0" bIns="0" rtlCol="0">
            <a:spAutoFit/>
          </a:bodyPr>
          <a:lstStyle/>
          <a:p>
            <a:pPr>
              <a:lnSpc>
                <a:spcPct val="100000"/>
              </a:lnSpc>
              <a:spcBef>
                <a:spcPts val="100"/>
              </a:spcBef>
              <a:tabLst>
                <a:tab pos="233679" algn="l"/>
              </a:tabLst>
            </a:pPr>
            <a:r>
              <a:rPr sz="150" b="1" spc="30" dirty="0">
                <a:solidFill>
                  <a:srgbClr val="569BBD"/>
                </a:solidFill>
                <a:latin typeface="Arial"/>
                <a:cs typeface="Arial"/>
              </a:rPr>
              <a:t>●	</a:t>
            </a:r>
            <a:r>
              <a:rPr sz="225" b="1" spc="44" baseline="37037" dirty="0">
                <a:solidFill>
                  <a:srgbClr val="569BBD"/>
                </a:solidFill>
                <a:latin typeface="Arial"/>
                <a:cs typeface="Arial"/>
              </a:rPr>
              <a:t>● </a:t>
            </a:r>
            <a:r>
              <a:rPr sz="150" b="1" spc="30" dirty="0">
                <a:solidFill>
                  <a:srgbClr val="569BBD"/>
                </a:solidFill>
                <a:latin typeface="Arial"/>
                <a:cs typeface="Arial"/>
              </a:rPr>
              <a:t>●</a:t>
            </a:r>
            <a:r>
              <a:rPr sz="150" b="1" spc="-1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39" name="object 139"/>
          <p:cNvSpPr txBox="1"/>
          <p:nvPr/>
        </p:nvSpPr>
        <p:spPr>
          <a:xfrm>
            <a:off x="678232" y="298001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0" name="object 140"/>
          <p:cNvSpPr txBox="1"/>
          <p:nvPr/>
        </p:nvSpPr>
        <p:spPr>
          <a:xfrm>
            <a:off x="874403" y="314702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1" name="object 141"/>
          <p:cNvSpPr txBox="1"/>
          <p:nvPr/>
        </p:nvSpPr>
        <p:spPr>
          <a:xfrm>
            <a:off x="680802" y="3083477"/>
            <a:ext cx="126364" cy="12128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2540" algn="ctr">
              <a:lnSpc>
                <a:spcPts val="100"/>
              </a:lnSpc>
            </a:pPr>
            <a:r>
              <a:rPr sz="150" b="1" spc="30" dirty="0">
                <a:solidFill>
                  <a:srgbClr val="569BBD"/>
                </a:solidFill>
                <a:latin typeface="Arial"/>
                <a:cs typeface="Arial"/>
              </a:rPr>
              <a:t>●</a:t>
            </a:r>
            <a:endParaRPr sz="150">
              <a:latin typeface="Arial"/>
              <a:cs typeface="Arial"/>
            </a:endParaRPr>
          </a:p>
          <a:p>
            <a:pPr marR="5080" algn="ctr">
              <a:lnSpc>
                <a:spcPts val="280"/>
              </a:lnSpc>
            </a:pPr>
            <a:r>
              <a:rPr sz="150" b="1" spc="30" dirty="0">
                <a:solidFill>
                  <a:srgbClr val="569BBD"/>
                </a:solidFill>
                <a:latin typeface="Arial"/>
                <a:cs typeface="Arial"/>
              </a:rPr>
              <a:t>●      </a:t>
            </a:r>
            <a:r>
              <a:rPr sz="150" b="1" spc="-10" dirty="0">
                <a:solidFill>
                  <a:srgbClr val="569BBD"/>
                </a:solidFill>
                <a:latin typeface="Arial"/>
                <a:cs typeface="Arial"/>
              </a:rPr>
              <a:t> </a:t>
            </a:r>
            <a:r>
              <a:rPr sz="450" spc="-179" baseline="9259" dirty="0">
                <a:solidFill>
                  <a:srgbClr val="F05133"/>
                </a:solidFill>
                <a:latin typeface="Arial"/>
                <a:cs typeface="Arial"/>
              </a:rPr>
              <a:t>●</a:t>
            </a:r>
            <a:r>
              <a:rPr sz="225" b="1" spc="-120"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a:p>
            <a:pPr marR="16510" algn="r">
              <a:lnSpc>
                <a:spcPct val="100000"/>
              </a:lnSpc>
              <a:spcBef>
                <a:spcPts val="175"/>
              </a:spcBef>
            </a:pPr>
            <a:r>
              <a:rPr sz="150" b="1" spc="30" dirty="0">
                <a:solidFill>
                  <a:srgbClr val="569BBD"/>
                </a:solidFill>
                <a:latin typeface="Arial"/>
                <a:cs typeface="Arial"/>
              </a:rPr>
              <a:t>●</a:t>
            </a:r>
            <a:endParaRPr sz="150">
              <a:latin typeface="Arial"/>
              <a:cs typeface="Arial"/>
            </a:endParaRPr>
          </a:p>
        </p:txBody>
      </p:sp>
      <p:sp>
        <p:nvSpPr>
          <p:cNvPr id="142" name="object 142"/>
          <p:cNvSpPr txBox="1"/>
          <p:nvPr/>
        </p:nvSpPr>
        <p:spPr>
          <a:xfrm>
            <a:off x="581626" y="2723493"/>
            <a:ext cx="22796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44" baseline="18518" dirty="0">
                <a:solidFill>
                  <a:srgbClr val="569BBD"/>
                </a:solidFill>
                <a:latin typeface="Arial"/>
                <a:cs typeface="Arial"/>
              </a:rPr>
              <a:t>●</a:t>
            </a:r>
            <a:r>
              <a:rPr sz="225" b="1" baseline="18518" dirty="0">
                <a:solidFill>
                  <a:srgbClr val="569BBD"/>
                </a:solidFill>
                <a:latin typeface="Arial"/>
                <a:cs typeface="Arial"/>
              </a:rPr>
              <a:t>             </a:t>
            </a:r>
            <a:r>
              <a:rPr sz="225" b="1" spc="-15" baseline="18518" dirty="0">
                <a:solidFill>
                  <a:srgbClr val="569BBD"/>
                </a:solidFill>
                <a:latin typeface="Arial"/>
                <a:cs typeface="Arial"/>
              </a:rPr>
              <a:t> </a:t>
            </a:r>
            <a:r>
              <a:rPr sz="450" spc="-179" baseline="9259" dirty="0">
                <a:solidFill>
                  <a:srgbClr val="F05133"/>
                </a:solidFill>
                <a:latin typeface="Arial"/>
                <a:cs typeface="Arial"/>
              </a:rPr>
              <a:t>●</a:t>
            </a:r>
            <a:r>
              <a:rPr sz="225" b="1" spc="-120"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p:txBody>
      </p:sp>
      <p:sp>
        <p:nvSpPr>
          <p:cNvPr id="143" name="object 143"/>
          <p:cNvSpPr txBox="1"/>
          <p:nvPr/>
        </p:nvSpPr>
        <p:spPr>
          <a:xfrm>
            <a:off x="755953" y="3170270"/>
            <a:ext cx="863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44" name="object 144"/>
          <p:cNvSpPr/>
          <p:nvPr/>
        </p:nvSpPr>
        <p:spPr>
          <a:xfrm>
            <a:off x="1138832" y="2533559"/>
            <a:ext cx="429895" cy="424180"/>
          </a:xfrm>
          <a:custGeom>
            <a:avLst/>
            <a:gdLst/>
            <a:ahLst/>
            <a:cxnLst/>
            <a:rect l="l" t="t" r="r" b="b"/>
            <a:pathLst>
              <a:path w="429894" h="424180">
                <a:moveTo>
                  <a:pt x="429877" y="211823"/>
                </a:moveTo>
                <a:lnTo>
                  <a:pt x="425906" y="171328"/>
                </a:lnTo>
                <a:lnTo>
                  <a:pt x="414185" y="132312"/>
                </a:lnTo>
                <a:lnTo>
                  <a:pt x="395066" y="96216"/>
                </a:lnTo>
                <a:lnTo>
                  <a:pt x="369328" y="64403"/>
                </a:lnTo>
                <a:lnTo>
                  <a:pt x="337905" y="38003"/>
                </a:lnTo>
                <a:lnTo>
                  <a:pt x="301926" y="18028"/>
                </a:lnTo>
                <a:lnTo>
                  <a:pt x="262754" y="5178"/>
                </a:lnTo>
                <a:lnTo>
                  <a:pt x="221830" y="0"/>
                </a:lnTo>
                <a:lnTo>
                  <a:pt x="208046" y="0"/>
                </a:lnTo>
                <a:lnTo>
                  <a:pt x="167122" y="5178"/>
                </a:lnTo>
                <a:lnTo>
                  <a:pt x="127950" y="18028"/>
                </a:lnTo>
                <a:lnTo>
                  <a:pt x="91972" y="38003"/>
                </a:lnTo>
                <a:lnTo>
                  <a:pt x="60548" y="64403"/>
                </a:lnTo>
                <a:lnTo>
                  <a:pt x="34810" y="96216"/>
                </a:lnTo>
                <a:lnTo>
                  <a:pt x="15692" y="132312"/>
                </a:lnTo>
                <a:lnTo>
                  <a:pt x="3971" y="171328"/>
                </a:lnTo>
                <a:lnTo>
                  <a:pt x="0" y="211823"/>
                </a:lnTo>
                <a:lnTo>
                  <a:pt x="428" y="225413"/>
                </a:lnTo>
                <a:lnTo>
                  <a:pt x="7047" y="265597"/>
                </a:lnTo>
                <a:lnTo>
                  <a:pt x="21299" y="303795"/>
                </a:lnTo>
                <a:lnTo>
                  <a:pt x="42676" y="338606"/>
                </a:lnTo>
                <a:lnTo>
                  <a:pt x="70439" y="368744"/>
                </a:lnTo>
                <a:lnTo>
                  <a:pt x="103497" y="393081"/>
                </a:lnTo>
                <a:lnTo>
                  <a:pt x="140722" y="410759"/>
                </a:lnTo>
                <a:lnTo>
                  <a:pt x="180634" y="421077"/>
                </a:lnTo>
                <a:lnTo>
                  <a:pt x="208046" y="423686"/>
                </a:lnTo>
                <a:lnTo>
                  <a:pt x="221830" y="423686"/>
                </a:lnTo>
                <a:lnTo>
                  <a:pt x="262754" y="418468"/>
                </a:lnTo>
                <a:lnTo>
                  <a:pt x="301926" y="405658"/>
                </a:lnTo>
                <a:lnTo>
                  <a:pt x="337905" y="385682"/>
                </a:lnTo>
                <a:lnTo>
                  <a:pt x="369328" y="359282"/>
                </a:lnTo>
                <a:lnTo>
                  <a:pt x="395066" y="327470"/>
                </a:lnTo>
                <a:lnTo>
                  <a:pt x="414185" y="291374"/>
                </a:lnTo>
                <a:lnTo>
                  <a:pt x="425906" y="252358"/>
                </a:lnTo>
                <a:lnTo>
                  <a:pt x="429877" y="211823"/>
                </a:lnTo>
              </a:path>
            </a:pathLst>
          </a:custGeom>
          <a:ln w="3175">
            <a:solidFill>
              <a:srgbClr val="000000"/>
            </a:solidFill>
          </a:ln>
        </p:spPr>
        <p:txBody>
          <a:bodyPr wrap="square" lIns="0" tIns="0" rIns="0" bIns="0" rtlCol="0"/>
          <a:lstStyle/>
          <a:p>
            <a:endParaRPr/>
          </a:p>
        </p:txBody>
      </p:sp>
      <p:sp>
        <p:nvSpPr>
          <p:cNvPr id="145" name="object 145"/>
          <p:cNvSpPr txBox="1"/>
          <p:nvPr/>
        </p:nvSpPr>
        <p:spPr>
          <a:xfrm>
            <a:off x="1243031" y="258904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6" name="object 146"/>
          <p:cNvSpPr txBox="1"/>
          <p:nvPr/>
        </p:nvSpPr>
        <p:spPr>
          <a:xfrm>
            <a:off x="1184740" y="277676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7" name="object 147"/>
          <p:cNvSpPr txBox="1"/>
          <p:nvPr/>
        </p:nvSpPr>
        <p:spPr>
          <a:xfrm>
            <a:off x="1513028" y="2726024"/>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48" name="object 148"/>
          <p:cNvSpPr txBox="1"/>
          <p:nvPr/>
        </p:nvSpPr>
        <p:spPr>
          <a:xfrm>
            <a:off x="1415683" y="2850782"/>
            <a:ext cx="7874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8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49" name="object 149"/>
          <p:cNvSpPr txBox="1"/>
          <p:nvPr/>
        </p:nvSpPr>
        <p:spPr>
          <a:xfrm>
            <a:off x="1326086" y="279883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0" name="object 150"/>
          <p:cNvSpPr txBox="1"/>
          <p:nvPr/>
        </p:nvSpPr>
        <p:spPr>
          <a:xfrm>
            <a:off x="1300465" y="2753904"/>
            <a:ext cx="79375" cy="48895"/>
          </a:xfrm>
          <a:prstGeom prst="rect">
            <a:avLst/>
          </a:prstGeom>
        </p:spPr>
        <p:txBody>
          <a:bodyPr vert="horz" wrap="square" lIns="0" tIns="12700" rIns="0" bIns="0" rtlCol="0">
            <a:spAutoFit/>
          </a:bodyPr>
          <a:lstStyle/>
          <a:p>
            <a:pPr>
              <a:lnSpc>
                <a:spcPct val="100000"/>
              </a:lnSpc>
              <a:spcBef>
                <a:spcPts val="100"/>
              </a:spcBef>
            </a:pPr>
            <a:r>
              <a:rPr sz="225" b="1" spc="44" baseline="18518" dirty="0">
                <a:solidFill>
                  <a:srgbClr val="569BBD"/>
                </a:solidFill>
                <a:latin typeface="Arial"/>
                <a:cs typeface="Arial"/>
              </a:rPr>
              <a:t>●</a:t>
            </a:r>
            <a:r>
              <a:rPr sz="225" b="1" spc="135"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1" name="object 151"/>
          <p:cNvSpPr txBox="1"/>
          <p:nvPr/>
        </p:nvSpPr>
        <p:spPr>
          <a:xfrm>
            <a:off x="1222238" y="2683192"/>
            <a:ext cx="184785"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a:t>
            </a:r>
            <a:r>
              <a:rPr sz="225" b="1" spc="89"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2" name="object 152"/>
          <p:cNvSpPr txBox="1"/>
          <p:nvPr/>
        </p:nvSpPr>
        <p:spPr>
          <a:xfrm>
            <a:off x="1365530" y="2910591"/>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3" name="object 153"/>
          <p:cNvSpPr txBox="1"/>
          <p:nvPr/>
        </p:nvSpPr>
        <p:spPr>
          <a:xfrm>
            <a:off x="1309459" y="2605705"/>
            <a:ext cx="1828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a:t>
            </a:r>
            <a:r>
              <a:rPr sz="225" b="1" spc="-3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4" name="object 154"/>
          <p:cNvSpPr txBox="1"/>
          <p:nvPr/>
        </p:nvSpPr>
        <p:spPr>
          <a:xfrm>
            <a:off x="1449793" y="2856000"/>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55" name="object 155"/>
          <p:cNvSpPr txBox="1"/>
          <p:nvPr/>
        </p:nvSpPr>
        <p:spPr>
          <a:xfrm>
            <a:off x="1213866" y="2861023"/>
            <a:ext cx="123189"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25" dirty="0">
                <a:solidFill>
                  <a:srgbClr val="569BBD"/>
                </a:solidFill>
                <a:latin typeface="Arial"/>
                <a:cs typeface="Arial"/>
              </a:rPr>
              <a:t>●</a:t>
            </a:r>
            <a:r>
              <a:rPr sz="100" b="1" spc="-25"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56" name="object 156"/>
          <p:cNvSpPr txBox="1"/>
          <p:nvPr/>
        </p:nvSpPr>
        <p:spPr>
          <a:xfrm>
            <a:off x="1344621" y="2786807"/>
            <a:ext cx="123189" cy="72390"/>
          </a:xfrm>
          <a:prstGeom prst="rect">
            <a:avLst/>
          </a:prstGeom>
        </p:spPr>
        <p:txBody>
          <a:bodyPr vert="horz" wrap="square" lIns="0" tIns="12700" rIns="0" bIns="0" rtlCol="0">
            <a:spAutoFit/>
          </a:bodyPr>
          <a:lstStyle/>
          <a:p>
            <a:pPr marL="3810">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a:lnSpc>
                <a:spcPct val="100000"/>
              </a:lnSpc>
              <a:spcBef>
                <a:spcPts val="5"/>
              </a:spcBef>
            </a:pPr>
            <a:r>
              <a:rPr sz="150" b="1" spc="30" dirty="0">
                <a:solidFill>
                  <a:srgbClr val="569BBD"/>
                </a:solidFill>
                <a:latin typeface="Arial"/>
                <a:cs typeface="Arial"/>
              </a:rPr>
              <a:t>●      </a:t>
            </a:r>
            <a:r>
              <a:rPr sz="150" b="1" spc="70" dirty="0">
                <a:solidFill>
                  <a:srgbClr val="569BBD"/>
                </a:solidFill>
                <a:latin typeface="Arial"/>
                <a:cs typeface="Arial"/>
              </a:rPr>
              <a:t> </a:t>
            </a:r>
            <a:r>
              <a:rPr sz="150" b="1" spc="-25" dirty="0">
                <a:solidFill>
                  <a:srgbClr val="569BBD"/>
                </a:solidFill>
                <a:latin typeface="Arial"/>
                <a:cs typeface="Arial"/>
              </a:rPr>
              <a:t>●</a:t>
            </a:r>
            <a:r>
              <a:rPr sz="100" b="1" spc="-25" dirty="0">
                <a:solidFill>
                  <a:srgbClr val="F05133"/>
                </a:solidFill>
                <a:latin typeface="Arial"/>
                <a:cs typeface="Arial"/>
              </a:rPr>
              <a:t>●</a:t>
            </a:r>
            <a:endParaRPr sz="100">
              <a:latin typeface="Arial"/>
              <a:cs typeface="Arial"/>
            </a:endParaRPr>
          </a:p>
        </p:txBody>
      </p:sp>
      <p:sp>
        <p:nvSpPr>
          <p:cNvPr id="157" name="object 157"/>
          <p:cNvSpPr txBox="1"/>
          <p:nvPr/>
        </p:nvSpPr>
        <p:spPr>
          <a:xfrm>
            <a:off x="1244627" y="2555864"/>
            <a:ext cx="3556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158" name="object 158"/>
          <p:cNvSpPr txBox="1"/>
          <p:nvPr/>
        </p:nvSpPr>
        <p:spPr>
          <a:xfrm>
            <a:off x="1205416" y="2847122"/>
            <a:ext cx="45085" cy="74930"/>
          </a:xfrm>
          <a:prstGeom prst="rect">
            <a:avLst/>
          </a:prstGeom>
        </p:spPr>
        <p:txBody>
          <a:bodyPr vert="horz" wrap="square" lIns="0" tIns="15240" rIns="0" bIns="0" rtlCol="0">
            <a:spAutoFit/>
          </a:bodyPr>
          <a:lstStyle/>
          <a:p>
            <a:pPr>
              <a:lnSpc>
                <a:spcPct val="100000"/>
              </a:lnSpc>
              <a:spcBef>
                <a:spcPts val="120"/>
              </a:spcBef>
            </a:pPr>
            <a:r>
              <a:rPr sz="300" spc="70" dirty="0">
                <a:solidFill>
                  <a:srgbClr val="F05133"/>
                </a:solidFill>
                <a:latin typeface="Arial"/>
                <a:cs typeface="Arial"/>
              </a:rPr>
              <a:t>●</a:t>
            </a:r>
            <a:endParaRPr sz="300">
              <a:latin typeface="Arial"/>
              <a:cs typeface="Arial"/>
            </a:endParaRPr>
          </a:p>
        </p:txBody>
      </p:sp>
      <p:sp>
        <p:nvSpPr>
          <p:cNvPr id="159" name="object 159"/>
          <p:cNvSpPr txBox="1"/>
          <p:nvPr/>
        </p:nvSpPr>
        <p:spPr>
          <a:xfrm>
            <a:off x="1432699" y="2794400"/>
            <a:ext cx="32384"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endParaRPr sz="300">
              <a:latin typeface="Arial"/>
              <a:cs typeface="Arial"/>
            </a:endParaRPr>
          </a:p>
        </p:txBody>
      </p:sp>
      <p:sp>
        <p:nvSpPr>
          <p:cNvPr id="160" name="object 160"/>
          <p:cNvSpPr/>
          <p:nvPr/>
        </p:nvSpPr>
        <p:spPr>
          <a:xfrm>
            <a:off x="1391969" y="2995093"/>
            <a:ext cx="335280" cy="330200"/>
          </a:xfrm>
          <a:custGeom>
            <a:avLst/>
            <a:gdLst/>
            <a:ahLst/>
            <a:cxnLst/>
            <a:rect l="l" t="t" r="r" b="b"/>
            <a:pathLst>
              <a:path w="335280" h="330200">
                <a:moveTo>
                  <a:pt x="334790" y="164981"/>
                </a:moveTo>
                <a:lnTo>
                  <a:pt x="329300" y="123122"/>
                </a:lnTo>
                <a:lnTo>
                  <a:pt x="313257" y="83989"/>
                </a:lnTo>
                <a:lnTo>
                  <a:pt x="287636" y="50152"/>
                </a:lnTo>
                <a:lnTo>
                  <a:pt x="254149" y="23830"/>
                </a:lnTo>
                <a:lnTo>
                  <a:pt x="215016" y="6736"/>
                </a:lnTo>
                <a:lnTo>
                  <a:pt x="172768" y="0"/>
                </a:lnTo>
                <a:lnTo>
                  <a:pt x="162021" y="0"/>
                </a:lnTo>
                <a:lnTo>
                  <a:pt x="119773" y="6736"/>
                </a:lnTo>
                <a:lnTo>
                  <a:pt x="80641" y="23830"/>
                </a:lnTo>
                <a:lnTo>
                  <a:pt x="47154" y="50152"/>
                </a:lnTo>
                <a:lnTo>
                  <a:pt x="21532" y="83989"/>
                </a:lnTo>
                <a:lnTo>
                  <a:pt x="5490" y="123122"/>
                </a:lnTo>
                <a:lnTo>
                  <a:pt x="0" y="164981"/>
                </a:lnTo>
                <a:lnTo>
                  <a:pt x="350" y="175572"/>
                </a:lnTo>
                <a:lnTo>
                  <a:pt x="8527" y="217002"/>
                </a:lnTo>
                <a:lnTo>
                  <a:pt x="27100" y="255045"/>
                </a:lnTo>
                <a:lnTo>
                  <a:pt x="54863" y="287169"/>
                </a:lnTo>
                <a:lnTo>
                  <a:pt x="89986" y="311349"/>
                </a:lnTo>
                <a:lnTo>
                  <a:pt x="130131" y="325912"/>
                </a:lnTo>
                <a:lnTo>
                  <a:pt x="162021" y="329962"/>
                </a:lnTo>
                <a:lnTo>
                  <a:pt x="172768" y="329962"/>
                </a:lnTo>
                <a:lnTo>
                  <a:pt x="215016" y="323226"/>
                </a:lnTo>
                <a:lnTo>
                  <a:pt x="254149" y="306132"/>
                </a:lnTo>
                <a:lnTo>
                  <a:pt x="287636" y="279809"/>
                </a:lnTo>
                <a:lnTo>
                  <a:pt x="313257" y="246011"/>
                </a:lnTo>
                <a:lnTo>
                  <a:pt x="329300" y="206878"/>
                </a:lnTo>
                <a:lnTo>
                  <a:pt x="334790" y="164981"/>
                </a:lnTo>
              </a:path>
            </a:pathLst>
          </a:custGeom>
          <a:ln w="3175">
            <a:solidFill>
              <a:srgbClr val="000000"/>
            </a:solidFill>
          </a:ln>
        </p:spPr>
        <p:txBody>
          <a:bodyPr wrap="square" lIns="0" tIns="0" rIns="0" bIns="0" rtlCol="0"/>
          <a:lstStyle/>
          <a:p>
            <a:endParaRPr/>
          </a:p>
        </p:txBody>
      </p:sp>
      <p:sp>
        <p:nvSpPr>
          <p:cNvPr id="161" name="object 161"/>
          <p:cNvSpPr txBox="1"/>
          <p:nvPr/>
        </p:nvSpPr>
        <p:spPr>
          <a:xfrm>
            <a:off x="1596239" y="3037063"/>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2" name="object 162"/>
          <p:cNvSpPr txBox="1"/>
          <p:nvPr/>
        </p:nvSpPr>
        <p:spPr>
          <a:xfrm>
            <a:off x="1631517" y="319978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3" name="object 163"/>
          <p:cNvSpPr txBox="1"/>
          <p:nvPr/>
        </p:nvSpPr>
        <p:spPr>
          <a:xfrm>
            <a:off x="1532342" y="3094341"/>
            <a:ext cx="106680"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a:t>
            </a:r>
            <a:r>
              <a:rPr sz="150" b="1" spc="8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164" name="object 164"/>
          <p:cNvSpPr txBox="1"/>
          <p:nvPr/>
        </p:nvSpPr>
        <p:spPr>
          <a:xfrm>
            <a:off x="1503644" y="3190946"/>
            <a:ext cx="46990"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15" baseline="27777" dirty="0">
                <a:solidFill>
                  <a:srgbClr val="F05133"/>
                </a:solidFill>
                <a:latin typeface="Arial"/>
                <a:cs typeface="Arial"/>
              </a:rPr>
              <a:t>●</a:t>
            </a:r>
            <a:r>
              <a:rPr sz="150" b="1" spc="30" dirty="0">
                <a:solidFill>
                  <a:srgbClr val="569BBD"/>
                </a:solidFill>
                <a:latin typeface="Arial"/>
                <a:cs typeface="Arial"/>
              </a:rPr>
              <a:t>●</a:t>
            </a:r>
            <a:endParaRPr sz="150">
              <a:latin typeface="Arial"/>
              <a:cs typeface="Arial"/>
            </a:endParaRPr>
          </a:p>
        </p:txBody>
      </p:sp>
      <p:sp>
        <p:nvSpPr>
          <p:cNvPr id="165" name="object 165"/>
          <p:cNvSpPr txBox="1"/>
          <p:nvPr/>
        </p:nvSpPr>
        <p:spPr>
          <a:xfrm>
            <a:off x="1430168" y="3027328"/>
            <a:ext cx="89535" cy="74930"/>
          </a:xfrm>
          <a:prstGeom prst="rect">
            <a:avLst/>
          </a:prstGeom>
        </p:spPr>
        <p:txBody>
          <a:bodyPr vert="horz" wrap="square" lIns="0" tIns="15240" rIns="0" bIns="0" rtlCol="0">
            <a:spAutoFit/>
          </a:bodyPr>
          <a:lstStyle/>
          <a:p>
            <a:pPr>
              <a:lnSpc>
                <a:spcPct val="100000"/>
              </a:lnSpc>
              <a:spcBef>
                <a:spcPts val="120"/>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7" baseline="27777"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66" name="object 166"/>
          <p:cNvSpPr txBox="1"/>
          <p:nvPr/>
        </p:nvSpPr>
        <p:spPr>
          <a:xfrm>
            <a:off x="1475764" y="3101155"/>
            <a:ext cx="238760" cy="121285"/>
          </a:xfrm>
          <a:prstGeom prst="rect">
            <a:avLst/>
          </a:prstGeom>
        </p:spPr>
        <p:txBody>
          <a:bodyPr vert="horz" wrap="square" lIns="0" tIns="15240" rIns="0" bIns="0" rtlCol="0">
            <a:spAutoFit/>
          </a:bodyPr>
          <a:lstStyle/>
          <a:p>
            <a:pPr>
              <a:lnSpc>
                <a:spcPct val="100000"/>
              </a:lnSpc>
              <a:spcBef>
                <a:spcPts val="120"/>
              </a:spcBef>
            </a:pPr>
            <a:r>
              <a:rPr sz="225" b="1" spc="44" baseline="55555" dirty="0">
                <a:solidFill>
                  <a:srgbClr val="569BBD"/>
                </a:solidFill>
                <a:latin typeface="Arial"/>
                <a:cs typeface="Arial"/>
              </a:rPr>
              <a:t>●   </a:t>
            </a:r>
            <a:r>
              <a:rPr sz="225" b="1" spc="7" baseline="55555" dirty="0">
                <a:solidFill>
                  <a:srgbClr val="569BBD"/>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150" b="1" spc="30" dirty="0">
                <a:solidFill>
                  <a:srgbClr val="569BBD"/>
                </a:solidFill>
                <a:latin typeface="Arial"/>
                <a:cs typeface="Arial"/>
              </a:rPr>
              <a:t>●</a:t>
            </a:r>
            <a:endParaRPr sz="150">
              <a:latin typeface="Arial"/>
              <a:cs typeface="Arial"/>
            </a:endParaRPr>
          </a:p>
          <a:p>
            <a:pPr marL="27305">
              <a:lnSpc>
                <a:spcPct val="100000"/>
              </a:lnSpc>
              <a:spcBef>
                <a:spcPts val="190"/>
              </a:spcBef>
            </a:pPr>
            <a:r>
              <a:rPr sz="150" b="1" spc="30" dirty="0">
                <a:solidFill>
                  <a:srgbClr val="569BBD"/>
                </a:solidFill>
                <a:latin typeface="Arial"/>
                <a:cs typeface="Arial"/>
              </a:rPr>
              <a:t>●</a:t>
            </a:r>
            <a:r>
              <a:rPr sz="150" b="1" spc="85"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67" name="object 167"/>
          <p:cNvSpPr/>
          <p:nvPr/>
        </p:nvSpPr>
        <p:spPr>
          <a:xfrm>
            <a:off x="1635800" y="2553651"/>
            <a:ext cx="482600" cy="476250"/>
          </a:xfrm>
          <a:custGeom>
            <a:avLst/>
            <a:gdLst/>
            <a:ahLst/>
            <a:cxnLst/>
            <a:rect l="l" t="t" r="r" b="b"/>
            <a:pathLst>
              <a:path w="482600" h="476250">
                <a:moveTo>
                  <a:pt x="482600" y="237834"/>
                </a:moveTo>
                <a:lnTo>
                  <a:pt x="478122" y="192354"/>
                </a:lnTo>
                <a:lnTo>
                  <a:pt x="464961" y="148549"/>
                </a:lnTo>
                <a:lnTo>
                  <a:pt x="443506" y="108014"/>
                </a:lnTo>
                <a:lnTo>
                  <a:pt x="414613" y="72308"/>
                </a:lnTo>
                <a:lnTo>
                  <a:pt x="379335" y="42676"/>
                </a:lnTo>
                <a:lnTo>
                  <a:pt x="338957" y="20247"/>
                </a:lnTo>
                <a:lnTo>
                  <a:pt x="294995" y="5840"/>
                </a:lnTo>
                <a:lnTo>
                  <a:pt x="249048" y="0"/>
                </a:lnTo>
                <a:lnTo>
                  <a:pt x="233551" y="0"/>
                </a:lnTo>
                <a:lnTo>
                  <a:pt x="187604" y="5840"/>
                </a:lnTo>
                <a:lnTo>
                  <a:pt x="143643" y="20247"/>
                </a:lnTo>
                <a:lnTo>
                  <a:pt x="103264" y="42676"/>
                </a:lnTo>
                <a:lnTo>
                  <a:pt x="67986" y="72308"/>
                </a:lnTo>
                <a:lnTo>
                  <a:pt x="39093" y="108014"/>
                </a:lnTo>
                <a:lnTo>
                  <a:pt x="17639" y="148549"/>
                </a:lnTo>
                <a:lnTo>
                  <a:pt x="4477" y="192354"/>
                </a:lnTo>
                <a:lnTo>
                  <a:pt x="0" y="237834"/>
                </a:lnTo>
                <a:lnTo>
                  <a:pt x="506" y="253059"/>
                </a:lnTo>
                <a:lnTo>
                  <a:pt x="7904" y="298188"/>
                </a:lnTo>
                <a:lnTo>
                  <a:pt x="23908" y="341059"/>
                </a:lnTo>
                <a:lnTo>
                  <a:pt x="47932" y="380114"/>
                </a:lnTo>
                <a:lnTo>
                  <a:pt x="79083" y="413952"/>
                </a:lnTo>
                <a:lnTo>
                  <a:pt x="116230" y="441286"/>
                </a:lnTo>
                <a:lnTo>
                  <a:pt x="157972" y="461106"/>
                </a:lnTo>
                <a:lnTo>
                  <a:pt x="202790" y="472709"/>
                </a:lnTo>
                <a:lnTo>
                  <a:pt x="233551" y="475630"/>
                </a:lnTo>
                <a:lnTo>
                  <a:pt x="249048" y="475630"/>
                </a:lnTo>
                <a:lnTo>
                  <a:pt x="294995" y="469789"/>
                </a:lnTo>
                <a:lnTo>
                  <a:pt x="338957" y="455382"/>
                </a:lnTo>
                <a:lnTo>
                  <a:pt x="379335" y="432953"/>
                </a:lnTo>
                <a:lnTo>
                  <a:pt x="414613" y="403360"/>
                </a:lnTo>
                <a:lnTo>
                  <a:pt x="443506" y="367615"/>
                </a:lnTo>
                <a:lnTo>
                  <a:pt x="464961" y="327119"/>
                </a:lnTo>
                <a:lnTo>
                  <a:pt x="478122" y="283314"/>
                </a:lnTo>
                <a:lnTo>
                  <a:pt x="482600" y="237834"/>
                </a:lnTo>
              </a:path>
            </a:pathLst>
          </a:custGeom>
          <a:ln w="3175">
            <a:solidFill>
              <a:srgbClr val="000000"/>
            </a:solidFill>
          </a:ln>
        </p:spPr>
        <p:txBody>
          <a:bodyPr wrap="square" lIns="0" tIns="0" rIns="0" bIns="0" rtlCol="0"/>
          <a:lstStyle/>
          <a:p>
            <a:endParaRPr/>
          </a:p>
        </p:txBody>
      </p:sp>
      <p:sp>
        <p:nvSpPr>
          <p:cNvPr id="168" name="object 168"/>
          <p:cNvSpPr txBox="1"/>
          <p:nvPr/>
        </p:nvSpPr>
        <p:spPr>
          <a:xfrm>
            <a:off x="2051310" y="2907515"/>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69" name="object 169"/>
          <p:cNvSpPr txBox="1"/>
          <p:nvPr/>
        </p:nvSpPr>
        <p:spPr>
          <a:xfrm>
            <a:off x="1733925" y="2860478"/>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0" name="object 170"/>
          <p:cNvSpPr txBox="1"/>
          <p:nvPr/>
        </p:nvSpPr>
        <p:spPr>
          <a:xfrm>
            <a:off x="2040174" y="2826096"/>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1" name="object 171"/>
          <p:cNvSpPr txBox="1"/>
          <p:nvPr/>
        </p:nvSpPr>
        <p:spPr>
          <a:xfrm>
            <a:off x="1701840" y="262096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2" name="object 172"/>
          <p:cNvSpPr txBox="1"/>
          <p:nvPr/>
        </p:nvSpPr>
        <p:spPr>
          <a:xfrm>
            <a:off x="1802845" y="2843929"/>
            <a:ext cx="118110" cy="64135"/>
          </a:xfrm>
          <a:prstGeom prst="rect">
            <a:avLst/>
          </a:prstGeom>
        </p:spPr>
        <p:txBody>
          <a:bodyPr vert="horz" wrap="square" lIns="0" tIns="12700" rIns="0" bIns="0" rtlCol="0">
            <a:spAutoFit/>
          </a:bodyPr>
          <a:lstStyle/>
          <a:p>
            <a:pPr marR="16510" algn="r">
              <a:lnSpc>
                <a:spcPts val="150"/>
              </a:lnSpc>
              <a:spcBef>
                <a:spcPts val="100"/>
              </a:spcBef>
            </a:pPr>
            <a:r>
              <a:rPr sz="150" b="1" spc="30" dirty="0">
                <a:solidFill>
                  <a:srgbClr val="569BBD"/>
                </a:solidFill>
                <a:latin typeface="Arial"/>
                <a:cs typeface="Arial"/>
              </a:rPr>
              <a:t>●</a:t>
            </a:r>
            <a:r>
              <a:rPr sz="150" b="1" spc="6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R="5080" algn="r">
              <a:lnSpc>
                <a:spcPts val="150"/>
              </a:lnSpc>
            </a:pPr>
            <a:r>
              <a:rPr sz="150" b="1" spc="30" dirty="0">
                <a:solidFill>
                  <a:srgbClr val="569BBD"/>
                </a:solidFill>
                <a:latin typeface="Arial"/>
                <a:cs typeface="Arial"/>
              </a:rPr>
              <a:t>●</a:t>
            </a:r>
            <a:endParaRPr sz="150">
              <a:latin typeface="Arial"/>
              <a:cs typeface="Arial"/>
            </a:endParaRPr>
          </a:p>
        </p:txBody>
      </p:sp>
      <p:sp>
        <p:nvSpPr>
          <p:cNvPr id="173" name="object 173"/>
          <p:cNvSpPr txBox="1"/>
          <p:nvPr/>
        </p:nvSpPr>
        <p:spPr>
          <a:xfrm>
            <a:off x="1747436" y="2922507"/>
            <a:ext cx="69850" cy="8826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gn="ctr">
              <a:lnSpc>
                <a:spcPct val="100000"/>
              </a:lnSpc>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R="5080" algn="ctr">
              <a:lnSpc>
                <a:spcPct val="100000"/>
              </a:lnSpc>
            </a:pPr>
            <a:r>
              <a:rPr sz="225" b="1" spc="44" baseline="18518" dirty="0">
                <a:solidFill>
                  <a:srgbClr val="569BBD"/>
                </a:solidFill>
                <a:latin typeface="Arial"/>
                <a:cs typeface="Arial"/>
              </a:rPr>
              <a:t>●</a:t>
            </a:r>
            <a:r>
              <a:rPr sz="225" b="1" spc="9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74" name="object 174"/>
          <p:cNvSpPr txBox="1"/>
          <p:nvPr/>
        </p:nvSpPr>
        <p:spPr>
          <a:xfrm>
            <a:off x="1947111" y="2684750"/>
            <a:ext cx="104139"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85" dirty="0">
                <a:solidFill>
                  <a:srgbClr val="569BBD"/>
                </a:solidFill>
                <a:latin typeface="Arial"/>
                <a:cs typeface="Arial"/>
              </a:rPr>
              <a:t> </a:t>
            </a:r>
            <a:r>
              <a:rPr sz="150" b="1" spc="-5" dirty="0">
                <a:solidFill>
                  <a:srgbClr val="569BBD"/>
                </a:solidFill>
                <a:latin typeface="Arial"/>
                <a:cs typeface="Arial"/>
              </a:rPr>
              <a:t>●●</a:t>
            </a:r>
            <a:endParaRPr sz="150">
              <a:latin typeface="Arial"/>
              <a:cs typeface="Arial"/>
            </a:endParaRPr>
          </a:p>
        </p:txBody>
      </p:sp>
      <p:sp>
        <p:nvSpPr>
          <p:cNvPr id="175" name="object 175"/>
          <p:cNvSpPr txBox="1"/>
          <p:nvPr/>
        </p:nvSpPr>
        <p:spPr>
          <a:xfrm>
            <a:off x="1816396" y="2979317"/>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6" name="object 176"/>
          <p:cNvSpPr txBox="1"/>
          <p:nvPr/>
        </p:nvSpPr>
        <p:spPr>
          <a:xfrm>
            <a:off x="1647015" y="2821189"/>
            <a:ext cx="28575" cy="4889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77" name="object 177"/>
          <p:cNvSpPr txBox="1"/>
          <p:nvPr/>
        </p:nvSpPr>
        <p:spPr>
          <a:xfrm>
            <a:off x="1849571" y="2631716"/>
            <a:ext cx="145415" cy="48895"/>
          </a:xfrm>
          <a:prstGeom prst="rect">
            <a:avLst/>
          </a:prstGeom>
        </p:spPr>
        <p:txBody>
          <a:bodyPr vert="horz" wrap="square" lIns="0" tIns="12700" rIns="0" bIns="0" rtlCol="0">
            <a:spAutoFit/>
          </a:bodyPr>
          <a:lstStyle/>
          <a:p>
            <a:pPr>
              <a:lnSpc>
                <a:spcPct val="100000"/>
              </a:lnSpc>
              <a:spcBef>
                <a:spcPts val="100"/>
              </a:spcBef>
            </a:pPr>
            <a:r>
              <a:rPr sz="150" b="1" spc="30" dirty="0">
                <a:solidFill>
                  <a:srgbClr val="569BBD"/>
                </a:solidFill>
                <a:latin typeface="Arial"/>
                <a:cs typeface="Arial"/>
              </a:rPr>
              <a:t>● </a:t>
            </a:r>
            <a:r>
              <a:rPr sz="225" b="1" spc="44" baseline="18518" dirty="0">
                <a:solidFill>
                  <a:srgbClr val="569BBD"/>
                </a:solidFill>
                <a:latin typeface="Arial"/>
                <a:cs typeface="Arial"/>
              </a:rPr>
              <a:t>● </a:t>
            </a:r>
            <a:r>
              <a:rPr sz="225" b="1" spc="44" baseline="37037" dirty="0">
                <a:solidFill>
                  <a:srgbClr val="569BBD"/>
                </a:solidFill>
                <a:latin typeface="Arial"/>
                <a:cs typeface="Arial"/>
              </a:rPr>
              <a:t>●</a:t>
            </a:r>
            <a:r>
              <a:rPr sz="225" b="1" spc="-7" baseline="37037"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78" name="object 178"/>
          <p:cNvSpPr txBox="1"/>
          <p:nvPr/>
        </p:nvSpPr>
        <p:spPr>
          <a:xfrm>
            <a:off x="1905837" y="2687551"/>
            <a:ext cx="160655" cy="151765"/>
          </a:xfrm>
          <a:prstGeom prst="rect">
            <a:avLst/>
          </a:prstGeom>
        </p:spPr>
        <p:txBody>
          <a:bodyPr vert="horz" wrap="square" lIns="0" tIns="28575" rIns="0" bIns="0" rtlCol="0">
            <a:spAutoFit/>
          </a:bodyPr>
          <a:lstStyle/>
          <a:p>
            <a:pPr marR="8890" algn="ctr">
              <a:lnSpc>
                <a:spcPct val="100000"/>
              </a:lnSpc>
              <a:spcBef>
                <a:spcPts val="225"/>
              </a:spcBef>
            </a:pP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55555" dirty="0">
                <a:solidFill>
                  <a:srgbClr val="F05133"/>
                </a:solidFill>
                <a:latin typeface="Arial"/>
                <a:cs typeface="Arial"/>
              </a:rPr>
              <a:t>●</a:t>
            </a:r>
            <a:r>
              <a:rPr sz="150" b="1" baseline="55555" dirty="0">
                <a:solidFill>
                  <a:srgbClr val="F05133"/>
                </a:solidFill>
                <a:latin typeface="Arial"/>
                <a:cs typeface="Arial"/>
              </a:rPr>
              <a:t>          </a:t>
            </a:r>
            <a:r>
              <a:rPr sz="150" b="1" spc="-15" baseline="55555" dirty="0">
                <a:solidFill>
                  <a:srgbClr val="F05133"/>
                </a:solidFill>
                <a:latin typeface="Arial"/>
                <a:cs typeface="Arial"/>
              </a:rPr>
              <a:t> </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R="5080" algn="r">
              <a:lnSpc>
                <a:spcPts val="150"/>
              </a:lnSpc>
              <a:spcBef>
                <a:spcPts val="55"/>
              </a:spcBef>
            </a:pPr>
            <a:r>
              <a:rPr sz="225" b="1" spc="-22" baseline="18518" dirty="0">
                <a:solidFill>
                  <a:srgbClr val="569BBD"/>
                </a:solidFill>
                <a:latin typeface="Arial"/>
                <a:cs typeface="Arial"/>
              </a:rPr>
              <a:t>●</a:t>
            </a:r>
            <a:r>
              <a:rPr sz="150" b="1" spc="30" dirty="0">
                <a:solidFill>
                  <a:srgbClr val="569BBD"/>
                </a:solidFill>
                <a:latin typeface="Arial"/>
                <a:cs typeface="Arial"/>
              </a:rPr>
              <a:t>●</a:t>
            </a:r>
            <a:endParaRPr sz="150">
              <a:latin typeface="Arial"/>
              <a:cs typeface="Arial"/>
            </a:endParaRPr>
          </a:p>
          <a:p>
            <a:pPr marL="63500" algn="ctr">
              <a:lnSpc>
                <a:spcPts val="135"/>
              </a:lnSpc>
            </a:pPr>
            <a:r>
              <a:rPr sz="150" b="1" spc="30" dirty="0">
                <a:solidFill>
                  <a:srgbClr val="569BBD"/>
                </a:solidFill>
                <a:latin typeface="Arial"/>
                <a:cs typeface="Arial"/>
              </a:rPr>
              <a:t>●</a:t>
            </a:r>
            <a:endParaRPr sz="150">
              <a:latin typeface="Arial"/>
              <a:cs typeface="Arial"/>
            </a:endParaRPr>
          </a:p>
          <a:p>
            <a:pPr marL="43815">
              <a:lnSpc>
                <a:spcPts val="165"/>
              </a:lnSpc>
            </a:pPr>
            <a:r>
              <a:rPr sz="150" b="1" spc="30" dirty="0">
                <a:solidFill>
                  <a:srgbClr val="569BBD"/>
                </a:solidFill>
                <a:latin typeface="Arial"/>
                <a:cs typeface="Arial"/>
              </a:rPr>
              <a:t>●</a:t>
            </a:r>
            <a:endParaRPr sz="150">
              <a:latin typeface="Arial"/>
              <a:cs typeface="Arial"/>
            </a:endParaRPr>
          </a:p>
        </p:txBody>
      </p:sp>
      <p:sp>
        <p:nvSpPr>
          <p:cNvPr id="179" name="object 179"/>
          <p:cNvSpPr txBox="1"/>
          <p:nvPr/>
        </p:nvSpPr>
        <p:spPr>
          <a:xfrm>
            <a:off x="1876322" y="2653054"/>
            <a:ext cx="50800" cy="74930"/>
          </a:xfrm>
          <a:prstGeom prst="rect">
            <a:avLst/>
          </a:prstGeom>
        </p:spPr>
        <p:txBody>
          <a:bodyPr vert="horz" wrap="square" lIns="0" tIns="15240" rIns="0" bIns="0" rtlCol="0">
            <a:spAutoFit/>
          </a:bodyPr>
          <a:lstStyle/>
          <a:p>
            <a:pPr>
              <a:lnSpc>
                <a:spcPct val="100000"/>
              </a:lnSpc>
              <a:spcBef>
                <a:spcPts val="120"/>
              </a:spcBef>
            </a:pPr>
            <a:r>
              <a:rPr sz="225" b="1" spc="-15" baseline="37037" dirty="0">
                <a:solidFill>
                  <a:srgbClr val="569BBD"/>
                </a:solidFill>
                <a:latin typeface="Arial"/>
                <a:cs typeface="Arial"/>
              </a:rPr>
              <a:t>●</a:t>
            </a:r>
            <a:r>
              <a:rPr sz="300" spc="-120"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180" name="object 180"/>
          <p:cNvSpPr txBox="1"/>
          <p:nvPr/>
        </p:nvSpPr>
        <p:spPr>
          <a:xfrm>
            <a:off x="309799" y="2947388"/>
            <a:ext cx="231775" cy="156845"/>
          </a:xfrm>
          <a:prstGeom prst="rect">
            <a:avLst/>
          </a:prstGeom>
        </p:spPr>
        <p:txBody>
          <a:bodyPr vert="horz" wrap="square" lIns="0" tIns="12065" rIns="0" bIns="0" rtlCol="0">
            <a:spAutoFit/>
          </a:bodyPr>
          <a:lstStyle/>
          <a:p>
            <a:pPr marR="5080" algn="ctr">
              <a:lnSpc>
                <a:spcPct val="100000"/>
              </a:lnSpc>
              <a:spcBef>
                <a:spcPts val="95"/>
              </a:spcBef>
            </a:pPr>
            <a:r>
              <a:rPr sz="400" spc="-5" dirty="0">
                <a:latin typeface="Arial"/>
                <a:cs typeface="Arial"/>
              </a:rPr>
              <a:t>St</a:t>
            </a:r>
            <a:r>
              <a:rPr sz="400" spc="-10" dirty="0">
                <a:latin typeface="Arial"/>
                <a:cs typeface="Arial"/>
              </a:rPr>
              <a:t>ratu</a:t>
            </a:r>
            <a:r>
              <a:rPr sz="400" spc="-5" dirty="0">
                <a:latin typeface="Arial"/>
                <a:cs typeface="Arial"/>
              </a:rPr>
              <a:t>m 1</a:t>
            </a:r>
            <a:endParaRPr sz="400">
              <a:latin typeface="Arial"/>
              <a:cs typeface="Arial"/>
            </a:endParaRPr>
          </a:p>
          <a:p>
            <a:pPr marL="26670">
              <a:lnSpc>
                <a:spcPts val="150"/>
              </a:lnSpc>
              <a:spcBef>
                <a:spcPts val="254"/>
              </a:spcBef>
            </a:pPr>
            <a:r>
              <a:rPr sz="150" b="1" spc="30" dirty="0">
                <a:solidFill>
                  <a:srgbClr val="569BBD"/>
                </a:solidFill>
                <a:latin typeface="Arial"/>
                <a:cs typeface="Arial"/>
              </a:rPr>
              <a:t>●</a:t>
            </a:r>
            <a:endParaRPr sz="150">
              <a:latin typeface="Arial"/>
              <a:cs typeface="Arial"/>
            </a:endParaRPr>
          </a:p>
          <a:p>
            <a:pPr marR="26670" algn="ctr">
              <a:lnSpc>
                <a:spcPts val="150"/>
              </a:lnSpc>
            </a:pPr>
            <a:r>
              <a:rPr sz="150" b="1" spc="30" dirty="0">
                <a:solidFill>
                  <a:srgbClr val="569BBD"/>
                </a:solidFill>
                <a:latin typeface="Arial"/>
                <a:cs typeface="Arial"/>
              </a:rPr>
              <a:t>●</a:t>
            </a:r>
            <a:endParaRPr sz="150">
              <a:latin typeface="Arial"/>
              <a:cs typeface="Arial"/>
            </a:endParaRPr>
          </a:p>
        </p:txBody>
      </p:sp>
      <p:sp>
        <p:nvSpPr>
          <p:cNvPr id="181" name="object 181"/>
          <p:cNvSpPr txBox="1"/>
          <p:nvPr/>
        </p:nvSpPr>
        <p:spPr>
          <a:xfrm>
            <a:off x="421941" y="2430600"/>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2</a:t>
            </a:r>
            <a:endParaRPr sz="400">
              <a:latin typeface="Arial"/>
              <a:cs typeface="Arial"/>
            </a:endParaRPr>
          </a:p>
        </p:txBody>
      </p:sp>
      <p:sp>
        <p:nvSpPr>
          <p:cNvPr id="182" name="object 182"/>
          <p:cNvSpPr txBox="1"/>
          <p:nvPr/>
        </p:nvSpPr>
        <p:spPr>
          <a:xfrm>
            <a:off x="777057" y="2637907"/>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3</a:t>
            </a:r>
            <a:endParaRPr sz="400">
              <a:latin typeface="Arial"/>
              <a:cs typeface="Arial"/>
            </a:endParaRPr>
          </a:p>
        </p:txBody>
      </p:sp>
      <p:sp>
        <p:nvSpPr>
          <p:cNvPr id="183" name="object 183"/>
          <p:cNvSpPr txBox="1"/>
          <p:nvPr/>
        </p:nvSpPr>
        <p:spPr>
          <a:xfrm>
            <a:off x="1244316" y="2451315"/>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4</a:t>
            </a:r>
            <a:endParaRPr sz="400">
              <a:latin typeface="Arial"/>
              <a:cs typeface="Arial"/>
            </a:endParaRPr>
          </a:p>
        </p:txBody>
      </p:sp>
      <p:sp>
        <p:nvSpPr>
          <p:cNvPr id="184" name="object 184"/>
          <p:cNvSpPr txBox="1"/>
          <p:nvPr/>
        </p:nvSpPr>
        <p:spPr>
          <a:xfrm>
            <a:off x="1449909" y="3310954"/>
            <a:ext cx="231775" cy="86360"/>
          </a:xfrm>
          <a:prstGeom prst="rect">
            <a:avLst/>
          </a:prstGeom>
        </p:spPr>
        <p:txBody>
          <a:bodyPr vert="horz" wrap="square" lIns="0" tIns="12065" rIns="0" bIns="0" rtlCol="0">
            <a:spAutoFit/>
          </a:bodyPr>
          <a:lstStyle/>
          <a:p>
            <a:pPr>
              <a:lnSpc>
                <a:spcPct val="100000"/>
              </a:lnSpc>
              <a:spcBef>
                <a:spcPts val="95"/>
              </a:spcBef>
            </a:pPr>
            <a:r>
              <a:rPr sz="400" spc="-5" dirty="0">
                <a:latin typeface="Arial"/>
                <a:cs typeface="Arial"/>
              </a:rPr>
              <a:t>Stratum</a:t>
            </a:r>
            <a:r>
              <a:rPr sz="400" spc="-45" dirty="0">
                <a:latin typeface="Arial"/>
                <a:cs typeface="Arial"/>
              </a:rPr>
              <a:t> </a:t>
            </a:r>
            <a:r>
              <a:rPr sz="400" spc="-5" dirty="0">
                <a:latin typeface="Arial"/>
                <a:cs typeface="Arial"/>
              </a:rPr>
              <a:t>5</a:t>
            </a:r>
            <a:endParaRPr sz="400">
              <a:latin typeface="Arial"/>
              <a:cs typeface="Arial"/>
            </a:endParaRPr>
          </a:p>
        </p:txBody>
      </p:sp>
      <p:sp>
        <p:nvSpPr>
          <p:cNvPr id="185" name="object 185"/>
          <p:cNvSpPr txBox="1"/>
          <p:nvPr/>
        </p:nvSpPr>
        <p:spPr>
          <a:xfrm>
            <a:off x="1767645" y="2471408"/>
            <a:ext cx="231775" cy="157480"/>
          </a:xfrm>
          <a:prstGeom prst="rect">
            <a:avLst/>
          </a:prstGeom>
        </p:spPr>
        <p:txBody>
          <a:bodyPr vert="horz" wrap="square" lIns="0" tIns="12065" rIns="0" bIns="0" rtlCol="0">
            <a:spAutoFit/>
          </a:bodyPr>
          <a:lstStyle/>
          <a:p>
            <a:pPr marR="5080" algn="ctr">
              <a:lnSpc>
                <a:spcPct val="100000"/>
              </a:lnSpc>
              <a:spcBef>
                <a:spcPts val="95"/>
              </a:spcBef>
            </a:pPr>
            <a:r>
              <a:rPr sz="400" spc="-5" dirty="0">
                <a:latin typeface="Arial"/>
                <a:cs typeface="Arial"/>
              </a:rPr>
              <a:t>St</a:t>
            </a:r>
            <a:r>
              <a:rPr sz="400" spc="-10" dirty="0">
                <a:latin typeface="Arial"/>
                <a:cs typeface="Arial"/>
              </a:rPr>
              <a:t>ratu</a:t>
            </a:r>
            <a:r>
              <a:rPr sz="400" spc="-5" dirty="0">
                <a:latin typeface="Arial"/>
                <a:cs typeface="Arial"/>
              </a:rPr>
              <a:t>m 6</a:t>
            </a:r>
            <a:endParaRPr sz="400">
              <a:latin typeface="Arial"/>
              <a:cs typeface="Arial"/>
            </a:endParaRPr>
          </a:p>
          <a:p>
            <a:pPr marL="21590">
              <a:lnSpc>
                <a:spcPts val="155"/>
              </a:lnSpc>
              <a:spcBef>
                <a:spcPts val="250"/>
              </a:spcBef>
            </a:pPr>
            <a:r>
              <a:rPr sz="225" b="1" spc="7" baseline="18518" dirty="0">
                <a:solidFill>
                  <a:srgbClr val="569BBD"/>
                </a:solidFill>
                <a:latin typeface="Arial"/>
                <a:cs typeface="Arial"/>
              </a:rPr>
              <a:t>●</a:t>
            </a:r>
            <a:r>
              <a:rPr sz="150" b="1" spc="5" dirty="0">
                <a:solidFill>
                  <a:srgbClr val="569BBD"/>
                </a:solidFill>
                <a:latin typeface="Arial"/>
                <a:cs typeface="Arial"/>
              </a:rPr>
              <a:t>●</a:t>
            </a:r>
            <a:endParaRPr sz="150">
              <a:latin typeface="Arial"/>
              <a:cs typeface="Arial"/>
            </a:endParaRPr>
          </a:p>
          <a:p>
            <a:pPr marL="18415" algn="ctr">
              <a:lnSpc>
                <a:spcPts val="155"/>
              </a:lnSpc>
            </a:pPr>
            <a:r>
              <a:rPr sz="150" b="1" spc="30" dirty="0">
                <a:solidFill>
                  <a:srgbClr val="569BBD"/>
                </a:solidFill>
                <a:latin typeface="Arial"/>
                <a:cs typeface="Arial"/>
              </a:rPr>
              <a:t>●</a:t>
            </a:r>
            <a:endParaRPr sz="150">
              <a:latin typeface="Arial"/>
              <a:cs typeface="Arial"/>
            </a:endParaRPr>
          </a:p>
        </p:txBody>
      </p:sp>
      <p:sp>
        <p:nvSpPr>
          <p:cNvPr id="186" name="object 186"/>
          <p:cNvSpPr txBox="1"/>
          <p:nvPr/>
        </p:nvSpPr>
        <p:spPr>
          <a:xfrm>
            <a:off x="2355214" y="521640"/>
            <a:ext cx="1903730" cy="404495"/>
          </a:xfrm>
          <a:prstGeom prst="rect">
            <a:avLst/>
          </a:prstGeom>
        </p:spPr>
        <p:txBody>
          <a:bodyPr vert="horz" wrap="square" lIns="0" tIns="8255" rIns="0" bIns="0" rtlCol="0">
            <a:spAutoFit/>
          </a:bodyPr>
          <a:lstStyle/>
          <a:p>
            <a:pPr marL="12700" marR="5080">
              <a:lnSpc>
                <a:spcPct val="110800"/>
              </a:lnSpc>
              <a:spcBef>
                <a:spcPts val="65"/>
              </a:spcBef>
            </a:pPr>
            <a:r>
              <a:rPr sz="1200" i="1" spc="-25" dirty="0">
                <a:solidFill>
                  <a:srgbClr val="024F84"/>
                </a:solidFill>
                <a:latin typeface="Arial"/>
                <a:cs typeface="Arial"/>
              </a:rPr>
              <a:t>Cluster: </a:t>
            </a:r>
            <a:r>
              <a:rPr sz="1050" dirty="0">
                <a:latin typeface="Arial"/>
                <a:cs typeface="Arial"/>
              </a:rPr>
              <a:t>heterogenous clusters  </a:t>
            </a:r>
            <a:r>
              <a:rPr sz="1050" spc="-5" dirty="0">
                <a:latin typeface="Arial"/>
                <a:cs typeface="Arial"/>
              </a:rPr>
              <a:t>Sample </a:t>
            </a:r>
            <a:r>
              <a:rPr sz="1050" spc="-30" dirty="0">
                <a:latin typeface="Arial"/>
                <a:cs typeface="Arial"/>
              </a:rPr>
              <a:t>all </a:t>
            </a:r>
            <a:r>
              <a:rPr sz="1050" spc="5" dirty="0">
                <a:latin typeface="Arial"/>
                <a:cs typeface="Arial"/>
              </a:rPr>
              <a:t>chosen</a:t>
            </a:r>
            <a:r>
              <a:rPr sz="1050" spc="45" dirty="0">
                <a:latin typeface="Arial"/>
                <a:cs typeface="Arial"/>
              </a:rPr>
              <a:t> </a:t>
            </a:r>
            <a:r>
              <a:rPr sz="1050" dirty="0">
                <a:latin typeface="Arial"/>
                <a:cs typeface="Arial"/>
              </a:rPr>
              <a:t>clusters</a:t>
            </a:r>
          </a:p>
        </p:txBody>
      </p:sp>
      <p:sp>
        <p:nvSpPr>
          <p:cNvPr id="187" name="object 187"/>
          <p:cNvSpPr/>
          <p:nvPr/>
        </p:nvSpPr>
        <p:spPr>
          <a:xfrm>
            <a:off x="2396145" y="951114"/>
            <a:ext cx="2038350" cy="1005205"/>
          </a:xfrm>
          <a:custGeom>
            <a:avLst/>
            <a:gdLst/>
            <a:ahLst/>
            <a:cxnLst/>
            <a:rect l="l" t="t" r="r" b="b"/>
            <a:pathLst>
              <a:path w="2038350" h="1005205">
                <a:moveTo>
                  <a:pt x="0" y="1004998"/>
                </a:moveTo>
                <a:lnTo>
                  <a:pt x="2038307" y="1004998"/>
                </a:lnTo>
                <a:lnTo>
                  <a:pt x="2038307" y="0"/>
                </a:lnTo>
                <a:lnTo>
                  <a:pt x="0" y="0"/>
                </a:lnTo>
                <a:lnTo>
                  <a:pt x="0" y="1004998"/>
                </a:lnTo>
              </a:path>
            </a:pathLst>
          </a:custGeom>
          <a:ln w="3175">
            <a:solidFill>
              <a:srgbClr val="000000"/>
            </a:solidFill>
          </a:ln>
        </p:spPr>
        <p:txBody>
          <a:bodyPr wrap="square" lIns="0" tIns="0" rIns="0" bIns="0" rtlCol="0"/>
          <a:lstStyle/>
          <a:p>
            <a:endParaRPr/>
          </a:p>
        </p:txBody>
      </p:sp>
      <p:sp>
        <p:nvSpPr>
          <p:cNvPr id="188" name="object 188"/>
          <p:cNvSpPr/>
          <p:nvPr/>
        </p:nvSpPr>
        <p:spPr>
          <a:xfrm>
            <a:off x="2432652" y="1045736"/>
            <a:ext cx="1951293" cy="813140"/>
          </a:xfrm>
          <a:prstGeom prst="rect">
            <a:avLst/>
          </a:prstGeom>
          <a:blipFill>
            <a:blip r:embed="rId2" cstate="print"/>
            <a:stretch>
              <a:fillRect/>
            </a:stretch>
          </a:blipFill>
        </p:spPr>
        <p:txBody>
          <a:bodyPr wrap="square" lIns="0" tIns="0" rIns="0" bIns="0" rtlCol="0"/>
          <a:lstStyle/>
          <a:p>
            <a:endParaRPr/>
          </a:p>
        </p:txBody>
      </p:sp>
      <p:sp>
        <p:nvSpPr>
          <p:cNvPr id="189" name="object 189"/>
          <p:cNvSpPr txBox="1"/>
          <p:nvPr/>
        </p:nvSpPr>
        <p:spPr>
          <a:xfrm>
            <a:off x="2704643" y="1492147"/>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0" name="object 190"/>
          <p:cNvSpPr txBox="1"/>
          <p:nvPr/>
        </p:nvSpPr>
        <p:spPr>
          <a:xfrm>
            <a:off x="2594077" y="1646750"/>
            <a:ext cx="60960" cy="49530"/>
          </a:xfrm>
          <a:prstGeom prst="rect">
            <a:avLst/>
          </a:prstGeom>
        </p:spPr>
        <p:txBody>
          <a:bodyPr vert="horz" wrap="square" lIns="0" tIns="13335" rIns="0" bIns="0" rtlCol="0">
            <a:spAutoFit/>
          </a:bodyPr>
          <a:lstStyle/>
          <a:p>
            <a:pPr>
              <a:lnSpc>
                <a:spcPct val="100000"/>
              </a:lnSpc>
              <a:spcBef>
                <a:spcPts val="105"/>
              </a:spcBef>
            </a:pPr>
            <a:r>
              <a:rPr sz="150" b="1" spc="30"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191" name="object 191"/>
          <p:cNvSpPr txBox="1"/>
          <p:nvPr/>
        </p:nvSpPr>
        <p:spPr>
          <a:xfrm>
            <a:off x="2759651" y="1578413"/>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2" name="object 192"/>
          <p:cNvSpPr txBox="1"/>
          <p:nvPr/>
        </p:nvSpPr>
        <p:spPr>
          <a:xfrm>
            <a:off x="2617865" y="1469892"/>
            <a:ext cx="88265" cy="9715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a:lnSpc>
                <a:spcPct val="100000"/>
              </a:lnSpc>
              <a:spcBef>
                <a:spcPts val="70"/>
              </a:spcBef>
            </a:pPr>
            <a:r>
              <a:rPr sz="225" b="1" spc="44" baseline="18518" dirty="0">
                <a:solidFill>
                  <a:srgbClr val="569BBD"/>
                </a:solidFill>
                <a:latin typeface="Arial"/>
                <a:cs typeface="Arial"/>
              </a:rPr>
              <a:t>●</a:t>
            </a:r>
            <a:r>
              <a:rPr sz="225" b="1" spc="12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193" name="object 193"/>
          <p:cNvSpPr txBox="1"/>
          <p:nvPr/>
        </p:nvSpPr>
        <p:spPr>
          <a:xfrm>
            <a:off x="2609962" y="158954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4" name="object 194"/>
          <p:cNvSpPr txBox="1"/>
          <p:nvPr/>
        </p:nvSpPr>
        <p:spPr>
          <a:xfrm>
            <a:off x="2550433" y="1698171"/>
            <a:ext cx="214629" cy="92075"/>
          </a:xfrm>
          <a:prstGeom prst="rect">
            <a:avLst/>
          </a:prstGeom>
        </p:spPr>
        <p:txBody>
          <a:bodyPr vert="horz" wrap="square" lIns="0" tIns="22860" rIns="0" bIns="0" rtlCol="0">
            <a:spAutoFit/>
          </a:bodyPr>
          <a:lstStyle/>
          <a:p>
            <a:pPr marR="5080" algn="ctr">
              <a:lnSpc>
                <a:spcPct val="100000"/>
              </a:lnSpc>
              <a:spcBef>
                <a:spcPts val="180"/>
              </a:spcBef>
            </a:pPr>
            <a:r>
              <a:rPr sz="150" b="1" spc="30" dirty="0">
                <a:solidFill>
                  <a:srgbClr val="569BBD"/>
                </a:solidFill>
                <a:latin typeface="Arial"/>
                <a:cs typeface="Arial"/>
              </a:rPr>
              <a:t>● </a:t>
            </a:r>
            <a:r>
              <a:rPr sz="225" b="1" spc="44" baseline="-37037" dirty="0">
                <a:solidFill>
                  <a:srgbClr val="569BBD"/>
                </a:solidFill>
                <a:latin typeface="Arial"/>
                <a:cs typeface="Arial"/>
              </a:rPr>
              <a:t>● </a:t>
            </a:r>
            <a:r>
              <a:rPr sz="150" b="1" spc="30" dirty="0">
                <a:solidFill>
                  <a:srgbClr val="569BBD"/>
                </a:solidFill>
                <a:latin typeface="Arial"/>
                <a:cs typeface="Arial"/>
              </a:rPr>
              <a:t>●</a:t>
            </a:r>
            <a:r>
              <a:rPr sz="150" b="1" spc="2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algn="ctr">
              <a:lnSpc>
                <a:spcPct val="100000"/>
              </a:lnSpc>
              <a:spcBef>
                <a:spcPts val="80"/>
              </a:spcBef>
            </a:pPr>
            <a:r>
              <a:rPr sz="150" b="1" spc="30" dirty="0">
                <a:solidFill>
                  <a:srgbClr val="569BBD"/>
                </a:solidFill>
                <a:latin typeface="Arial"/>
                <a:cs typeface="Arial"/>
              </a:rPr>
              <a:t>●</a:t>
            </a:r>
            <a:endParaRPr sz="150">
              <a:latin typeface="Arial"/>
              <a:cs typeface="Arial"/>
            </a:endParaRPr>
          </a:p>
        </p:txBody>
      </p:sp>
      <p:sp>
        <p:nvSpPr>
          <p:cNvPr id="195" name="object 195"/>
          <p:cNvSpPr txBox="1"/>
          <p:nvPr/>
        </p:nvSpPr>
        <p:spPr>
          <a:xfrm>
            <a:off x="2629189" y="1621153"/>
            <a:ext cx="192405" cy="49530"/>
          </a:xfrm>
          <a:prstGeom prst="rect">
            <a:avLst/>
          </a:prstGeom>
        </p:spPr>
        <p:txBody>
          <a:bodyPr vert="horz" wrap="square" lIns="0" tIns="13335" rIns="0" bIns="0" rtlCol="0">
            <a:spAutoFit/>
          </a:bodyPr>
          <a:lstStyle/>
          <a:p>
            <a:pPr>
              <a:lnSpc>
                <a:spcPct val="100000"/>
              </a:lnSpc>
              <a:spcBef>
                <a:spcPts val="105"/>
              </a:spcBef>
            </a:pPr>
            <a:r>
              <a:rPr sz="150" b="1" spc="30" dirty="0">
                <a:solidFill>
                  <a:srgbClr val="569BBD"/>
                </a:solidFill>
                <a:latin typeface="Arial"/>
                <a:cs typeface="Arial"/>
              </a:rPr>
              <a:t>● </a:t>
            </a:r>
            <a:r>
              <a:rPr sz="225" b="1" spc="44" baseline="37037" dirty="0">
                <a:solidFill>
                  <a:srgbClr val="569BBD"/>
                </a:solidFill>
                <a:latin typeface="Arial"/>
                <a:cs typeface="Arial"/>
              </a:rPr>
              <a:t>●</a:t>
            </a:r>
            <a:r>
              <a:rPr sz="225" b="1" spc="75" baseline="37037" dirty="0">
                <a:solidFill>
                  <a:srgbClr val="569BBD"/>
                </a:solidFill>
                <a:latin typeface="Arial"/>
                <a:cs typeface="Arial"/>
              </a:rPr>
              <a:t> </a:t>
            </a:r>
            <a:r>
              <a:rPr sz="225" b="1" spc="44" baseline="55555" dirty="0">
                <a:solidFill>
                  <a:srgbClr val="569BBD"/>
                </a:solidFill>
                <a:latin typeface="Arial"/>
                <a:cs typeface="Arial"/>
              </a:rPr>
              <a:t>●</a:t>
            </a:r>
            <a:endParaRPr sz="225" baseline="55555">
              <a:latin typeface="Arial"/>
              <a:cs typeface="Arial"/>
            </a:endParaRPr>
          </a:p>
        </p:txBody>
      </p:sp>
      <p:sp>
        <p:nvSpPr>
          <p:cNvPr id="196" name="object 196"/>
          <p:cNvSpPr txBox="1"/>
          <p:nvPr/>
        </p:nvSpPr>
        <p:spPr>
          <a:xfrm>
            <a:off x="2584405" y="154707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7" name="object 197"/>
          <p:cNvSpPr txBox="1"/>
          <p:nvPr/>
        </p:nvSpPr>
        <p:spPr>
          <a:xfrm>
            <a:off x="2553775" y="132928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8" name="object 198"/>
          <p:cNvSpPr txBox="1"/>
          <p:nvPr/>
        </p:nvSpPr>
        <p:spPr>
          <a:xfrm>
            <a:off x="2654668" y="128855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199" name="object 199"/>
          <p:cNvSpPr txBox="1"/>
          <p:nvPr/>
        </p:nvSpPr>
        <p:spPr>
          <a:xfrm>
            <a:off x="2600368" y="134123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0" name="object 200"/>
          <p:cNvSpPr txBox="1"/>
          <p:nvPr/>
        </p:nvSpPr>
        <p:spPr>
          <a:xfrm>
            <a:off x="2633908" y="120397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1" name="object 201"/>
          <p:cNvSpPr txBox="1"/>
          <p:nvPr/>
        </p:nvSpPr>
        <p:spPr>
          <a:xfrm>
            <a:off x="2692415" y="130542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2" name="object 202"/>
          <p:cNvSpPr txBox="1"/>
          <p:nvPr/>
        </p:nvSpPr>
        <p:spPr>
          <a:xfrm>
            <a:off x="2571076" y="1184859"/>
            <a:ext cx="39370" cy="117475"/>
          </a:xfrm>
          <a:prstGeom prst="rect">
            <a:avLst/>
          </a:prstGeom>
        </p:spPr>
        <p:txBody>
          <a:bodyPr vert="horz" wrap="square" lIns="0" tIns="1905" rIns="0" bIns="0" rtlCol="0">
            <a:spAutoFit/>
          </a:bodyPr>
          <a:lstStyle/>
          <a:p>
            <a:pPr>
              <a:lnSpc>
                <a:spcPct val="100000"/>
              </a:lnSpc>
              <a:spcBef>
                <a:spcPts val="15"/>
              </a:spcBef>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a:p>
            <a:pPr marL="3175">
              <a:lnSpc>
                <a:spcPts val="135"/>
              </a:lnSpc>
              <a:spcBef>
                <a:spcPts val="35"/>
              </a:spcBef>
            </a:pPr>
            <a:r>
              <a:rPr sz="150" b="1" spc="30" dirty="0">
                <a:solidFill>
                  <a:srgbClr val="569BBD"/>
                </a:solidFill>
                <a:latin typeface="Arial"/>
                <a:cs typeface="Arial"/>
              </a:rPr>
              <a:t>●</a:t>
            </a:r>
            <a:endParaRPr sz="150">
              <a:latin typeface="Arial"/>
              <a:cs typeface="Arial"/>
            </a:endParaRPr>
          </a:p>
          <a:p>
            <a:pPr marL="10160">
              <a:lnSpc>
                <a:spcPts val="135"/>
              </a:lnSpc>
            </a:pPr>
            <a:r>
              <a:rPr sz="150" b="1" spc="30" dirty="0">
                <a:solidFill>
                  <a:srgbClr val="569BBD"/>
                </a:solidFill>
                <a:latin typeface="Arial"/>
                <a:cs typeface="Arial"/>
              </a:rPr>
              <a:t>●</a:t>
            </a:r>
            <a:endParaRPr sz="150">
              <a:latin typeface="Arial"/>
              <a:cs typeface="Arial"/>
            </a:endParaRPr>
          </a:p>
          <a:p>
            <a:pPr marL="6350">
              <a:lnSpc>
                <a:spcPct val="100000"/>
              </a:lnSpc>
              <a:spcBef>
                <a:spcPts val="30"/>
              </a:spcBef>
            </a:pPr>
            <a:r>
              <a:rPr sz="150" b="1" spc="30" dirty="0">
                <a:solidFill>
                  <a:srgbClr val="569BBD"/>
                </a:solidFill>
                <a:latin typeface="Arial"/>
                <a:cs typeface="Arial"/>
              </a:rPr>
              <a:t>●</a:t>
            </a:r>
            <a:endParaRPr sz="150">
              <a:latin typeface="Arial"/>
              <a:cs typeface="Arial"/>
            </a:endParaRPr>
          </a:p>
        </p:txBody>
      </p:sp>
      <p:sp>
        <p:nvSpPr>
          <p:cNvPr id="203" name="object 203"/>
          <p:cNvSpPr txBox="1"/>
          <p:nvPr/>
        </p:nvSpPr>
        <p:spPr>
          <a:xfrm>
            <a:off x="2718248" y="1221827"/>
            <a:ext cx="31115" cy="6794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ts val="165"/>
              </a:lnSpc>
            </a:pPr>
            <a:r>
              <a:rPr sz="150" b="1" spc="30" dirty="0">
                <a:solidFill>
                  <a:srgbClr val="569BBD"/>
                </a:solidFill>
                <a:latin typeface="Arial"/>
                <a:cs typeface="Arial"/>
              </a:rPr>
              <a:t>●</a:t>
            </a:r>
            <a:endParaRPr sz="150">
              <a:latin typeface="Arial"/>
              <a:cs typeface="Arial"/>
            </a:endParaRPr>
          </a:p>
          <a:p>
            <a:pPr marL="1905">
              <a:lnSpc>
                <a:spcPts val="165"/>
              </a:lnSpc>
            </a:pPr>
            <a:r>
              <a:rPr sz="150" b="1" spc="30" dirty="0">
                <a:solidFill>
                  <a:srgbClr val="569BBD"/>
                </a:solidFill>
                <a:latin typeface="Arial"/>
                <a:cs typeface="Arial"/>
              </a:rPr>
              <a:t>●</a:t>
            </a:r>
            <a:endParaRPr sz="150">
              <a:latin typeface="Arial"/>
              <a:cs typeface="Arial"/>
            </a:endParaRPr>
          </a:p>
        </p:txBody>
      </p:sp>
      <p:sp>
        <p:nvSpPr>
          <p:cNvPr id="204" name="object 204"/>
          <p:cNvSpPr txBox="1"/>
          <p:nvPr/>
        </p:nvSpPr>
        <p:spPr>
          <a:xfrm>
            <a:off x="2625100" y="114338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05" name="object 205"/>
          <p:cNvSpPr txBox="1"/>
          <p:nvPr/>
        </p:nvSpPr>
        <p:spPr>
          <a:xfrm>
            <a:off x="2948815" y="1375644"/>
            <a:ext cx="26670"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5"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206" name="object 206"/>
          <p:cNvSpPr txBox="1"/>
          <p:nvPr/>
        </p:nvSpPr>
        <p:spPr>
          <a:xfrm>
            <a:off x="2895302" y="1567915"/>
            <a:ext cx="25400" cy="44450"/>
          </a:xfrm>
          <a:prstGeom prst="rect">
            <a:avLst/>
          </a:prstGeom>
        </p:spPr>
        <p:txBody>
          <a:bodyPr vert="horz" wrap="square" lIns="0" tIns="635" rIns="0" bIns="0" rtlCol="0">
            <a:spAutoFit/>
          </a:bodyPr>
          <a:lstStyle/>
          <a:p>
            <a:pPr>
              <a:lnSpc>
                <a:spcPct val="100000"/>
              </a:lnSpc>
              <a:spcBef>
                <a:spcPts val="5"/>
              </a:spcBef>
            </a:pPr>
            <a:endParaRPr sz="100">
              <a:latin typeface="Times New Roman"/>
              <a:cs typeface="Times New Roman"/>
            </a:endParaRPr>
          </a:p>
          <a:p>
            <a:pPr>
              <a:lnSpc>
                <a:spcPct val="100000"/>
              </a:lnSpc>
            </a:pPr>
            <a:r>
              <a:rPr sz="100" b="1" spc="35" dirty="0">
                <a:solidFill>
                  <a:srgbClr val="F05133"/>
                </a:solidFill>
                <a:latin typeface="Arial"/>
                <a:cs typeface="Arial"/>
              </a:rPr>
              <a:t>●</a:t>
            </a:r>
            <a:endParaRPr sz="100">
              <a:latin typeface="Arial"/>
              <a:cs typeface="Arial"/>
            </a:endParaRPr>
          </a:p>
        </p:txBody>
      </p:sp>
      <p:sp>
        <p:nvSpPr>
          <p:cNvPr id="207" name="object 207"/>
          <p:cNvSpPr txBox="1"/>
          <p:nvPr/>
        </p:nvSpPr>
        <p:spPr>
          <a:xfrm>
            <a:off x="2905682" y="1481098"/>
            <a:ext cx="52069" cy="154940"/>
          </a:xfrm>
          <a:prstGeom prst="rect">
            <a:avLst/>
          </a:prstGeom>
        </p:spPr>
        <p:txBody>
          <a:bodyPr vert="horz" wrap="square" lIns="0" tIns="15875" rIns="0" bIns="0" rtlCol="0">
            <a:spAutoFit/>
          </a:bodyPr>
          <a:lstStyle/>
          <a:p>
            <a:pPr marL="16510">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a:lnSpc>
                <a:spcPct val="100000"/>
              </a:lnSpc>
              <a:spcBef>
                <a:spcPts val="26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08" name="object 208"/>
          <p:cNvSpPr txBox="1"/>
          <p:nvPr/>
        </p:nvSpPr>
        <p:spPr>
          <a:xfrm>
            <a:off x="2876822" y="1343559"/>
            <a:ext cx="9652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450" spc="-172" baseline="-27777" dirty="0">
                <a:solidFill>
                  <a:srgbClr val="F05133"/>
                </a:solidFill>
                <a:latin typeface="Arial"/>
                <a:cs typeface="Arial"/>
              </a:rPr>
              <a:t>●</a:t>
            </a:r>
            <a:endParaRPr sz="450" baseline="-27777">
              <a:latin typeface="Arial"/>
              <a:cs typeface="Arial"/>
            </a:endParaRPr>
          </a:p>
        </p:txBody>
      </p:sp>
      <p:sp>
        <p:nvSpPr>
          <p:cNvPr id="209" name="object 209"/>
          <p:cNvSpPr txBox="1"/>
          <p:nvPr/>
        </p:nvSpPr>
        <p:spPr>
          <a:xfrm>
            <a:off x="2865616" y="1490432"/>
            <a:ext cx="43815" cy="135890"/>
          </a:xfrm>
          <a:prstGeom prst="rect">
            <a:avLst/>
          </a:prstGeom>
        </p:spPr>
        <p:txBody>
          <a:bodyPr vert="horz" wrap="square" lIns="0" tIns="21590" rIns="0" bIns="0" rtlCol="0">
            <a:spAutoFit/>
          </a:bodyPr>
          <a:lstStyle/>
          <a:p>
            <a:pPr>
              <a:lnSpc>
                <a:spcPct val="100000"/>
              </a:lnSpc>
              <a:spcBef>
                <a:spcPts val="170"/>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L="19050">
              <a:lnSpc>
                <a:spcPct val="100000"/>
              </a:lnSpc>
              <a:spcBef>
                <a:spcPts val="70"/>
              </a:spcBef>
            </a:pPr>
            <a:r>
              <a:rPr sz="300" spc="-114" dirty="0">
                <a:solidFill>
                  <a:srgbClr val="F05133"/>
                </a:solidFill>
                <a:latin typeface="Arial"/>
                <a:cs typeface="Arial"/>
              </a:rPr>
              <a:t>●</a:t>
            </a:r>
            <a:r>
              <a:rPr sz="225" b="1" spc="-127" baseline="18518" dirty="0">
                <a:solidFill>
                  <a:srgbClr val="569BBD"/>
                </a:solidFill>
                <a:latin typeface="Arial"/>
                <a:cs typeface="Arial"/>
              </a:rPr>
              <a:t>●</a:t>
            </a:r>
            <a:endParaRPr sz="225" baseline="18518">
              <a:latin typeface="Arial"/>
              <a:cs typeface="Arial"/>
            </a:endParaRPr>
          </a:p>
        </p:txBody>
      </p:sp>
      <p:sp>
        <p:nvSpPr>
          <p:cNvPr id="210" name="object 210"/>
          <p:cNvSpPr txBox="1"/>
          <p:nvPr/>
        </p:nvSpPr>
        <p:spPr>
          <a:xfrm>
            <a:off x="2853309" y="1452592"/>
            <a:ext cx="202565"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22" baseline="27777" dirty="0">
                <a:solidFill>
                  <a:srgbClr val="F05133"/>
                </a:solidFill>
                <a:latin typeface="Arial"/>
                <a:cs typeface="Arial"/>
              </a:rPr>
              <a:t> </a:t>
            </a: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p:txBody>
      </p:sp>
      <p:sp>
        <p:nvSpPr>
          <p:cNvPr id="211" name="object 211"/>
          <p:cNvSpPr txBox="1"/>
          <p:nvPr/>
        </p:nvSpPr>
        <p:spPr>
          <a:xfrm>
            <a:off x="3225151" y="1788417"/>
            <a:ext cx="34290" cy="54610"/>
          </a:xfrm>
          <a:prstGeom prst="rect">
            <a:avLst/>
          </a:prstGeom>
        </p:spPr>
        <p:txBody>
          <a:bodyPr vert="horz" wrap="square" lIns="0" tIns="18415" rIns="0" bIns="0" rtlCol="0">
            <a:spAutoFit/>
          </a:bodyPr>
          <a:lstStyle/>
          <a:p>
            <a:pPr>
              <a:lnSpc>
                <a:spcPts val="35"/>
              </a:lnSpc>
              <a:spcBef>
                <a:spcPts val="145"/>
              </a:spcBef>
            </a:pPr>
            <a:r>
              <a:rPr sz="100" b="1" spc="-40" dirty="0">
                <a:solidFill>
                  <a:srgbClr val="F05133"/>
                </a:solidFill>
                <a:latin typeface="Arial"/>
                <a:cs typeface="Arial"/>
              </a:rPr>
              <a:t>●</a:t>
            </a:r>
            <a:r>
              <a:rPr sz="225" b="1" spc="-60" baseline="18518" dirty="0">
                <a:solidFill>
                  <a:srgbClr val="569BBD"/>
                </a:solidFill>
                <a:latin typeface="Arial"/>
                <a:cs typeface="Arial"/>
              </a:rPr>
              <a:t>●</a:t>
            </a:r>
            <a:endParaRPr sz="225" baseline="18518">
              <a:latin typeface="Arial"/>
              <a:cs typeface="Arial"/>
            </a:endParaRPr>
          </a:p>
          <a:p>
            <a:pPr marL="8890">
              <a:lnSpc>
                <a:spcPts val="60"/>
              </a:lnSpc>
            </a:pPr>
            <a:r>
              <a:rPr sz="100" b="1" spc="35" dirty="0">
                <a:solidFill>
                  <a:srgbClr val="F05133"/>
                </a:solidFill>
                <a:latin typeface="Arial"/>
                <a:cs typeface="Arial"/>
              </a:rPr>
              <a:t>●</a:t>
            </a:r>
            <a:endParaRPr sz="100">
              <a:latin typeface="Arial"/>
              <a:cs typeface="Arial"/>
            </a:endParaRPr>
          </a:p>
        </p:txBody>
      </p:sp>
      <p:sp>
        <p:nvSpPr>
          <p:cNvPr id="212" name="object 212"/>
          <p:cNvSpPr txBox="1"/>
          <p:nvPr/>
        </p:nvSpPr>
        <p:spPr>
          <a:xfrm>
            <a:off x="3343069" y="1582148"/>
            <a:ext cx="26670"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5"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213" name="object 213"/>
          <p:cNvSpPr txBox="1"/>
          <p:nvPr/>
        </p:nvSpPr>
        <p:spPr>
          <a:xfrm>
            <a:off x="3358954" y="1663460"/>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4" name="object 214"/>
          <p:cNvSpPr txBox="1"/>
          <p:nvPr/>
        </p:nvSpPr>
        <p:spPr>
          <a:xfrm>
            <a:off x="3391392" y="1616041"/>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5" name="object 215"/>
          <p:cNvSpPr txBox="1"/>
          <p:nvPr/>
        </p:nvSpPr>
        <p:spPr>
          <a:xfrm>
            <a:off x="3118045" y="1605543"/>
            <a:ext cx="108585"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450" spc="-172" baseline="18518" dirty="0">
                <a:solidFill>
                  <a:srgbClr val="F05133"/>
                </a:solidFill>
                <a:latin typeface="Arial"/>
                <a:cs typeface="Arial"/>
              </a:rPr>
              <a:t>●</a:t>
            </a:r>
            <a:r>
              <a:rPr sz="225" b="1" spc="-127" baseline="55555" dirty="0">
                <a:solidFill>
                  <a:srgbClr val="569BBD"/>
                </a:solidFill>
                <a:latin typeface="Arial"/>
                <a:cs typeface="Arial"/>
              </a:rPr>
              <a:t>●</a:t>
            </a:r>
            <a:r>
              <a:rPr sz="150" b="1" spc="52" baseline="83333" dirty="0">
                <a:solidFill>
                  <a:srgbClr val="F05133"/>
                </a:solidFill>
                <a:latin typeface="Arial"/>
                <a:cs typeface="Arial"/>
              </a:rPr>
              <a:t>●</a:t>
            </a:r>
            <a:endParaRPr sz="150" baseline="83333">
              <a:latin typeface="Arial"/>
              <a:cs typeface="Arial"/>
            </a:endParaRPr>
          </a:p>
        </p:txBody>
      </p:sp>
      <p:sp>
        <p:nvSpPr>
          <p:cNvPr id="216" name="object 216"/>
          <p:cNvSpPr txBox="1"/>
          <p:nvPr/>
        </p:nvSpPr>
        <p:spPr>
          <a:xfrm>
            <a:off x="3334537" y="1580851"/>
            <a:ext cx="43815" cy="74930"/>
          </a:xfrm>
          <a:prstGeom prst="rect">
            <a:avLst/>
          </a:prstGeom>
        </p:spPr>
        <p:txBody>
          <a:bodyPr vert="horz" wrap="square" lIns="0" tIns="15875" rIns="0" bIns="0" rtlCol="0">
            <a:spAutoFit/>
          </a:bodyPr>
          <a:lstStyle/>
          <a:p>
            <a:pPr>
              <a:lnSpc>
                <a:spcPct val="100000"/>
              </a:lnSpc>
              <a:spcBef>
                <a:spcPts val="125"/>
              </a:spcBef>
            </a:pPr>
            <a:r>
              <a:rPr sz="450" spc="-172" baseline="18518" dirty="0">
                <a:solidFill>
                  <a:srgbClr val="F05133"/>
                </a:solidFill>
                <a:latin typeface="Arial"/>
                <a:cs typeface="Arial"/>
              </a:rPr>
              <a:t>●</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7" name="object 217"/>
          <p:cNvSpPr txBox="1"/>
          <p:nvPr/>
        </p:nvSpPr>
        <p:spPr>
          <a:xfrm>
            <a:off x="3243513" y="1657208"/>
            <a:ext cx="36830" cy="111760"/>
          </a:xfrm>
          <a:prstGeom prst="rect">
            <a:avLst/>
          </a:prstGeom>
        </p:spPr>
        <p:txBody>
          <a:bodyPr vert="horz" wrap="square" lIns="0" tIns="15875" rIns="0" bIns="0" rtlCol="0">
            <a:spAutoFit/>
          </a:bodyPr>
          <a:lstStyle/>
          <a:p>
            <a:pPr marL="635">
              <a:lnSpc>
                <a:spcPts val="325"/>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a:lnSpc>
                <a:spcPts val="325"/>
              </a:lnSpc>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8" name="object 218"/>
          <p:cNvSpPr txBox="1"/>
          <p:nvPr/>
        </p:nvSpPr>
        <p:spPr>
          <a:xfrm>
            <a:off x="3146669" y="1747761"/>
            <a:ext cx="151765" cy="115570"/>
          </a:xfrm>
          <a:prstGeom prst="rect">
            <a:avLst/>
          </a:prstGeom>
        </p:spPr>
        <p:txBody>
          <a:bodyPr vert="horz" wrap="square" lIns="0" tIns="15875" rIns="0" bIns="0" rtlCol="0">
            <a:spAutoFit/>
          </a:bodyPr>
          <a:lstStyle/>
          <a:p>
            <a:pPr marR="57785" algn="ctr">
              <a:lnSpc>
                <a:spcPts val="34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7" baseline="27777" dirty="0">
                <a:solidFill>
                  <a:srgbClr val="F05133"/>
                </a:solidFill>
                <a:latin typeface="Arial"/>
                <a:cs typeface="Arial"/>
              </a:rPr>
              <a:t> </a:t>
            </a:r>
            <a:r>
              <a:rPr sz="450" spc="-172" baseline="-37037" dirty="0">
                <a:solidFill>
                  <a:srgbClr val="F05133"/>
                </a:solidFill>
                <a:latin typeface="Arial"/>
                <a:cs typeface="Arial"/>
              </a:rPr>
              <a:t>●</a:t>
            </a:r>
            <a:endParaRPr sz="450" baseline="-37037">
              <a:latin typeface="Arial"/>
              <a:cs typeface="Arial"/>
            </a:endParaRPr>
          </a:p>
          <a:p>
            <a:pPr marL="55244" algn="ctr">
              <a:lnSpc>
                <a:spcPts val="340"/>
              </a:lnSpc>
            </a:pPr>
            <a:r>
              <a:rPr sz="450" spc="-172" baseline="9259" dirty="0">
                <a:solidFill>
                  <a:srgbClr val="F05133"/>
                </a:solidFill>
                <a:latin typeface="Arial"/>
                <a:cs typeface="Arial"/>
              </a:rPr>
              <a:t>●</a:t>
            </a:r>
            <a:r>
              <a:rPr sz="225" b="1" spc="44" baseline="37037" dirty="0">
                <a:solidFill>
                  <a:srgbClr val="569BBD"/>
                </a:solidFill>
                <a:latin typeface="Arial"/>
                <a:cs typeface="Arial"/>
              </a:rPr>
              <a:t>●</a:t>
            </a:r>
            <a:r>
              <a:rPr sz="225" b="1" spc="-22" baseline="37037" dirty="0">
                <a:solidFill>
                  <a:srgbClr val="569BBD"/>
                </a:solidFill>
                <a:latin typeface="Arial"/>
                <a:cs typeface="Arial"/>
              </a:rPr>
              <a:t> </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19" name="object 219"/>
          <p:cNvSpPr txBox="1"/>
          <p:nvPr/>
        </p:nvSpPr>
        <p:spPr>
          <a:xfrm>
            <a:off x="3362925" y="117311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0" name="object 220"/>
          <p:cNvSpPr txBox="1"/>
          <p:nvPr/>
        </p:nvSpPr>
        <p:spPr>
          <a:xfrm>
            <a:off x="3520556" y="1317137"/>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1" name="object 221"/>
          <p:cNvSpPr txBox="1"/>
          <p:nvPr/>
        </p:nvSpPr>
        <p:spPr>
          <a:xfrm>
            <a:off x="3246855" y="122513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2" name="object 222"/>
          <p:cNvSpPr txBox="1"/>
          <p:nvPr/>
        </p:nvSpPr>
        <p:spPr>
          <a:xfrm>
            <a:off x="3478327" y="121765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3" name="object 223"/>
          <p:cNvSpPr txBox="1"/>
          <p:nvPr/>
        </p:nvSpPr>
        <p:spPr>
          <a:xfrm>
            <a:off x="3453634" y="1208262"/>
            <a:ext cx="113030"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60"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24" name="object 224"/>
          <p:cNvSpPr txBox="1"/>
          <p:nvPr/>
        </p:nvSpPr>
        <p:spPr>
          <a:xfrm>
            <a:off x="3522836" y="127042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5" name="object 225"/>
          <p:cNvSpPr txBox="1"/>
          <p:nvPr/>
        </p:nvSpPr>
        <p:spPr>
          <a:xfrm>
            <a:off x="3305991" y="137147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6" name="object 226"/>
          <p:cNvSpPr txBox="1"/>
          <p:nvPr/>
        </p:nvSpPr>
        <p:spPr>
          <a:xfrm>
            <a:off x="3486191" y="1370375"/>
            <a:ext cx="33655" cy="49530"/>
          </a:xfrm>
          <a:prstGeom prst="rect">
            <a:avLst/>
          </a:prstGeom>
        </p:spPr>
        <p:txBody>
          <a:bodyPr vert="horz" wrap="square" lIns="0" tIns="13335" rIns="0" bIns="0" rtlCol="0">
            <a:spAutoFit/>
          </a:bodyPr>
          <a:lstStyle/>
          <a:p>
            <a:pPr>
              <a:lnSpc>
                <a:spcPct val="100000"/>
              </a:lnSpc>
              <a:spcBef>
                <a:spcPts val="105"/>
              </a:spcBef>
            </a:pPr>
            <a:r>
              <a:rPr sz="150" b="1" spc="-55" dirty="0">
                <a:solidFill>
                  <a:srgbClr val="569BBD"/>
                </a:solidFill>
                <a:latin typeface="Arial"/>
                <a:cs typeface="Arial"/>
              </a:rPr>
              <a:t>●</a:t>
            </a:r>
            <a:r>
              <a:rPr sz="225" b="1" spc="44" baseline="18518" dirty="0">
                <a:solidFill>
                  <a:srgbClr val="569BBD"/>
                </a:solidFill>
                <a:latin typeface="Arial"/>
                <a:cs typeface="Arial"/>
              </a:rPr>
              <a:t>●</a:t>
            </a:r>
            <a:endParaRPr sz="225" baseline="18518">
              <a:latin typeface="Arial"/>
              <a:cs typeface="Arial"/>
            </a:endParaRPr>
          </a:p>
        </p:txBody>
      </p:sp>
      <p:sp>
        <p:nvSpPr>
          <p:cNvPr id="227" name="object 227"/>
          <p:cNvSpPr txBox="1"/>
          <p:nvPr/>
        </p:nvSpPr>
        <p:spPr>
          <a:xfrm>
            <a:off x="3277878" y="1262837"/>
            <a:ext cx="68580" cy="68580"/>
          </a:xfrm>
          <a:prstGeom prst="rect">
            <a:avLst/>
          </a:prstGeom>
        </p:spPr>
        <p:txBody>
          <a:bodyPr vert="horz" wrap="square" lIns="0" tIns="13335" rIns="0" bIns="0" rtlCol="0">
            <a:spAutoFit/>
          </a:bodyPr>
          <a:lstStyle/>
          <a:p>
            <a:pPr>
              <a:lnSpc>
                <a:spcPts val="165"/>
              </a:lnSpc>
              <a:spcBef>
                <a:spcPts val="105"/>
              </a:spcBef>
            </a:pPr>
            <a:r>
              <a:rPr sz="225" b="1" spc="44" baseline="18518" dirty="0">
                <a:solidFill>
                  <a:srgbClr val="569BBD"/>
                </a:solidFill>
                <a:latin typeface="Arial"/>
                <a:cs typeface="Arial"/>
              </a:rPr>
              <a:t>●</a:t>
            </a:r>
            <a:r>
              <a:rPr sz="225" b="1" spc="12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19050">
              <a:lnSpc>
                <a:spcPts val="165"/>
              </a:lnSpc>
            </a:pPr>
            <a:r>
              <a:rPr sz="150" b="1" spc="30" dirty="0">
                <a:solidFill>
                  <a:srgbClr val="569BBD"/>
                </a:solidFill>
                <a:latin typeface="Arial"/>
                <a:cs typeface="Arial"/>
              </a:rPr>
              <a:t>●</a:t>
            </a:r>
            <a:endParaRPr sz="150">
              <a:latin typeface="Arial"/>
              <a:cs typeface="Arial"/>
            </a:endParaRPr>
          </a:p>
        </p:txBody>
      </p:sp>
      <p:sp>
        <p:nvSpPr>
          <p:cNvPr id="228" name="object 228"/>
          <p:cNvSpPr txBox="1"/>
          <p:nvPr/>
        </p:nvSpPr>
        <p:spPr>
          <a:xfrm>
            <a:off x="3340946" y="1309941"/>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29" name="object 229"/>
          <p:cNvSpPr txBox="1"/>
          <p:nvPr/>
        </p:nvSpPr>
        <p:spPr>
          <a:xfrm>
            <a:off x="3586494" y="142872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0" name="object 230"/>
          <p:cNvSpPr txBox="1"/>
          <p:nvPr/>
        </p:nvSpPr>
        <p:spPr>
          <a:xfrm>
            <a:off x="3624240" y="1698297"/>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1" name="object 231"/>
          <p:cNvSpPr txBox="1"/>
          <p:nvPr/>
        </p:nvSpPr>
        <p:spPr>
          <a:xfrm>
            <a:off x="3461027" y="1554900"/>
            <a:ext cx="184785" cy="49530"/>
          </a:xfrm>
          <a:prstGeom prst="rect">
            <a:avLst/>
          </a:prstGeom>
        </p:spPr>
        <p:txBody>
          <a:bodyPr vert="horz" wrap="square" lIns="0" tIns="13335" rIns="0" bIns="0" rtlCol="0">
            <a:spAutoFit/>
          </a:bodyPr>
          <a:lstStyle/>
          <a:p>
            <a:pPr>
              <a:lnSpc>
                <a:spcPct val="100000"/>
              </a:lnSpc>
              <a:spcBef>
                <a:spcPts val="105"/>
              </a:spcBef>
            </a:pPr>
            <a:r>
              <a:rPr sz="150" b="1" spc="25" dirty="0">
                <a:solidFill>
                  <a:srgbClr val="569BBD"/>
                </a:solidFill>
                <a:latin typeface="Arial"/>
                <a:cs typeface="Arial"/>
              </a:rPr>
              <a:t>●</a:t>
            </a:r>
            <a:r>
              <a:rPr sz="225" b="1" spc="37" baseline="18518" dirty="0">
                <a:solidFill>
                  <a:srgbClr val="569BBD"/>
                </a:solidFill>
                <a:latin typeface="Arial"/>
                <a:cs typeface="Arial"/>
              </a:rPr>
              <a:t>● </a:t>
            </a:r>
            <a:r>
              <a:rPr sz="225" b="1" spc="44" baseline="18518" dirty="0">
                <a:solidFill>
                  <a:srgbClr val="569BBD"/>
                </a:solidFill>
                <a:latin typeface="Arial"/>
                <a:cs typeface="Arial"/>
              </a:rPr>
              <a:t>●</a:t>
            </a:r>
            <a:r>
              <a:rPr sz="225" b="1" spc="82"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32" name="object 232"/>
          <p:cNvSpPr txBox="1"/>
          <p:nvPr/>
        </p:nvSpPr>
        <p:spPr>
          <a:xfrm>
            <a:off x="3689196" y="152088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3" name="object 233"/>
          <p:cNvSpPr txBox="1"/>
          <p:nvPr/>
        </p:nvSpPr>
        <p:spPr>
          <a:xfrm>
            <a:off x="3524173" y="156708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4" name="object 234"/>
          <p:cNvSpPr txBox="1"/>
          <p:nvPr/>
        </p:nvSpPr>
        <p:spPr>
          <a:xfrm>
            <a:off x="3498183" y="160676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5" name="object 235"/>
          <p:cNvSpPr txBox="1"/>
          <p:nvPr/>
        </p:nvSpPr>
        <p:spPr>
          <a:xfrm>
            <a:off x="3505457" y="1618558"/>
            <a:ext cx="104139" cy="10096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80010" algn="ctr">
              <a:lnSpc>
                <a:spcPts val="180"/>
              </a:lnSpc>
            </a:pPr>
            <a:r>
              <a:rPr sz="150" b="1" spc="30" dirty="0">
                <a:solidFill>
                  <a:srgbClr val="569BBD"/>
                </a:solidFill>
                <a:latin typeface="Arial"/>
                <a:cs typeface="Arial"/>
              </a:rPr>
              <a:t>●</a:t>
            </a:r>
            <a:endParaRPr sz="150">
              <a:latin typeface="Arial"/>
              <a:cs typeface="Arial"/>
            </a:endParaRPr>
          </a:p>
          <a:p>
            <a:pPr marL="8255" algn="ctr">
              <a:lnSpc>
                <a:spcPct val="100000"/>
              </a:lnSpc>
            </a:pPr>
            <a:r>
              <a:rPr sz="150" b="1" spc="35" dirty="0">
                <a:solidFill>
                  <a:srgbClr val="569BBD"/>
                </a:solidFill>
                <a:latin typeface="Arial"/>
                <a:cs typeface="Arial"/>
              </a:rPr>
              <a:t>●</a:t>
            </a:r>
            <a:r>
              <a:rPr sz="225" b="1" spc="52" baseline="18518" dirty="0">
                <a:solidFill>
                  <a:srgbClr val="569BBD"/>
                </a:solidFill>
                <a:latin typeface="Arial"/>
                <a:cs typeface="Arial"/>
              </a:rPr>
              <a:t>●</a:t>
            </a:r>
            <a:r>
              <a:rPr sz="225" b="1" spc="97"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14604" algn="ctr">
              <a:lnSpc>
                <a:spcPct val="100000"/>
              </a:lnSpc>
              <a:spcBef>
                <a:spcPts val="35"/>
              </a:spcBef>
            </a:pPr>
            <a:r>
              <a:rPr sz="150" b="1" spc="30" dirty="0">
                <a:solidFill>
                  <a:srgbClr val="569BBD"/>
                </a:solidFill>
                <a:latin typeface="Arial"/>
                <a:cs typeface="Arial"/>
              </a:rPr>
              <a:t>●</a:t>
            </a:r>
            <a:endParaRPr sz="150">
              <a:latin typeface="Arial"/>
              <a:cs typeface="Arial"/>
            </a:endParaRPr>
          </a:p>
        </p:txBody>
      </p:sp>
      <p:sp>
        <p:nvSpPr>
          <p:cNvPr id="236" name="object 236"/>
          <p:cNvSpPr txBox="1"/>
          <p:nvPr/>
        </p:nvSpPr>
        <p:spPr>
          <a:xfrm>
            <a:off x="3790757" y="141920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7" name="object 237"/>
          <p:cNvSpPr txBox="1"/>
          <p:nvPr/>
        </p:nvSpPr>
        <p:spPr>
          <a:xfrm>
            <a:off x="3996672" y="1366129"/>
            <a:ext cx="4254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15" dirty="0">
                <a:solidFill>
                  <a:srgbClr val="569BBD"/>
                </a:solidFill>
                <a:latin typeface="Arial"/>
                <a:cs typeface="Arial"/>
              </a:rPr>
              <a:t>●</a:t>
            </a:r>
            <a:r>
              <a:rPr sz="150" b="1" spc="30" dirty="0">
                <a:solidFill>
                  <a:srgbClr val="569BBD"/>
                </a:solidFill>
                <a:latin typeface="Arial"/>
                <a:cs typeface="Arial"/>
              </a:rPr>
              <a:t>●</a:t>
            </a:r>
            <a:endParaRPr sz="150">
              <a:latin typeface="Arial"/>
              <a:cs typeface="Arial"/>
            </a:endParaRPr>
          </a:p>
        </p:txBody>
      </p:sp>
      <p:sp>
        <p:nvSpPr>
          <p:cNvPr id="238" name="object 238"/>
          <p:cNvSpPr txBox="1"/>
          <p:nvPr/>
        </p:nvSpPr>
        <p:spPr>
          <a:xfrm>
            <a:off x="3938912" y="1414491"/>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39" name="object 239"/>
          <p:cNvSpPr txBox="1"/>
          <p:nvPr/>
        </p:nvSpPr>
        <p:spPr>
          <a:xfrm>
            <a:off x="3989437" y="1253597"/>
            <a:ext cx="59690" cy="66675"/>
          </a:xfrm>
          <a:prstGeom prst="rect">
            <a:avLst/>
          </a:prstGeom>
        </p:spPr>
        <p:txBody>
          <a:bodyPr vert="horz" wrap="square" lIns="0" tIns="13335" rIns="0" bIns="0" rtlCol="0">
            <a:spAutoFit/>
          </a:bodyPr>
          <a:lstStyle/>
          <a:p>
            <a:pPr marL="22860">
              <a:lnSpc>
                <a:spcPts val="160"/>
              </a:lnSpc>
              <a:spcBef>
                <a:spcPts val="105"/>
              </a:spcBef>
            </a:pPr>
            <a:r>
              <a:rPr sz="150" b="1" spc="-35" dirty="0">
                <a:solidFill>
                  <a:srgbClr val="569BBD"/>
                </a:solidFill>
                <a:latin typeface="Arial"/>
                <a:cs typeface="Arial"/>
              </a:rPr>
              <a:t>●</a:t>
            </a:r>
            <a:r>
              <a:rPr sz="225" b="1" spc="44" baseline="18518" dirty="0">
                <a:solidFill>
                  <a:srgbClr val="569BBD"/>
                </a:solidFill>
                <a:latin typeface="Arial"/>
                <a:cs typeface="Arial"/>
              </a:rPr>
              <a:t>●</a:t>
            </a:r>
            <a:endParaRPr sz="225" baseline="18518">
              <a:latin typeface="Arial"/>
              <a:cs typeface="Arial"/>
            </a:endParaRPr>
          </a:p>
          <a:p>
            <a:pPr>
              <a:lnSpc>
                <a:spcPts val="160"/>
              </a:lnSpc>
            </a:pPr>
            <a:r>
              <a:rPr sz="150" b="1" spc="30" dirty="0">
                <a:solidFill>
                  <a:srgbClr val="569BBD"/>
                </a:solidFill>
                <a:latin typeface="Arial"/>
                <a:cs typeface="Arial"/>
              </a:rPr>
              <a:t>●</a:t>
            </a:r>
            <a:endParaRPr sz="150">
              <a:latin typeface="Arial"/>
              <a:cs typeface="Arial"/>
            </a:endParaRPr>
          </a:p>
        </p:txBody>
      </p:sp>
      <p:sp>
        <p:nvSpPr>
          <p:cNvPr id="240" name="object 240"/>
          <p:cNvSpPr txBox="1"/>
          <p:nvPr/>
        </p:nvSpPr>
        <p:spPr>
          <a:xfrm>
            <a:off x="3891533" y="1210424"/>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41" name="object 241"/>
          <p:cNvSpPr txBox="1"/>
          <p:nvPr/>
        </p:nvSpPr>
        <p:spPr>
          <a:xfrm>
            <a:off x="3744400" y="1286311"/>
            <a:ext cx="125095" cy="13652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5080" algn="r">
              <a:lnSpc>
                <a:spcPct val="100000"/>
              </a:lnSpc>
            </a:pPr>
            <a:r>
              <a:rPr sz="150" b="1" spc="30" dirty="0">
                <a:solidFill>
                  <a:srgbClr val="569BBD"/>
                </a:solidFill>
                <a:latin typeface="Arial"/>
                <a:cs typeface="Arial"/>
              </a:rPr>
              <a:t>●</a:t>
            </a:r>
            <a:endParaRPr sz="150">
              <a:latin typeface="Arial"/>
              <a:cs typeface="Arial"/>
            </a:endParaRPr>
          </a:p>
          <a:p>
            <a:pPr marR="14604" algn="r">
              <a:lnSpc>
                <a:spcPts val="165"/>
              </a:lnSpc>
            </a:pPr>
            <a:r>
              <a:rPr sz="225" b="1" spc="44" baseline="18518" dirty="0">
                <a:solidFill>
                  <a:srgbClr val="569BBD"/>
                </a:solidFill>
                <a:latin typeface="Arial"/>
                <a:cs typeface="Arial"/>
              </a:rPr>
              <a:t>●</a:t>
            </a:r>
            <a:r>
              <a:rPr sz="225" b="1" spc="82"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10160">
              <a:lnSpc>
                <a:spcPts val="165"/>
              </a:lnSpc>
            </a:pPr>
            <a:r>
              <a:rPr sz="150" b="1" spc="30" dirty="0">
                <a:solidFill>
                  <a:srgbClr val="569BBD"/>
                </a:solidFill>
                <a:latin typeface="Arial"/>
                <a:cs typeface="Arial"/>
              </a:rPr>
              <a:t>●</a:t>
            </a:r>
            <a:endParaRPr sz="150">
              <a:latin typeface="Arial"/>
              <a:cs typeface="Arial"/>
            </a:endParaRPr>
          </a:p>
          <a:p>
            <a:pPr>
              <a:lnSpc>
                <a:spcPct val="100000"/>
              </a:lnSpc>
              <a:spcBef>
                <a:spcPts val="45"/>
              </a:spcBef>
            </a:pPr>
            <a:endParaRPr sz="100">
              <a:latin typeface="Times New Roman"/>
              <a:cs typeface="Times New Roman"/>
            </a:endParaRPr>
          </a:p>
          <a:p>
            <a:pPr marR="5080" algn="r">
              <a:lnSpc>
                <a:spcPct val="100000"/>
              </a:lnSpc>
            </a:pPr>
            <a:r>
              <a:rPr sz="150" b="1" spc="30" dirty="0">
                <a:solidFill>
                  <a:srgbClr val="569BBD"/>
                </a:solidFill>
                <a:latin typeface="Arial"/>
                <a:cs typeface="Arial"/>
              </a:rPr>
              <a:t>●</a:t>
            </a:r>
            <a:endParaRPr sz="150">
              <a:latin typeface="Arial"/>
              <a:cs typeface="Arial"/>
            </a:endParaRPr>
          </a:p>
        </p:txBody>
      </p:sp>
      <p:sp>
        <p:nvSpPr>
          <p:cNvPr id="242" name="object 242"/>
          <p:cNvSpPr txBox="1"/>
          <p:nvPr/>
        </p:nvSpPr>
        <p:spPr>
          <a:xfrm>
            <a:off x="3837272" y="1187069"/>
            <a:ext cx="60325" cy="49530"/>
          </a:xfrm>
          <a:prstGeom prst="rect">
            <a:avLst/>
          </a:prstGeom>
        </p:spPr>
        <p:txBody>
          <a:bodyPr vert="horz" wrap="square" lIns="0" tIns="13335" rIns="0" bIns="0" rtlCol="0">
            <a:spAutoFit/>
          </a:bodyPr>
          <a:lstStyle/>
          <a:p>
            <a:pPr>
              <a:lnSpc>
                <a:spcPct val="100000"/>
              </a:lnSpc>
              <a:spcBef>
                <a:spcPts val="105"/>
              </a:spcBef>
            </a:pPr>
            <a:r>
              <a:rPr sz="225" b="1" spc="44" baseline="37037"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43" name="object 243"/>
          <p:cNvSpPr txBox="1"/>
          <p:nvPr/>
        </p:nvSpPr>
        <p:spPr>
          <a:xfrm>
            <a:off x="4204946" y="1716974"/>
            <a:ext cx="158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endParaRPr sz="150">
              <a:latin typeface="Arial"/>
              <a:cs typeface="Arial"/>
            </a:endParaRPr>
          </a:p>
        </p:txBody>
      </p:sp>
      <p:sp>
        <p:nvSpPr>
          <p:cNvPr id="244" name="object 244"/>
          <p:cNvSpPr txBox="1"/>
          <p:nvPr/>
        </p:nvSpPr>
        <p:spPr>
          <a:xfrm>
            <a:off x="4282758" y="1631494"/>
            <a:ext cx="25400" cy="44450"/>
          </a:xfrm>
          <a:prstGeom prst="rect">
            <a:avLst/>
          </a:prstGeom>
        </p:spPr>
        <p:txBody>
          <a:bodyPr vert="horz" wrap="square" lIns="0" tIns="635" rIns="0" bIns="0" rtlCol="0">
            <a:spAutoFit/>
          </a:bodyPr>
          <a:lstStyle/>
          <a:p>
            <a:pPr>
              <a:lnSpc>
                <a:spcPct val="100000"/>
              </a:lnSpc>
              <a:spcBef>
                <a:spcPts val="5"/>
              </a:spcBef>
            </a:pPr>
            <a:endParaRPr sz="100">
              <a:latin typeface="Times New Roman"/>
              <a:cs typeface="Times New Roman"/>
            </a:endParaRPr>
          </a:p>
          <a:p>
            <a:pPr>
              <a:lnSpc>
                <a:spcPct val="100000"/>
              </a:lnSpc>
            </a:pPr>
            <a:r>
              <a:rPr sz="100" b="1" spc="35" dirty="0">
                <a:solidFill>
                  <a:srgbClr val="F05133"/>
                </a:solidFill>
                <a:latin typeface="Arial"/>
                <a:cs typeface="Arial"/>
              </a:rPr>
              <a:t>●</a:t>
            </a:r>
            <a:endParaRPr sz="100">
              <a:latin typeface="Arial"/>
              <a:cs typeface="Arial"/>
            </a:endParaRPr>
          </a:p>
        </p:txBody>
      </p:sp>
      <p:sp>
        <p:nvSpPr>
          <p:cNvPr id="245" name="object 245"/>
          <p:cNvSpPr txBox="1"/>
          <p:nvPr/>
        </p:nvSpPr>
        <p:spPr>
          <a:xfrm>
            <a:off x="4147186" y="1622726"/>
            <a:ext cx="2730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246" name="object 246"/>
          <p:cNvSpPr txBox="1"/>
          <p:nvPr/>
        </p:nvSpPr>
        <p:spPr>
          <a:xfrm>
            <a:off x="4034576" y="1554074"/>
            <a:ext cx="40005" cy="80645"/>
          </a:xfrm>
          <a:prstGeom prst="rect">
            <a:avLst/>
          </a:prstGeom>
        </p:spPr>
        <p:txBody>
          <a:bodyPr vert="horz" wrap="square" lIns="0" tIns="15875" rIns="0" bIns="0" rtlCol="0">
            <a:spAutoFit/>
          </a:bodyPr>
          <a:lstStyle/>
          <a:p>
            <a:pPr>
              <a:lnSpc>
                <a:spcPts val="295"/>
              </a:lnSpc>
              <a:spcBef>
                <a:spcPts val="125"/>
              </a:spcBef>
            </a:pPr>
            <a:r>
              <a:rPr sz="300" spc="-145" dirty="0">
                <a:solidFill>
                  <a:srgbClr val="F05133"/>
                </a:solidFill>
                <a:latin typeface="Arial"/>
                <a:cs typeface="Arial"/>
              </a:rPr>
              <a:t>●</a:t>
            </a:r>
            <a:r>
              <a:rPr sz="450" spc="-232" baseline="-27777"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L="12700">
              <a:lnSpc>
                <a:spcPts val="114"/>
              </a:lnSpc>
            </a:pPr>
            <a:r>
              <a:rPr sz="150" b="1" spc="-80" dirty="0">
                <a:solidFill>
                  <a:srgbClr val="569BBD"/>
                </a:solidFill>
                <a:latin typeface="Arial"/>
                <a:cs typeface="Arial"/>
              </a:rPr>
              <a:t>●</a:t>
            </a:r>
            <a:r>
              <a:rPr sz="100" b="1" spc="35" dirty="0">
                <a:solidFill>
                  <a:srgbClr val="F05133"/>
                </a:solidFill>
                <a:latin typeface="Arial"/>
                <a:cs typeface="Arial"/>
              </a:rPr>
              <a:t>●</a:t>
            </a:r>
            <a:endParaRPr sz="100">
              <a:latin typeface="Arial"/>
              <a:cs typeface="Arial"/>
            </a:endParaRPr>
          </a:p>
        </p:txBody>
      </p:sp>
      <p:sp>
        <p:nvSpPr>
          <p:cNvPr id="247" name="object 247"/>
          <p:cNvSpPr txBox="1"/>
          <p:nvPr/>
        </p:nvSpPr>
        <p:spPr>
          <a:xfrm>
            <a:off x="4097368" y="1719844"/>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48" name="object 248"/>
          <p:cNvSpPr txBox="1"/>
          <p:nvPr/>
        </p:nvSpPr>
        <p:spPr>
          <a:xfrm>
            <a:off x="4097172" y="1769150"/>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49" name="object 249"/>
          <p:cNvSpPr txBox="1"/>
          <p:nvPr/>
        </p:nvSpPr>
        <p:spPr>
          <a:xfrm>
            <a:off x="4152691" y="1559264"/>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0" name="object 250"/>
          <p:cNvSpPr txBox="1"/>
          <p:nvPr/>
        </p:nvSpPr>
        <p:spPr>
          <a:xfrm>
            <a:off x="4098548" y="1649266"/>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1" name="object 251"/>
          <p:cNvSpPr txBox="1"/>
          <p:nvPr/>
        </p:nvSpPr>
        <p:spPr>
          <a:xfrm>
            <a:off x="4196414" y="1702937"/>
            <a:ext cx="35560" cy="74930"/>
          </a:xfrm>
          <a:prstGeom prst="rect">
            <a:avLst/>
          </a:prstGeom>
        </p:spPr>
        <p:txBody>
          <a:bodyPr vert="horz" wrap="square" lIns="0" tIns="15875" rIns="0" bIns="0" rtlCol="0">
            <a:spAutoFit/>
          </a:bodyPr>
          <a:lstStyle/>
          <a:p>
            <a:pPr>
              <a:lnSpc>
                <a:spcPct val="100000"/>
              </a:lnSpc>
              <a:spcBef>
                <a:spcPts val="125"/>
              </a:spcBef>
            </a:pPr>
            <a:r>
              <a:rPr sz="300" spc="-105" dirty="0">
                <a:solidFill>
                  <a:srgbClr val="F05133"/>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2" name="object 252"/>
          <p:cNvSpPr txBox="1"/>
          <p:nvPr/>
        </p:nvSpPr>
        <p:spPr>
          <a:xfrm>
            <a:off x="4030565" y="1669319"/>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3" name="object 253"/>
          <p:cNvSpPr txBox="1"/>
          <p:nvPr/>
        </p:nvSpPr>
        <p:spPr>
          <a:xfrm>
            <a:off x="4138418" y="1516249"/>
            <a:ext cx="120650" cy="74930"/>
          </a:xfrm>
          <a:prstGeom prst="rect">
            <a:avLst/>
          </a:prstGeom>
        </p:spPr>
        <p:txBody>
          <a:bodyPr vert="horz" wrap="square" lIns="0" tIns="15875" rIns="0" bIns="0" rtlCol="0">
            <a:spAutoFit/>
          </a:bodyPr>
          <a:lstStyle/>
          <a:p>
            <a:pPr>
              <a:lnSpc>
                <a:spcPct val="100000"/>
              </a:lnSpc>
              <a:spcBef>
                <a:spcPts val="125"/>
              </a:spcBef>
            </a:pPr>
            <a:r>
              <a:rPr sz="450" spc="-172" baseline="9259" dirty="0">
                <a:solidFill>
                  <a:srgbClr val="F05133"/>
                </a:solidFill>
                <a:latin typeface="Arial"/>
                <a:cs typeface="Arial"/>
              </a:rPr>
              <a:t>●</a:t>
            </a:r>
            <a:r>
              <a:rPr sz="225" b="1" spc="-120" baseline="37037" dirty="0">
                <a:solidFill>
                  <a:srgbClr val="569BBD"/>
                </a:solidFill>
                <a:latin typeface="Arial"/>
                <a:cs typeface="Arial"/>
              </a:rPr>
              <a:t>●</a:t>
            </a:r>
            <a:r>
              <a:rPr sz="150" b="1" spc="52" baseline="83333" dirty="0">
                <a:solidFill>
                  <a:srgbClr val="F05133"/>
                </a:solidFill>
                <a:latin typeface="Arial"/>
                <a:cs typeface="Arial"/>
              </a:rPr>
              <a:t>●</a:t>
            </a:r>
            <a:r>
              <a:rPr sz="150" b="1" baseline="83333" dirty="0">
                <a:solidFill>
                  <a:srgbClr val="F05133"/>
                </a:solidFill>
                <a:latin typeface="Arial"/>
                <a:cs typeface="Arial"/>
              </a:rPr>
              <a:t>    </a:t>
            </a:r>
            <a:r>
              <a:rPr sz="150" b="1" spc="-15" baseline="83333" dirty="0">
                <a:solidFill>
                  <a:srgbClr val="F05133"/>
                </a:solidFill>
                <a:latin typeface="Arial"/>
                <a:cs typeface="Arial"/>
              </a:rPr>
              <a:t> </a:t>
            </a:r>
            <a:r>
              <a:rPr sz="450" spc="-172" baseline="18518" dirty="0">
                <a:solidFill>
                  <a:srgbClr val="F05133"/>
                </a:solidFill>
                <a:latin typeface="Arial"/>
                <a:cs typeface="Arial"/>
              </a:rPr>
              <a:t>●</a:t>
            </a:r>
            <a:r>
              <a:rPr sz="225" b="1" spc="-127" baseline="55555" dirty="0">
                <a:solidFill>
                  <a:srgbClr val="569BBD"/>
                </a:solidFill>
                <a:latin typeface="Arial"/>
                <a:cs typeface="Arial"/>
              </a:rPr>
              <a:t>●</a:t>
            </a:r>
            <a:r>
              <a:rPr sz="150" b="1" spc="30" baseline="83333" dirty="0">
                <a:solidFill>
                  <a:srgbClr val="F05133"/>
                </a:solidFill>
                <a:latin typeface="Arial"/>
                <a:cs typeface="Arial"/>
              </a:rPr>
              <a:t>●</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4" name="object 254"/>
          <p:cNvSpPr txBox="1"/>
          <p:nvPr/>
        </p:nvSpPr>
        <p:spPr>
          <a:xfrm>
            <a:off x="4141445" y="1482828"/>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55" name="object 255"/>
          <p:cNvSpPr txBox="1"/>
          <p:nvPr/>
        </p:nvSpPr>
        <p:spPr>
          <a:xfrm>
            <a:off x="4138653" y="1622175"/>
            <a:ext cx="158115" cy="74930"/>
          </a:xfrm>
          <a:prstGeom prst="rect">
            <a:avLst/>
          </a:prstGeom>
        </p:spPr>
        <p:txBody>
          <a:bodyPr vert="horz" wrap="square" lIns="0" tIns="15875" rIns="0" bIns="0" rtlCol="0">
            <a:spAutoFit/>
          </a:bodyPr>
          <a:lstStyle/>
          <a:p>
            <a:pPr>
              <a:lnSpc>
                <a:spcPct val="100000"/>
              </a:lnSpc>
              <a:spcBef>
                <a:spcPts val="125"/>
              </a:spcBef>
            </a:pPr>
            <a:r>
              <a:rPr sz="450" spc="44" baseline="18518" dirty="0">
                <a:solidFill>
                  <a:srgbClr val="F05133"/>
                </a:solidFill>
                <a:latin typeface="Arial"/>
                <a:cs typeface="Arial"/>
              </a:rPr>
              <a:t>●</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450" spc="-172" baseline="18518" dirty="0">
                <a:solidFill>
                  <a:srgbClr val="F05133"/>
                </a:solidFill>
                <a:latin typeface="Arial"/>
                <a:cs typeface="Arial"/>
              </a:rPr>
              <a:t>●</a:t>
            </a:r>
            <a:r>
              <a:rPr sz="225" b="1" spc="-120" baseline="55555" dirty="0">
                <a:solidFill>
                  <a:srgbClr val="569BBD"/>
                </a:solidFill>
                <a:latin typeface="Arial"/>
                <a:cs typeface="Arial"/>
              </a:rPr>
              <a:t>●</a:t>
            </a:r>
            <a:r>
              <a:rPr sz="150" b="1" spc="52" baseline="83333" dirty="0">
                <a:solidFill>
                  <a:srgbClr val="F05133"/>
                </a:solidFill>
                <a:latin typeface="Arial"/>
                <a:cs typeface="Arial"/>
              </a:rPr>
              <a:t>●</a:t>
            </a:r>
            <a:r>
              <a:rPr sz="150" b="1" baseline="83333" dirty="0">
                <a:solidFill>
                  <a:srgbClr val="F05133"/>
                </a:solidFill>
                <a:latin typeface="Arial"/>
                <a:cs typeface="Arial"/>
              </a:rPr>
              <a:t>    </a:t>
            </a:r>
            <a:r>
              <a:rPr sz="150" b="1" spc="-22" baseline="83333" dirty="0">
                <a:solidFill>
                  <a:srgbClr val="F05133"/>
                </a:solidFill>
                <a:latin typeface="Arial"/>
                <a:cs typeface="Arial"/>
              </a:rPr>
              <a:t> </a:t>
            </a:r>
            <a:r>
              <a:rPr sz="450" spc="-172" baseline="9259" dirty="0">
                <a:solidFill>
                  <a:srgbClr val="F05133"/>
                </a:solidFill>
                <a:latin typeface="Arial"/>
                <a:cs typeface="Arial"/>
              </a:rPr>
              <a:t>●</a:t>
            </a:r>
            <a:r>
              <a:rPr sz="225" b="1" spc="-120" baseline="37037" dirty="0">
                <a:solidFill>
                  <a:srgbClr val="569BBD"/>
                </a:solidFill>
                <a:latin typeface="Arial"/>
                <a:cs typeface="Arial"/>
              </a:rPr>
              <a:t>●</a:t>
            </a:r>
            <a:endParaRPr sz="225" baseline="37037">
              <a:latin typeface="Arial"/>
              <a:cs typeface="Arial"/>
            </a:endParaRPr>
          </a:p>
        </p:txBody>
      </p:sp>
      <p:sp>
        <p:nvSpPr>
          <p:cNvPr id="256" name="object 256"/>
          <p:cNvSpPr txBox="1"/>
          <p:nvPr/>
        </p:nvSpPr>
        <p:spPr>
          <a:xfrm>
            <a:off x="4294751" y="126633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7" name="object 257"/>
          <p:cNvSpPr txBox="1"/>
          <p:nvPr/>
        </p:nvSpPr>
        <p:spPr>
          <a:xfrm>
            <a:off x="4143529" y="1075953"/>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8" name="object 258"/>
          <p:cNvSpPr txBox="1"/>
          <p:nvPr/>
        </p:nvSpPr>
        <p:spPr>
          <a:xfrm>
            <a:off x="4183595" y="1098915"/>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59" name="object 259"/>
          <p:cNvSpPr txBox="1"/>
          <p:nvPr/>
        </p:nvSpPr>
        <p:spPr>
          <a:xfrm>
            <a:off x="4121589" y="1154237"/>
            <a:ext cx="139700" cy="49530"/>
          </a:xfrm>
          <a:prstGeom prst="rect">
            <a:avLst/>
          </a:prstGeom>
        </p:spPr>
        <p:txBody>
          <a:bodyPr vert="horz" wrap="square" lIns="0" tIns="13335" rIns="0" bIns="0" rtlCol="0">
            <a:spAutoFit/>
          </a:bodyPr>
          <a:lstStyle/>
          <a:p>
            <a:pPr>
              <a:lnSpc>
                <a:spcPct val="100000"/>
              </a:lnSpc>
              <a:spcBef>
                <a:spcPts val="105"/>
              </a:spcBef>
            </a:pPr>
            <a:r>
              <a:rPr sz="150" b="1" spc="30" dirty="0">
                <a:solidFill>
                  <a:srgbClr val="569BBD"/>
                </a:solidFill>
                <a:latin typeface="Arial"/>
                <a:cs typeface="Arial"/>
              </a:rPr>
              <a:t>● </a:t>
            </a:r>
            <a:r>
              <a:rPr sz="225" b="1" spc="44" baseline="18518" dirty="0">
                <a:solidFill>
                  <a:srgbClr val="569BBD"/>
                </a:solidFill>
                <a:latin typeface="Arial"/>
                <a:cs typeface="Arial"/>
              </a:rPr>
              <a:t>●</a:t>
            </a:r>
            <a:r>
              <a:rPr sz="225" b="1" spc="104"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60" name="object 260"/>
          <p:cNvSpPr txBox="1"/>
          <p:nvPr/>
        </p:nvSpPr>
        <p:spPr>
          <a:xfrm>
            <a:off x="4177226" y="1203072"/>
            <a:ext cx="74930" cy="157480"/>
          </a:xfrm>
          <a:prstGeom prst="rect">
            <a:avLst/>
          </a:prstGeom>
        </p:spPr>
        <p:txBody>
          <a:bodyPr vert="horz" wrap="square" lIns="0" tIns="13335" rIns="0" bIns="0" rtlCol="0">
            <a:spAutoFit/>
          </a:bodyPr>
          <a:lstStyle/>
          <a:p>
            <a:pPr>
              <a:lnSpc>
                <a:spcPct val="100000"/>
              </a:lnSpc>
              <a:spcBef>
                <a:spcPts val="105"/>
              </a:spcBef>
            </a:pPr>
            <a:r>
              <a:rPr sz="225" b="1" spc="44" baseline="18518" dirty="0">
                <a:solidFill>
                  <a:srgbClr val="569BBD"/>
                </a:solidFill>
                <a:latin typeface="Arial"/>
                <a:cs typeface="Arial"/>
              </a:rPr>
              <a:t>●</a:t>
            </a:r>
            <a:r>
              <a:rPr sz="225" b="1" spc="30"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17780">
              <a:lnSpc>
                <a:spcPct val="100000"/>
              </a:lnSpc>
              <a:spcBef>
                <a:spcPts val="125"/>
              </a:spcBef>
            </a:pPr>
            <a:r>
              <a:rPr sz="225" b="1" spc="30" baseline="18518" dirty="0">
                <a:solidFill>
                  <a:srgbClr val="569BBD"/>
                </a:solidFill>
                <a:latin typeface="Arial"/>
                <a:cs typeface="Arial"/>
              </a:rPr>
              <a:t>●</a:t>
            </a:r>
            <a:r>
              <a:rPr sz="150" b="1" spc="20" dirty="0">
                <a:solidFill>
                  <a:srgbClr val="569BBD"/>
                </a:solidFill>
                <a:latin typeface="Arial"/>
                <a:cs typeface="Arial"/>
              </a:rPr>
              <a:t>●</a:t>
            </a:r>
            <a:endParaRPr sz="150">
              <a:latin typeface="Arial"/>
              <a:cs typeface="Arial"/>
            </a:endParaRPr>
          </a:p>
          <a:p>
            <a:pPr marL="5715">
              <a:lnSpc>
                <a:spcPct val="100000"/>
              </a:lnSpc>
              <a:spcBef>
                <a:spcPts val="80"/>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L="45720">
              <a:lnSpc>
                <a:spcPct val="100000"/>
              </a:lnSpc>
            </a:pPr>
            <a:r>
              <a:rPr sz="150" b="1" spc="30" dirty="0">
                <a:solidFill>
                  <a:srgbClr val="569BBD"/>
                </a:solidFill>
                <a:latin typeface="Arial"/>
                <a:cs typeface="Arial"/>
              </a:rPr>
              <a:t>●</a:t>
            </a:r>
            <a:endParaRPr sz="150">
              <a:latin typeface="Arial"/>
              <a:cs typeface="Arial"/>
            </a:endParaRPr>
          </a:p>
        </p:txBody>
      </p:sp>
      <p:sp>
        <p:nvSpPr>
          <p:cNvPr id="261" name="object 261"/>
          <p:cNvSpPr txBox="1"/>
          <p:nvPr/>
        </p:nvSpPr>
        <p:spPr>
          <a:xfrm>
            <a:off x="2529790" y="1796236"/>
            <a:ext cx="217170" cy="123189"/>
          </a:xfrm>
          <a:prstGeom prst="rect">
            <a:avLst/>
          </a:prstGeom>
        </p:spPr>
        <p:txBody>
          <a:bodyPr vert="horz" wrap="square" lIns="0" tIns="1905" rIns="0" bIns="0" rtlCol="0">
            <a:spAutoFit/>
          </a:bodyPr>
          <a:lstStyle/>
          <a:p>
            <a:pPr>
              <a:lnSpc>
                <a:spcPct val="100000"/>
              </a:lnSpc>
              <a:spcBef>
                <a:spcPts val="15"/>
              </a:spcBef>
            </a:pPr>
            <a:endParaRPr sz="100">
              <a:latin typeface="Times New Roman"/>
              <a:cs typeface="Times New Roman"/>
            </a:endParaRPr>
          </a:p>
          <a:p>
            <a:pPr marL="48260" algn="ctr">
              <a:lnSpc>
                <a:spcPct val="100000"/>
              </a:lnSpc>
            </a:pPr>
            <a:r>
              <a:rPr sz="150" b="1" spc="30" dirty="0">
                <a:solidFill>
                  <a:srgbClr val="569BBD"/>
                </a:solidFill>
                <a:latin typeface="Arial"/>
                <a:cs typeface="Arial"/>
              </a:rPr>
              <a:t>●</a:t>
            </a:r>
            <a:endParaRPr sz="150">
              <a:latin typeface="Arial"/>
              <a:cs typeface="Arial"/>
            </a:endParaRPr>
          </a:p>
          <a:p>
            <a:pPr marR="5080" algn="ctr">
              <a:lnSpc>
                <a:spcPct val="100000"/>
              </a:lnSpc>
              <a:spcBef>
                <a:spcPts val="75"/>
              </a:spcBef>
            </a:pPr>
            <a:r>
              <a:rPr sz="400" spc="-5" dirty="0">
                <a:latin typeface="Arial"/>
                <a:cs typeface="Arial"/>
              </a:rPr>
              <a:t>Cluster</a:t>
            </a:r>
            <a:r>
              <a:rPr sz="400" spc="-75" dirty="0">
                <a:latin typeface="Arial"/>
                <a:cs typeface="Arial"/>
              </a:rPr>
              <a:t> </a:t>
            </a:r>
            <a:r>
              <a:rPr sz="400" dirty="0">
                <a:latin typeface="Arial"/>
                <a:cs typeface="Arial"/>
              </a:rPr>
              <a:t>1</a:t>
            </a:r>
            <a:endParaRPr sz="400">
              <a:latin typeface="Arial"/>
              <a:cs typeface="Arial"/>
            </a:endParaRPr>
          </a:p>
        </p:txBody>
      </p:sp>
      <p:sp>
        <p:nvSpPr>
          <p:cNvPr id="262" name="object 262"/>
          <p:cNvSpPr txBox="1"/>
          <p:nvPr/>
        </p:nvSpPr>
        <p:spPr>
          <a:xfrm>
            <a:off x="2548664" y="1009228"/>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2</a:t>
            </a:r>
            <a:endParaRPr sz="400">
              <a:latin typeface="Arial"/>
              <a:cs typeface="Arial"/>
            </a:endParaRPr>
          </a:p>
        </p:txBody>
      </p:sp>
      <p:sp>
        <p:nvSpPr>
          <p:cNvPr id="263" name="object 263"/>
          <p:cNvSpPr txBox="1"/>
          <p:nvPr/>
        </p:nvSpPr>
        <p:spPr>
          <a:xfrm>
            <a:off x="2860072" y="1223332"/>
            <a:ext cx="217170" cy="168275"/>
          </a:xfrm>
          <a:prstGeom prst="rect">
            <a:avLst/>
          </a:prstGeom>
        </p:spPr>
        <p:txBody>
          <a:bodyPr vert="horz" wrap="square" lIns="0" tIns="30480" rIns="0" bIns="0" rtlCol="0">
            <a:spAutoFit/>
          </a:bodyPr>
          <a:lstStyle/>
          <a:p>
            <a:pPr>
              <a:lnSpc>
                <a:spcPct val="100000"/>
              </a:lnSpc>
              <a:spcBef>
                <a:spcPts val="240"/>
              </a:spcBef>
            </a:pPr>
            <a:r>
              <a:rPr sz="400" spc="-5" dirty="0">
                <a:latin typeface="Arial"/>
                <a:cs typeface="Arial"/>
              </a:rPr>
              <a:t>Cluster</a:t>
            </a:r>
            <a:r>
              <a:rPr sz="400" spc="-40" dirty="0">
                <a:latin typeface="Arial"/>
                <a:cs typeface="Arial"/>
              </a:rPr>
              <a:t> </a:t>
            </a:r>
            <a:r>
              <a:rPr sz="400" dirty="0">
                <a:latin typeface="Arial"/>
                <a:cs typeface="Arial"/>
              </a:rPr>
              <a:t>3</a:t>
            </a:r>
            <a:endParaRPr sz="400">
              <a:latin typeface="Arial"/>
              <a:cs typeface="Arial"/>
            </a:endParaRPr>
          </a:p>
          <a:p>
            <a:pPr marL="33655">
              <a:lnSpc>
                <a:spcPct val="100000"/>
              </a:lnSpc>
              <a:spcBef>
                <a:spcPts val="140"/>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450" spc="-172" baseline="9259" dirty="0">
                <a:solidFill>
                  <a:srgbClr val="F05133"/>
                </a:solidFill>
                <a:latin typeface="Arial"/>
                <a:cs typeface="Arial"/>
              </a:rPr>
              <a:t>●</a:t>
            </a:r>
            <a:r>
              <a:rPr sz="225" b="1" spc="-120" baseline="37037" dirty="0">
                <a:solidFill>
                  <a:srgbClr val="569BBD"/>
                </a:solidFill>
                <a:latin typeface="Arial"/>
                <a:cs typeface="Arial"/>
              </a:rPr>
              <a:t>●</a:t>
            </a:r>
            <a:r>
              <a:rPr sz="150" b="1" spc="-22" baseline="83333" dirty="0">
                <a:solidFill>
                  <a:srgbClr val="F05133"/>
                </a:solidFill>
                <a:latin typeface="Arial"/>
                <a:cs typeface="Arial"/>
              </a:rPr>
              <a:t>●</a:t>
            </a:r>
            <a:r>
              <a:rPr sz="225" b="1" spc="-127"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p:txBody>
      </p:sp>
      <p:sp>
        <p:nvSpPr>
          <p:cNvPr id="264" name="object 264"/>
          <p:cNvSpPr txBox="1"/>
          <p:nvPr/>
        </p:nvSpPr>
        <p:spPr>
          <a:xfrm>
            <a:off x="3171480" y="1413131"/>
            <a:ext cx="217170" cy="196215"/>
          </a:xfrm>
          <a:prstGeom prst="rect">
            <a:avLst/>
          </a:prstGeom>
        </p:spPr>
        <p:txBody>
          <a:bodyPr vert="horz" wrap="square" lIns="0" tIns="1905" rIns="0" bIns="0" rtlCol="0">
            <a:spAutoFit/>
          </a:bodyPr>
          <a:lstStyle/>
          <a:p>
            <a:pPr>
              <a:lnSpc>
                <a:spcPct val="100000"/>
              </a:lnSpc>
              <a:spcBef>
                <a:spcPts val="15"/>
              </a:spcBef>
            </a:pPr>
            <a:endParaRPr sz="300">
              <a:latin typeface="Times New Roman"/>
              <a:cs typeface="Times New Roman"/>
            </a:endParaRPr>
          </a:p>
          <a:p>
            <a:pPr marR="5080" algn="ctr">
              <a:lnSpc>
                <a:spcPct val="100000"/>
              </a:lnSpc>
            </a:pPr>
            <a:r>
              <a:rPr sz="400" spc="-5" dirty="0">
                <a:latin typeface="Arial"/>
                <a:cs typeface="Arial"/>
              </a:rPr>
              <a:t>Cluster</a:t>
            </a:r>
            <a:r>
              <a:rPr sz="400" spc="-75" dirty="0">
                <a:latin typeface="Arial"/>
                <a:cs typeface="Arial"/>
              </a:rPr>
              <a:t> </a:t>
            </a:r>
            <a:r>
              <a:rPr sz="400" dirty="0">
                <a:latin typeface="Arial"/>
                <a:cs typeface="Arial"/>
              </a:rPr>
              <a:t>4</a:t>
            </a:r>
            <a:endParaRPr sz="400">
              <a:latin typeface="Arial"/>
              <a:cs typeface="Arial"/>
            </a:endParaRPr>
          </a:p>
          <a:p>
            <a:pPr marR="26034" algn="ctr">
              <a:lnSpc>
                <a:spcPct val="100000"/>
              </a:lnSpc>
              <a:spcBef>
                <a:spcPts val="23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65" name="object 265"/>
          <p:cNvSpPr txBox="1"/>
          <p:nvPr/>
        </p:nvSpPr>
        <p:spPr>
          <a:xfrm>
            <a:off x="3313029" y="1005650"/>
            <a:ext cx="217170" cy="165100"/>
          </a:xfrm>
          <a:prstGeom prst="rect">
            <a:avLst/>
          </a:prstGeom>
        </p:spPr>
        <p:txBody>
          <a:bodyPr vert="horz" wrap="square" lIns="0" tIns="12700" rIns="0" bIns="0" rtlCol="0">
            <a:spAutoFit/>
          </a:bodyPr>
          <a:lstStyle/>
          <a:p>
            <a:pPr marR="5080" algn="ctr">
              <a:lnSpc>
                <a:spcPct val="100000"/>
              </a:lnSpc>
              <a:spcBef>
                <a:spcPts val="100"/>
              </a:spcBef>
            </a:pPr>
            <a:r>
              <a:rPr sz="400" spc="-5" dirty="0">
                <a:latin typeface="Arial"/>
                <a:cs typeface="Arial"/>
              </a:rPr>
              <a:t>Cluster</a:t>
            </a:r>
            <a:r>
              <a:rPr sz="400" spc="-75" dirty="0">
                <a:latin typeface="Arial"/>
                <a:cs typeface="Arial"/>
              </a:rPr>
              <a:t> </a:t>
            </a:r>
            <a:r>
              <a:rPr sz="400" dirty="0">
                <a:latin typeface="Arial"/>
                <a:cs typeface="Arial"/>
              </a:rPr>
              <a:t>5</a:t>
            </a:r>
            <a:endParaRPr sz="400">
              <a:latin typeface="Arial"/>
              <a:cs typeface="Arial"/>
            </a:endParaRPr>
          </a:p>
          <a:p>
            <a:pPr marL="19685">
              <a:lnSpc>
                <a:spcPts val="145"/>
              </a:lnSpc>
              <a:spcBef>
                <a:spcPts val="320"/>
              </a:spcBef>
            </a:pPr>
            <a:r>
              <a:rPr sz="150" b="1" spc="30" dirty="0">
                <a:solidFill>
                  <a:srgbClr val="569BBD"/>
                </a:solidFill>
                <a:latin typeface="Arial"/>
                <a:cs typeface="Arial"/>
              </a:rPr>
              <a:t>●</a:t>
            </a:r>
            <a:endParaRPr sz="150">
              <a:latin typeface="Arial"/>
              <a:cs typeface="Arial"/>
            </a:endParaRPr>
          </a:p>
          <a:p>
            <a:pPr marR="26670" algn="ctr">
              <a:lnSpc>
                <a:spcPts val="145"/>
              </a:lnSpc>
            </a:pPr>
            <a:r>
              <a:rPr sz="150" b="1" spc="30" dirty="0">
                <a:solidFill>
                  <a:srgbClr val="569BBD"/>
                </a:solidFill>
                <a:latin typeface="Arial"/>
                <a:cs typeface="Arial"/>
              </a:rPr>
              <a:t>●</a:t>
            </a:r>
            <a:endParaRPr sz="150">
              <a:latin typeface="Arial"/>
              <a:cs typeface="Arial"/>
            </a:endParaRPr>
          </a:p>
        </p:txBody>
      </p:sp>
      <p:sp>
        <p:nvSpPr>
          <p:cNvPr id="266" name="object 266"/>
          <p:cNvSpPr txBox="1"/>
          <p:nvPr/>
        </p:nvSpPr>
        <p:spPr>
          <a:xfrm>
            <a:off x="3520634" y="1739897"/>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6</a:t>
            </a:r>
            <a:endParaRPr sz="400">
              <a:latin typeface="Arial"/>
              <a:cs typeface="Arial"/>
            </a:endParaRPr>
          </a:p>
        </p:txBody>
      </p:sp>
      <p:sp>
        <p:nvSpPr>
          <p:cNvPr id="267" name="object 267"/>
          <p:cNvSpPr txBox="1"/>
          <p:nvPr/>
        </p:nvSpPr>
        <p:spPr>
          <a:xfrm>
            <a:off x="3775423" y="1064983"/>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7</a:t>
            </a:r>
            <a:endParaRPr sz="400">
              <a:latin typeface="Arial"/>
              <a:cs typeface="Arial"/>
            </a:endParaRPr>
          </a:p>
        </p:txBody>
      </p:sp>
      <p:sp>
        <p:nvSpPr>
          <p:cNvPr id="268" name="object 268"/>
          <p:cNvSpPr txBox="1"/>
          <p:nvPr/>
        </p:nvSpPr>
        <p:spPr>
          <a:xfrm>
            <a:off x="4058521" y="1394124"/>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8</a:t>
            </a:r>
            <a:endParaRPr sz="400">
              <a:latin typeface="Arial"/>
              <a:cs typeface="Arial"/>
            </a:endParaRPr>
          </a:p>
        </p:txBody>
      </p:sp>
      <p:sp>
        <p:nvSpPr>
          <p:cNvPr id="269" name="object 269"/>
          <p:cNvSpPr txBox="1"/>
          <p:nvPr/>
        </p:nvSpPr>
        <p:spPr>
          <a:xfrm>
            <a:off x="4115141" y="964050"/>
            <a:ext cx="217170"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9</a:t>
            </a:r>
            <a:endParaRPr sz="400">
              <a:latin typeface="Arial"/>
              <a:cs typeface="Arial"/>
            </a:endParaRPr>
          </a:p>
        </p:txBody>
      </p:sp>
      <p:sp>
        <p:nvSpPr>
          <p:cNvPr id="270" name="object 270"/>
          <p:cNvSpPr txBox="1"/>
          <p:nvPr/>
        </p:nvSpPr>
        <p:spPr>
          <a:xfrm>
            <a:off x="2355214" y="1987347"/>
            <a:ext cx="2117090" cy="400110"/>
          </a:xfrm>
          <a:prstGeom prst="rect">
            <a:avLst/>
          </a:prstGeom>
        </p:spPr>
        <p:txBody>
          <a:bodyPr vert="horz" wrap="square" lIns="0" tIns="27940" rIns="0" bIns="0" rtlCol="0">
            <a:spAutoFit/>
          </a:bodyPr>
          <a:lstStyle/>
          <a:p>
            <a:pPr marL="12700">
              <a:lnSpc>
                <a:spcPct val="100000"/>
              </a:lnSpc>
              <a:spcBef>
                <a:spcPts val="220"/>
              </a:spcBef>
            </a:pPr>
            <a:r>
              <a:rPr sz="1200" i="1" spc="-20" dirty="0">
                <a:solidFill>
                  <a:srgbClr val="024F84"/>
                </a:solidFill>
                <a:latin typeface="Arial"/>
                <a:cs typeface="Arial"/>
              </a:rPr>
              <a:t>Multistage</a:t>
            </a:r>
            <a:r>
              <a:rPr sz="1200" i="1" spc="-20" dirty="0" smtClean="0">
                <a:solidFill>
                  <a:srgbClr val="024F84"/>
                </a:solidFill>
                <a:latin typeface="Arial"/>
                <a:cs typeface="Arial"/>
              </a:rPr>
              <a:t>:</a:t>
            </a:r>
            <a:r>
              <a:rPr lang="en-US" sz="1200" i="1" spc="-20" dirty="0" smtClean="0">
                <a:solidFill>
                  <a:srgbClr val="024F84"/>
                </a:solidFill>
                <a:latin typeface="Arial"/>
                <a:cs typeface="Arial"/>
              </a:rPr>
              <a:t> </a:t>
            </a:r>
            <a:r>
              <a:rPr lang="en-US" sz="1000" dirty="0" smtClean="0">
                <a:latin typeface="Arial"/>
                <a:cs typeface="Arial"/>
              </a:rPr>
              <a:t>heterogeneous </a:t>
            </a:r>
            <a:r>
              <a:rPr lang="en-US" sz="1000" dirty="0">
                <a:latin typeface="Arial"/>
                <a:cs typeface="Arial"/>
              </a:rPr>
              <a:t>clusters </a:t>
            </a:r>
            <a:endParaRPr sz="1000" dirty="0">
              <a:latin typeface="Arial"/>
              <a:cs typeface="Arial"/>
            </a:endParaRPr>
          </a:p>
          <a:p>
            <a:pPr marL="12700">
              <a:lnSpc>
                <a:spcPct val="100000"/>
              </a:lnSpc>
              <a:spcBef>
                <a:spcPts val="155"/>
              </a:spcBef>
            </a:pPr>
            <a:r>
              <a:rPr sz="1050" spc="5" dirty="0">
                <a:latin typeface="Arial"/>
                <a:cs typeface="Arial"/>
              </a:rPr>
              <a:t>Random </a:t>
            </a:r>
            <a:r>
              <a:rPr sz="1050" spc="-5" dirty="0">
                <a:latin typeface="Arial"/>
                <a:cs typeface="Arial"/>
              </a:rPr>
              <a:t>sample </a:t>
            </a:r>
            <a:r>
              <a:rPr sz="1050" spc="-20" dirty="0">
                <a:latin typeface="Arial"/>
                <a:cs typeface="Arial"/>
              </a:rPr>
              <a:t>in </a:t>
            </a:r>
            <a:r>
              <a:rPr sz="1050" spc="5" dirty="0">
                <a:latin typeface="Arial"/>
                <a:cs typeface="Arial"/>
              </a:rPr>
              <a:t>chosen</a:t>
            </a:r>
            <a:r>
              <a:rPr sz="1050" spc="15" dirty="0">
                <a:latin typeface="Arial"/>
                <a:cs typeface="Arial"/>
              </a:rPr>
              <a:t> </a:t>
            </a:r>
            <a:r>
              <a:rPr sz="1050" dirty="0">
                <a:latin typeface="Arial"/>
                <a:cs typeface="Arial"/>
              </a:rPr>
              <a:t>clusters</a:t>
            </a:r>
          </a:p>
        </p:txBody>
      </p:sp>
      <p:sp>
        <p:nvSpPr>
          <p:cNvPr id="271" name="object 271"/>
          <p:cNvSpPr/>
          <p:nvPr/>
        </p:nvSpPr>
        <p:spPr>
          <a:xfrm>
            <a:off x="2396282" y="2417561"/>
            <a:ext cx="2042160" cy="1007110"/>
          </a:xfrm>
          <a:custGeom>
            <a:avLst/>
            <a:gdLst/>
            <a:ahLst/>
            <a:cxnLst/>
            <a:rect l="l" t="t" r="r" b="b"/>
            <a:pathLst>
              <a:path w="2042160" h="1007110">
                <a:moveTo>
                  <a:pt x="0" y="1006621"/>
                </a:moveTo>
                <a:lnTo>
                  <a:pt x="2041599" y="1006621"/>
                </a:lnTo>
                <a:lnTo>
                  <a:pt x="2041599" y="0"/>
                </a:lnTo>
                <a:lnTo>
                  <a:pt x="0" y="0"/>
                </a:lnTo>
                <a:lnTo>
                  <a:pt x="0" y="1006621"/>
                </a:lnTo>
              </a:path>
            </a:pathLst>
          </a:custGeom>
          <a:ln w="3175">
            <a:solidFill>
              <a:srgbClr val="000000"/>
            </a:solidFill>
          </a:ln>
        </p:spPr>
        <p:txBody>
          <a:bodyPr wrap="square" lIns="0" tIns="0" rIns="0" bIns="0" rtlCol="0"/>
          <a:lstStyle/>
          <a:p>
            <a:endParaRPr/>
          </a:p>
        </p:txBody>
      </p:sp>
      <p:sp>
        <p:nvSpPr>
          <p:cNvPr id="272" name="object 272"/>
          <p:cNvSpPr/>
          <p:nvPr/>
        </p:nvSpPr>
        <p:spPr>
          <a:xfrm>
            <a:off x="2432849" y="2509461"/>
            <a:ext cx="1954445" cy="838792"/>
          </a:xfrm>
          <a:prstGeom prst="rect">
            <a:avLst/>
          </a:prstGeom>
          <a:blipFill>
            <a:blip r:embed="rId3" cstate="print"/>
            <a:stretch>
              <a:fillRect/>
            </a:stretch>
          </a:blipFill>
        </p:spPr>
        <p:txBody>
          <a:bodyPr wrap="square" lIns="0" tIns="0" rIns="0" bIns="0" rtlCol="0"/>
          <a:lstStyle/>
          <a:p>
            <a:endParaRPr/>
          </a:p>
        </p:txBody>
      </p:sp>
      <p:sp>
        <p:nvSpPr>
          <p:cNvPr id="273" name="object 273"/>
          <p:cNvSpPr txBox="1"/>
          <p:nvPr/>
        </p:nvSpPr>
        <p:spPr>
          <a:xfrm>
            <a:off x="2780697" y="303045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74" name="object 274"/>
          <p:cNvSpPr txBox="1"/>
          <p:nvPr/>
        </p:nvSpPr>
        <p:spPr>
          <a:xfrm>
            <a:off x="2580199" y="296389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75" name="object 275"/>
          <p:cNvSpPr txBox="1"/>
          <p:nvPr/>
        </p:nvSpPr>
        <p:spPr>
          <a:xfrm>
            <a:off x="2581538" y="306452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76" name="object 276"/>
          <p:cNvSpPr txBox="1"/>
          <p:nvPr/>
        </p:nvSpPr>
        <p:spPr>
          <a:xfrm>
            <a:off x="2737139" y="3048414"/>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77" name="object 277"/>
          <p:cNvSpPr txBox="1"/>
          <p:nvPr/>
        </p:nvSpPr>
        <p:spPr>
          <a:xfrm>
            <a:off x="2549914" y="3136001"/>
            <a:ext cx="73660"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50"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78" name="object 278"/>
          <p:cNvSpPr txBox="1"/>
          <p:nvPr/>
        </p:nvSpPr>
        <p:spPr>
          <a:xfrm>
            <a:off x="2482569" y="318160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79" name="object 279"/>
          <p:cNvSpPr txBox="1"/>
          <p:nvPr/>
        </p:nvSpPr>
        <p:spPr>
          <a:xfrm>
            <a:off x="2639510" y="3120996"/>
            <a:ext cx="12128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50"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80" name="object 280"/>
          <p:cNvSpPr txBox="1"/>
          <p:nvPr/>
        </p:nvSpPr>
        <p:spPr>
          <a:xfrm>
            <a:off x="2660107" y="3158686"/>
            <a:ext cx="119380" cy="59055"/>
          </a:xfrm>
          <a:prstGeom prst="rect">
            <a:avLst/>
          </a:prstGeom>
        </p:spPr>
        <p:txBody>
          <a:bodyPr vert="horz" wrap="square" lIns="0" tIns="13335" rIns="0" bIns="0" rtlCol="0">
            <a:spAutoFit/>
          </a:bodyPr>
          <a:lstStyle/>
          <a:p>
            <a:pPr marL="10795">
              <a:lnSpc>
                <a:spcPts val="130"/>
              </a:lnSpc>
              <a:spcBef>
                <a:spcPts val="105"/>
              </a:spcBef>
            </a:pPr>
            <a:r>
              <a:rPr sz="150" b="1" spc="30" dirty="0">
                <a:solidFill>
                  <a:srgbClr val="569BBD"/>
                </a:solidFill>
                <a:latin typeface="Arial"/>
                <a:cs typeface="Arial"/>
              </a:rPr>
              <a:t>●</a:t>
            </a:r>
            <a:r>
              <a:rPr sz="150" b="1" spc="95"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a:p>
            <a:pPr>
              <a:lnSpc>
                <a:spcPts val="130"/>
              </a:lnSpc>
            </a:pPr>
            <a:r>
              <a:rPr sz="150" b="1" spc="30" dirty="0">
                <a:solidFill>
                  <a:srgbClr val="569BBD"/>
                </a:solidFill>
                <a:latin typeface="Arial"/>
                <a:cs typeface="Arial"/>
              </a:rPr>
              <a:t>●</a:t>
            </a:r>
            <a:endParaRPr sz="150">
              <a:latin typeface="Arial"/>
              <a:cs typeface="Arial"/>
            </a:endParaRPr>
          </a:p>
        </p:txBody>
      </p:sp>
      <p:sp>
        <p:nvSpPr>
          <p:cNvPr id="281" name="object 281"/>
          <p:cNvSpPr txBox="1"/>
          <p:nvPr/>
        </p:nvSpPr>
        <p:spPr>
          <a:xfrm>
            <a:off x="2505845" y="3186214"/>
            <a:ext cx="48895" cy="49530"/>
          </a:xfrm>
          <a:prstGeom prst="rect">
            <a:avLst/>
          </a:prstGeom>
        </p:spPr>
        <p:txBody>
          <a:bodyPr vert="horz" wrap="square" lIns="0" tIns="13335" rIns="0" bIns="0" rtlCol="0">
            <a:spAutoFit/>
          </a:bodyPr>
          <a:lstStyle/>
          <a:p>
            <a:pPr>
              <a:lnSpc>
                <a:spcPct val="100000"/>
              </a:lnSpc>
              <a:spcBef>
                <a:spcPts val="105"/>
              </a:spcBef>
            </a:pPr>
            <a:r>
              <a:rPr sz="150" b="1" spc="30" dirty="0">
                <a:solidFill>
                  <a:srgbClr val="569BBD"/>
                </a:solidFill>
                <a:latin typeface="Arial"/>
                <a:cs typeface="Arial"/>
              </a:rPr>
              <a:t>●</a:t>
            </a:r>
            <a:r>
              <a:rPr sz="150" b="1" spc="-10" dirty="0">
                <a:solidFill>
                  <a:srgbClr val="569BBD"/>
                </a:solidFill>
                <a:latin typeface="Arial"/>
                <a:cs typeface="Arial"/>
              </a:rPr>
              <a:t> </a:t>
            </a:r>
            <a:r>
              <a:rPr sz="225" b="1" spc="44" baseline="-37037" dirty="0">
                <a:solidFill>
                  <a:srgbClr val="569BBD"/>
                </a:solidFill>
                <a:latin typeface="Arial"/>
                <a:cs typeface="Arial"/>
              </a:rPr>
              <a:t>●</a:t>
            </a:r>
            <a:endParaRPr sz="225" baseline="-37037">
              <a:latin typeface="Arial"/>
              <a:cs typeface="Arial"/>
            </a:endParaRPr>
          </a:p>
        </p:txBody>
      </p:sp>
      <p:sp>
        <p:nvSpPr>
          <p:cNvPr id="282" name="object 282"/>
          <p:cNvSpPr txBox="1"/>
          <p:nvPr/>
        </p:nvSpPr>
        <p:spPr>
          <a:xfrm>
            <a:off x="2566691" y="281392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83" name="object 283"/>
          <p:cNvSpPr txBox="1"/>
          <p:nvPr/>
        </p:nvSpPr>
        <p:spPr>
          <a:xfrm>
            <a:off x="2968040" y="284437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84" name="object 284"/>
          <p:cNvSpPr txBox="1"/>
          <p:nvPr/>
        </p:nvSpPr>
        <p:spPr>
          <a:xfrm>
            <a:off x="3046608" y="285473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85" name="object 285"/>
          <p:cNvSpPr txBox="1"/>
          <p:nvPr/>
        </p:nvSpPr>
        <p:spPr>
          <a:xfrm>
            <a:off x="2915031" y="3042743"/>
            <a:ext cx="103505"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7" baseline="27777" dirty="0">
                <a:solidFill>
                  <a:srgbClr val="F05133"/>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286" name="object 286"/>
          <p:cNvSpPr txBox="1"/>
          <p:nvPr/>
        </p:nvSpPr>
        <p:spPr>
          <a:xfrm>
            <a:off x="2888723" y="2879974"/>
            <a:ext cx="63500" cy="74930"/>
          </a:xfrm>
          <a:prstGeom prst="rect">
            <a:avLst/>
          </a:prstGeom>
        </p:spPr>
        <p:txBody>
          <a:bodyPr vert="horz" wrap="square" lIns="0" tIns="15875" rIns="0" bIns="0" rtlCol="0">
            <a:spAutoFit/>
          </a:bodyPr>
          <a:lstStyle/>
          <a:p>
            <a:pPr>
              <a:lnSpc>
                <a:spcPct val="100000"/>
              </a:lnSpc>
              <a:spcBef>
                <a:spcPts val="125"/>
              </a:spcBef>
            </a:pPr>
            <a:r>
              <a:rPr sz="225" b="1" spc="44" baseline="55555" dirty="0">
                <a:solidFill>
                  <a:srgbClr val="569BBD"/>
                </a:solidFill>
                <a:latin typeface="Arial"/>
                <a:cs typeface="Arial"/>
              </a:rPr>
              <a:t>●</a:t>
            </a:r>
            <a:r>
              <a:rPr sz="225" b="1" spc="7" baseline="55555" dirty="0">
                <a:solidFill>
                  <a:srgbClr val="569BBD"/>
                </a:solidFill>
                <a:latin typeface="Arial"/>
                <a:cs typeface="Arial"/>
              </a:rPr>
              <a:t> </a:t>
            </a: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87" name="object 287"/>
          <p:cNvSpPr txBox="1"/>
          <p:nvPr/>
        </p:nvSpPr>
        <p:spPr>
          <a:xfrm>
            <a:off x="2840913" y="2862685"/>
            <a:ext cx="14605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450" spc="-172" baseline="18518" dirty="0">
                <a:solidFill>
                  <a:srgbClr val="F05133"/>
                </a:solidFill>
                <a:latin typeface="Arial"/>
                <a:cs typeface="Arial"/>
              </a:rPr>
              <a:t>●</a:t>
            </a:r>
            <a:r>
              <a:rPr sz="225" b="1" spc="-127" baseline="55555" dirty="0">
                <a:solidFill>
                  <a:srgbClr val="569BBD"/>
                </a:solidFill>
                <a:latin typeface="Arial"/>
                <a:cs typeface="Arial"/>
              </a:rPr>
              <a:t>●</a:t>
            </a:r>
            <a:r>
              <a:rPr sz="150" b="1" spc="52" baseline="83333" dirty="0">
                <a:solidFill>
                  <a:srgbClr val="F05133"/>
                </a:solidFill>
                <a:latin typeface="Arial"/>
                <a:cs typeface="Arial"/>
              </a:rPr>
              <a:t>●</a:t>
            </a:r>
            <a:endParaRPr sz="150" baseline="83333">
              <a:latin typeface="Arial"/>
              <a:cs typeface="Arial"/>
            </a:endParaRPr>
          </a:p>
        </p:txBody>
      </p:sp>
      <p:sp>
        <p:nvSpPr>
          <p:cNvPr id="288" name="object 288"/>
          <p:cNvSpPr txBox="1"/>
          <p:nvPr/>
        </p:nvSpPr>
        <p:spPr>
          <a:xfrm>
            <a:off x="2812636" y="2947161"/>
            <a:ext cx="215265"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15" baseline="27777" dirty="0">
                <a:solidFill>
                  <a:srgbClr val="F05133"/>
                </a:solidFill>
                <a:latin typeface="Arial"/>
                <a:cs typeface="Arial"/>
              </a:rPr>
              <a:t> </a:t>
            </a:r>
            <a:r>
              <a:rPr sz="150" b="1" spc="30" dirty="0">
                <a:solidFill>
                  <a:srgbClr val="569BBD"/>
                </a:solidFill>
                <a:latin typeface="Arial"/>
                <a:cs typeface="Arial"/>
              </a:rPr>
              <a:t>●</a:t>
            </a:r>
            <a:r>
              <a:rPr sz="150" b="1" dirty="0">
                <a:solidFill>
                  <a:srgbClr val="569BBD"/>
                </a:solidFill>
                <a:latin typeface="Arial"/>
                <a:cs typeface="Arial"/>
              </a:rPr>
              <a:t>          </a:t>
            </a:r>
            <a:r>
              <a:rPr sz="150" b="1" spc="-5" dirty="0">
                <a:solidFill>
                  <a:srgbClr val="569BBD"/>
                </a:solidFill>
                <a:latin typeface="Arial"/>
                <a:cs typeface="Arial"/>
              </a:rPr>
              <a:t> </a:t>
            </a:r>
            <a:r>
              <a:rPr sz="450" spc="-172" baseline="9259" dirty="0">
                <a:solidFill>
                  <a:srgbClr val="F05133"/>
                </a:solidFill>
                <a:latin typeface="Arial"/>
                <a:cs typeface="Arial"/>
              </a:rPr>
              <a:t>●</a:t>
            </a:r>
            <a:r>
              <a:rPr sz="225" b="1" spc="-127" baseline="37037" dirty="0">
                <a:solidFill>
                  <a:srgbClr val="569BBD"/>
                </a:solidFill>
                <a:latin typeface="Arial"/>
                <a:cs typeface="Arial"/>
              </a:rPr>
              <a:t>●</a:t>
            </a:r>
            <a:r>
              <a:rPr sz="150" b="1" spc="52" baseline="55555" dirty="0">
                <a:solidFill>
                  <a:srgbClr val="F05133"/>
                </a:solidFill>
                <a:latin typeface="Arial"/>
                <a:cs typeface="Arial"/>
              </a:rPr>
              <a:t>●</a:t>
            </a:r>
            <a:endParaRPr sz="150" baseline="55555">
              <a:latin typeface="Arial"/>
              <a:cs typeface="Arial"/>
            </a:endParaRPr>
          </a:p>
        </p:txBody>
      </p:sp>
      <p:sp>
        <p:nvSpPr>
          <p:cNvPr id="289" name="object 289"/>
          <p:cNvSpPr txBox="1"/>
          <p:nvPr/>
        </p:nvSpPr>
        <p:spPr>
          <a:xfrm>
            <a:off x="3128288" y="3123123"/>
            <a:ext cx="7556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60"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290" name="object 290"/>
          <p:cNvSpPr txBox="1"/>
          <p:nvPr/>
        </p:nvSpPr>
        <p:spPr>
          <a:xfrm>
            <a:off x="3158574" y="319149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91" name="object 291"/>
          <p:cNvSpPr txBox="1"/>
          <p:nvPr/>
        </p:nvSpPr>
        <p:spPr>
          <a:xfrm>
            <a:off x="3229699" y="3248675"/>
            <a:ext cx="157480" cy="74930"/>
          </a:xfrm>
          <a:prstGeom prst="rect">
            <a:avLst/>
          </a:prstGeom>
        </p:spPr>
        <p:txBody>
          <a:bodyPr vert="horz" wrap="square" lIns="0" tIns="15875" rIns="0" bIns="0" rtlCol="0">
            <a:spAutoFit/>
          </a:bodyPr>
          <a:lstStyle/>
          <a:p>
            <a:pPr>
              <a:lnSpc>
                <a:spcPct val="100000"/>
              </a:lnSpc>
              <a:spcBef>
                <a:spcPts val="125"/>
              </a:spcBef>
            </a:pPr>
            <a:r>
              <a:rPr sz="225" b="1" spc="60" baseline="37037" dirty="0">
                <a:solidFill>
                  <a:srgbClr val="569BBD"/>
                </a:solidFill>
                <a:latin typeface="Arial"/>
                <a:cs typeface="Arial"/>
              </a:rPr>
              <a:t>●</a:t>
            </a: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r>
              <a:rPr sz="150" b="1" baseline="27777" dirty="0">
                <a:solidFill>
                  <a:srgbClr val="F05133"/>
                </a:solidFill>
                <a:latin typeface="Arial"/>
                <a:cs typeface="Arial"/>
              </a:rPr>
              <a:t>                   </a:t>
            </a:r>
            <a:r>
              <a:rPr sz="150" b="1" spc="-7" baseline="27777" dirty="0">
                <a:solidFill>
                  <a:srgbClr val="F05133"/>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292" name="object 292"/>
          <p:cNvSpPr txBox="1"/>
          <p:nvPr/>
        </p:nvSpPr>
        <p:spPr>
          <a:xfrm>
            <a:off x="3284204" y="3228472"/>
            <a:ext cx="3556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93" name="object 293"/>
          <p:cNvSpPr txBox="1"/>
          <p:nvPr/>
        </p:nvSpPr>
        <p:spPr>
          <a:xfrm>
            <a:off x="3222216" y="3274077"/>
            <a:ext cx="88265" cy="74930"/>
          </a:xfrm>
          <a:prstGeom prst="rect">
            <a:avLst/>
          </a:prstGeom>
        </p:spPr>
        <p:txBody>
          <a:bodyPr vert="horz" wrap="square" lIns="0" tIns="15875" rIns="0" bIns="0" rtlCol="0">
            <a:spAutoFit/>
          </a:bodyPr>
          <a:lstStyle/>
          <a:p>
            <a:pPr>
              <a:lnSpc>
                <a:spcPct val="100000"/>
              </a:lnSpc>
              <a:spcBef>
                <a:spcPts val="125"/>
              </a:spcBef>
            </a:pPr>
            <a:r>
              <a:rPr sz="225" b="1" spc="44" baseline="55555" dirty="0">
                <a:solidFill>
                  <a:srgbClr val="569BBD"/>
                </a:solidFill>
                <a:latin typeface="Arial"/>
                <a:cs typeface="Arial"/>
              </a:rPr>
              <a:t>●  </a:t>
            </a:r>
            <a:r>
              <a:rPr sz="225" b="1" spc="22" baseline="55555" dirty="0">
                <a:solidFill>
                  <a:srgbClr val="569BBD"/>
                </a:solidFill>
                <a:latin typeface="Arial"/>
                <a:cs typeface="Arial"/>
              </a:rPr>
              <a:t> </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94" name="object 294"/>
          <p:cNvSpPr txBox="1"/>
          <p:nvPr/>
        </p:nvSpPr>
        <p:spPr>
          <a:xfrm>
            <a:off x="3331976" y="3155929"/>
            <a:ext cx="52069" cy="74930"/>
          </a:xfrm>
          <a:prstGeom prst="rect">
            <a:avLst/>
          </a:prstGeom>
        </p:spPr>
        <p:txBody>
          <a:bodyPr vert="horz" wrap="square" lIns="0" tIns="15875" rIns="0" bIns="0" rtlCol="0">
            <a:spAutoFit/>
          </a:bodyPr>
          <a:lstStyle/>
          <a:p>
            <a:pPr>
              <a:lnSpc>
                <a:spcPct val="100000"/>
              </a:lnSpc>
              <a:spcBef>
                <a:spcPts val="125"/>
              </a:spcBef>
            </a:pPr>
            <a:r>
              <a:rPr sz="450" spc="-172" baseline="18518" dirty="0">
                <a:solidFill>
                  <a:srgbClr val="F05133"/>
                </a:solidFill>
                <a:latin typeface="Arial"/>
                <a:cs typeface="Arial"/>
              </a:rPr>
              <a:t>●</a:t>
            </a:r>
            <a:r>
              <a:rPr sz="225" b="1" spc="-120" baseline="55555" dirty="0">
                <a:solidFill>
                  <a:srgbClr val="569BBD"/>
                </a:solidFill>
                <a:latin typeface="Arial"/>
                <a:cs typeface="Arial"/>
              </a:rPr>
              <a:t>●</a:t>
            </a:r>
            <a:r>
              <a:rPr sz="150" b="1" spc="22" baseline="83333" dirty="0">
                <a:solidFill>
                  <a:srgbClr val="F05133"/>
                </a:solidFill>
                <a:latin typeface="Arial"/>
                <a:cs typeface="Arial"/>
              </a:rPr>
              <a:t>●</a:t>
            </a: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95" name="object 295"/>
          <p:cNvSpPr txBox="1"/>
          <p:nvPr/>
        </p:nvSpPr>
        <p:spPr>
          <a:xfrm>
            <a:off x="3212134" y="3116310"/>
            <a:ext cx="51435" cy="74930"/>
          </a:xfrm>
          <a:prstGeom prst="rect">
            <a:avLst/>
          </a:prstGeom>
        </p:spPr>
        <p:txBody>
          <a:bodyPr vert="horz" wrap="square" lIns="0" tIns="15875" rIns="0" bIns="0" rtlCol="0">
            <a:spAutoFit/>
          </a:bodyPr>
          <a:lstStyle/>
          <a:p>
            <a:pPr>
              <a:lnSpc>
                <a:spcPct val="100000"/>
              </a:lnSpc>
              <a:spcBef>
                <a:spcPts val="125"/>
              </a:spcBef>
            </a:pPr>
            <a:r>
              <a:rPr sz="225" b="1" spc="44" baseline="18518" dirty="0">
                <a:solidFill>
                  <a:srgbClr val="569BBD"/>
                </a:solidFill>
                <a:latin typeface="Arial"/>
                <a:cs typeface="Arial"/>
              </a:rPr>
              <a:t>●</a:t>
            </a: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296" name="object 296"/>
          <p:cNvSpPr txBox="1"/>
          <p:nvPr/>
        </p:nvSpPr>
        <p:spPr>
          <a:xfrm>
            <a:off x="3455756" y="2823893"/>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97" name="object 297"/>
          <p:cNvSpPr txBox="1"/>
          <p:nvPr/>
        </p:nvSpPr>
        <p:spPr>
          <a:xfrm>
            <a:off x="3340522" y="276478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98" name="object 298"/>
          <p:cNvSpPr txBox="1"/>
          <p:nvPr/>
        </p:nvSpPr>
        <p:spPr>
          <a:xfrm>
            <a:off x="3407590" y="2751114"/>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299" name="object 299"/>
          <p:cNvSpPr txBox="1"/>
          <p:nvPr/>
        </p:nvSpPr>
        <p:spPr>
          <a:xfrm>
            <a:off x="3516641" y="2678847"/>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0" name="object 300"/>
          <p:cNvSpPr txBox="1"/>
          <p:nvPr/>
        </p:nvSpPr>
        <p:spPr>
          <a:xfrm>
            <a:off x="3334811" y="2656903"/>
            <a:ext cx="95885" cy="95885"/>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spcBef>
                <a:spcPts val="80"/>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r>
              <a:rPr sz="150" b="1" spc="65"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301" name="object 301"/>
          <p:cNvSpPr txBox="1"/>
          <p:nvPr/>
        </p:nvSpPr>
        <p:spPr>
          <a:xfrm>
            <a:off x="3278022" y="264608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2" name="object 302"/>
          <p:cNvSpPr txBox="1"/>
          <p:nvPr/>
        </p:nvSpPr>
        <p:spPr>
          <a:xfrm>
            <a:off x="3336780" y="2786905"/>
            <a:ext cx="118745" cy="129539"/>
          </a:xfrm>
          <a:prstGeom prst="rect">
            <a:avLst/>
          </a:prstGeom>
        </p:spPr>
        <p:txBody>
          <a:bodyPr vert="horz" wrap="square" lIns="0" tIns="3810" rIns="0" bIns="0" rtlCol="0">
            <a:spAutoFit/>
          </a:bodyPr>
          <a:lstStyle/>
          <a:p>
            <a:pPr>
              <a:lnSpc>
                <a:spcPct val="100000"/>
              </a:lnSpc>
              <a:spcBef>
                <a:spcPts val="30"/>
              </a:spcBef>
            </a:pPr>
            <a:endParaRPr sz="150">
              <a:latin typeface="Times New Roman"/>
              <a:cs typeface="Times New Roman"/>
            </a:endParaRPr>
          </a:p>
          <a:p>
            <a:pPr marR="13970" algn="r">
              <a:lnSpc>
                <a:spcPct val="100000"/>
              </a:lnSpc>
              <a:spcBef>
                <a:spcPts val="5"/>
              </a:spcBef>
            </a:pPr>
            <a:r>
              <a:rPr sz="225" b="1" spc="44" baseline="18518" dirty="0">
                <a:solidFill>
                  <a:srgbClr val="569BBD"/>
                </a:solidFill>
                <a:latin typeface="Arial"/>
                <a:cs typeface="Arial"/>
              </a:rPr>
              <a:t>● </a:t>
            </a:r>
            <a:r>
              <a:rPr sz="150" b="1" spc="30" dirty="0">
                <a:solidFill>
                  <a:srgbClr val="569BBD"/>
                </a:solidFill>
                <a:latin typeface="Arial"/>
                <a:cs typeface="Arial"/>
              </a:rPr>
              <a:t>●</a:t>
            </a:r>
            <a:r>
              <a:rPr sz="150" b="1" spc="35"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R="60325" algn="r">
              <a:lnSpc>
                <a:spcPct val="100000"/>
              </a:lnSpc>
              <a:spcBef>
                <a:spcPts val="105"/>
              </a:spcBef>
            </a:pPr>
            <a:r>
              <a:rPr sz="150" b="1" spc="30" dirty="0">
                <a:solidFill>
                  <a:srgbClr val="569BBD"/>
                </a:solidFill>
                <a:latin typeface="Arial"/>
                <a:cs typeface="Arial"/>
              </a:rPr>
              <a:t>●</a:t>
            </a:r>
            <a:endParaRPr sz="150">
              <a:latin typeface="Arial"/>
              <a:cs typeface="Arial"/>
            </a:endParaRPr>
          </a:p>
          <a:p>
            <a:pPr marR="5080" algn="r">
              <a:lnSpc>
                <a:spcPct val="100000"/>
              </a:lnSpc>
              <a:spcBef>
                <a:spcPts val="60"/>
              </a:spcBef>
            </a:pPr>
            <a:r>
              <a:rPr sz="150" b="1" spc="30" dirty="0">
                <a:solidFill>
                  <a:srgbClr val="569BBD"/>
                </a:solidFill>
                <a:latin typeface="Arial"/>
                <a:cs typeface="Arial"/>
              </a:rPr>
              <a:t>●</a:t>
            </a:r>
            <a:endParaRPr sz="150">
              <a:latin typeface="Arial"/>
              <a:cs typeface="Arial"/>
            </a:endParaRPr>
          </a:p>
        </p:txBody>
      </p:sp>
      <p:sp>
        <p:nvSpPr>
          <p:cNvPr id="303" name="object 303"/>
          <p:cNvSpPr txBox="1"/>
          <p:nvPr/>
        </p:nvSpPr>
        <p:spPr>
          <a:xfrm>
            <a:off x="3661215" y="302813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4" name="object 304"/>
          <p:cNvSpPr txBox="1"/>
          <p:nvPr/>
        </p:nvSpPr>
        <p:spPr>
          <a:xfrm>
            <a:off x="3536017" y="3109024"/>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5" name="object 305"/>
          <p:cNvSpPr txBox="1"/>
          <p:nvPr/>
        </p:nvSpPr>
        <p:spPr>
          <a:xfrm>
            <a:off x="3638964" y="306972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6" name="object 306"/>
          <p:cNvSpPr txBox="1"/>
          <p:nvPr/>
        </p:nvSpPr>
        <p:spPr>
          <a:xfrm>
            <a:off x="3490964" y="297220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7" name="object 307"/>
          <p:cNvSpPr txBox="1"/>
          <p:nvPr/>
        </p:nvSpPr>
        <p:spPr>
          <a:xfrm>
            <a:off x="3499667" y="3065034"/>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08" name="object 308"/>
          <p:cNvSpPr txBox="1"/>
          <p:nvPr/>
        </p:nvSpPr>
        <p:spPr>
          <a:xfrm>
            <a:off x="3575243" y="3101455"/>
            <a:ext cx="121920" cy="9779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5080" algn="r">
              <a:lnSpc>
                <a:spcPct val="100000"/>
              </a:lnSpc>
              <a:spcBef>
                <a:spcPts val="85"/>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R="19685" algn="r">
              <a:lnSpc>
                <a:spcPct val="100000"/>
              </a:lnSpc>
            </a:pPr>
            <a:r>
              <a:rPr sz="225" b="1" spc="44" baseline="-18518" dirty="0">
                <a:solidFill>
                  <a:srgbClr val="569BBD"/>
                </a:solidFill>
                <a:latin typeface="Arial"/>
                <a:cs typeface="Arial"/>
              </a:rPr>
              <a:t>● </a:t>
            </a:r>
            <a:r>
              <a:rPr sz="150" b="1" spc="30" dirty="0">
                <a:solidFill>
                  <a:srgbClr val="569BBD"/>
                </a:solidFill>
                <a:latin typeface="Arial"/>
                <a:cs typeface="Arial"/>
              </a:rPr>
              <a:t>●</a:t>
            </a:r>
            <a:r>
              <a:rPr sz="225" b="1" spc="44" baseline="-37037" dirty="0">
                <a:solidFill>
                  <a:srgbClr val="569BBD"/>
                </a:solidFill>
                <a:latin typeface="Arial"/>
                <a:cs typeface="Arial"/>
              </a:rPr>
              <a:t>●</a:t>
            </a:r>
            <a:r>
              <a:rPr sz="225" b="1" spc="60" baseline="-37037"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309" name="object 309"/>
          <p:cNvSpPr txBox="1"/>
          <p:nvPr/>
        </p:nvSpPr>
        <p:spPr>
          <a:xfrm>
            <a:off x="3498958" y="2948815"/>
            <a:ext cx="62230" cy="64769"/>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L="33020">
              <a:lnSpc>
                <a:spcPts val="150"/>
              </a:lnSpc>
            </a:pPr>
            <a:r>
              <a:rPr sz="150" b="1" spc="30" dirty="0">
                <a:solidFill>
                  <a:srgbClr val="569BBD"/>
                </a:solidFill>
                <a:latin typeface="Arial"/>
                <a:cs typeface="Arial"/>
              </a:rPr>
              <a:t>●</a:t>
            </a:r>
            <a:endParaRPr sz="150">
              <a:latin typeface="Arial"/>
              <a:cs typeface="Arial"/>
            </a:endParaRPr>
          </a:p>
          <a:p>
            <a:pPr>
              <a:lnSpc>
                <a:spcPts val="150"/>
              </a:lnSpc>
            </a:pPr>
            <a:r>
              <a:rPr sz="150" b="1" spc="30" dirty="0">
                <a:solidFill>
                  <a:srgbClr val="569BBD"/>
                </a:solidFill>
                <a:latin typeface="Arial"/>
                <a:cs typeface="Arial"/>
              </a:rPr>
              <a:t>●</a:t>
            </a:r>
            <a:endParaRPr sz="150">
              <a:latin typeface="Arial"/>
              <a:cs typeface="Arial"/>
            </a:endParaRPr>
          </a:p>
        </p:txBody>
      </p:sp>
      <p:sp>
        <p:nvSpPr>
          <p:cNvPr id="310" name="object 310"/>
          <p:cNvSpPr txBox="1"/>
          <p:nvPr/>
        </p:nvSpPr>
        <p:spPr>
          <a:xfrm>
            <a:off x="3730686" y="2989143"/>
            <a:ext cx="57150" cy="49530"/>
          </a:xfrm>
          <a:prstGeom prst="rect">
            <a:avLst/>
          </a:prstGeom>
        </p:spPr>
        <p:txBody>
          <a:bodyPr vert="horz" wrap="square" lIns="0" tIns="13335" rIns="0" bIns="0" rtlCol="0">
            <a:spAutoFit/>
          </a:bodyPr>
          <a:lstStyle/>
          <a:p>
            <a:pPr>
              <a:lnSpc>
                <a:spcPct val="100000"/>
              </a:lnSpc>
              <a:spcBef>
                <a:spcPts val="105"/>
              </a:spcBef>
            </a:pPr>
            <a:r>
              <a:rPr sz="225" b="1" spc="44" baseline="37037" dirty="0">
                <a:solidFill>
                  <a:srgbClr val="569BBD"/>
                </a:solidFill>
                <a:latin typeface="Arial"/>
                <a:cs typeface="Arial"/>
              </a:rPr>
              <a:t>●</a:t>
            </a:r>
            <a:r>
              <a:rPr sz="225" b="1" spc="15" baseline="37037"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311" name="object 311"/>
          <p:cNvSpPr txBox="1"/>
          <p:nvPr/>
        </p:nvSpPr>
        <p:spPr>
          <a:xfrm>
            <a:off x="3874000" y="264891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12" name="object 312"/>
          <p:cNvSpPr txBox="1"/>
          <p:nvPr/>
        </p:nvSpPr>
        <p:spPr>
          <a:xfrm>
            <a:off x="3795274" y="2705667"/>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13" name="object 313"/>
          <p:cNvSpPr txBox="1"/>
          <p:nvPr/>
        </p:nvSpPr>
        <p:spPr>
          <a:xfrm>
            <a:off x="3746872" y="2852328"/>
            <a:ext cx="79375" cy="74930"/>
          </a:xfrm>
          <a:prstGeom prst="rect">
            <a:avLst/>
          </a:prstGeom>
        </p:spPr>
        <p:txBody>
          <a:bodyPr vert="horz" wrap="square" lIns="0" tIns="13335" rIns="0" bIns="0" rtlCol="0">
            <a:spAutoFit/>
          </a:bodyPr>
          <a:lstStyle/>
          <a:p>
            <a:pPr>
              <a:lnSpc>
                <a:spcPts val="130"/>
              </a:lnSpc>
              <a:spcBef>
                <a:spcPts val="105"/>
              </a:spcBef>
            </a:pPr>
            <a:r>
              <a:rPr sz="150" b="1" spc="30" dirty="0">
                <a:solidFill>
                  <a:srgbClr val="569BBD"/>
                </a:solidFill>
                <a:latin typeface="Arial"/>
                <a:cs typeface="Arial"/>
              </a:rPr>
              <a:t>●</a:t>
            </a:r>
            <a:r>
              <a:rPr sz="150" b="1" spc="75"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50800">
              <a:lnSpc>
                <a:spcPts val="100"/>
              </a:lnSpc>
            </a:pPr>
            <a:r>
              <a:rPr sz="150" b="1" spc="30" dirty="0">
                <a:solidFill>
                  <a:srgbClr val="569BBD"/>
                </a:solidFill>
                <a:latin typeface="Arial"/>
                <a:cs typeface="Arial"/>
              </a:rPr>
              <a:t>●</a:t>
            </a:r>
            <a:endParaRPr sz="150">
              <a:latin typeface="Arial"/>
              <a:cs typeface="Arial"/>
            </a:endParaRPr>
          </a:p>
          <a:p>
            <a:pPr marL="24130">
              <a:lnSpc>
                <a:spcPts val="150"/>
              </a:lnSpc>
            </a:pPr>
            <a:r>
              <a:rPr sz="150" b="1" spc="30" dirty="0">
                <a:solidFill>
                  <a:srgbClr val="569BBD"/>
                </a:solidFill>
                <a:latin typeface="Arial"/>
                <a:cs typeface="Arial"/>
              </a:rPr>
              <a:t>●</a:t>
            </a:r>
            <a:endParaRPr sz="150">
              <a:latin typeface="Arial"/>
              <a:cs typeface="Arial"/>
            </a:endParaRPr>
          </a:p>
        </p:txBody>
      </p:sp>
      <p:sp>
        <p:nvSpPr>
          <p:cNvPr id="314" name="object 314"/>
          <p:cNvSpPr txBox="1"/>
          <p:nvPr/>
        </p:nvSpPr>
        <p:spPr>
          <a:xfrm>
            <a:off x="3919408" y="2813181"/>
            <a:ext cx="119380" cy="49530"/>
          </a:xfrm>
          <a:prstGeom prst="rect">
            <a:avLst/>
          </a:prstGeom>
        </p:spPr>
        <p:txBody>
          <a:bodyPr vert="horz" wrap="square" lIns="0" tIns="13335" rIns="0" bIns="0" rtlCol="0">
            <a:spAutoFit/>
          </a:bodyPr>
          <a:lstStyle/>
          <a:p>
            <a:pPr>
              <a:lnSpc>
                <a:spcPct val="100000"/>
              </a:lnSpc>
              <a:spcBef>
                <a:spcPts val="105"/>
              </a:spcBef>
            </a:pPr>
            <a:r>
              <a:rPr sz="150" b="1" spc="30" dirty="0">
                <a:solidFill>
                  <a:srgbClr val="569BBD"/>
                </a:solidFill>
                <a:latin typeface="Arial"/>
                <a:cs typeface="Arial"/>
              </a:rPr>
              <a:t>●</a:t>
            </a:r>
            <a:r>
              <a:rPr sz="150" b="1" spc="3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315" name="object 315"/>
          <p:cNvSpPr txBox="1"/>
          <p:nvPr/>
        </p:nvSpPr>
        <p:spPr>
          <a:xfrm>
            <a:off x="3818509" y="2728351"/>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16" name="object 316"/>
          <p:cNvSpPr txBox="1"/>
          <p:nvPr/>
        </p:nvSpPr>
        <p:spPr>
          <a:xfrm>
            <a:off x="3925788" y="2767182"/>
            <a:ext cx="108585" cy="49530"/>
          </a:xfrm>
          <a:prstGeom prst="rect">
            <a:avLst/>
          </a:prstGeom>
        </p:spPr>
        <p:txBody>
          <a:bodyPr vert="horz" wrap="square" lIns="0" tIns="13335" rIns="0" bIns="0" rtlCol="0">
            <a:spAutoFit/>
          </a:bodyPr>
          <a:lstStyle/>
          <a:p>
            <a:pPr>
              <a:lnSpc>
                <a:spcPct val="100000"/>
              </a:lnSpc>
              <a:spcBef>
                <a:spcPts val="105"/>
              </a:spcBef>
            </a:pPr>
            <a:r>
              <a:rPr sz="225" b="1" spc="44" baseline="37037" dirty="0">
                <a:solidFill>
                  <a:srgbClr val="569BBD"/>
                </a:solidFill>
                <a:latin typeface="Arial"/>
                <a:cs typeface="Arial"/>
              </a:rPr>
              <a:t>● </a:t>
            </a:r>
            <a:r>
              <a:rPr sz="150" b="1" spc="30" dirty="0">
                <a:solidFill>
                  <a:srgbClr val="569BBD"/>
                </a:solidFill>
                <a:latin typeface="Arial"/>
                <a:cs typeface="Arial"/>
              </a:rPr>
              <a:t>●</a:t>
            </a:r>
            <a:r>
              <a:rPr sz="150" b="1" spc="-2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317" name="object 317"/>
          <p:cNvSpPr txBox="1"/>
          <p:nvPr/>
        </p:nvSpPr>
        <p:spPr>
          <a:xfrm>
            <a:off x="3792871" y="2829328"/>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18" name="object 318"/>
          <p:cNvSpPr txBox="1"/>
          <p:nvPr/>
        </p:nvSpPr>
        <p:spPr>
          <a:xfrm>
            <a:off x="3730174" y="278478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19" name="object 319"/>
          <p:cNvSpPr txBox="1"/>
          <p:nvPr/>
        </p:nvSpPr>
        <p:spPr>
          <a:xfrm>
            <a:off x="3912673" y="279971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0" name="object 320"/>
          <p:cNvSpPr txBox="1"/>
          <p:nvPr/>
        </p:nvSpPr>
        <p:spPr>
          <a:xfrm>
            <a:off x="4284486" y="317337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1" name="object 321"/>
          <p:cNvSpPr txBox="1"/>
          <p:nvPr/>
        </p:nvSpPr>
        <p:spPr>
          <a:xfrm>
            <a:off x="4014951" y="3187593"/>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2" name="object 322"/>
          <p:cNvSpPr txBox="1"/>
          <p:nvPr/>
        </p:nvSpPr>
        <p:spPr>
          <a:xfrm>
            <a:off x="4165904" y="3121311"/>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3" name="object 323"/>
          <p:cNvSpPr txBox="1"/>
          <p:nvPr/>
        </p:nvSpPr>
        <p:spPr>
          <a:xfrm>
            <a:off x="3998291" y="3059126"/>
            <a:ext cx="325755" cy="49530"/>
          </a:xfrm>
          <a:prstGeom prst="rect">
            <a:avLst/>
          </a:prstGeom>
        </p:spPr>
        <p:txBody>
          <a:bodyPr vert="horz" wrap="square" lIns="0" tIns="13335" rIns="0" bIns="0" rtlCol="0">
            <a:spAutoFit/>
          </a:bodyPr>
          <a:lstStyle/>
          <a:p>
            <a:pPr>
              <a:lnSpc>
                <a:spcPts val="105"/>
              </a:lnSpc>
              <a:spcBef>
                <a:spcPts val="105"/>
              </a:spcBef>
            </a:pPr>
            <a:r>
              <a:rPr sz="150" b="1" spc="30" dirty="0">
                <a:solidFill>
                  <a:srgbClr val="569BBD"/>
                </a:solidFill>
                <a:latin typeface="Arial"/>
                <a:cs typeface="Arial"/>
              </a:rPr>
              <a:t>● </a:t>
            </a:r>
            <a:r>
              <a:rPr sz="225" b="1" spc="44" baseline="37037" dirty="0">
                <a:solidFill>
                  <a:srgbClr val="569BBD"/>
                </a:solidFill>
                <a:latin typeface="Arial"/>
                <a:cs typeface="Arial"/>
              </a:rPr>
              <a:t>●</a:t>
            </a:r>
            <a:r>
              <a:rPr sz="225" b="1" spc="112" baseline="37037" dirty="0">
                <a:solidFill>
                  <a:srgbClr val="569BBD"/>
                </a:solidFill>
                <a:latin typeface="Arial"/>
                <a:cs typeface="Arial"/>
              </a:rPr>
              <a:t> </a:t>
            </a:r>
            <a:r>
              <a:rPr sz="225" b="1" spc="44" baseline="55555" dirty="0">
                <a:solidFill>
                  <a:srgbClr val="569BBD"/>
                </a:solidFill>
                <a:latin typeface="Arial"/>
                <a:cs typeface="Arial"/>
              </a:rPr>
              <a:t>●</a:t>
            </a:r>
            <a:endParaRPr sz="225" baseline="55555">
              <a:latin typeface="Arial"/>
              <a:cs typeface="Arial"/>
            </a:endParaRPr>
          </a:p>
          <a:p>
            <a:pPr marR="5080" algn="r">
              <a:lnSpc>
                <a:spcPts val="60"/>
              </a:lnSpc>
            </a:pPr>
            <a:r>
              <a:rPr sz="100" b="1" spc="35" dirty="0">
                <a:solidFill>
                  <a:srgbClr val="F05133"/>
                </a:solidFill>
                <a:latin typeface="Arial"/>
                <a:cs typeface="Arial"/>
              </a:rPr>
              <a:t>●</a:t>
            </a:r>
            <a:endParaRPr sz="100">
              <a:latin typeface="Arial"/>
              <a:cs typeface="Arial"/>
            </a:endParaRPr>
          </a:p>
        </p:txBody>
      </p:sp>
      <p:sp>
        <p:nvSpPr>
          <p:cNvPr id="324" name="object 324"/>
          <p:cNvSpPr txBox="1"/>
          <p:nvPr/>
        </p:nvSpPr>
        <p:spPr>
          <a:xfrm>
            <a:off x="4288385" y="3045500"/>
            <a:ext cx="24130" cy="74930"/>
          </a:xfrm>
          <a:prstGeom prst="rect">
            <a:avLst/>
          </a:prstGeom>
        </p:spPr>
        <p:txBody>
          <a:bodyPr vert="horz" wrap="square" lIns="0" tIns="15875" rIns="0" bIns="0" rtlCol="0">
            <a:spAutoFit/>
          </a:bodyPr>
          <a:lstStyle/>
          <a:p>
            <a:pPr>
              <a:lnSpc>
                <a:spcPct val="100000"/>
              </a:lnSpc>
              <a:spcBef>
                <a:spcPts val="125"/>
              </a:spcBef>
            </a:pPr>
            <a:r>
              <a:rPr sz="300" spc="-114" dirty="0">
                <a:solidFill>
                  <a:srgbClr val="F05133"/>
                </a:solidFill>
                <a:latin typeface="Arial"/>
                <a:cs typeface="Arial"/>
              </a:rPr>
              <a:t>●</a:t>
            </a:r>
            <a:r>
              <a:rPr sz="225" b="1" spc="-120" baseline="18518" dirty="0">
                <a:solidFill>
                  <a:srgbClr val="569BBD"/>
                </a:solidFill>
                <a:latin typeface="Arial"/>
                <a:cs typeface="Arial"/>
              </a:rPr>
              <a:t>●</a:t>
            </a:r>
            <a:endParaRPr sz="225" baseline="18518">
              <a:latin typeface="Arial"/>
              <a:cs typeface="Arial"/>
            </a:endParaRPr>
          </a:p>
        </p:txBody>
      </p:sp>
      <p:sp>
        <p:nvSpPr>
          <p:cNvPr id="325" name="object 325"/>
          <p:cNvSpPr txBox="1"/>
          <p:nvPr/>
        </p:nvSpPr>
        <p:spPr>
          <a:xfrm>
            <a:off x="4031649" y="3123163"/>
            <a:ext cx="133350" cy="74930"/>
          </a:xfrm>
          <a:prstGeom prst="rect">
            <a:avLst/>
          </a:prstGeom>
        </p:spPr>
        <p:txBody>
          <a:bodyPr vert="horz" wrap="square" lIns="0" tIns="15875" rIns="0" bIns="0" rtlCol="0">
            <a:spAutoFit/>
          </a:bodyPr>
          <a:lstStyle/>
          <a:p>
            <a:pPr>
              <a:lnSpc>
                <a:spcPct val="100000"/>
              </a:lnSpc>
              <a:spcBef>
                <a:spcPts val="125"/>
              </a:spcBef>
            </a:pPr>
            <a:r>
              <a:rPr sz="450" spc="-172" baseline="18518" dirty="0">
                <a:solidFill>
                  <a:srgbClr val="F05133"/>
                </a:solidFill>
                <a:latin typeface="Arial"/>
                <a:cs typeface="Arial"/>
              </a:rPr>
              <a:t>●</a:t>
            </a:r>
            <a:r>
              <a:rPr sz="225" b="1" spc="-127" baseline="55555" dirty="0">
                <a:solidFill>
                  <a:srgbClr val="569BBD"/>
                </a:solidFill>
                <a:latin typeface="Arial"/>
                <a:cs typeface="Arial"/>
              </a:rPr>
              <a:t>●</a:t>
            </a:r>
            <a:r>
              <a:rPr sz="150" b="1" spc="52" baseline="83333" dirty="0">
                <a:solidFill>
                  <a:srgbClr val="F05133"/>
                </a:solidFill>
                <a:latin typeface="Arial"/>
                <a:cs typeface="Arial"/>
              </a:rPr>
              <a:t>●</a:t>
            </a:r>
            <a:r>
              <a:rPr sz="150" b="1" baseline="83333" dirty="0">
                <a:solidFill>
                  <a:srgbClr val="F05133"/>
                </a:solidFill>
                <a:latin typeface="Arial"/>
                <a:cs typeface="Arial"/>
              </a:rPr>
              <a:t>        </a:t>
            </a: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326" name="object 326"/>
          <p:cNvSpPr txBox="1"/>
          <p:nvPr/>
        </p:nvSpPr>
        <p:spPr>
          <a:xfrm>
            <a:off x="4090211" y="3140215"/>
            <a:ext cx="128905" cy="185420"/>
          </a:xfrm>
          <a:prstGeom prst="rect">
            <a:avLst/>
          </a:prstGeom>
        </p:spPr>
        <p:txBody>
          <a:bodyPr vert="horz" wrap="square" lIns="0" tIns="15875" rIns="0" bIns="0" rtlCol="0">
            <a:spAutoFit/>
          </a:bodyPr>
          <a:lstStyle/>
          <a:p>
            <a:pPr marR="5080" algn="ctr">
              <a:lnSpc>
                <a:spcPts val="340"/>
              </a:lnSpc>
              <a:spcBef>
                <a:spcPts val="125"/>
              </a:spcBef>
            </a:pPr>
            <a:r>
              <a:rPr sz="225" b="1" spc="44" baseline="37037" dirty="0">
                <a:solidFill>
                  <a:srgbClr val="569BBD"/>
                </a:solidFill>
                <a:latin typeface="Arial"/>
                <a:cs typeface="Arial"/>
              </a:rPr>
              <a:t>●      </a:t>
            </a:r>
            <a:r>
              <a:rPr sz="300" spc="-114" dirty="0">
                <a:solidFill>
                  <a:srgbClr val="F05133"/>
                </a:solidFill>
                <a:latin typeface="Arial"/>
                <a:cs typeface="Arial"/>
              </a:rPr>
              <a:t>●</a:t>
            </a:r>
            <a:r>
              <a:rPr sz="225" b="1" spc="-127" baseline="18518" dirty="0">
                <a:solidFill>
                  <a:srgbClr val="569BBD"/>
                </a:solidFill>
                <a:latin typeface="Arial"/>
                <a:cs typeface="Arial"/>
              </a:rPr>
              <a:t>●</a:t>
            </a:r>
            <a:r>
              <a:rPr sz="150" b="1" baseline="27777" dirty="0">
                <a:solidFill>
                  <a:srgbClr val="F05133"/>
                </a:solidFill>
                <a:latin typeface="Arial"/>
                <a:cs typeface="Arial"/>
              </a:rPr>
              <a:t>●</a:t>
            </a:r>
            <a:r>
              <a:rPr sz="150" b="1" spc="30" dirty="0">
                <a:solidFill>
                  <a:srgbClr val="569BBD"/>
                </a:solidFill>
                <a:latin typeface="Arial"/>
                <a:cs typeface="Arial"/>
              </a:rPr>
              <a:t>●</a:t>
            </a:r>
            <a:endParaRPr sz="150">
              <a:latin typeface="Arial"/>
              <a:cs typeface="Arial"/>
            </a:endParaRPr>
          </a:p>
          <a:p>
            <a:pPr marL="31750">
              <a:lnSpc>
                <a:spcPts val="275"/>
              </a:lnSpc>
            </a:pPr>
            <a:r>
              <a:rPr sz="300" spc="-114" dirty="0">
                <a:solidFill>
                  <a:srgbClr val="F05133"/>
                </a:solidFill>
                <a:latin typeface="Arial"/>
                <a:cs typeface="Arial"/>
              </a:rPr>
              <a:t>●</a:t>
            </a:r>
            <a:r>
              <a:rPr sz="225" b="1" spc="-127"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a:p>
            <a:pPr marR="15240" algn="r">
              <a:lnSpc>
                <a:spcPts val="114"/>
              </a:lnSpc>
            </a:pPr>
            <a:r>
              <a:rPr sz="150" b="1" spc="30" dirty="0">
                <a:solidFill>
                  <a:srgbClr val="569BBD"/>
                </a:solidFill>
                <a:latin typeface="Arial"/>
                <a:cs typeface="Arial"/>
              </a:rPr>
              <a:t>●</a:t>
            </a:r>
            <a:endParaRPr sz="150">
              <a:latin typeface="Arial"/>
              <a:cs typeface="Arial"/>
            </a:endParaRPr>
          </a:p>
          <a:p>
            <a:pPr>
              <a:lnSpc>
                <a:spcPct val="100000"/>
              </a:lnSpc>
              <a:spcBef>
                <a:spcPts val="20"/>
              </a:spcBef>
            </a:pPr>
            <a:endParaRPr sz="100">
              <a:latin typeface="Times New Roman"/>
              <a:cs typeface="Times New Roman"/>
            </a:endParaRPr>
          </a:p>
          <a:p>
            <a:pPr marL="14604">
              <a:lnSpc>
                <a:spcPct val="100000"/>
              </a:lnSpc>
            </a:pPr>
            <a:r>
              <a:rPr sz="300" spc="-114" dirty="0">
                <a:solidFill>
                  <a:srgbClr val="F05133"/>
                </a:solidFill>
                <a:latin typeface="Arial"/>
                <a:cs typeface="Arial"/>
              </a:rPr>
              <a:t>●</a:t>
            </a:r>
            <a:r>
              <a:rPr sz="225" b="1" spc="-120" baseline="18518" dirty="0">
                <a:solidFill>
                  <a:srgbClr val="569BBD"/>
                </a:solidFill>
                <a:latin typeface="Arial"/>
                <a:cs typeface="Arial"/>
              </a:rPr>
              <a:t>●</a:t>
            </a:r>
            <a:r>
              <a:rPr sz="150" b="1" spc="52" baseline="27777" dirty="0">
                <a:solidFill>
                  <a:srgbClr val="F05133"/>
                </a:solidFill>
                <a:latin typeface="Arial"/>
                <a:cs typeface="Arial"/>
              </a:rPr>
              <a:t>●</a:t>
            </a:r>
            <a:endParaRPr sz="150" baseline="27777">
              <a:latin typeface="Arial"/>
              <a:cs typeface="Arial"/>
            </a:endParaRPr>
          </a:p>
        </p:txBody>
      </p:sp>
      <p:sp>
        <p:nvSpPr>
          <p:cNvPr id="327" name="object 327"/>
          <p:cNvSpPr txBox="1"/>
          <p:nvPr/>
        </p:nvSpPr>
        <p:spPr>
          <a:xfrm>
            <a:off x="4096670" y="2708030"/>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8" name="object 328"/>
          <p:cNvSpPr txBox="1"/>
          <p:nvPr/>
        </p:nvSpPr>
        <p:spPr>
          <a:xfrm>
            <a:off x="4320757" y="2712992"/>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29" name="object 329"/>
          <p:cNvSpPr txBox="1"/>
          <p:nvPr/>
        </p:nvSpPr>
        <p:spPr>
          <a:xfrm>
            <a:off x="4330524" y="2666008"/>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30" name="object 330"/>
          <p:cNvSpPr txBox="1"/>
          <p:nvPr/>
        </p:nvSpPr>
        <p:spPr>
          <a:xfrm>
            <a:off x="4327098" y="2584486"/>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31" name="object 331"/>
          <p:cNvSpPr txBox="1"/>
          <p:nvPr/>
        </p:nvSpPr>
        <p:spPr>
          <a:xfrm>
            <a:off x="4299884" y="2538999"/>
            <a:ext cx="28575" cy="4953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a:lnSpc>
                <a:spcPct val="100000"/>
              </a:lnSpc>
            </a:pPr>
            <a:r>
              <a:rPr sz="150" b="1" spc="30" dirty="0">
                <a:solidFill>
                  <a:srgbClr val="569BBD"/>
                </a:solidFill>
                <a:latin typeface="Arial"/>
                <a:cs typeface="Arial"/>
              </a:rPr>
              <a:t>●</a:t>
            </a:r>
            <a:endParaRPr sz="150">
              <a:latin typeface="Arial"/>
              <a:cs typeface="Arial"/>
            </a:endParaRPr>
          </a:p>
        </p:txBody>
      </p:sp>
      <p:sp>
        <p:nvSpPr>
          <p:cNvPr id="332" name="object 332"/>
          <p:cNvSpPr txBox="1"/>
          <p:nvPr/>
        </p:nvSpPr>
        <p:spPr>
          <a:xfrm>
            <a:off x="4100371" y="2563684"/>
            <a:ext cx="188595" cy="122555"/>
          </a:xfrm>
          <a:prstGeom prst="rect">
            <a:avLst/>
          </a:prstGeom>
        </p:spPr>
        <p:txBody>
          <a:bodyPr vert="horz" wrap="square" lIns="0" tIns="20955" rIns="0" bIns="0" rtlCol="0">
            <a:spAutoFit/>
          </a:bodyPr>
          <a:lstStyle/>
          <a:p>
            <a:pPr marL="1270">
              <a:lnSpc>
                <a:spcPct val="100000"/>
              </a:lnSpc>
              <a:spcBef>
                <a:spcPts val="165"/>
              </a:spcBef>
            </a:pPr>
            <a:r>
              <a:rPr sz="225" b="1" spc="44" baseline="37037" dirty="0">
                <a:solidFill>
                  <a:srgbClr val="569BBD"/>
                </a:solidFill>
                <a:latin typeface="Arial"/>
                <a:cs typeface="Arial"/>
              </a:rPr>
              <a:t>●     </a:t>
            </a:r>
            <a:r>
              <a:rPr sz="225" b="1" spc="44" baseline="18518" dirty="0">
                <a:solidFill>
                  <a:srgbClr val="569BBD"/>
                </a:solidFill>
                <a:latin typeface="Arial"/>
                <a:cs typeface="Arial"/>
              </a:rPr>
              <a:t>●      </a:t>
            </a:r>
            <a:r>
              <a:rPr sz="225" b="1" spc="104"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53340">
              <a:lnSpc>
                <a:spcPct val="100000"/>
              </a:lnSpc>
              <a:spcBef>
                <a:spcPts val="70"/>
              </a:spcBef>
            </a:pPr>
            <a:r>
              <a:rPr sz="150" b="1" spc="30" dirty="0">
                <a:solidFill>
                  <a:srgbClr val="569BBD"/>
                </a:solidFill>
                <a:latin typeface="Arial"/>
                <a:cs typeface="Arial"/>
              </a:rPr>
              <a:t>●</a:t>
            </a:r>
            <a:endParaRPr sz="150">
              <a:latin typeface="Arial"/>
              <a:cs typeface="Arial"/>
            </a:endParaRPr>
          </a:p>
          <a:p>
            <a:pPr>
              <a:lnSpc>
                <a:spcPct val="100000"/>
              </a:lnSpc>
              <a:spcBef>
                <a:spcPts val="85"/>
              </a:spcBef>
            </a:pPr>
            <a:r>
              <a:rPr sz="225" b="1" spc="44" baseline="37037" dirty="0">
                <a:solidFill>
                  <a:srgbClr val="569BBD"/>
                </a:solidFill>
                <a:latin typeface="Arial"/>
                <a:cs typeface="Arial"/>
              </a:rPr>
              <a:t>●  </a:t>
            </a:r>
            <a:r>
              <a:rPr sz="225" b="1" spc="44" baseline="18518" dirty="0">
                <a:solidFill>
                  <a:srgbClr val="569BBD"/>
                </a:solidFill>
                <a:latin typeface="Arial"/>
                <a:cs typeface="Arial"/>
              </a:rPr>
              <a:t>●       </a:t>
            </a:r>
            <a:r>
              <a:rPr sz="225" b="1" spc="142" baseline="18518"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p:txBody>
      </p:sp>
      <p:sp>
        <p:nvSpPr>
          <p:cNvPr id="333" name="object 333"/>
          <p:cNvSpPr txBox="1"/>
          <p:nvPr/>
        </p:nvSpPr>
        <p:spPr>
          <a:xfrm>
            <a:off x="2530144" y="3232843"/>
            <a:ext cx="222885" cy="175260"/>
          </a:xfrm>
          <a:prstGeom prst="rect">
            <a:avLst/>
          </a:prstGeom>
        </p:spPr>
        <p:txBody>
          <a:bodyPr vert="horz" wrap="square" lIns="0" tIns="0" rIns="0" bIns="0" rtlCol="0">
            <a:spAutoFit/>
          </a:bodyPr>
          <a:lstStyle/>
          <a:p>
            <a:pPr>
              <a:lnSpc>
                <a:spcPct val="100000"/>
              </a:lnSpc>
            </a:pPr>
            <a:endParaRPr sz="100">
              <a:latin typeface="Times New Roman"/>
              <a:cs typeface="Times New Roman"/>
            </a:endParaRPr>
          </a:p>
          <a:p>
            <a:pPr marR="50165" algn="r">
              <a:lnSpc>
                <a:spcPts val="145"/>
              </a:lnSpc>
            </a:pPr>
            <a:r>
              <a:rPr sz="150" b="1" spc="30" dirty="0">
                <a:solidFill>
                  <a:srgbClr val="569BBD"/>
                </a:solidFill>
                <a:latin typeface="Arial"/>
                <a:cs typeface="Arial"/>
              </a:rPr>
              <a:t>●</a:t>
            </a:r>
            <a:endParaRPr sz="150">
              <a:latin typeface="Arial"/>
              <a:cs typeface="Arial"/>
            </a:endParaRPr>
          </a:p>
          <a:p>
            <a:pPr marL="635" algn="ctr">
              <a:lnSpc>
                <a:spcPts val="145"/>
              </a:lnSpc>
              <a:tabLst>
                <a:tab pos="180975" algn="l"/>
              </a:tabLst>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27305" algn="ctr">
              <a:lnSpc>
                <a:spcPct val="100000"/>
              </a:lnSpc>
              <a:spcBef>
                <a:spcPts val="100"/>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R="9525" algn="ctr">
              <a:lnSpc>
                <a:spcPct val="100000"/>
              </a:lnSpc>
            </a:pPr>
            <a:r>
              <a:rPr sz="400" spc="-5" dirty="0">
                <a:latin typeface="Arial"/>
                <a:cs typeface="Arial"/>
              </a:rPr>
              <a:t>Cluste</a:t>
            </a:r>
            <a:r>
              <a:rPr sz="400" dirty="0">
                <a:latin typeface="Arial"/>
                <a:cs typeface="Arial"/>
              </a:rPr>
              <a:t>r 1</a:t>
            </a:r>
            <a:endParaRPr sz="400">
              <a:latin typeface="Arial"/>
              <a:cs typeface="Arial"/>
            </a:endParaRPr>
          </a:p>
        </p:txBody>
      </p:sp>
      <p:sp>
        <p:nvSpPr>
          <p:cNvPr id="334" name="object 334"/>
          <p:cNvSpPr txBox="1"/>
          <p:nvPr/>
        </p:nvSpPr>
        <p:spPr>
          <a:xfrm>
            <a:off x="2537902" y="2474529"/>
            <a:ext cx="240665" cy="316230"/>
          </a:xfrm>
          <a:prstGeom prst="rect">
            <a:avLst/>
          </a:prstGeom>
        </p:spPr>
        <p:txBody>
          <a:bodyPr vert="horz" wrap="square" lIns="0" tIns="12700" rIns="0" bIns="0" rtlCol="0">
            <a:spAutoFit/>
          </a:bodyPr>
          <a:lstStyle/>
          <a:p>
            <a:pPr marR="5715" algn="ctr">
              <a:lnSpc>
                <a:spcPct val="100000"/>
              </a:lnSpc>
              <a:spcBef>
                <a:spcPts val="100"/>
              </a:spcBef>
            </a:pPr>
            <a:r>
              <a:rPr sz="400" spc="-5" dirty="0">
                <a:latin typeface="Arial"/>
                <a:cs typeface="Arial"/>
              </a:rPr>
              <a:t>Cluster</a:t>
            </a:r>
            <a:r>
              <a:rPr sz="400" spc="-45" dirty="0">
                <a:latin typeface="Arial"/>
                <a:cs typeface="Arial"/>
              </a:rPr>
              <a:t> </a:t>
            </a:r>
            <a:r>
              <a:rPr sz="400" dirty="0">
                <a:latin typeface="Arial"/>
                <a:cs typeface="Arial"/>
              </a:rPr>
              <a:t>2</a:t>
            </a:r>
            <a:endParaRPr sz="400">
              <a:latin typeface="Arial"/>
              <a:cs typeface="Arial"/>
            </a:endParaRPr>
          </a:p>
          <a:p>
            <a:pPr marR="99695" algn="ctr">
              <a:lnSpc>
                <a:spcPct val="100000"/>
              </a:lnSpc>
              <a:spcBef>
                <a:spcPts val="250"/>
              </a:spcBef>
            </a:pPr>
            <a:r>
              <a:rPr sz="225" b="1" spc="-15" baseline="18518" dirty="0">
                <a:solidFill>
                  <a:srgbClr val="569BBD"/>
                </a:solidFill>
                <a:latin typeface="Arial"/>
                <a:cs typeface="Arial"/>
              </a:rPr>
              <a:t>●</a:t>
            </a:r>
            <a:r>
              <a:rPr sz="150" b="1" spc="-10" dirty="0">
                <a:solidFill>
                  <a:srgbClr val="569BBD"/>
                </a:solidFill>
                <a:latin typeface="Arial"/>
                <a:cs typeface="Arial"/>
              </a:rPr>
              <a:t>●</a:t>
            </a:r>
            <a:endParaRPr sz="150">
              <a:latin typeface="Arial"/>
              <a:cs typeface="Arial"/>
            </a:endParaRPr>
          </a:p>
          <a:p>
            <a:pPr marR="62865" algn="ctr">
              <a:lnSpc>
                <a:spcPct val="100000"/>
              </a:lnSpc>
              <a:spcBef>
                <a:spcPts val="160"/>
              </a:spcBef>
            </a:pPr>
            <a:r>
              <a:rPr sz="225" b="1" spc="44" baseline="18518" dirty="0">
                <a:solidFill>
                  <a:srgbClr val="569BBD"/>
                </a:solidFill>
                <a:latin typeface="Arial"/>
                <a:cs typeface="Arial"/>
              </a:rPr>
              <a:t>●        </a:t>
            </a:r>
            <a:r>
              <a:rPr sz="150" b="1" spc="30" dirty="0">
                <a:solidFill>
                  <a:srgbClr val="569BBD"/>
                </a:solidFill>
                <a:latin typeface="Arial"/>
                <a:cs typeface="Arial"/>
              </a:rPr>
              <a:t>●   </a:t>
            </a:r>
            <a:r>
              <a:rPr sz="150" b="1" spc="35"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a:p>
            <a:pPr marL="48895" algn="ctr">
              <a:lnSpc>
                <a:spcPts val="160"/>
              </a:lnSpc>
              <a:spcBef>
                <a:spcPts val="85"/>
              </a:spcBef>
            </a:pPr>
            <a:r>
              <a:rPr sz="225" b="1" spc="44" baseline="37037" dirty="0">
                <a:solidFill>
                  <a:srgbClr val="569BBD"/>
                </a:solidFill>
                <a:latin typeface="Arial"/>
                <a:cs typeface="Arial"/>
              </a:rPr>
              <a:t>●</a:t>
            </a:r>
            <a:r>
              <a:rPr sz="225" b="1" spc="22" baseline="37037" dirty="0">
                <a:solidFill>
                  <a:srgbClr val="569BBD"/>
                </a:solidFill>
                <a:latin typeface="Arial"/>
                <a:cs typeface="Arial"/>
              </a:rPr>
              <a:t> </a:t>
            </a:r>
            <a:r>
              <a:rPr sz="150" b="1" spc="30" dirty="0">
                <a:solidFill>
                  <a:srgbClr val="569BBD"/>
                </a:solidFill>
                <a:latin typeface="Arial"/>
                <a:cs typeface="Arial"/>
              </a:rPr>
              <a:t>●</a:t>
            </a:r>
            <a:endParaRPr sz="150">
              <a:latin typeface="Arial"/>
              <a:cs typeface="Arial"/>
            </a:endParaRPr>
          </a:p>
          <a:p>
            <a:pPr marL="43180" algn="ctr">
              <a:lnSpc>
                <a:spcPts val="160"/>
              </a:lnSpc>
            </a:pPr>
            <a:r>
              <a:rPr sz="150" b="1" spc="30" dirty="0">
                <a:solidFill>
                  <a:srgbClr val="569BBD"/>
                </a:solidFill>
                <a:latin typeface="Arial"/>
                <a:cs typeface="Arial"/>
              </a:rPr>
              <a:t>●</a:t>
            </a:r>
            <a:endParaRPr sz="150">
              <a:latin typeface="Arial"/>
              <a:cs typeface="Arial"/>
            </a:endParaRPr>
          </a:p>
          <a:p>
            <a:pPr marR="5080" algn="r">
              <a:lnSpc>
                <a:spcPts val="175"/>
              </a:lnSpc>
              <a:spcBef>
                <a:spcPts val="30"/>
              </a:spcBef>
            </a:pPr>
            <a:r>
              <a:rPr sz="150" b="1" spc="30" dirty="0">
                <a:solidFill>
                  <a:srgbClr val="569BBD"/>
                </a:solidFill>
                <a:latin typeface="Arial"/>
                <a:cs typeface="Arial"/>
              </a:rPr>
              <a:t>●</a:t>
            </a:r>
            <a:endParaRPr sz="150">
              <a:latin typeface="Arial"/>
              <a:cs typeface="Arial"/>
            </a:endParaRPr>
          </a:p>
          <a:p>
            <a:pPr marL="88265" algn="ctr">
              <a:lnSpc>
                <a:spcPts val="175"/>
              </a:lnSpc>
            </a:pPr>
            <a:r>
              <a:rPr sz="150" b="1" spc="30" dirty="0">
                <a:solidFill>
                  <a:srgbClr val="569BBD"/>
                </a:solidFill>
                <a:latin typeface="Arial"/>
                <a:cs typeface="Arial"/>
              </a:rPr>
              <a:t>●</a:t>
            </a:r>
            <a:endParaRPr sz="150">
              <a:latin typeface="Arial"/>
              <a:cs typeface="Arial"/>
            </a:endParaRPr>
          </a:p>
          <a:p>
            <a:pPr marL="1270" algn="ctr">
              <a:lnSpc>
                <a:spcPct val="100000"/>
              </a:lnSpc>
              <a:spcBef>
                <a:spcPts val="65"/>
              </a:spcBef>
            </a:pPr>
            <a:r>
              <a:rPr sz="150" b="1" spc="30" dirty="0">
                <a:solidFill>
                  <a:srgbClr val="569BBD"/>
                </a:solidFill>
                <a:latin typeface="Arial"/>
                <a:cs typeface="Arial"/>
              </a:rPr>
              <a:t>●</a:t>
            </a:r>
            <a:endParaRPr sz="150">
              <a:latin typeface="Arial"/>
              <a:cs typeface="Arial"/>
            </a:endParaRPr>
          </a:p>
        </p:txBody>
      </p:sp>
      <p:sp>
        <p:nvSpPr>
          <p:cNvPr id="335" name="object 335"/>
          <p:cNvSpPr txBox="1"/>
          <p:nvPr/>
        </p:nvSpPr>
        <p:spPr>
          <a:xfrm>
            <a:off x="2860959" y="2713661"/>
            <a:ext cx="217804"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3</a:t>
            </a:r>
            <a:endParaRPr sz="400">
              <a:latin typeface="Arial"/>
              <a:cs typeface="Arial"/>
            </a:endParaRPr>
          </a:p>
        </p:txBody>
      </p:sp>
      <p:sp>
        <p:nvSpPr>
          <p:cNvPr id="336" name="object 336"/>
          <p:cNvSpPr txBox="1"/>
          <p:nvPr/>
        </p:nvSpPr>
        <p:spPr>
          <a:xfrm>
            <a:off x="3172870" y="2925343"/>
            <a:ext cx="217804"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4</a:t>
            </a:r>
            <a:endParaRPr sz="400">
              <a:latin typeface="Arial"/>
              <a:cs typeface="Arial"/>
            </a:endParaRPr>
          </a:p>
        </p:txBody>
      </p:sp>
      <p:sp>
        <p:nvSpPr>
          <p:cNvPr id="337" name="object 337"/>
          <p:cNvSpPr txBox="1"/>
          <p:nvPr/>
        </p:nvSpPr>
        <p:spPr>
          <a:xfrm>
            <a:off x="3314647" y="2470828"/>
            <a:ext cx="217804" cy="181610"/>
          </a:xfrm>
          <a:prstGeom prst="rect">
            <a:avLst/>
          </a:prstGeom>
        </p:spPr>
        <p:txBody>
          <a:bodyPr vert="horz" wrap="square" lIns="0" tIns="12700" rIns="0" bIns="0" rtlCol="0">
            <a:spAutoFit/>
          </a:bodyPr>
          <a:lstStyle/>
          <a:p>
            <a:pPr marR="5080" algn="ctr">
              <a:lnSpc>
                <a:spcPct val="100000"/>
              </a:lnSpc>
              <a:spcBef>
                <a:spcPts val="100"/>
              </a:spcBef>
            </a:pPr>
            <a:r>
              <a:rPr sz="400" spc="-5" dirty="0">
                <a:latin typeface="Arial"/>
                <a:cs typeface="Arial"/>
              </a:rPr>
              <a:t>Cluster</a:t>
            </a:r>
            <a:r>
              <a:rPr sz="400" spc="-70" dirty="0">
                <a:latin typeface="Arial"/>
                <a:cs typeface="Arial"/>
              </a:rPr>
              <a:t> </a:t>
            </a:r>
            <a:r>
              <a:rPr sz="400" dirty="0">
                <a:latin typeface="Arial"/>
                <a:cs typeface="Arial"/>
              </a:rPr>
              <a:t>5</a:t>
            </a:r>
            <a:endParaRPr sz="400">
              <a:latin typeface="Arial"/>
              <a:cs typeface="Arial"/>
            </a:endParaRPr>
          </a:p>
          <a:p>
            <a:pPr marL="45085" algn="ctr">
              <a:lnSpc>
                <a:spcPct val="100000"/>
              </a:lnSpc>
              <a:spcBef>
                <a:spcPts val="290"/>
              </a:spcBef>
            </a:pPr>
            <a:r>
              <a:rPr sz="150" b="1" spc="30" dirty="0">
                <a:solidFill>
                  <a:srgbClr val="569BBD"/>
                </a:solidFill>
                <a:latin typeface="Arial"/>
                <a:cs typeface="Arial"/>
              </a:rPr>
              <a:t>●</a:t>
            </a:r>
            <a:endParaRPr sz="150">
              <a:latin typeface="Arial"/>
              <a:cs typeface="Arial"/>
            </a:endParaRPr>
          </a:p>
          <a:p>
            <a:pPr>
              <a:lnSpc>
                <a:spcPct val="100000"/>
              </a:lnSpc>
            </a:pPr>
            <a:endParaRPr sz="100">
              <a:latin typeface="Times New Roman"/>
              <a:cs typeface="Times New Roman"/>
            </a:endParaRPr>
          </a:p>
          <a:p>
            <a:pPr marR="47625" algn="ctr">
              <a:lnSpc>
                <a:spcPct val="100000"/>
              </a:lnSpc>
            </a:pPr>
            <a:r>
              <a:rPr sz="150" b="1" spc="30" dirty="0">
                <a:solidFill>
                  <a:srgbClr val="569BBD"/>
                </a:solidFill>
                <a:latin typeface="Arial"/>
                <a:cs typeface="Arial"/>
              </a:rPr>
              <a:t>● </a:t>
            </a:r>
            <a:r>
              <a:rPr sz="225" b="1" spc="44" baseline="18518" dirty="0">
                <a:solidFill>
                  <a:srgbClr val="569BBD"/>
                </a:solidFill>
                <a:latin typeface="Arial"/>
                <a:cs typeface="Arial"/>
              </a:rPr>
              <a:t>●</a:t>
            </a:r>
            <a:endParaRPr sz="225" baseline="18518">
              <a:latin typeface="Arial"/>
              <a:cs typeface="Arial"/>
            </a:endParaRPr>
          </a:p>
        </p:txBody>
      </p:sp>
      <p:sp>
        <p:nvSpPr>
          <p:cNvPr id="338" name="object 338"/>
          <p:cNvSpPr txBox="1"/>
          <p:nvPr/>
        </p:nvSpPr>
        <p:spPr>
          <a:xfrm>
            <a:off x="3522588" y="3225715"/>
            <a:ext cx="217804"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6</a:t>
            </a:r>
            <a:endParaRPr sz="400">
              <a:latin typeface="Arial"/>
              <a:cs typeface="Arial"/>
            </a:endParaRPr>
          </a:p>
        </p:txBody>
      </p:sp>
      <p:sp>
        <p:nvSpPr>
          <p:cNvPr id="339" name="object 339"/>
          <p:cNvSpPr txBox="1"/>
          <p:nvPr/>
        </p:nvSpPr>
        <p:spPr>
          <a:xfrm>
            <a:off x="3777788" y="2532028"/>
            <a:ext cx="217804"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7</a:t>
            </a:r>
            <a:endParaRPr sz="400">
              <a:latin typeface="Arial"/>
              <a:cs typeface="Arial"/>
            </a:endParaRPr>
          </a:p>
        </p:txBody>
      </p:sp>
      <p:sp>
        <p:nvSpPr>
          <p:cNvPr id="340" name="object 340"/>
          <p:cNvSpPr txBox="1"/>
          <p:nvPr/>
        </p:nvSpPr>
        <p:spPr>
          <a:xfrm>
            <a:off x="4061343" y="2871586"/>
            <a:ext cx="217804" cy="140335"/>
          </a:xfrm>
          <a:prstGeom prst="rect">
            <a:avLst/>
          </a:prstGeom>
        </p:spPr>
        <p:txBody>
          <a:bodyPr vert="horz" wrap="square" lIns="0" tIns="12700" rIns="0" bIns="0" rtlCol="0">
            <a:spAutoFit/>
          </a:bodyPr>
          <a:lstStyle/>
          <a:p>
            <a:pPr marR="5080" algn="ctr">
              <a:lnSpc>
                <a:spcPct val="100000"/>
              </a:lnSpc>
              <a:spcBef>
                <a:spcPts val="100"/>
              </a:spcBef>
            </a:pPr>
            <a:r>
              <a:rPr sz="400" spc="-5" dirty="0">
                <a:latin typeface="Arial"/>
                <a:cs typeface="Arial"/>
              </a:rPr>
              <a:t>Cluster</a:t>
            </a:r>
            <a:r>
              <a:rPr sz="400" spc="-70" dirty="0">
                <a:latin typeface="Arial"/>
                <a:cs typeface="Arial"/>
              </a:rPr>
              <a:t> </a:t>
            </a:r>
            <a:r>
              <a:rPr sz="400" dirty="0">
                <a:latin typeface="Arial"/>
                <a:cs typeface="Arial"/>
              </a:rPr>
              <a:t>8</a:t>
            </a:r>
            <a:endParaRPr sz="400">
              <a:latin typeface="Arial"/>
              <a:cs typeface="Arial"/>
            </a:endParaRPr>
          </a:p>
          <a:p>
            <a:pPr marL="66040" algn="ctr">
              <a:lnSpc>
                <a:spcPct val="100000"/>
              </a:lnSpc>
              <a:spcBef>
                <a:spcPts val="240"/>
              </a:spcBef>
            </a:pPr>
            <a:r>
              <a:rPr sz="150" b="1" spc="30" dirty="0">
                <a:solidFill>
                  <a:srgbClr val="569BBD"/>
                </a:solidFill>
                <a:latin typeface="Arial"/>
                <a:cs typeface="Arial"/>
              </a:rPr>
              <a:t>●</a:t>
            </a:r>
            <a:endParaRPr sz="150">
              <a:latin typeface="Arial"/>
              <a:cs typeface="Arial"/>
            </a:endParaRPr>
          </a:p>
        </p:txBody>
      </p:sp>
      <p:sp>
        <p:nvSpPr>
          <p:cNvPr id="341" name="object 341"/>
          <p:cNvSpPr txBox="1"/>
          <p:nvPr/>
        </p:nvSpPr>
        <p:spPr>
          <a:xfrm>
            <a:off x="4118054" y="2427900"/>
            <a:ext cx="217804" cy="86995"/>
          </a:xfrm>
          <a:prstGeom prst="rect">
            <a:avLst/>
          </a:prstGeom>
        </p:spPr>
        <p:txBody>
          <a:bodyPr vert="horz" wrap="square" lIns="0" tIns="12700" rIns="0" bIns="0" rtlCol="0">
            <a:spAutoFit/>
          </a:bodyPr>
          <a:lstStyle/>
          <a:p>
            <a:pPr>
              <a:lnSpc>
                <a:spcPct val="100000"/>
              </a:lnSpc>
              <a:spcBef>
                <a:spcPts val="100"/>
              </a:spcBef>
            </a:pPr>
            <a:r>
              <a:rPr sz="400" spc="-5" dirty="0">
                <a:latin typeface="Arial"/>
                <a:cs typeface="Arial"/>
              </a:rPr>
              <a:t>Cluster</a:t>
            </a:r>
            <a:r>
              <a:rPr sz="400" spc="-40" dirty="0">
                <a:latin typeface="Arial"/>
                <a:cs typeface="Arial"/>
              </a:rPr>
              <a:t> </a:t>
            </a:r>
            <a:r>
              <a:rPr sz="400" dirty="0">
                <a:latin typeface="Arial"/>
                <a:cs typeface="Arial"/>
              </a:rPr>
              <a:t>9</a:t>
            </a:r>
            <a:endParaRPr sz="400">
              <a:latin typeface="Arial"/>
              <a:cs typeface="Arial"/>
            </a:endParaRPr>
          </a:p>
        </p:txBody>
      </p:sp>
      <p:sp>
        <p:nvSpPr>
          <p:cNvPr id="342" name="object 342"/>
          <p:cNvSpPr txBox="1"/>
          <p:nvPr/>
        </p:nvSpPr>
        <p:spPr>
          <a:xfrm>
            <a:off x="4440682" y="3279140"/>
            <a:ext cx="81915" cy="146685"/>
          </a:xfrm>
          <a:prstGeom prst="rect">
            <a:avLst/>
          </a:prstGeom>
        </p:spPr>
        <p:txBody>
          <a:bodyPr vert="horz" wrap="square" lIns="0" tIns="11430" rIns="0" bIns="0" rtlCol="0">
            <a:spAutoFit/>
          </a:bodyPr>
          <a:lstStyle/>
          <a:p>
            <a:pPr marL="12700">
              <a:lnSpc>
                <a:spcPct val="100000"/>
              </a:lnSpc>
              <a:spcBef>
                <a:spcPts val="90"/>
              </a:spcBef>
            </a:pPr>
            <a:r>
              <a:rPr sz="800" spc="-70" dirty="0">
                <a:solidFill>
                  <a:srgbClr val="7F7F7F"/>
                </a:solidFill>
                <a:latin typeface="DejaVu Sans"/>
                <a:cs typeface="DejaVu Sans"/>
              </a:rPr>
              <a:t>3</a:t>
            </a:r>
            <a:endParaRPr sz="800">
              <a:latin typeface="DejaVu Sans"/>
              <a:cs typeface="DejaVu Sans"/>
            </a:endParaRPr>
          </a:p>
        </p:txBody>
      </p:sp>
      <p:sp>
        <p:nvSpPr>
          <p:cNvPr id="343" name="Rectangle 342"/>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7145" rIns="0" bIns="0" rtlCol="0">
            <a:spAutoFit/>
          </a:bodyPr>
          <a:lstStyle/>
          <a:p>
            <a:pPr marL="16510">
              <a:lnSpc>
                <a:spcPct val="100000"/>
              </a:lnSpc>
              <a:spcBef>
                <a:spcPts val="135"/>
              </a:spcBef>
            </a:pPr>
            <a:r>
              <a:rPr spc="-50" dirty="0"/>
              <a:t>2. </a:t>
            </a:r>
            <a:r>
              <a:rPr spc="-55" dirty="0"/>
              <a:t>Ideally </a:t>
            </a:r>
            <a:r>
              <a:rPr spc="-45" dirty="0"/>
              <a:t>use </a:t>
            </a:r>
            <a:r>
              <a:rPr spc="-60" dirty="0"/>
              <a:t>a </a:t>
            </a:r>
            <a:r>
              <a:rPr spc="-50" dirty="0"/>
              <a:t>simple </a:t>
            </a:r>
            <a:r>
              <a:rPr spc="-55" dirty="0"/>
              <a:t>random </a:t>
            </a:r>
            <a:r>
              <a:rPr spc="-50" dirty="0"/>
              <a:t>sample, </a:t>
            </a:r>
            <a:r>
              <a:rPr spc="-60" dirty="0"/>
              <a:t>stratify </a:t>
            </a:r>
            <a:r>
              <a:rPr spc="-45" dirty="0"/>
              <a:t>to control </a:t>
            </a:r>
            <a:r>
              <a:rPr spc="-50" dirty="0"/>
              <a:t>for </a:t>
            </a:r>
            <a:r>
              <a:rPr spc="-60" dirty="0"/>
              <a:t>a</a:t>
            </a:r>
            <a:r>
              <a:rPr spc="75" dirty="0"/>
              <a:t> </a:t>
            </a:r>
            <a:r>
              <a:rPr spc="-55" dirty="0"/>
              <a:t>variable,</a:t>
            </a:r>
          </a:p>
        </p:txBody>
      </p:sp>
      <p:sp>
        <p:nvSpPr>
          <p:cNvPr id="4" name="object 4"/>
          <p:cNvSpPr txBox="1"/>
          <p:nvPr/>
        </p:nvSpPr>
        <p:spPr>
          <a:xfrm>
            <a:off x="2251964" y="230022"/>
            <a:ext cx="226060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and </a:t>
            </a:r>
            <a:r>
              <a:rPr sz="1050" spc="-45" dirty="0">
                <a:solidFill>
                  <a:srgbClr val="FFFFFF"/>
                </a:solidFill>
                <a:latin typeface="DejaVu Sans"/>
                <a:cs typeface="DejaVu Sans"/>
              </a:rPr>
              <a:t>cluster to </a:t>
            </a:r>
            <a:r>
              <a:rPr sz="1050" spc="-70" dirty="0">
                <a:solidFill>
                  <a:srgbClr val="FFFFFF"/>
                </a:solidFill>
                <a:latin typeface="DejaVu Sans"/>
                <a:cs typeface="DejaVu Sans"/>
              </a:rPr>
              <a:t>make </a:t>
            </a:r>
            <a:r>
              <a:rPr sz="1050" spc="-50" dirty="0">
                <a:solidFill>
                  <a:srgbClr val="FFFFFF"/>
                </a:solidFill>
                <a:latin typeface="DejaVu Sans"/>
                <a:cs typeface="DejaVu Sans"/>
              </a:rPr>
              <a:t>sampling</a:t>
            </a:r>
            <a:r>
              <a:rPr sz="1050" spc="30" dirty="0">
                <a:solidFill>
                  <a:srgbClr val="FFFFFF"/>
                </a:solidFill>
                <a:latin typeface="DejaVu Sans"/>
                <a:cs typeface="DejaVu Sans"/>
              </a:rPr>
              <a:t> </a:t>
            </a:r>
            <a:r>
              <a:rPr sz="1050" spc="-55" dirty="0">
                <a:solidFill>
                  <a:srgbClr val="FFFFFF"/>
                </a:solidFill>
                <a:latin typeface="DejaVu Sans"/>
                <a:cs typeface="DejaVu Sans"/>
              </a:rPr>
              <a:t>easier</a:t>
            </a:r>
            <a:endParaRPr sz="1050">
              <a:latin typeface="DejaVu Sans"/>
              <a:cs typeface="DejaVu Sans"/>
            </a:endParaRPr>
          </a:p>
        </p:txBody>
      </p:sp>
      <p:sp>
        <p:nvSpPr>
          <p:cNvPr id="344" name="Rectangle 343"/>
          <p:cNvSpPr/>
          <p:nvPr/>
        </p:nvSpPr>
        <p:spPr>
          <a:xfrm>
            <a:off x="4245385" y="-54349"/>
            <a:ext cx="410690" cy="369332"/>
          </a:xfrm>
          <a:prstGeom prst="rect">
            <a:avLst/>
          </a:prstGeom>
        </p:spPr>
        <p:txBody>
          <a:bodyPr wrap="none">
            <a:spAutoFit/>
          </a:bodyPr>
          <a:lstStyle/>
          <a:p>
            <a:r>
              <a:rPr lang="en-US" dirty="0"/>
              <a:t>🆕</a:t>
            </a:r>
          </a:p>
        </p:txBody>
      </p:sp>
      <p:pic>
        <p:nvPicPr>
          <p:cNvPr id="5" name="Picture 4"/>
          <p:cNvPicPr>
            <a:picLocks noChangeAspect="1"/>
          </p:cNvPicPr>
          <p:nvPr/>
        </p:nvPicPr>
        <p:blipFill>
          <a:blip r:embed="rId2"/>
          <a:stretch>
            <a:fillRect/>
          </a:stretch>
        </p:blipFill>
        <p:spPr>
          <a:xfrm>
            <a:off x="84080" y="815975"/>
            <a:ext cx="4428356" cy="2198117"/>
          </a:xfrm>
          <a:prstGeom prst="rect">
            <a:avLst/>
          </a:prstGeom>
        </p:spPr>
      </p:pic>
    </p:spTree>
    <p:extLst>
      <p:ext uri="{BB962C8B-B14F-4D97-AF65-F5344CB8AC3E}">
        <p14:creationId xmlns:p14="http://schemas.microsoft.com/office/powerpoint/2010/main" val="2355701026"/>
      </p:ext>
    </p:extLst>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92912" y="160528"/>
            <a:ext cx="4222115" cy="204470"/>
          </a:xfrm>
          <a:custGeom>
            <a:avLst/>
            <a:gdLst/>
            <a:ahLst/>
            <a:cxnLst/>
            <a:rect l="l" t="t" r="r" b="b"/>
            <a:pathLst>
              <a:path w="4222115" h="204470">
                <a:moveTo>
                  <a:pt x="0" y="204089"/>
                </a:moveTo>
                <a:lnTo>
                  <a:pt x="4222115" y="204089"/>
                </a:lnTo>
                <a:lnTo>
                  <a:pt x="4222115" y="0"/>
                </a:lnTo>
                <a:lnTo>
                  <a:pt x="0" y="0"/>
                </a:lnTo>
                <a:lnTo>
                  <a:pt x="0" y="204089"/>
                </a:lnTo>
                <a:close/>
              </a:path>
            </a:pathLst>
          </a:custGeom>
          <a:solidFill>
            <a:srgbClr val="9AB8CE"/>
          </a:solidFill>
        </p:spPr>
        <p:txBody>
          <a:bodyPr wrap="square" lIns="0" tIns="0" rIns="0" bIns="0" rtlCol="0"/>
          <a:lstStyle/>
          <a:p>
            <a:endParaRPr/>
          </a:p>
        </p:txBody>
      </p:sp>
      <p:sp>
        <p:nvSpPr>
          <p:cNvPr id="3" name="object 3"/>
          <p:cNvSpPr txBox="1">
            <a:spLocks noGrp="1"/>
          </p:cNvSpPr>
          <p:nvPr>
            <p:ph type="title"/>
          </p:nvPr>
        </p:nvSpPr>
        <p:spPr>
          <a:xfrm>
            <a:off x="240411" y="174434"/>
            <a:ext cx="939165" cy="177165"/>
          </a:xfrm>
          <a:prstGeom prst="rect">
            <a:avLst/>
          </a:prstGeom>
        </p:spPr>
        <p:txBody>
          <a:bodyPr vert="horz" wrap="square" lIns="0" tIns="11430" rIns="0" bIns="0" rtlCol="0">
            <a:spAutoFit/>
          </a:bodyPr>
          <a:lstStyle/>
          <a:p>
            <a:pPr marL="12700">
              <a:lnSpc>
                <a:spcPct val="100000"/>
              </a:lnSpc>
              <a:spcBef>
                <a:spcPts val="90"/>
              </a:spcBef>
            </a:pPr>
            <a:r>
              <a:rPr sz="1000" spc="-50" dirty="0">
                <a:solidFill>
                  <a:srgbClr val="1A2E3D"/>
                </a:solidFill>
              </a:rPr>
              <a:t>Clicker</a:t>
            </a:r>
            <a:r>
              <a:rPr sz="1000" spc="-90" dirty="0">
                <a:solidFill>
                  <a:srgbClr val="1A2E3D"/>
                </a:solidFill>
              </a:rPr>
              <a:t> </a:t>
            </a:r>
            <a:r>
              <a:rPr sz="1000" spc="-65" dirty="0">
                <a:solidFill>
                  <a:srgbClr val="1A2E3D"/>
                </a:solidFill>
              </a:rPr>
              <a:t>question</a:t>
            </a:r>
            <a:endParaRPr sz="1000"/>
          </a:p>
        </p:txBody>
      </p:sp>
      <p:sp>
        <p:nvSpPr>
          <p:cNvPr id="4" name="object 4"/>
          <p:cNvSpPr/>
          <p:nvPr/>
        </p:nvSpPr>
        <p:spPr>
          <a:xfrm>
            <a:off x="192912" y="364617"/>
            <a:ext cx="4222115" cy="1195070"/>
          </a:xfrm>
          <a:custGeom>
            <a:avLst/>
            <a:gdLst/>
            <a:ahLst/>
            <a:cxnLst/>
            <a:rect l="l" t="t" r="r" b="b"/>
            <a:pathLst>
              <a:path w="4222115" h="1195070">
                <a:moveTo>
                  <a:pt x="0" y="1194815"/>
                </a:moveTo>
                <a:lnTo>
                  <a:pt x="4222115" y="1194815"/>
                </a:lnTo>
                <a:lnTo>
                  <a:pt x="4222115" y="0"/>
                </a:lnTo>
                <a:lnTo>
                  <a:pt x="0" y="0"/>
                </a:lnTo>
                <a:lnTo>
                  <a:pt x="0" y="1194815"/>
                </a:lnTo>
                <a:close/>
              </a:path>
            </a:pathLst>
          </a:custGeom>
          <a:solidFill>
            <a:srgbClr val="D6E2EB"/>
          </a:solidFill>
        </p:spPr>
        <p:txBody>
          <a:bodyPr wrap="square" lIns="0" tIns="0" rIns="0" bIns="0" rtlCol="0"/>
          <a:lstStyle/>
          <a:p>
            <a:endParaRPr/>
          </a:p>
        </p:txBody>
      </p:sp>
      <p:sp>
        <p:nvSpPr>
          <p:cNvPr id="5" name="object 5"/>
          <p:cNvSpPr txBox="1"/>
          <p:nvPr/>
        </p:nvSpPr>
        <p:spPr>
          <a:xfrm>
            <a:off x="229234" y="384162"/>
            <a:ext cx="4134485" cy="1794081"/>
          </a:xfrm>
          <a:prstGeom prst="rect">
            <a:avLst/>
          </a:prstGeom>
        </p:spPr>
        <p:txBody>
          <a:bodyPr vert="horz" wrap="square" lIns="0" tIns="11430" rIns="0" bIns="0" rtlCol="0">
            <a:spAutoFit/>
          </a:bodyPr>
          <a:lstStyle/>
          <a:p>
            <a:pPr marL="23495" marR="5080">
              <a:lnSpc>
                <a:spcPct val="100000"/>
              </a:lnSpc>
              <a:spcBef>
                <a:spcPts val="90"/>
              </a:spcBef>
            </a:pPr>
            <a:r>
              <a:rPr sz="1200" spc="-50" dirty="0">
                <a:solidFill>
                  <a:srgbClr val="1A2E3D"/>
                </a:solidFill>
                <a:latin typeface="Arial"/>
                <a:cs typeface="Arial"/>
              </a:rPr>
              <a:t>A </a:t>
            </a:r>
            <a:r>
              <a:rPr sz="1200" spc="-15" dirty="0">
                <a:solidFill>
                  <a:srgbClr val="1A2E3D"/>
                </a:solidFill>
                <a:latin typeface="Arial"/>
                <a:cs typeface="Arial"/>
              </a:rPr>
              <a:t>city </a:t>
            </a:r>
            <a:r>
              <a:rPr sz="1200" spc="-20" dirty="0">
                <a:solidFill>
                  <a:srgbClr val="1A2E3D"/>
                </a:solidFill>
                <a:latin typeface="Arial"/>
                <a:cs typeface="Arial"/>
              </a:rPr>
              <a:t>council </a:t>
            </a:r>
            <a:r>
              <a:rPr sz="1200" spc="-35" dirty="0">
                <a:solidFill>
                  <a:srgbClr val="1A2E3D"/>
                </a:solidFill>
                <a:latin typeface="Arial"/>
                <a:cs typeface="Arial"/>
              </a:rPr>
              <a:t>has </a:t>
            </a:r>
            <a:r>
              <a:rPr sz="1200" spc="-25" dirty="0">
                <a:solidFill>
                  <a:srgbClr val="1A2E3D"/>
                </a:solidFill>
                <a:latin typeface="Arial"/>
                <a:cs typeface="Arial"/>
              </a:rPr>
              <a:t>requested </a:t>
            </a:r>
            <a:r>
              <a:rPr sz="1200" spc="-50" dirty="0">
                <a:solidFill>
                  <a:srgbClr val="1A2E3D"/>
                </a:solidFill>
                <a:latin typeface="Arial"/>
                <a:cs typeface="Arial"/>
              </a:rPr>
              <a:t>a </a:t>
            </a:r>
            <a:r>
              <a:rPr sz="1200" spc="-25" dirty="0">
                <a:solidFill>
                  <a:srgbClr val="1A2E3D"/>
                </a:solidFill>
                <a:latin typeface="Arial"/>
                <a:cs typeface="Arial"/>
              </a:rPr>
              <a:t>household </a:t>
            </a:r>
            <a:r>
              <a:rPr sz="1200" spc="-40" dirty="0">
                <a:solidFill>
                  <a:srgbClr val="1A2E3D"/>
                </a:solidFill>
                <a:latin typeface="Arial"/>
                <a:cs typeface="Arial"/>
              </a:rPr>
              <a:t>survey </a:t>
            </a:r>
            <a:r>
              <a:rPr sz="1200" spc="-20" dirty="0">
                <a:solidFill>
                  <a:srgbClr val="1A2E3D"/>
                </a:solidFill>
                <a:latin typeface="Arial"/>
                <a:cs typeface="Arial"/>
              </a:rPr>
              <a:t>be </a:t>
            </a:r>
            <a:r>
              <a:rPr sz="1200" spc="-5" dirty="0">
                <a:solidFill>
                  <a:srgbClr val="1A2E3D"/>
                </a:solidFill>
                <a:latin typeface="Arial"/>
                <a:cs typeface="Arial"/>
              </a:rPr>
              <a:t>conducted  </a:t>
            </a:r>
            <a:r>
              <a:rPr sz="1200" spc="-40" dirty="0">
                <a:solidFill>
                  <a:srgbClr val="1A2E3D"/>
                </a:solidFill>
                <a:latin typeface="Arial"/>
                <a:cs typeface="Arial"/>
              </a:rPr>
              <a:t>in </a:t>
            </a:r>
            <a:r>
              <a:rPr sz="1200" spc="-50" dirty="0">
                <a:solidFill>
                  <a:srgbClr val="1A2E3D"/>
                </a:solidFill>
                <a:latin typeface="Arial"/>
                <a:cs typeface="Arial"/>
              </a:rPr>
              <a:t>a </a:t>
            </a:r>
            <a:r>
              <a:rPr sz="1200" spc="-20" dirty="0">
                <a:solidFill>
                  <a:srgbClr val="1A2E3D"/>
                </a:solidFill>
                <a:latin typeface="Arial"/>
                <a:cs typeface="Arial"/>
              </a:rPr>
              <a:t>suburban </a:t>
            </a:r>
            <a:r>
              <a:rPr sz="1200" spc="-50" dirty="0">
                <a:solidFill>
                  <a:srgbClr val="1A2E3D"/>
                </a:solidFill>
                <a:latin typeface="Arial"/>
                <a:cs typeface="Arial"/>
              </a:rPr>
              <a:t>area </a:t>
            </a:r>
            <a:r>
              <a:rPr sz="1200" spc="-15" dirty="0">
                <a:solidFill>
                  <a:srgbClr val="1A2E3D"/>
                </a:solidFill>
                <a:latin typeface="Arial"/>
                <a:cs typeface="Arial"/>
              </a:rPr>
              <a:t>of </a:t>
            </a:r>
            <a:r>
              <a:rPr sz="1200" spc="-30" dirty="0">
                <a:solidFill>
                  <a:srgbClr val="1A2E3D"/>
                </a:solidFill>
                <a:latin typeface="Arial"/>
                <a:cs typeface="Arial"/>
              </a:rPr>
              <a:t>their </a:t>
            </a:r>
            <a:r>
              <a:rPr sz="1200" spc="-35" dirty="0">
                <a:solidFill>
                  <a:srgbClr val="1A2E3D"/>
                </a:solidFill>
                <a:latin typeface="Arial"/>
                <a:cs typeface="Arial"/>
              </a:rPr>
              <a:t>city. </a:t>
            </a:r>
            <a:r>
              <a:rPr sz="1200" spc="-50" dirty="0">
                <a:solidFill>
                  <a:srgbClr val="1A2E3D"/>
                </a:solidFill>
                <a:latin typeface="Arial"/>
                <a:cs typeface="Arial"/>
              </a:rPr>
              <a:t>The area </a:t>
            </a:r>
            <a:r>
              <a:rPr sz="1200" spc="-40" dirty="0">
                <a:solidFill>
                  <a:srgbClr val="1A2E3D"/>
                </a:solidFill>
                <a:latin typeface="Arial"/>
                <a:cs typeface="Arial"/>
              </a:rPr>
              <a:t>is </a:t>
            </a:r>
            <a:r>
              <a:rPr sz="1200" spc="-20" dirty="0">
                <a:solidFill>
                  <a:srgbClr val="1A2E3D"/>
                </a:solidFill>
                <a:latin typeface="Arial"/>
                <a:cs typeface="Arial"/>
              </a:rPr>
              <a:t>broken </a:t>
            </a:r>
            <a:r>
              <a:rPr sz="1200" spc="-15" dirty="0">
                <a:solidFill>
                  <a:srgbClr val="1A2E3D"/>
                </a:solidFill>
                <a:latin typeface="Arial"/>
                <a:cs typeface="Arial"/>
              </a:rPr>
              <a:t>into </a:t>
            </a:r>
            <a:r>
              <a:rPr sz="1200" spc="-35" dirty="0">
                <a:solidFill>
                  <a:srgbClr val="1A2E3D"/>
                </a:solidFill>
                <a:latin typeface="Arial"/>
                <a:cs typeface="Arial"/>
              </a:rPr>
              <a:t>many  </a:t>
            </a:r>
            <a:r>
              <a:rPr sz="1200" spc="-10" dirty="0">
                <a:solidFill>
                  <a:srgbClr val="1A2E3D"/>
                </a:solidFill>
                <a:latin typeface="Arial"/>
                <a:cs typeface="Arial"/>
              </a:rPr>
              <a:t>distinct </a:t>
            </a:r>
            <a:r>
              <a:rPr sz="1200" spc="-25" dirty="0">
                <a:solidFill>
                  <a:srgbClr val="1A2E3D"/>
                </a:solidFill>
                <a:latin typeface="Arial"/>
                <a:cs typeface="Arial"/>
              </a:rPr>
              <a:t>and </a:t>
            </a:r>
            <a:r>
              <a:rPr sz="1200" spc="-30" dirty="0">
                <a:solidFill>
                  <a:srgbClr val="1A2E3D"/>
                </a:solidFill>
                <a:latin typeface="Arial"/>
                <a:cs typeface="Arial"/>
              </a:rPr>
              <a:t>unique </a:t>
            </a:r>
            <a:r>
              <a:rPr sz="1200" spc="-20" dirty="0" smtClean="0">
                <a:solidFill>
                  <a:srgbClr val="1A2E3D"/>
                </a:solidFill>
                <a:latin typeface="Arial"/>
                <a:cs typeface="Arial"/>
              </a:rPr>
              <a:t>neighborhoods, </a:t>
            </a:r>
            <a:r>
              <a:rPr sz="1200" spc="-25" dirty="0" smtClean="0">
                <a:solidFill>
                  <a:srgbClr val="1A2E3D"/>
                </a:solidFill>
                <a:latin typeface="Arial"/>
                <a:cs typeface="Arial"/>
              </a:rPr>
              <a:t>some including </a:t>
            </a:r>
            <a:r>
              <a:rPr sz="1200" spc="-35" dirty="0" smtClean="0">
                <a:solidFill>
                  <a:srgbClr val="1A2E3D"/>
                </a:solidFill>
                <a:latin typeface="Arial"/>
                <a:cs typeface="Arial"/>
              </a:rPr>
              <a:t>large  </a:t>
            </a:r>
            <a:r>
              <a:rPr sz="1200" spc="-20" dirty="0" smtClean="0">
                <a:solidFill>
                  <a:srgbClr val="1A2E3D"/>
                </a:solidFill>
                <a:latin typeface="Arial"/>
                <a:cs typeface="Arial"/>
              </a:rPr>
              <a:t>homes</a:t>
            </a:r>
            <a:r>
              <a:rPr lang="en-US" sz="1200" spc="-20" dirty="0" smtClean="0">
                <a:solidFill>
                  <a:srgbClr val="1A2E3D"/>
                </a:solidFill>
                <a:latin typeface="Arial"/>
                <a:cs typeface="Arial"/>
              </a:rPr>
              <a:t> and</a:t>
            </a:r>
            <a:r>
              <a:rPr sz="1200" spc="-20" dirty="0" smtClean="0">
                <a:solidFill>
                  <a:srgbClr val="1A2E3D"/>
                </a:solidFill>
                <a:latin typeface="Arial"/>
                <a:cs typeface="Arial"/>
              </a:rPr>
              <a:t> </a:t>
            </a:r>
            <a:r>
              <a:rPr sz="1200" spc="-25" dirty="0" smtClean="0">
                <a:solidFill>
                  <a:srgbClr val="1A2E3D"/>
                </a:solidFill>
                <a:latin typeface="Arial"/>
                <a:cs typeface="Arial"/>
              </a:rPr>
              <a:t>some </a:t>
            </a:r>
            <a:r>
              <a:rPr sz="1200" spc="-10" dirty="0" smtClean="0">
                <a:solidFill>
                  <a:srgbClr val="1A2E3D"/>
                </a:solidFill>
                <a:latin typeface="Arial"/>
                <a:cs typeface="Arial"/>
              </a:rPr>
              <a:t>with </a:t>
            </a:r>
            <a:r>
              <a:rPr sz="1200" spc="-35" dirty="0" smtClean="0">
                <a:solidFill>
                  <a:srgbClr val="1A2E3D"/>
                </a:solidFill>
                <a:latin typeface="Arial"/>
                <a:cs typeface="Arial"/>
              </a:rPr>
              <a:t>only </a:t>
            </a:r>
            <a:r>
              <a:rPr sz="1200" spc="-20" dirty="0" smtClean="0">
                <a:solidFill>
                  <a:srgbClr val="1A2E3D"/>
                </a:solidFill>
                <a:latin typeface="Arial"/>
                <a:cs typeface="Arial"/>
              </a:rPr>
              <a:t>apartments. </a:t>
            </a:r>
            <a:r>
              <a:rPr sz="1200" spc="-30" dirty="0">
                <a:solidFill>
                  <a:srgbClr val="1A2E3D"/>
                </a:solidFill>
                <a:latin typeface="Arial"/>
                <a:cs typeface="Arial"/>
              </a:rPr>
              <a:t>Which </a:t>
            </a:r>
            <a:r>
              <a:rPr sz="1200" spc="-20" dirty="0">
                <a:solidFill>
                  <a:srgbClr val="1A2E3D"/>
                </a:solidFill>
                <a:latin typeface="Arial"/>
                <a:cs typeface="Arial"/>
              </a:rPr>
              <a:t>approach </a:t>
            </a:r>
            <a:r>
              <a:rPr sz="1200" spc="-10" dirty="0">
                <a:solidFill>
                  <a:srgbClr val="1A2E3D"/>
                </a:solidFill>
                <a:latin typeface="Arial"/>
                <a:cs typeface="Arial"/>
              </a:rPr>
              <a:t>would </a:t>
            </a:r>
            <a:r>
              <a:rPr sz="1200" spc="-45" dirty="0">
                <a:solidFill>
                  <a:srgbClr val="1A2E3D"/>
                </a:solidFill>
                <a:latin typeface="Arial"/>
                <a:cs typeface="Arial"/>
              </a:rPr>
              <a:t>likely </a:t>
            </a:r>
            <a:r>
              <a:rPr sz="1200" spc="-20" dirty="0">
                <a:solidFill>
                  <a:srgbClr val="1A2E3D"/>
                </a:solidFill>
                <a:latin typeface="Arial"/>
                <a:cs typeface="Arial"/>
              </a:rPr>
              <a:t>be </a:t>
            </a:r>
            <a:r>
              <a:rPr sz="1200" spc="-20" dirty="0" smtClean="0">
                <a:solidFill>
                  <a:srgbClr val="1A2E3D"/>
                </a:solidFill>
                <a:latin typeface="Arial"/>
                <a:cs typeface="Arial"/>
              </a:rPr>
              <a:t>the </a:t>
            </a:r>
            <a:r>
              <a:rPr sz="1200" u="sng" spc="-35" dirty="0">
                <a:solidFill>
                  <a:srgbClr val="1A2E3D"/>
                </a:solidFill>
                <a:uFill>
                  <a:solidFill>
                    <a:srgbClr val="1A2E3D"/>
                  </a:solidFill>
                </a:uFill>
                <a:latin typeface="Arial"/>
                <a:cs typeface="Arial"/>
              </a:rPr>
              <a:t>least</a:t>
            </a:r>
            <a:r>
              <a:rPr sz="1200" spc="15" dirty="0">
                <a:solidFill>
                  <a:srgbClr val="1A2E3D"/>
                </a:solidFill>
                <a:latin typeface="Arial"/>
                <a:cs typeface="Arial"/>
              </a:rPr>
              <a:t> </a:t>
            </a:r>
            <a:r>
              <a:rPr sz="1200" spc="-35" dirty="0">
                <a:solidFill>
                  <a:srgbClr val="1A2E3D"/>
                </a:solidFill>
                <a:latin typeface="Arial"/>
                <a:cs typeface="Arial"/>
              </a:rPr>
              <a:t>effective?</a:t>
            </a:r>
            <a:endParaRPr sz="1200" dirty="0">
              <a:latin typeface="Arial"/>
              <a:cs typeface="Arial"/>
            </a:endParaRPr>
          </a:p>
          <a:p>
            <a:pPr>
              <a:lnSpc>
                <a:spcPct val="100000"/>
              </a:lnSpc>
              <a:spcBef>
                <a:spcPts val="55"/>
              </a:spcBef>
            </a:pPr>
            <a:endParaRPr sz="1400" dirty="0">
              <a:latin typeface="Times New Roman"/>
              <a:cs typeface="Times New Roman"/>
            </a:endParaRPr>
          </a:p>
          <a:p>
            <a:pPr marL="255270" indent="-234315">
              <a:lnSpc>
                <a:spcPct val="100000"/>
              </a:lnSpc>
              <a:buClr>
                <a:srgbClr val="024F84"/>
              </a:buClr>
              <a:buFont typeface="DejaVu Sans"/>
              <a:buAutoNum type="alphaLcParenBoth"/>
              <a:tabLst>
                <a:tab pos="255904" algn="l"/>
              </a:tabLst>
            </a:pPr>
            <a:r>
              <a:rPr sz="1200" spc="-35" dirty="0">
                <a:latin typeface="Arial"/>
                <a:cs typeface="Arial"/>
              </a:rPr>
              <a:t>Simple </a:t>
            </a:r>
            <a:r>
              <a:rPr sz="1200" spc="-20" dirty="0">
                <a:latin typeface="Arial"/>
                <a:cs typeface="Arial"/>
              </a:rPr>
              <a:t>random</a:t>
            </a:r>
            <a:r>
              <a:rPr sz="1200" spc="30" dirty="0">
                <a:latin typeface="Arial"/>
                <a:cs typeface="Arial"/>
              </a:rPr>
              <a:t> </a:t>
            </a:r>
            <a:r>
              <a:rPr sz="1200" spc="-25" dirty="0">
                <a:latin typeface="Arial"/>
                <a:cs typeface="Arial"/>
              </a:rPr>
              <a:t>sampling</a:t>
            </a:r>
            <a:endParaRPr sz="1200" dirty="0">
              <a:latin typeface="Arial"/>
              <a:cs typeface="Arial"/>
            </a:endParaRPr>
          </a:p>
          <a:p>
            <a:pPr marL="255270" indent="-242570">
              <a:lnSpc>
                <a:spcPct val="100000"/>
              </a:lnSpc>
              <a:spcBef>
                <a:spcPts val="305"/>
              </a:spcBef>
              <a:buClr>
                <a:srgbClr val="024F84"/>
              </a:buClr>
              <a:buFont typeface="DejaVu Sans"/>
              <a:buAutoNum type="alphaLcParenBoth"/>
              <a:tabLst>
                <a:tab pos="255904" algn="l"/>
              </a:tabLst>
            </a:pPr>
            <a:r>
              <a:rPr sz="1200" spc="-30" dirty="0">
                <a:latin typeface="Arial"/>
                <a:cs typeface="Arial"/>
              </a:rPr>
              <a:t>Stratiﬁed </a:t>
            </a:r>
            <a:r>
              <a:rPr sz="1200" spc="-25" dirty="0">
                <a:latin typeface="Arial"/>
                <a:cs typeface="Arial"/>
              </a:rPr>
              <a:t>sampling, </a:t>
            </a:r>
            <a:r>
              <a:rPr sz="1200" spc="-35" dirty="0">
                <a:latin typeface="Arial"/>
                <a:cs typeface="Arial"/>
              </a:rPr>
              <a:t>where </a:t>
            </a:r>
            <a:r>
              <a:rPr sz="1200" spc="-30" dirty="0">
                <a:latin typeface="Arial"/>
                <a:cs typeface="Arial"/>
              </a:rPr>
              <a:t>each </a:t>
            </a:r>
            <a:r>
              <a:rPr sz="1200" spc="-15" dirty="0">
                <a:latin typeface="Arial"/>
                <a:cs typeface="Arial"/>
              </a:rPr>
              <a:t>stratum </a:t>
            </a:r>
            <a:r>
              <a:rPr sz="1200" spc="-40" dirty="0">
                <a:latin typeface="Arial"/>
                <a:cs typeface="Arial"/>
              </a:rPr>
              <a:t>is </a:t>
            </a:r>
            <a:r>
              <a:rPr sz="1200" spc="-50" dirty="0">
                <a:latin typeface="Arial"/>
                <a:cs typeface="Arial"/>
              </a:rPr>
              <a:t>a</a:t>
            </a:r>
            <a:r>
              <a:rPr sz="1200" spc="220" dirty="0">
                <a:latin typeface="Arial"/>
                <a:cs typeface="Arial"/>
              </a:rPr>
              <a:t> </a:t>
            </a:r>
            <a:r>
              <a:rPr sz="1200" spc="-20" dirty="0">
                <a:latin typeface="Arial"/>
                <a:cs typeface="Arial"/>
              </a:rPr>
              <a:t>neighborhood</a:t>
            </a:r>
            <a:endParaRPr sz="1200" dirty="0">
              <a:latin typeface="Arial"/>
              <a:cs typeface="Arial"/>
            </a:endParaRPr>
          </a:p>
          <a:p>
            <a:pPr marL="255270" indent="-234315">
              <a:lnSpc>
                <a:spcPct val="100000"/>
              </a:lnSpc>
              <a:spcBef>
                <a:spcPts val="300"/>
              </a:spcBef>
              <a:buClr>
                <a:srgbClr val="024F84"/>
              </a:buClr>
              <a:buFont typeface="DejaVu Sans"/>
              <a:buAutoNum type="alphaLcParenBoth"/>
              <a:tabLst>
                <a:tab pos="255904" algn="l"/>
              </a:tabLst>
            </a:pPr>
            <a:r>
              <a:rPr sz="1200" spc="-30" dirty="0">
                <a:latin typeface="Arial"/>
                <a:cs typeface="Arial"/>
              </a:rPr>
              <a:t>Cluster </a:t>
            </a:r>
            <a:r>
              <a:rPr sz="1200" spc="-25" dirty="0">
                <a:latin typeface="Arial"/>
                <a:cs typeface="Arial"/>
              </a:rPr>
              <a:t>sampling, </a:t>
            </a:r>
            <a:r>
              <a:rPr sz="1200" spc="-35" dirty="0">
                <a:latin typeface="Arial"/>
                <a:cs typeface="Arial"/>
              </a:rPr>
              <a:t>where </a:t>
            </a:r>
            <a:r>
              <a:rPr sz="1200" spc="-30" dirty="0">
                <a:latin typeface="Arial"/>
                <a:cs typeface="Arial"/>
              </a:rPr>
              <a:t>each </a:t>
            </a:r>
            <a:r>
              <a:rPr sz="1200" spc="-20" dirty="0">
                <a:latin typeface="Arial"/>
                <a:cs typeface="Arial"/>
              </a:rPr>
              <a:t>cluster </a:t>
            </a:r>
            <a:r>
              <a:rPr sz="1200" spc="-40" dirty="0">
                <a:latin typeface="Arial"/>
                <a:cs typeface="Arial"/>
              </a:rPr>
              <a:t>is </a:t>
            </a:r>
            <a:r>
              <a:rPr sz="1200" spc="-50" dirty="0">
                <a:latin typeface="Arial"/>
                <a:cs typeface="Arial"/>
              </a:rPr>
              <a:t>a</a:t>
            </a:r>
            <a:r>
              <a:rPr sz="1200" spc="204" dirty="0">
                <a:latin typeface="Arial"/>
                <a:cs typeface="Arial"/>
              </a:rPr>
              <a:t> </a:t>
            </a:r>
            <a:r>
              <a:rPr sz="1200" spc="-20" dirty="0">
                <a:latin typeface="Arial"/>
                <a:cs typeface="Arial"/>
              </a:rPr>
              <a:t>neighborhood</a:t>
            </a:r>
            <a:endParaRPr sz="1200" dirty="0">
              <a:latin typeface="Arial"/>
              <a:cs typeface="Arial"/>
            </a:endParaRPr>
          </a:p>
        </p:txBody>
      </p:sp>
      <p:sp>
        <p:nvSpPr>
          <p:cNvPr id="6" name="object 6"/>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4</a:t>
            </a:r>
            <a:endParaRPr sz="800">
              <a:latin typeface="DejaVu Sans"/>
              <a:cs typeface="DejaVu Sans"/>
            </a:endParaRPr>
          </a:p>
        </p:txBody>
      </p:sp>
      <p:sp>
        <p:nvSpPr>
          <p:cNvPr id="7" name="Rectangle 6"/>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850" y="206375"/>
            <a:ext cx="3835152" cy="2862322"/>
          </a:xfrm>
          <a:prstGeom prst="rect">
            <a:avLst/>
          </a:prstGeom>
          <a:ln>
            <a:solidFill>
              <a:schemeClr val="tx1"/>
            </a:solidFill>
          </a:ln>
        </p:spPr>
        <p:txBody>
          <a:bodyPr wrap="none">
            <a:spAutoFit/>
          </a:bodyPr>
          <a:lstStyle/>
          <a:p>
            <a:r>
              <a:rPr lang="en-US" sz="1600" b="1" dirty="0" smtClean="0"/>
              <a:t>In-Class Lecture Notes Key</a:t>
            </a:r>
          </a:p>
          <a:p>
            <a:pPr marL="285750" indent="-285750">
              <a:buFont typeface="Arial" panose="020B0604020202020204" pitchFamily="34" charset="0"/>
              <a:buChar char="•"/>
            </a:pPr>
            <a:r>
              <a:rPr lang="en-US" sz="1600" dirty="0" smtClean="0"/>
              <a:t>🔍 Extra Focus</a:t>
            </a:r>
          </a:p>
          <a:p>
            <a:pPr marL="285750" indent="-285750">
              <a:buFont typeface="Arial" panose="020B0604020202020204" pitchFamily="34" charset="0"/>
              <a:buChar char="•"/>
            </a:pPr>
            <a:r>
              <a:rPr lang="en-US" sz="1600" dirty="0" smtClean="0"/>
              <a:t>∡ Concept from Different Angle</a:t>
            </a:r>
          </a:p>
          <a:p>
            <a:pPr marL="285750" indent="-285750">
              <a:buFont typeface="Arial" panose="020B0604020202020204" pitchFamily="34" charset="0"/>
              <a:buChar char="•"/>
            </a:pPr>
            <a:r>
              <a:rPr lang="en-US" sz="1600" dirty="0" smtClean="0"/>
              <a:t>🆕</a:t>
            </a:r>
            <a:r>
              <a:rPr lang="en-US" sz="1600" dirty="0"/>
              <a:t> </a:t>
            </a:r>
            <a:r>
              <a:rPr lang="en-US" sz="1600" dirty="0" smtClean="0"/>
              <a:t>Completely </a:t>
            </a:r>
            <a:r>
              <a:rPr lang="en-US" sz="1600" dirty="0"/>
              <a:t>New </a:t>
            </a:r>
            <a:r>
              <a:rPr lang="en-US" sz="1600" dirty="0" smtClean="0"/>
              <a:t>Concept</a:t>
            </a:r>
            <a:endParaRPr lang="en-US" sz="1600" dirty="0"/>
          </a:p>
          <a:p>
            <a:pPr marL="285750" indent="-285750">
              <a:buFont typeface="Arial" panose="020B0604020202020204" pitchFamily="34" charset="0"/>
              <a:buChar char="•"/>
            </a:pPr>
            <a:r>
              <a:rPr lang="en-US" sz="1600" spc="20" dirty="0" smtClean="0">
                <a:latin typeface="Arial"/>
                <a:cs typeface="Arial"/>
              </a:rPr>
              <a:t>⚙ </a:t>
            </a:r>
            <a:r>
              <a:rPr lang="en-US" sz="1600" dirty="0" smtClean="0"/>
              <a:t>Inner Workings/Why does this work? </a:t>
            </a:r>
          </a:p>
          <a:p>
            <a:pPr marL="285750" indent="-285750">
              <a:buFont typeface="Arial" panose="020B0604020202020204" pitchFamily="34" charset="0"/>
              <a:buChar char="•"/>
            </a:pPr>
            <a:r>
              <a:rPr lang="en-US" sz="1600" dirty="0" smtClean="0"/>
              <a:t>👫</a:t>
            </a:r>
            <a:r>
              <a:rPr lang="en-US" sz="1600" b="1" dirty="0"/>
              <a:t> </a:t>
            </a:r>
            <a:r>
              <a:rPr lang="en-US" sz="1600" dirty="0" smtClean="0"/>
              <a:t>Relationships Between Concepts</a:t>
            </a:r>
          </a:p>
          <a:p>
            <a:pPr marL="285750" indent="-285750">
              <a:buFont typeface="Arial" panose="020B0604020202020204" pitchFamily="34" charset="0"/>
              <a:buChar char="•"/>
            </a:pPr>
            <a:r>
              <a:rPr lang="en-US" sz="1600" dirty="0"/>
              <a:t>🔮 </a:t>
            </a:r>
            <a:r>
              <a:rPr lang="en-US" sz="1600" dirty="0" smtClean="0"/>
              <a:t>Building Intuition</a:t>
            </a:r>
          </a:p>
          <a:p>
            <a:pPr marL="285750" indent="-285750">
              <a:buFont typeface="Arial" panose="020B0604020202020204" pitchFamily="34" charset="0"/>
              <a:buChar char="•"/>
            </a:pPr>
            <a:r>
              <a:rPr lang="en-US" sz="1600" dirty="0"/>
              <a:t>✋ Hands-On </a:t>
            </a:r>
            <a:r>
              <a:rPr lang="en-US" sz="1600" dirty="0" smtClean="0"/>
              <a:t>Exercises</a:t>
            </a:r>
          </a:p>
          <a:p>
            <a:pPr marL="285750" indent="-285750">
              <a:buFont typeface="Arial" panose="020B0604020202020204" pitchFamily="34" charset="0"/>
              <a:buChar char="•"/>
            </a:pPr>
            <a:r>
              <a:rPr lang="en-US" sz="1600" dirty="0" smtClean="0"/>
              <a:t>🙃 Common Misconceptions</a:t>
            </a:r>
          </a:p>
          <a:p>
            <a:pPr marL="285750" indent="-285750">
              <a:buFont typeface="Arial" panose="020B0604020202020204" pitchFamily="34" charset="0"/>
              <a:buChar char="•"/>
            </a:pPr>
            <a:r>
              <a:rPr lang="en-US" sz="1600" dirty="0" smtClean="0"/>
              <a:t>🖳 Coding</a:t>
            </a:r>
          </a:p>
          <a:p>
            <a:pPr marL="285750" indent="-285750">
              <a:buFont typeface="Arial" panose="020B0604020202020204" pitchFamily="34" charset="0"/>
              <a:buChar char="•"/>
            </a:pPr>
            <a:r>
              <a:rPr lang="en-US" sz="1600" dirty="0" smtClean="0"/>
              <a:t>🎰 Game</a:t>
            </a:r>
            <a:endParaRPr lang="en-US" sz="1600" dirty="0"/>
          </a:p>
        </p:txBody>
      </p:sp>
    </p:spTree>
    <p:extLst>
      <p:ext uri="{BB962C8B-B14F-4D97-AF65-F5344CB8AC3E}">
        <p14:creationId xmlns:p14="http://schemas.microsoft.com/office/powerpoint/2010/main" val="9688723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2912" y="160528"/>
            <a:ext cx="4222115" cy="204470"/>
          </a:xfrm>
          <a:custGeom>
            <a:avLst/>
            <a:gdLst/>
            <a:ahLst/>
            <a:cxnLst/>
            <a:rect l="l" t="t" r="r" b="b"/>
            <a:pathLst>
              <a:path w="4222115" h="204470">
                <a:moveTo>
                  <a:pt x="0" y="204089"/>
                </a:moveTo>
                <a:lnTo>
                  <a:pt x="4222115" y="204089"/>
                </a:lnTo>
                <a:lnTo>
                  <a:pt x="4222115" y="0"/>
                </a:lnTo>
                <a:lnTo>
                  <a:pt x="0" y="0"/>
                </a:lnTo>
                <a:lnTo>
                  <a:pt x="0" y="204089"/>
                </a:lnTo>
                <a:close/>
              </a:path>
            </a:pathLst>
          </a:custGeom>
          <a:solidFill>
            <a:srgbClr val="9AB8CE"/>
          </a:solidFill>
        </p:spPr>
        <p:txBody>
          <a:bodyPr wrap="square" lIns="0" tIns="0" rIns="0" bIns="0" rtlCol="0"/>
          <a:lstStyle/>
          <a:p>
            <a:endParaRPr/>
          </a:p>
        </p:txBody>
      </p:sp>
      <p:sp>
        <p:nvSpPr>
          <p:cNvPr id="3" name="object 3"/>
          <p:cNvSpPr txBox="1">
            <a:spLocks noGrp="1"/>
          </p:cNvSpPr>
          <p:nvPr>
            <p:ph type="title"/>
          </p:nvPr>
        </p:nvSpPr>
        <p:spPr>
          <a:xfrm>
            <a:off x="240411" y="174434"/>
            <a:ext cx="939165" cy="177165"/>
          </a:xfrm>
          <a:prstGeom prst="rect">
            <a:avLst/>
          </a:prstGeom>
        </p:spPr>
        <p:txBody>
          <a:bodyPr vert="horz" wrap="square" lIns="0" tIns="11430" rIns="0" bIns="0" rtlCol="0">
            <a:spAutoFit/>
          </a:bodyPr>
          <a:lstStyle/>
          <a:p>
            <a:pPr marL="12700">
              <a:lnSpc>
                <a:spcPct val="100000"/>
              </a:lnSpc>
              <a:spcBef>
                <a:spcPts val="90"/>
              </a:spcBef>
            </a:pPr>
            <a:r>
              <a:rPr sz="1000" spc="-50" dirty="0">
                <a:solidFill>
                  <a:srgbClr val="1A2E3D"/>
                </a:solidFill>
              </a:rPr>
              <a:t>Clicker</a:t>
            </a:r>
            <a:r>
              <a:rPr sz="1000" spc="-90" dirty="0">
                <a:solidFill>
                  <a:srgbClr val="1A2E3D"/>
                </a:solidFill>
              </a:rPr>
              <a:t> </a:t>
            </a:r>
            <a:r>
              <a:rPr sz="1000" spc="-65" dirty="0">
                <a:solidFill>
                  <a:srgbClr val="1A2E3D"/>
                </a:solidFill>
              </a:rPr>
              <a:t>question</a:t>
            </a:r>
            <a:endParaRPr sz="1000"/>
          </a:p>
        </p:txBody>
      </p:sp>
      <p:sp>
        <p:nvSpPr>
          <p:cNvPr id="4" name="object 4"/>
          <p:cNvSpPr/>
          <p:nvPr/>
        </p:nvSpPr>
        <p:spPr>
          <a:xfrm>
            <a:off x="192912" y="364617"/>
            <a:ext cx="4222115" cy="1195070"/>
          </a:xfrm>
          <a:custGeom>
            <a:avLst/>
            <a:gdLst/>
            <a:ahLst/>
            <a:cxnLst/>
            <a:rect l="l" t="t" r="r" b="b"/>
            <a:pathLst>
              <a:path w="4222115" h="1195070">
                <a:moveTo>
                  <a:pt x="0" y="1194815"/>
                </a:moveTo>
                <a:lnTo>
                  <a:pt x="4222115" y="1194815"/>
                </a:lnTo>
                <a:lnTo>
                  <a:pt x="4222115" y="0"/>
                </a:lnTo>
                <a:lnTo>
                  <a:pt x="0" y="0"/>
                </a:lnTo>
                <a:lnTo>
                  <a:pt x="0" y="1194815"/>
                </a:lnTo>
                <a:close/>
              </a:path>
            </a:pathLst>
          </a:custGeom>
          <a:solidFill>
            <a:srgbClr val="D6E2EB"/>
          </a:solidFill>
        </p:spPr>
        <p:txBody>
          <a:bodyPr wrap="square" lIns="0" tIns="0" rIns="0" bIns="0" rtlCol="0"/>
          <a:lstStyle/>
          <a:p>
            <a:endParaRPr/>
          </a:p>
        </p:txBody>
      </p:sp>
      <p:sp>
        <p:nvSpPr>
          <p:cNvPr id="5" name="object 5"/>
          <p:cNvSpPr txBox="1"/>
          <p:nvPr/>
        </p:nvSpPr>
        <p:spPr>
          <a:xfrm>
            <a:off x="229234" y="384162"/>
            <a:ext cx="4134485" cy="1978747"/>
          </a:xfrm>
          <a:prstGeom prst="rect">
            <a:avLst/>
          </a:prstGeom>
        </p:spPr>
        <p:txBody>
          <a:bodyPr vert="horz" wrap="square" lIns="0" tIns="11430" rIns="0" bIns="0" rtlCol="0">
            <a:spAutoFit/>
          </a:bodyPr>
          <a:lstStyle/>
          <a:p>
            <a:pPr marL="23495" marR="5080">
              <a:lnSpc>
                <a:spcPct val="100000"/>
              </a:lnSpc>
              <a:spcBef>
                <a:spcPts val="90"/>
              </a:spcBef>
            </a:pPr>
            <a:r>
              <a:rPr sz="1200" spc="-50" dirty="0">
                <a:solidFill>
                  <a:srgbClr val="1A2E3D"/>
                </a:solidFill>
                <a:latin typeface="Arial"/>
                <a:cs typeface="Arial"/>
              </a:rPr>
              <a:t>A </a:t>
            </a:r>
            <a:r>
              <a:rPr sz="1200" spc="-15" dirty="0">
                <a:solidFill>
                  <a:srgbClr val="1A2E3D"/>
                </a:solidFill>
                <a:latin typeface="Arial"/>
                <a:cs typeface="Arial"/>
              </a:rPr>
              <a:t>city </a:t>
            </a:r>
            <a:r>
              <a:rPr sz="1200" spc="-20" dirty="0">
                <a:solidFill>
                  <a:srgbClr val="1A2E3D"/>
                </a:solidFill>
                <a:latin typeface="Arial"/>
                <a:cs typeface="Arial"/>
              </a:rPr>
              <a:t>council </a:t>
            </a:r>
            <a:r>
              <a:rPr sz="1200" spc="-35" dirty="0">
                <a:solidFill>
                  <a:srgbClr val="1A2E3D"/>
                </a:solidFill>
                <a:latin typeface="Arial"/>
                <a:cs typeface="Arial"/>
              </a:rPr>
              <a:t>has </a:t>
            </a:r>
            <a:r>
              <a:rPr sz="1200" spc="-25" dirty="0">
                <a:solidFill>
                  <a:srgbClr val="1A2E3D"/>
                </a:solidFill>
                <a:latin typeface="Arial"/>
                <a:cs typeface="Arial"/>
              </a:rPr>
              <a:t>requested </a:t>
            </a:r>
            <a:r>
              <a:rPr sz="1200" spc="-50" dirty="0">
                <a:solidFill>
                  <a:srgbClr val="1A2E3D"/>
                </a:solidFill>
                <a:latin typeface="Arial"/>
                <a:cs typeface="Arial"/>
              </a:rPr>
              <a:t>a </a:t>
            </a:r>
            <a:r>
              <a:rPr sz="1200" spc="-25" dirty="0">
                <a:solidFill>
                  <a:srgbClr val="1A2E3D"/>
                </a:solidFill>
                <a:latin typeface="Arial"/>
                <a:cs typeface="Arial"/>
              </a:rPr>
              <a:t>household </a:t>
            </a:r>
            <a:r>
              <a:rPr sz="1200" spc="-40" dirty="0">
                <a:solidFill>
                  <a:srgbClr val="1A2E3D"/>
                </a:solidFill>
                <a:latin typeface="Arial"/>
                <a:cs typeface="Arial"/>
              </a:rPr>
              <a:t>survey </a:t>
            </a:r>
            <a:r>
              <a:rPr sz="1200" spc="-20" dirty="0">
                <a:solidFill>
                  <a:srgbClr val="1A2E3D"/>
                </a:solidFill>
                <a:latin typeface="Arial"/>
                <a:cs typeface="Arial"/>
              </a:rPr>
              <a:t>be </a:t>
            </a:r>
            <a:r>
              <a:rPr sz="1200" spc="-5" dirty="0">
                <a:solidFill>
                  <a:srgbClr val="1A2E3D"/>
                </a:solidFill>
                <a:latin typeface="Arial"/>
                <a:cs typeface="Arial"/>
              </a:rPr>
              <a:t>conducted  </a:t>
            </a:r>
            <a:r>
              <a:rPr sz="1200" spc="-40" dirty="0">
                <a:solidFill>
                  <a:srgbClr val="1A2E3D"/>
                </a:solidFill>
                <a:latin typeface="Arial"/>
                <a:cs typeface="Arial"/>
              </a:rPr>
              <a:t>in </a:t>
            </a:r>
            <a:r>
              <a:rPr sz="1200" spc="-50" dirty="0">
                <a:solidFill>
                  <a:srgbClr val="1A2E3D"/>
                </a:solidFill>
                <a:latin typeface="Arial"/>
                <a:cs typeface="Arial"/>
              </a:rPr>
              <a:t>a </a:t>
            </a:r>
            <a:r>
              <a:rPr sz="1200" spc="-20" dirty="0">
                <a:solidFill>
                  <a:srgbClr val="1A2E3D"/>
                </a:solidFill>
                <a:latin typeface="Arial"/>
                <a:cs typeface="Arial"/>
              </a:rPr>
              <a:t>suburban </a:t>
            </a:r>
            <a:r>
              <a:rPr sz="1200" spc="-50" dirty="0">
                <a:solidFill>
                  <a:srgbClr val="1A2E3D"/>
                </a:solidFill>
                <a:latin typeface="Arial"/>
                <a:cs typeface="Arial"/>
              </a:rPr>
              <a:t>area </a:t>
            </a:r>
            <a:r>
              <a:rPr sz="1200" spc="-15" dirty="0">
                <a:solidFill>
                  <a:srgbClr val="1A2E3D"/>
                </a:solidFill>
                <a:latin typeface="Arial"/>
                <a:cs typeface="Arial"/>
              </a:rPr>
              <a:t>of </a:t>
            </a:r>
            <a:r>
              <a:rPr sz="1200" spc="-30" dirty="0">
                <a:solidFill>
                  <a:srgbClr val="1A2E3D"/>
                </a:solidFill>
                <a:latin typeface="Arial"/>
                <a:cs typeface="Arial"/>
              </a:rPr>
              <a:t>their </a:t>
            </a:r>
            <a:r>
              <a:rPr sz="1200" spc="-35" dirty="0">
                <a:solidFill>
                  <a:srgbClr val="1A2E3D"/>
                </a:solidFill>
                <a:latin typeface="Arial"/>
                <a:cs typeface="Arial"/>
              </a:rPr>
              <a:t>city. </a:t>
            </a:r>
            <a:r>
              <a:rPr sz="1200" spc="-50" dirty="0">
                <a:solidFill>
                  <a:srgbClr val="1A2E3D"/>
                </a:solidFill>
                <a:latin typeface="Arial"/>
                <a:cs typeface="Arial"/>
              </a:rPr>
              <a:t>The area </a:t>
            </a:r>
            <a:r>
              <a:rPr sz="1200" spc="-40" dirty="0">
                <a:solidFill>
                  <a:srgbClr val="1A2E3D"/>
                </a:solidFill>
                <a:latin typeface="Arial"/>
                <a:cs typeface="Arial"/>
              </a:rPr>
              <a:t>is </a:t>
            </a:r>
            <a:r>
              <a:rPr sz="1200" spc="-20" dirty="0">
                <a:solidFill>
                  <a:srgbClr val="1A2E3D"/>
                </a:solidFill>
                <a:latin typeface="Arial"/>
                <a:cs typeface="Arial"/>
              </a:rPr>
              <a:t>broken </a:t>
            </a:r>
            <a:r>
              <a:rPr sz="1200" spc="-15" dirty="0">
                <a:solidFill>
                  <a:srgbClr val="1A2E3D"/>
                </a:solidFill>
                <a:latin typeface="Arial"/>
                <a:cs typeface="Arial"/>
              </a:rPr>
              <a:t>into </a:t>
            </a:r>
            <a:r>
              <a:rPr sz="1200" spc="-35" dirty="0">
                <a:solidFill>
                  <a:srgbClr val="1A2E3D"/>
                </a:solidFill>
                <a:latin typeface="Arial"/>
                <a:cs typeface="Arial"/>
              </a:rPr>
              <a:t>many  </a:t>
            </a:r>
            <a:r>
              <a:rPr sz="1200" spc="-10" dirty="0">
                <a:solidFill>
                  <a:srgbClr val="1A2E3D"/>
                </a:solidFill>
                <a:latin typeface="Arial"/>
                <a:cs typeface="Arial"/>
              </a:rPr>
              <a:t>distinct </a:t>
            </a:r>
            <a:r>
              <a:rPr sz="1200" spc="-25" dirty="0">
                <a:solidFill>
                  <a:srgbClr val="1A2E3D"/>
                </a:solidFill>
                <a:latin typeface="Arial"/>
                <a:cs typeface="Arial"/>
              </a:rPr>
              <a:t>and </a:t>
            </a:r>
            <a:r>
              <a:rPr sz="1200" spc="-30" dirty="0">
                <a:solidFill>
                  <a:srgbClr val="1A2E3D"/>
                </a:solidFill>
                <a:latin typeface="Arial"/>
                <a:cs typeface="Arial"/>
              </a:rPr>
              <a:t>unique </a:t>
            </a:r>
            <a:r>
              <a:rPr sz="1200" spc="-20" dirty="0" smtClean="0">
                <a:solidFill>
                  <a:srgbClr val="1A2E3D"/>
                </a:solidFill>
                <a:latin typeface="Arial"/>
                <a:cs typeface="Arial"/>
              </a:rPr>
              <a:t>neighborhoods, </a:t>
            </a:r>
            <a:r>
              <a:rPr sz="1200" spc="-25" dirty="0" smtClean="0">
                <a:solidFill>
                  <a:srgbClr val="1A2E3D"/>
                </a:solidFill>
                <a:latin typeface="Arial"/>
                <a:cs typeface="Arial"/>
              </a:rPr>
              <a:t>some including </a:t>
            </a:r>
            <a:r>
              <a:rPr sz="1200" spc="-35" dirty="0" smtClean="0">
                <a:solidFill>
                  <a:srgbClr val="1A2E3D"/>
                </a:solidFill>
                <a:latin typeface="Arial"/>
                <a:cs typeface="Arial"/>
              </a:rPr>
              <a:t>large  </a:t>
            </a:r>
            <a:r>
              <a:rPr sz="1200" spc="-20" dirty="0" smtClean="0">
                <a:solidFill>
                  <a:srgbClr val="1A2E3D"/>
                </a:solidFill>
                <a:latin typeface="Arial"/>
                <a:cs typeface="Arial"/>
              </a:rPr>
              <a:t>homes</a:t>
            </a:r>
            <a:r>
              <a:rPr lang="en-US" sz="1200" spc="-20" dirty="0" smtClean="0">
                <a:solidFill>
                  <a:srgbClr val="1A2E3D"/>
                </a:solidFill>
                <a:latin typeface="Arial"/>
                <a:cs typeface="Arial"/>
              </a:rPr>
              <a:t> and</a:t>
            </a:r>
            <a:r>
              <a:rPr sz="1200" spc="-20" dirty="0" smtClean="0">
                <a:solidFill>
                  <a:srgbClr val="1A2E3D"/>
                </a:solidFill>
                <a:latin typeface="Arial"/>
                <a:cs typeface="Arial"/>
              </a:rPr>
              <a:t> </a:t>
            </a:r>
            <a:r>
              <a:rPr sz="1200" spc="-25" dirty="0" smtClean="0">
                <a:solidFill>
                  <a:srgbClr val="1A2E3D"/>
                </a:solidFill>
                <a:latin typeface="Arial"/>
                <a:cs typeface="Arial"/>
              </a:rPr>
              <a:t>some </a:t>
            </a:r>
            <a:r>
              <a:rPr sz="1200" spc="-10" dirty="0" smtClean="0">
                <a:solidFill>
                  <a:srgbClr val="1A2E3D"/>
                </a:solidFill>
                <a:latin typeface="Arial"/>
                <a:cs typeface="Arial"/>
              </a:rPr>
              <a:t>with </a:t>
            </a:r>
            <a:r>
              <a:rPr sz="1200" spc="-35" dirty="0" smtClean="0">
                <a:solidFill>
                  <a:srgbClr val="1A2E3D"/>
                </a:solidFill>
                <a:latin typeface="Arial"/>
                <a:cs typeface="Arial"/>
              </a:rPr>
              <a:t>only </a:t>
            </a:r>
            <a:r>
              <a:rPr sz="1200" spc="-20" dirty="0" smtClean="0">
                <a:solidFill>
                  <a:srgbClr val="1A2E3D"/>
                </a:solidFill>
                <a:latin typeface="Arial"/>
                <a:cs typeface="Arial"/>
              </a:rPr>
              <a:t>apartments. </a:t>
            </a:r>
            <a:r>
              <a:rPr sz="1200" spc="-30" dirty="0">
                <a:solidFill>
                  <a:srgbClr val="1A2E3D"/>
                </a:solidFill>
                <a:latin typeface="Arial"/>
                <a:cs typeface="Arial"/>
              </a:rPr>
              <a:t>Which </a:t>
            </a:r>
            <a:r>
              <a:rPr sz="1200" spc="-20" dirty="0">
                <a:solidFill>
                  <a:srgbClr val="1A2E3D"/>
                </a:solidFill>
                <a:latin typeface="Arial"/>
                <a:cs typeface="Arial"/>
              </a:rPr>
              <a:t>approach </a:t>
            </a:r>
            <a:r>
              <a:rPr sz="1200" spc="-10" dirty="0">
                <a:solidFill>
                  <a:srgbClr val="1A2E3D"/>
                </a:solidFill>
                <a:latin typeface="Arial"/>
                <a:cs typeface="Arial"/>
              </a:rPr>
              <a:t>would </a:t>
            </a:r>
            <a:r>
              <a:rPr sz="1200" spc="-45" dirty="0">
                <a:solidFill>
                  <a:srgbClr val="1A2E3D"/>
                </a:solidFill>
                <a:latin typeface="Arial"/>
                <a:cs typeface="Arial"/>
              </a:rPr>
              <a:t>likely </a:t>
            </a:r>
            <a:r>
              <a:rPr sz="1200" spc="-20" dirty="0">
                <a:solidFill>
                  <a:srgbClr val="1A2E3D"/>
                </a:solidFill>
                <a:latin typeface="Arial"/>
                <a:cs typeface="Arial"/>
              </a:rPr>
              <a:t>be </a:t>
            </a:r>
            <a:r>
              <a:rPr sz="1200" spc="-20" dirty="0" smtClean="0">
                <a:solidFill>
                  <a:srgbClr val="1A2E3D"/>
                </a:solidFill>
                <a:latin typeface="Arial"/>
                <a:cs typeface="Arial"/>
              </a:rPr>
              <a:t>the </a:t>
            </a:r>
            <a:r>
              <a:rPr sz="1200" u="sng" spc="-35" dirty="0">
                <a:solidFill>
                  <a:srgbClr val="1A2E3D"/>
                </a:solidFill>
                <a:uFill>
                  <a:solidFill>
                    <a:srgbClr val="1A2E3D"/>
                  </a:solidFill>
                </a:uFill>
                <a:latin typeface="Arial"/>
                <a:cs typeface="Arial"/>
              </a:rPr>
              <a:t>least</a:t>
            </a:r>
            <a:r>
              <a:rPr sz="1200" spc="15" dirty="0">
                <a:solidFill>
                  <a:srgbClr val="1A2E3D"/>
                </a:solidFill>
                <a:latin typeface="Arial"/>
                <a:cs typeface="Arial"/>
              </a:rPr>
              <a:t> </a:t>
            </a:r>
            <a:r>
              <a:rPr sz="1200" spc="-35" dirty="0">
                <a:solidFill>
                  <a:srgbClr val="1A2E3D"/>
                </a:solidFill>
                <a:latin typeface="Arial"/>
                <a:cs typeface="Arial"/>
              </a:rPr>
              <a:t>effective?</a:t>
            </a:r>
            <a:endParaRPr sz="1200" dirty="0">
              <a:latin typeface="Arial"/>
              <a:cs typeface="Arial"/>
            </a:endParaRPr>
          </a:p>
          <a:p>
            <a:pPr>
              <a:lnSpc>
                <a:spcPct val="100000"/>
              </a:lnSpc>
              <a:spcBef>
                <a:spcPts val="55"/>
              </a:spcBef>
            </a:pPr>
            <a:endParaRPr sz="1400" dirty="0">
              <a:latin typeface="Times New Roman"/>
              <a:cs typeface="Times New Roman"/>
            </a:endParaRPr>
          </a:p>
          <a:p>
            <a:pPr marL="255270" indent="-234315">
              <a:lnSpc>
                <a:spcPct val="100000"/>
              </a:lnSpc>
              <a:buClr>
                <a:srgbClr val="024F84"/>
              </a:buClr>
              <a:buFont typeface="DejaVu Sans"/>
              <a:buAutoNum type="alphaLcParenBoth"/>
              <a:tabLst>
                <a:tab pos="255904" algn="l"/>
              </a:tabLst>
            </a:pPr>
            <a:r>
              <a:rPr sz="1200" spc="-35" dirty="0">
                <a:latin typeface="Arial"/>
                <a:cs typeface="Arial"/>
              </a:rPr>
              <a:t>Simple </a:t>
            </a:r>
            <a:r>
              <a:rPr sz="1200" spc="-20" dirty="0">
                <a:latin typeface="Arial"/>
                <a:cs typeface="Arial"/>
              </a:rPr>
              <a:t>random</a:t>
            </a:r>
            <a:r>
              <a:rPr sz="1200" spc="30" dirty="0">
                <a:latin typeface="Arial"/>
                <a:cs typeface="Arial"/>
              </a:rPr>
              <a:t> </a:t>
            </a:r>
            <a:r>
              <a:rPr sz="1200" spc="-25" dirty="0">
                <a:latin typeface="Arial"/>
                <a:cs typeface="Arial"/>
              </a:rPr>
              <a:t>sampling</a:t>
            </a:r>
            <a:endParaRPr sz="1200" dirty="0">
              <a:latin typeface="Arial"/>
              <a:cs typeface="Arial"/>
            </a:endParaRPr>
          </a:p>
          <a:p>
            <a:pPr marL="255270" indent="-242570">
              <a:lnSpc>
                <a:spcPct val="100000"/>
              </a:lnSpc>
              <a:spcBef>
                <a:spcPts val="305"/>
              </a:spcBef>
              <a:buClr>
                <a:srgbClr val="024F84"/>
              </a:buClr>
              <a:buFont typeface="DejaVu Sans"/>
              <a:buAutoNum type="alphaLcParenBoth"/>
              <a:tabLst>
                <a:tab pos="255904" algn="l"/>
              </a:tabLst>
            </a:pPr>
            <a:r>
              <a:rPr sz="1200" spc="-30" dirty="0">
                <a:latin typeface="Arial"/>
                <a:cs typeface="Arial"/>
              </a:rPr>
              <a:t>Stratiﬁed </a:t>
            </a:r>
            <a:r>
              <a:rPr sz="1200" spc="-25" dirty="0">
                <a:latin typeface="Arial"/>
                <a:cs typeface="Arial"/>
              </a:rPr>
              <a:t>sampling, </a:t>
            </a:r>
            <a:r>
              <a:rPr sz="1200" spc="-35" dirty="0">
                <a:latin typeface="Arial"/>
                <a:cs typeface="Arial"/>
              </a:rPr>
              <a:t>where </a:t>
            </a:r>
            <a:r>
              <a:rPr sz="1200" spc="-30" dirty="0">
                <a:latin typeface="Arial"/>
                <a:cs typeface="Arial"/>
              </a:rPr>
              <a:t>each </a:t>
            </a:r>
            <a:r>
              <a:rPr sz="1200" spc="-15" dirty="0">
                <a:latin typeface="Arial"/>
                <a:cs typeface="Arial"/>
              </a:rPr>
              <a:t>stratum </a:t>
            </a:r>
            <a:r>
              <a:rPr sz="1200" spc="-40" dirty="0">
                <a:latin typeface="Arial"/>
                <a:cs typeface="Arial"/>
              </a:rPr>
              <a:t>is </a:t>
            </a:r>
            <a:r>
              <a:rPr sz="1200" spc="-50" dirty="0">
                <a:latin typeface="Arial"/>
                <a:cs typeface="Arial"/>
              </a:rPr>
              <a:t>a</a:t>
            </a:r>
            <a:r>
              <a:rPr sz="1200" spc="220" dirty="0">
                <a:latin typeface="Arial"/>
                <a:cs typeface="Arial"/>
              </a:rPr>
              <a:t> </a:t>
            </a:r>
            <a:r>
              <a:rPr sz="1200" spc="-20" dirty="0">
                <a:latin typeface="Arial"/>
                <a:cs typeface="Arial"/>
              </a:rPr>
              <a:t>neighborhood</a:t>
            </a:r>
            <a:endParaRPr sz="1200" dirty="0">
              <a:latin typeface="Arial"/>
              <a:cs typeface="Arial"/>
            </a:endParaRPr>
          </a:p>
          <a:p>
            <a:pPr marL="255270" indent="-234315">
              <a:lnSpc>
                <a:spcPct val="100000"/>
              </a:lnSpc>
              <a:spcBef>
                <a:spcPts val="300"/>
              </a:spcBef>
              <a:buClr>
                <a:srgbClr val="024F84"/>
              </a:buClr>
              <a:buFont typeface="DejaVu Sans"/>
              <a:buAutoNum type="alphaLcParenBoth"/>
              <a:tabLst>
                <a:tab pos="255904" algn="l"/>
              </a:tabLst>
            </a:pPr>
            <a:r>
              <a:rPr sz="1200" b="1" i="1" spc="-30" dirty="0">
                <a:solidFill>
                  <a:srgbClr val="C00000"/>
                </a:solidFill>
                <a:latin typeface="Arial"/>
                <a:cs typeface="Arial"/>
              </a:rPr>
              <a:t>Cluster </a:t>
            </a:r>
            <a:r>
              <a:rPr sz="1200" b="1" i="1" spc="-25" dirty="0">
                <a:solidFill>
                  <a:srgbClr val="C00000"/>
                </a:solidFill>
                <a:latin typeface="Arial"/>
                <a:cs typeface="Arial"/>
              </a:rPr>
              <a:t>sampling, </a:t>
            </a:r>
            <a:r>
              <a:rPr sz="1200" b="1" i="1" spc="-35" dirty="0">
                <a:solidFill>
                  <a:srgbClr val="C00000"/>
                </a:solidFill>
                <a:latin typeface="Arial"/>
                <a:cs typeface="Arial"/>
              </a:rPr>
              <a:t>where </a:t>
            </a:r>
            <a:r>
              <a:rPr sz="1200" b="1" i="1" spc="-30" dirty="0">
                <a:solidFill>
                  <a:srgbClr val="C00000"/>
                </a:solidFill>
                <a:latin typeface="Arial"/>
                <a:cs typeface="Arial"/>
              </a:rPr>
              <a:t>each </a:t>
            </a:r>
            <a:r>
              <a:rPr sz="1200" b="1" i="1" spc="-20" dirty="0">
                <a:solidFill>
                  <a:srgbClr val="C00000"/>
                </a:solidFill>
                <a:latin typeface="Arial"/>
                <a:cs typeface="Arial"/>
              </a:rPr>
              <a:t>cluster </a:t>
            </a:r>
            <a:r>
              <a:rPr sz="1200" b="1" i="1" spc="-40" dirty="0">
                <a:solidFill>
                  <a:srgbClr val="C00000"/>
                </a:solidFill>
                <a:latin typeface="Arial"/>
                <a:cs typeface="Arial"/>
              </a:rPr>
              <a:t>is </a:t>
            </a:r>
            <a:r>
              <a:rPr sz="1200" b="1" i="1" spc="-50" dirty="0">
                <a:solidFill>
                  <a:srgbClr val="C00000"/>
                </a:solidFill>
                <a:latin typeface="Arial"/>
                <a:cs typeface="Arial"/>
              </a:rPr>
              <a:t>a</a:t>
            </a:r>
            <a:r>
              <a:rPr sz="1200" b="1" i="1" spc="204" dirty="0">
                <a:solidFill>
                  <a:srgbClr val="C00000"/>
                </a:solidFill>
                <a:latin typeface="Arial"/>
                <a:cs typeface="Arial"/>
              </a:rPr>
              <a:t> </a:t>
            </a:r>
            <a:r>
              <a:rPr sz="1200" b="1" i="1" spc="-20" dirty="0">
                <a:solidFill>
                  <a:srgbClr val="C00000"/>
                </a:solidFill>
                <a:latin typeface="Arial"/>
                <a:cs typeface="Arial"/>
              </a:rPr>
              <a:t>neighborhood</a:t>
            </a:r>
            <a:endParaRPr sz="1200" b="1" i="1" dirty="0">
              <a:solidFill>
                <a:srgbClr val="C00000"/>
              </a:solidFill>
              <a:latin typeface="Arial"/>
              <a:cs typeface="Arial"/>
            </a:endParaRPr>
          </a:p>
        </p:txBody>
      </p:sp>
      <p:sp>
        <p:nvSpPr>
          <p:cNvPr id="6" name="object 6"/>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4</a:t>
            </a:r>
            <a:endParaRPr sz="800">
              <a:latin typeface="DejaVu Sans"/>
              <a:cs typeface="DejaVu Sans"/>
            </a:endParaRPr>
          </a:p>
        </p:txBody>
      </p:sp>
      <p:sp>
        <p:nvSpPr>
          <p:cNvPr id="7" name="Rectangle 6"/>
          <p:cNvSpPr/>
          <p:nvPr/>
        </p:nvSpPr>
        <p:spPr>
          <a:xfrm>
            <a:off x="4245385" y="-54349"/>
            <a:ext cx="410690"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682361597"/>
      </p:ext>
    </p:extLst>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2912" y="160528"/>
            <a:ext cx="4222115" cy="204470"/>
          </a:xfrm>
          <a:custGeom>
            <a:avLst/>
            <a:gdLst/>
            <a:ahLst/>
            <a:cxnLst/>
            <a:rect l="l" t="t" r="r" b="b"/>
            <a:pathLst>
              <a:path w="4222115" h="204470">
                <a:moveTo>
                  <a:pt x="0" y="204089"/>
                </a:moveTo>
                <a:lnTo>
                  <a:pt x="4222115" y="204089"/>
                </a:lnTo>
                <a:lnTo>
                  <a:pt x="4222115" y="0"/>
                </a:lnTo>
                <a:lnTo>
                  <a:pt x="0" y="0"/>
                </a:lnTo>
                <a:lnTo>
                  <a:pt x="0" y="204089"/>
                </a:lnTo>
                <a:close/>
              </a:path>
            </a:pathLst>
          </a:custGeom>
          <a:solidFill>
            <a:srgbClr val="9AB8CE"/>
          </a:solidFill>
        </p:spPr>
        <p:txBody>
          <a:bodyPr wrap="square" lIns="0" tIns="0" rIns="0" bIns="0" rtlCol="0"/>
          <a:lstStyle/>
          <a:p>
            <a:endParaRPr/>
          </a:p>
        </p:txBody>
      </p:sp>
      <p:sp>
        <p:nvSpPr>
          <p:cNvPr id="3" name="object 3"/>
          <p:cNvSpPr txBox="1">
            <a:spLocks noGrp="1"/>
          </p:cNvSpPr>
          <p:nvPr>
            <p:ph type="title"/>
          </p:nvPr>
        </p:nvSpPr>
        <p:spPr>
          <a:xfrm>
            <a:off x="240411" y="174434"/>
            <a:ext cx="939165" cy="177165"/>
          </a:xfrm>
          <a:prstGeom prst="rect">
            <a:avLst/>
          </a:prstGeom>
        </p:spPr>
        <p:txBody>
          <a:bodyPr vert="horz" wrap="square" lIns="0" tIns="11430" rIns="0" bIns="0" rtlCol="0">
            <a:spAutoFit/>
          </a:bodyPr>
          <a:lstStyle/>
          <a:p>
            <a:pPr marL="12700">
              <a:lnSpc>
                <a:spcPct val="100000"/>
              </a:lnSpc>
              <a:spcBef>
                <a:spcPts val="90"/>
              </a:spcBef>
            </a:pPr>
            <a:r>
              <a:rPr sz="1000" spc="-50" dirty="0">
                <a:solidFill>
                  <a:srgbClr val="1A2E3D"/>
                </a:solidFill>
              </a:rPr>
              <a:t>Clicker</a:t>
            </a:r>
            <a:r>
              <a:rPr sz="1000" spc="-90" dirty="0">
                <a:solidFill>
                  <a:srgbClr val="1A2E3D"/>
                </a:solidFill>
              </a:rPr>
              <a:t> </a:t>
            </a:r>
            <a:r>
              <a:rPr sz="1000" spc="-65" dirty="0">
                <a:solidFill>
                  <a:srgbClr val="1A2E3D"/>
                </a:solidFill>
              </a:rPr>
              <a:t>question</a:t>
            </a:r>
            <a:endParaRPr sz="1000"/>
          </a:p>
        </p:txBody>
      </p:sp>
      <p:sp>
        <p:nvSpPr>
          <p:cNvPr id="4" name="object 4"/>
          <p:cNvSpPr/>
          <p:nvPr/>
        </p:nvSpPr>
        <p:spPr>
          <a:xfrm>
            <a:off x="192912" y="364617"/>
            <a:ext cx="4222115" cy="1195070"/>
          </a:xfrm>
          <a:custGeom>
            <a:avLst/>
            <a:gdLst/>
            <a:ahLst/>
            <a:cxnLst/>
            <a:rect l="l" t="t" r="r" b="b"/>
            <a:pathLst>
              <a:path w="4222115" h="1195070">
                <a:moveTo>
                  <a:pt x="0" y="1194815"/>
                </a:moveTo>
                <a:lnTo>
                  <a:pt x="4222115" y="1194815"/>
                </a:lnTo>
                <a:lnTo>
                  <a:pt x="4222115" y="0"/>
                </a:lnTo>
                <a:lnTo>
                  <a:pt x="0" y="0"/>
                </a:lnTo>
                <a:lnTo>
                  <a:pt x="0" y="1194815"/>
                </a:lnTo>
                <a:close/>
              </a:path>
            </a:pathLst>
          </a:custGeom>
          <a:solidFill>
            <a:srgbClr val="D6E2EB"/>
          </a:solidFill>
        </p:spPr>
        <p:txBody>
          <a:bodyPr wrap="square" lIns="0" tIns="0" rIns="0" bIns="0" rtlCol="0"/>
          <a:lstStyle/>
          <a:p>
            <a:endParaRPr/>
          </a:p>
        </p:txBody>
      </p:sp>
      <p:sp>
        <p:nvSpPr>
          <p:cNvPr id="5" name="object 5"/>
          <p:cNvSpPr txBox="1"/>
          <p:nvPr/>
        </p:nvSpPr>
        <p:spPr>
          <a:xfrm>
            <a:off x="229234" y="384162"/>
            <a:ext cx="4134485" cy="1978747"/>
          </a:xfrm>
          <a:prstGeom prst="rect">
            <a:avLst/>
          </a:prstGeom>
        </p:spPr>
        <p:txBody>
          <a:bodyPr vert="horz" wrap="square" lIns="0" tIns="11430" rIns="0" bIns="0" rtlCol="0">
            <a:spAutoFit/>
          </a:bodyPr>
          <a:lstStyle/>
          <a:p>
            <a:pPr marL="23495" marR="5080">
              <a:lnSpc>
                <a:spcPct val="100000"/>
              </a:lnSpc>
              <a:spcBef>
                <a:spcPts val="90"/>
              </a:spcBef>
            </a:pPr>
            <a:r>
              <a:rPr sz="1200" spc="-50" dirty="0">
                <a:solidFill>
                  <a:srgbClr val="1A2E3D"/>
                </a:solidFill>
                <a:latin typeface="Arial"/>
                <a:cs typeface="Arial"/>
              </a:rPr>
              <a:t>A </a:t>
            </a:r>
            <a:r>
              <a:rPr sz="1200" spc="-15" dirty="0">
                <a:solidFill>
                  <a:srgbClr val="1A2E3D"/>
                </a:solidFill>
                <a:latin typeface="Arial"/>
                <a:cs typeface="Arial"/>
              </a:rPr>
              <a:t>city </a:t>
            </a:r>
            <a:r>
              <a:rPr sz="1200" spc="-20" dirty="0">
                <a:solidFill>
                  <a:srgbClr val="1A2E3D"/>
                </a:solidFill>
                <a:latin typeface="Arial"/>
                <a:cs typeface="Arial"/>
              </a:rPr>
              <a:t>council </a:t>
            </a:r>
            <a:r>
              <a:rPr sz="1200" spc="-35" dirty="0">
                <a:solidFill>
                  <a:srgbClr val="1A2E3D"/>
                </a:solidFill>
                <a:latin typeface="Arial"/>
                <a:cs typeface="Arial"/>
              </a:rPr>
              <a:t>has </a:t>
            </a:r>
            <a:r>
              <a:rPr sz="1200" spc="-25" dirty="0">
                <a:solidFill>
                  <a:srgbClr val="1A2E3D"/>
                </a:solidFill>
                <a:latin typeface="Arial"/>
                <a:cs typeface="Arial"/>
              </a:rPr>
              <a:t>requested </a:t>
            </a:r>
            <a:r>
              <a:rPr sz="1200" spc="-50" dirty="0">
                <a:solidFill>
                  <a:srgbClr val="1A2E3D"/>
                </a:solidFill>
                <a:latin typeface="Arial"/>
                <a:cs typeface="Arial"/>
              </a:rPr>
              <a:t>a </a:t>
            </a:r>
            <a:r>
              <a:rPr sz="1200" spc="-25" dirty="0">
                <a:solidFill>
                  <a:srgbClr val="1A2E3D"/>
                </a:solidFill>
                <a:latin typeface="Arial"/>
                <a:cs typeface="Arial"/>
              </a:rPr>
              <a:t>household </a:t>
            </a:r>
            <a:r>
              <a:rPr sz="1200" spc="-40" dirty="0">
                <a:solidFill>
                  <a:srgbClr val="1A2E3D"/>
                </a:solidFill>
                <a:latin typeface="Arial"/>
                <a:cs typeface="Arial"/>
              </a:rPr>
              <a:t>survey </a:t>
            </a:r>
            <a:r>
              <a:rPr sz="1200" spc="-20" dirty="0">
                <a:solidFill>
                  <a:srgbClr val="1A2E3D"/>
                </a:solidFill>
                <a:latin typeface="Arial"/>
                <a:cs typeface="Arial"/>
              </a:rPr>
              <a:t>be </a:t>
            </a:r>
            <a:r>
              <a:rPr sz="1200" spc="-5" dirty="0">
                <a:solidFill>
                  <a:srgbClr val="1A2E3D"/>
                </a:solidFill>
                <a:latin typeface="Arial"/>
                <a:cs typeface="Arial"/>
              </a:rPr>
              <a:t>conducted  </a:t>
            </a:r>
            <a:r>
              <a:rPr sz="1200" spc="-40" dirty="0">
                <a:solidFill>
                  <a:srgbClr val="1A2E3D"/>
                </a:solidFill>
                <a:latin typeface="Arial"/>
                <a:cs typeface="Arial"/>
              </a:rPr>
              <a:t>in </a:t>
            </a:r>
            <a:r>
              <a:rPr sz="1200" spc="-50" dirty="0">
                <a:solidFill>
                  <a:srgbClr val="1A2E3D"/>
                </a:solidFill>
                <a:latin typeface="Arial"/>
                <a:cs typeface="Arial"/>
              </a:rPr>
              <a:t>a </a:t>
            </a:r>
            <a:r>
              <a:rPr sz="1200" spc="-20" dirty="0">
                <a:solidFill>
                  <a:srgbClr val="1A2E3D"/>
                </a:solidFill>
                <a:latin typeface="Arial"/>
                <a:cs typeface="Arial"/>
              </a:rPr>
              <a:t>suburban </a:t>
            </a:r>
            <a:r>
              <a:rPr sz="1200" spc="-50" dirty="0">
                <a:solidFill>
                  <a:srgbClr val="1A2E3D"/>
                </a:solidFill>
                <a:latin typeface="Arial"/>
                <a:cs typeface="Arial"/>
              </a:rPr>
              <a:t>area </a:t>
            </a:r>
            <a:r>
              <a:rPr sz="1200" spc="-15" dirty="0">
                <a:solidFill>
                  <a:srgbClr val="1A2E3D"/>
                </a:solidFill>
                <a:latin typeface="Arial"/>
                <a:cs typeface="Arial"/>
              </a:rPr>
              <a:t>of </a:t>
            </a:r>
            <a:r>
              <a:rPr sz="1200" spc="-30" dirty="0">
                <a:solidFill>
                  <a:srgbClr val="1A2E3D"/>
                </a:solidFill>
                <a:latin typeface="Arial"/>
                <a:cs typeface="Arial"/>
              </a:rPr>
              <a:t>their </a:t>
            </a:r>
            <a:r>
              <a:rPr sz="1200" spc="-35" dirty="0">
                <a:solidFill>
                  <a:srgbClr val="1A2E3D"/>
                </a:solidFill>
                <a:latin typeface="Arial"/>
                <a:cs typeface="Arial"/>
              </a:rPr>
              <a:t>city. </a:t>
            </a:r>
            <a:r>
              <a:rPr sz="1200" spc="-50" dirty="0">
                <a:solidFill>
                  <a:srgbClr val="C00000"/>
                </a:solidFill>
                <a:latin typeface="Arial"/>
                <a:cs typeface="Arial"/>
              </a:rPr>
              <a:t>The area </a:t>
            </a:r>
            <a:r>
              <a:rPr sz="1200" spc="-40" dirty="0">
                <a:solidFill>
                  <a:srgbClr val="C00000"/>
                </a:solidFill>
                <a:latin typeface="Arial"/>
                <a:cs typeface="Arial"/>
              </a:rPr>
              <a:t>is </a:t>
            </a:r>
            <a:r>
              <a:rPr sz="1200" spc="-20" dirty="0">
                <a:solidFill>
                  <a:srgbClr val="C00000"/>
                </a:solidFill>
                <a:latin typeface="Arial"/>
                <a:cs typeface="Arial"/>
              </a:rPr>
              <a:t>broken </a:t>
            </a:r>
            <a:r>
              <a:rPr sz="1200" spc="-15" dirty="0">
                <a:solidFill>
                  <a:srgbClr val="C00000"/>
                </a:solidFill>
                <a:latin typeface="Arial"/>
                <a:cs typeface="Arial"/>
              </a:rPr>
              <a:t>into </a:t>
            </a:r>
            <a:r>
              <a:rPr sz="1200" spc="-35" dirty="0">
                <a:solidFill>
                  <a:srgbClr val="C00000"/>
                </a:solidFill>
                <a:latin typeface="Arial"/>
                <a:cs typeface="Arial"/>
              </a:rPr>
              <a:t>many  </a:t>
            </a:r>
            <a:r>
              <a:rPr sz="1200" spc="-10" dirty="0">
                <a:solidFill>
                  <a:srgbClr val="C00000"/>
                </a:solidFill>
                <a:latin typeface="Arial"/>
                <a:cs typeface="Arial"/>
              </a:rPr>
              <a:t>distinct </a:t>
            </a:r>
            <a:r>
              <a:rPr sz="1200" spc="-25" dirty="0">
                <a:solidFill>
                  <a:srgbClr val="C00000"/>
                </a:solidFill>
                <a:latin typeface="Arial"/>
                <a:cs typeface="Arial"/>
              </a:rPr>
              <a:t>and </a:t>
            </a:r>
            <a:r>
              <a:rPr sz="1200" spc="-30" dirty="0">
                <a:solidFill>
                  <a:srgbClr val="C00000"/>
                </a:solidFill>
                <a:latin typeface="Arial"/>
                <a:cs typeface="Arial"/>
              </a:rPr>
              <a:t>unique </a:t>
            </a:r>
            <a:r>
              <a:rPr sz="1200" spc="-20" dirty="0" smtClean="0">
                <a:solidFill>
                  <a:srgbClr val="C00000"/>
                </a:solidFill>
                <a:latin typeface="Arial"/>
                <a:cs typeface="Arial"/>
              </a:rPr>
              <a:t>neighborhoods</a:t>
            </a:r>
            <a:r>
              <a:rPr sz="1200" spc="-20" dirty="0" smtClean="0">
                <a:solidFill>
                  <a:srgbClr val="1A2E3D"/>
                </a:solidFill>
                <a:latin typeface="Arial"/>
                <a:cs typeface="Arial"/>
              </a:rPr>
              <a:t>, </a:t>
            </a:r>
            <a:r>
              <a:rPr sz="1200" spc="-25" dirty="0" smtClean="0">
                <a:solidFill>
                  <a:srgbClr val="1A2E3D"/>
                </a:solidFill>
                <a:latin typeface="Arial"/>
                <a:cs typeface="Arial"/>
              </a:rPr>
              <a:t>some including </a:t>
            </a:r>
            <a:r>
              <a:rPr sz="1200" spc="-35" dirty="0" smtClean="0">
                <a:solidFill>
                  <a:srgbClr val="1A2E3D"/>
                </a:solidFill>
                <a:latin typeface="Arial"/>
                <a:cs typeface="Arial"/>
              </a:rPr>
              <a:t>large  </a:t>
            </a:r>
            <a:r>
              <a:rPr sz="1200" spc="-20" dirty="0" smtClean="0">
                <a:solidFill>
                  <a:srgbClr val="1A2E3D"/>
                </a:solidFill>
                <a:latin typeface="Arial"/>
                <a:cs typeface="Arial"/>
              </a:rPr>
              <a:t>homes</a:t>
            </a:r>
            <a:r>
              <a:rPr lang="en-US" sz="1200" spc="-20" dirty="0" smtClean="0">
                <a:solidFill>
                  <a:srgbClr val="1A2E3D"/>
                </a:solidFill>
                <a:latin typeface="Arial"/>
                <a:cs typeface="Arial"/>
              </a:rPr>
              <a:t> and</a:t>
            </a:r>
            <a:r>
              <a:rPr sz="1200" spc="-20" dirty="0" smtClean="0">
                <a:solidFill>
                  <a:srgbClr val="1A2E3D"/>
                </a:solidFill>
                <a:latin typeface="Arial"/>
                <a:cs typeface="Arial"/>
              </a:rPr>
              <a:t> </a:t>
            </a:r>
            <a:r>
              <a:rPr sz="1200" spc="-25" dirty="0" smtClean="0">
                <a:solidFill>
                  <a:srgbClr val="1A2E3D"/>
                </a:solidFill>
                <a:latin typeface="Arial"/>
                <a:cs typeface="Arial"/>
              </a:rPr>
              <a:t>some </a:t>
            </a:r>
            <a:r>
              <a:rPr sz="1200" spc="-10" dirty="0" smtClean="0">
                <a:solidFill>
                  <a:srgbClr val="1A2E3D"/>
                </a:solidFill>
                <a:latin typeface="Arial"/>
                <a:cs typeface="Arial"/>
              </a:rPr>
              <a:t>with </a:t>
            </a:r>
            <a:r>
              <a:rPr sz="1200" spc="-35" dirty="0" smtClean="0">
                <a:solidFill>
                  <a:srgbClr val="1A2E3D"/>
                </a:solidFill>
                <a:latin typeface="Arial"/>
                <a:cs typeface="Arial"/>
              </a:rPr>
              <a:t>only </a:t>
            </a:r>
            <a:r>
              <a:rPr sz="1200" spc="-20" dirty="0" smtClean="0">
                <a:solidFill>
                  <a:srgbClr val="1A2E3D"/>
                </a:solidFill>
                <a:latin typeface="Arial"/>
                <a:cs typeface="Arial"/>
              </a:rPr>
              <a:t>apartments. </a:t>
            </a:r>
            <a:r>
              <a:rPr sz="1200" spc="-30" dirty="0">
                <a:solidFill>
                  <a:srgbClr val="1A2E3D"/>
                </a:solidFill>
                <a:latin typeface="Arial"/>
                <a:cs typeface="Arial"/>
              </a:rPr>
              <a:t>Which </a:t>
            </a:r>
            <a:r>
              <a:rPr sz="1200" spc="-20" dirty="0">
                <a:solidFill>
                  <a:srgbClr val="1A2E3D"/>
                </a:solidFill>
                <a:latin typeface="Arial"/>
                <a:cs typeface="Arial"/>
              </a:rPr>
              <a:t>approach </a:t>
            </a:r>
            <a:r>
              <a:rPr sz="1200" spc="-10" dirty="0">
                <a:solidFill>
                  <a:srgbClr val="1A2E3D"/>
                </a:solidFill>
                <a:latin typeface="Arial"/>
                <a:cs typeface="Arial"/>
              </a:rPr>
              <a:t>would </a:t>
            </a:r>
            <a:r>
              <a:rPr sz="1200" spc="-45" dirty="0">
                <a:solidFill>
                  <a:srgbClr val="1A2E3D"/>
                </a:solidFill>
                <a:latin typeface="Arial"/>
                <a:cs typeface="Arial"/>
              </a:rPr>
              <a:t>likely </a:t>
            </a:r>
            <a:r>
              <a:rPr sz="1200" spc="-20" dirty="0">
                <a:solidFill>
                  <a:srgbClr val="1A2E3D"/>
                </a:solidFill>
                <a:latin typeface="Arial"/>
                <a:cs typeface="Arial"/>
              </a:rPr>
              <a:t>be </a:t>
            </a:r>
            <a:r>
              <a:rPr sz="1200" spc="-20" dirty="0" smtClean="0">
                <a:solidFill>
                  <a:srgbClr val="1A2E3D"/>
                </a:solidFill>
                <a:latin typeface="Arial"/>
                <a:cs typeface="Arial"/>
              </a:rPr>
              <a:t>the </a:t>
            </a:r>
            <a:r>
              <a:rPr sz="1200" u="sng" spc="-35" dirty="0">
                <a:solidFill>
                  <a:srgbClr val="1A2E3D"/>
                </a:solidFill>
                <a:uFill>
                  <a:solidFill>
                    <a:srgbClr val="1A2E3D"/>
                  </a:solidFill>
                </a:uFill>
                <a:latin typeface="Arial"/>
                <a:cs typeface="Arial"/>
              </a:rPr>
              <a:t>least</a:t>
            </a:r>
            <a:r>
              <a:rPr sz="1200" spc="15" dirty="0">
                <a:solidFill>
                  <a:srgbClr val="1A2E3D"/>
                </a:solidFill>
                <a:latin typeface="Arial"/>
                <a:cs typeface="Arial"/>
              </a:rPr>
              <a:t> </a:t>
            </a:r>
            <a:r>
              <a:rPr sz="1200" spc="-35" dirty="0">
                <a:solidFill>
                  <a:srgbClr val="1A2E3D"/>
                </a:solidFill>
                <a:latin typeface="Arial"/>
                <a:cs typeface="Arial"/>
              </a:rPr>
              <a:t>effective?</a:t>
            </a:r>
            <a:endParaRPr sz="1200" dirty="0">
              <a:latin typeface="Arial"/>
              <a:cs typeface="Arial"/>
            </a:endParaRPr>
          </a:p>
          <a:p>
            <a:pPr>
              <a:lnSpc>
                <a:spcPct val="100000"/>
              </a:lnSpc>
              <a:spcBef>
                <a:spcPts val="55"/>
              </a:spcBef>
            </a:pPr>
            <a:endParaRPr sz="1400" dirty="0">
              <a:latin typeface="Times New Roman"/>
              <a:cs typeface="Times New Roman"/>
            </a:endParaRPr>
          </a:p>
          <a:p>
            <a:pPr marL="255270" indent="-234315">
              <a:lnSpc>
                <a:spcPct val="100000"/>
              </a:lnSpc>
              <a:buClr>
                <a:srgbClr val="024F84"/>
              </a:buClr>
              <a:buFont typeface="DejaVu Sans"/>
              <a:buAutoNum type="alphaLcParenBoth"/>
              <a:tabLst>
                <a:tab pos="255904" algn="l"/>
              </a:tabLst>
            </a:pPr>
            <a:r>
              <a:rPr sz="1200" spc="-35" dirty="0">
                <a:latin typeface="Arial"/>
                <a:cs typeface="Arial"/>
              </a:rPr>
              <a:t>Simple </a:t>
            </a:r>
            <a:r>
              <a:rPr sz="1200" spc="-20" dirty="0">
                <a:latin typeface="Arial"/>
                <a:cs typeface="Arial"/>
              </a:rPr>
              <a:t>random</a:t>
            </a:r>
            <a:r>
              <a:rPr sz="1200" spc="30" dirty="0">
                <a:latin typeface="Arial"/>
                <a:cs typeface="Arial"/>
              </a:rPr>
              <a:t> </a:t>
            </a:r>
            <a:r>
              <a:rPr sz="1200" spc="-25" dirty="0">
                <a:latin typeface="Arial"/>
                <a:cs typeface="Arial"/>
              </a:rPr>
              <a:t>sampling</a:t>
            </a:r>
            <a:endParaRPr sz="1200" dirty="0">
              <a:latin typeface="Arial"/>
              <a:cs typeface="Arial"/>
            </a:endParaRPr>
          </a:p>
          <a:p>
            <a:pPr marL="255270" indent="-242570">
              <a:lnSpc>
                <a:spcPct val="100000"/>
              </a:lnSpc>
              <a:spcBef>
                <a:spcPts val="305"/>
              </a:spcBef>
              <a:buClr>
                <a:srgbClr val="024F84"/>
              </a:buClr>
              <a:buFont typeface="DejaVu Sans"/>
              <a:buAutoNum type="alphaLcParenBoth"/>
              <a:tabLst>
                <a:tab pos="255904" algn="l"/>
              </a:tabLst>
            </a:pPr>
            <a:r>
              <a:rPr sz="1200" spc="-30" dirty="0">
                <a:latin typeface="Arial"/>
                <a:cs typeface="Arial"/>
              </a:rPr>
              <a:t>Stratiﬁed </a:t>
            </a:r>
            <a:r>
              <a:rPr sz="1200" spc="-25" dirty="0">
                <a:latin typeface="Arial"/>
                <a:cs typeface="Arial"/>
              </a:rPr>
              <a:t>sampling, </a:t>
            </a:r>
            <a:r>
              <a:rPr sz="1200" spc="-35" dirty="0">
                <a:latin typeface="Arial"/>
                <a:cs typeface="Arial"/>
              </a:rPr>
              <a:t>where </a:t>
            </a:r>
            <a:r>
              <a:rPr sz="1200" spc="-30" dirty="0">
                <a:latin typeface="Arial"/>
                <a:cs typeface="Arial"/>
              </a:rPr>
              <a:t>each </a:t>
            </a:r>
            <a:r>
              <a:rPr sz="1200" spc="-15" dirty="0">
                <a:latin typeface="Arial"/>
                <a:cs typeface="Arial"/>
              </a:rPr>
              <a:t>stratum </a:t>
            </a:r>
            <a:r>
              <a:rPr sz="1200" spc="-40" dirty="0">
                <a:latin typeface="Arial"/>
                <a:cs typeface="Arial"/>
              </a:rPr>
              <a:t>is </a:t>
            </a:r>
            <a:r>
              <a:rPr sz="1200" spc="-50" dirty="0">
                <a:latin typeface="Arial"/>
                <a:cs typeface="Arial"/>
              </a:rPr>
              <a:t>a</a:t>
            </a:r>
            <a:r>
              <a:rPr sz="1200" spc="220" dirty="0">
                <a:latin typeface="Arial"/>
                <a:cs typeface="Arial"/>
              </a:rPr>
              <a:t> </a:t>
            </a:r>
            <a:r>
              <a:rPr sz="1200" spc="-20" dirty="0">
                <a:latin typeface="Arial"/>
                <a:cs typeface="Arial"/>
              </a:rPr>
              <a:t>neighborhood</a:t>
            </a:r>
            <a:endParaRPr sz="1200" dirty="0">
              <a:latin typeface="Arial"/>
              <a:cs typeface="Arial"/>
            </a:endParaRPr>
          </a:p>
          <a:p>
            <a:pPr marL="255270" indent="-234315">
              <a:lnSpc>
                <a:spcPct val="100000"/>
              </a:lnSpc>
              <a:spcBef>
                <a:spcPts val="300"/>
              </a:spcBef>
              <a:buClr>
                <a:srgbClr val="024F84"/>
              </a:buClr>
              <a:buFont typeface="DejaVu Sans"/>
              <a:buAutoNum type="alphaLcParenBoth"/>
              <a:tabLst>
                <a:tab pos="255904" algn="l"/>
              </a:tabLst>
            </a:pPr>
            <a:r>
              <a:rPr sz="1200" b="1" i="1" spc="-30" dirty="0">
                <a:solidFill>
                  <a:srgbClr val="C00000"/>
                </a:solidFill>
                <a:latin typeface="Arial"/>
                <a:cs typeface="Arial"/>
              </a:rPr>
              <a:t>Cluster </a:t>
            </a:r>
            <a:r>
              <a:rPr sz="1200" b="1" i="1" spc="-25" dirty="0">
                <a:solidFill>
                  <a:srgbClr val="C00000"/>
                </a:solidFill>
                <a:latin typeface="Arial"/>
                <a:cs typeface="Arial"/>
              </a:rPr>
              <a:t>sampling, </a:t>
            </a:r>
            <a:r>
              <a:rPr sz="1200" b="1" i="1" spc="-35" dirty="0">
                <a:solidFill>
                  <a:srgbClr val="C00000"/>
                </a:solidFill>
                <a:latin typeface="Arial"/>
                <a:cs typeface="Arial"/>
              </a:rPr>
              <a:t>where </a:t>
            </a:r>
            <a:r>
              <a:rPr sz="1200" b="1" i="1" spc="-30" dirty="0">
                <a:solidFill>
                  <a:srgbClr val="C00000"/>
                </a:solidFill>
                <a:latin typeface="Arial"/>
                <a:cs typeface="Arial"/>
              </a:rPr>
              <a:t>each </a:t>
            </a:r>
            <a:r>
              <a:rPr sz="1200" b="1" i="1" spc="-20" dirty="0">
                <a:solidFill>
                  <a:srgbClr val="C00000"/>
                </a:solidFill>
                <a:latin typeface="Arial"/>
                <a:cs typeface="Arial"/>
              </a:rPr>
              <a:t>cluster </a:t>
            </a:r>
            <a:r>
              <a:rPr sz="1200" b="1" i="1" spc="-40" dirty="0">
                <a:solidFill>
                  <a:srgbClr val="C00000"/>
                </a:solidFill>
                <a:latin typeface="Arial"/>
                <a:cs typeface="Arial"/>
              </a:rPr>
              <a:t>is </a:t>
            </a:r>
            <a:r>
              <a:rPr sz="1200" b="1" i="1" spc="-50" dirty="0">
                <a:solidFill>
                  <a:srgbClr val="C00000"/>
                </a:solidFill>
                <a:latin typeface="Arial"/>
                <a:cs typeface="Arial"/>
              </a:rPr>
              <a:t>a</a:t>
            </a:r>
            <a:r>
              <a:rPr sz="1200" b="1" i="1" spc="204" dirty="0">
                <a:solidFill>
                  <a:srgbClr val="C00000"/>
                </a:solidFill>
                <a:latin typeface="Arial"/>
                <a:cs typeface="Arial"/>
              </a:rPr>
              <a:t> </a:t>
            </a:r>
            <a:r>
              <a:rPr sz="1200" b="1" i="1" spc="-20" dirty="0">
                <a:solidFill>
                  <a:srgbClr val="C00000"/>
                </a:solidFill>
                <a:latin typeface="Arial"/>
                <a:cs typeface="Arial"/>
              </a:rPr>
              <a:t>neighborhood</a:t>
            </a:r>
            <a:endParaRPr sz="1200" b="1" i="1" dirty="0">
              <a:solidFill>
                <a:srgbClr val="C00000"/>
              </a:solidFill>
              <a:latin typeface="Arial"/>
              <a:cs typeface="Arial"/>
            </a:endParaRPr>
          </a:p>
        </p:txBody>
      </p:sp>
      <p:sp>
        <p:nvSpPr>
          <p:cNvPr id="6" name="object 6"/>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4</a:t>
            </a:r>
            <a:endParaRPr sz="800">
              <a:latin typeface="DejaVu Sans"/>
              <a:cs typeface="DejaVu Sans"/>
            </a:endParaRPr>
          </a:p>
        </p:txBody>
      </p:sp>
      <p:sp>
        <p:nvSpPr>
          <p:cNvPr id="7" name="TextBox 6"/>
          <p:cNvSpPr txBox="1"/>
          <p:nvPr/>
        </p:nvSpPr>
        <p:spPr>
          <a:xfrm>
            <a:off x="1566131" y="2257304"/>
            <a:ext cx="2973832" cy="1169551"/>
          </a:xfrm>
          <a:prstGeom prst="rect">
            <a:avLst/>
          </a:prstGeom>
          <a:noFill/>
        </p:spPr>
        <p:txBody>
          <a:bodyPr wrap="square" rtlCol="0">
            <a:spAutoFit/>
          </a:bodyPr>
          <a:lstStyle/>
          <a:p>
            <a:pPr marL="285750" indent="-285750">
              <a:buFont typeface="Arial" panose="020B0604020202020204" pitchFamily="34" charset="0"/>
              <a:buChar char="•"/>
            </a:pPr>
            <a:r>
              <a:rPr lang="en-US" sz="1400" i="1" dirty="0" smtClean="0">
                <a:solidFill>
                  <a:srgbClr val="C00000"/>
                </a:solidFill>
              </a:rPr>
              <a:t>Groups = neighborhoods</a:t>
            </a:r>
          </a:p>
          <a:p>
            <a:pPr marL="285750" indent="-285750">
              <a:buFont typeface="Arial" panose="020B0604020202020204" pitchFamily="34" charset="0"/>
              <a:buChar char="•"/>
            </a:pPr>
            <a:r>
              <a:rPr lang="en-US" sz="1400" i="1" dirty="0" smtClean="0">
                <a:solidFill>
                  <a:srgbClr val="C00000"/>
                </a:solidFill>
              </a:rPr>
              <a:t>Neighborhoods are unique =&gt; homogeneous within</a:t>
            </a:r>
          </a:p>
          <a:p>
            <a:pPr marL="285750" indent="-285750">
              <a:buFont typeface="Arial" panose="020B0604020202020204" pitchFamily="34" charset="0"/>
              <a:buChar char="•"/>
            </a:pPr>
            <a:r>
              <a:rPr lang="en-US" sz="1400" i="1" dirty="0" smtClean="0">
                <a:solidFill>
                  <a:srgbClr val="C00000"/>
                </a:solidFill>
              </a:rPr>
              <a:t>Clusters (in cluster sampling) need to be heterogeneous.</a:t>
            </a:r>
            <a:endParaRPr lang="en-US" sz="1400" i="1" dirty="0">
              <a:solidFill>
                <a:srgbClr val="C00000"/>
              </a:solidFill>
            </a:endParaRPr>
          </a:p>
        </p:txBody>
      </p:sp>
    </p:spTree>
    <p:extLst>
      <p:ext uri="{BB962C8B-B14F-4D97-AF65-F5344CB8AC3E}">
        <p14:creationId xmlns:p14="http://schemas.microsoft.com/office/powerpoint/2010/main" val="2840148261"/>
      </p:ext>
    </p:extLst>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5" name="TextBox 4"/>
          <p:cNvSpPr txBox="1"/>
          <p:nvPr/>
        </p:nvSpPr>
        <p:spPr>
          <a:xfrm>
            <a:off x="188365" y="348943"/>
            <a:ext cx="4385031" cy="1938992"/>
          </a:xfrm>
          <a:prstGeom prst="rect">
            <a:avLst/>
          </a:prstGeom>
          <a:noFill/>
        </p:spPr>
        <p:txBody>
          <a:bodyPr wrap="square" rtlCol="0">
            <a:spAutoFit/>
          </a:bodyPr>
          <a:lstStyle/>
          <a:p>
            <a:r>
              <a:rPr lang="en-US" sz="2400" b="1" dirty="0" smtClean="0"/>
              <a:t>Random sampling HELPS generalize sample results to the population, what types of sampling make it HARDER to generalize to the population?</a:t>
            </a:r>
            <a:endParaRPr lang="en-US" sz="2400" b="1" dirty="0" smtClean="0"/>
          </a:p>
        </p:txBody>
      </p:sp>
      <p:pic>
        <p:nvPicPr>
          <p:cNvPr id="9" name="Picture 2" descr="Coolest Spoon Cartoon Images Tablespoon Stock Illustrations Vectors &amp;amp; Clipart â 22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850" y="2611067"/>
            <a:ext cx="1009650" cy="489528"/>
          </a:xfrm>
          <a:prstGeom prst="rect">
            <a:avLst/>
          </a:prstGeom>
          <a:noFill/>
          <a:extLst>
            <a:ext uri="{909E8E84-426E-40DD-AFC4-6F175D3DCCD1}">
              <a14:hiddenFill xmlns:a14="http://schemas.microsoft.com/office/drawing/2010/main">
                <a:solidFill>
                  <a:srgbClr val="FFFFFF"/>
                </a:solidFill>
              </a14:hiddenFill>
            </a:ext>
          </a:extLst>
        </p:spPr>
      </p:pic>
      <p:sp>
        <p:nvSpPr>
          <p:cNvPr id="10" name="object 3"/>
          <p:cNvSpPr/>
          <p:nvPr/>
        </p:nvSpPr>
        <p:spPr>
          <a:xfrm>
            <a:off x="3067050" y="2492375"/>
            <a:ext cx="697469" cy="638569"/>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607375196"/>
      </p:ext>
    </p:extLst>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3" name="object 3"/>
          <p:cNvSpPr txBox="1"/>
          <p:nvPr/>
        </p:nvSpPr>
        <p:spPr>
          <a:xfrm>
            <a:off x="97662" y="316069"/>
            <a:ext cx="4512438" cy="2985304"/>
          </a:xfrm>
          <a:prstGeom prst="rect">
            <a:avLst/>
          </a:prstGeom>
        </p:spPr>
        <p:txBody>
          <a:bodyPr vert="horz" wrap="square" lIns="0" tIns="17145" rIns="0" bIns="0" rtlCol="0">
            <a:spAutoFit/>
          </a:bodyPr>
          <a:lstStyle/>
          <a:p>
            <a:pPr marL="166370" indent="-153670">
              <a:lnSpc>
                <a:spcPct val="100000"/>
              </a:lnSpc>
              <a:spcBef>
                <a:spcPts val="135"/>
              </a:spcBef>
              <a:buAutoNum type="arabicPeriod"/>
              <a:tabLst>
                <a:tab pos="167005" algn="l"/>
              </a:tabLst>
            </a:pPr>
            <a:r>
              <a:rPr sz="1000" spc="-35" dirty="0">
                <a:solidFill>
                  <a:srgbClr val="024F84"/>
                </a:solidFill>
                <a:latin typeface="DejaVu Sans"/>
                <a:cs typeface="DejaVu Sans"/>
              </a:rPr>
              <a:t>Main </a:t>
            </a:r>
            <a:r>
              <a:rPr sz="1000" spc="-40" dirty="0">
                <a:solidFill>
                  <a:srgbClr val="024F84"/>
                </a:solidFill>
                <a:latin typeface="DejaVu Sans"/>
                <a:cs typeface="DejaVu Sans"/>
              </a:rPr>
              <a:t>ideas</a:t>
            </a:r>
            <a:endParaRPr sz="1000" dirty="0">
              <a:latin typeface="DejaVu Sans"/>
              <a:cs typeface="DejaVu Sans"/>
            </a:endParaRPr>
          </a:p>
          <a:p>
            <a:pPr marL="698500" lvl="2" indent="-228600">
              <a:spcBef>
                <a:spcPts val="95"/>
              </a:spcBef>
              <a:buFont typeface="+mj-lt"/>
              <a:buAutoNum type="alphaUcPeriod"/>
              <a:tabLst>
                <a:tab pos="443865" algn="l"/>
              </a:tabLst>
            </a:pPr>
            <a:r>
              <a:rPr lang="en-US" sz="1000" b="1" spc="-20" dirty="0" smtClean="0">
                <a:latin typeface="DejaVu Sans"/>
                <a:cs typeface="DejaVu Sans"/>
              </a:rPr>
              <a:t>Course Goal: </a:t>
            </a:r>
            <a:r>
              <a:rPr lang="en-US" sz="1000" dirty="0"/>
              <a:t>🆕 </a:t>
            </a:r>
            <a:r>
              <a:rPr sz="1000" spc="-20" dirty="0" smtClean="0">
                <a:latin typeface="DejaVu Sans"/>
                <a:cs typeface="DejaVu Sans"/>
              </a:rPr>
              <a:t>Use </a:t>
            </a:r>
            <a:r>
              <a:rPr sz="1000" spc="-60" dirty="0">
                <a:latin typeface="DejaVu Sans"/>
                <a:cs typeface="DejaVu Sans"/>
              </a:rPr>
              <a:t>a </a:t>
            </a:r>
            <a:r>
              <a:rPr sz="1000" spc="-50" dirty="0" smtClean="0">
                <a:latin typeface="DejaVu Sans"/>
                <a:cs typeface="DejaVu Sans"/>
              </a:rPr>
              <a:t>sample</a:t>
            </a:r>
            <a:r>
              <a:rPr lang="en-US" sz="1000" spc="-50" dirty="0" smtClean="0">
                <a:latin typeface="DejaVu Sans"/>
                <a:cs typeface="DejaVu Sans"/>
              </a:rPr>
              <a:t> (data)</a:t>
            </a:r>
            <a:r>
              <a:rPr sz="1000" spc="-50" dirty="0" smtClean="0">
                <a:latin typeface="DejaVu Sans"/>
                <a:cs typeface="DejaVu Sans"/>
              </a:rPr>
              <a:t> </a:t>
            </a:r>
            <a:r>
              <a:rPr sz="1000" spc="-45" dirty="0">
                <a:latin typeface="DejaVu Sans"/>
                <a:cs typeface="DejaVu Sans"/>
              </a:rPr>
              <a:t>to </a:t>
            </a:r>
            <a:r>
              <a:rPr sz="1000" spc="-70" dirty="0">
                <a:latin typeface="DejaVu Sans"/>
                <a:cs typeface="DejaVu Sans"/>
              </a:rPr>
              <a:t>make </a:t>
            </a:r>
            <a:r>
              <a:rPr sz="1000" spc="-50" dirty="0">
                <a:latin typeface="DejaVu Sans"/>
                <a:cs typeface="DejaVu Sans"/>
              </a:rPr>
              <a:t>inferences about </a:t>
            </a:r>
            <a:r>
              <a:rPr sz="1000" spc="-65" dirty="0">
                <a:latin typeface="DejaVu Sans"/>
                <a:cs typeface="DejaVu Sans"/>
              </a:rPr>
              <a:t>the</a:t>
            </a:r>
            <a:r>
              <a:rPr sz="1000" spc="90" dirty="0">
                <a:latin typeface="DejaVu Sans"/>
                <a:cs typeface="DejaVu Sans"/>
              </a:rPr>
              <a:t> </a:t>
            </a:r>
            <a:r>
              <a:rPr sz="1000" spc="-45" dirty="0">
                <a:latin typeface="DejaVu Sans"/>
                <a:cs typeface="DejaVu Sans"/>
              </a:rPr>
              <a:t>population</a:t>
            </a:r>
            <a:endParaRPr sz="1000" dirty="0">
              <a:latin typeface="DejaVu Sans"/>
              <a:cs typeface="DejaVu Sans"/>
            </a:endParaRPr>
          </a:p>
          <a:p>
            <a:pPr marL="698500" marR="5080" lvl="2" indent="-228600">
              <a:lnSpc>
                <a:spcPct val="107500"/>
              </a:lnSpc>
              <a:buFont typeface="+mj-lt"/>
              <a:buAutoNum type="alphaUcPeriod"/>
              <a:tabLst>
                <a:tab pos="443865" algn="l"/>
              </a:tabLst>
            </a:pPr>
            <a:r>
              <a:rPr lang="en-US" sz="1000" b="1" spc="-20" dirty="0" smtClean="0">
                <a:latin typeface="DejaVu Sans"/>
                <a:cs typeface="DejaVu Sans"/>
              </a:rPr>
              <a:t>Data Collection Principles</a:t>
            </a:r>
          </a:p>
          <a:p>
            <a:pPr marL="1155700" marR="5080" lvl="3" indent="-228600">
              <a:lnSpc>
                <a:spcPct val="107500"/>
              </a:lnSpc>
              <a:buFont typeface="+mj-lt"/>
              <a:buAutoNum type="arabicPeriod"/>
              <a:tabLst>
                <a:tab pos="443865" algn="l"/>
              </a:tabLst>
            </a:pPr>
            <a:r>
              <a:rPr lang="en-US" sz="1000" u="sng" spc="-55" dirty="0" smtClean="0">
                <a:latin typeface="DejaVu Sans"/>
                <a:cs typeface="DejaVu Sans"/>
              </a:rPr>
              <a:t>Random Sampling:</a:t>
            </a:r>
          </a:p>
          <a:p>
            <a:pPr marL="1670050" marR="5080" lvl="4" indent="-285750">
              <a:lnSpc>
                <a:spcPct val="107500"/>
              </a:lnSpc>
              <a:buFont typeface="+mj-lt"/>
              <a:buAutoNum type="romanLcPeriod"/>
              <a:tabLst>
                <a:tab pos="443865" algn="l"/>
              </a:tabLst>
            </a:pPr>
            <a:r>
              <a:rPr lang="en-US" sz="1000" dirty="0">
                <a:solidFill>
                  <a:schemeClr val="bg1">
                    <a:lumMod val="85000"/>
                  </a:schemeClr>
                </a:solidFill>
              </a:rPr>
              <a:t>🆕 </a:t>
            </a:r>
            <a:r>
              <a:rPr sz="1000" spc="-55" dirty="0" smtClean="0">
                <a:solidFill>
                  <a:schemeClr val="bg1">
                    <a:lumMod val="85000"/>
                  </a:schemeClr>
                </a:solidFill>
                <a:latin typeface="DejaVu Sans"/>
                <a:cs typeface="DejaVu Sans"/>
              </a:rPr>
              <a:t>Ideally </a:t>
            </a:r>
            <a:r>
              <a:rPr sz="1000" spc="-45" dirty="0">
                <a:solidFill>
                  <a:schemeClr val="bg1">
                    <a:lumMod val="85000"/>
                  </a:schemeClr>
                </a:solidFill>
                <a:latin typeface="DejaVu Sans"/>
                <a:cs typeface="DejaVu Sans"/>
              </a:rPr>
              <a:t>use </a:t>
            </a:r>
            <a:r>
              <a:rPr sz="1000" spc="-60" dirty="0">
                <a:solidFill>
                  <a:schemeClr val="bg1">
                    <a:lumMod val="85000"/>
                  </a:schemeClr>
                </a:solidFill>
                <a:latin typeface="DejaVu Sans"/>
                <a:cs typeface="DejaVu Sans"/>
              </a:rPr>
              <a:t>a </a:t>
            </a:r>
            <a:r>
              <a:rPr sz="1000" spc="-50" dirty="0">
                <a:solidFill>
                  <a:schemeClr val="bg1">
                    <a:lumMod val="85000"/>
                  </a:schemeClr>
                </a:solidFill>
                <a:latin typeface="DejaVu Sans"/>
                <a:cs typeface="DejaVu Sans"/>
              </a:rPr>
              <a:t>simple </a:t>
            </a:r>
            <a:r>
              <a:rPr sz="1000" spc="-55" dirty="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sample, </a:t>
            </a:r>
            <a:r>
              <a:rPr sz="1000" spc="-60" dirty="0">
                <a:solidFill>
                  <a:schemeClr val="bg1">
                    <a:lumMod val="85000"/>
                  </a:schemeClr>
                </a:solidFill>
                <a:latin typeface="DejaVu Sans"/>
                <a:cs typeface="DejaVu Sans"/>
              </a:rPr>
              <a:t>stratify </a:t>
            </a:r>
            <a:r>
              <a:rPr sz="1000" spc="-45" dirty="0">
                <a:solidFill>
                  <a:schemeClr val="bg1">
                    <a:lumMod val="85000"/>
                  </a:schemeClr>
                </a:solidFill>
                <a:latin typeface="DejaVu Sans"/>
                <a:cs typeface="DejaVu Sans"/>
              </a:rPr>
              <a:t>to control </a:t>
            </a:r>
            <a:r>
              <a:rPr sz="1000" spc="-50" dirty="0">
                <a:solidFill>
                  <a:schemeClr val="bg1">
                    <a:lumMod val="85000"/>
                  </a:schemeClr>
                </a:solidFill>
                <a:latin typeface="DejaVu Sans"/>
                <a:cs typeface="DejaVu Sans"/>
              </a:rPr>
              <a:t>for </a:t>
            </a:r>
            <a:r>
              <a:rPr sz="1000" spc="-60" dirty="0">
                <a:solidFill>
                  <a:schemeClr val="bg1">
                    <a:lumMod val="85000"/>
                  </a:schemeClr>
                </a:solidFill>
                <a:latin typeface="DejaVu Sans"/>
                <a:cs typeface="DejaVu Sans"/>
              </a:rPr>
              <a:t>a  </a:t>
            </a:r>
            <a:r>
              <a:rPr sz="1000" spc="-55" dirty="0">
                <a:solidFill>
                  <a:schemeClr val="bg1">
                    <a:lumMod val="85000"/>
                  </a:schemeClr>
                </a:solidFill>
                <a:latin typeface="DejaVu Sans"/>
                <a:cs typeface="DejaVu Sans"/>
              </a:rPr>
              <a:t>variable, </a:t>
            </a:r>
            <a:r>
              <a:rPr sz="1000" spc="-50" dirty="0">
                <a:solidFill>
                  <a:schemeClr val="bg1">
                    <a:lumMod val="85000"/>
                  </a:schemeClr>
                </a:solidFill>
                <a:latin typeface="DejaVu Sans"/>
                <a:cs typeface="DejaVu Sans"/>
              </a:rPr>
              <a:t>and </a:t>
            </a:r>
            <a:r>
              <a:rPr sz="1000" spc="-45" dirty="0">
                <a:solidFill>
                  <a:schemeClr val="bg1">
                    <a:lumMod val="85000"/>
                  </a:schemeClr>
                </a:solidFill>
                <a:latin typeface="DejaVu Sans"/>
                <a:cs typeface="DejaVu Sans"/>
              </a:rPr>
              <a:t>cluster to </a:t>
            </a:r>
            <a:r>
              <a:rPr sz="1000" spc="-70" dirty="0">
                <a:solidFill>
                  <a:schemeClr val="bg1">
                    <a:lumMod val="85000"/>
                  </a:schemeClr>
                </a:solidFill>
                <a:latin typeface="DejaVu Sans"/>
                <a:cs typeface="DejaVu Sans"/>
              </a:rPr>
              <a:t>make </a:t>
            </a:r>
            <a:r>
              <a:rPr sz="1000" spc="-50" dirty="0">
                <a:solidFill>
                  <a:schemeClr val="bg1">
                    <a:lumMod val="85000"/>
                  </a:schemeClr>
                </a:solidFill>
                <a:latin typeface="DejaVu Sans"/>
                <a:cs typeface="DejaVu Sans"/>
              </a:rPr>
              <a:t>sampling</a:t>
            </a:r>
            <a:r>
              <a:rPr sz="1000" spc="80" dirty="0">
                <a:solidFill>
                  <a:schemeClr val="bg1">
                    <a:lumMod val="85000"/>
                  </a:schemeClr>
                </a:solidFill>
                <a:latin typeface="DejaVu Sans"/>
                <a:cs typeface="DejaVu Sans"/>
              </a:rPr>
              <a:t> </a:t>
            </a:r>
            <a:r>
              <a:rPr sz="1000" spc="-55" dirty="0">
                <a:solidFill>
                  <a:schemeClr val="bg1">
                    <a:lumMod val="85000"/>
                  </a:schemeClr>
                </a:solidFill>
                <a:latin typeface="DejaVu Sans"/>
                <a:cs typeface="DejaVu Sans"/>
              </a:rPr>
              <a:t>easier</a:t>
            </a:r>
            <a:endParaRPr sz="1000" dirty="0">
              <a:solidFill>
                <a:schemeClr val="bg1">
                  <a:lumMod val="85000"/>
                </a:schemeClr>
              </a:solidFill>
              <a:latin typeface="DejaVu Sans"/>
              <a:cs typeface="DejaVu Sans"/>
            </a:endParaRPr>
          </a:p>
          <a:p>
            <a:pPr marL="1612900" lvl="4" indent="-228600">
              <a:spcBef>
                <a:spcPts val="95"/>
              </a:spcBef>
              <a:buFont typeface="+mj-lt"/>
              <a:buAutoNum type="romanLcPeriod"/>
              <a:tabLst>
                <a:tab pos="443865" algn="l"/>
              </a:tabLst>
            </a:pPr>
            <a:r>
              <a:rPr lang="en-US" sz="1000" dirty="0"/>
              <a:t>🆕 </a:t>
            </a:r>
            <a:r>
              <a:rPr sz="1000" spc="-45" dirty="0" smtClean="0">
                <a:latin typeface="DejaVu Sans"/>
                <a:cs typeface="DejaVu Sans"/>
              </a:rPr>
              <a:t>Sampling </a:t>
            </a:r>
            <a:r>
              <a:rPr sz="1000" spc="-45" dirty="0">
                <a:latin typeface="DejaVu Sans"/>
                <a:cs typeface="DejaVu Sans"/>
              </a:rPr>
              <a:t>schemes </a:t>
            </a:r>
            <a:r>
              <a:rPr sz="1000" spc="-40" dirty="0">
                <a:latin typeface="DejaVu Sans"/>
                <a:cs typeface="DejaVu Sans"/>
              </a:rPr>
              <a:t>can </a:t>
            </a:r>
            <a:r>
              <a:rPr sz="1000" spc="-60" dirty="0">
                <a:latin typeface="DejaVu Sans"/>
                <a:cs typeface="DejaVu Sans"/>
              </a:rPr>
              <a:t>suﬀer </a:t>
            </a:r>
            <a:r>
              <a:rPr sz="1000" spc="-65" dirty="0">
                <a:latin typeface="DejaVu Sans"/>
                <a:cs typeface="DejaVu Sans"/>
              </a:rPr>
              <a:t>from </a:t>
            </a:r>
            <a:r>
              <a:rPr sz="1000" spc="-60" dirty="0">
                <a:latin typeface="DejaVu Sans"/>
                <a:cs typeface="DejaVu Sans"/>
              </a:rPr>
              <a:t>a </a:t>
            </a:r>
            <a:r>
              <a:rPr sz="1000" spc="-70" dirty="0">
                <a:latin typeface="DejaVu Sans"/>
                <a:cs typeface="DejaVu Sans"/>
              </a:rPr>
              <a:t>variety </a:t>
            </a:r>
            <a:r>
              <a:rPr sz="1000" spc="-35" dirty="0">
                <a:latin typeface="DejaVu Sans"/>
                <a:cs typeface="DejaVu Sans"/>
              </a:rPr>
              <a:t>of</a:t>
            </a:r>
            <a:r>
              <a:rPr sz="1000" spc="145" dirty="0">
                <a:latin typeface="DejaVu Sans"/>
                <a:cs typeface="DejaVu Sans"/>
              </a:rPr>
              <a:t> </a:t>
            </a:r>
            <a:r>
              <a:rPr sz="1000" spc="-35" dirty="0">
                <a:latin typeface="DejaVu Sans"/>
                <a:cs typeface="DejaVu Sans"/>
              </a:rPr>
              <a:t>biases</a:t>
            </a:r>
            <a:endParaRPr sz="1000" dirty="0">
              <a:latin typeface="DejaVu Sans"/>
              <a:cs typeface="DejaVu Sans"/>
            </a:endParaRPr>
          </a:p>
          <a:p>
            <a:pPr marL="1155700" marR="62865" lvl="3" indent="-228600">
              <a:lnSpc>
                <a:spcPct val="107500"/>
              </a:lnSpc>
              <a:buFont typeface="+mj-lt"/>
              <a:buAutoNum type="arabicPeriod"/>
              <a:tabLst>
                <a:tab pos="443865" algn="l"/>
              </a:tabLst>
            </a:pPr>
            <a:r>
              <a:rPr lang="en-US" sz="1000" u="sng" spc="-55" dirty="0" smtClean="0">
                <a:solidFill>
                  <a:schemeClr val="bg1">
                    <a:lumMod val="85000"/>
                  </a:schemeClr>
                </a:solidFill>
                <a:latin typeface="DejaVu Sans"/>
                <a:cs typeface="DejaVu Sans"/>
              </a:rPr>
              <a:t>Random Assignment: </a:t>
            </a:r>
            <a:r>
              <a:rPr lang="en-US" sz="1000" spc="-55" dirty="0" smtClean="0">
                <a:solidFill>
                  <a:schemeClr val="bg1">
                    <a:lumMod val="85000"/>
                  </a:schemeClr>
                </a:solidFill>
                <a:latin typeface="DejaVu Sans"/>
                <a:cs typeface="DejaVu Sans"/>
              </a:rPr>
              <a:t>Randomly assign observations to each independent variable group.</a:t>
            </a:r>
          </a:p>
          <a:p>
            <a:pPr marL="1612900" marR="15240" lvl="4" indent="-228600">
              <a:lnSpc>
                <a:spcPct val="107500"/>
              </a:lnSpc>
              <a:buFont typeface="+mj-lt"/>
              <a:buAutoNum type="arabicPeriod"/>
              <a:tabLst>
                <a:tab pos="443865" algn="l"/>
              </a:tabLst>
            </a:pPr>
            <a:r>
              <a:rPr lang="en-US" sz="1000" dirty="0" smtClean="0">
                <a:solidFill>
                  <a:schemeClr val="bg1">
                    <a:lumMod val="85000"/>
                  </a:schemeClr>
                </a:solidFill>
              </a:rPr>
              <a:t>🆕 </a:t>
            </a:r>
            <a:r>
              <a:rPr sz="1000" spc="-35" dirty="0" smtClean="0">
                <a:solidFill>
                  <a:schemeClr val="bg1">
                    <a:lumMod val="85000"/>
                  </a:schemeClr>
                </a:solidFill>
                <a:latin typeface="DejaVu Sans"/>
                <a:cs typeface="DejaVu Sans"/>
              </a:rPr>
              <a:t>Four </a:t>
            </a:r>
            <a:r>
              <a:rPr sz="1000" spc="-40" dirty="0">
                <a:solidFill>
                  <a:schemeClr val="bg1">
                    <a:lumMod val="85000"/>
                  </a:schemeClr>
                </a:solidFill>
                <a:latin typeface="DejaVu Sans"/>
                <a:cs typeface="DejaVu Sans"/>
              </a:rPr>
              <a:t>principles </a:t>
            </a:r>
            <a:r>
              <a:rPr sz="1000" spc="-35" dirty="0">
                <a:solidFill>
                  <a:schemeClr val="bg1">
                    <a:lumMod val="85000"/>
                  </a:schemeClr>
                </a:solidFill>
                <a:latin typeface="DejaVu Sans"/>
                <a:cs typeface="DejaVu Sans"/>
              </a:rPr>
              <a:t>of </a:t>
            </a:r>
            <a:r>
              <a:rPr sz="1000" spc="-65" dirty="0">
                <a:solidFill>
                  <a:schemeClr val="bg1">
                    <a:lumMod val="85000"/>
                  </a:schemeClr>
                </a:solidFill>
                <a:latin typeface="DejaVu Sans"/>
                <a:cs typeface="DejaVu Sans"/>
              </a:rPr>
              <a:t>experimental </a:t>
            </a:r>
            <a:r>
              <a:rPr sz="1000" spc="-45" dirty="0">
                <a:solidFill>
                  <a:schemeClr val="bg1">
                    <a:lumMod val="85000"/>
                  </a:schemeClr>
                </a:solidFill>
                <a:latin typeface="DejaVu Sans"/>
                <a:cs typeface="DejaVu Sans"/>
              </a:rPr>
              <a:t>design: </a:t>
            </a:r>
            <a:r>
              <a:rPr sz="1000" spc="-55" dirty="0">
                <a:solidFill>
                  <a:schemeClr val="bg1">
                    <a:lumMod val="85000"/>
                  </a:schemeClr>
                </a:solidFill>
                <a:latin typeface="DejaVu Sans"/>
                <a:cs typeface="DejaVu Sans"/>
              </a:rPr>
              <a:t>randomize, </a:t>
            </a:r>
            <a:r>
              <a:rPr sz="1000" spc="-45" dirty="0">
                <a:solidFill>
                  <a:schemeClr val="bg1">
                    <a:lumMod val="85000"/>
                  </a:schemeClr>
                </a:solidFill>
                <a:latin typeface="DejaVu Sans"/>
                <a:cs typeface="DejaVu Sans"/>
              </a:rPr>
              <a:t>control,  </a:t>
            </a:r>
            <a:r>
              <a:rPr sz="1000" spc="-30" dirty="0">
                <a:solidFill>
                  <a:schemeClr val="bg1">
                    <a:lumMod val="85000"/>
                  </a:schemeClr>
                </a:solidFill>
                <a:latin typeface="DejaVu Sans"/>
                <a:cs typeface="DejaVu Sans"/>
              </a:rPr>
              <a:t>block,</a:t>
            </a:r>
            <a:r>
              <a:rPr sz="1000" spc="-35" dirty="0">
                <a:solidFill>
                  <a:schemeClr val="bg1">
                    <a:lumMod val="85000"/>
                  </a:schemeClr>
                </a:solidFill>
                <a:latin typeface="DejaVu Sans"/>
                <a:cs typeface="DejaVu Sans"/>
              </a:rPr>
              <a:t> </a:t>
            </a:r>
            <a:r>
              <a:rPr sz="1000" spc="-55" dirty="0" smtClean="0">
                <a:solidFill>
                  <a:schemeClr val="bg1">
                    <a:lumMod val="85000"/>
                  </a:schemeClr>
                </a:solidFill>
                <a:latin typeface="DejaVu Sans"/>
                <a:cs typeface="DejaVu Sans"/>
              </a:rPr>
              <a:t>replicate</a:t>
            </a:r>
            <a:endParaRPr lang="en-US" sz="1000" spc="-55" dirty="0" smtClean="0">
              <a:solidFill>
                <a:schemeClr val="bg1">
                  <a:lumMod val="85000"/>
                </a:schemeClr>
              </a:solidFill>
              <a:latin typeface="DejaVu Sans"/>
              <a:cs typeface="DejaVu Sans"/>
            </a:endParaRPr>
          </a:p>
          <a:p>
            <a:pPr marL="698500" marR="15240" lvl="2" indent="-228600">
              <a:lnSpc>
                <a:spcPct val="107500"/>
              </a:lnSpc>
              <a:buFont typeface="+mj-lt"/>
              <a:buAutoNum type="alphaUcPeriod"/>
              <a:tabLst>
                <a:tab pos="443865" algn="l"/>
              </a:tabLst>
            </a:pPr>
            <a:r>
              <a:rPr lang="en-US" sz="1000" b="1" dirty="0">
                <a:solidFill>
                  <a:schemeClr val="bg1">
                    <a:lumMod val="85000"/>
                  </a:schemeClr>
                </a:solidFill>
              </a:rPr>
              <a:t>Types of Studies</a:t>
            </a:r>
            <a:r>
              <a:rPr lang="en-US" sz="1000" dirty="0">
                <a:solidFill>
                  <a:schemeClr val="bg1">
                    <a:lumMod val="85000"/>
                  </a:schemeClr>
                </a:solidFill>
              </a:rPr>
              <a:t>: 🆕 </a:t>
            </a:r>
            <a:r>
              <a:rPr lang="en-US" sz="1000" spc="-55" dirty="0">
                <a:solidFill>
                  <a:schemeClr val="bg1">
                    <a:lumMod val="85000"/>
                  </a:schemeClr>
                </a:solidFill>
                <a:latin typeface="DejaVu Sans"/>
                <a:cs typeface="DejaVu Sans"/>
              </a:rPr>
              <a:t>Experiments </a:t>
            </a:r>
            <a:r>
              <a:rPr lang="en-US" sz="1000" spc="-45" dirty="0">
                <a:solidFill>
                  <a:schemeClr val="bg1">
                    <a:lumMod val="85000"/>
                  </a:schemeClr>
                </a:solidFill>
                <a:latin typeface="DejaVu Sans"/>
                <a:cs typeface="DejaVu Sans"/>
              </a:rPr>
              <a:t>use </a:t>
            </a:r>
            <a:r>
              <a:rPr lang="en-US" sz="1000" spc="-55" dirty="0">
                <a:solidFill>
                  <a:schemeClr val="bg1">
                    <a:lumMod val="85000"/>
                  </a:schemeClr>
                </a:solidFill>
                <a:latin typeface="DejaVu Sans"/>
                <a:cs typeface="DejaVu Sans"/>
              </a:rPr>
              <a:t>random assignment </a:t>
            </a:r>
            <a:r>
              <a:rPr lang="en-US" sz="1000" spc="-45" dirty="0">
                <a:solidFill>
                  <a:schemeClr val="bg1">
                    <a:lumMod val="85000"/>
                  </a:schemeClr>
                </a:solidFill>
                <a:latin typeface="DejaVu Sans"/>
                <a:cs typeface="DejaVu Sans"/>
              </a:rPr>
              <a:t>to </a:t>
            </a:r>
            <a:r>
              <a:rPr lang="en-US" sz="1000" spc="-75" dirty="0">
                <a:solidFill>
                  <a:schemeClr val="bg1">
                    <a:lumMod val="85000"/>
                  </a:schemeClr>
                </a:solidFill>
                <a:latin typeface="DejaVu Sans"/>
                <a:cs typeface="DejaVu Sans"/>
              </a:rPr>
              <a:t>treatment </a:t>
            </a:r>
            <a:r>
              <a:rPr lang="en-US" sz="1000" spc="-40" dirty="0">
                <a:solidFill>
                  <a:schemeClr val="bg1">
                    <a:lumMod val="85000"/>
                  </a:schemeClr>
                </a:solidFill>
                <a:latin typeface="DejaVu Sans"/>
                <a:cs typeface="DejaVu Sans"/>
              </a:rPr>
              <a:t>groups,  </a:t>
            </a:r>
            <a:r>
              <a:rPr lang="en-US" sz="1000" spc="-50" dirty="0">
                <a:solidFill>
                  <a:schemeClr val="bg1">
                    <a:lumMod val="85000"/>
                  </a:schemeClr>
                </a:solidFill>
                <a:latin typeface="DejaVu Sans"/>
                <a:cs typeface="DejaVu Sans"/>
              </a:rPr>
              <a:t>observational </a:t>
            </a:r>
            <a:r>
              <a:rPr lang="en-US" sz="1000" spc="-40" dirty="0">
                <a:solidFill>
                  <a:schemeClr val="bg1">
                    <a:lumMod val="85000"/>
                  </a:schemeClr>
                </a:solidFill>
                <a:latin typeface="DejaVu Sans"/>
                <a:cs typeface="DejaVu Sans"/>
              </a:rPr>
              <a:t>studies </a:t>
            </a:r>
            <a:r>
              <a:rPr lang="en-US" sz="1000" spc="-25" dirty="0">
                <a:solidFill>
                  <a:schemeClr val="bg1">
                    <a:lumMod val="85000"/>
                  </a:schemeClr>
                </a:solidFill>
                <a:latin typeface="DejaVu Sans"/>
                <a:cs typeface="DejaVu Sans"/>
              </a:rPr>
              <a:t>do</a:t>
            </a:r>
            <a:r>
              <a:rPr lang="en-US" sz="1000" spc="-5" dirty="0">
                <a:solidFill>
                  <a:schemeClr val="bg1">
                    <a:lumMod val="85000"/>
                  </a:schemeClr>
                </a:solidFill>
                <a:latin typeface="DejaVu Sans"/>
                <a:cs typeface="DejaVu Sans"/>
              </a:rPr>
              <a:t> </a:t>
            </a:r>
            <a:r>
              <a:rPr lang="en-US" sz="1000" spc="-50" dirty="0" smtClean="0">
                <a:solidFill>
                  <a:schemeClr val="bg1">
                    <a:lumMod val="85000"/>
                  </a:schemeClr>
                </a:solidFill>
                <a:latin typeface="DejaVu Sans"/>
                <a:cs typeface="DejaVu Sans"/>
              </a:rPr>
              <a:t>not</a:t>
            </a:r>
            <a:endParaRPr sz="1000" dirty="0">
              <a:solidFill>
                <a:schemeClr val="bg1">
                  <a:lumMod val="85000"/>
                </a:schemeClr>
              </a:solidFill>
              <a:latin typeface="DejaVu Sans"/>
              <a:cs typeface="DejaVu Sans"/>
            </a:endParaRPr>
          </a:p>
          <a:p>
            <a:pPr marL="698500" marR="666750" lvl="2" indent="-228600">
              <a:lnSpc>
                <a:spcPct val="107500"/>
              </a:lnSpc>
              <a:buFont typeface="+mj-lt"/>
              <a:buAutoNum type="alphaUcPeriod"/>
              <a:tabLst>
                <a:tab pos="443865" algn="l"/>
              </a:tabLst>
            </a:pPr>
            <a:r>
              <a:rPr lang="en-US" sz="1000" b="1" spc="-45" dirty="0" smtClean="0">
                <a:solidFill>
                  <a:schemeClr val="bg1">
                    <a:lumMod val="85000"/>
                  </a:schemeClr>
                </a:solidFill>
                <a:latin typeface="DejaVu Sans"/>
                <a:cs typeface="DejaVu Sans"/>
              </a:rPr>
              <a:t>Types of Inferences we can Make and How: </a:t>
            </a:r>
          </a:p>
          <a:p>
            <a:pPr marL="1155700" marR="666750" lvl="3" indent="-228600">
              <a:lnSpc>
                <a:spcPct val="107500"/>
              </a:lnSpc>
              <a:buFont typeface="+mj-lt"/>
              <a:buAutoNum type="arabi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sampling </a:t>
            </a:r>
            <a:r>
              <a:rPr sz="1000" spc="-40" dirty="0">
                <a:solidFill>
                  <a:schemeClr val="bg1">
                    <a:lumMod val="85000"/>
                  </a:schemeClr>
                </a:solidFill>
                <a:latin typeface="DejaVu Sans"/>
                <a:cs typeface="DejaVu Sans"/>
              </a:rPr>
              <a:t>helps </a:t>
            </a:r>
            <a:r>
              <a:rPr sz="1000" spc="-60" dirty="0" smtClean="0">
                <a:solidFill>
                  <a:schemeClr val="bg1">
                    <a:lumMod val="85000"/>
                  </a:schemeClr>
                </a:solidFill>
                <a:latin typeface="DejaVu Sans"/>
                <a:cs typeface="DejaVu Sans"/>
              </a:rPr>
              <a:t>generalizability,</a:t>
            </a:r>
            <a:endParaRPr lang="en-US" sz="1000" spc="-60" dirty="0" smtClean="0">
              <a:solidFill>
                <a:schemeClr val="bg1">
                  <a:lumMod val="85000"/>
                </a:schemeClr>
              </a:solidFill>
              <a:latin typeface="DejaVu Sans"/>
              <a:cs typeface="DejaVu Sans"/>
            </a:endParaRPr>
          </a:p>
          <a:p>
            <a:pPr marL="1155700" marR="666750" lvl="3" indent="-228600">
              <a:lnSpc>
                <a:spcPct val="107500"/>
              </a:lnSpc>
              <a:buFont typeface="+mj-lt"/>
              <a:buAutoNum type="arabicPeriod"/>
              <a:tabLst>
                <a:tab pos="443865" algn="l"/>
              </a:tabLst>
            </a:pPr>
            <a:r>
              <a:rPr lang="en-US" sz="1000" dirty="0">
                <a:solidFill>
                  <a:schemeClr val="bg1">
                    <a:lumMod val="85000"/>
                  </a:schemeClr>
                </a:solidFill>
              </a:rPr>
              <a:t>🆕 </a:t>
            </a:r>
            <a:r>
              <a:rPr lang="en-US" sz="1000" spc="-55" dirty="0" smtClean="0">
                <a:solidFill>
                  <a:schemeClr val="bg1">
                    <a:lumMod val="85000"/>
                  </a:schemeClr>
                </a:solidFill>
                <a:latin typeface="DejaVu Sans"/>
                <a:cs typeface="DejaVu Sans"/>
              </a:rPr>
              <a:t>R</a:t>
            </a:r>
            <a:r>
              <a:rPr sz="1000" spc="-55" dirty="0" smtClean="0">
                <a:solidFill>
                  <a:schemeClr val="bg1">
                    <a:lumMod val="85000"/>
                  </a:schemeClr>
                </a:solidFill>
                <a:latin typeface="DejaVu Sans"/>
                <a:cs typeface="DejaVu Sans"/>
              </a:rPr>
              <a:t>andom assignment </a:t>
            </a:r>
            <a:r>
              <a:rPr lang="en-US" sz="1000" spc="-40" dirty="0" smtClean="0">
                <a:solidFill>
                  <a:schemeClr val="bg1">
                    <a:lumMod val="85000"/>
                  </a:schemeClr>
                </a:solidFill>
                <a:latin typeface="DejaVu Sans"/>
                <a:cs typeface="DejaVu Sans"/>
              </a:rPr>
              <a:t>helps causality (two or more variables)</a:t>
            </a:r>
            <a:endParaRPr sz="1000" dirty="0">
              <a:solidFill>
                <a:schemeClr val="bg1">
                  <a:lumMod val="85000"/>
                </a:schemeClr>
              </a:solidFill>
              <a:latin typeface="DejaVu Sans"/>
              <a:cs typeface="DejaVu Sans"/>
            </a:endParaRPr>
          </a:p>
        </p:txBody>
      </p:sp>
      <p:sp>
        <p:nvSpPr>
          <p:cNvPr id="4" name="object 4"/>
          <p:cNvSpPr txBox="1"/>
          <p:nvPr/>
        </p:nvSpPr>
        <p:spPr>
          <a:xfrm>
            <a:off x="247650" y="3181120"/>
            <a:ext cx="77216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CCDBE6"/>
                </a:solidFill>
                <a:latin typeface="DejaVu Sans"/>
                <a:cs typeface="DejaVu Sans"/>
              </a:rPr>
              <a:t>2.</a:t>
            </a:r>
            <a:r>
              <a:rPr sz="1050" spc="-80" dirty="0">
                <a:solidFill>
                  <a:srgbClr val="CCDBE6"/>
                </a:solidFill>
                <a:latin typeface="DejaVu Sans"/>
                <a:cs typeface="DejaVu Sans"/>
              </a:rPr>
              <a:t> </a:t>
            </a:r>
            <a:r>
              <a:rPr sz="1050" spc="-65" dirty="0">
                <a:solidFill>
                  <a:srgbClr val="CCDBE6"/>
                </a:solidFill>
                <a:latin typeface="DejaVu Sans"/>
                <a:cs typeface="DejaVu Sans"/>
              </a:rPr>
              <a:t>Summary</a:t>
            </a:r>
            <a:endParaRPr sz="1050" dirty="0">
              <a:latin typeface="DejaVu Sans"/>
              <a:cs typeface="DejaVu Sans"/>
            </a:endParaRPr>
          </a:p>
        </p:txBody>
      </p:sp>
    </p:spTree>
    <p:extLst>
      <p:ext uri="{BB962C8B-B14F-4D97-AF65-F5344CB8AC3E}">
        <p14:creationId xmlns:p14="http://schemas.microsoft.com/office/powerpoint/2010/main" val="4111739987"/>
      </p:ext>
    </p:extLst>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444240" cy="2489143"/>
          </a:xfrm>
          <a:prstGeom prst="rect">
            <a:avLst/>
          </a:prstGeom>
        </p:spPr>
        <p:txBody>
          <a:bodyPr vert="horz" wrap="square" lIns="0" tIns="11430" rIns="0" bIns="0" rtlCol="0">
            <a:spAutoFit/>
          </a:bodyPr>
          <a:lstStyle/>
          <a:p>
            <a:pPr marL="12700">
              <a:lnSpc>
                <a:spcPct val="100000"/>
              </a:lnSpc>
              <a:spcBef>
                <a:spcPts val="90"/>
              </a:spcBef>
            </a:pPr>
            <a:r>
              <a:rPr lang="en-US" sz="1200" b="1" dirty="0" smtClean="0">
                <a:latin typeface="Arial"/>
                <a:cs typeface="Arial"/>
              </a:rPr>
              <a:t>Assess:</a:t>
            </a:r>
            <a:r>
              <a:rPr lang="en-US" sz="1200" dirty="0" smtClean="0">
                <a:latin typeface="Arial"/>
                <a:cs typeface="Arial"/>
              </a:rPr>
              <a:t> Out of a list of 30 political issues (ex: abortion, healthcare) what issue do Americans most desire to hear discussed in the 2016 presidential debate?</a:t>
            </a:r>
          </a:p>
          <a:p>
            <a:pPr marL="12700">
              <a:lnSpc>
                <a:spcPct val="100000"/>
              </a:lnSpc>
              <a:spcBef>
                <a:spcPts val="90"/>
              </a:spcBef>
            </a:pPr>
            <a:endParaRPr lang="en-US" sz="1200" b="1" dirty="0">
              <a:latin typeface="Arial"/>
              <a:cs typeface="Arial"/>
            </a:endParaRPr>
          </a:p>
          <a:p>
            <a:pPr marL="12700">
              <a:lnSpc>
                <a:spcPct val="100000"/>
              </a:lnSpc>
              <a:spcBef>
                <a:spcPts val="90"/>
              </a:spcBef>
            </a:pPr>
            <a:r>
              <a:rPr lang="en-US" sz="1200" b="1" dirty="0" smtClean="0">
                <a:latin typeface="Arial"/>
                <a:cs typeface="Arial"/>
              </a:rPr>
              <a:t>Some sample ideas… how could these samples be NOT REPRESENTATIVE of the population?</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Poll everyone in this STA101 class?</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Randomly select 300 addresses, send them a poll, and request that they return it?</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Open up a national online poll?</a:t>
            </a:r>
          </a:p>
          <a:p>
            <a:pPr marL="184150" indent="-171450">
              <a:lnSpc>
                <a:spcPct val="100000"/>
              </a:lnSpc>
              <a:spcBef>
                <a:spcPts val="90"/>
              </a:spcBef>
              <a:buFont typeface="Arial" panose="020B0604020202020204" pitchFamily="34" charset="0"/>
              <a:buChar char="•"/>
            </a:pPr>
            <a:endParaRPr sz="1200" dirty="0">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
        <p:nvSpPr>
          <p:cNvPr id="6" name="object 2"/>
          <p:cNvSpPr txBox="1">
            <a:spLocks noGrp="1"/>
          </p:cNvSpPr>
          <p:nvPr>
            <p:ph type="title"/>
          </p:nvPr>
        </p:nvSpPr>
        <p:spPr>
          <a:xfrm>
            <a:off x="97662" y="57937"/>
            <a:ext cx="4414774" cy="363220"/>
          </a:xfrm>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Tree>
    <p:extLst>
      <p:ext uri="{BB962C8B-B14F-4D97-AF65-F5344CB8AC3E}">
        <p14:creationId xmlns:p14="http://schemas.microsoft.com/office/powerpoint/2010/main" val="1281631604"/>
      </p:ext>
    </p:extLst>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5</a:t>
            </a:r>
            <a:endParaRPr sz="800">
              <a:latin typeface="DejaVu Sans"/>
              <a:cs typeface="DejaVu Sans"/>
            </a:endParaRPr>
          </a:p>
        </p:txBody>
      </p:sp>
      <p:sp>
        <p:nvSpPr>
          <p:cNvPr id="3" name="object 3"/>
          <p:cNvSpPr txBox="1"/>
          <p:nvPr/>
        </p:nvSpPr>
        <p:spPr>
          <a:xfrm>
            <a:off x="355600" y="502399"/>
            <a:ext cx="3959225" cy="750205"/>
          </a:xfrm>
          <a:prstGeom prst="rect">
            <a:avLst/>
          </a:prstGeom>
        </p:spPr>
        <p:txBody>
          <a:bodyPr vert="horz" wrap="square" lIns="0" tIns="11430" rIns="0" bIns="0" rtlCol="0">
            <a:spAutoFit/>
          </a:bodyPr>
          <a:lstStyle/>
          <a:p>
            <a:pPr marL="194310" marR="5080" indent="-182245">
              <a:lnSpc>
                <a:spcPct val="100000"/>
              </a:lnSpc>
              <a:spcBef>
                <a:spcPts val="90"/>
              </a:spcBef>
            </a:pPr>
            <a:r>
              <a:rPr sz="1100" dirty="0">
                <a:solidFill>
                  <a:srgbClr val="024F84"/>
                </a:solidFill>
                <a:latin typeface="DejaVu Serif"/>
                <a:cs typeface="DejaVu Serif"/>
              </a:rPr>
              <a:t>▶ </a:t>
            </a:r>
            <a:r>
              <a:rPr sz="1200" i="1" spc="-20" dirty="0">
                <a:solidFill>
                  <a:srgbClr val="024F84"/>
                </a:solidFill>
                <a:latin typeface="Arial"/>
                <a:cs typeface="Arial"/>
              </a:rPr>
              <a:t>Non-response: </a:t>
            </a:r>
            <a:r>
              <a:rPr sz="1200" spc="-50" dirty="0">
                <a:latin typeface="Arial"/>
                <a:cs typeface="Arial"/>
              </a:rPr>
              <a:t>If </a:t>
            </a:r>
            <a:r>
              <a:rPr sz="1200" spc="-35" dirty="0">
                <a:latin typeface="Arial"/>
                <a:cs typeface="Arial"/>
              </a:rPr>
              <a:t>only </a:t>
            </a:r>
            <a:r>
              <a:rPr sz="1200" spc="-50" dirty="0">
                <a:latin typeface="Arial"/>
                <a:cs typeface="Arial"/>
              </a:rPr>
              <a:t>a </a:t>
            </a:r>
            <a:r>
              <a:rPr lang="en-US" sz="1200" spc="-40" dirty="0" smtClean="0">
                <a:latin typeface="Arial"/>
                <a:cs typeface="Arial"/>
              </a:rPr>
              <a:t>non-random</a:t>
            </a:r>
            <a:r>
              <a:rPr sz="1200" spc="-40" dirty="0" smtClean="0">
                <a:latin typeface="Arial"/>
                <a:cs typeface="Arial"/>
              </a:rPr>
              <a:t> </a:t>
            </a:r>
            <a:r>
              <a:rPr sz="1200" spc="-20" dirty="0">
                <a:latin typeface="Arial"/>
                <a:cs typeface="Arial"/>
              </a:rPr>
              <a:t>fraction </a:t>
            </a:r>
            <a:r>
              <a:rPr sz="1200" spc="-15" dirty="0">
                <a:latin typeface="Arial"/>
                <a:cs typeface="Arial"/>
              </a:rPr>
              <a:t>of </a:t>
            </a:r>
            <a:r>
              <a:rPr sz="1200" spc="-20" dirty="0">
                <a:latin typeface="Arial"/>
                <a:cs typeface="Arial"/>
              </a:rPr>
              <a:t>the </a:t>
            </a:r>
            <a:r>
              <a:rPr sz="1200" spc="-25" dirty="0">
                <a:latin typeface="Arial"/>
                <a:cs typeface="Arial"/>
              </a:rPr>
              <a:t>randomly  sampled </a:t>
            </a:r>
            <a:r>
              <a:rPr sz="1200" spc="-20" dirty="0">
                <a:latin typeface="Arial"/>
                <a:cs typeface="Arial"/>
              </a:rPr>
              <a:t>people choose </a:t>
            </a:r>
            <a:r>
              <a:rPr sz="1200" spc="5" dirty="0">
                <a:latin typeface="Arial"/>
                <a:cs typeface="Arial"/>
              </a:rPr>
              <a:t>to </a:t>
            </a:r>
            <a:r>
              <a:rPr sz="1200" spc="-20" dirty="0">
                <a:latin typeface="Arial"/>
                <a:cs typeface="Arial"/>
              </a:rPr>
              <a:t>respond </a:t>
            </a:r>
            <a:r>
              <a:rPr sz="1200" spc="5" dirty="0">
                <a:latin typeface="Arial"/>
                <a:cs typeface="Arial"/>
              </a:rPr>
              <a:t>to </a:t>
            </a:r>
            <a:r>
              <a:rPr sz="1200" spc="-50" dirty="0">
                <a:latin typeface="Arial"/>
                <a:cs typeface="Arial"/>
              </a:rPr>
              <a:t>a survey, </a:t>
            </a:r>
            <a:r>
              <a:rPr sz="1200" spc="-20" dirty="0">
                <a:latin typeface="Arial"/>
                <a:cs typeface="Arial"/>
              </a:rPr>
              <a:t>the  </a:t>
            </a:r>
            <a:r>
              <a:rPr sz="1200" spc="-30" dirty="0">
                <a:latin typeface="Arial"/>
                <a:cs typeface="Arial"/>
              </a:rPr>
              <a:t>sample </a:t>
            </a:r>
            <a:r>
              <a:rPr sz="1200" spc="-35" dirty="0">
                <a:latin typeface="Arial"/>
                <a:cs typeface="Arial"/>
              </a:rPr>
              <a:t>may </a:t>
            </a:r>
            <a:r>
              <a:rPr sz="1200" spc="-20" dirty="0">
                <a:latin typeface="Arial"/>
                <a:cs typeface="Arial"/>
              </a:rPr>
              <a:t>no </a:t>
            </a:r>
            <a:r>
              <a:rPr sz="1200" spc="-30" dirty="0">
                <a:latin typeface="Arial"/>
                <a:cs typeface="Arial"/>
              </a:rPr>
              <a:t>longer </a:t>
            </a:r>
            <a:r>
              <a:rPr sz="1200" spc="-20" dirty="0">
                <a:latin typeface="Arial"/>
                <a:cs typeface="Arial"/>
              </a:rPr>
              <a:t>be </a:t>
            </a:r>
            <a:r>
              <a:rPr sz="1200" spc="-35" dirty="0">
                <a:latin typeface="Arial"/>
                <a:cs typeface="Arial"/>
              </a:rPr>
              <a:t>representative </a:t>
            </a:r>
            <a:r>
              <a:rPr sz="1200" spc="-15" dirty="0">
                <a:latin typeface="Arial"/>
                <a:cs typeface="Arial"/>
              </a:rPr>
              <a:t>of </a:t>
            </a:r>
            <a:r>
              <a:rPr sz="1200" spc="-20" dirty="0">
                <a:latin typeface="Arial"/>
                <a:cs typeface="Arial"/>
              </a:rPr>
              <a:t>the</a:t>
            </a:r>
            <a:r>
              <a:rPr sz="1200" spc="240" dirty="0">
                <a:latin typeface="Arial"/>
                <a:cs typeface="Arial"/>
              </a:rPr>
              <a:t> </a:t>
            </a:r>
            <a:r>
              <a:rPr sz="1200" spc="-20" dirty="0">
                <a:latin typeface="Arial"/>
                <a:cs typeface="Arial"/>
              </a:rPr>
              <a:t>population</a:t>
            </a:r>
            <a:endParaRPr sz="1200" dirty="0">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444240" cy="2094163"/>
          </a:xfrm>
          <a:prstGeom prst="rect">
            <a:avLst/>
          </a:prstGeom>
        </p:spPr>
        <p:txBody>
          <a:bodyPr vert="horz" wrap="square" lIns="0" tIns="11430" rIns="0" bIns="0" rtlCol="0">
            <a:spAutoFit/>
          </a:bodyPr>
          <a:lstStyle/>
          <a:p>
            <a:pPr marL="12700">
              <a:lnSpc>
                <a:spcPct val="100000"/>
              </a:lnSpc>
              <a:spcBef>
                <a:spcPts val="90"/>
              </a:spcBef>
            </a:pPr>
            <a:r>
              <a:rPr lang="en-US" sz="1200" b="1" dirty="0" smtClean="0">
                <a:latin typeface="Arial"/>
                <a:cs typeface="Arial"/>
              </a:rPr>
              <a:t>Assess:</a:t>
            </a:r>
            <a:r>
              <a:rPr lang="en-US" sz="1200" dirty="0" smtClean="0">
                <a:latin typeface="Arial"/>
                <a:cs typeface="Arial"/>
              </a:rPr>
              <a:t> Out of a list of 30 political issues (ex: abortion, healthcare) what issue do Americans most desire to hear discussed in the 2016 presidential debate?</a:t>
            </a:r>
          </a:p>
          <a:p>
            <a:pPr marL="12700">
              <a:lnSpc>
                <a:spcPct val="100000"/>
              </a:lnSpc>
              <a:spcBef>
                <a:spcPts val="90"/>
              </a:spcBef>
            </a:pPr>
            <a:endParaRPr lang="en-US" sz="1200" b="1" dirty="0">
              <a:latin typeface="Arial"/>
              <a:cs typeface="Arial"/>
            </a:endParaRPr>
          </a:p>
          <a:p>
            <a:pPr marL="12700">
              <a:lnSpc>
                <a:spcPct val="100000"/>
              </a:lnSpc>
              <a:spcBef>
                <a:spcPts val="90"/>
              </a:spcBef>
            </a:pPr>
            <a:r>
              <a:rPr lang="en-US" sz="1200" b="1" dirty="0" smtClean="0">
                <a:latin typeface="Arial"/>
                <a:cs typeface="Arial"/>
              </a:rPr>
              <a:t>Some sample ideas… what type of biases do these sampling methods suffer from?</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Poll everyone in this STA101 class. </a:t>
            </a:r>
            <a:endParaRPr lang="en-US" sz="1200" i="1"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Randomly select 300 addresses, send them a poll, and request that they return it</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Open up a national online poll. </a:t>
            </a:r>
            <a:endParaRPr sz="1200" dirty="0">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
        <p:nvSpPr>
          <p:cNvPr id="6" name="object 2"/>
          <p:cNvSpPr txBox="1">
            <a:spLocks noGrp="1"/>
          </p:cNvSpPr>
          <p:nvPr>
            <p:ph type="title"/>
          </p:nvPr>
        </p:nvSpPr>
        <p:spPr>
          <a:xfrm>
            <a:off x="97662" y="57937"/>
            <a:ext cx="4414774" cy="363220"/>
          </a:xfrm>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Tree>
    <p:extLst>
      <p:ext uri="{BB962C8B-B14F-4D97-AF65-F5344CB8AC3E}">
        <p14:creationId xmlns:p14="http://schemas.microsoft.com/office/powerpoint/2010/main" val="3766862111"/>
      </p:ext>
    </p:extLst>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444240" cy="2291653"/>
          </a:xfrm>
          <a:prstGeom prst="rect">
            <a:avLst/>
          </a:prstGeom>
        </p:spPr>
        <p:txBody>
          <a:bodyPr vert="horz" wrap="square" lIns="0" tIns="11430" rIns="0" bIns="0" rtlCol="0">
            <a:spAutoFit/>
          </a:bodyPr>
          <a:lstStyle/>
          <a:p>
            <a:pPr marL="12700">
              <a:lnSpc>
                <a:spcPct val="100000"/>
              </a:lnSpc>
              <a:spcBef>
                <a:spcPts val="90"/>
              </a:spcBef>
            </a:pPr>
            <a:r>
              <a:rPr lang="en-US" sz="1200" b="1" dirty="0" smtClean="0">
                <a:latin typeface="Arial"/>
                <a:cs typeface="Arial"/>
              </a:rPr>
              <a:t>Assess:</a:t>
            </a:r>
            <a:r>
              <a:rPr lang="en-US" sz="1200" dirty="0" smtClean="0">
                <a:latin typeface="Arial"/>
                <a:cs typeface="Arial"/>
              </a:rPr>
              <a:t> Out of a list of 30 political issues (ex: abortion, healthcare) what issue do Americans most desire to hear discussed in the 2016 presidential debate?</a:t>
            </a:r>
          </a:p>
          <a:p>
            <a:pPr marL="12700">
              <a:lnSpc>
                <a:spcPct val="100000"/>
              </a:lnSpc>
              <a:spcBef>
                <a:spcPts val="90"/>
              </a:spcBef>
            </a:pPr>
            <a:endParaRPr lang="en-US" sz="1200" b="1" dirty="0">
              <a:latin typeface="Arial"/>
              <a:cs typeface="Arial"/>
            </a:endParaRPr>
          </a:p>
          <a:p>
            <a:pPr marL="12700">
              <a:lnSpc>
                <a:spcPct val="100000"/>
              </a:lnSpc>
              <a:spcBef>
                <a:spcPts val="90"/>
              </a:spcBef>
            </a:pPr>
            <a:r>
              <a:rPr lang="en-US" sz="1200" b="1" dirty="0" smtClean="0">
                <a:latin typeface="Arial"/>
                <a:cs typeface="Arial"/>
              </a:rPr>
              <a:t>Some sample ideas… what type of biases do these sampling methods suffer from?</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Poll everyone in this STA101 class. </a:t>
            </a:r>
            <a:endParaRPr lang="en-US" sz="1200" i="1"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Randomly select 300 addresses, send them a poll, and request that they return it. </a:t>
            </a:r>
            <a:r>
              <a:rPr lang="en-US" sz="1200" dirty="0" smtClean="0">
                <a:solidFill>
                  <a:srgbClr val="C00000"/>
                </a:solidFill>
                <a:latin typeface="Arial"/>
                <a:cs typeface="Arial"/>
              </a:rPr>
              <a:t>(</a:t>
            </a:r>
            <a:r>
              <a:rPr lang="en-US" sz="1200" i="1" dirty="0" smtClean="0">
                <a:solidFill>
                  <a:srgbClr val="C00000"/>
                </a:solidFill>
                <a:latin typeface="Arial"/>
                <a:cs typeface="Arial"/>
              </a:rPr>
              <a:t>Non-response bias)</a:t>
            </a:r>
            <a:endParaRPr lang="en-US" sz="1200"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Open up a national online poll. </a:t>
            </a:r>
            <a:endParaRPr sz="1200" dirty="0">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
        <p:nvSpPr>
          <p:cNvPr id="6" name="object 2"/>
          <p:cNvSpPr txBox="1">
            <a:spLocks noGrp="1"/>
          </p:cNvSpPr>
          <p:nvPr>
            <p:ph type="title"/>
          </p:nvPr>
        </p:nvSpPr>
        <p:spPr>
          <a:xfrm>
            <a:off x="97662" y="57937"/>
            <a:ext cx="4414774" cy="363220"/>
          </a:xfrm>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Tree>
    <p:extLst>
      <p:ext uri="{BB962C8B-B14F-4D97-AF65-F5344CB8AC3E}">
        <p14:creationId xmlns:p14="http://schemas.microsoft.com/office/powerpoint/2010/main" val="1105134500"/>
      </p:ext>
    </p:extLst>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5</a:t>
            </a:r>
            <a:endParaRPr sz="800">
              <a:latin typeface="DejaVu Sans"/>
              <a:cs typeface="DejaVu Sans"/>
            </a:endParaRPr>
          </a:p>
        </p:txBody>
      </p:sp>
      <p:sp>
        <p:nvSpPr>
          <p:cNvPr id="3" name="object 3"/>
          <p:cNvSpPr txBox="1"/>
          <p:nvPr/>
        </p:nvSpPr>
        <p:spPr>
          <a:xfrm>
            <a:off x="355600" y="502399"/>
            <a:ext cx="3964304" cy="1527341"/>
          </a:xfrm>
          <a:prstGeom prst="rect">
            <a:avLst/>
          </a:prstGeom>
        </p:spPr>
        <p:txBody>
          <a:bodyPr vert="horz" wrap="square" lIns="0" tIns="11430" rIns="0" bIns="0" rtlCol="0">
            <a:spAutoFit/>
          </a:bodyPr>
          <a:lstStyle/>
          <a:p>
            <a:pPr marL="194310" marR="9525" indent="-182245">
              <a:lnSpc>
                <a:spcPct val="100000"/>
              </a:lnSpc>
              <a:spcBef>
                <a:spcPts val="90"/>
              </a:spcBef>
            </a:pPr>
            <a:r>
              <a:rPr sz="1100" dirty="0">
                <a:solidFill>
                  <a:srgbClr val="024F84"/>
                </a:solidFill>
                <a:latin typeface="DejaVu Serif"/>
                <a:cs typeface="DejaVu Serif"/>
              </a:rPr>
              <a:t>▶ </a:t>
            </a:r>
            <a:r>
              <a:rPr sz="1200" i="1" spc="-20" dirty="0">
                <a:solidFill>
                  <a:srgbClr val="024F84"/>
                </a:solidFill>
                <a:latin typeface="Arial"/>
                <a:cs typeface="Arial"/>
              </a:rPr>
              <a:t>Non-response: </a:t>
            </a:r>
            <a:r>
              <a:rPr sz="1200" spc="-50" dirty="0">
                <a:latin typeface="Arial"/>
                <a:cs typeface="Arial"/>
              </a:rPr>
              <a:t>If </a:t>
            </a:r>
            <a:r>
              <a:rPr sz="1200" spc="-35" dirty="0">
                <a:latin typeface="Arial"/>
                <a:cs typeface="Arial"/>
              </a:rPr>
              <a:t>only </a:t>
            </a:r>
            <a:r>
              <a:rPr sz="1200" spc="-50" dirty="0">
                <a:latin typeface="Arial"/>
                <a:cs typeface="Arial"/>
              </a:rPr>
              <a:t>a </a:t>
            </a:r>
            <a:r>
              <a:rPr lang="en-US" sz="1200" spc="-40" dirty="0" smtClean="0">
                <a:latin typeface="Arial"/>
                <a:cs typeface="Arial"/>
              </a:rPr>
              <a:t>non-random</a:t>
            </a:r>
            <a:r>
              <a:rPr sz="1200" spc="-40" dirty="0" smtClean="0">
                <a:latin typeface="Arial"/>
                <a:cs typeface="Arial"/>
              </a:rPr>
              <a:t> </a:t>
            </a:r>
            <a:r>
              <a:rPr sz="1200" spc="-20" dirty="0">
                <a:latin typeface="Arial"/>
                <a:cs typeface="Arial"/>
              </a:rPr>
              <a:t>fraction </a:t>
            </a:r>
            <a:r>
              <a:rPr sz="1200" spc="-15" dirty="0">
                <a:latin typeface="Arial"/>
                <a:cs typeface="Arial"/>
              </a:rPr>
              <a:t>of </a:t>
            </a:r>
            <a:r>
              <a:rPr sz="1200" spc="-20" dirty="0">
                <a:latin typeface="Arial"/>
                <a:cs typeface="Arial"/>
              </a:rPr>
              <a:t>the </a:t>
            </a:r>
            <a:r>
              <a:rPr sz="1200" spc="-25" dirty="0">
                <a:latin typeface="Arial"/>
                <a:cs typeface="Arial"/>
              </a:rPr>
              <a:t>randomly  sampled </a:t>
            </a:r>
            <a:r>
              <a:rPr sz="1200" spc="-20" dirty="0">
                <a:latin typeface="Arial"/>
                <a:cs typeface="Arial"/>
              </a:rPr>
              <a:t>people choose </a:t>
            </a:r>
            <a:r>
              <a:rPr sz="1200" spc="5" dirty="0">
                <a:latin typeface="Arial"/>
                <a:cs typeface="Arial"/>
              </a:rPr>
              <a:t>to </a:t>
            </a:r>
            <a:r>
              <a:rPr sz="1200" spc="-20" dirty="0">
                <a:latin typeface="Arial"/>
                <a:cs typeface="Arial"/>
              </a:rPr>
              <a:t>respond </a:t>
            </a:r>
            <a:r>
              <a:rPr sz="1200" spc="5" dirty="0">
                <a:latin typeface="Arial"/>
                <a:cs typeface="Arial"/>
              </a:rPr>
              <a:t>to </a:t>
            </a:r>
            <a:r>
              <a:rPr sz="1200" spc="-50" dirty="0">
                <a:latin typeface="Arial"/>
                <a:cs typeface="Arial"/>
              </a:rPr>
              <a:t>a survey, </a:t>
            </a:r>
            <a:r>
              <a:rPr sz="1200" spc="-20" dirty="0">
                <a:latin typeface="Arial"/>
                <a:cs typeface="Arial"/>
              </a:rPr>
              <a:t>the  </a:t>
            </a:r>
            <a:r>
              <a:rPr sz="1200" spc="-30" dirty="0">
                <a:latin typeface="Arial"/>
                <a:cs typeface="Arial"/>
              </a:rPr>
              <a:t>sample </a:t>
            </a:r>
            <a:r>
              <a:rPr sz="1200" spc="-35" dirty="0">
                <a:latin typeface="Arial"/>
                <a:cs typeface="Arial"/>
              </a:rPr>
              <a:t>may </a:t>
            </a:r>
            <a:r>
              <a:rPr sz="1200" spc="-20" dirty="0">
                <a:latin typeface="Arial"/>
                <a:cs typeface="Arial"/>
              </a:rPr>
              <a:t>no </a:t>
            </a:r>
            <a:r>
              <a:rPr sz="1200" spc="-30" dirty="0">
                <a:latin typeface="Arial"/>
                <a:cs typeface="Arial"/>
              </a:rPr>
              <a:t>longer </a:t>
            </a:r>
            <a:r>
              <a:rPr sz="1200" spc="-20" dirty="0">
                <a:latin typeface="Arial"/>
                <a:cs typeface="Arial"/>
              </a:rPr>
              <a:t>be </a:t>
            </a:r>
            <a:r>
              <a:rPr sz="1200" spc="-35" dirty="0">
                <a:latin typeface="Arial"/>
                <a:cs typeface="Arial"/>
              </a:rPr>
              <a:t>representative </a:t>
            </a:r>
            <a:r>
              <a:rPr sz="1200" spc="-15" dirty="0">
                <a:latin typeface="Arial"/>
                <a:cs typeface="Arial"/>
              </a:rPr>
              <a:t>of </a:t>
            </a:r>
            <a:r>
              <a:rPr sz="1200" spc="-20" dirty="0">
                <a:latin typeface="Arial"/>
                <a:cs typeface="Arial"/>
              </a:rPr>
              <a:t>the</a:t>
            </a:r>
            <a:r>
              <a:rPr sz="1200" spc="240" dirty="0">
                <a:latin typeface="Arial"/>
                <a:cs typeface="Arial"/>
              </a:rPr>
              <a:t> </a:t>
            </a:r>
            <a:r>
              <a:rPr sz="1200" spc="-20" dirty="0">
                <a:latin typeface="Arial"/>
                <a:cs typeface="Arial"/>
              </a:rPr>
              <a:t>population</a:t>
            </a:r>
            <a:endParaRPr sz="1200" dirty="0">
              <a:latin typeface="Arial"/>
              <a:cs typeface="Arial"/>
            </a:endParaRPr>
          </a:p>
          <a:p>
            <a:pPr marL="194310" marR="5080" indent="-182245">
              <a:lnSpc>
                <a:spcPct val="100000"/>
              </a:lnSpc>
              <a:spcBef>
                <a:spcPts val="310"/>
              </a:spcBef>
            </a:pPr>
            <a:r>
              <a:rPr sz="1100" dirty="0">
                <a:solidFill>
                  <a:srgbClr val="024F84"/>
                </a:solidFill>
                <a:latin typeface="DejaVu Serif"/>
                <a:cs typeface="DejaVu Serif"/>
              </a:rPr>
              <a:t>▶ </a:t>
            </a:r>
            <a:r>
              <a:rPr sz="1200" i="1" spc="-45" dirty="0">
                <a:solidFill>
                  <a:srgbClr val="024F84"/>
                </a:solidFill>
                <a:latin typeface="Arial"/>
                <a:cs typeface="Arial"/>
              </a:rPr>
              <a:t>Voluntary </a:t>
            </a:r>
            <a:r>
              <a:rPr sz="1200" i="1" spc="-25" dirty="0">
                <a:solidFill>
                  <a:srgbClr val="024F84"/>
                </a:solidFill>
                <a:latin typeface="Arial"/>
                <a:cs typeface="Arial"/>
              </a:rPr>
              <a:t>response: </a:t>
            </a:r>
            <a:r>
              <a:rPr sz="1200" spc="-20" dirty="0">
                <a:latin typeface="Arial"/>
                <a:cs typeface="Arial"/>
              </a:rPr>
              <a:t>Occurs </a:t>
            </a:r>
            <a:r>
              <a:rPr sz="1200" spc="-25" dirty="0">
                <a:latin typeface="Arial"/>
                <a:cs typeface="Arial"/>
              </a:rPr>
              <a:t>when </a:t>
            </a:r>
            <a:r>
              <a:rPr sz="1200" spc="-20" dirty="0">
                <a:latin typeface="Arial"/>
                <a:cs typeface="Arial"/>
              </a:rPr>
              <a:t>the </a:t>
            </a:r>
            <a:r>
              <a:rPr sz="1200" spc="-30" dirty="0">
                <a:latin typeface="Arial"/>
                <a:cs typeface="Arial"/>
              </a:rPr>
              <a:t>sample </a:t>
            </a:r>
            <a:r>
              <a:rPr sz="1200" spc="-20" dirty="0">
                <a:latin typeface="Arial"/>
                <a:cs typeface="Arial"/>
              </a:rPr>
              <a:t>consists </a:t>
            </a:r>
            <a:r>
              <a:rPr sz="1200" spc="-15" dirty="0">
                <a:latin typeface="Arial"/>
                <a:cs typeface="Arial"/>
              </a:rPr>
              <a:t>of  </a:t>
            </a:r>
            <a:r>
              <a:rPr sz="1200" spc="-20" dirty="0">
                <a:latin typeface="Arial"/>
                <a:cs typeface="Arial"/>
              </a:rPr>
              <a:t>people </a:t>
            </a:r>
            <a:r>
              <a:rPr sz="1200" spc="-10" dirty="0">
                <a:latin typeface="Arial"/>
                <a:cs typeface="Arial"/>
              </a:rPr>
              <a:t>who </a:t>
            </a:r>
            <a:r>
              <a:rPr sz="1200" spc="-30" dirty="0">
                <a:latin typeface="Arial"/>
                <a:cs typeface="Arial"/>
              </a:rPr>
              <a:t>volunteer </a:t>
            </a:r>
            <a:r>
              <a:rPr sz="1200" spc="5" dirty="0">
                <a:latin typeface="Arial"/>
                <a:cs typeface="Arial"/>
              </a:rPr>
              <a:t>to </a:t>
            </a:r>
            <a:r>
              <a:rPr sz="1200" spc="-20" dirty="0">
                <a:latin typeface="Arial"/>
                <a:cs typeface="Arial"/>
              </a:rPr>
              <a:t>respond </a:t>
            </a:r>
            <a:r>
              <a:rPr sz="1200" spc="-25" dirty="0">
                <a:latin typeface="Arial"/>
                <a:cs typeface="Arial"/>
              </a:rPr>
              <a:t>because </a:t>
            </a:r>
            <a:r>
              <a:rPr sz="1200" spc="-30" dirty="0">
                <a:latin typeface="Arial"/>
                <a:cs typeface="Arial"/>
              </a:rPr>
              <a:t>they </a:t>
            </a:r>
            <a:r>
              <a:rPr sz="1200" spc="-45" dirty="0">
                <a:latin typeface="Arial"/>
                <a:cs typeface="Arial"/>
              </a:rPr>
              <a:t>have  </a:t>
            </a:r>
            <a:r>
              <a:rPr sz="1200" spc="-20" dirty="0">
                <a:latin typeface="Arial"/>
                <a:cs typeface="Arial"/>
              </a:rPr>
              <a:t>strong </a:t>
            </a:r>
            <a:r>
              <a:rPr sz="1200" spc="-25" dirty="0">
                <a:latin typeface="Arial"/>
                <a:cs typeface="Arial"/>
              </a:rPr>
              <a:t>opinions </a:t>
            </a:r>
            <a:r>
              <a:rPr sz="1200" spc="-20" dirty="0">
                <a:latin typeface="Arial"/>
                <a:cs typeface="Arial"/>
              </a:rPr>
              <a:t>on the </a:t>
            </a:r>
            <a:r>
              <a:rPr sz="1200" spc="-40" dirty="0">
                <a:latin typeface="Arial"/>
                <a:cs typeface="Arial"/>
              </a:rPr>
              <a:t>issue </a:t>
            </a:r>
            <a:r>
              <a:rPr sz="1200" spc="-30" dirty="0">
                <a:latin typeface="Arial"/>
                <a:cs typeface="Arial"/>
              </a:rPr>
              <a:t>since </a:t>
            </a:r>
            <a:r>
              <a:rPr sz="1200" spc="-20" dirty="0">
                <a:latin typeface="Arial"/>
                <a:cs typeface="Arial"/>
              </a:rPr>
              <a:t>such </a:t>
            </a:r>
            <a:r>
              <a:rPr sz="1200" spc="-50" dirty="0">
                <a:latin typeface="Arial"/>
                <a:cs typeface="Arial"/>
              </a:rPr>
              <a:t>a </a:t>
            </a:r>
            <a:r>
              <a:rPr sz="1200" spc="-30" dirty="0">
                <a:latin typeface="Arial"/>
                <a:cs typeface="Arial"/>
              </a:rPr>
              <a:t>sample </a:t>
            </a:r>
            <a:r>
              <a:rPr sz="1200" spc="-35" dirty="0">
                <a:latin typeface="Arial"/>
                <a:cs typeface="Arial"/>
              </a:rPr>
              <a:t>will also  </a:t>
            </a:r>
            <a:r>
              <a:rPr sz="1200" spc="-5" dirty="0">
                <a:latin typeface="Arial"/>
                <a:cs typeface="Arial"/>
              </a:rPr>
              <a:t>not </a:t>
            </a:r>
            <a:r>
              <a:rPr sz="1200" spc="-20" dirty="0">
                <a:latin typeface="Arial"/>
                <a:cs typeface="Arial"/>
              </a:rPr>
              <a:t>be </a:t>
            </a:r>
            <a:r>
              <a:rPr sz="1200" spc="-35" dirty="0">
                <a:latin typeface="Arial"/>
                <a:cs typeface="Arial"/>
              </a:rPr>
              <a:t>representative </a:t>
            </a:r>
            <a:r>
              <a:rPr sz="1200" spc="-15" dirty="0">
                <a:latin typeface="Arial"/>
                <a:cs typeface="Arial"/>
              </a:rPr>
              <a:t>of </a:t>
            </a:r>
            <a:r>
              <a:rPr sz="1200" spc="-20" dirty="0">
                <a:latin typeface="Arial"/>
                <a:cs typeface="Arial"/>
              </a:rPr>
              <a:t>the</a:t>
            </a:r>
            <a:r>
              <a:rPr sz="1200" spc="75" dirty="0">
                <a:latin typeface="Arial"/>
                <a:cs typeface="Arial"/>
              </a:rPr>
              <a:t> </a:t>
            </a:r>
            <a:r>
              <a:rPr sz="1200" spc="-20" dirty="0">
                <a:latin typeface="Arial"/>
                <a:cs typeface="Arial"/>
              </a:rPr>
              <a:t>population</a:t>
            </a:r>
            <a:endParaRPr sz="1200" dirty="0">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444240" cy="2291653"/>
          </a:xfrm>
          <a:prstGeom prst="rect">
            <a:avLst/>
          </a:prstGeom>
        </p:spPr>
        <p:txBody>
          <a:bodyPr vert="horz" wrap="square" lIns="0" tIns="11430" rIns="0" bIns="0" rtlCol="0">
            <a:spAutoFit/>
          </a:bodyPr>
          <a:lstStyle/>
          <a:p>
            <a:pPr marL="12700">
              <a:lnSpc>
                <a:spcPct val="100000"/>
              </a:lnSpc>
              <a:spcBef>
                <a:spcPts val="90"/>
              </a:spcBef>
            </a:pPr>
            <a:r>
              <a:rPr lang="en-US" sz="1200" b="1" dirty="0" smtClean="0">
                <a:latin typeface="Arial"/>
                <a:cs typeface="Arial"/>
              </a:rPr>
              <a:t>Assess:</a:t>
            </a:r>
            <a:r>
              <a:rPr lang="en-US" sz="1200" dirty="0" smtClean="0">
                <a:latin typeface="Arial"/>
                <a:cs typeface="Arial"/>
              </a:rPr>
              <a:t> Out of a list of 30 political issues (ex: abortion, healthcare) what issue do Americans most desire to hear discussed in the 2016 presidential debate?</a:t>
            </a:r>
          </a:p>
          <a:p>
            <a:pPr marL="12700">
              <a:lnSpc>
                <a:spcPct val="100000"/>
              </a:lnSpc>
              <a:spcBef>
                <a:spcPts val="90"/>
              </a:spcBef>
            </a:pPr>
            <a:endParaRPr lang="en-US" sz="1200" b="1" dirty="0">
              <a:latin typeface="Arial"/>
              <a:cs typeface="Arial"/>
            </a:endParaRPr>
          </a:p>
          <a:p>
            <a:pPr marL="12700">
              <a:lnSpc>
                <a:spcPct val="100000"/>
              </a:lnSpc>
              <a:spcBef>
                <a:spcPts val="90"/>
              </a:spcBef>
            </a:pPr>
            <a:r>
              <a:rPr lang="en-US" sz="1200" b="1" dirty="0" smtClean="0">
                <a:latin typeface="Arial"/>
                <a:cs typeface="Arial"/>
              </a:rPr>
              <a:t>Some sample ideas… what type of biases do these sampling methods suffer from?</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Poll everyone in this STA101 class. </a:t>
            </a:r>
            <a:endParaRPr lang="en-US" sz="1200" i="1"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Randomly select 300 addresses, send them a poll, and request that they return it. </a:t>
            </a:r>
            <a:r>
              <a:rPr lang="en-US" sz="1200" dirty="0" smtClean="0">
                <a:solidFill>
                  <a:srgbClr val="C00000"/>
                </a:solidFill>
                <a:latin typeface="Arial"/>
                <a:cs typeface="Arial"/>
              </a:rPr>
              <a:t>(</a:t>
            </a:r>
            <a:r>
              <a:rPr lang="en-US" sz="1200" i="1" dirty="0" smtClean="0">
                <a:solidFill>
                  <a:srgbClr val="C00000"/>
                </a:solidFill>
                <a:latin typeface="Arial"/>
                <a:cs typeface="Arial"/>
              </a:rPr>
              <a:t>Non-response bias)</a:t>
            </a:r>
            <a:endParaRPr lang="en-US" sz="1200"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Open up a national online poll.</a:t>
            </a:r>
            <a:endParaRPr sz="1200" i="1" dirty="0">
              <a:solidFill>
                <a:srgbClr val="C00000"/>
              </a:solidFill>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
        <p:nvSpPr>
          <p:cNvPr id="6" name="object 2"/>
          <p:cNvSpPr txBox="1">
            <a:spLocks noGrp="1"/>
          </p:cNvSpPr>
          <p:nvPr>
            <p:ph type="title"/>
          </p:nvPr>
        </p:nvSpPr>
        <p:spPr>
          <a:xfrm>
            <a:off x="97662" y="57937"/>
            <a:ext cx="4414774" cy="363220"/>
          </a:xfrm>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Tree>
    <p:extLst>
      <p:ext uri="{BB962C8B-B14F-4D97-AF65-F5344CB8AC3E}">
        <p14:creationId xmlns:p14="http://schemas.microsoft.com/office/powerpoint/2010/main" val="2267952778"/>
      </p:ext>
    </p:extLst>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3" name="object 3"/>
          <p:cNvSpPr txBox="1"/>
          <p:nvPr/>
        </p:nvSpPr>
        <p:spPr>
          <a:xfrm>
            <a:off x="97662" y="316069"/>
            <a:ext cx="4512438" cy="2985304"/>
          </a:xfrm>
          <a:prstGeom prst="rect">
            <a:avLst/>
          </a:prstGeom>
        </p:spPr>
        <p:txBody>
          <a:bodyPr vert="horz" wrap="square" lIns="0" tIns="17145" rIns="0" bIns="0" rtlCol="0">
            <a:spAutoFit/>
          </a:bodyPr>
          <a:lstStyle/>
          <a:p>
            <a:pPr marL="166370" indent="-153670">
              <a:lnSpc>
                <a:spcPct val="100000"/>
              </a:lnSpc>
              <a:spcBef>
                <a:spcPts val="135"/>
              </a:spcBef>
              <a:buAutoNum type="arabicPeriod"/>
              <a:tabLst>
                <a:tab pos="167005" algn="l"/>
              </a:tabLst>
            </a:pPr>
            <a:r>
              <a:rPr sz="1000" spc="-35" dirty="0">
                <a:solidFill>
                  <a:srgbClr val="024F84"/>
                </a:solidFill>
                <a:latin typeface="DejaVu Sans"/>
                <a:cs typeface="DejaVu Sans"/>
              </a:rPr>
              <a:t>Main </a:t>
            </a:r>
            <a:r>
              <a:rPr sz="1000" spc="-40" dirty="0">
                <a:solidFill>
                  <a:srgbClr val="024F84"/>
                </a:solidFill>
                <a:latin typeface="DejaVu Sans"/>
                <a:cs typeface="DejaVu Sans"/>
              </a:rPr>
              <a:t>ideas</a:t>
            </a:r>
            <a:endParaRPr sz="1000" dirty="0">
              <a:latin typeface="DejaVu Sans"/>
              <a:cs typeface="DejaVu Sans"/>
            </a:endParaRPr>
          </a:p>
          <a:p>
            <a:pPr marL="698500" lvl="2" indent="-228600">
              <a:spcBef>
                <a:spcPts val="95"/>
              </a:spcBef>
              <a:buFont typeface="+mj-lt"/>
              <a:buAutoNum type="alphaUcPeriod"/>
              <a:tabLst>
                <a:tab pos="443865" algn="l"/>
              </a:tabLst>
            </a:pPr>
            <a:r>
              <a:rPr lang="en-US" sz="1000" b="1" spc="-20" dirty="0" smtClean="0">
                <a:latin typeface="DejaVu Sans"/>
                <a:cs typeface="DejaVu Sans"/>
              </a:rPr>
              <a:t>Course Goal: </a:t>
            </a:r>
            <a:r>
              <a:rPr lang="en-US" sz="1000" dirty="0"/>
              <a:t>🆕 </a:t>
            </a:r>
            <a:r>
              <a:rPr sz="1000" spc="-20" dirty="0" smtClean="0">
                <a:latin typeface="DejaVu Sans"/>
                <a:cs typeface="DejaVu Sans"/>
              </a:rPr>
              <a:t>Use </a:t>
            </a:r>
            <a:r>
              <a:rPr sz="1000" spc="-60" dirty="0">
                <a:latin typeface="DejaVu Sans"/>
                <a:cs typeface="DejaVu Sans"/>
              </a:rPr>
              <a:t>a </a:t>
            </a:r>
            <a:r>
              <a:rPr sz="1000" spc="-50" dirty="0" smtClean="0">
                <a:latin typeface="DejaVu Sans"/>
                <a:cs typeface="DejaVu Sans"/>
              </a:rPr>
              <a:t>sample</a:t>
            </a:r>
            <a:r>
              <a:rPr lang="en-US" sz="1000" spc="-50" dirty="0" smtClean="0">
                <a:latin typeface="DejaVu Sans"/>
                <a:cs typeface="DejaVu Sans"/>
              </a:rPr>
              <a:t> (data)</a:t>
            </a:r>
            <a:r>
              <a:rPr sz="1000" spc="-50" dirty="0" smtClean="0">
                <a:latin typeface="DejaVu Sans"/>
                <a:cs typeface="DejaVu Sans"/>
              </a:rPr>
              <a:t> </a:t>
            </a:r>
            <a:r>
              <a:rPr sz="1000" spc="-45" dirty="0">
                <a:latin typeface="DejaVu Sans"/>
                <a:cs typeface="DejaVu Sans"/>
              </a:rPr>
              <a:t>to </a:t>
            </a:r>
            <a:r>
              <a:rPr sz="1000" spc="-70" dirty="0">
                <a:latin typeface="DejaVu Sans"/>
                <a:cs typeface="DejaVu Sans"/>
              </a:rPr>
              <a:t>make </a:t>
            </a:r>
            <a:r>
              <a:rPr sz="1000" spc="-50" dirty="0">
                <a:latin typeface="DejaVu Sans"/>
                <a:cs typeface="DejaVu Sans"/>
              </a:rPr>
              <a:t>inferences about </a:t>
            </a:r>
            <a:r>
              <a:rPr sz="1000" spc="-65" dirty="0">
                <a:latin typeface="DejaVu Sans"/>
                <a:cs typeface="DejaVu Sans"/>
              </a:rPr>
              <a:t>the</a:t>
            </a:r>
            <a:r>
              <a:rPr sz="1000" spc="90" dirty="0">
                <a:latin typeface="DejaVu Sans"/>
                <a:cs typeface="DejaVu Sans"/>
              </a:rPr>
              <a:t> </a:t>
            </a:r>
            <a:r>
              <a:rPr sz="1000" spc="-45" dirty="0">
                <a:latin typeface="DejaVu Sans"/>
                <a:cs typeface="DejaVu Sans"/>
              </a:rPr>
              <a:t>population</a:t>
            </a:r>
            <a:endParaRPr sz="1000" dirty="0">
              <a:latin typeface="DejaVu Sans"/>
              <a:cs typeface="DejaVu Sans"/>
            </a:endParaRPr>
          </a:p>
          <a:p>
            <a:pPr marL="698500" marR="5080" lvl="2" indent="-228600">
              <a:lnSpc>
                <a:spcPct val="107500"/>
              </a:lnSpc>
              <a:buFont typeface="+mj-lt"/>
              <a:buAutoNum type="alphaUcPeriod"/>
              <a:tabLst>
                <a:tab pos="443865" algn="l"/>
              </a:tabLst>
            </a:pPr>
            <a:r>
              <a:rPr lang="en-US" sz="1000" b="1" spc="-20" dirty="0" smtClean="0">
                <a:solidFill>
                  <a:schemeClr val="bg1">
                    <a:lumMod val="85000"/>
                  </a:schemeClr>
                </a:solidFill>
                <a:latin typeface="DejaVu Sans"/>
                <a:cs typeface="DejaVu Sans"/>
              </a:rPr>
              <a:t>Data Collection Principles</a:t>
            </a:r>
          </a:p>
          <a:p>
            <a:pPr marL="1155700" marR="5080" lvl="3" indent="-228600">
              <a:lnSpc>
                <a:spcPct val="107500"/>
              </a:lnSpc>
              <a:buFont typeface="+mj-lt"/>
              <a:buAutoNum type="arabicPeriod"/>
              <a:tabLst>
                <a:tab pos="443865" algn="l"/>
              </a:tabLst>
            </a:pPr>
            <a:r>
              <a:rPr lang="en-US" sz="1000" u="sng" spc="-55" dirty="0" smtClean="0">
                <a:solidFill>
                  <a:schemeClr val="bg1">
                    <a:lumMod val="85000"/>
                  </a:schemeClr>
                </a:solidFill>
                <a:latin typeface="DejaVu Sans"/>
                <a:cs typeface="DejaVu Sans"/>
              </a:rPr>
              <a:t>Random Sampling:</a:t>
            </a:r>
          </a:p>
          <a:p>
            <a:pPr marL="1670050" marR="5080" lvl="4" indent="-285750">
              <a:lnSpc>
                <a:spcPct val="107500"/>
              </a:lnSpc>
              <a:buFont typeface="+mj-lt"/>
              <a:buAutoNum type="romanLcPeriod"/>
              <a:tabLst>
                <a:tab pos="443865" algn="l"/>
              </a:tabLst>
            </a:pPr>
            <a:r>
              <a:rPr lang="en-US" sz="1000" dirty="0">
                <a:solidFill>
                  <a:schemeClr val="bg1">
                    <a:lumMod val="85000"/>
                  </a:schemeClr>
                </a:solidFill>
              </a:rPr>
              <a:t>🆕 </a:t>
            </a:r>
            <a:r>
              <a:rPr sz="1000" spc="-55" dirty="0" smtClean="0">
                <a:solidFill>
                  <a:schemeClr val="bg1">
                    <a:lumMod val="85000"/>
                  </a:schemeClr>
                </a:solidFill>
                <a:latin typeface="DejaVu Sans"/>
                <a:cs typeface="DejaVu Sans"/>
              </a:rPr>
              <a:t>Ideally </a:t>
            </a:r>
            <a:r>
              <a:rPr sz="1000" spc="-45" dirty="0">
                <a:solidFill>
                  <a:schemeClr val="bg1">
                    <a:lumMod val="85000"/>
                  </a:schemeClr>
                </a:solidFill>
                <a:latin typeface="DejaVu Sans"/>
                <a:cs typeface="DejaVu Sans"/>
              </a:rPr>
              <a:t>use </a:t>
            </a:r>
            <a:r>
              <a:rPr sz="1000" spc="-60" dirty="0">
                <a:solidFill>
                  <a:schemeClr val="bg1">
                    <a:lumMod val="85000"/>
                  </a:schemeClr>
                </a:solidFill>
                <a:latin typeface="DejaVu Sans"/>
                <a:cs typeface="DejaVu Sans"/>
              </a:rPr>
              <a:t>a </a:t>
            </a:r>
            <a:r>
              <a:rPr sz="1000" spc="-50" dirty="0">
                <a:solidFill>
                  <a:schemeClr val="bg1">
                    <a:lumMod val="85000"/>
                  </a:schemeClr>
                </a:solidFill>
                <a:latin typeface="DejaVu Sans"/>
                <a:cs typeface="DejaVu Sans"/>
              </a:rPr>
              <a:t>simple </a:t>
            </a:r>
            <a:r>
              <a:rPr sz="1000" spc="-55" dirty="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sample, </a:t>
            </a:r>
            <a:r>
              <a:rPr sz="1000" spc="-60" dirty="0">
                <a:solidFill>
                  <a:schemeClr val="bg1">
                    <a:lumMod val="85000"/>
                  </a:schemeClr>
                </a:solidFill>
                <a:latin typeface="DejaVu Sans"/>
                <a:cs typeface="DejaVu Sans"/>
              </a:rPr>
              <a:t>stratify </a:t>
            </a:r>
            <a:r>
              <a:rPr sz="1000" spc="-45" dirty="0">
                <a:solidFill>
                  <a:schemeClr val="bg1">
                    <a:lumMod val="85000"/>
                  </a:schemeClr>
                </a:solidFill>
                <a:latin typeface="DejaVu Sans"/>
                <a:cs typeface="DejaVu Sans"/>
              </a:rPr>
              <a:t>to control </a:t>
            </a:r>
            <a:r>
              <a:rPr sz="1000" spc="-50" dirty="0">
                <a:solidFill>
                  <a:schemeClr val="bg1">
                    <a:lumMod val="85000"/>
                  </a:schemeClr>
                </a:solidFill>
                <a:latin typeface="DejaVu Sans"/>
                <a:cs typeface="DejaVu Sans"/>
              </a:rPr>
              <a:t>for </a:t>
            </a:r>
            <a:r>
              <a:rPr sz="1000" spc="-60" dirty="0">
                <a:solidFill>
                  <a:schemeClr val="bg1">
                    <a:lumMod val="85000"/>
                  </a:schemeClr>
                </a:solidFill>
                <a:latin typeface="DejaVu Sans"/>
                <a:cs typeface="DejaVu Sans"/>
              </a:rPr>
              <a:t>a  </a:t>
            </a:r>
            <a:r>
              <a:rPr sz="1000" spc="-55" dirty="0">
                <a:solidFill>
                  <a:schemeClr val="bg1">
                    <a:lumMod val="85000"/>
                  </a:schemeClr>
                </a:solidFill>
                <a:latin typeface="DejaVu Sans"/>
                <a:cs typeface="DejaVu Sans"/>
              </a:rPr>
              <a:t>variable, </a:t>
            </a:r>
            <a:r>
              <a:rPr sz="1000" spc="-50" dirty="0">
                <a:solidFill>
                  <a:schemeClr val="bg1">
                    <a:lumMod val="85000"/>
                  </a:schemeClr>
                </a:solidFill>
                <a:latin typeface="DejaVu Sans"/>
                <a:cs typeface="DejaVu Sans"/>
              </a:rPr>
              <a:t>and </a:t>
            </a:r>
            <a:r>
              <a:rPr sz="1000" spc="-45" dirty="0">
                <a:solidFill>
                  <a:schemeClr val="bg1">
                    <a:lumMod val="85000"/>
                  </a:schemeClr>
                </a:solidFill>
                <a:latin typeface="DejaVu Sans"/>
                <a:cs typeface="DejaVu Sans"/>
              </a:rPr>
              <a:t>cluster to </a:t>
            </a:r>
            <a:r>
              <a:rPr sz="1000" spc="-70" dirty="0">
                <a:solidFill>
                  <a:schemeClr val="bg1">
                    <a:lumMod val="85000"/>
                  </a:schemeClr>
                </a:solidFill>
                <a:latin typeface="DejaVu Sans"/>
                <a:cs typeface="DejaVu Sans"/>
              </a:rPr>
              <a:t>make </a:t>
            </a:r>
            <a:r>
              <a:rPr sz="1000" spc="-50" dirty="0">
                <a:solidFill>
                  <a:schemeClr val="bg1">
                    <a:lumMod val="85000"/>
                  </a:schemeClr>
                </a:solidFill>
                <a:latin typeface="DejaVu Sans"/>
                <a:cs typeface="DejaVu Sans"/>
              </a:rPr>
              <a:t>sampling</a:t>
            </a:r>
            <a:r>
              <a:rPr sz="1000" spc="80" dirty="0">
                <a:solidFill>
                  <a:schemeClr val="bg1">
                    <a:lumMod val="85000"/>
                  </a:schemeClr>
                </a:solidFill>
                <a:latin typeface="DejaVu Sans"/>
                <a:cs typeface="DejaVu Sans"/>
              </a:rPr>
              <a:t> </a:t>
            </a:r>
            <a:r>
              <a:rPr sz="1000" spc="-55" dirty="0">
                <a:solidFill>
                  <a:schemeClr val="bg1">
                    <a:lumMod val="85000"/>
                  </a:schemeClr>
                </a:solidFill>
                <a:latin typeface="DejaVu Sans"/>
                <a:cs typeface="DejaVu Sans"/>
              </a:rPr>
              <a:t>easier</a:t>
            </a:r>
            <a:endParaRPr sz="1000" dirty="0">
              <a:solidFill>
                <a:schemeClr val="bg1">
                  <a:lumMod val="85000"/>
                </a:schemeClr>
              </a:solidFill>
              <a:latin typeface="DejaVu Sans"/>
              <a:cs typeface="DejaVu Sans"/>
            </a:endParaRPr>
          </a:p>
          <a:p>
            <a:pPr marL="1612900" lvl="4" indent="-228600">
              <a:spcBef>
                <a:spcPts val="95"/>
              </a:spcBef>
              <a:buFont typeface="+mj-lt"/>
              <a:buAutoNum type="romanL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Sampling </a:t>
            </a:r>
            <a:r>
              <a:rPr sz="1000" spc="-45" dirty="0">
                <a:solidFill>
                  <a:schemeClr val="bg1">
                    <a:lumMod val="85000"/>
                  </a:schemeClr>
                </a:solidFill>
                <a:latin typeface="DejaVu Sans"/>
                <a:cs typeface="DejaVu Sans"/>
              </a:rPr>
              <a:t>schemes </a:t>
            </a:r>
            <a:r>
              <a:rPr sz="1000" spc="-40" dirty="0">
                <a:solidFill>
                  <a:schemeClr val="bg1">
                    <a:lumMod val="85000"/>
                  </a:schemeClr>
                </a:solidFill>
                <a:latin typeface="DejaVu Sans"/>
                <a:cs typeface="DejaVu Sans"/>
              </a:rPr>
              <a:t>can </a:t>
            </a:r>
            <a:r>
              <a:rPr sz="1000" spc="-60" dirty="0">
                <a:solidFill>
                  <a:schemeClr val="bg1">
                    <a:lumMod val="85000"/>
                  </a:schemeClr>
                </a:solidFill>
                <a:latin typeface="DejaVu Sans"/>
                <a:cs typeface="DejaVu Sans"/>
              </a:rPr>
              <a:t>suﬀer </a:t>
            </a:r>
            <a:r>
              <a:rPr sz="1000" spc="-65" dirty="0">
                <a:solidFill>
                  <a:schemeClr val="bg1">
                    <a:lumMod val="85000"/>
                  </a:schemeClr>
                </a:solidFill>
                <a:latin typeface="DejaVu Sans"/>
                <a:cs typeface="DejaVu Sans"/>
              </a:rPr>
              <a:t>from </a:t>
            </a:r>
            <a:r>
              <a:rPr sz="1000" spc="-60" dirty="0">
                <a:solidFill>
                  <a:schemeClr val="bg1">
                    <a:lumMod val="85000"/>
                  </a:schemeClr>
                </a:solidFill>
                <a:latin typeface="DejaVu Sans"/>
                <a:cs typeface="DejaVu Sans"/>
              </a:rPr>
              <a:t>a </a:t>
            </a:r>
            <a:r>
              <a:rPr sz="1000" spc="-70" dirty="0">
                <a:solidFill>
                  <a:schemeClr val="bg1">
                    <a:lumMod val="85000"/>
                  </a:schemeClr>
                </a:solidFill>
                <a:latin typeface="DejaVu Sans"/>
                <a:cs typeface="DejaVu Sans"/>
              </a:rPr>
              <a:t>variety </a:t>
            </a:r>
            <a:r>
              <a:rPr sz="1000" spc="-35" dirty="0">
                <a:solidFill>
                  <a:schemeClr val="bg1">
                    <a:lumMod val="85000"/>
                  </a:schemeClr>
                </a:solidFill>
                <a:latin typeface="DejaVu Sans"/>
                <a:cs typeface="DejaVu Sans"/>
              </a:rPr>
              <a:t>of</a:t>
            </a:r>
            <a:r>
              <a:rPr sz="1000" spc="145" dirty="0">
                <a:solidFill>
                  <a:schemeClr val="bg1">
                    <a:lumMod val="85000"/>
                  </a:schemeClr>
                </a:solidFill>
                <a:latin typeface="DejaVu Sans"/>
                <a:cs typeface="DejaVu Sans"/>
              </a:rPr>
              <a:t> </a:t>
            </a:r>
            <a:r>
              <a:rPr sz="1000" spc="-35" dirty="0">
                <a:solidFill>
                  <a:schemeClr val="bg1">
                    <a:lumMod val="85000"/>
                  </a:schemeClr>
                </a:solidFill>
                <a:latin typeface="DejaVu Sans"/>
                <a:cs typeface="DejaVu Sans"/>
              </a:rPr>
              <a:t>biases</a:t>
            </a:r>
            <a:endParaRPr sz="1000" dirty="0">
              <a:solidFill>
                <a:schemeClr val="bg1">
                  <a:lumMod val="85000"/>
                </a:schemeClr>
              </a:solidFill>
              <a:latin typeface="DejaVu Sans"/>
              <a:cs typeface="DejaVu Sans"/>
            </a:endParaRPr>
          </a:p>
          <a:p>
            <a:pPr marL="1155700" marR="62865" lvl="3" indent="-228600">
              <a:lnSpc>
                <a:spcPct val="107500"/>
              </a:lnSpc>
              <a:buFont typeface="+mj-lt"/>
              <a:buAutoNum type="arabicPeriod"/>
              <a:tabLst>
                <a:tab pos="443865" algn="l"/>
              </a:tabLst>
            </a:pPr>
            <a:r>
              <a:rPr lang="en-US" sz="1000" u="sng" spc="-55" dirty="0" smtClean="0">
                <a:solidFill>
                  <a:schemeClr val="bg1">
                    <a:lumMod val="85000"/>
                  </a:schemeClr>
                </a:solidFill>
                <a:latin typeface="DejaVu Sans"/>
                <a:cs typeface="DejaVu Sans"/>
              </a:rPr>
              <a:t>Random Assignment: </a:t>
            </a:r>
            <a:r>
              <a:rPr lang="en-US" sz="1000" spc="-55" dirty="0" smtClean="0">
                <a:solidFill>
                  <a:schemeClr val="bg1">
                    <a:lumMod val="85000"/>
                  </a:schemeClr>
                </a:solidFill>
                <a:latin typeface="DejaVu Sans"/>
                <a:cs typeface="DejaVu Sans"/>
              </a:rPr>
              <a:t>Randomly assign observations to each independent variable group.</a:t>
            </a:r>
          </a:p>
          <a:p>
            <a:pPr marL="1612900" marR="15240" lvl="4" indent="-228600">
              <a:lnSpc>
                <a:spcPct val="107500"/>
              </a:lnSpc>
              <a:buFont typeface="+mj-lt"/>
              <a:buAutoNum type="arabicPeriod"/>
              <a:tabLst>
                <a:tab pos="443865" algn="l"/>
              </a:tabLst>
            </a:pPr>
            <a:r>
              <a:rPr lang="en-US" sz="1000" dirty="0" smtClean="0">
                <a:solidFill>
                  <a:schemeClr val="bg1">
                    <a:lumMod val="85000"/>
                  </a:schemeClr>
                </a:solidFill>
              </a:rPr>
              <a:t>🆕 </a:t>
            </a:r>
            <a:r>
              <a:rPr sz="1000" spc="-35" dirty="0" smtClean="0">
                <a:solidFill>
                  <a:schemeClr val="bg1">
                    <a:lumMod val="85000"/>
                  </a:schemeClr>
                </a:solidFill>
                <a:latin typeface="DejaVu Sans"/>
                <a:cs typeface="DejaVu Sans"/>
              </a:rPr>
              <a:t>Four </a:t>
            </a:r>
            <a:r>
              <a:rPr sz="1000" spc="-40" dirty="0">
                <a:solidFill>
                  <a:schemeClr val="bg1">
                    <a:lumMod val="85000"/>
                  </a:schemeClr>
                </a:solidFill>
                <a:latin typeface="DejaVu Sans"/>
                <a:cs typeface="DejaVu Sans"/>
              </a:rPr>
              <a:t>principles </a:t>
            </a:r>
            <a:r>
              <a:rPr sz="1000" spc="-35" dirty="0">
                <a:solidFill>
                  <a:schemeClr val="bg1">
                    <a:lumMod val="85000"/>
                  </a:schemeClr>
                </a:solidFill>
                <a:latin typeface="DejaVu Sans"/>
                <a:cs typeface="DejaVu Sans"/>
              </a:rPr>
              <a:t>of </a:t>
            </a:r>
            <a:r>
              <a:rPr sz="1000" spc="-65" dirty="0">
                <a:solidFill>
                  <a:schemeClr val="bg1">
                    <a:lumMod val="85000"/>
                  </a:schemeClr>
                </a:solidFill>
                <a:latin typeface="DejaVu Sans"/>
                <a:cs typeface="DejaVu Sans"/>
              </a:rPr>
              <a:t>experimental </a:t>
            </a:r>
            <a:r>
              <a:rPr sz="1000" spc="-45" dirty="0">
                <a:solidFill>
                  <a:schemeClr val="bg1">
                    <a:lumMod val="85000"/>
                  </a:schemeClr>
                </a:solidFill>
                <a:latin typeface="DejaVu Sans"/>
                <a:cs typeface="DejaVu Sans"/>
              </a:rPr>
              <a:t>design: </a:t>
            </a:r>
            <a:r>
              <a:rPr sz="1000" spc="-55" dirty="0">
                <a:solidFill>
                  <a:schemeClr val="bg1">
                    <a:lumMod val="85000"/>
                  </a:schemeClr>
                </a:solidFill>
                <a:latin typeface="DejaVu Sans"/>
                <a:cs typeface="DejaVu Sans"/>
              </a:rPr>
              <a:t>randomize, </a:t>
            </a:r>
            <a:r>
              <a:rPr sz="1000" spc="-45" dirty="0">
                <a:solidFill>
                  <a:schemeClr val="bg1">
                    <a:lumMod val="85000"/>
                  </a:schemeClr>
                </a:solidFill>
                <a:latin typeface="DejaVu Sans"/>
                <a:cs typeface="DejaVu Sans"/>
              </a:rPr>
              <a:t>control,  </a:t>
            </a:r>
            <a:r>
              <a:rPr sz="1000" spc="-30" dirty="0">
                <a:solidFill>
                  <a:schemeClr val="bg1">
                    <a:lumMod val="85000"/>
                  </a:schemeClr>
                </a:solidFill>
                <a:latin typeface="DejaVu Sans"/>
                <a:cs typeface="DejaVu Sans"/>
              </a:rPr>
              <a:t>block,</a:t>
            </a:r>
            <a:r>
              <a:rPr sz="1000" spc="-35" dirty="0">
                <a:solidFill>
                  <a:schemeClr val="bg1">
                    <a:lumMod val="85000"/>
                  </a:schemeClr>
                </a:solidFill>
                <a:latin typeface="DejaVu Sans"/>
                <a:cs typeface="DejaVu Sans"/>
              </a:rPr>
              <a:t> </a:t>
            </a:r>
            <a:r>
              <a:rPr sz="1000" spc="-55" dirty="0" smtClean="0">
                <a:solidFill>
                  <a:schemeClr val="bg1">
                    <a:lumMod val="85000"/>
                  </a:schemeClr>
                </a:solidFill>
                <a:latin typeface="DejaVu Sans"/>
                <a:cs typeface="DejaVu Sans"/>
              </a:rPr>
              <a:t>replicate</a:t>
            </a:r>
            <a:endParaRPr lang="en-US" sz="1000" spc="-55" dirty="0" smtClean="0">
              <a:solidFill>
                <a:schemeClr val="bg1">
                  <a:lumMod val="85000"/>
                </a:schemeClr>
              </a:solidFill>
              <a:latin typeface="DejaVu Sans"/>
              <a:cs typeface="DejaVu Sans"/>
            </a:endParaRPr>
          </a:p>
          <a:p>
            <a:pPr marL="698500" marR="15240" lvl="2" indent="-228600">
              <a:lnSpc>
                <a:spcPct val="107500"/>
              </a:lnSpc>
              <a:buFont typeface="+mj-lt"/>
              <a:buAutoNum type="alphaUcPeriod"/>
              <a:tabLst>
                <a:tab pos="443865" algn="l"/>
              </a:tabLst>
            </a:pPr>
            <a:r>
              <a:rPr lang="en-US" sz="1000" b="1" spc="-55" dirty="0" smtClean="0">
                <a:solidFill>
                  <a:schemeClr val="bg1">
                    <a:lumMod val="85000"/>
                  </a:schemeClr>
                </a:solidFill>
                <a:latin typeface="DejaVu Sans"/>
                <a:cs typeface="DejaVu Sans"/>
              </a:rPr>
              <a:t>Types of Studies: </a:t>
            </a:r>
            <a:r>
              <a:rPr lang="en-US" sz="1000" dirty="0" smtClean="0">
                <a:solidFill>
                  <a:schemeClr val="bg1">
                    <a:lumMod val="85000"/>
                  </a:schemeClr>
                </a:solidFill>
              </a:rPr>
              <a:t>🆕 </a:t>
            </a:r>
            <a:r>
              <a:rPr lang="en-US" sz="1000" spc="-55" dirty="0">
                <a:solidFill>
                  <a:schemeClr val="bg1">
                    <a:lumMod val="85000"/>
                  </a:schemeClr>
                </a:solidFill>
                <a:latin typeface="DejaVu Sans"/>
                <a:cs typeface="DejaVu Sans"/>
              </a:rPr>
              <a:t>Experiments </a:t>
            </a:r>
            <a:r>
              <a:rPr lang="en-US" sz="1000" spc="-45" dirty="0">
                <a:solidFill>
                  <a:schemeClr val="bg1">
                    <a:lumMod val="85000"/>
                  </a:schemeClr>
                </a:solidFill>
                <a:latin typeface="DejaVu Sans"/>
                <a:cs typeface="DejaVu Sans"/>
              </a:rPr>
              <a:t>use </a:t>
            </a:r>
            <a:r>
              <a:rPr lang="en-US" sz="1000" spc="-55" dirty="0">
                <a:solidFill>
                  <a:schemeClr val="bg1">
                    <a:lumMod val="85000"/>
                  </a:schemeClr>
                </a:solidFill>
                <a:latin typeface="DejaVu Sans"/>
                <a:cs typeface="DejaVu Sans"/>
              </a:rPr>
              <a:t>random assignment </a:t>
            </a:r>
            <a:r>
              <a:rPr lang="en-US" sz="1000" spc="-45" dirty="0">
                <a:solidFill>
                  <a:schemeClr val="bg1">
                    <a:lumMod val="85000"/>
                  </a:schemeClr>
                </a:solidFill>
                <a:latin typeface="DejaVu Sans"/>
                <a:cs typeface="DejaVu Sans"/>
              </a:rPr>
              <a:t>to </a:t>
            </a:r>
            <a:r>
              <a:rPr lang="en-US" sz="1000" spc="-75" dirty="0">
                <a:solidFill>
                  <a:schemeClr val="bg1">
                    <a:lumMod val="85000"/>
                  </a:schemeClr>
                </a:solidFill>
                <a:latin typeface="DejaVu Sans"/>
                <a:cs typeface="DejaVu Sans"/>
              </a:rPr>
              <a:t>treatment </a:t>
            </a:r>
            <a:r>
              <a:rPr lang="en-US" sz="1000" spc="-40" dirty="0" smtClean="0">
                <a:solidFill>
                  <a:schemeClr val="bg1">
                    <a:lumMod val="85000"/>
                  </a:schemeClr>
                </a:solidFill>
                <a:latin typeface="DejaVu Sans"/>
                <a:cs typeface="DejaVu Sans"/>
              </a:rPr>
              <a:t>groups  </a:t>
            </a:r>
            <a:r>
              <a:rPr lang="en-US" sz="1000" spc="-50" dirty="0">
                <a:solidFill>
                  <a:schemeClr val="bg1">
                    <a:lumMod val="85000"/>
                  </a:schemeClr>
                </a:solidFill>
                <a:latin typeface="DejaVu Sans"/>
                <a:cs typeface="DejaVu Sans"/>
              </a:rPr>
              <a:t>observational </a:t>
            </a:r>
            <a:r>
              <a:rPr lang="en-US" sz="1000" spc="-40" dirty="0">
                <a:solidFill>
                  <a:schemeClr val="bg1">
                    <a:lumMod val="85000"/>
                  </a:schemeClr>
                </a:solidFill>
                <a:latin typeface="DejaVu Sans"/>
                <a:cs typeface="DejaVu Sans"/>
              </a:rPr>
              <a:t>studies </a:t>
            </a:r>
            <a:r>
              <a:rPr lang="en-US" sz="1000" spc="-25" dirty="0">
                <a:solidFill>
                  <a:schemeClr val="bg1">
                    <a:lumMod val="85000"/>
                  </a:schemeClr>
                </a:solidFill>
                <a:latin typeface="DejaVu Sans"/>
                <a:cs typeface="DejaVu Sans"/>
              </a:rPr>
              <a:t>do</a:t>
            </a:r>
            <a:r>
              <a:rPr lang="en-US" sz="1000" spc="-5" dirty="0">
                <a:solidFill>
                  <a:schemeClr val="bg1">
                    <a:lumMod val="85000"/>
                  </a:schemeClr>
                </a:solidFill>
                <a:latin typeface="DejaVu Sans"/>
                <a:cs typeface="DejaVu Sans"/>
              </a:rPr>
              <a:t> </a:t>
            </a:r>
            <a:r>
              <a:rPr lang="en-US" sz="1000" spc="-50" dirty="0" smtClean="0">
                <a:solidFill>
                  <a:schemeClr val="bg1">
                    <a:lumMod val="85000"/>
                  </a:schemeClr>
                </a:solidFill>
                <a:latin typeface="DejaVu Sans"/>
                <a:cs typeface="DejaVu Sans"/>
              </a:rPr>
              <a:t>not</a:t>
            </a:r>
            <a:endParaRPr sz="1000" dirty="0">
              <a:solidFill>
                <a:schemeClr val="bg1">
                  <a:lumMod val="85000"/>
                </a:schemeClr>
              </a:solidFill>
              <a:latin typeface="DejaVu Sans"/>
              <a:cs typeface="DejaVu Sans"/>
            </a:endParaRPr>
          </a:p>
          <a:p>
            <a:pPr marL="698500" marR="666750" lvl="2" indent="-228600">
              <a:lnSpc>
                <a:spcPct val="107500"/>
              </a:lnSpc>
              <a:buFont typeface="+mj-lt"/>
              <a:buAutoNum type="alphaUcPeriod"/>
              <a:tabLst>
                <a:tab pos="443865" algn="l"/>
              </a:tabLst>
            </a:pPr>
            <a:r>
              <a:rPr lang="en-US" sz="1000" b="1" spc="-45" dirty="0" smtClean="0">
                <a:solidFill>
                  <a:schemeClr val="bg1">
                    <a:lumMod val="85000"/>
                  </a:schemeClr>
                </a:solidFill>
                <a:latin typeface="DejaVu Sans"/>
                <a:cs typeface="DejaVu Sans"/>
              </a:rPr>
              <a:t>Types of Inferences we can Make and How: </a:t>
            </a:r>
          </a:p>
          <a:p>
            <a:pPr marL="1155700" marR="666750" lvl="3" indent="-228600">
              <a:lnSpc>
                <a:spcPct val="107500"/>
              </a:lnSpc>
              <a:buFont typeface="+mj-lt"/>
              <a:buAutoNum type="arabi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sampling </a:t>
            </a:r>
            <a:r>
              <a:rPr sz="1000" spc="-40" dirty="0">
                <a:solidFill>
                  <a:schemeClr val="bg1">
                    <a:lumMod val="85000"/>
                  </a:schemeClr>
                </a:solidFill>
                <a:latin typeface="DejaVu Sans"/>
                <a:cs typeface="DejaVu Sans"/>
              </a:rPr>
              <a:t>helps </a:t>
            </a:r>
            <a:r>
              <a:rPr sz="1000" spc="-60" dirty="0" smtClean="0">
                <a:solidFill>
                  <a:schemeClr val="bg1">
                    <a:lumMod val="85000"/>
                  </a:schemeClr>
                </a:solidFill>
                <a:latin typeface="DejaVu Sans"/>
                <a:cs typeface="DejaVu Sans"/>
              </a:rPr>
              <a:t>generalizability,</a:t>
            </a:r>
            <a:endParaRPr lang="en-US" sz="1000" spc="-60" dirty="0" smtClean="0">
              <a:solidFill>
                <a:schemeClr val="bg1">
                  <a:lumMod val="85000"/>
                </a:schemeClr>
              </a:solidFill>
              <a:latin typeface="DejaVu Sans"/>
              <a:cs typeface="DejaVu Sans"/>
            </a:endParaRPr>
          </a:p>
          <a:p>
            <a:pPr marL="1155700" marR="666750" lvl="3" indent="-228600">
              <a:lnSpc>
                <a:spcPct val="107500"/>
              </a:lnSpc>
              <a:buFont typeface="+mj-lt"/>
              <a:buAutoNum type="arabicPeriod"/>
              <a:tabLst>
                <a:tab pos="443865" algn="l"/>
              </a:tabLst>
            </a:pPr>
            <a:r>
              <a:rPr lang="en-US" sz="1000" dirty="0">
                <a:solidFill>
                  <a:schemeClr val="bg1">
                    <a:lumMod val="85000"/>
                  </a:schemeClr>
                </a:solidFill>
              </a:rPr>
              <a:t>🆕 </a:t>
            </a:r>
            <a:r>
              <a:rPr lang="en-US" sz="1000" spc="-55" dirty="0" smtClean="0">
                <a:solidFill>
                  <a:schemeClr val="bg1">
                    <a:lumMod val="85000"/>
                  </a:schemeClr>
                </a:solidFill>
                <a:latin typeface="DejaVu Sans"/>
                <a:cs typeface="DejaVu Sans"/>
              </a:rPr>
              <a:t>R</a:t>
            </a:r>
            <a:r>
              <a:rPr sz="1000" spc="-55" dirty="0" smtClean="0">
                <a:solidFill>
                  <a:schemeClr val="bg1">
                    <a:lumMod val="85000"/>
                  </a:schemeClr>
                </a:solidFill>
                <a:latin typeface="DejaVu Sans"/>
                <a:cs typeface="DejaVu Sans"/>
              </a:rPr>
              <a:t>andom assignment </a:t>
            </a:r>
            <a:r>
              <a:rPr lang="en-US" sz="1000" spc="-40" dirty="0" smtClean="0">
                <a:solidFill>
                  <a:schemeClr val="bg1">
                    <a:lumMod val="85000"/>
                  </a:schemeClr>
                </a:solidFill>
                <a:latin typeface="DejaVu Sans"/>
                <a:cs typeface="DejaVu Sans"/>
              </a:rPr>
              <a:t>helps causality (two or more variables)</a:t>
            </a:r>
            <a:endParaRPr sz="1000" dirty="0">
              <a:solidFill>
                <a:schemeClr val="bg1">
                  <a:lumMod val="85000"/>
                </a:schemeClr>
              </a:solidFill>
              <a:latin typeface="DejaVu Sans"/>
              <a:cs typeface="DejaVu Sans"/>
            </a:endParaRPr>
          </a:p>
        </p:txBody>
      </p:sp>
      <p:sp>
        <p:nvSpPr>
          <p:cNvPr id="4" name="object 4"/>
          <p:cNvSpPr txBox="1"/>
          <p:nvPr/>
        </p:nvSpPr>
        <p:spPr>
          <a:xfrm>
            <a:off x="247650" y="3181120"/>
            <a:ext cx="77216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CCDBE6"/>
                </a:solidFill>
                <a:latin typeface="DejaVu Sans"/>
                <a:cs typeface="DejaVu Sans"/>
              </a:rPr>
              <a:t>2.</a:t>
            </a:r>
            <a:r>
              <a:rPr sz="1050" spc="-80" dirty="0">
                <a:solidFill>
                  <a:srgbClr val="CCDBE6"/>
                </a:solidFill>
                <a:latin typeface="DejaVu Sans"/>
                <a:cs typeface="DejaVu Sans"/>
              </a:rPr>
              <a:t> </a:t>
            </a:r>
            <a:r>
              <a:rPr sz="1050" spc="-65" dirty="0">
                <a:solidFill>
                  <a:srgbClr val="CCDBE6"/>
                </a:solidFill>
                <a:latin typeface="DejaVu Sans"/>
                <a:cs typeface="DejaVu Sans"/>
              </a:rPr>
              <a:t>Summary</a:t>
            </a:r>
            <a:endParaRPr sz="1050" dirty="0">
              <a:latin typeface="DejaVu Sans"/>
              <a:cs typeface="DejaVu Sans"/>
            </a:endParaRPr>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444240" cy="2476319"/>
          </a:xfrm>
          <a:prstGeom prst="rect">
            <a:avLst/>
          </a:prstGeom>
        </p:spPr>
        <p:txBody>
          <a:bodyPr vert="horz" wrap="square" lIns="0" tIns="11430" rIns="0" bIns="0" rtlCol="0">
            <a:spAutoFit/>
          </a:bodyPr>
          <a:lstStyle/>
          <a:p>
            <a:pPr marL="12700">
              <a:lnSpc>
                <a:spcPct val="100000"/>
              </a:lnSpc>
              <a:spcBef>
                <a:spcPts val="90"/>
              </a:spcBef>
            </a:pPr>
            <a:r>
              <a:rPr lang="en-US" sz="1200" b="1" dirty="0" smtClean="0">
                <a:latin typeface="Arial"/>
                <a:cs typeface="Arial"/>
              </a:rPr>
              <a:t>Assess:</a:t>
            </a:r>
            <a:r>
              <a:rPr lang="en-US" sz="1200" dirty="0" smtClean="0">
                <a:latin typeface="Arial"/>
                <a:cs typeface="Arial"/>
              </a:rPr>
              <a:t> Out of a list of 30 political issues (ex: abortion, healthcare) what issue do Americans most desire to hear discussed in the 2016 presidential debate?</a:t>
            </a:r>
          </a:p>
          <a:p>
            <a:pPr marL="12700">
              <a:lnSpc>
                <a:spcPct val="100000"/>
              </a:lnSpc>
              <a:spcBef>
                <a:spcPts val="90"/>
              </a:spcBef>
            </a:pPr>
            <a:endParaRPr lang="en-US" sz="1200" b="1" dirty="0">
              <a:latin typeface="Arial"/>
              <a:cs typeface="Arial"/>
            </a:endParaRPr>
          </a:p>
          <a:p>
            <a:pPr marL="12700">
              <a:lnSpc>
                <a:spcPct val="100000"/>
              </a:lnSpc>
              <a:spcBef>
                <a:spcPts val="90"/>
              </a:spcBef>
            </a:pPr>
            <a:r>
              <a:rPr lang="en-US" sz="1200" b="1" dirty="0" smtClean="0">
                <a:latin typeface="Arial"/>
                <a:cs typeface="Arial"/>
              </a:rPr>
              <a:t>Some sample ideas… what type of biases do these sampling methods suffer from?</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Poll everyone in this STA101 class </a:t>
            </a:r>
            <a:endParaRPr lang="en-US" sz="1200" i="1"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Randomly select 300 addresses, send them a poll, and request that they return it </a:t>
            </a:r>
            <a:r>
              <a:rPr lang="en-US" sz="1200" dirty="0" smtClean="0">
                <a:solidFill>
                  <a:srgbClr val="C00000"/>
                </a:solidFill>
                <a:latin typeface="Arial"/>
                <a:cs typeface="Arial"/>
              </a:rPr>
              <a:t>(</a:t>
            </a:r>
            <a:r>
              <a:rPr lang="en-US" sz="1200" i="1" dirty="0" smtClean="0">
                <a:solidFill>
                  <a:srgbClr val="C00000"/>
                </a:solidFill>
                <a:latin typeface="Arial"/>
                <a:cs typeface="Arial"/>
              </a:rPr>
              <a:t>Non-response bias)</a:t>
            </a:r>
            <a:endParaRPr lang="en-US" sz="1200"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Open up a national online poll </a:t>
            </a:r>
            <a:r>
              <a:rPr lang="en-US" sz="1200" i="1" dirty="0" smtClean="0">
                <a:solidFill>
                  <a:srgbClr val="C00000"/>
                </a:solidFill>
                <a:latin typeface="Arial"/>
                <a:cs typeface="Arial"/>
              </a:rPr>
              <a:t>(Voluntary response bias) </a:t>
            </a:r>
            <a:endParaRPr sz="1200" i="1" dirty="0">
              <a:solidFill>
                <a:srgbClr val="C00000"/>
              </a:solidFill>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
        <p:nvSpPr>
          <p:cNvPr id="6" name="object 2"/>
          <p:cNvSpPr txBox="1">
            <a:spLocks noGrp="1"/>
          </p:cNvSpPr>
          <p:nvPr>
            <p:ph type="title"/>
          </p:nvPr>
        </p:nvSpPr>
        <p:spPr>
          <a:xfrm>
            <a:off x="97662" y="57937"/>
            <a:ext cx="4414774" cy="363220"/>
          </a:xfrm>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Tree>
    <p:extLst>
      <p:ext uri="{BB962C8B-B14F-4D97-AF65-F5344CB8AC3E}">
        <p14:creationId xmlns:p14="http://schemas.microsoft.com/office/powerpoint/2010/main" val="3938911945"/>
      </p:ext>
    </p:extLst>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5</a:t>
            </a:r>
            <a:endParaRPr sz="800">
              <a:latin typeface="DejaVu Sans"/>
              <a:cs typeface="DejaVu Sans"/>
            </a:endParaRPr>
          </a:p>
        </p:txBody>
      </p:sp>
      <p:sp>
        <p:nvSpPr>
          <p:cNvPr id="3" name="object 3"/>
          <p:cNvSpPr txBox="1"/>
          <p:nvPr/>
        </p:nvSpPr>
        <p:spPr>
          <a:xfrm>
            <a:off x="355600" y="502399"/>
            <a:ext cx="3964304" cy="1935145"/>
          </a:xfrm>
          <a:prstGeom prst="rect">
            <a:avLst/>
          </a:prstGeom>
        </p:spPr>
        <p:txBody>
          <a:bodyPr vert="horz" wrap="square" lIns="0" tIns="11430" rIns="0" bIns="0" rtlCol="0">
            <a:spAutoFit/>
          </a:bodyPr>
          <a:lstStyle/>
          <a:p>
            <a:pPr marL="194310" marR="9525" indent="-182245">
              <a:lnSpc>
                <a:spcPct val="100000"/>
              </a:lnSpc>
              <a:spcBef>
                <a:spcPts val="90"/>
              </a:spcBef>
            </a:pPr>
            <a:r>
              <a:rPr sz="1100" dirty="0">
                <a:solidFill>
                  <a:srgbClr val="024F84"/>
                </a:solidFill>
                <a:latin typeface="DejaVu Serif"/>
                <a:cs typeface="DejaVu Serif"/>
              </a:rPr>
              <a:t>▶ </a:t>
            </a:r>
            <a:r>
              <a:rPr sz="1200" i="1" spc="-20" dirty="0">
                <a:solidFill>
                  <a:srgbClr val="024F84"/>
                </a:solidFill>
                <a:latin typeface="Arial"/>
                <a:cs typeface="Arial"/>
              </a:rPr>
              <a:t>Non-response: </a:t>
            </a:r>
            <a:r>
              <a:rPr sz="1200" spc="-50" dirty="0">
                <a:latin typeface="Arial"/>
                <a:cs typeface="Arial"/>
              </a:rPr>
              <a:t>If </a:t>
            </a:r>
            <a:r>
              <a:rPr sz="1200" spc="-35" dirty="0">
                <a:latin typeface="Arial"/>
                <a:cs typeface="Arial"/>
              </a:rPr>
              <a:t>only </a:t>
            </a:r>
            <a:r>
              <a:rPr sz="1200" spc="-50" dirty="0">
                <a:latin typeface="Arial"/>
                <a:cs typeface="Arial"/>
              </a:rPr>
              <a:t>a </a:t>
            </a:r>
            <a:r>
              <a:rPr lang="en-US" sz="1200" spc="-40" dirty="0" smtClean="0">
                <a:latin typeface="Arial"/>
                <a:cs typeface="Arial"/>
              </a:rPr>
              <a:t>non-random</a:t>
            </a:r>
            <a:r>
              <a:rPr sz="1200" spc="-40" dirty="0" smtClean="0">
                <a:latin typeface="Arial"/>
                <a:cs typeface="Arial"/>
              </a:rPr>
              <a:t> </a:t>
            </a:r>
            <a:r>
              <a:rPr sz="1200" spc="-20" dirty="0">
                <a:latin typeface="Arial"/>
                <a:cs typeface="Arial"/>
              </a:rPr>
              <a:t>fraction </a:t>
            </a:r>
            <a:r>
              <a:rPr sz="1200" spc="-15" dirty="0">
                <a:latin typeface="Arial"/>
                <a:cs typeface="Arial"/>
              </a:rPr>
              <a:t>of </a:t>
            </a:r>
            <a:r>
              <a:rPr sz="1200" spc="-20" dirty="0">
                <a:latin typeface="Arial"/>
                <a:cs typeface="Arial"/>
              </a:rPr>
              <a:t>the </a:t>
            </a:r>
            <a:r>
              <a:rPr sz="1200" spc="-25" dirty="0">
                <a:latin typeface="Arial"/>
                <a:cs typeface="Arial"/>
              </a:rPr>
              <a:t>randomly </a:t>
            </a:r>
            <a:r>
              <a:rPr sz="1200" spc="-25" dirty="0" smtClean="0">
                <a:latin typeface="Arial"/>
                <a:cs typeface="Arial"/>
              </a:rPr>
              <a:t>sampled </a:t>
            </a:r>
            <a:r>
              <a:rPr sz="1200" spc="-20" dirty="0">
                <a:latin typeface="Arial"/>
                <a:cs typeface="Arial"/>
              </a:rPr>
              <a:t>people choose </a:t>
            </a:r>
            <a:r>
              <a:rPr sz="1200" spc="5" dirty="0">
                <a:latin typeface="Arial"/>
                <a:cs typeface="Arial"/>
              </a:rPr>
              <a:t>to </a:t>
            </a:r>
            <a:r>
              <a:rPr sz="1200" spc="-20" dirty="0">
                <a:latin typeface="Arial"/>
                <a:cs typeface="Arial"/>
              </a:rPr>
              <a:t>respond </a:t>
            </a:r>
            <a:r>
              <a:rPr sz="1200" spc="5" dirty="0">
                <a:latin typeface="Arial"/>
                <a:cs typeface="Arial"/>
              </a:rPr>
              <a:t>to </a:t>
            </a:r>
            <a:r>
              <a:rPr sz="1200" spc="-50" dirty="0">
                <a:latin typeface="Arial"/>
                <a:cs typeface="Arial"/>
              </a:rPr>
              <a:t>a </a:t>
            </a:r>
            <a:r>
              <a:rPr sz="1200" spc="-50" dirty="0" smtClean="0">
                <a:latin typeface="Arial"/>
                <a:cs typeface="Arial"/>
              </a:rPr>
              <a:t>survey</a:t>
            </a:r>
            <a:r>
              <a:rPr lang="en-US" sz="1200" spc="-50" dirty="0" smtClean="0">
                <a:latin typeface="Arial"/>
                <a:cs typeface="Arial"/>
              </a:rPr>
              <a:t> such that the </a:t>
            </a:r>
            <a:r>
              <a:rPr sz="1200" spc="-30" dirty="0" smtClean="0">
                <a:latin typeface="Arial"/>
                <a:cs typeface="Arial"/>
              </a:rPr>
              <a:t>sample </a:t>
            </a:r>
            <a:r>
              <a:rPr sz="1200" spc="-35" dirty="0" smtClean="0">
                <a:latin typeface="Arial"/>
                <a:cs typeface="Arial"/>
              </a:rPr>
              <a:t>may</a:t>
            </a:r>
            <a:r>
              <a:rPr lang="en-US" sz="1200" spc="-35" dirty="0" smtClean="0">
                <a:latin typeface="Arial"/>
                <a:cs typeface="Arial"/>
              </a:rPr>
              <a:t> be</a:t>
            </a:r>
            <a:r>
              <a:rPr sz="1200" spc="-35" dirty="0" smtClean="0">
                <a:latin typeface="Arial"/>
                <a:cs typeface="Arial"/>
              </a:rPr>
              <a:t> </a:t>
            </a:r>
            <a:r>
              <a:rPr sz="1200" spc="-20" dirty="0">
                <a:latin typeface="Arial"/>
                <a:cs typeface="Arial"/>
              </a:rPr>
              <a:t>no </a:t>
            </a:r>
            <a:r>
              <a:rPr sz="1200" spc="-30" dirty="0">
                <a:latin typeface="Arial"/>
                <a:cs typeface="Arial"/>
              </a:rPr>
              <a:t>longer </a:t>
            </a:r>
            <a:r>
              <a:rPr sz="1200" spc="-20" dirty="0">
                <a:latin typeface="Arial"/>
                <a:cs typeface="Arial"/>
              </a:rPr>
              <a:t>be </a:t>
            </a:r>
            <a:r>
              <a:rPr sz="1200" spc="-35" dirty="0">
                <a:latin typeface="Arial"/>
                <a:cs typeface="Arial"/>
              </a:rPr>
              <a:t>representative </a:t>
            </a:r>
            <a:r>
              <a:rPr sz="1200" spc="-15" dirty="0">
                <a:latin typeface="Arial"/>
                <a:cs typeface="Arial"/>
              </a:rPr>
              <a:t>of </a:t>
            </a:r>
            <a:r>
              <a:rPr sz="1200" spc="-20" dirty="0">
                <a:latin typeface="Arial"/>
                <a:cs typeface="Arial"/>
              </a:rPr>
              <a:t>the</a:t>
            </a:r>
            <a:r>
              <a:rPr sz="1200" spc="240" dirty="0">
                <a:latin typeface="Arial"/>
                <a:cs typeface="Arial"/>
              </a:rPr>
              <a:t> </a:t>
            </a:r>
            <a:r>
              <a:rPr sz="1200" spc="-20" dirty="0">
                <a:latin typeface="Arial"/>
                <a:cs typeface="Arial"/>
              </a:rPr>
              <a:t>population</a:t>
            </a:r>
            <a:endParaRPr sz="1200" dirty="0">
              <a:latin typeface="Arial"/>
              <a:cs typeface="Arial"/>
            </a:endParaRPr>
          </a:p>
          <a:p>
            <a:pPr marL="194310" marR="5080" indent="-182245">
              <a:lnSpc>
                <a:spcPct val="100000"/>
              </a:lnSpc>
              <a:spcBef>
                <a:spcPts val="310"/>
              </a:spcBef>
            </a:pPr>
            <a:r>
              <a:rPr sz="1100" dirty="0">
                <a:solidFill>
                  <a:srgbClr val="024F84"/>
                </a:solidFill>
                <a:latin typeface="DejaVu Serif"/>
                <a:cs typeface="DejaVu Serif"/>
              </a:rPr>
              <a:t>▶ </a:t>
            </a:r>
            <a:r>
              <a:rPr sz="1200" i="1" spc="-45" dirty="0">
                <a:solidFill>
                  <a:srgbClr val="024F84"/>
                </a:solidFill>
                <a:latin typeface="Arial"/>
                <a:cs typeface="Arial"/>
              </a:rPr>
              <a:t>Voluntary </a:t>
            </a:r>
            <a:r>
              <a:rPr sz="1200" i="1" spc="-25" dirty="0">
                <a:solidFill>
                  <a:srgbClr val="024F84"/>
                </a:solidFill>
                <a:latin typeface="Arial"/>
                <a:cs typeface="Arial"/>
              </a:rPr>
              <a:t>response: </a:t>
            </a:r>
            <a:r>
              <a:rPr sz="1200" spc="-20" dirty="0">
                <a:latin typeface="Arial"/>
                <a:cs typeface="Arial"/>
              </a:rPr>
              <a:t>Occurs </a:t>
            </a:r>
            <a:r>
              <a:rPr sz="1200" spc="-25" dirty="0">
                <a:latin typeface="Arial"/>
                <a:cs typeface="Arial"/>
              </a:rPr>
              <a:t>when </a:t>
            </a:r>
            <a:r>
              <a:rPr sz="1200" spc="-20" dirty="0">
                <a:latin typeface="Arial"/>
                <a:cs typeface="Arial"/>
              </a:rPr>
              <a:t>the </a:t>
            </a:r>
            <a:r>
              <a:rPr sz="1200" spc="-30" dirty="0">
                <a:latin typeface="Arial"/>
                <a:cs typeface="Arial"/>
              </a:rPr>
              <a:t>sample </a:t>
            </a:r>
            <a:r>
              <a:rPr sz="1200" spc="-20" dirty="0">
                <a:latin typeface="Arial"/>
                <a:cs typeface="Arial"/>
              </a:rPr>
              <a:t>consists </a:t>
            </a:r>
            <a:r>
              <a:rPr sz="1200" spc="-15" dirty="0">
                <a:latin typeface="Arial"/>
                <a:cs typeface="Arial"/>
              </a:rPr>
              <a:t>of  </a:t>
            </a:r>
            <a:r>
              <a:rPr sz="1200" spc="-20" dirty="0">
                <a:latin typeface="Arial"/>
                <a:cs typeface="Arial"/>
              </a:rPr>
              <a:t>people </a:t>
            </a:r>
            <a:r>
              <a:rPr sz="1200" spc="-10" dirty="0">
                <a:latin typeface="Arial"/>
                <a:cs typeface="Arial"/>
              </a:rPr>
              <a:t>who </a:t>
            </a:r>
            <a:r>
              <a:rPr sz="1200" spc="-30" dirty="0">
                <a:latin typeface="Arial"/>
                <a:cs typeface="Arial"/>
              </a:rPr>
              <a:t>volunteer </a:t>
            </a:r>
            <a:r>
              <a:rPr sz="1200" spc="5" dirty="0">
                <a:latin typeface="Arial"/>
                <a:cs typeface="Arial"/>
              </a:rPr>
              <a:t>to </a:t>
            </a:r>
            <a:r>
              <a:rPr sz="1200" spc="-20" dirty="0">
                <a:latin typeface="Arial"/>
                <a:cs typeface="Arial"/>
              </a:rPr>
              <a:t>respond </a:t>
            </a:r>
            <a:r>
              <a:rPr sz="1200" spc="-25" dirty="0">
                <a:latin typeface="Arial"/>
                <a:cs typeface="Arial"/>
              </a:rPr>
              <a:t>because </a:t>
            </a:r>
            <a:r>
              <a:rPr sz="1200" spc="-30" dirty="0">
                <a:latin typeface="Arial"/>
                <a:cs typeface="Arial"/>
              </a:rPr>
              <a:t>they </a:t>
            </a:r>
            <a:r>
              <a:rPr sz="1200" spc="-45" dirty="0">
                <a:latin typeface="Arial"/>
                <a:cs typeface="Arial"/>
              </a:rPr>
              <a:t>have  </a:t>
            </a:r>
            <a:r>
              <a:rPr sz="1200" spc="-20" dirty="0">
                <a:latin typeface="Arial"/>
                <a:cs typeface="Arial"/>
              </a:rPr>
              <a:t>strong </a:t>
            </a:r>
            <a:r>
              <a:rPr sz="1200" spc="-25" dirty="0">
                <a:latin typeface="Arial"/>
                <a:cs typeface="Arial"/>
              </a:rPr>
              <a:t>opinions </a:t>
            </a:r>
            <a:r>
              <a:rPr sz="1200" spc="-20" dirty="0">
                <a:latin typeface="Arial"/>
                <a:cs typeface="Arial"/>
              </a:rPr>
              <a:t>on the </a:t>
            </a:r>
            <a:r>
              <a:rPr sz="1200" spc="-40" dirty="0">
                <a:latin typeface="Arial"/>
                <a:cs typeface="Arial"/>
              </a:rPr>
              <a:t>issue </a:t>
            </a:r>
            <a:r>
              <a:rPr sz="1200" spc="-30" dirty="0">
                <a:latin typeface="Arial"/>
                <a:cs typeface="Arial"/>
              </a:rPr>
              <a:t>since </a:t>
            </a:r>
            <a:r>
              <a:rPr sz="1200" spc="-20" dirty="0">
                <a:latin typeface="Arial"/>
                <a:cs typeface="Arial"/>
              </a:rPr>
              <a:t>such </a:t>
            </a:r>
            <a:r>
              <a:rPr sz="1200" spc="-50" dirty="0">
                <a:latin typeface="Arial"/>
                <a:cs typeface="Arial"/>
              </a:rPr>
              <a:t>a </a:t>
            </a:r>
            <a:r>
              <a:rPr sz="1200" spc="-30" dirty="0">
                <a:latin typeface="Arial"/>
                <a:cs typeface="Arial"/>
              </a:rPr>
              <a:t>sample </a:t>
            </a:r>
            <a:r>
              <a:rPr sz="1200" spc="-35" dirty="0">
                <a:latin typeface="Arial"/>
                <a:cs typeface="Arial"/>
              </a:rPr>
              <a:t>will also  </a:t>
            </a:r>
            <a:r>
              <a:rPr sz="1200" spc="-5" dirty="0">
                <a:latin typeface="Arial"/>
                <a:cs typeface="Arial"/>
              </a:rPr>
              <a:t>not </a:t>
            </a:r>
            <a:r>
              <a:rPr sz="1200" spc="-20" dirty="0">
                <a:latin typeface="Arial"/>
                <a:cs typeface="Arial"/>
              </a:rPr>
              <a:t>be </a:t>
            </a:r>
            <a:r>
              <a:rPr sz="1200" spc="-35" dirty="0">
                <a:latin typeface="Arial"/>
                <a:cs typeface="Arial"/>
              </a:rPr>
              <a:t>representative </a:t>
            </a:r>
            <a:r>
              <a:rPr sz="1200" spc="-15" dirty="0">
                <a:latin typeface="Arial"/>
                <a:cs typeface="Arial"/>
              </a:rPr>
              <a:t>of </a:t>
            </a:r>
            <a:r>
              <a:rPr sz="1200" spc="-20" dirty="0">
                <a:latin typeface="Arial"/>
                <a:cs typeface="Arial"/>
              </a:rPr>
              <a:t>the</a:t>
            </a:r>
            <a:r>
              <a:rPr sz="1200" spc="75" dirty="0">
                <a:latin typeface="Arial"/>
                <a:cs typeface="Arial"/>
              </a:rPr>
              <a:t> </a:t>
            </a:r>
            <a:r>
              <a:rPr sz="1200" spc="-20" dirty="0">
                <a:latin typeface="Arial"/>
                <a:cs typeface="Arial"/>
              </a:rPr>
              <a:t>population</a:t>
            </a:r>
            <a:endParaRPr sz="1200" dirty="0">
              <a:latin typeface="Arial"/>
              <a:cs typeface="Arial"/>
            </a:endParaRPr>
          </a:p>
          <a:p>
            <a:pPr marL="194310" marR="217804" indent="-182245">
              <a:lnSpc>
                <a:spcPct val="100000"/>
              </a:lnSpc>
              <a:spcBef>
                <a:spcPts val="320"/>
              </a:spcBef>
            </a:pPr>
            <a:r>
              <a:rPr sz="1100" dirty="0">
                <a:solidFill>
                  <a:srgbClr val="024F84"/>
                </a:solidFill>
                <a:latin typeface="DejaVu Serif"/>
                <a:cs typeface="DejaVu Serif"/>
              </a:rPr>
              <a:t>▶ </a:t>
            </a:r>
            <a:r>
              <a:rPr sz="1200" i="1" spc="-35" dirty="0">
                <a:solidFill>
                  <a:srgbClr val="024F84"/>
                </a:solidFill>
                <a:latin typeface="Arial"/>
                <a:cs typeface="Arial"/>
              </a:rPr>
              <a:t>Convenience </a:t>
            </a:r>
            <a:r>
              <a:rPr sz="1200" i="1" spc="-25" dirty="0">
                <a:solidFill>
                  <a:srgbClr val="024F84"/>
                </a:solidFill>
                <a:latin typeface="Arial"/>
                <a:cs typeface="Arial"/>
              </a:rPr>
              <a:t>sample: </a:t>
            </a:r>
            <a:r>
              <a:rPr sz="1200" spc="-35" dirty="0">
                <a:latin typeface="Arial"/>
                <a:cs typeface="Arial"/>
              </a:rPr>
              <a:t>Individuals </a:t>
            </a:r>
            <a:r>
              <a:rPr sz="1200" spc="-10" dirty="0">
                <a:latin typeface="Arial"/>
                <a:cs typeface="Arial"/>
              </a:rPr>
              <a:t>who </a:t>
            </a:r>
            <a:r>
              <a:rPr sz="1200" spc="-50" dirty="0">
                <a:latin typeface="Arial"/>
                <a:cs typeface="Arial"/>
              </a:rPr>
              <a:t>are </a:t>
            </a:r>
            <a:r>
              <a:rPr sz="1200" spc="-45" dirty="0">
                <a:latin typeface="Arial"/>
                <a:cs typeface="Arial"/>
              </a:rPr>
              <a:t>easily  </a:t>
            </a:r>
            <a:r>
              <a:rPr sz="1200" spc="-25" dirty="0">
                <a:latin typeface="Arial"/>
                <a:cs typeface="Arial"/>
              </a:rPr>
              <a:t>accessible </a:t>
            </a:r>
            <a:r>
              <a:rPr sz="1200" spc="-50" dirty="0">
                <a:latin typeface="Arial"/>
                <a:cs typeface="Arial"/>
              </a:rPr>
              <a:t>are </a:t>
            </a:r>
            <a:r>
              <a:rPr sz="1200" spc="-30" dirty="0">
                <a:latin typeface="Arial"/>
                <a:cs typeface="Arial"/>
              </a:rPr>
              <a:t>more </a:t>
            </a:r>
            <a:r>
              <a:rPr sz="1200" spc="-45" dirty="0">
                <a:latin typeface="Arial"/>
                <a:cs typeface="Arial"/>
              </a:rPr>
              <a:t>likely </a:t>
            </a:r>
            <a:r>
              <a:rPr sz="1200" spc="5" dirty="0">
                <a:latin typeface="Arial"/>
                <a:cs typeface="Arial"/>
              </a:rPr>
              <a:t>to </a:t>
            </a:r>
            <a:r>
              <a:rPr sz="1200" spc="-20" dirty="0">
                <a:latin typeface="Arial"/>
                <a:cs typeface="Arial"/>
              </a:rPr>
              <a:t>be included </a:t>
            </a:r>
            <a:r>
              <a:rPr sz="1200" spc="-40" dirty="0">
                <a:latin typeface="Arial"/>
                <a:cs typeface="Arial"/>
              </a:rPr>
              <a:t>in </a:t>
            </a:r>
            <a:r>
              <a:rPr sz="1200" spc="-20" dirty="0">
                <a:latin typeface="Arial"/>
                <a:cs typeface="Arial"/>
              </a:rPr>
              <a:t>the</a:t>
            </a:r>
            <a:r>
              <a:rPr sz="1200" spc="229" dirty="0">
                <a:latin typeface="Arial"/>
                <a:cs typeface="Arial"/>
              </a:rPr>
              <a:t> </a:t>
            </a:r>
            <a:r>
              <a:rPr sz="1200" spc="-30" dirty="0">
                <a:latin typeface="Arial"/>
                <a:cs typeface="Arial"/>
              </a:rPr>
              <a:t>sample</a:t>
            </a:r>
            <a:endParaRPr sz="1200" dirty="0">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444240" cy="2476319"/>
          </a:xfrm>
          <a:prstGeom prst="rect">
            <a:avLst/>
          </a:prstGeom>
        </p:spPr>
        <p:txBody>
          <a:bodyPr vert="horz" wrap="square" lIns="0" tIns="11430" rIns="0" bIns="0" rtlCol="0">
            <a:spAutoFit/>
          </a:bodyPr>
          <a:lstStyle/>
          <a:p>
            <a:pPr marL="12700">
              <a:lnSpc>
                <a:spcPct val="100000"/>
              </a:lnSpc>
              <a:spcBef>
                <a:spcPts val="90"/>
              </a:spcBef>
            </a:pPr>
            <a:r>
              <a:rPr lang="en-US" sz="1200" b="1" dirty="0" smtClean="0">
                <a:latin typeface="Arial"/>
                <a:cs typeface="Arial"/>
              </a:rPr>
              <a:t>Assess:</a:t>
            </a:r>
            <a:r>
              <a:rPr lang="en-US" sz="1200" dirty="0" smtClean="0">
                <a:latin typeface="Arial"/>
                <a:cs typeface="Arial"/>
              </a:rPr>
              <a:t> Out of a list of 30 political issues (ex: abortion, healthcare) what issue do Americans most desire to hear discussed in the 2016 presidential debate?</a:t>
            </a:r>
          </a:p>
          <a:p>
            <a:pPr marL="12700">
              <a:lnSpc>
                <a:spcPct val="100000"/>
              </a:lnSpc>
              <a:spcBef>
                <a:spcPts val="90"/>
              </a:spcBef>
            </a:pPr>
            <a:endParaRPr lang="en-US" sz="1200" b="1" dirty="0">
              <a:latin typeface="Arial"/>
              <a:cs typeface="Arial"/>
            </a:endParaRPr>
          </a:p>
          <a:p>
            <a:pPr marL="12700">
              <a:lnSpc>
                <a:spcPct val="100000"/>
              </a:lnSpc>
              <a:spcBef>
                <a:spcPts val="90"/>
              </a:spcBef>
            </a:pPr>
            <a:r>
              <a:rPr lang="en-US" sz="1200" b="1" dirty="0" smtClean="0">
                <a:latin typeface="Arial"/>
                <a:cs typeface="Arial"/>
              </a:rPr>
              <a:t>Some sample ideas… what type of biases do these sampling methods suffer from?</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Poll everyone in this STA101 class </a:t>
            </a:r>
            <a:endParaRPr lang="en-US" sz="1200" i="1"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Randomly select 300 addresses, send them a poll, and request that they return it </a:t>
            </a:r>
            <a:r>
              <a:rPr lang="en-US" sz="1200" dirty="0" smtClean="0">
                <a:solidFill>
                  <a:srgbClr val="C00000"/>
                </a:solidFill>
                <a:latin typeface="Arial"/>
                <a:cs typeface="Arial"/>
              </a:rPr>
              <a:t>(</a:t>
            </a:r>
            <a:r>
              <a:rPr lang="en-US" sz="1200" i="1" dirty="0" smtClean="0">
                <a:solidFill>
                  <a:srgbClr val="C00000"/>
                </a:solidFill>
                <a:latin typeface="Arial"/>
                <a:cs typeface="Arial"/>
              </a:rPr>
              <a:t>Non-response bias)</a:t>
            </a:r>
            <a:endParaRPr lang="en-US" sz="1200"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Open up a national online poll </a:t>
            </a:r>
            <a:r>
              <a:rPr lang="en-US" sz="1200" i="1" dirty="0" smtClean="0">
                <a:solidFill>
                  <a:srgbClr val="C00000"/>
                </a:solidFill>
                <a:latin typeface="Arial"/>
                <a:cs typeface="Arial"/>
              </a:rPr>
              <a:t>(Voluntary response bias) </a:t>
            </a:r>
            <a:endParaRPr sz="1200" i="1" dirty="0">
              <a:solidFill>
                <a:srgbClr val="C00000"/>
              </a:solidFill>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
        <p:nvSpPr>
          <p:cNvPr id="6" name="object 2"/>
          <p:cNvSpPr txBox="1">
            <a:spLocks noGrp="1"/>
          </p:cNvSpPr>
          <p:nvPr>
            <p:ph type="title"/>
          </p:nvPr>
        </p:nvSpPr>
        <p:spPr>
          <a:xfrm>
            <a:off x="97662" y="57937"/>
            <a:ext cx="4414774" cy="363220"/>
          </a:xfrm>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Tree>
    <p:extLst>
      <p:ext uri="{BB962C8B-B14F-4D97-AF65-F5344CB8AC3E}">
        <p14:creationId xmlns:p14="http://schemas.microsoft.com/office/powerpoint/2010/main" val="2257790832"/>
      </p:ext>
    </p:extLst>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444240" cy="2858475"/>
          </a:xfrm>
          <a:prstGeom prst="rect">
            <a:avLst/>
          </a:prstGeom>
        </p:spPr>
        <p:txBody>
          <a:bodyPr vert="horz" wrap="square" lIns="0" tIns="11430" rIns="0" bIns="0" rtlCol="0">
            <a:spAutoFit/>
          </a:bodyPr>
          <a:lstStyle/>
          <a:p>
            <a:pPr marL="12700">
              <a:lnSpc>
                <a:spcPct val="100000"/>
              </a:lnSpc>
              <a:spcBef>
                <a:spcPts val="90"/>
              </a:spcBef>
            </a:pPr>
            <a:r>
              <a:rPr lang="en-US" sz="1200" b="1" dirty="0" smtClean="0">
                <a:latin typeface="Arial"/>
                <a:cs typeface="Arial"/>
              </a:rPr>
              <a:t>Assess:</a:t>
            </a:r>
            <a:r>
              <a:rPr lang="en-US" sz="1200" dirty="0" smtClean="0">
                <a:latin typeface="Arial"/>
                <a:cs typeface="Arial"/>
              </a:rPr>
              <a:t> Out of a list of 30 political issues (ex: abortion, healthcare) what issue do Americans most desire to hear discussed in the 2016 presidential debate?</a:t>
            </a:r>
          </a:p>
          <a:p>
            <a:pPr marL="12700">
              <a:lnSpc>
                <a:spcPct val="100000"/>
              </a:lnSpc>
              <a:spcBef>
                <a:spcPts val="90"/>
              </a:spcBef>
            </a:pPr>
            <a:endParaRPr lang="en-US" sz="1200" b="1" dirty="0">
              <a:latin typeface="Arial"/>
              <a:cs typeface="Arial"/>
            </a:endParaRPr>
          </a:p>
          <a:p>
            <a:pPr marL="12700">
              <a:lnSpc>
                <a:spcPct val="100000"/>
              </a:lnSpc>
              <a:spcBef>
                <a:spcPts val="90"/>
              </a:spcBef>
            </a:pPr>
            <a:r>
              <a:rPr lang="en-US" sz="1200" b="1" dirty="0" smtClean="0">
                <a:latin typeface="Arial"/>
                <a:cs typeface="Arial"/>
              </a:rPr>
              <a:t>Some sample ideas… what type of biases do these sampling methods suffer from?</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Poll everyone in this STA101 class? </a:t>
            </a:r>
            <a:r>
              <a:rPr lang="en-US" sz="1200" i="1" dirty="0" smtClean="0">
                <a:solidFill>
                  <a:srgbClr val="C00000"/>
                </a:solidFill>
                <a:latin typeface="Arial"/>
                <a:cs typeface="Arial"/>
              </a:rPr>
              <a:t>(convenience sample bias)</a:t>
            </a:r>
          </a:p>
          <a:p>
            <a:pPr marL="184150" indent="-171450">
              <a:lnSpc>
                <a:spcPct val="100000"/>
              </a:lnSpc>
              <a:spcBef>
                <a:spcPts val="90"/>
              </a:spcBef>
              <a:buFont typeface="Arial" panose="020B0604020202020204" pitchFamily="34" charset="0"/>
              <a:buChar char="•"/>
            </a:pPr>
            <a:r>
              <a:rPr lang="en-US" sz="1200" dirty="0" smtClean="0">
                <a:latin typeface="Arial"/>
                <a:cs typeface="Arial"/>
              </a:rPr>
              <a:t>Randomly select 300 addresses, send them a poll, and request that they return it? </a:t>
            </a:r>
            <a:r>
              <a:rPr lang="en-US" sz="1200" dirty="0" smtClean="0">
                <a:solidFill>
                  <a:srgbClr val="C00000"/>
                </a:solidFill>
                <a:latin typeface="Arial"/>
                <a:cs typeface="Arial"/>
              </a:rPr>
              <a:t>(</a:t>
            </a:r>
            <a:r>
              <a:rPr lang="en-US" sz="1200" i="1" dirty="0" smtClean="0">
                <a:solidFill>
                  <a:srgbClr val="C00000"/>
                </a:solidFill>
                <a:latin typeface="Arial"/>
                <a:cs typeface="Arial"/>
              </a:rPr>
              <a:t>Non-response bias)</a:t>
            </a:r>
            <a:endParaRPr lang="en-US" sz="1200"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r>
              <a:rPr lang="en-US" sz="1200" dirty="0" smtClean="0">
                <a:latin typeface="Arial"/>
                <a:cs typeface="Arial"/>
              </a:rPr>
              <a:t>Open up a national online poll? </a:t>
            </a:r>
            <a:r>
              <a:rPr lang="en-US" sz="1200" i="1" dirty="0" smtClean="0">
                <a:solidFill>
                  <a:srgbClr val="C00000"/>
                </a:solidFill>
                <a:latin typeface="Arial"/>
                <a:cs typeface="Arial"/>
              </a:rPr>
              <a:t>(voluntary response bias)</a:t>
            </a:r>
            <a:endParaRPr lang="en-US" sz="1200" dirty="0" smtClean="0">
              <a:solidFill>
                <a:srgbClr val="C00000"/>
              </a:solidFill>
              <a:latin typeface="Arial"/>
              <a:cs typeface="Arial"/>
            </a:endParaRPr>
          </a:p>
          <a:p>
            <a:pPr marL="184150" indent="-171450">
              <a:lnSpc>
                <a:spcPct val="100000"/>
              </a:lnSpc>
              <a:spcBef>
                <a:spcPts val="90"/>
              </a:spcBef>
              <a:buFont typeface="Arial" panose="020B0604020202020204" pitchFamily="34" charset="0"/>
              <a:buChar char="•"/>
            </a:pPr>
            <a:endParaRPr sz="1200" dirty="0">
              <a:latin typeface="Arial"/>
              <a:cs typeface="Arial"/>
            </a:endParaRPr>
          </a:p>
        </p:txBody>
      </p:sp>
      <p:sp>
        <p:nvSpPr>
          <p:cNvPr id="5" name="Rectangle 4"/>
          <p:cNvSpPr/>
          <p:nvPr/>
        </p:nvSpPr>
        <p:spPr>
          <a:xfrm>
            <a:off x="4245385" y="-54349"/>
            <a:ext cx="410690" cy="369332"/>
          </a:xfrm>
          <a:prstGeom prst="rect">
            <a:avLst/>
          </a:prstGeom>
        </p:spPr>
        <p:txBody>
          <a:bodyPr wrap="none">
            <a:spAutoFit/>
          </a:bodyPr>
          <a:lstStyle/>
          <a:p>
            <a:r>
              <a:rPr lang="en-US" dirty="0"/>
              <a:t>🆕</a:t>
            </a:r>
          </a:p>
        </p:txBody>
      </p:sp>
      <p:sp>
        <p:nvSpPr>
          <p:cNvPr id="6" name="object 2"/>
          <p:cNvSpPr txBox="1">
            <a:spLocks noGrp="1"/>
          </p:cNvSpPr>
          <p:nvPr>
            <p:ph type="title"/>
          </p:nvPr>
        </p:nvSpPr>
        <p:spPr>
          <a:xfrm>
            <a:off x="97662" y="57937"/>
            <a:ext cx="4414774" cy="363220"/>
          </a:xfrm>
          <a:prstGeom prst="rect">
            <a:avLst/>
          </a:prstGeom>
        </p:spPr>
        <p:txBody>
          <a:bodyPr vert="horz" wrap="square" lIns="0" tIns="17145" rIns="0" bIns="0" rtlCol="0">
            <a:spAutoFit/>
          </a:bodyPr>
          <a:lstStyle/>
          <a:p>
            <a:pPr marL="929640">
              <a:lnSpc>
                <a:spcPct val="100000"/>
              </a:lnSpc>
              <a:spcBef>
                <a:spcPts val="135"/>
              </a:spcBef>
            </a:pPr>
            <a:r>
              <a:rPr spc="-50" dirty="0"/>
              <a:t>3. </a:t>
            </a:r>
            <a:r>
              <a:rPr spc="-45" dirty="0"/>
              <a:t>Sampling schemes </a:t>
            </a:r>
            <a:r>
              <a:rPr spc="-40" dirty="0"/>
              <a:t>can </a:t>
            </a:r>
            <a:r>
              <a:rPr spc="-60" dirty="0"/>
              <a:t>suﬀer </a:t>
            </a:r>
            <a:r>
              <a:rPr spc="-65" dirty="0"/>
              <a:t>from </a:t>
            </a:r>
            <a:r>
              <a:rPr spc="-60" dirty="0"/>
              <a:t>a </a:t>
            </a:r>
            <a:r>
              <a:rPr spc="-70" dirty="0"/>
              <a:t>variety </a:t>
            </a:r>
            <a:r>
              <a:rPr spc="-35" dirty="0"/>
              <a:t>of</a:t>
            </a:r>
            <a:r>
              <a:rPr spc="-15" dirty="0"/>
              <a:t> </a:t>
            </a:r>
            <a:r>
              <a:rPr spc="-35" dirty="0"/>
              <a:t>biases</a:t>
            </a:r>
          </a:p>
        </p:txBody>
      </p:sp>
    </p:spTree>
    <p:extLst>
      <p:ext uri="{BB962C8B-B14F-4D97-AF65-F5344CB8AC3E}">
        <p14:creationId xmlns:p14="http://schemas.microsoft.com/office/powerpoint/2010/main" val="2798088589"/>
      </p:ext>
    </p:extLst>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6</a:t>
            </a:r>
            <a:endParaRPr sz="800">
              <a:latin typeface="DejaVu Sans"/>
              <a:cs typeface="DejaVu Sans"/>
            </a:endParaRPr>
          </a:p>
        </p:txBody>
      </p:sp>
      <p:sp>
        <p:nvSpPr>
          <p:cNvPr id="2" name="object 2"/>
          <p:cNvSpPr txBox="1"/>
          <p:nvPr/>
        </p:nvSpPr>
        <p:spPr>
          <a:xfrm>
            <a:off x="210174" y="141376"/>
            <a:ext cx="3296285" cy="155575"/>
          </a:xfrm>
          <a:prstGeom prst="rect">
            <a:avLst/>
          </a:prstGeom>
          <a:solidFill>
            <a:srgbClr val="9AB8CE"/>
          </a:solidFill>
        </p:spPr>
        <p:txBody>
          <a:bodyPr vert="horz" wrap="square" lIns="0" tIns="19685" rIns="0" bIns="0" rtlCol="0">
            <a:spAutoFit/>
          </a:bodyPr>
          <a:lstStyle/>
          <a:p>
            <a:pPr marL="42545">
              <a:lnSpc>
                <a:spcPct val="100000"/>
              </a:lnSpc>
              <a:spcBef>
                <a:spcPts val="155"/>
              </a:spcBef>
            </a:pPr>
            <a:r>
              <a:rPr sz="750" spc="-25" dirty="0">
                <a:solidFill>
                  <a:srgbClr val="1A2E3D"/>
                </a:solidFill>
                <a:latin typeface="DejaVu Sans"/>
                <a:cs typeface="DejaVu Sans"/>
              </a:rPr>
              <a:t>Clicker</a:t>
            </a:r>
            <a:r>
              <a:rPr sz="750" spc="-30" dirty="0">
                <a:solidFill>
                  <a:srgbClr val="1A2E3D"/>
                </a:solidFill>
                <a:latin typeface="DejaVu Sans"/>
                <a:cs typeface="DejaVu Sans"/>
              </a:rPr>
              <a:t> </a:t>
            </a:r>
            <a:r>
              <a:rPr sz="750" spc="-35" dirty="0">
                <a:solidFill>
                  <a:srgbClr val="1A2E3D"/>
                </a:solidFill>
                <a:latin typeface="DejaVu Sans"/>
                <a:cs typeface="DejaVu Sans"/>
              </a:rPr>
              <a:t>question</a:t>
            </a:r>
            <a:endParaRPr sz="750">
              <a:latin typeface="DejaVu Sans"/>
              <a:cs typeface="DejaVu Sans"/>
            </a:endParaRPr>
          </a:p>
        </p:txBody>
      </p:sp>
      <p:sp>
        <p:nvSpPr>
          <p:cNvPr id="3" name="object 3"/>
          <p:cNvSpPr txBox="1"/>
          <p:nvPr/>
        </p:nvSpPr>
        <p:spPr>
          <a:xfrm>
            <a:off x="210174" y="296922"/>
            <a:ext cx="3296285" cy="1122045"/>
          </a:xfrm>
          <a:prstGeom prst="rect">
            <a:avLst/>
          </a:prstGeom>
          <a:solidFill>
            <a:srgbClr val="D6E2EB"/>
          </a:solidFill>
        </p:spPr>
        <p:txBody>
          <a:bodyPr vert="horz" wrap="square" lIns="0" tIns="21590" rIns="0" bIns="0" rtlCol="0">
            <a:spAutoFit/>
          </a:bodyPr>
          <a:lstStyle/>
          <a:p>
            <a:pPr marL="42545" marR="35560">
              <a:lnSpc>
                <a:spcPct val="104000"/>
              </a:lnSpc>
              <a:spcBef>
                <a:spcPts val="170"/>
              </a:spcBef>
            </a:pPr>
            <a:r>
              <a:rPr sz="850" spc="-35" dirty="0">
                <a:solidFill>
                  <a:srgbClr val="1A2E3D"/>
                </a:solidFill>
                <a:latin typeface="Arial"/>
                <a:cs typeface="Arial"/>
              </a:rPr>
              <a:t>A </a:t>
            </a:r>
            <a:r>
              <a:rPr sz="850" spc="-10" dirty="0">
                <a:solidFill>
                  <a:srgbClr val="1A2E3D"/>
                </a:solidFill>
                <a:latin typeface="Arial"/>
                <a:cs typeface="Arial"/>
              </a:rPr>
              <a:t>school </a:t>
            </a:r>
            <a:r>
              <a:rPr sz="850" spc="-5" dirty="0">
                <a:solidFill>
                  <a:srgbClr val="1A2E3D"/>
                </a:solidFill>
                <a:latin typeface="Arial"/>
                <a:cs typeface="Arial"/>
              </a:rPr>
              <a:t>district </a:t>
            </a:r>
            <a:r>
              <a:rPr sz="850" spc="-25" dirty="0">
                <a:solidFill>
                  <a:srgbClr val="1A2E3D"/>
                </a:solidFill>
                <a:latin typeface="Arial"/>
                <a:cs typeface="Arial"/>
              </a:rPr>
              <a:t>is </a:t>
            </a:r>
            <a:r>
              <a:rPr sz="850" spc="-15" dirty="0">
                <a:solidFill>
                  <a:srgbClr val="1A2E3D"/>
                </a:solidFill>
                <a:latin typeface="Arial"/>
                <a:cs typeface="Arial"/>
              </a:rPr>
              <a:t>considering whether </a:t>
            </a:r>
            <a:r>
              <a:rPr sz="850" spc="-10" dirty="0">
                <a:solidFill>
                  <a:srgbClr val="1A2E3D"/>
                </a:solidFill>
                <a:latin typeface="Arial"/>
                <a:cs typeface="Arial"/>
              </a:rPr>
              <a:t>it </a:t>
            </a:r>
            <a:r>
              <a:rPr sz="850" spc="-20" dirty="0">
                <a:solidFill>
                  <a:srgbClr val="1A2E3D"/>
                </a:solidFill>
                <a:latin typeface="Arial"/>
                <a:cs typeface="Arial"/>
              </a:rPr>
              <a:t>will </a:t>
            </a:r>
            <a:r>
              <a:rPr sz="850" spc="-10" dirty="0">
                <a:solidFill>
                  <a:srgbClr val="1A2E3D"/>
                </a:solidFill>
                <a:latin typeface="Arial"/>
                <a:cs typeface="Arial"/>
              </a:rPr>
              <a:t>no </a:t>
            </a:r>
            <a:r>
              <a:rPr sz="850" spc="-20" dirty="0">
                <a:solidFill>
                  <a:srgbClr val="1A2E3D"/>
                </a:solidFill>
                <a:latin typeface="Arial"/>
                <a:cs typeface="Arial"/>
              </a:rPr>
              <a:t>longer allow high  </a:t>
            </a:r>
            <a:r>
              <a:rPr sz="850" spc="-10" dirty="0">
                <a:solidFill>
                  <a:srgbClr val="1A2E3D"/>
                </a:solidFill>
                <a:latin typeface="Arial"/>
                <a:cs typeface="Arial"/>
              </a:rPr>
              <a:t>school students </a:t>
            </a:r>
            <a:r>
              <a:rPr sz="850" spc="5" dirty="0">
                <a:solidFill>
                  <a:srgbClr val="1A2E3D"/>
                </a:solidFill>
                <a:latin typeface="Arial"/>
                <a:cs typeface="Arial"/>
              </a:rPr>
              <a:t>to </a:t>
            </a:r>
            <a:r>
              <a:rPr sz="850" spc="-10" dirty="0">
                <a:solidFill>
                  <a:srgbClr val="1A2E3D"/>
                </a:solidFill>
                <a:latin typeface="Arial"/>
                <a:cs typeface="Arial"/>
              </a:rPr>
              <a:t>park at school </a:t>
            </a:r>
            <a:r>
              <a:rPr sz="850" spc="-20" dirty="0">
                <a:solidFill>
                  <a:srgbClr val="1A2E3D"/>
                </a:solidFill>
                <a:latin typeface="Arial"/>
                <a:cs typeface="Arial"/>
              </a:rPr>
              <a:t>after </a:t>
            </a:r>
            <a:r>
              <a:rPr sz="850" spc="10" dirty="0">
                <a:solidFill>
                  <a:srgbClr val="1A2E3D"/>
                </a:solidFill>
                <a:latin typeface="Arial"/>
                <a:cs typeface="Arial"/>
              </a:rPr>
              <a:t>two </a:t>
            </a:r>
            <a:r>
              <a:rPr sz="850" spc="-15" dirty="0">
                <a:solidFill>
                  <a:srgbClr val="1A2E3D"/>
                </a:solidFill>
                <a:latin typeface="Arial"/>
                <a:cs typeface="Arial"/>
              </a:rPr>
              <a:t>recent </a:t>
            </a:r>
            <a:r>
              <a:rPr sz="850" spc="-10" dirty="0">
                <a:solidFill>
                  <a:srgbClr val="1A2E3D"/>
                </a:solidFill>
                <a:latin typeface="Arial"/>
                <a:cs typeface="Arial"/>
              </a:rPr>
              <a:t>accidents </a:t>
            </a:r>
            <a:r>
              <a:rPr sz="850" spc="-20" dirty="0">
                <a:solidFill>
                  <a:srgbClr val="1A2E3D"/>
                </a:solidFill>
                <a:latin typeface="Arial"/>
                <a:cs typeface="Arial"/>
              </a:rPr>
              <a:t>where  </a:t>
            </a:r>
            <a:r>
              <a:rPr sz="850" spc="-10" dirty="0">
                <a:solidFill>
                  <a:srgbClr val="1A2E3D"/>
                </a:solidFill>
                <a:latin typeface="Arial"/>
                <a:cs typeface="Arial"/>
              </a:rPr>
              <a:t>students </a:t>
            </a:r>
            <a:r>
              <a:rPr sz="850" spc="-20" dirty="0">
                <a:solidFill>
                  <a:srgbClr val="1A2E3D"/>
                </a:solidFill>
                <a:latin typeface="Arial"/>
                <a:cs typeface="Arial"/>
              </a:rPr>
              <a:t>were </a:t>
            </a:r>
            <a:r>
              <a:rPr sz="850" spc="-30" dirty="0">
                <a:solidFill>
                  <a:srgbClr val="1A2E3D"/>
                </a:solidFill>
                <a:latin typeface="Arial"/>
                <a:cs typeface="Arial"/>
              </a:rPr>
              <a:t>severely </a:t>
            </a:r>
            <a:r>
              <a:rPr sz="850" spc="-20" dirty="0">
                <a:solidFill>
                  <a:srgbClr val="1A2E3D"/>
                </a:solidFill>
                <a:latin typeface="Arial"/>
                <a:cs typeface="Arial"/>
              </a:rPr>
              <a:t>injured. </a:t>
            </a:r>
            <a:r>
              <a:rPr sz="850" spc="-25" dirty="0">
                <a:solidFill>
                  <a:srgbClr val="1A2E3D"/>
                </a:solidFill>
                <a:latin typeface="Arial"/>
                <a:cs typeface="Arial"/>
              </a:rPr>
              <a:t>As </a:t>
            </a:r>
            <a:r>
              <a:rPr sz="850" spc="-35" dirty="0">
                <a:solidFill>
                  <a:srgbClr val="1A2E3D"/>
                </a:solidFill>
                <a:latin typeface="Arial"/>
                <a:cs typeface="Arial"/>
              </a:rPr>
              <a:t>a </a:t>
            </a:r>
            <a:r>
              <a:rPr sz="850" spc="-20" dirty="0">
                <a:solidFill>
                  <a:srgbClr val="1A2E3D"/>
                </a:solidFill>
                <a:latin typeface="Arial"/>
                <a:cs typeface="Arial"/>
              </a:rPr>
              <a:t>ﬁrst </a:t>
            </a:r>
            <a:r>
              <a:rPr sz="850" spc="-5" dirty="0">
                <a:solidFill>
                  <a:srgbClr val="1A2E3D"/>
                </a:solidFill>
                <a:latin typeface="Arial"/>
                <a:cs typeface="Arial"/>
              </a:rPr>
              <a:t>step, </a:t>
            </a:r>
            <a:r>
              <a:rPr sz="850" spc="-20" dirty="0">
                <a:solidFill>
                  <a:srgbClr val="1A2E3D"/>
                </a:solidFill>
                <a:latin typeface="Arial"/>
                <a:cs typeface="Arial"/>
              </a:rPr>
              <a:t>they </a:t>
            </a:r>
            <a:r>
              <a:rPr sz="850" spc="-25" dirty="0">
                <a:solidFill>
                  <a:srgbClr val="1A2E3D"/>
                </a:solidFill>
                <a:latin typeface="Arial"/>
                <a:cs typeface="Arial"/>
              </a:rPr>
              <a:t>survey </a:t>
            </a:r>
            <a:r>
              <a:rPr sz="850" spc="-15" dirty="0">
                <a:solidFill>
                  <a:srgbClr val="1A2E3D"/>
                </a:solidFill>
                <a:latin typeface="Arial"/>
                <a:cs typeface="Arial"/>
              </a:rPr>
              <a:t>parents </a:t>
            </a:r>
            <a:r>
              <a:rPr sz="850" spc="-10" dirty="0">
                <a:solidFill>
                  <a:srgbClr val="1A2E3D"/>
                </a:solidFill>
                <a:latin typeface="Arial"/>
                <a:cs typeface="Arial"/>
              </a:rPr>
              <a:t>by  </a:t>
            </a:r>
            <a:r>
              <a:rPr sz="850" spc="-20" dirty="0">
                <a:solidFill>
                  <a:srgbClr val="1A2E3D"/>
                </a:solidFill>
                <a:latin typeface="Arial"/>
                <a:cs typeface="Arial"/>
              </a:rPr>
              <a:t>mail, asking </a:t>
            </a:r>
            <a:r>
              <a:rPr sz="850" spc="-10" dirty="0">
                <a:solidFill>
                  <a:srgbClr val="1A2E3D"/>
                </a:solidFill>
                <a:latin typeface="Arial"/>
                <a:cs typeface="Arial"/>
              </a:rPr>
              <a:t>them </a:t>
            </a:r>
            <a:r>
              <a:rPr sz="850" spc="-15" dirty="0">
                <a:solidFill>
                  <a:srgbClr val="1A2E3D"/>
                </a:solidFill>
                <a:latin typeface="Arial"/>
                <a:cs typeface="Arial"/>
              </a:rPr>
              <a:t>whether </a:t>
            </a:r>
            <a:r>
              <a:rPr sz="850" spc="-10" dirty="0">
                <a:solidFill>
                  <a:srgbClr val="1A2E3D"/>
                </a:solidFill>
                <a:latin typeface="Arial"/>
                <a:cs typeface="Arial"/>
              </a:rPr>
              <a:t>or </a:t>
            </a:r>
            <a:r>
              <a:rPr sz="850" spc="-5" dirty="0">
                <a:solidFill>
                  <a:srgbClr val="1A2E3D"/>
                </a:solidFill>
                <a:latin typeface="Arial"/>
                <a:cs typeface="Arial"/>
              </a:rPr>
              <a:t>not </a:t>
            </a:r>
            <a:r>
              <a:rPr sz="850" spc="-15" dirty="0">
                <a:solidFill>
                  <a:srgbClr val="1A2E3D"/>
                </a:solidFill>
                <a:latin typeface="Arial"/>
                <a:cs typeface="Arial"/>
              </a:rPr>
              <a:t>the parents </a:t>
            </a:r>
            <a:r>
              <a:rPr sz="850" spc="-5" dirty="0">
                <a:solidFill>
                  <a:srgbClr val="1A2E3D"/>
                </a:solidFill>
                <a:latin typeface="Arial"/>
                <a:cs typeface="Arial"/>
              </a:rPr>
              <a:t>would object </a:t>
            </a:r>
            <a:r>
              <a:rPr sz="850" spc="5" dirty="0">
                <a:solidFill>
                  <a:srgbClr val="1A2E3D"/>
                </a:solidFill>
                <a:latin typeface="Arial"/>
                <a:cs typeface="Arial"/>
              </a:rPr>
              <a:t>to </a:t>
            </a:r>
            <a:r>
              <a:rPr sz="850" spc="-15" dirty="0">
                <a:solidFill>
                  <a:srgbClr val="1A2E3D"/>
                </a:solidFill>
                <a:latin typeface="Arial"/>
                <a:cs typeface="Arial"/>
              </a:rPr>
              <a:t>this  policy change. </a:t>
            </a:r>
            <a:r>
              <a:rPr sz="850" spc="-25" dirty="0">
                <a:solidFill>
                  <a:srgbClr val="1A2E3D"/>
                </a:solidFill>
                <a:latin typeface="Arial"/>
                <a:cs typeface="Arial"/>
              </a:rPr>
              <a:t>Of </a:t>
            </a:r>
            <a:r>
              <a:rPr sz="850" spc="-5" dirty="0">
                <a:solidFill>
                  <a:srgbClr val="1A2E3D"/>
                </a:solidFill>
                <a:latin typeface="Arial"/>
                <a:cs typeface="Arial"/>
              </a:rPr>
              <a:t>6,000 </a:t>
            </a:r>
            <a:r>
              <a:rPr sz="850" spc="-25" dirty="0">
                <a:solidFill>
                  <a:srgbClr val="1A2E3D"/>
                </a:solidFill>
                <a:latin typeface="Arial"/>
                <a:cs typeface="Arial"/>
              </a:rPr>
              <a:t>surveys </a:t>
            </a:r>
            <a:r>
              <a:rPr sz="850" spc="-5" dirty="0">
                <a:solidFill>
                  <a:srgbClr val="1A2E3D"/>
                </a:solidFill>
                <a:latin typeface="Arial"/>
                <a:cs typeface="Arial"/>
              </a:rPr>
              <a:t>that go out, 1,200 </a:t>
            </a:r>
            <a:r>
              <a:rPr sz="850" spc="-35" dirty="0">
                <a:solidFill>
                  <a:srgbClr val="1A2E3D"/>
                </a:solidFill>
                <a:latin typeface="Arial"/>
                <a:cs typeface="Arial"/>
              </a:rPr>
              <a:t>are </a:t>
            </a:r>
            <a:r>
              <a:rPr sz="850" spc="-15" dirty="0">
                <a:solidFill>
                  <a:srgbClr val="1A2E3D"/>
                </a:solidFill>
                <a:latin typeface="Arial"/>
                <a:cs typeface="Arial"/>
              </a:rPr>
              <a:t>returned. </a:t>
            </a:r>
            <a:r>
              <a:rPr sz="850" spc="-25" dirty="0">
                <a:solidFill>
                  <a:srgbClr val="1A2E3D"/>
                </a:solidFill>
                <a:latin typeface="Arial"/>
                <a:cs typeface="Arial"/>
              </a:rPr>
              <a:t>Of  </a:t>
            </a:r>
            <a:r>
              <a:rPr sz="850" spc="-20" dirty="0">
                <a:solidFill>
                  <a:srgbClr val="1A2E3D"/>
                </a:solidFill>
                <a:latin typeface="Arial"/>
                <a:cs typeface="Arial"/>
              </a:rPr>
              <a:t>these </a:t>
            </a:r>
            <a:r>
              <a:rPr sz="850" spc="-5" dirty="0">
                <a:solidFill>
                  <a:srgbClr val="1A2E3D"/>
                </a:solidFill>
                <a:latin typeface="Arial"/>
                <a:cs typeface="Arial"/>
              </a:rPr>
              <a:t>1,200 </a:t>
            </a:r>
            <a:r>
              <a:rPr sz="850" spc="-25" dirty="0">
                <a:solidFill>
                  <a:srgbClr val="1A2E3D"/>
                </a:solidFill>
                <a:latin typeface="Arial"/>
                <a:cs typeface="Arial"/>
              </a:rPr>
              <a:t>surveys </a:t>
            </a:r>
            <a:r>
              <a:rPr sz="850" spc="-5" dirty="0">
                <a:solidFill>
                  <a:srgbClr val="1A2E3D"/>
                </a:solidFill>
                <a:latin typeface="Arial"/>
                <a:cs typeface="Arial"/>
              </a:rPr>
              <a:t>that </a:t>
            </a:r>
            <a:r>
              <a:rPr sz="850" spc="-20" dirty="0">
                <a:solidFill>
                  <a:srgbClr val="1A2E3D"/>
                </a:solidFill>
                <a:latin typeface="Arial"/>
                <a:cs typeface="Arial"/>
              </a:rPr>
              <a:t>were </a:t>
            </a:r>
            <a:r>
              <a:rPr sz="850" spc="-5" dirty="0">
                <a:solidFill>
                  <a:srgbClr val="1A2E3D"/>
                </a:solidFill>
                <a:latin typeface="Arial"/>
                <a:cs typeface="Arial"/>
              </a:rPr>
              <a:t>completed, 960 </a:t>
            </a:r>
            <a:r>
              <a:rPr sz="850" spc="-20" dirty="0">
                <a:solidFill>
                  <a:srgbClr val="1A2E3D"/>
                </a:solidFill>
                <a:latin typeface="Arial"/>
                <a:cs typeface="Arial"/>
              </a:rPr>
              <a:t>agreed </a:t>
            </a:r>
            <a:r>
              <a:rPr sz="850" spc="-5" dirty="0">
                <a:solidFill>
                  <a:srgbClr val="1A2E3D"/>
                </a:solidFill>
                <a:latin typeface="Arial"/>
                <a:cs typeface="Arial"/>
              </a:rPr>
              <a:t>with </a:t>
            </a:r>
            <a:r>
              <a:rPr sz="850" spc="-15" dirty="0">
                <a:solidFill>
                  <a:srgbClr val="1A2E3D"/>
                </a:solidFill>
                <a:latin typeface="Arial"/>
                <a:cs typeface="Arial"/>
              </a:rPr>
              <a:t>the policy  change and </a:t>
            </a:r>
            <a:r>
              <a:rPr sz="850" spc="-5" dirty="0">
                <a:solidFill>
                  <a:srgbClr val="1A2E3D"/>
                </a:solidFill>
                <a:latin typeface="Arial"/>
                <a:cs typeface="Arial"/>
              </a:rPr>
              <a:t>240 </a:t>
            </a:r>
            <a:r>
              <a:rPr sz="850" spc="-15" dirty="0">
                <a:solidFill>
                  <a:srgbClr val="1A2E3D"/>
                </a:solidFill>
                <a:latin typeface="Arial"/>
                <a:cs typeface="Arial"/>
              </a:rPr>
              <a:t>disagreed. </a:t>
            </a:r>
            <a:r>
              <a:rPr sz="850" spc="-20" dirty="0">
                <a:solidFill>
                  <a:srgbClr val="1A2E3D"/>
                </a:solidFill>
                <a:latin typeface="Arial"/>
                <a:cs typeface="Arial"/>
              </a:rPr>
              <a:t>Which </a:t>
            </a:r>
            <a:r>
              <a:rPr sz="850" spc="-10" dirty="0">
                <a:solidFill>
                  <a:srgbClr val="1A2E3D"/>
                </a:solidFill>
                <a:latin typeface="Arial"/>
                <a:cs typeface="Arial"/>
              </a:rPr>
              <a:t>of </a:t>
            </a:r>
            <a:r>
              <a:rPr sz="850" spc="-15" dirty="0">
                <a:solidFill>
                  <a:srgbClr val="1A2E3D"/>
                </a:solidFill>
                <a:latin typeface="Arial"/>
                <a:cs typeface="Arial"/>
              </a:rPr>
              <a:t>the following </a:t>
            </a:r>
            <a:r>
              <a:rPr sz="850" spc="-10" dirty="0">
                <a:solidFill>
                  <a:srgbClr val="1A2E3D"/>
                </a:solidFill>
                <a:latin typeface="Arial"/>
                <a:cs typeface="Arial"/>
              </a:rPr>
              <a:t>statements </a:t>
            </a:r>
            <a:r>
              <a:rPr sz="850" spc="-35" dirty="0">
                <a:solidFill>
                  <a:srgbClr val="1A2E3D"/>
                </a:solidFill>
                <a:latin typeface="Arial"/>
                <a:cs typeface="Arial"/>
              </a:rPr>
              <a:t>are  </a:t>
            </a:r>
            <a:r>
              <a:rPr sz="850" spc="-15" dirty="0">
                <a:solidFill>
                  <a:srgbClr val="1A2E3D"/>
                </a:solidFill>
                <a:latin typeface="Arial"/>
                <a:cs typeface="Arial"/>
              </a:rPr>
              <a:t>true?</a:t>
            </a:r>
            <a:endParaRPr sz="850">
              <a:latin typeface="Arial"/>
              <a:cs typeface="Arial"/>
            </a:endParaRPr>
          </a:p>
        </p:txBody>
      </p:sp>
      <p:sp>
        <p:nvSpPr>
          <p:cNvPr id="4" name="object 4"/>
          <p:cNvSpPr txBox="1"/>
          <p:nvPr/>
        </p:nvSpPr>
        <p:spPr>
          <a:xfrm>
            <a:off x="268538" y="1531704"/>
            <a:ext cx="3166110" cy="1146810"/>
          </a:xfrm>
          <a:prstGeom prst="rect">
            <a:avLst/>
          </a:prstGeom>
        </p:spPr>
        <p:txBody>
          <a:bodyPr vert="horz" wrap="square" lIns="0" tIns="62230" rIns="0" bIns="0" rtlCol="0">
            <a:spAutoFit/>
          </a:bodyPr>
          <a:lstStyle/>
          <a:p>
            <a:pPr marL="184785" indent="-116205">
              <a:lnSpc>
                <a:spcPct val="100000"/>
              </a:lnSpc>
              <a:spcBef>
                <a:spcPts val="490"/>
              </a:spcBef>
              <a:buClr>
                <a:srgbClr val="024F84"/>
              </a:buClr>
              <a:buFont typeface="DejaVu Sans"/>
              <a:buAutoNum type="romanUcPeriod"/>
              <a:tabLst>
                <a:tab pos="185420" algn="l"/>
              </a:tabLst>
            </a:pPr>
            <a:r>
              <a:rPr sz="850" spc="-20" dirty="0">
                <a:latin typeface="Arial"/>
                <a:cs typeface="Arial"/>
              </a:rPr>
              <a:t>Some </a:t>
            </a:r>
            <a:r>
              <a:rPr sz="850" spc="-10" dirty="0">
                <a:latin typeface="Arial"/>
                <a:cs typeface="Arial"/>
              </a:rPr>
              <a:t>of </a:t>
            </a:r>
            <a:r>
              <a:rPr sz="850" spc="-15" dirty="0">
                <a:latin typeface="Arial"/>
                <a:cs typeface="Arial"/>
              </a:rPr>
              <a:t>the </a:t>
            </a:r>
            <a:r>
              <a:rPr sz="850" spc="-20" dirty="0">
                <a:latin typeface="Arial"/>
                <a:cs typeface="Arial"/>
              </a:rPr>
              <a:t>mailings </a:t>
            </a:r>
            <a:r>
              <a:rPr sz="850" spc="-25" dirty="0">
                <a:latin typeface="Arial"/>
                <a:cs typeface="Arial"/>
              </a:rPr>
              <a:t>may </a:t>
            </a:r>
            <a:r>
              <a:rPr sz="850" spc="-30" dirty="0">
                <a:latin typeface="Arial"/>
                <a:cs typeface="Arial"/>
              </a:rPr>
              <a:t>have never </a:t>
            </a:r>
            <a:r>
              <a:rPr sz="850" spc="-20" dirty="0">
                <a:latin typeface="Arial"/>
                <a:cs typeface="Arial"/>
              </a:rPr>
              <a:t>reached </a:t>
            </a:r>
            <a:r>
              <a:rPr sz="850" spc="-15" dirty="0">
                <a:latin typeface="Arial"/>
                <a:cs typeface="Arial"/>
              </a:rPr>
              <a:t>the</a:t>
            </a:r>
            <a:r>
              <a:rPr sz="850" spc="190" dirty="0">
                <a:latin typeface="Arial"/>
                <a:cs typeface="Arial"/>
              </a:rPr>
              <a:t> </a:t>
            </a:r>
            <a:r>
              <a:rPr sz="850" spc="-15" dirty="0">
                <a:latin typeface="Arial"/>
                <a:cs typeface="Arial"/>
              </a:rPr>
              <a:t>parents.</a:t>
            </a:r>
            <a:endParaRPr sz="850">
              <a:latin typeface="Arial"/>
              <a:cs typeface="Arial"/>
            </a:endParaRPr>
          </a:p>
          <a:p>
            <a:pPr marL="184785" marR="114935" indent="-144145">
              <a:lnSpc>
                <a:spcPct val="104000"/>
              </a:lnSpc>
              <a:spcBef>
                <a:spcPts val="350"/>
              </a:spcBef>
              <a:buClr>
                <a:srgbClr val="024F84"/>
              </a:buClr>
              <a:buFont typeface="DejaVu Sans"/>
              <a:buAutoNum type="romanUcPeriod"/>
              <a:tabLst>
                <a:tab pos="185420" algn="l"/>
              </a:tabLst>
            </a:pPr>
            <a:r>
              <a:rPr sz="850" spc="-30" dirty="0">
                <a:latin typeface="Arial"/>
                <a:cs typeface="Arial"/>
              </a:rPr>
              <a:t>Overall, </a:t>
            </a:r>
            <a:r>
              <a:rPr sz="850" spc="-15" dirty="0">
                <a:latin typeface="Arial"/>
                <a:cs typeface="Arial"/>
              </a:rPr>
              <a:t>the </a:t>
            </a:r>
            <a:r>
              <a:rPr sz="850" spc="-10" dirty="0">
                <a:latin typeface="Arial"/>
                <a:cs typeface="Arial"/>
              </a:rPr>
              <a:t>school </a:t>
            </a:r>
            <a:r>
              <a:rPr sz="850" spc="-5" dirty="0">
                <a:latin typeface="Arial"/>
                <a:cs typeface="Arial"/>
              </a:rPr>
              <a:t>district </a:t>
            </a:r>
            <a:r>
              <a:rPr sz="850" spc="-25" dirty="0">
                <a:latin typeface="Arial"/>
                <a:cs typeface="Arial"/>
              </a:rPr>
              <a:t>has </a:t>
            </a:r>
            <a:r>
              <a:rPr sz="850" spc="-10" dirty="0">
                <a:latin typeface="Arial"/>
                <a:cs typeface="Arial"/>
              </a:rPr>
              <a:t>strong </a:t>
            </a:r>
            <a:r>
              <a:rPr sz="850" spc="-5" dirty="0">
                <a:latin typeface="Arial"/>
                <a:cs typeface="Arial"/>
              </a:rPr>
              <a:t>support </a:t>
            </a:r>
            <a:r>
              <a:rPr sz="850" spc="-15" dirty="0">
                <a:latin typeface="Arial"/>
                <a:cs typeface="Arial"/>
              </a:rPr>
              <a:t>from parents </a:t>
            </a:r>
            <a:r>
              <a:rPr sz="850" spc="5" dirty="0">
                <a:latin typeface="Arial"/>
                <a:cs typeface="Arial"/>
              </a:rPr>
              <a:t>to  </a:t>
            </a:r>
            <a:r>
              <a:rPr sz="850" spc="-20" dirty="0">
                <a:latin typeface="Arial"/>
                <a:cs typeface="Arial"/>
              </a:rPr>
              <a:t>move </a:t>
            </a:r>
            <a:r>
              <a:rPr sz="850" spc="-10" dirty="0">
                <a:latin typeface="Arial"/>
                <a:cs typeface="Arial"/>
              </a:rPr>
              <a:t>forward </a:t>
            </a:r>
            <a:r>
              <a:rPr sz="850" spc="-5" dirty="0">
                <a:latin typeface="Arial"/>
                <a:cs typeface="Arial"/>
              </a:rPr>
              <a:t>with </a:t>
            </a:r>
            <a:r>
              <a:rPr sz="850" spc="-15" dirty="0">
                <a:latin typeface="Arial"/>
                <a:cs typeface="Arial"/>
              </a:rPr>
              <a:t>the policy</a:t>
            </a:r>
            <a:r>
              <a:rPr sz="850" spc="45" dirty="0">
                <a:latin typeface="Arial"/>
                <a:cs typeface="Arial"/>
              </a:rPr>
              <a:t> </a:t>
            </a:r>
            <a:r>
              <a:rPr sz="850" spc="-15" dirty="0">
                <a:latin typeface="Arial"/>
                <a:cs typeface="Arial"/>
              </a:rPr>
              <a:t>approval.</a:t>
            </a:r>
            <a:endParaRPr sz="850">
              <a:latin typeface="Arial"/>
              <a:cs typeface="Arial"/>
            </a:endParaRPr>
          </a:p>
          <a:p>
            <a:pPr marL="184785" marR="5080" indent="-172085">
              <a:lnSpc>
                <a:spcPct val="104000"/>
              </a:lnSpc>
              <a:spcBef>
                <a:spcPts val="350"/>
              </a:spcBef>
              <a:buClr>
                <a:srgbClr val="024F84"/>
              </a:buClr>
              <a:buFont typeface="DejaVu Sans"/>
              <a:buAutoNum type="romanUcPeriod"/>
              <a:tabLst>
                <a:tab pos="185420" algn="l"/>
              </a:tabLst>
            </a:pPr>
            <a:r>
              <a:rPr sz="850" spc="-20" dirty="0">
                <a:latin typeface="Arial"/>
                <a:cs typeface="Arial"/>
              </a:rPr>
              <a:t>It </a:t>
            </a:r>
            <a:r>
              <a:rPr sz="850" spc="-25" dirty="0">
                <a:latin typeface="Arial"/>
                <a:cs typeface="Arial"/>
              </a:rPr>
              <a:t>is </a:t>
            </a:r>
            <a:r>
              <a:rPr sz="850" spc="-15" dirty="0">
                <a:latin typeface="Arial"/>
                <a:cs typeface="Arial"/>
              </a:rPr>
              <a:t>possible </a:t>
            </a:r>
            <a:r>
              <a:rPr sz="850" spc="-5" dirty="0">
                <a:latin typeface="Arial"/>
                <a:cs typeface="Arial"/>
              </a:rPr>
              <a:t>that </a:t>
            </a:r>
            <a:r>
              <a:rPr sz="850" spc="-20" dirty="0">
                <a:latin typeface="Arial"/>
                <a:cs typeface="Arial"/>
              </a:rPr>
              <a:t>majority </a:t>
            </a:r>
            <a:r>
              <a:rPr sz="850" spc="-10" dirty="0">
                <a:latin typeface="Arial"/>
                <a:cs typeface="Arial"/>
              </a:rPr>
              <a:t>of </a:t>
            </a:r>
            <a:r>
              <a:rPr sz="850" spc="-15" dirty="0">
                <a:latin typeface="Arial"/>
                <a:cs typeface="Arial"/>
              </a:rPr>
              <a:t>the parents </a:t>
            </a:r>
            <a:r>
              <a:rPr sz="850" spc="-10" dirty="0">
                <a:latin typeface="Arial"/>
                <a:cs typeface="Arial"/>
              </a:rPr>
              <a:t>of </a:t>
            </a:r>
            <a:r>
              <a:rPr sz="850" spc="-20" dirty="0">
                <a:latin typeface="Arial"/>
                <a:cs typeface="Arial"/>
              </a:rPr>
              <a:t>high </a:t>
            </a:r>
            <a:r>
              <a:rPr sz="850" spc="-10" dirty="0">
                <a:latin typeface="Arial"/>
                <a:cs typeface="Arial"/>
              </a:rPr>
              <a:t>school students  </a:t>
            </a:r>
            <a:r>
              <a:rPr sz="850" spc="-20" dirty="0">
                <a:latin typeface="Arial"/>
                <a:cs typeface="Arial"/>
              </a:rPr>
              <a:t>disagree </a:t>
            </a:r>
            <a:r>
              <a:rPr sz="850" spc="-5" dirty="0">
                <a:latin typeface="Arial"/>
                <a:cs typeface="Arial"/>
              </a:rPr>
              <a:t>with </a:t>
            </a:r>
            <a:r>
              <a:rPr sz="850" spc="-15" dirty="0">
                <a:latin typeface="Arial"/>
                <a:cs typeface="Arial"/>
              </a:rPr>
              <a:t>the policy</a:t>
            </a:r>
            <a:r>
              <a:rPr sz="850" spc="35" dirty="0">
                <a:latin typeface="Arial"/>
                <a:cs typeface="Arial"/>
              </a:rPr>
              <a:t> </a:t>
            </a:r>
            <a:r>
              <a:rPr sz="850" spc="-15" dirty="0">
                <a:latin typeface="Arial"/>
                <a:cs typeface="Arial"/>
              </a:rPr>
              <a:t>change.</a:t>
            </a:r>
            <a:endParaRPr sz="850">
              <a:latin typeface="Arial"/>
              <a:cs typeface="Arial"/>
            </a:endParaRPr>
          </a:p>
          <a:p>
            <a:pPr marL="184785" marR="46355" indent="-168275">
              <a:lnSpc>
                <a:spcPct val="104000"/>
              </a:lnSpc>
              <a:spcBef>
                <a:spcPts val="350"/>
              </a:spcBef>
              <a:buClr>
                <a:srgbClr val="024F84"/>
              </a:buClr>
              <a:buFont typeface="DejaVu Sans"/>
              <a:buAutoNum type="romanUcPeriod"/>
              <a:tabLst>
                <a:tab pos="185420" algn="l"/>
              </a:tabLst>
            </a:pPr>
            <a:r>
              <a:rPr sz="850" spc="-35" dirty="0">
                <a:latin typeface="Arial"/>
                <a:cs typeface="Arial"/>
              </a:rPr>
              <a:t>The </a:t>
            </a:r>
            <a:r>
              <a:rPr sz="850" spc="-25" dirty="0">
                <a:latin typeface="Arial"/>
                <a:cs typeface="Arial"/>
              </a:rPr>
              <a:t>survey </a:t>
            </a:r>
            <a:r>
              <a:rPr sz="850" spc="-20" dirty="0">
                <a:latin typeface="Arial"/>
                <a:cs typeface="Arial"/>
              </a:rPr>
              <a:t>results </a:t>
            </a:r>
            <a:r>
              <a:rPr sz="850" spc="-35" dirty="0">
                <a:latin typeface="Arial"/>
                <a:cs typeface="Arial"/>
              </a:rPr>
              <a:t>are </a:t>
            </a:r>
            <a:r>
              <a:rPr sz="850" spc="-25" dirty="0">
                <a:latin typeface="Arial"/>
                <a:cs typeface="Arial"/>
              </a:rPr>
              <a:t>unlikely </a:t>
            </a:r>
            <a:r>
              <a:rPr sz="850" spc="5" dirty="0">
                <a:latin typeface="Arial"/>
                <a:cs typeface="Arial"/>
              </a:rPr>
              <a:t>to </a:t>
            </a:r>
            <a:r>
              <a:rPr sz="850" spc="-10" dirty="0">
                <a:latin typeface="Arial"/>
                <a:cs typeface="Arial"/>
              </a:rPr>
              <a:t>be </a:t>
            </a:r>
            <a:r>
              <a:rPr sz="850" spc="-15" dirty="0">
                <a:latin typeface="Arial"/>
                <a:cs typeface="Arial"/>
              </a:rPr>
              <a:t>biased because </a:t>
            </a:r>
            <a:r>
              <a:rPr sz="850" spc="-35" dirty="0">
                <a:latin typeface="Arial"/>
                <a:cs typeface="Arial"/>
              </a:rPr>
              <a:t>all </a:t>
            </a:r>
            <a:r>
              <a:rPr sz="850" spc="-15" dirty="0">
                <a:latin typeface="Arial"/>
                <a:cs typeface="Arial"/>
              </a:rPr>
              <a:t>parents  </a:t>
            </a:r>
            <a:r>
              <a:rPr sz="850" spc="-20" dirty="0">
                <a:latin typeface="Arial"/>
                <a:cs typeface="Arial"/>
              </a:rPr>
              <a:t>were mailed </a:t>
            </a:r>
            <a:r>
              <a:rPr sz="850" spc="-35" dirty="0">
                <a:latin typeface="Arial"/>
                <a:cs typeface="Arial"/>
              </a:rPr>
              <a:t>a</a:t>
            </a:r>
            <a:r>
              <a:rPr sz="850" spc="35" dirty="0">
                <a:latin typeface="Arial"/>
                <a:cs typeface="Arial"/>
              </a:rPr>
              <a:t> </a:t>
            </a:r>
            <a:r>
              <a:rPr sz="850" spc="-35" dirty="0">
                <a:latin typeface="Arial"/>
                <a:cs typeface="Arial"/>
              </a:rPr>
              <a:t>survey.</a:t>
            </a:r>
            <a:endParaRPr sz="850">
              <a:latin typeface="Arial"/>
              <a:cs typeface="Arial"/>
            </a:endParaRPr>
          </a:p>
        </p:txBody>
      </p:sp>
      <p:sp>
        <p:nvSpPr>
          <p:cNvPr id="5" name="object 5"/>
          <p:cNvSpPr txBox="1"/>
          <p:nvPr/>
        </p:nvSpPr>
        <p:spPr>
          <a:xfrm>
            <a:off x="238522" y="2895222"/>
            <a:ext cx="461009" cy="155575"/>
          </a:xfrm>
          <a:prstGeom prst="rect">
            <a:avLst/>
          </a:prstGeom>
        </p:spPr>
        <p:txBody>
          <a:bodyPr vert="horz" wrap="square" lIns="0" tIns="12700" rIns="0" bIns="0" rtlCol="0">
            <a:spAutoFit/>
          </a:bodyPr>
          <a:lstStyle/>
          <a:p>
            <a:pPr marL="12700">
              <a:lnSpc>
                <a:spcPct val="100000"/>
              </a:lnSpc>
              <a:spcBef>
                <a:spcPts val="100"/>
              </a:spcBef>
            </a:pPr>
            <a:r>
              <a:rPr sz="850" spc="-100" dirty="0">
                <a:solidFill>
                  <a:srgbClr val="024F84"/>
                </a:solidFill>
                <a:latin typeface="DejaVu Sans"/>
                <a:cs typeface="DejaVu Sans"/>
              </a:rPr>
              <a:t>(a) </a:t>
            </a:r>
            <a:r>
              <a:rPr sz="850" spc="-30" dirty="0">
                <a:latin typeface="Arial"/>
                <a:cs typeface="Arial"/>
              </a:rPr>
              <a:t>Only</a:t>
            </a:r>
            <a:r>
              <a:rPr sz="850" spc="-120" dirty="0">
                <a:latin typeface="Arial"/>
                <a:cs typeface="Arial"/>
              </a:rPr>
              <a:t> </a:t>
            </a:r>
            <a:r>
              <a:rPr sz="850" spc="-50" dirty="0">
                <a:latin typeface="Arial"/>
                <a:cs typeface="Arial"/>
              </a:rPr>
              <a:t>I</a:t>
            </a:r>
            <a:endParaRPr sz="850">
              <a:latin typeface="Arial"/>
              <a:cs typeface="Arial"/>
            </a:endParaRPr>
          </a:p>
        </p:txBody>
      </p:sp>
      <p:sp>
        <p:nvSpPr>
          <p:cNvPr id="6" name="object 6"/>
          <p:cNvSpPr txBox="1"/>
          <p:nvPr/>
        </p:nvSpPr>
        <p:spPr>
          <a:xfrm>
            <a:off x="894299" y="2895222"/>
            <a:ext cx="513080" cy="155575"/>
          </a:xfrm>
          <a:prstGeom prst="rect">
            <a:avLst/>
          </a:prstGeom>
        </p:spPr>
        <p:txBody>
          <a:bodyPr vert="horz" wrap="square" lIns="0" tIns="12700" rIns="0" bIns="0" rtlCol="0">
            <a:spAutoFit/>
          </a:bodyPr>
          <a:lstStyle/>
          <a:p>
            <a:pPr marL="12700">
              <a:lnSpc>
                <a:spcPct val="100000"/>
              </a:lnSpc>
              <a:spcBef>
                <a:spcPts val="100"/>
              </a:spcBef>
            </a:pPr>
            <a:r>
              <a:rPr sz="850" spc="-90" dirty="0">
                <a:solidFill>
                  <a:srgbClr val="024F84"/>
                </a:solidFill>
                <a:latin typeface="DejaVu Sans"/>
                <a:cs typeface="DejaVu Sans"/>
              </a:rPr>
              <a:t>(b) </a:t>
            </a:r>
            <a:r>
              <a:rPr sz="850" spc="-50" dirty="0">
                <a:latin typeface="Arial"/>
                <a:cs typeface="Arial"/>
              </a:rPr>
              <a:t>I </a:t>
            </a:r>
            <a:r>
              <a:rPr sz="850" spc="-15" dirty="0">
                <a:latin typeface="Arial"/>
                <a:cs typeface="Arial"/>
              </a:rPr>
              <a:t>and</a:t>
            </a:r>
            <a:r>
              <a:rPr sz="850" spc="-100" dirty="0">
                <a:latin typeface="Arial"/>
                <a:cs typeface="Arial"/>
              </a:rPr>
              <a:t> </a:t>
            </a:r>
            <a:r>
              <a:rPr sz="850" spc="-50" dirty="0">
                <a:latin typeface="Arial"/>
                <a:cs typeface="Arial"/>
              </a:rPr>
              <a:t>II</a:t>
            </a:r>
            <a:endParaRPr sz="850">
              <a:latin typeface="Arial"/>
              <a:cs typeface="Arial"/>
            </a:endParaRPr>
          </a:p>
        </p:txBody>
      </p:sp>
      <p:sp>
        <p:nvSpPr>
          <p:cNvPr id="7" name="object 7"/>
          <p:cNvSpPr txBox="1"/>
          <p:nvPr/>
        </p:nvSpPr>
        <p:spPr>
          <a:xfrm>
            <a:off x="1562201" y="2895222"/>
            <a:ext cx="1849120" cy="155575"/>
          </a:xfrm>
          <a:prstGeom prst="rect">
            <a:avLst/>
          </a:prstGeom>
        </p:spPr>
        <p:txBody>
          <a:bodyPr vert="horz" wrap="square" lIns="0" tIns="12700" rIns="0" bIns="0" rtlCol="0">
            <a:spAutoFit/>
          </a:bodyPr>
          <a:lstStyle/>
          <a:p>
            <a:pPr marL="12700">
              <a:lnSpc>
                <a:spcPct val="100000"/>
              </a:lnSpc>
              <a:spcBef>
                <a:spcPts val="100"/>
              </a:spcBef>
              <a:tabLst>
                <a:tab pos="668020" algn="l"/>
              </a:tabLst>
            </a:pPr>
            <a:r>
              <a:rPr sz="850" spc="-80" dirty="0">
                <a:solidFill>
                  <a:srgbClr val="024F84"/>
                </a:solidFill>
                <a:latin typeface="DejaVu Sans"/>
                <a:cs typeface="DejaVu Sans"/>
              </a:rPr>
              <a:t>(c)   </a:t>
            </a:r>
            <a:r>
              <a:rPr sz="850" spc="-50" dirty="0">
                <a:latin typeface="Arial"/>
                <a:cs typeface="Arial"/>
              </a:rPr>
              <a:t>I</a:t>
            </a:r>
            <a:r>
              <a:rPr sz="850" spc="-105" dirty="0">
                <a:latin typeface="Arial"/>
                <a:cs typeface="Arial"/>
              </a:rPr>
              <a:t> </a:t>
            </a:r>
            <a:r>
              <a:rPr sz="850" spc="-15" dirty="0">
                <a:latin typeface="Arial"/>
                <a:cs typeface="Arial"/>
              </a:rPr>
              <a:t>and</a:t>
            </a:r>
            <a:r>
              <a:rPr sz="850" spc="5" dirty="0">
                <a:latin typeface="Arial"/>
                <a:cs typeface="Arial"/>
              </a:rPr>
              <a:t> </a:t>
            </a:r>
            <a:r>
              <a:rPr sz="850" spc="-50" dirty="0">
                <a:latin typeface="Arial"/>
                <a:cs typeface="Arial"/>
              </a:rPr>
              <a:t>III	</a:t>
            </a:r>
            <a:r>
              <a:rPr sz="850" spc="-90" dirty="0">
                <a:solidFill>
                  <a:srgbClr val="024F84"/>
                </a:solidFill>
                <a:latin typeface="DejaVu Sans"/>
                <a:cs typeface="DejaVu Sans"/>
              </a:rPr>
              <a:t>(d) </a:t>
            </a:r>
            <a:r>
              <a:rPr sz="850" spc="-50" dirty="0">
                <a:latin typeface="Arial"/>
                <a:cs typeface="Arial"/>
              </a:rPr>
              <a:t>III </a:t>
            </a:r>
            <a:r>
              <a:rPr sz="850" spc="-15" dirty="0">
                <a:latin typeface="Arial"/>
                <a:cs typeface="Arial"/>
              </a:rPr>
              <a:t>and </a:t>
            </a:r>
            <a:r>
              <a:rPr sz="850" spc="-60" dirty="0">
                <a:latin typeface="Arial"/>
                <a:cs typeface="Arial"/>
              </a:rPr>
              <a:t>IV </a:t>
            </a:r>
            <a:r>
              <a:rPr sz="850" spc="-100" dirty="0">
                <a:solidFill>
                  <a:srgbClr val="024F84"/>
                </a:solidFill>
                <a:latin typeface="DejaVu Sans"/>
                <a:cs typeface="DejaVu Sans"/>
              </a:rPr>
              <a:t>(e) </a:t>
            </a:r>
            <a:r>
              <a:rPr sz="850" spc="-30" dirty="0">
                <a:latin typeface="Arial"/>
                <a:cs typeface="Arial"/>
              </a:rPr>
              <a:t>Only</a:t>
            </a:r>
            <a:r>
              <a:rPr sz="850" spc="-85" dirty="0">
                <a:latin typeface="Arial"/>
                <a:cs typeface="Arial"/>
              </a:rPr>
              <a:t> </a:t>
            </a:r>
            <a:r>
              <a:rPr sz="850" spc="-60" dirty="0">
                <a:latin typeface="Arial"/>
                <a:cs typeface="Arial"/>
              </a:rPr>
              <a:t>IV</a:t>
            </a:r>
            <a:endParaRPr sz="850">
              <a:latin typeface="Arial"/>
              <a:cs typeface="Arial"/>
            </a:endParaRPr>
          </a:p>
        </p:txBody>
      </p:sp>
      <p:sp>
        <p:nvSpPr>
          <p:cNvPr id="9" name="Rectangle 8"/>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6</a:t>
            </a:r>
            <a:endParaRPr sz="800">
              <a:latin typeface="DejaVu Sans"/>
              <a:cs typeface="DejaVu Sans"/>
            </a:endParaRPr>
          </a:p>
        </p:txBody>
      </p:sp>
      <p:sp>
        <p:nvSpPr>
          <p:cNvPr id="2" name="object 2"/>
          <p:cNvSpPr txBox="1"/>
          <p:nvPr/>
        </p:nvSpPr>
        <p:spPr>
          <a:xfrm>
            <a:off x="210174" y="141376"/>
            <a:ext cx="3296285" cy="155575"/>
          </a:xfrm>
          <a:prstGeom prst="rect">
            <a:avLst/>
          </a:prstGeom>
          <a:solidFill>
            <a:srgbClr val="9AB8CE"/>
          </a:solidFill>
        </p:spPr>
        <p:txBody>
          <a:bodyPr vert="horz" wrap="square" lIns="0" tIns="19685" rIns="0" bIns="0" rtlCol="0">
            <a:spAutoFit/>
          </a:bodyPr>
          <a:lstStyle/>
          <a:p>
            <a:pPr marL="42545">
              <a:lnSpc>
                <a:spcPct val="100000"/>
              </a:lnSpc>
              <a:spcBef>
                <a:spcPts val="155"/>
              </a:spcBef>
            </a:pPr>
            <a:r>
              <a:rPr sz="750" spc="-25" dirty="0">
                <a:solidFill>
                  <a:srgbClr val="1A2E3D"/>
                </a:solidFill>
                <a:latin typeface="DejaVu Sans"/>
                <a:cs typeface="DejaVu Sans"/>
              </a:rPr>
              <a:t>Clicker</a:t>
            </a:r>
            <a:r>
              <a:rPr sz="750" spc="-30" dirty="0">
                <a:solidFill>
                  <a:srgbClr val="1A2E3D"/>
                </a:solidFill>
                <a:latin typeface="DejaVu Sans"/>
                <a:cs typeface="DejaVu Sans"/>
              </a:rPr>
              <a:t> </a:t>
            </a:r>
            <a:r>
              <a:rPr sz="750" spc="-35" dirty="0">
                <a:solidFill>
                  <a:srgbClr val="1A2E3D"/>
                </a:solidFill>
                <a:latin typeface="DejaVu Sans"/>
                <a:cs typeface="DejaVu Sans"/>
              </a:rPr>
              <a:t>question</a:t>
            </a:r>
            <a:endParaRPr sz="750">
              <a:latin typeface="DejaVu Sans"/>
              <a:cs typeface="DejaVu Sans"/>
            </a:endParaRPr>
          </a:p>
        </p:txBody>
      </p:sp>
      <p:sp>
        <p:nvSpPr>
          <p:cNvPr id="3" name="object 3"/>
          <p:cNvSpPr txBox="1"/>
          <p:nvPr/>
        </p:nvSpPr>
        <p:spPr>
          <a:xfrm>
            <a:off x="210174" y="296922"/>
            <a:ext cx="3296285" cy="1122045"/>
          </a:xfrm>
          <a:prstGeom prst="rect">
            <a:avLst/>
          </a:prstGeom>
          <a:solidFill>
            <a:srgbClr val="D6E2EB"/>
          </a:solidFill>
        </p:spPr>
        <p:txBody>
          <a:bodyPr vert="horz" wrap="square" lIns="0" tIns="21590" rIns="0" bIns="0" rtlCol="0">
            <a:spAutoFit/>
          </a:bodyPr>
          <a:lstStyle/>
          <a:p>
            <a:pPr marL="42545" marR="35560">
              <a:lnSpc>
                <a:spcPct val="104000"/>
              </a:lnSpc>
              <a:spcBef>
                <a:spcPts val="170"/>
              </a:spcBef>
            </a:pPr>
            <a:r>
              <a:rPr sz="850" spc="-35" dirty="0">
                <a:solidFill>
                  <a:srgbClr val="1A2E3D"/>
                </a:solidFill>
                <a:latin typeface="Arial"/>
                <a:cs typeface="Arial"/>
              </a:rPr>
              <a:t>A </a:t>
            </a:r>
            <a:r>
              <a:rPr sz="850" spc="-10" dirty="0">
                <a:solidFill>
                  <a:srgbClr val="1A2E3D"/>
                </a:solidFill>
                <a:latin typeface="Arial"/>
                <a:cs typeface="Arial"/>
              </a:rPr>
              <a:t>school </a:t>
            </a:r>
            <a:r>
              <a:rPr sz="850" spc="-5" dirty="0">
                <a:solidFill>
                  <a:srgbClr val="1A2E3D"/>
                </a:solidFill>
                <a:latin typeface="Arial"/>
                <a:cs typeface="Arial"/>
              </a:rPr>
              <a:t>district </a:t>
            </a:r>
            <a:r>
              <a:rPr sz="850" spc="-25" dirty="0">
                <a:solidFill>
                  <a:srgbClr val="1A2E3D"/>
                </a:solidFill>
                <a:latin typeface="Arial"/>
                <a:cs typeface="Arial"/>
              </a:rPr>
              <a:t>is </a:t>
            </a:r>
            <a:r>
              <a:rPr sz="850" spc="-15" dirty="0">
                <a:solidFill>
                  <a:srgbClr val="1A2E3D"/>
                </a:solidFill>
                <a:latin typeface="Arial"/>
                <a:cs typeface="Arial"/>
              </a:rPr>
              <a:t>considering whether </a:t>
            </a:r>
            <a:r>
              <a:rPr sz="850" spc="-10" dirty="0">
                <a:solidFill>
                  <a:srgbClr val="1A2E3D"/>
                </a:solidFill>
                <a:latin typeface="Arial"/>
                <a:cs typeface="Arial"/>
              </a:rPr>
              <a:t>it </a:t>
            </a:r>
            <a:r>
              <a:rPr sz="850" spc="-20" dirty="0">
                <a:solidFill>
                  <a:srgbClr val="1A2E3D"/>
                </a:solidFill>
                <a:latin typeface="Arial"/>
                <a:cs typeface="Arial"/>
              </a:rPr>
              <a:t>will </a:t>
            </a:r>
            <a:r>
              <a:rPr sz="850" spc="-10" dirty="0">
                <a:solidFill>
                  <a:srgbClr val="1A2E3D"/>
                </a:solidFill>
                <a:latin typeface="Arial"/>
                <a:cs typeface="Arial"/>
              </a:rPr>
              <a:t>no </a:t>
            </a:r>
            <a:r>
              <a:rPr sz="850" spc="-20" dirty="0">
                <a:solidFill>
                  <a:srgbClr val="1A2E3D"/>
                </a:solidFill>
                <a:latin typeface="Arial"/>
                <a:cs typeface="Arial"/>
              </a:rPr>
              <a:t>longer allow high  </a:t>
            </a:r>
            <a:r>
              <a:rPr sz="850" spc="-10" dirty="0">
                <a:solidFill>
                  <a:srgbClr val="1A2E3D"/>
                </a:solidFill>
                <a:latin typeface="Arial"/>
                <a:cs typeface="Arial"/>
              </a:rPr>
              <a:t>school students </a:t>
            </a:r>
            <a:r>
              <a:rPr sz="850" spc="5" dirty="0">
                <a:solidFill>
                  <a:srgbClr val="1A2E3D"/>
                </a:solidFill>
                <a:latin typeface="Arial"/>
                <a:cs typeface="Arial"/>
              </a:rPr>
              <a:t>to </a:t>
            </a:r>
            <a:r>
              <a:rPr sz="850" spc="-10" dirty="0">
                <a:solidFill>
                  <a:srgbClr val="1A2E3D"/>
                </a:solidFill>
                <a:latin typeface="Arial"/>
                <a:cs typeface="Arial"/>
              </a:rPr>
              <a:t>park at school </a:t>
            </a:r>
            <a:r>
              <a:rPr sz="850" spc="-20" dirty="0">
                <a:solidFill>
                  <a:srgbClr val="1A2E3D"/>
                </a:solidFill>
                <a:latin typeface="Arial"/>
                <a:cs typeface="Arial"/>
              </a:rPr>
              <a:t>after </a:t>
            </a:r>
            <a:r>
              <a:rPr sz="850" spc="10" dirty="0">
                <a:solidFill>
                  <a:srgbClr val="1A2E3D"/>
                </a:solidFill>
                <a:latin typeface="Arial"/>
                <a:cs typeface="Arial"/>
              </a:rPr>
              <a:t>two </a:t>
            </a:r>
            <a:r>
              <a:rPr sz="850" spc="-15" dirty="0">
                <a:solidFill>
                  <a:srgbClr val="1A2E3D"/>
                </a:solidFill>
                <a:latin typeface="Arial"/>
                <a:cs typeface="Arial"/>
              </a:rPr>
              <a:t>recent </a:t>
            </a:r>
            <a:r>
              <a:rPr sz="850" spc="-10" dirty="0">
                <a:solidFill>
                  <a:srgbClr val="1A2E3D"/>
                </a:solidFill>
                <a:latin typeface="Arial"/>
                <a:cs typeface="Arial"/>
              </a:rPr>
              <a:t>accidents </a:t>
            </a:r>
            <a:r>
              <a:rPr sz="850" spc="-20" dirty="0">
                <a:solidFill>
                  <a:srgbClr val="1A2E3D"/>
                </a:solidFill>
                <a:latin typeface="Arial"/>
                <a:cs typeface="Arial"/>
              </a:rPr>
              <a:t>where  </a:t>
            </a:r>
            <a:r>
              <a:rPr sz="850" spc="-10" dirty="0">
                <a:solidFill>
                  <a:srgbClr val="1A2E3D"/>
                </a:solidFill>
                <a:latin typeface="Arial"/>
                <a:cs typeface="Arial"/>
              </a:rPr>
              <a:t>students </a:t>
            </a:r>
            <a:r>
              <a:rPr sz="850" spc="-20" dirty="0">
                <a:solidFill>
                  <a:srgbClr val="1A2E3D"/>
                </a:solidFill>
                <a:latin typeface="Arial"/>
                <a:cs typeface="Arial"/>
              </a:rPr>
              <a:t>were </a:t>
            </a:r>
            <a:r>
              <a:rPr sz="850" spc="-30" dirty="0">
                <a:solidFill>
                  <a:srgbClr val="1A2E3D"/>
                </a:solidFill>
                <a:latin typeface="Arial"/>
                <a:cs typeface="Arial"/>
              </a:rPr>
              <a:t>severely </a:t>
            </a:r>
            <a:r>
              <a:rPr sz="850" spc="-20" dirty="0">
                <a:solidFill>
                  <a:srgbClr val="1A2E3D"/>
                </a:solidFill>
                <a:latin typeface="Arial"/>
                <a:cs typeface="Arial"/>
              </a:rPr>
              <a:t>injured. </a:t>
            </a:r>
            <a:r>
              <a:rPr sz="850" spc="-25" dirty="0">
                <a:solidFill>
                  <a:srgbClr val="1A2E3D"/>
                </a:solidFill>
                <a:latin typeface="Arial"/>
                <a:cs typeface="Arial"/>
              </a:rPr>
              <a:t>As </a:t>
            </a:r>
            <a:r>
              <a:rPr sz="850" spc="-35" dirty="0">
                <a:solidFill>
                  <a:srgbClr val="1A2E3D"/>
                </a:solidFill>
                <a:latin typeface="Arial"/>
                <a:cs typeface="Arial"/>
              </a:rPr>
              <a:t>a </a:t>
            </a:r>
            <a:r>
              <a:rPr sz="850" spc="-20" dirty="0">
                <a:solidFill>
                  <a:srgbClr val="1A2E3D"/>
                </a:solidFill>
                <a:latin typeface="Arial"/>
                <a:cs typeface="Arial"/>
              </a:rPr>
              <a:t>ﬁrst </a:t>
            </a:r>
            <a:r>
              <a:rPr sz="850" spc="-5" dirty="0">
                <a:solidFill>
                  <a:srgbClr val="1A2E3D"/>
                </a:solidFill>
                <a:latin typeface="Arial"/>
                <a:cs typeface="Arial"/>
              </a:rPr>
              <a:t>step, </a:t>
            </a:r>
            <a:r>
              <a:rPr sz="850" spc="-20" dirty="0">
                <a:solidFill>
                  <a:srgbClr val="1A2E3D"/>
                </a:solidFill>
                <a:latin typeface="Arial"/>
                <a:cs typeface="Arial"/>
              </a:rPr>
              <a:t>they </a:t>
            </a:r>
            <a:r>
              <a:rPr sz="850" spc="-25" dirty="0">
                <a:solidFill>
                  <a:srgbClr val="1A2E3D"/>
                </a:solidFill>
                <a:latin typeface="Arial"/>
                <a:cs typeface="Arial"/>
              </a:rPr>
              <a:t>survey </a:t>
            </a:r>
            <a:r>
              <a:rPr sz="850" spc="-15" dirty="0">
                <a:solidFill>
                  <a:srgbClr val="1A2E3D"/>
                </a:solidFill>
                <a:latin typeface="Arial"/>
                <a:cs typeface="Arial"/>
              </a:rPr>
              <a:t>parents </a:t>
            </a:r>
            <a:r>
              <a:rPr sz="850" spc="-10" dirty="0">
                <a:solidFill>
                  <a:srgbClr val="1A2E3D"/>
                </a:solidFill>
                <a:latin typeface="Arial"/>
                <a:cs typeface="Arial"/>
              </a:rPr>
              <a:t>by  </a:t>
            </a:r>
            <a:r>
              <a:rPr sz="850" spc="-20" dirty="0">
                <a:solidFill>
                  <a:srgbClr val="1A2E3D"/>
                </a:solidFill>
                <a:latin typeface="Arial"/>
                <a:cs typeface="Arial"/>
              </a:rPr>
              <a:t>mail, asking </a:t>
            </a:r>
            <a:r>
              <a:rPr sz="850" spc="-10" dirty="0">
                <a:solidFill>
                  <a:srgbClr val="1A2E3D"/>
                </a:solidFill>
                <a:latin typeface="Arial"/>
                <a:cs typeface="Arial"/>
              </a:rPr>
              <a:t>them </a:t>
            </a:r>
            <a:r>
              <a:rPr sz="850" spc="-15" dirty="0">
                <a:solidFill>
                  <a:srgbClr val="1A2E3D"/>
                </a:solidFill>
                <a:latin typeface="Arial"/>
                <a:cs typeface="Arial"/>
              </a:rPr>
              <a:t>whether </a:t>
            </a:r>
            <a:r>
              <a:rPr sz="850" spc="-10" dirty="0">
                <a:solidFill>
                  <a:srgbClr val="1A2E3D"/>
                </a:solidFill>
                <a:latin typeface="Arial"/>
                <a:cs typeface="Arial"/>
              </a:rPr>
              <a:t>or </a:t>
            </a:r>
            <a:r>
              <a:rPr sz="850" spc="-5" dirty="0">
                <a:solidFill>
                  <a:srgbClr val="1A2E3D"/>
                </a:solidFill>
                <a:latin typeface="Arial"/>
                <a:cs typeface="Arial"/>
              </a:rPr>
              <a:t>not </a:t>
            </a:r>
            <a:r>
              <a:rPr sz="850" spc="-15" dirty="0">
                <a:solidFill>
                  <a:srgbClr val="1A2E3D"/>
                </a:solidFill>
                <a:latin typeface="Arial"/>
                <a:cs typeface="Arial"/>
              </a:rPr>
              <a:t>the parents </a:t>
            </a:r>
            <a:r>
              <a:rPr sz="850" spc="-5" dirty="0">
                <a:solidFill>
                  <a:srgbClr val="1A2E3D"/>
                </a:solidFill>
                <a:latin typeface="Arial"/>
                <a:cs typeface="Arial"/>
              </a:rPr>
              <a:t>would object </a:t>
            </a:r>
            <a:r>
              <a:rPr sz="850" spc="5" dirty="0">
                <a:solidFill>
                  <a:srgbClr val="1A2E3D"/>
                </a:solidFill>
                <a:latin typeface="Arial"/>
                <a:cs typeface="Arial"/>
              </a:rPr>
              <a:t>to </a:t>
            </a:r>
            <a:r>
              <a:rPr sz="850" spc="-15" dirty="0">
                <a:solidFill>
                  <a:srgbClr val="1A2E3D"/>
                </a:solidFill>
                <a:latin typeface="Arial"/>
                <a:cs typeface="Arial"/>
              </a:rPr>
              <a:t>this  policy change. </a:t>
            </a:r>
            <a:r>
              <a:rPr sz="850" spc="-25" dirty="0">
                <a:solidFill>
                  <a:srgbClr val="1A2E3D"/>
                </a:solidFill>
                <a:latin typeface="Arial"/>
                <a:cs typeface="Arial"/>
              </a:rPr>
              <a:t>Of </a:t>
            </a:r>
            <a:r>
              <a:rPr sz="850" spc="-5" dirty="0">
                <a:solidFill>
                  <a:srgbClr val="1A2E3D"/>
                </a:solidFill>
                <a:latin typeface="Arial"/>
                <a:cs typeface="Arial"/>
              </a:rPr>
              <a:t>6,000 </a:t>
            </a:r>
            <a:r>
              <a:rPr sz="850" spc="-25" dirty="0">
                <a:solidFill>
                  <a:srgbClr val="1A2E3D"/>
                </a:solidFill>
                <a:latin typeface="Arial"/>
                <a:cs typeface="Arial"/>
              </a:rPr>
              <a:t>surveys </a:t>
            </a:r>
            <a:r>
              <a:rPr sz="850" spc="-5" dirty="0">
                <a:solidFill>
                  <a:srgbClr val="1A2E3D"/>
                </a:solidFill>
                <a:latin typeface="Arial"/>
                <a:cs typeface="Arial"/>
              </a:rPr>
              <a:t>that go out, 1,200 </a:t>
            </a:r>
            <a:r>
              <a:rPr sz="850" spc="-35" dirty="0">
                <a:solidFill>
                  <a:srgbClr val="1A2E3D"/>
                </a:solidFill>
                <a:latin typeface="Arial"/>
                <a:cs typeface="Arial"/>
              </a:rPr>
              <a:t>are </a:t>
            </a:r>
            <a:r>
              <a:rPr sz="850" spc="-15" dirty="0">
                <a:solidFill>
                  <a:srgbClr val="1A2E3D"/>
                </a:solidFill>
                <a:latin typeface="Arial"/>
                <a:cs typeface="Arial"/>
              </a:rPr>
              <a:t>returned. </a:t>
            </a:r>
            <a:r>
              <a:rPr sz="850" spc="-25" dirty="0">
                <a:solidFill>
                  <a:srgbClr val="1A2E3D"/>
                </a:solidFill>
                <a:latin typeface="Arial"/>
                <a:cs typeface="Arial"/>
              </a:rPr>
              <a:t>Of  </a:t>
            </a:r>
            <a:r>
              <a:rPr sz="850" spc="-20" dirty="0">
                <a:solidFill>
                  <a:srgbClr val="1A2E3D"/>
                </a:solidFill>
                <a:latin typeface="Arial"/>
                <a:cs typeface="Arial"/>
              </a:rPr>
              <a:t>these </a:t>
            </a:r>
            <a:r>
              <a:rPr sz="850" spc="-5" dirty="0">
                <a:solidFill>
                  <a:srgbClr val="1A2E3D"/>
                </a:solidFill>
                <a:latin typeface="Arial"/>
                <a:cs typeface="Arial"/>
              </a:rPr>
              <a:t>1,200 </a:t>
            </a:r>
            <a:r>
              <a:rPr sz="850" spc="-25" dirty="0">
                <a:solidFill>
                  <a:srgbClr val="1A2E3D"/>
                </a:solidFill>
                <a:latin typeface="Arial"/>
                <a:cs typeface="Arial"/>
              </a:rPr>
              <a:t>surveys </a:t>
            </a:r>
            <a:r>
              <a:rPr sz="850" spc="-5" dirty="0">
                <a:solidFill>
                  <a:srgbClr val="1A2E3D"/>
                </a:solidFill>
                <a:latin typeface="Arial"/>
                <a:cs typeface="Arial"/>
              </a:rPr>
              <a:t>that </a:t>
            </a:r>
            <a:r>
              <a:rPr sz="850" spc="-20" dirty="0">
                <a:solidFill>
                  <a:srgbClr val="1A2E3D"/>
                </a:solidFill>
                <a:latin typeface="Arial"/>
                <a:cs typeface="Arial"/>
              </a:rPr>
              <a:t>were </a:t>
            </a:r>
            <a:r>
              <a:rPr sz="850" spc="-5" dirty="0">
                <a:solidFill>
                  <a:srgbClr val="1A2E3D"/>
                </a:solidFill>
                <a:latin typeface="Arial"/>
                <a:cs typeface="Arial"/>
              </a:rPr>
              <a:t>completed, 960 </a:t>
            </a:r>
            <a:r>
              <a:rPr sz="850" spc="-20" dirty="0">
                <a:solidFill>
                  <a:srgbClr val="1A2E3D"/>
                </a:solidFill>
                <a:latin typeface="Arial"/>
                <a:cs typeface="Arial"/>
              </a:rPr>
              <a:t>agreed </a:t>
            </a:r>
            <a:r>
              <a:rPr sz="850" spc="-5" dirty="0">
                <a:solidFill>
                  <a:srgbClr val="1A2E3D"/>
                </a:solidFill>
                <a:latin typeface="Arial"/>
                <a:cs typeface="Arial"/>
              </a:rPr>
              <a:t>with </a:t>
            </a:r>
            <a:r>
              <a:rPr sz="850" spc="-15" dirty="0">
                <a:solidFill>
                  <a:srgbClr val="1A2E3D"/>
                </a:solidFill>
                <a:latin typeface="Arial"/>
                <a:cs typeface="Arial"/>
              </a:rPr>
              <a:t>the policy  change and </a:t>
            </a:r>
            <a:r>
              <a:rPr sz="850" spc="-5" dirty="0">
                <a:solidFill>
                  <a:srgbClr val="1A2E3D"/>
                </a:solidFill>
                <a:latin typeface="Arial"/>
                <a:cs typeface="Arial"/>
              </a:rPr>
              <a:t>240 </a:t>
            </a:r>
            <a:r>
              <a:rPr sz="850" spc="-15" dirty="0">
                <a:solidFill>
                  <a:srgbClr val="1A2E3D"/>
                </a:solidFill>
                <a:latin typeface="Arial"/>
                <a:cs typeface="Arial"/>
              </a:rPr>
              <a:t>disagreed. </a:t>
            </a:r>
            <a:r>
              <a:rPr sz="850" spc="-20" dirty="0">
                <a:solidFill>
                  <a:srgbClr val="1A2E3D"/>
                </a:solidFill>
                <a:latin typeface="Arial"/>
                <a:cs typeface="Arial"/>
              </a:rPr>
              <a:t>Which </a:t>
            </a:r>
            <a:r>
              <a:rPr sz="850" spc="-10" dirty="0">
                <a:solidFill>
                  <a:srgbClr val="1A2E3D"/>
                </a:solidFill>
                <a:latin typeface="Arial"/>
                <a:cs typeface="Arial"/>
              </a:rPr>
              <a:t>of </a:t>
            </a:r>
            <a:r>
              <a:rPr sz="850" spc="-15" dirty="0">
                <a:solidFill>
                  <a:srgbClr val="1A2E3D"/>
                </a:solidFill>
                <a:latin typeface="Arial"/>
                <a:cs typeface="Arial"/>
              </a:rPr>
              <a:t>the following </a:t>
            </a:r>
            <a:r>
              <a:rPr sz="850" spc="-10" dirty="0">
                <a:solidFill>
                  <a:srgbClr val="1A2E3D"/>
                </a:solidFill>
                <a:latin typeface="Arial"/>
                <a:cs typeface="Arial"/>
              </a:rPr>
              <a:t>statements </a:t>
            </a:r>
            <a:r>
              <a:rPr sz="850" spc="-35" dirty="0">
                <a:solidFill>
                  <a:srgbClr val="1A2E3D"/>
                </a:solidFill>
                <a:latin typeface="Arial"/>
                <a:cs typeface="Arial"/>
              </a:rPr>
              <a:t>are  </a:t>
            </a:r>
            <a:r>
              <a:rPr sz="850" spc="-15" dirty="0">
                <a:solidFill>
                  <a:srgbClr val="1A2E3D"/>
                </a:solidFill>
                <a:latin typeface="Arial"/>
                <a:cs typeface="Arial"/>
              </a:rPr>
              <a:t>true?</a:t>
            </a:r>
            <a:endParaRPr sz="850">
              <a:latin typeface="Arial"/>
              <a:cs typeface="Arial"/>
            </a:endParaRPr>
          </a:p>
        </p:txBody>
      </p:sp>
      <p:sp>
        <p:nvSpPr>
          <p:cNvPr id="4" name="object 4"/>
          <p:cNvSpPr txBox="1"/>
          <p:nvPr/>
        </p:nvSpPr>
        <p:spPr>
          <a:xfrm>
            <a:off x="268538" y="1531704"/>
            <a:ext cx="3166110" cy="1163908"/>
          </a:xfrm>
          <a:prstGeom prst="rect">
            <a:avLst/>
          </a:prstGeom>
        </p:spPr>
        <p:txBody>
          <a:bodyPr vert="horz" wrap="square" lIns="0" tIns="62230" rIns="0" bIns="0" rtlCol="0">
            <a:spAutoFit/>
          </a:bodyPr>
          <a:lstStyle/>
          <a:p>
            <a:pPr marL="184785" indent="-116205">
              <a:lnSpc>
                <a:spcPct val="100000"/>
              </a:lnSpc>
              <a:spcBef>
                <a:spcPts val="490"/>
              </a:spcBef>
              <a:buClr>
                <a:srgbClr val="024F84"/>
              </a:buClr>
              <a:buFont typeface="DejaVu Sans"/>
              <a:buAutoNum type="romanUcPeriod"/>
              <a:tabLst>
                <a:tab pos="185420" algn="l"/>
              </a:tabLst>
            </a:pPr>
            <a:r>
              <a:rPr sz="850" i="1" spc="-20" dirty="0">
                <a:solidFill>
                  <a:srgbClr val="C00000"/>
                </a:solidFill>
                <a:latin typeface="Arial"/>
                <a:cs typeface="Arial"/>
              </a:rPr>
              <a:t>Some </a:t>
            </a:r>
            <a:r>
              <a:rPr sz="850" i="1" spc="-10" dirty="0">
                <a:solidFill>
                  <a:srgbClr val="C00000"/>
                </a:solidFill>
                <a:latin typeface="Arial"/>
                <a:cs typeface="Arial"/>
              </a:rPr>
              <a:t>of </a:t>
            </a:r>
            <a:r>
              <a:rPr sz="850" i="1" spc="-15" dirty="0">
                <a:solidFill>
                  <a:srgbClr val="C00000"/>
                </a:solidFill>
                <a:latin typeface="Arial"/>
                <a:cs typeface="Arial"/>
              </a:rPr>
              <a:t>the </a:t>
            </a:r>
            <a:r>
              <a:rPr sz="850" i="1" spc="-20" dirty="0">
                <a:solidFill>
                  <a:srgbClr val="C00000"/>
                </a:solidFill>
                <a:latin typeface="Arial"/>
                <a:cs typeface="Arial"/>
              </a:rPr>
              <a:t>mailings </a:t>
            </a:r>
            <a:r>
              <a:rPr sz="850" i="1" spc="-25" dirty="0">
                <a:solidFill>
                  <a:srgbClr val="C00000"/>
                </a:solidFill>
                <a:latin typeface="Arial"/>
                <a:cs typeface="Arial"/>
              </a:rPr>
              <a:t>may </a:t>
            </a:r>
            <a:r>
              <a:rPr sz="850" i="1" spc="-30" dirty="0">
                <a:solidFill>
                  <a:srgbClr val="C00000"/>
                </a:solidFill>
                <a:latin typeface="Arial"/>
                <a:cs typeface="Arial"/>
              </a:rPr>
              <a:t>have never </a:t>
            </a:r>
            <a:r>
              <a:rPr sz="850" i="1" spc="-20" dirty="0">
                <a:solidFill>
                  <a:srgbClr val="C00000"/>
                </a:solidFill>
                <a:latin typeface="Arial"/>
                <a:cs typeface="Arial"/>
              </a:rPr>
              <a:t>reached </a:t>
            </a:r>
            <a:r>
              <a:rPr sz="850" i="1" spc="-15" dirty="0">
                <a:solidFill>
                  <a:srgbClr val="C00000"/>
                </a:solidFill>
                <a:latin typeface="Arial"/>
                <a:cs typeface="Arial"/>
              </a:rPr>
              <a:t>the</a:t>
            </a:r>
            <a:r>
              <a:rPr sz="850" i="1" spc="190" dirty="0">
                <a:solidFill>
                  <a:srgbClr val="C00000"/>
                </a:solidFill>
                <a:latin typeface="Arial"/>
                <a:cs typeface="Arial"/>
              </a:rPr>
              <a:t> </a:t>
            </a:r>
            <a:r>
              <a:rPr sz="850" i="1" spc="-15" dirty="0">
                <a:solidFill>
                  <a:srgbClr val="C00000"/>
                </a:solidFill>
                <a:latin typeface="Arial"/>
                <a:cs typeface="Arial"/>
              </a:rPr>
              <a:t>parents.</a:t>
            </a:r>
            <a:endParaRPr sz="850" i="1" dirty="0">
              <a:solidFill>
                <a:srgbClr val="C00000"/>
              </a:solidFill>
              <a:latin typeface="Arial"/>
              <a:cs typeface="Arial"/>
            </a:endParaRPr>
          </a:p>
          <a:p>
            <a:pPr marL="184785" marR="114935" indent="-144145">
              <a:lnSpc>
                <a:spcPct val="104000"/>
              </a:lnSpc>
              <a:spcBef>
                <a:spcPts val="350"/>
              </a:spcBef>
              <a:buClr>
                <a:srgbClr val="024F84"/>
              </a:buClr>
              <a:buFont typeface="DejaVu Sans"/>
              <a:buAutoNum type="romanUcPeriod"/>
              <a:tabLst>
                <a:tab pos="185420" algn="l"/>
              </a:tabLst>
            </a:pPr>
            <a:r>
              <a:rPr sz="850" spc="-30" dirty="0">
                <a:latin typeface="Arial"/>
                <a:cs typeface="Arial"/>
              </a:rPr>
              <a:t>Overall, </a:t>
            </a:r>
            <a:r>
              <a:rPr sz="850" spc="-15" dirty="0">
                <a:latin typeface="Arial"/>
                <a:cs typeface="Arial"/>
              </a:rPr>
              <a:t>the </a:t>
            </a:r>
            <a:r>
              <a:rPr sz="850" spc="-10" dirty="0">
                <a:latin typeface="Arial"/>
                <a:cs typeface="Arial"/>
              </a:rPr>
              <a:t>school </a:t>
            </a:r>
            <a:r>
              <a:rPr sz="850" spc="-5" dirty="0">
                <a:latin typeface="Arial"/>
                <a:cs typeface="Arial"/>
              </a:rPr>
              <a:t>district </a:t>
            </a:r>
            <a:r>
              <a:rPr sz="850" spc="-25" dirty="0">
                <a:latin typeface="Arial"/>
                <a:cs typeface="Arial"/>
              </a:rPr>
              <a:t>has </a:t>
            </a:r>
            <a:r>
              <a:rPr sz="850" spc="-10" dirty="0">
                <a:latin typeface="Arial"/>
                <a:cs typeface="Arial"/>
              </a:rPr>
              <a:t>strong </a:t>
            </a:r>
            <a:r>
              <a:rPr sz="850" spc="-5" dirty="0">
                <a:latin typeface="Arial"/>
                <a:cs typeface="Arial"/>
              </a:rPr>
              <a:t>support </a:t>
            </a:r>
            <a:r>
              <a:rPr sz="850" spc="-15" dirty="0">
                <a:latin typeface="Arial"/>
                <a:cs typeface="Arial"/>
              </a:rPr>
              <a:t>from parents </a:t>
            </a:r>
            <a:r>
              <a:rPr sz="850" spc="5" dirty="0">
                <a:latin typeface="Arial"/>
                <a:cs typeface="Arial"/>
              </a:rPr>
              <a:t>to  </a:t>
            </a:r>
            <a:r>
              <a:rPr sz="850" spc="-20" dirty="0">
                <a:latin typeface="Arial"/>
                <a:cs typeface="Arial"/>
              </a:rPr>
              <a:t>move </a:t>
            </a:r>
            <a:r>
              <a:rPr sz="850" spc="-10" dirty="0">
                <a:latin typeface="Arial"/>
                <a:cs typeface="Arial"/>
              </a:rPr>
              <a:t>forward </a:t>
            </a:r>
            <a:r>
              <a:rPr sz="850" spc="-5" dirty="0">
                <a:latin typeface="Arial"/>
                <a:cs typeface="Arial"/>
              </a:rPr>
              <a:t>with </a:t>
            </a:r>
            <a:r>
              <a:rPr sz="850" spc="-15" dirty="0">
                <a:latin typeface="Arial"/>
                <a:cs typeface="Arial"/>
              </a:rPr>
              <a:t>the policy</a:t>
            </a:r>
            <a:r>
              <a:rPr sz="850" spc="45" dirty="0">
                <a:latin typeface="Arial"/>
                <a:cs typeface="Arial"/>
              </a:rPr>
              <a:t> </a:t>
            </a:r>
            <a:r>
              <a:rPr sz="850" spc="-15" dirty="0">
                <a:latin typeface="Arial"/>
                <a:cs typeface="Arial"/>
              </a:rPr>
              <a:t>approval.</a:t>
            </a:r>
            <a:endParaRPr sz="850" dirty="0">
              <a:latin typeface="Arial"/>
              <a:cs typeface="Arial"/>
            </a:endParaRPr>
          </a:p>
          <a:p>
            <a:pPr marL="184785" marR="5080" indent="-172085">
              <a:lnSpc>
                <a:spcPct val="104000"/>
              </a:lnSpc>
              <a:spcBef>
                <a:spcPts val="350"/>
              </a:spcBef>
              <a:buClr>
                <a:srgbClr val="024F84"/>
              </a:buClr>
              <a:buFont typeface="DejaVu Sans"/>
              <a:buAutoNum type="romanUcPeriod"/>
              <a:tabLst>
                <a:tab pos="185420" algn="l"/>
              </a:tabLst>
            </a:pPr>
            <a:r>
              <a:rPr sz="850" i="1" spc="-20" dirty="0">
                <a:solidFill>
                  <a:srgbClr val="C00000"/>
                </a:solidFill>
                <a:latin typeface="Arial"/>
                <a:cs typeface="Arial"/>
              </a:rPr>
              <a:t>It </a:t>
            </a:r>
            <a:r>
              <a:rPr sz="850" i="1" spc="-25" dirty="0">
                <a:solidFill>
                  <a:srgbClr val="C00000"/>
                </a:solidFill>
                <a:latin typeface="Arial"/>
                <a:cs typeface="Arial"/>
              </a:rPr>
              <a:t>is </a:t>
            </a:r>
            <a:r>
              <a:rPr sz="850" i="1" spc="-15" dirty="0">
                <a:solidFill>
                  <a:srgbClr val="C00000"/>
                </a:solidFill>
                <a:latin typeface="Arial"/>
                <a:cs typeface="Arial"/>
              </a:rPr>
              <a:t>possible </a:t>
            </a:r>
            <a:r>
              <a:rPr sz="850" i="1" spc="-5" dirty="0">
                <a:solidFill>
                  <a:srgbClr val="C00000"/>
                </a:solidFill>
                <a:latin typeface="Arial"/>
                <a:cs typeface="Arial"/>
              </a:rPr>
              <a:t>that </a:t>
            </a:r>
            <a:r>
              <a:rPr sz="850" i="1" spc="-20" dirty="0">
                <a:solidFill>
                  <a:srgbClr val="C00000"/>
                </a:solidFill>
                <a:latin typeface="Arial"/>
                <a:cs typeface="Arial"/>
              </a:rPr>
              <a:t>majority </a:t>
            </a:r>
            <a:r>
              <a:rPr sz="850" i="1" spc="-10" dirty="0">
                <a:solidFill>
                  <a:srgbClr val="C00000"/>
                </a:solidFill>
                <a:latin typeface="Arial"/>
                <a:cs typeface="Arial"/>
              </a:rPr>
              <a:t>of </a:t>
            </a:r>
            <a:r>
              <a:rPr sz="850" i="1" spc="-15" dirty="0">
                <a:solidFill>
                  <a:srgbClr val="C00000"/>
                </a:solidFill>
                <a:latin typeface="Arial"/>
                <a:cs typeface="Arial"/>
              </a:rPr>
              <a:t>the parents </a:t>
            </a:r>
            <a:r>
              <a:rPr sz="850" i="1" spc="-10" dirty="0">
                <a:solidFill>
                  <a:srgbClr val="C00000"/>
                </a:solidFill>
                <a:latin typeface="Arial"/>
                <a:cs typeface="Arial"/>
              </a:rPr>
              <a:t>of </a:t>
            </a:r>
            <a:r>
              <a:rPr sz="850" i="1" spc="-20" dirty="0">
                <a:solidFill>
                  <a:srgbClr val="C00000"/>
                </a:solidFill>
                <a:latin typeface="Arial"/>
                <a:cs typeface="Arial"/>
              </a:rPr>
              <a:t>high </a:t>
            </a:r>
            <a:r>
              <a:rPr sz="850" i="1" spc="-10" dirty="0">
                <a:solidFill>
                  <a:srgbClr val="C00000"/>
                </a:solidFill>
                <a:latin typeface="Arial"/>
                <a:cs typeface="Arial"/>
              </a:rPr>
              <a:t>school students  </a:t>
            </a:r>
            <a:r>
              <a:rPr sz="850" i="1" spc="-20" dirty="0">
                <a:solidFill>
                  <a:srgbClr val="C00000"/>
                </a:solidFill>
                <a:latin typeface="Arial"/>
                <a:cs typeface="Arial"/>
              </a:rPr>
              <a:t>disagree </a:t>
            </a:r>
            <a:r>
              <a:rPr sz="850" i="1" spc="-5" dirty="0">
                <a:solidFill>
                  <a:srgbClr val="C00000"/>
                </a:solidFill>
                <a:latin typeface="Arial"/>
                <a:cs typeface="Arial"/>
              </a:rPr>
              <a:t>with </a:t>
            </a:r>
            <a:r>
              <a:rPr sz="850" i="1" spc="-15" dirty="0">
                <a:solidFill>
                  <a:srgbClr val="C00000"/>
                </a:solidFill>
                <a:latin typeface="Arial"/>
                <a:cs typeface="Arial"/>
              </a:rPr>
              <a:t>the policy</a:t>
            </a:r>
            <a:r>
              <a:rPr sz="850" i="1" spc="35" dirty="0">
                <a:solidFill>
                  <a:srgbClr val="C00000"/>
                </a:solidFill>
                <a:latin typeface="Arial"/>
                <a:cs typeface="Arial"/>
              </a:rPr>
              <a:t> </a:t>
            </a:r>
            <a:r>
              <a:rPr sz="850" i="1" spc="-15" dirty="0">
                <a:solidFill>
                  <a:srgbClr val="C00000"/>
                </a:solidFill>
                <a:latin typeface="Arial"/>
                <a:cs typeface="Arial"/>
              </a:rPr>
              <a:t>change</a:t>
            </a:r>
            <a:r>
              <a:rPr sz="850" i="1" spc="-15" dirty="0" smtClean="0">
                <a:solidFill>
                  <a:srgbClr val="C00000"/>
                </a:solidFill>
                <a:latin typeface="Arial"/>
                <a:cs typeface="Arial"/>
              </a:rPr>
              <a:t>.</a:t>
            </a:r>
            <a:endParaRPr sz="850" i="1" dirty="0">
              <a:solidFill>
                <a:srgbClr val="C00000"/>
              </a:solidFill>
              <a:latin typeface="Arial"/>
              <a:cs typeface="Arial"/>
            </a:endParaRPr>
          </a:p>
          <a:p>
            <a:pPr marL="184785" marR="46355" indent="-168275">
              <a:lnSpc>
                <a:spcPct val="104000"/>
              </a:lnSpc>
              <a:spcBef>
                <a:spcPts val="350"/>
              </a:spcBef>
              <a:buClr>
                <a:srgbClr val="024F84"/>
              </a:buClr>
              <a:buFont typeface="DejaVu Sans"/>
              <a:buAutoNum type="romanUcPeriod"/>
              <a:tabLst>
                <a:tab pos="185420" algn="l"/>
              </a:tabLst>
            </a:pPr>
            <a:r>
              <a:rPr sz="850" spc="-35" dirty="0">
                <a:latin typeface="Arial"/>
                <a:cs typeface="Arial"/>
              </a:rPr>
              <a:t>The </a:t>
            </a:r>
            <a:r>
              <a:rPr sz="850" spc="-25" dirty="0">
                <a:latin typeface="Arial"/>
                <a:cs typeface="Arial"/>
              </a:rPr>
              <a:t>survey </a:t>
            </a:r>
            <a:r>
              <a:rPr sz="850" spc="-20" dirty="0">
                <a:latin typeface="Arial"/>
                <a:cs typeface="Arial"/>
              </a:rPr>
              <a:t>results </a:t>
            </a:r>
            <a:r>
              <a:rPr sz="850" spc="-35" dirty="0">
                <a:latin typeface="Arial"/>
                <a:cs typeface="Arial"/>
              </a:rPr>
              <a:t>are </a:t>
            </a:r>
            <a:r>
              <a:rPr sz="850" spc="-25" dirty="0">
                <a:latin typeface="Arial"/>
                <a:cs typeface="Arial"/>
              </a:rPr>
              <a:t>unlikely </a:t>
            </a:r>
            <a:r>
              <a:rPr sz="850" spc="5" dirty="0">
                <a:latin typeface="Arial"/>
                <a:cs typeface="Arial"/>
              </a:rPr>
              <a:t>to </a:t>
            </a:r>
            <a:r>
              <a:rPr sz="850" spc="-10" dirty="0">
                <a:latin typeface="Arial"/>
                <a:cs typeface="Arial"/>
              </a:rPr>
              <a:t>be </a:t>
            </a:r>
            <a:r>
              <a:rPr sz="850" spc="-15" dirty="0">
                <a:latin typeface="Arial"/>
                <a:cs typeface="Arial"/>
              </a:rPr>
              <a:t>biased because </a:t>
            </a:r>
            <a:r>
              <a:rPr sz="850" spc="-35" dirty="0">
                <a:latin typeface="Arial"/>
                <a:cs typeface="Arial"/>
              </a:rPr>
              <a:t>all </a:t>
            </a:r>
            <a:r>
              <a:rPr sz="850" spc="-15" dirty="0">
                <a:latin typeface="Arial"/>
                <a:cs typeface="Arial"/>
              </a:rPr>
              <a:t>parents  </a:t>
            </a:r>
            <a:r>
              <a:rPr sz="850" spc="-20" dirty="0">
                <a:latin typeface="Arial"/>
                <a:cs typeface="Arial"/>
              </a:rPr>
              <a:t>were mailed </a:t>
            </a:r>
            <a:r>
              <a:rPr sz="850" spc="-35" dirty="0">
                <a:latin typeface="Arial"/>
                <a:cs typeface="Arial"/>
              </a:rPr>
              <a:t>a</a:t>
            </a:r>
            <a:r>
              <a:rPr sz="850" spc="35" dirty="0">
                <a:latin typeface="Arial"/>
                <a:cs typeface="Arial"/>
              </a:rPr>
              <a:t> </a:t>
            </a:r>
            <a:r>
              <a:rPr sz="850" spc="-35" dirty="0">
                <a:latin typeface="Arial"/>
                <a:cs typeface="Arial"/>
              </a:rPr>
              <a:t>survey.</a:t>
            </a:r>
            <a:endParaRPr sz="850" dirty="0">
              <a:latin typeface="Arial"/>
              <a:cs typeface="Arial"/>
            </a:endParaRPr>
          </a:p>
        </p:txBody>
      </p:sp>
      <p:sp>
        <p:nvSpPr>
          <p:cNvPr id="5" name="object 5"/>
          <p:cNvSpPr txBox="1"/>
          <p:nvPr/>
        </p:nvSpPr>
        <p:spPr>
          <a:xfrm>
            <a:off x="238522" y="2895222"/>
            <a:ext cx="461009" cy="155575"/>
          </a:xfrm>
          <a:prstGeom prst="rect">
            <a:avLst/>
          </a:prstGeom>
        </p:spPr>
        <p:txBody>
          <a:bodyPr vert="horz" wrap="square" lIns="0" tIns="12700" rIns="0" bIns="0" rtlCol="0">
            <a:spAutoFit/>
          </a:bodyPr>
          <a:lstStyle/>
          <a:p>
            <a:pPr marL="12700">
              <a:lnSpc>
                <a:spcPct val="100000"/>
              </a:lnSpc>
              <a:spcBef>
                <a:spcPts val="100"/>
              </a:spcBef>
            </a:pPr>
            <a:r>
              <a:rPr sz="850" spc="-100" dirty="0">
                <a:solidFill>
                  <a:srgbClr val="024F84"/>
                </a:solidFill>
                <a:latin typeface="DejaVu Sans"/>
                <a:cs typeface="DejaVu Sans"/>
              </a:rPr>
              <a:t>(a) </a:t>
            </a:r>
            <a:r>
              <a:rPr sz="850" spc="-30" dirty="0">
                <a:latin typeface="Arial"/>
                <a:cs typeface="Arial"/>
              </a:rPr>
              <a:t>Only</a:t>
            </a:r>
            <a:r>
              <a:rPr sz="850" spc="-120" dirty="0">
                <a:latin typeface="Arial"/>
                <a:cs typeface="Arial"/>
              </a:rPr>
              <a:t> </a:t>
            </a:r>
            <a:r>
              <a:rPr sz="850" spc="-50" dirty="0">
                <a:latin typeface="Arial"/>
                <a:cs typeface="Arial"/>
              </a:rPr>
              <a:t>I</a:t>
            </a:r>
            <a:endParaRPr sz="850">
              <a:latin typeface="Arial"/>
              <a:cs typeface="Arial"/>
            </a:endParaRPr>
          </a:p>
        </p:txBody>
      </p:sp>
      <p:sp>
        <p:nvSpPr>
          <p:cNvPr id="6" name="object 6"/>
          <p:cNvSpPr txBox="1"/>
          <p:nvPr/>
        </p:nvSpPr>
        <p:spPr>
          <a:xfrm>
            <a:off x="894299" y="2895222"/>
            <a:ext cx="513080" cy="155575"/>
          </a:xfrm>
          <a:prstGeom prst="rect">
            <a:avLst/>
          </a:prstGeom>
        </p:spPr>
        <p:txBody>
          <a:bodyPr vert="horz" wrap="square" lIns="0" tIns="12700" rIns="0" bIns="0" rtlCol="0">
            <a:spAutoFit/>
          </a:bodyPr>
          <a:lstStyle/>
          <a:p>
            <a:pPr marL="12700">
              <a:lnSpc>
                <a:spcPct val="100000"/>
              </a:lnSpc>
              <a:spcBef>
                <a:spcPts val="100"/>
              </a:spcBef>
            </a:pPr>
            <a:r>
              <a:rPr sz="850" spc="-90" dirty="0">
                <a:solidFill>
                  <a:srgbClr val="024F84"/>
                </a:solidFill>
                <a:latin typeface="DejaVu Sans"/>
                <a:cs typeface="DejaVu Sans"/>
              </a:rPr>
              <a:t>(b) </a:t>
            </a:r>
            <a:r>
              <a:rPr sz="850" spc="-50" dirty="0">
                <a:latin typeface="Arial"/>
                <a:cs typeface="Arial"/>
              </a:rPr>
              <a:t>I </a:t>
            </a:r>
            <a:r>
              <a:rPr sz="850" spc="-15" dirty="0">
                <a:latin typeface="Arial"/>
                <a:cs typeface="Arial"/>
              </a:rPr>
              <a:t>and</a:t>
            </a:r>
            <a:r>
              <a:rPr sz="850" spc="-100" dirty="0">
                <a:latin typeface="Arial"/>
                <a:cs typeface="Arial"/>
              </a:rPr>
              <a:t> </a:t>
            </a:r>
            <a:r>
              <a:rPr sz="850" spc="-50" dirty="0">
                <a:latin typeface="Arial"/>
                <a:cs typeface="Arial"/>
              </a:rPr>
              <a:t>II</a:t>
            </a:r>
            <a:endParaRPr sz="850">
              <a:latin typeface="Arial"/>
              <a:cs typeface="Arial"/>
            </a:endParaRPr>
          </a:p>
        </p:txBody>
      </p:sp>
      <p:sp>
        <p:nvSpPr>
          <p:cNvPr id="7" name="object 7"/>
          <p:cNvSpPr txBox="1"/>
          <p:nvPr/>
        </p:nvSpPr>
        <p:spPr>
          <a:xfrm>
            <a:off x="1562201" y="2895222"/>
            <a:ext cx="1849120" cy="155575"/>
          </a:xfrm>
          <a:prstGeom prst="rect">
            <a:avLst/>
          </a:prstGeom>
        </p:spPr>
        <p:txBody>
          <a:bodyPr vert="horz" wrap="square" lIns="0" tIns="12700" rIns="0" bIns="0" rtlCol="0">
            <a:spAutoFit/>
          </a:bodyPr>
          <a:lstStyle/>
          <a:p>
            <a:pPr marL="12700">
              <a:lnSpc>
                <a:spcPct val="100000"/>
              </a:lnSpc>
              <a:spcBef>
                <a:spcPts val="100"/>
              </a:spcBef>
              <a:tabLst>
                <a:tab pos="668020" algn="l"/>
              </a:tabLst>
            </a:pPr>
            <a:r>
              <a:rPr sz="850" spc="-80" dirty="0">
                <a:solidFill>
                  <a:srgbClr val="024F84"/>
                </a:solidFill>
                <a:latin typeface="DejaVu Sans"/>
                <a:cs typeface="DejaVu Sans"/>
              </a:rPr>
              <a:t>(c)   </a:t>
            </a:r>
            <a:r>
              <a:rPr sz="850" i="1" spc="-20" dirty="0">
                <a:solidFill>
                  <a:srgbClr val="935151"/>
                </a:solidFill>
                <a:latin typeface="Arial"/>
                <a:cs typeface="Arial"/>
              </a:rPr>
              <a:t>I</a:t>
            </a:r>
            <a:r>
              <a:rPr sz="850" i="1" spc="-100" dirty="0">
                <a:solidFill>
                  <a:srgbClr val="935151"/>
                </a:solidFill>
                <a:latin typeface="Arial"/>
                <a:cs typeface="Arial"/>
              </a:rPr>
              <a:t> </a:t>
            </a:r>
            <a:r>
              <a:rPr sz="850" i="1" spc="-5" dirty="0">
                <a:solidFill>
                  <a:srgbClr val="935151"/>
                </a:solidFill>
                <a:latin typeface="Arial"/>
                <a:cs typeface="Arial"/>
              </a:rPr>
              <a:t>and</a:t>
            </a:r>
            <a:r>
              <a:rPr sz="850" i="1" spc="5" dirty="0">
                <a:solidFill>
                  <a:srgbClr val="935151"/>
                </a:solidFill>
                <a:latin typeface="Arial"/>
                <a:cs typeface="Arial"/>
              </a:rPr>
              <a:t> </a:t>
            </a:r>
            <a:r>
              <a:rPr sz="850" i="1" spc="-20" dirty="0">
                <a:solidFill>
                  <a:srgbClr val="935151"/>
                </a:solidFill>
                <a:latin typeface="Arial"/>
                <a:cs typeface="Arial"/>
              </a:rPr>
              <a:t>III	</a:t>
            </a:r>
            <a:r>
              <a:rPr sz="850" spc="-90" dirty="0">
                <a:solidFill>
                  <a:srgbClr val="024F84"/>
                </a:solidFill>
                <a:latin typeface="DejaVu Sans"/>
                <a:cs typeface="DejaVu Sans"/>
              </a:rPr>
              <a:t>(d) </a:t>
            </a:r>
            <a:r>
              <a:rPr sz="850" spc="-50" dirty="0">
                <a:latin typeface="Arial"/>
                <a:cs typeface="Arial"/>
              </a:rPr>
              <a:t>III </a:t>
            </a:r>
            <a:r>
              <a:rPr sz="850" spc="-15" dirty="0">
                <a:latin typeface="Arial"/>
                <a:cs typeface="Arial"/>
              </a:rPr>
              <a:t>and </a:t>
            </a:r>
            <a:r>
              <a:rPr sz="850" spc="-60" dirty="0">
                <a:latin typeface="Arial"/>
                <a:cs typeface="Arial"/>
              </a:rPr>
              <a:t>IV </a:t>
            </a:r>
            <a:r>
              <a:rPr sz="850" spc="-100" dirty="0">
                <a:solidFill>
                  <a:srgbClr val="024F84"/>
                </a:solidFill>
                <a:latin typeface="DejaVu Sans"/>
                <a:cs typeface="DejaVu Sans"/>
              </a:rPr>
              <a:t>(e) </a:t>
            </a:r>
            <a:r>
              <a:rPr sz="850" spc="-30" dirty="0">
                <a:latin typeface="Arial"/>
                <a:cs typeface="Arial"/>
              </a:rPr>
              <a:t>Only</a:t>
            </a:r>
            <a:r>
              <a:rPr sz="850" spc="-85" dirty="0">
                <a:latin typeface="Arial"/>
                <a:cs typeface="Arial"/>
              </a:rPr>
              <a:t> </a:t>
            </a:r>
            <a:r>
              <a:rPr sz="850" spc="-60" dirty="0">
                <a:latin typeface="Arial"/>
                <a:cs typeface="Arial"/>
              </a:rPr>
              <a:t>IV</a:t>
            </a:r>
            <a:endParaRPr sz="850">
              <a:latin typeface="Arial"/>
              <a:cs typeface="Arial"/>
            </a:endParaRPr>
          </a:p>
        </p:txBody>
      </p:sp>
      <p:sp>
        <p:nvSpPr>
          <p:cNvPr id="9" name="Rectangle 8"/>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6</a:t>
            </a:r>
            <a:endParaRPr sz="800">
              <a:latin typeface="DejaVu Sans"/>
              <a:cs typeface="DejaVu Sans"/>
            </a:endParaRPr>
          </a:p>
        </p:txBody>
      </p:sp>
      <p:sp>
        <p:nvSpPr>
          <p:cNvPr id="2" name="object 2"/>
          <p:cNvSpPr txBox="1"/>
          <p:nvPr/>
        </p:nvSpPr>
        <p:spPr>
          <a:xfrm>
            <a:off x="210174" y="141376"/>
            <a:ext cx="3296285" cy="155575"/>
          </a:xfrm>
          <a:prstGeom prst="rect">
            <a:avLst/>
          </a:prstGeom>
          <a:solidFill>
            <a:srgbClr val="9AB8CE"/>
          </a:solidFill>
        </p:spPr>
        <p:txBody>
          <a:bodyPr vert="horz" wrap="square" lIns="0" tIns="19685" rIns="0" bIns="0" rtlCol="0">
            <a:spAutoFit/>
          </a:bodyPr>
          <a:lstStyle/>
          <a:p>
            <a:pPr marL="42545">
              <a:lnSpc>
                <a:spcPct val="100000"/>
              </a:lnSpc>
              <a:spcBef>
                <a:spcPts val="155"/>
              </a:spcBef>
            </a:pPr>
            <a:r>
              <a:rPr sz="750" spc="-25" dirty="0">
                <a:solidFill>
                  <a:srgbClr val="1A2E3D"/>
                </a:solidFill>
                <a:latin typeface="DejaVu Sans"/>
                <a:cs typeface="DejaVu Sans"/>
              </a:rPr>
              <a:t>Clicker</a:t>
            </a:r>
            <a:r>
              <a:rPr sz="750" spc="-30" dirty="0">
                <a:solidFill>
                  <a:srgbClr val="1A2E3D"/>
                </a:solidFill>
                <a:latin typeface="DejaVu Sans"/>
                <a:cs typeface="DejaVu Sans"/>
              </a:rPr>
              <a:t> </a:t>
            </a:r>
            <a:r>
              <a:rPr sz="750" spc="-35" dirty="0">
                <a:solidFill>
                  <a:srgbClr val="1A2E3D"/>
                </a:solidFill>
                <a:latin typeface="DejaVu Sans"/>
                <a:cs typeface="DejaVu Sans"/>
              </a:rPr>
              <a:t>question</a:t>
            </a:r>
            <a:endParaRPr sz="750">
              <a:latin typeface="DejaVu Sans"/>
              <a:cs typeface="DejaVu Sans"/>
            </a:endParaRPr>
          </a:p>
        </p:txBody>
      </p:sp>
      <p:sp>
        <p:nvSpPr>
          <p:cNvPr id="3" name="object 3"/>
          <p:cNvSpPr txBox="1"/>
          <p:nvPr/>
        </p:nvSpPr>
        <p:spPr>
          <a:xfrm>
            <a:off x="210174" y="296922"/>
            <a:ext cx="3296285" cy="1122045"/>
          </a:xfrm>
          <a:prstGeom prst="rect">
            <a:avLst/>
          </a:prstGeom>
          <a:solidFill>
            <a:srgbClr val="D6E2EB"/>
          </a:solidFill>
        </p:spPr>
        <p:txBody>
          <a:bodyPr vert="horz" wrap="square" lIns="0" tIns="21590" rIns="0" bIns="0" rtlCol="0">
            <a:spAutoFit/>
          </a:bodyPr>
          <a:lstStyle/>
          <a:p>
            <a:pPr marL="42545" marR="35560">
              <a:lnSpc>
                <a:spcPct val="104000"/>
              </a:lnSpc>
              <a:spcBef>
                <a:spcPts val="170"/>
              </a:spcBef>
            </a:pPr>
            <a:r>
              <a:rPr sz="850" spc="-35" dirty="0">
                <a:solidFill>
                  <a:srgbClr val="1A2E3D"/>
                </a:solidFill>
                <a:latin typeface="Arial"/>
                <a:cs typeface="Arial"/>
              </a:rPr>
              <a:t>A </a:t>
            </a:r>
            <a:r>
              <a:rPr sz="850" spc="-10" dirty="0">
                <a:solidFill>
                  <a:srgbClr val="1A2E3D"/>
                </a:solidFill>
                <a:latin typeface="Arial"/>
                <a:cs typeface="Arial"/>
              </a:rPr>
              <a:t>school </a:t>
            </a:r>
            <a:r>
              <a:rPr sz="850" spc="-5" dirty="0">
                <a:solidFill>
                  <a:srgbClr val="1A2E3D"/>
                </a:solidFill>
                <a:latin typeface="Arial"/>
                <a:cs typeface="Arial"/>
              </a:rPr>
              <a:t>district </a:t>
            </a:r>
            <a:r>
              <a:rPr sz="850" spc="-25" dirty="0">
                <a:solidFill>
                  <a:srgbClr val="1A2E3D"/>
                </a:solidFill>
                <a:latin typeface="Arial"/>
                <a:cs typeface="Arial"/>
              </a:rPr>
              <a:t>is </a:t>
            </a:r>
            <a:r>
              <a:rPr sz="850" spc="-15" dirty="0">
                <a:solidFill>
                  <a:srgbClr val="1A2E3D"/>
                </a:solidFill>
                <a:latin typeface="Arial"/>
                <a:cs typeface="Arial"/>
              </a:rPr>
              <a:t>considering whether </a:t>
            </a:r>
            <a:r>
              <a:rPr sz="850" spc="-10" dirty="0">
                <a:solidFill>
                  <a:srgbClr val="1A2E3D"/>
                </a:solidFill>
                <a:latin typeface="Arial"/>
                <a:cs typeface="Arial"/>
              </a:rPr>
              <a:t>it </a:t>
            </a:r>
            <a:r>
              <a:rPr sz="850" spc="-20" dirty="0">
                <a:solidFill>
                  <a:srgbClr val="1A2E3D"/>
                </a:solidFill>
                <a:latin typeface="Arial"/>
                <a:cs typeface="Arial"/>
              </a:rPr>
              <a:t>will </a:t>
            </a:r>
            <a:r>
              <a:rPr sz="850" spc="-10" dirty="0">
                <a:solidFill>
                  <a:srgbClr val="1A2E3D"/>
                </a:solidFill>
                <a:latin typeface="Arial"/>
                <a:cs typeface="Arial"/>
              </a:rPr>
              <a:t>no </a:t>
            </a:r>
            <a:r>
              <a:rPr sz="850" spc="-20" dirty="0">
                <a:solidFill>
                  <a:srgbClr val="1A2E3D"/>
                </a:solidFill>
                <a:latin typeface="Arial"/>
                <a:cs typeface="Arial"/>
              </a:rPr>
              <a:t>longer allow high  </a:t>
            </a:r>
            <a:r>
              <a:rPr sz="850" spc="-10" dirty="0">
                <a:solidFill>
                  <a:srgbClr val="1A2E3D"/>
                </a:solidFill>
                <a:latin typeface="Arial"/>
                <a:cs typeface="Arial"/>
              </a:rPr>
              <a:t>school students </a:t>
            </a:r>
            <a:r>
              <a:rPr sz="850" spc="5" dirty="0">
                <a:solidFill>
                  <a:srgbClr val="1A2E3D"/>
                </a:solidFill>
                <a:latin typeface="Arial"/>
                <a:cs typeface="Arial"/>
              </a:rPr>
              <a:t>to </a:t>
            </a:r>
            <a:r>
              <a:rPr sz="850" spc="-10" dirty="0">
                <a:solidFill>
                  <a:srgbClr val="1A2E3D"/>
                </a:solidFill>
                <a:latin typeface="Arial"/>
                <a:cs typeface="Arial"/>
              </a:rPr>
              <a:t>park at school </a:t>
            </a:r>
            <a:r>
              <a:rPr sz="850" spc="-20" dirty="0">
                <a:solidFill>
                  <a:srgbClr val="1A2E3D"/>
                </a:solidFill>
                <a:latin typeface="Arial"/>
                <a:cs typeface="Arial"/>
              </a:rPr>
              <a:t>after </a:t>
            </a:r>
            <a:r>
              <a:rPr sz="850" spc="10" dirty="0">
                <a:solidFill>
                  <a:srgbClr val="1A2E3D"/>
                </a:solidFill>
                <a:latin typeface="Arial"/>
                <a:cs typeface="Arial"/>
              </a:rPr>
              <a:t>two </a:t>
            </a:r>
            <a:r>
              <a:rPr sz="850" spc="-15" dirty="0">
                <a:solidFill>
                  <a:srgbClr val="1A2E3D"/>
                </a:solidFill>
                <a:latin typeface="Arial"/>
                <a:cs typeface="Arial"/>
              </a:rPr>
              <a:t>recent </a:t>
            </a:r>
            <a:r>
              <a:rPr sz="850" spc="-10" dirty="0">
                <a:solidFill>
                  <a:srgbClr val="1A2E3D"/>
                </a:solidFill>
                <a:latin typeface="Arial"/>
                <a:cs typeface="Arial"/>
              </a:rPr>
              <a:t>accidents </a:t>
            </a:r>
            <a:r>
              <a:rPr sz="850" spc="-20" dirty="0">
                <a:solidFill>
                  <a:srgbClr val="1A2E3D"/>
                </a:solidFill>
                <a:latin typeface="Arial"/>
                <a:cs typeface="Arial"/>
              </a:rPr>
              <a:t>where  </a:t>
            </a:r>
            <a:r>
              <a:rPr sz="850" spc="-10" dirty="0">
                <a:solidFill>
                  <a:srgbClr val="1A2E3D"/>
                </a:solidFill>
                <a:latin typeface="Arial"/>
                <a:cs typeface="Arial"/>
              </a:rPr>
              <a:t>students </a:t>
            </a:r>
            <a:r>
              <a:rPr sz="850" spc="-20" dirty="0">
                <a:solidFill>
                  <a:srgbClr val="1A2E3D"/>
                </a:solidFill>
                <a:latin typeface="Arial"/>
                <a:cs typeface="Arial"/>
              </a:rPr>
              <a:t>were </a:t>
            </a:r>
            <a:r>
              <a:rPr sz="850" spc="-30" dirty="0">
                <a:solidFill>
                  <a:srgbClr val="1A2E3D"/>
                </a:solidFill>
                <a:latin typeface="Arial"/>
                <a:cs typeface="Arial"/>
              </a:rPr>
              <a:t>severely </a:t>
            </a:r>
            <a:r>
              <a:rPr sz="850" spc="-20" dirty="0">
                <a:solidFill>
                  <a:srgbClr val="1A2E3D"/>
                </a:solidFill>
                <a:latin typeface="Arial"/>
                <a:cs typeface="Arial"/>
              </a:rPr>
              <a:t>injured. </a:t>
            </a:r>
            <a:r>
              <a:rPr sz="850" spc="-25" dirty="0">
                <a:solidFill>
                  <a:srgbClr val="1A2E3D"/>
                </a:solidFill>
                <a:latin typeface="Arial"/>
                <a:cs typeface="Arial"/>
              </a:rPr>
              <a:t>As </a:t>
            </a:r>
            <a:r>
              <a:rPr sz="850" spc="-35" dirty="0">
                <a:solidFill>
                  <a:srgbClr val="1A2E3D"/>
                </a:solidFill>
                <a:latin typeface="Arial"/>
                <a:cs typeface="Arial"/>
              </a:rPr>
              <a:t>a </a:t>
            </a:r>
            <a:r>
              <a:rPr sz="850" spc="-20" dirty="0">
                <a:solidFill>
                  <a:srgbClr val="1A2E3D"/>
                </a:solidFill>
                <a:latin typeface="Arial"/>
                <a:cs typeface="Arial"/>
              </a:rPr>
              <a:t>ﬁrst </a:t>
            </a:r>
            <a:r>
              <a:rPr sz="850" spc="-5" dirty="0">
                <a:solidFill>
                  <a:srgbClr val="1A2E3D"/>
                </a:solidFill>
                <a:latin typeface="Arial"/>
                <a:cs typeface="Arial"/>
              </a:rPr>
              <a:t>step, </a:t>
            </a:r>
            <a:r>
              <a:rPr sz="850" spc="-20" dirty="0">
                <a:solidFill>
                  <a:srgbClr val="1A2E3D"/>
                </a:solidFill>
                <a:latin typeface="Arial"/>
                <a:cs typeface="Arial"/>
              </a:rPr>
              <a:t>they </a:t>
            </a:r>
            <a:r>
              <a:rPr sz="850" spc="-25" dirty="0">
                <a:solidFill>
                  <a:srgbClr val="1A2E3D"/>
                </a:solidFill>
                <a:latin typeface="Arial"/>
                <a:cs typeface="Arial"/>
              </a:rPr>
              <a:t>survey </a:t>
            </a:r>
            <a:r>
              <a:rPr sz="850" spc="-15" dirty="0">
                <a:solidFill>
                  <a:srgbClr val="1A2E3D"/>
                </a:solidFill>
                <a:latin typeface="Arial"/>
                <a:cs typeface="Arial"/>
              </a:rPr>
              <a:t>parents </a:t>
            </a:r>
            <a:r>
              <a:rPr sz="850" spc="-10" dirty="0">
                <a:solidFill>
                  <a:srgbClr val="1A2E3D"/>
                </a:solidFill>
                <a:latin typeface="Arial"/>
                <a:cs typeface="Arial"/>
              </a:rPr>
              <a:t>by  </a:t>
            </a:r>
            <a:r>
              <a:rPr sz="850" spc="-20" dirty="0">
                <a:solidFill>
                  <a:srgbClr val="1A2E3D"/>
                </a:solidFill>
                <a:latin typeface="Arial"/>
                <a:cs typeface="Arial"/>
              </a:rPr>
              <a:t>mail, asking </a:t>
            </a:r>
            <a:r>
              <a:rPr sz="850" spc="-10" dirty="0">
                <a:solidFill>
                  <a:srgbClr val="1A2E3D"/>
                </a:solidFill>
                <a:latin typeface="Arial"/>
                <a:cs typeface="Arial"/>
              </a:rPr>
              <a:t>them </a:t>
            </a:r>
            <a:r>
              <a:rPr sz="850" spc="-15" dirty="0">
                <a:solidFill>
                  <a:srgbClr val="1A2E3D"/>
                </a:solidFill>
                <a:latin typeface="Arial"/>
                <a:cs typeface="Arial"/>
              </a:rPr>
              <a:t>whether </a:t>
            </a:r>
            <a:r>
              <a:rPr sz="850" spc="-10" dirty="0">
                <a:solidFill>
                  <a:srgbClr val="1A2E3D"/>
                </a:solidFill>
                <a:latin typeface="Arial"/>
                <a:cs typeface="Arial"/>
              </a:rPr>
              <a:t>or </a:t>
            </a:r>
            <a:r>
              <a:rPr sz="850" spc="-5" dirty="0">
                <a:solidFill>
                  <a:srgbClr val="1A2E3D"/>
                </a:solidFill>
                <a:latin typeface="Arial"/>
                <a:cs typeface="Arial"/>
              </a:rPr>
              <a:t>not </a:t>
            </a:r>
            <a:r>
              <a:rPr sz="850" spc="-15" dirty="0">
                <a:solidFill>
                  <a:srgbClr val="1A2E3D"/>
                </a:solidFill>
                <a:latin typeface="Arial"/>
                <a:cs typeface="Arial"/>
              </a:rPr>
              <a:t>the parents </a:t>
            </a:r>
            <a:r>
              <a:rPr sz="850" spc="-5" dirty="0">
                <a:solidFill>
                  <a:srgbClr val="1A2E3D"/>
                </a:solidFill>
                <a:latin typeface="Arial"/>
                <a:cs typeface="Arial"/>
              </a:rPr>
              <a:t>would object </a:t>
            </a:r>
            <a:r>
              <a:rPr sz="850" spc="5" dirty="0">
                <a:solidFill>
                  <a:srgbClr val="1A2E3D"/>
                </a:solidFill>
                <a:latin typeface="Arial"/>
                <a:cs typeface="Arial"/>
              </a:rPr>
              <a:t>to </a:t>
            </a:r>
            <a:r>
              <a:rPr sz="850" spc="-15" dirty="0">
                <a:solidFill>
                  <a:srgbClr val="1A2E3D"/>
                </a:solidFill>
                <a:latin typeface="Arial"/>
                <a:cs typeface="Arial"/>
              </a:rPr>
              <a:t>this  policy change. </a:t>
            </a:r>
            <a:r>
              <a:rPr sz="850" spc="-25" dirty="0">
                <a:solidFill>
                  <a:srgbClr val="1A2E3D"/>
                </a:solidFill>
                <a:latin typeface="Arial"/>
                <a:cs typeface="Arial"/>
              </a:rPr>
              <a:t>Of </a:t>
            </a:r>
            <a:r>
              <a:rPr sz="850" spc="-5" dirty="0">
                <a:solidFill>
                  <a:srgbClr val="1A2E3D"/>
                </a:solidFill>
                <a:latin typeface="Arial"/>
                <a:cs typeface="Arial"/>
              </a:rPr>
              <a:t>6,000 </a:t>
            </a:r>
            <a:r>
              <a:rPr sz="850" spc="-25" dirty="0">
                <a:solidFill>
                  <a:srgbClr val="1A2E3D"/>
                </a:solidFill>
                <a:latin typeface="Arial"/>
                <a:cs typeface="Arial"/>
              </a:rPr>
              <a:t>surveys </a:t>
            </a:r>
            <a:r>
              <a:rPr sz="850" spc="-5" dirty="0">
                <a:solidFill>
                  <a:srgbClr val="1A2E3D"/>
                </a:solidFill>
                <a:latin typeface="Arial"/>
                <a:cs typeface="Arial"/>
              </a:rPr>
              <a:t>that go out, 1,200 </a:t>
            </a:r>
            <a:r>
              <a:rPr sz="850" spc="-35" dirty="0">
                <a:solidFill>
                  <a:srgbClr val="1A2E3D"/>
                </a:solidFill>
                <a:latin typeface="Arial"/>
                <a:cs typeface="Arial"/>
              </a:rPr>
              <a:t>are </a:t>
            </a:r>
            <a:r>
              <a:rPr sz="850" spc="-15" dirty="0">
                <a:solidFill>
                  <a:srgbClr val="1A2E3D"/>
                </a:solidFill>
                <a:latin typeface="Arial"/>
                <a:cs typeface="Arial"/>
              </a:rPr>
              <a:t>returned. </a:t>
            </a:r>
            <a:r>
              <a:rPr sz="850" spc="-25" dirty="0">
                <a:solidFill>
                  <a:srgbClr val="1A2E3D"/>
                </a:solidFill>
                <a:latin typeface="Arial"/>
                <a:cs typeface="Arial"/>
              </a:rPr>
              <a:t>Of  </a:t>
            </a:r>
            <a:r>
              <a:rPr sz="850" spc="-20" dirty="0">
                <a:solidFill>
                  <a:srgbClr val="1A2E3D"/>
                </a:solidFill>
                <a:latin typeface="Arial"/>
                <a:cs typeface="Arial"/>
              </a:rPr>
              <a:t>these </a:t>
            </a:r>
            <a:r>
              <a:rPr sz="850" spc="-5" dirty="0">
                <a:solidFill>
                  <a:srgbClr val="1A2E3D"/>
                </a:solidFill>
                <a:latin typeface="Arial"/>
                <a:cs typeface="Arial"/>
              </a:rPr>
              <a:t>1,200 </a:t>
            </a:r>
            <a:r>
              <a:rPr sz="850" spc="-25" dirty="0">
                <a:solidFill>
                  <a:srgbClr val="1A2E3D"/>
                </a:solidFill>
                <a:latin typeface="Arial"/>
                <a:cs typeface="Arial"/>
              </a:rPr>
              <a:t>surveys </a:t>
            </a:r>
            <a:r>
              <a:rPr sz="850" spc="-5" dirty="0">
                <a:solidFill>
                  <a:srgbClr val="1A2E3D"/>
                </a:solidFill>
                <a:latin typeface="Arial"/>
                <a:cs typeface="Arial"/>
              </a:rPr>
              <a:t>that </a:t>
            </a:r>
            <a:r>
              <a:rPr sz="850" spc="-20" dirty="0">
                <a:solidFill>
                  <a:srgbClr val="1A2E3D"/>
                </a:solidFill>
                <a:latin typeface="Arial"/>
                <a:cs typeface="Arial"/>
              </a:rPr>
              <a:t>were </a:t>
            </a:r>
            <a:r>
              <a:rPr sz="850" spc="-5" dirty="0">
                <a:solidFill>
                  <a:srgbClr val="1A2E3D"/>
                </a:solidFill>
                <a:latin typeface="Arial"/>
                <a:cs typeface="Arial"/>
              </a:rPr>
              <a:t>completed, 960 </a:t>
            </a:r>
            <a:r>
              <a:rPr sz="850" spc="-20" dirty="0">
                <a:solidFill>
                  <a:srgbClr val="1A2E3D"/>
                </a:solidFill>
                <a:latin typeface="Arial"/>
                <a:cs typeface="Arial"/>
              </a:rPr>
              <a:t>agreed </a:t>
            </a:r>
            <a:r>
              <a:rPr sz="850" spc="-5" dirty="0">
                <a:solidFill>
                  <a:srgbClr val="1A2E3D"/>
                </a:solidFill>
                <a:latin typeface="Arial"/>
                <a:cs typeface="Arial"/>
              </a:rPr>
              <a:t>with </a:t>
            </a:r>
            <a:r>
              <a:rPr sz="850" spc="-15" dirty="0">
                <a:solidFill>
                  <a:srgbClr val="1A2E3D"/>
                </a:solidFill>
                <a:latin typeface="Arial"/>
                <a:cs typeface="Arial"/>
              </a:rPr>
              <a:t>the policy  change and </a:t>
            </a:r>
            <a:r>
              <a:rPr sz="850" spc="-5" dirty="0">
                <a:solidFill>
                  <a:srgbClr val="1A2E3D"/>
                </a:solidFill>
                <a:latin typeface="Arial"/>
                <a:cs typeface="Arial"/>
              </a:rPr>
              <a:t>240 </a:t>
            </a:r>
            <a:r>
              <a:rPr sz="850" spc="-15" dirty="0">
                <a:solidFill>
                  <a:srgbClr val="1A2E3D"/>
                </a:solidFill>
                <a:latin typeface="Arial"/>
                <a:cs typeface="Arial"/>
              </a:rPr>
              <a:t>disagreed. </a:t>
            </a:r>
            <a:r>
              <a:rPr sz="850" spc="-20" dirty="0">
                <a:solidFill>
                  <a:srgbClr val="1A2E3D"/>
                </a:solidFill>
                <a:latin typeface="Arial"/>
                <a:cs typeface="Arial"/>
              </a:rPr>
              <a:t>Which </a:t>
            </a:r>
            <a:r>
              <a:rPr sz="850" spc="-10" dirty="0">
                <a:solidFill>
                  <a:srgbClr val="1A2E3D"/>
                </a:solidFill>
                <a:latin typeface="Arial"/>
                <a:cs typeface="Arial"/>
              </a:rPr>
              <a:t>of </a:t>
            </a:r>
            <a:r>
              <a:rPr sz="850" spc="-15" dirty="0">
                <a:solidFill>
                  <a:srgbClr val="1A2E3D"/>
                </a:solidFill>
                <a:latin typeface="Arial"/>
                <a:cs typeface="Arial"/>
              </a:rPr>
              <a:t>the following </a:t>
            </a:r>
            <a:r>
              <a:rPr sz="850" spc="-10" dirty="0">
                <a:solidFill>
                  <a:srgbClr val="1A2E3D"/>
                </a:solidFill>
                <a:latin typeface="Arial"/>
                <a:cs typeface="Arial"/>
              </a:rPr>
              <a:t>statements </a:t>
            </a:r>
            <a:r>
              <a:rPr sz="850" spc="-35" dirty="0">
                <a:solidFill>
                  <a:srgbClr val="1A2E3D"/>
                </a:solidFill>
                <a:latin typeface="Arial"/>
                <a:cs typeface="Arial"/>
              </a:rPr>
              <a:t>are  </a:t>
            </a:r>
            <a:r>
              <a:rPr sz="850" spc="-15" dirty="0">
                <a:solidFill>
                  <a:srgbClr val="1A2E3D"/>
                </a:solidFill>
                <a:latin typeface="Arial"/>
                <a:cs typeface="Arial"/>
              </a:rPr>
              <a:t>true?</a:t>
            </a:r>
            <a:endParaRPr sz="850">
              <a:latin typeface="Arial"/>
              <a:cs typeface="Arial"/>
            </a:endParaRPr>
          </a:p>
        </p:txBody>
      </p:sp>
      <p:sp>
        <p:nvSpPr>
          <p:cNvPr id="4" name="object 4"/>
          <p:cNvSpPr txBox="1"/>
          <p:nvPr/>
        </p:nvSpPr>
        <p:spPr>
          <a:xfrm>
            <a:off x="268538" y="1531704"/>
            <a:ext cx="3166110" cy="1294713"/>
          </a:xfrm>
          <a:prstGeom prst="rect">
            <a:avLst/>
          </a:prstGeom>
        </p:spPr>
        <p:txBody>
          <a:bodyPr vert="horz" wrap="square" lIns="0" tIns="62230" rIns="0" bIns="0" rtlCol="0">
            <a:spAutoFit/>
          </a:bodyPr>
          <a:lstStyle/>
          <a:p>
            <a:pPr marL="184785" indent="-116205">
              <a:spcBef>
                <a:spcPts val="490"/>
              </a:spcBef>
              <a:buClr>
                <a:srgbClr val="024F84"/>
              </a:buClr>
              <a:buFont typeface="DejaVu Sans"/>
              <a:buAutoNum type="romanUcPeriod"/>
              <a:tabLst>
                <a:tab pos="185420" algn="l"/>
              </a:tabLst>
            </a:pPr>
            <a:r>
              <a:rPr sz="850" i="1" spc="-20" dirty="0">
                <a:solidFill>
                  <a:srgbClr val="C00000"/>
                </a:solidFill>
                <a:latin typeface="Arial"/>
                <a:cs typeface="Arial"/>
              </a:rPr>
              <a:t>Some </a:t>
            </a:r>
            <a:r>
              <a:rPr sz="850" i="1" spc="-10" dirty="0">
                <a:solidFill>
                  <a:srgbClr val="C00000"/>
                </a:solidFill>
                <a:latin typeface="Arial"/>
                <a:cs typeface="Arial"/>
              </a:rPr>
              <a:t>of </a:t>
            </a:r>
            <a:r>
              <a:rPr sz="850" i="1" spc="-15" dirty="0">
                <a:solidFill>
                  <a:srgbClr val="C00000"/>
                </a:solidFill>
                <a:latin typeface="Arial"/>
                <a:cs typeface="Arial"/>
              </a:rPr>
              <a:t>the </a:t>
            </a:r>
            <a:r>
              <a:rPr sz="850" i="1" spc="-20" dirty="0">
                <a:solidFill>
                  <a:srgbClr val="C00000"/>
                </a:solidFill>
                <a:latin typeface="Arial"/>
                <a:cs typeface="Arial"/>
              </a:rPr>
              <a:t>mailings </a:t>
            </a:r>
            <a:r>
              <a:rPr sz="850" i="1" spc="-25" dirty="0">
                <a:solidFill>
                  <a:srgbClr val="C00000"/>
                </a:solidFill>
                <a:latin typeface="Arial"/>
                <a:cs typeface="Arial"/>
              </a:rPr>
              <a:t>may </a:t>
            </a:r>
            <a:r>
              <a:rPr sz="850" i="1" spc="-30" dirty="0">
                <a:solidFill>
                  <a:srgbClr val="C00000"/>
                </a:solidFill>
                <a:latin typeface="Arial"/>
                <a:cs typeface="Arial"/>
              </a:rPr>
              <a:t>have never </a:t>
            </a:r>
            <a:r>
              <a:rPr sz="850" i="1" spc="-20" dirty="0">
                <a:solidFill>
                  <a:srgbClr val="C00000"/>
                </a:solidFill>
                <a:latin typeface="Arial"/>
                <a:cs typeface="Arial"/>
              </a:rPr>
              <a:t>reached </a:t>
            </a:r>
            <a:r>
              <a:rPr sz="850" i="1" spc="-15" dirty="0">
                <a:solidFill>
                  <a:srgbClr val="C00000"/>
                </a:solidFill>
                <a:latin typeface="Arial"/>
                <a:cs typeface="Arial"/>
              </a:rPr>
              <a:t>the</a:t>
            </a:r>
            <a:r>
              <a:rPr sz="850" i="1" spc="190" dirty="0">
                <a:solidFill>
                  <a:srgbClr val="C00000"/>
                </a:solidFill>
                <a:latin typeface="Arial"/>
                <a:cs typeface="Arial"/>
              </a:rPr>
              <a:t> </a:t>
            </a:r>
            <a:r>
              <a:rPr sz="850" i="1" spc="-15" dirty="0">
                <a:solidFill>
                  <a:srgbClr val="C00000"/>
                </a:solidFill>
                <a:latin typeface="Arial"/>
                <a:cs typeface="Arial"/>
              </a:rPr>
              <a:t>parents</a:t>
            </a:r>
            <a:r>
              <a:rPr sz="850" i="1" spc="-15" dirty="0" smtClean="0">
                <a:solidFill>
                  <a:srgbClr val="C00000"/>
                </a:solidFill>
                <a:latin typeface="Arial"/>
                <a:cs typeface="Arial"/>
              </a:rPr>
              <a:t>.</a:t>
            </a:r>
            <a:r>
              <a:rPr lang="en-US" sz="850" i="1" spc="-15" dirty="0">
                <a:solidFill>
                  <a:srgbClr val="C00000"/>
                </a:solidFill>
                <a:latin typeface="Arial"/>
                <a:cs typeface="Arial"/>
              </a:rPr>
              <a:t> </a:t>
            </a:r>
            <a:r>
              <a:rPr lang="en-US" sz="850" i="1" spc="-15" dirty="0" smtClean="0">
                <a:solidFill>
                  <a:srgbClr val="C00000"/>
                </a:solidFill>
                <a:latin typeface="Arial"/>
                <a:cs typeface="Arial"/>
              </a:rPr>
              <a:t>(Convenience sample)</a:t>
            </a:r>
            <a:endParaRPr sz="850" i="1" dirty="0">
              <a:solidFill>
                <a:srgbClr val="C00000"/>
              </a:solidFill>
              <a:latin typeface="Arial"/>
              <a:cs typeface="Arial"/>
            </a:endParaRPr>
          </a:p>
          <a:p>
            <a:pPr marL="184785" marR="114935" indent="-144145">
              <a:lnSpc>
                <a:spcPct val="104000"/>
              </a:lnSpc>
              <a:spcBef>
                <a:spcPts val="350"/>
              </a:spcBef>
              <a:buClr>
                <a:srgbClr val="024F84"/>
              </a:buClr>
              <a:buFont typeface="DejaVu Sans"/>
              <a:buAutoNum type="romanUcPeriod"/>
              <a:tabLst>
                <a:tab pos="185420" algn="l"/>
              </a:tabLst>
            </a:pPr>
            <a:r>
              <a:rPr sz="850" spc="-30" dirty="0">
                <a:latin typeface="Arial"/>
                <a:cs typeface="Arial"/>
              </a:rPr>
              <a:t>Overall, </a:t>
            </a:r>
            <a:r>
              <a:rPr sz="850" spc="-15" dirty="0">
                <a:latin typeface="Arial"/>
                <a:cs typeface="Arial"/>
              </a:rPr>
              <a:t>the </a:t>
            </a:r>
            <a:r>
              <a:rPr sz="850" spc="-10" dirty="0">
                <a:latin typeface="Arial"/>
                <a:cs typeface="Arial"/>
              </a:rPr>
              <a:t>school </a:t>
            </a:r>
            <a:r>
              <a:rPr sz="850" spc="-5" dirty="0">
                <a:latin typeface="Arial"/>
                <a:cs typeface="Arial"/>
              </a:rPr>
              <a:t>district </a:t>
            </a:r>
            <a:r>
              <a:rPr sz="850" spc="-25" dirty="0">
                <a:latin typeface="Arial"/>
                <a:cs typeface="Arial"/>
              </a:rPr>
              <a:t>has </a:t>
            </a:r>
            <a:r>
              <a:rPr sz="850" spc="-10" dirty="0">
                <a:latin typeface="Arial"/>
                <a:cs typeface="Arial"/>
              </a:rPr>
              <a:t>strong </a:t>
            </a:r>
            <a:r>
              <a:rPr sz="850" spc="-5" dirty="0">
                <a:latin typeface="Arial"/>
                <a:cs typeface="Arial"/>
              </a:rPr>
              <a:t>support </a:t>
            </a:r>
            <a:r>
              <a:rPr sz="850" spc="-15" dirty="0">
                <a:latin typeface="Arial"/>
                <a:cs typeface="Arial"/>
              </a:rPr>
              <a:t>from parents </a:t>
            </a:r>
            <a:r>
              <a:rPr sz="850" spc="5" dirty="0">
                <a:latin typeface="Arial"/>
                <a:cs typeface="Arial"/>
              </a:rPr>
              <a:t>to  </a:t>
            </a:r>
            <a:r>
              <a:rPr sz="850" spc="-20" dirty="0">
                <a:latin typeface="Arial"/>
                <a:cs typeface="Arial"/>
              </a:rPr>
              <a:t>move </a:t>
            </a:r>
            <a:r>
              <a:rPr sz="850" spc="-10" dirty="0">
                <a:latin typeface="Arial"/>
                <a:cs typeface="Arial"/>
              </a:rPr>
              <a:t>forward </a:t>
            </a:r>
            <a:r>
              <a:rPr sz="850" spc="-5" dirty="0">
                <a:latin typeface="Arial"/>
                <a:cs typeface="Arial"/>
              </a:rPr>
              <a:t>with </a:t>
            </a:r>
            <a:r>
              <a:rPr sz="850" spc="-15" dirty="0">
                <a:latin typeface="Arial"/>
                <a:cs typeface="Arial"/>
              </a:rPr>
              <a:t>the policy</a:t>
            </a:r>
            <a:r>
              <a:rPr sz="850" spc="45" dirty="0">
                <a:latin typeface="Arial"/>
                <a:cs typeface="Arial"/>
              </a:rPr>
              <a:t> </a:t>
            </a:r>
            <a:r>
              <a:rPr sz="850" spc="-15" dirty="0">
                <a:latin typeface="Arial"/>
                <a:cs typeface="Arial"/>
              </a:rPr>
              <a:t>approval.</a:t>
            </a:r>
            <a:endParaRPr sz="850" dirty="0">
              <a:latin typeface="Arial"/>
              <a:cs typeface="Arial"/>
            </a:endParaRPr>
          </a:p>
          <a:p>
            <a:pPr marL="184785" marR="5080" indent="-172085">
              <a:lnSpc>
                <a:spcPct val="104000"/>
              </a:lnSpc>
              <a:spcBef>
                <a:spcPts val="350"/>
              </a:spcBef>
              <a:buClr>
                <a:srgbClr val="024F84"/>
              </a:buClr>
              <a:buFont typeface="DejaVu Sans"/>
              <a:buAutoNum type="romanUcPeriod"/>
              <a:tabLst>
                <a:tab pos="185420" algn="l"/>
              </a:tabLst>
            </a:pPr>
            <a:r>
              <a:rPr sz="850" i="1" spc="-20" dirty="0">
                <a:solidFill>
                  <a:srgbClr val="C00000"/>
                </a:solidFill>
                <a:latin typeface="Arial"/>
                <a:cs typeface="Arial"/>
              </a:rPr>
              <a:t>It </a:t>
            </a:r>
            <a:r>
              <a:rPr sz="850" i="1" spc="-25" dirty="0">
                <a:solidFill>
                  <a:srgbClr val="C00000"/>
                </a:solidFill>
                <a:latin typeface="Arial"/>
                <a:cs typeface="Arial"/>
              </a:rPr>
              <a:t>is </a:t>
            </a:r>
            <a:r>
              <a:rPr sz="850" i="1" spc="-15" dirty="0">
                <a:solidFill>
                  <a:srgbClr val="C00000"/>
                </a:solidFill>
                <a:latin typeface="Arial"/>
                <a:cs typeface="Arial"/>
              </a:rPr>
              <a:t>possible </a:t>
            </a:r>
            <a:r>
              <a:rPr sz="850" i="1" spc="-5" dirty="0">
                <a:solidFill>
                  <a:srgbClr val="C00000"/>
                </a:solidFill>
                <a:latin typeface="Arial"/>
                <a:cs typeface="Arial"/>
              </a:rPr>
              <a:t>that </a:t>
            </a:r>
            <a:r>
              <a:rPr sz="850" i="1" spc="-20" dirty="0">
                <a:solidFill>
                  <a:srgbClr val="C00000"/>
                </a:solidFill>
                <a:latin typeface="Arial"/>
                <a:cs typeface="Arial"/>
              </a:rPr>
              <a:t>majority </a:t>
            </a:r>
            <a:r>
              <a:rPr sz="850" i="1" spc="-10" dirty="0">
                <a:solidFill>
                  <a:srgbClr val="C00000"/>
                </a:solidFill>
                <a:latin typeface="Arial"/>
                <a:cs typeface="Arial"/>
              </a:rPr>
              <a:t>of </a:t>
            </a:r>
            <a:r>
              <a:rPr sz="850" i="1" spc="-15" dirty="0">
                <a:solidFill>
                  <a:srgbClr val="C00000"/>
                </a:solidFill>
                <a:latin typeface="Arial"/>
                <a:cs typeface="Arial"/>
              </a:rPr>
              <a:t>the parents </a:t>
            </a:r>
            <a:r>
              <a:rPr sz="850" i="1" spc="-10" dirty="0">
                <a:solidFill>
                  <a:srgbClr val="C00000"/>
                </a:solidFill>
                <a:latin typeface="Arial"/>
                <a:cs typeface="Arial"/>
              </a:rPr>
              <a:t>of </a:t>
            </a:r>
            <a:r>
              <a:rPr sz="850" i="1" spc="-20" dirty="0">
                <a:solidFill>
                  <a:srgbClr val="C00000"/>
                </a:solidFill>
                <a:latin typeface="Arial"/>
                <a:cs typeface="Arial"/>
              </a:rPr>
              <a:t>high </a:t>
            </a:r>
            <a:r>
              <a:rPr sz="850" i="1" spc="-10" dirty="0">
                <a:solidFill>
                  <a:srgbClr val="C00000"/>
                </a:solidFill>
                <a:latin typeface="Arial"/>
                <a:cs typeface="Arial"/>
              </a:rPr>
              <a:t>school students  </a:t>
            </a:r>
            <a:r>
              <a:rPr sz="850" i="1" spc="-20" dirty="0">
                <a:solidFill>
                  <a:srgbClr val="C00000"/>
                </a:solidFill>
                <a:latin typeface="Arial"/>
                <a:cs typeface="Arial"/>
              </a:rPr>
              <a:t>disagree </a:t>
            </a:r>
            <a:r>
              <a:rPr sz="850" i="1" spc="-5" dirty="0">
                <a:solidFill>
                  <a:srgbClr val="C00000"/>
                </a:solidFill>
                <a:latin typeface="Arial"/>
                <a:cs typeface="Arial"/>
              </a:rPr>
              <a:t>with </a:t>
            </a:r>
            <a:r>
              <a:rPr sz="850" i="1" spc="-15" dirty="0">
                <a:solidFill>
                  <a:srgbClr val="C00000"/>
                </a:solidFill>
                <a:latin typeface="Arial"/>
                <a:cs typeface="Arial"/>
              </a:rPr>
              <a:t>the policy</a:t>
            </a:r>
            <a:r>
              <a:rPr sz="850" i="1" spc="35" dirty="0">
                <a:solidFill>
                  <a:srgbClr val="C00000"/>
                </a:solidFill>
                <a:latin typeface="Arial"/>
                <a:cs typeface="Arial"/>
              </a:rPr>
              <a:t> </a:t>
            </a:r>
            <a:r>
              <a:rPr sz="850" i="1" spc="-15" dirty="0">
                <a:solidFill>
                  <a:srgbClr val="C00000"/>
                </a:solidFill>
                <a:latin typeface="Arial"/>
                <a:cs typeface="Arial"/>
              </a:rPr>
              <a:t>change</a:t>
            </a:r>
            <a:r>
              <a:rPr sz="850" i="1" spc="-15" dirty="0" smtClean="0">
                <a:solidFill>
                  <a:srgbClr val="C00000"/>
                </a:solidFill>
                <a:latin typeface="Arial"/>
                <a:cs typeface="Arial"/>
              </a:rPr>
              <a:t>.</a:t>
            </a:r>
            <a:r>
              <a:rPr lang="en-US" sz="850" i="1" spc="-15" dirty="0" smtClean="0">
                <a:solidFill>
                  <a:srgbClr val="C00000"/>
                </a:solidFill>
                <a:latin typeface="Arial"/>
                <a:cs typeface="Arial"/>
              </a:rPr>
              <a:t> (Non-response bias)</a:t>
            </a:r>
            <a:endParaRPr sz="850" i="1" dirty="0">
              <a:solidFill>
                <a:srgbClr val="C00000"/>
              </a:solidFill>
              <a:latin typeface="Arial"/>
              <a:cs typeface="Arial"/>
            </a:endParaRPr>
          </a:p>
          <a:p>
            <a:pPr marL="184785" marR="46355" indent="-168275">
              <a:lnSpc>
                <a:spcPct val="104000"/>
              </a:lnSpc>
              <a:spcBef>
                <a:spcPts val="350"/>
              </a:spcBef>
              <a:buClr>
                <a:srgbClr val="024F84"/>
              </a:buClr>
              <a:buFont typeface="DejaVu Sans"/>
              <a:buAutoNum type="romanUcPeriod"/>
              <a:tabLst>
                <a:tab pos="185420" algn="l"/>
              </a:tabLst>
            </a:pPr>
            <a:r>
              <a:rPr sz="850" spc="-35" dirty="0">
                <a:latin typeface="Arial"/>
                <a:cs typeface="Arial"/>
              </a:rPr>
              <a:t>The </a:t>
            </a:r>
            <a:r>
              <a:rPr sz="850" spc="-25" dirty="0">
                <a:latin typeface="Arial"/>
                <a:cs typeface="Arial"/>
              </a:rPr>
              <a:t>survey </a:t>
            </a:r>
            <a:r>
              <a:rPr sz="850" spc="-20" dirty="0">
                <a:latin typeface="Arial"/>
                <a:cs typeface="Arial"/>
              </a:rPr>
              <a:t>results </a:t>
            </a:r>
            <a:r>
              <a:rPr sz="850" spc="-35" dirty="0">
                <a:latin typeface="Arial"/>
                <a:cs typeface="Arial"/>
              </a:rPr>
              <a:t>are </a:t>
            </a:r>
            <a:r>
              <a:rPr sz="850" spc="-25" dirty="0">
                <a:latin typeface="Arial"/>
                <a:cs typeface="Arial"/>
              </a:rPr>
              <a:t>unlikely </a:t>
            </a:r>
            <a:r>
              <a:rPr sz="850" spc="5" dirty="0">
                <a:latin typeface="Arial"/>
                <a:cs typeface="Arial"/>
              </a:rPr>
              <a:t>to </a:t>
            </a:r>
            <a:r>
              <a:rPr sz="850" spc="-10" dirty="0">
                <a:latin typeface="Arial"/>
                <a:cs typeface="Arial"/>
              </a:rPr>
              <a:t>be </a:t>
            </a:r>
            <a:r>
              <a:rPr sz="850" spc="-15" dirty="0">
                <a:latin typeface="Arial"/>
                <a:cs typeface="Arial"/>
              </a:rPr>
              <a:t>biased because </a:t>
            </a:r>
            <a:r>
              <a:rPr sz="850" spc="-35" dirty="0">
                <a:latin typeface="Arial"/>
                <a:cs typeface="Arial"/>
              </a:rPr>
              <a:t>all </a:t>
            </a:r>
            <a:r>
              <a:rPr sz="850" spc="-15" dirty="0">
                <a:latin typeface="Arial"/>
                <a:cs typeface="Arial"/>
              </a:rPr>
              <a:t>parents  </a:t>
            </a:r>
            <a:r>
              <a:rPr sz="850" spc="-20" dirty="0">
                <a:latin typeface="Arial"/>
                <a:cs typeface="Arial"/>
              </a:rPr>
              <a:t>were mailed </a:t>
            </a:r>
            <a:r>
              <a:rPr sz="850" spc="-35" dirty="0">
                <a:latin typeface="Arial"/>
                <a:cs typeface="Arial"/>
              </a:rPr>
              <a:t>a</a:t>
            </a:r>
            <a:r>
              <a:rPr sz="850" spc="35" dirty="0">
                <a:latin typeface="Arial"/>
                <a:cs typeface="Arial"/>
              </a:rPr>
              <a:t> </a:t>
            </a:r>
            <a:r>
              <a:rPr sz="850" spc="-35" dirty="0">
                <a:latin typeface="Arial"/>
                <a:cs typeface="Arial"/>
              </a:rPr>
              <a:t>survey.</a:t>
            </a:r>
            <a:endParaRPr sz="850" dirty="0">
              <a:latin typeface="Arial"/>
              <a:cs typeface="Arial"/>
            </a:endParaRPr>
          </a:p>
        </p:txBody>
      </p:sp>
      <p:sp>
        <p:nvSpPr>
          <p:cNvPr id="5" name="object 5"/>
          <p:cNvSpPr txBox="1"/>
          <p:nvPr/>
        </p:nvSpPr>
        <p:spPr>
          <a:xfrm>
            <a:off x="238522" y="2895222"/>
            <a:ext cx="461009" cy="155575"/>
          </a:xfrm>
          <a:prstGeom prst="rect">
            <a:avLst/>
          </a:prstGeom>
        </p:spPr>
        <p:txBody>
          <a:bodyPr vert="horz" wrap="square" lIns="0" tIns="12700" rIns="0" bIns="0" rtlCol="0">
            <a:spAutoFit/>
          </a:bodyPr>
          <a:lstStyle/>
          <a:p>
            <a:pPr marL="12700">
              <a:lnSpc>
                <a:spcPct val="100000"/>
              </a:lnSpc>
              <a:spcBef>
                <a:spcPts val="100"/>
              </a:spcBef>
            </a:pPr>
            <a:r>
              <a:rPr sz="850" spc="-100" dirty="0">
                <a:solidFill>
                  <a:srgbClr val="024F84"/>
                </a:solidFill>
                <a:latin typeface="DejaVu Sans"/>
                <a:cs typeface="DejaVu Sans"/>
              </a:rPr>
              <a:t>(a) </a:t>
            </a:r>
            <a:r>
              <a:rPr sz="850" spc="-30" dirty="0">
                <a:latin typeface="Arial"/>
                <a:cs typeface="Arial"/>
              </a:rPr>
              <a:t>Only</a:t>
            </a:r>
            <a:r>
              <a:rPr sz="850" spc="-120" dirty="0">
                <a:latin typeface="Arial"/>
                <a:cs typeface="Arial"/>
              </a:rPr>
              <a:t> </a:t>
            </a:r>
            <a:r>
              <a:rPr sz="850" spc="-50" dirty="0">
                <a:latin typeface="Arial"/>
                <a:cs typeface="Arial"/>
              </a:rPr>
              <a:t>I</a:t>
            </a:r>
            <a:endParaRPr sz="850">
              <a:latin typeface="Arial"/>
              <a:cs typeface="Arial"/>
            </a:endParaRPr>
          </a:p>
        </p:txBody>
      </p:sp>
      <p:sp>
        <p:nvSpPr>
          <p:cNvPr id="6" name="object 6"/>
          <p:cNvSpPr txBox="1"/>
          <p:nvPr/>
        </p:nvSpPr>
        <p:spPr>
          <a:xfrm>
            <a:off x="894299" y="2895222"/>
            <a:ext cx="513080" cy="155575"/>
          </a:xfrm>
          <a:prstGeom prst="rect">
            <a:avLst/>
          </a:prstGeom>
        </p:spPr>
        <p:txBody>
          <a:bodyPr vert="horz" wrap="square" lIns="0" tIns="12700" rIns="0" bIns="0" rtlCol="0">
            <a:spAutoFit/>
          </a:bodyPr>
          <a:lstStyle/>
          <a:p>
            <a:pPr marL="12700">
              <a:lnSpc>
                <a:spcPct val="100000"/>
              </a:lnSpc>
              <a:spcBef>
                <a:spcPts val="100"/>
              </a:spcBef>
            </a:pPr>
            <a:r>
              <a:rPr sz="850" spc="-90" dirty="0">
                <a:solidFill>
                  <a:srgbClr val="024F84"/>
                </a:solidFill>
                <a:latin typeface="DejaVu Sans"/>
                <a:cs typeface="DejaVu Sans"/>
              </a:rPr>
              <a:t>(b) </a:t>
            </a:r>
            <a:r>
              <a:rPr sz="850" spc="-50" dirty="0">
                <a:latin typeface="Arial"/>
                <a:cs typeface="Arial"/>
              </a:rPr>
              <a:t>I </a:t>
            </a:r>
            <a:r>
              <a:rPr sz="850" spc="-15" dirty="0">
                <a:latin typeface="Arial"/>
                <a:cs typeface="Arial"/>
              </a:rPr>
              <a:t>and</a:t>
            </a:r>
            <a:r>
              <a:rPr sz="850" spc="-100" dirty="0">
                <a:latin typeface="Arial"/>
                <a:cs typeface="Arial"/>
              </a:rPr>
              <a:t> </a:t>
            </a:r>
            <a:r>
              <a:rPr sz="850" spc="-50" dirty="0">
                <a:latin typeface="Arial"/>
                <a:cs typeface="Arial"/>
              </a:rPr>
              <a:t>II</a:t>
            </a:r>
            <a:endParaRPr sz="850">
              <a:latin typeface="Arial"/>
              <a:cs typeface="Arial"/>
            </a:endParaRPr>
          </a:p>
        </p:txBody>
      </p:sp>
      <p:sp>
        <p:nvSpPr>
          <p:cNvPr id="7" name="object 7"/>
          <p:cNvSpPr txBox="1"/>
          <p:nvPr/>
        </p:nvSpPr>
        <p:spPr>
          <a:xfrm>
            <a:off x="1562201" y="2895222"/>
            <a:ext cx="1849120" cy="155575"/>
          </a:xfrm>
          <a:prstGeom prst="rect">
            <a:avLst/>
          </a:prstGeom>
        </p:spPr>
        <p:txBody>
          <a:bodyPr vert="horz" wrap="square" lIns="0" tIns="12700" rIns="0" bIns="0" rtlCol="0">
            <a:spAutoFit/>
          </a:bodyPr>
          <a:lstStyle/>
          <a:p>
            <a:pPr marL="12700">
              <a:lnSpc>
                <a:spcPct val="100000"/>
              </a:lnSpc>
              <a:spcBef>
                <a:spcPts val="100"/>
              </a:spcBef>
              <a:tabLst>
                <a:tab pos="668020" algn="l"/>
              </a:tabLst>
            </a:pPr>
            <a:r>
              <a:rPr sz="850" spc="-80" dirty="0">
                <a:solidFill>
                  <a:srgbClr val="024F84"/>
                </a:solidFill>
                <a:latin typeface="DejaVu Sans"/>
                <a:cs typeface="DejaVu Sans"/>
              </a:rPr>
              <a:t>(c)   </a:t>
            </a:r>
            <a:r>
              <a:rPr sz="850" i="1" spc="-20" dirty="0">
                <a:solidFill>
                  <a:srgbClr val="935151"/>
                </a:solidFill>
                <a:latin typeface="Arial"/>
                <a:cs typeface="Arial"/>
              </a:rPr>
              <a:t>I</a:t>
            </a:r>
            <a:r>
              <a:rPr sz="850" i="1" spc="-100" dirty="0">
                <a:solidFill>
                  <a:srgbClr val="935151"/>
                </a:solidFill>
                <a:latin typeface="Arial"/>
                <a:cs typeface="Arial"/>
              </a:rPr>
              <a:t> </a:t>
            </a:r>
            <a:r>
              <a:rPr sz="850" i="1" spc="-5" dirty="0">
                <a:solidFill>
                  <a:srgbClr val="935151"/>
                </a:solidFill>
                <a:latin typeface="Arial"/>
                <a:cs typeface="Arial"/>
              </a:rPr>
              <a:t>and</a:t>
            </a:r>
            <a:r>
              <a:rPr sz="850" i="1" spc="5" dirty="0">
                <a:solidFill>
                  <a:srgbClr val="935151"/>
                </a:solidFill>
                <a:latin typeface="Arial"/>
                <a:cs typeface="Arial"/>
              </a:rPr>
              <a:t> </a:t>
            </a:r>
            <a:r>
              <a:rPr sz="850" i="1" spc="-20" dirty="0">
                <a:solidFill>
                  <a:srgbClr val="935151"/>
                </a:solidFill>
                <a:latin typeface="Arial"/>
                <a:cs typeface="Arial"/>
              </a:rPr>
              <a:t>III	</a:t>
            </a:r>
            <a:r>
              <a:rPr sz="850" spc="-90" dirty="0">
                <a:solidFill>
                  <a:srgbClr val="024F84"/>
                </a:solidFill>
                <a:latin typeface="DejaVu Sans"/>
                <a:cs typeface="DejaVu Sans"/>
              </a:rPr>
              <a:t>(d) </a:t>
            </a:r>
            <a:r>
              <a:rPr sz="850" spc="-50" dirty="0">
                <a:latin typeface="Arial"/>
                <a:cs typeface="Arial"/>
              </a:rPr>
              <a:t>III </a:t>
            </a:r>
            <a:r>
              <a:rPr sz="850" spc="-15" dirty="0">
                <a:latin typeface="Arial"/>
                <a:cs typeface="Arial"/>
              </a:rPr>
              <a:t>and </a:t>
            </a:r>
            <a:r>
              <a:rPr sz="850" spc="-60" dirty="0">
                <a:latin typeface="Arial"/>
                <a:cs typeface="Arial"/>
              </a:rPr>
              <a:t>IV </a:t>
            </a:r>
            <a:r>
              <a:rPr sz="850" spc="-100" dirty="0">
                <a:solidFill>
                  <a:srgbClr val="024F84"/>
                </a:solidFill>
                <a:latin typeface="DejaVu Sans"/>
                <a:cs typeface="DejaVu Sans"/>
              </a:rPr>
              <a:t>(e) </a:t>
            </a:r>
            <a:r>
              <a:rPr sz="850" spc="-30" dirty="0">
                <a:latin typeface="Arial"/>
                <a:cs typeface="Arial"/>
              </a:rPr>
              <a:t>Only</a:t>
            </a:r>
            <a:r>
              <a:rPr sz="850" spc="-85" dirty="0">
                <a:latin typeface="Arial"/>
                <a:cs typeface="Arial"/>
              </a:rPr>
              <a:t> </a:t>
            </a:r>
            <a:r>
              <a:rPr sz="850" spc="-60" dirty="0">
                <a:latin typeface="Arial"/>
                <a:cs typeface="Arial"/>
              </a:rPr>
              <a:t>IV</a:t>
            </a:r>
            <a:endParaRPr sz="850">
              <a:latin typeface="Arial"/>
              <a:cs typeface="Arial"/>
            </a:endParaRPr>
          </a:p>
        </p:txBody>
      </p:sp>
      <p:sp>
        <p:nvSpPr>
          <p:cNvPr id="9" name="Rectangle 8"/>
          <p:cNvSpPr/>
          <p:nvPr/>
        </p:nvSpPr>
        <p:spPr>
          <a:xfrm>
            <a:off x="4245385" y="-54349"/>
            <a:ext cx="410690"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2747473888"/>
      </p:ext>
    </p:extLst>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3" name="object 3"/>
          <p:cNvSpPr txBox="1"/>
          <p:nvPr/>
        </p:nvSpPr>
        <p:spPr>
          <a:xfrm>
            <a:off x="97662" y="316069"/>
            <a:ext cx="4512438" cy="2985304"/>
          </a:xfrm>
          <a:prstGeom prst="rect">
            <a:avLst/>
          </a:prstGeom>
        </p:spPr>
        <p:txBody>
          <a:bodyPr vert="horz" wrap="square" lIns="0" tIns="17145" rIns="0" bIns="0" rtlCol="0">
            <a:spAutoFit/>
          </a:bodyPr>
          <a:lstStyle/>
          <a:p>
            <a:pPr marL="166370" indent="-153670">
              <a:lnSpc>
                <a:spcPct val="100000"/>
              </a:lnSpc>
              <a:spcBef>
                <a:spcPts val="135"/>
              </a:spcBef>
              <a:buAutoNum type="arabicPeriod"/>
              <a:tabLst>
                <a:tab pos="167005" algn="l"/>
              </a:tabLst>
            </a:pPr>
            <a:r>
              <a:rPr sz="1000" spc="-35" dirty="0">
                <a:solidFill>
                  <a:srgbClr val="024F84"/>
                </a:solidFill>
                <a:latin typeface="DejaVu Sans"/>
                <a:cs typeface="DejaVu Sans"/>
              </a:rPr>
              <a:t>Main </a:t>
            </a:r>
            <a:r>
              <a:rPr sz="1000" spc="-40" dirty="0">
                <a:solidFill>
                  <a:srgbClr val="024F84"/>
                </a:solidFill>
                <a:latin typeface="DejaVu Sans"/>
                <a:cs typeface="DejaVu Sans"/>
              </a:rPr>
              <a:t>ideas</a:t>
            </a:r>
            <a:endParaRPr sz="1000" dirty="0">
              <a:latin typeface="DejaVu Sans"/>
              <a:cs typeface="DejaVu Sans"/>
            </a:endParaRPr>
          </a:p>
          <a:p>
            <a:pPr marL="698500" lvl="2" indent="-228600">
              <a:spcBef>
                <a:spcPts val="95"/>
              </a:spcBef>
              <a:buFont typeface="+mj-lt"/>
              <a:buAutoNum type="alphaUcPeriod"/>
              <a:tabLst>
                <a:tab pos="443865" algn="l"/>
              </a:tabLst>
            </a:pPr>
            <a:r>
              <a:rPr lang="en-US" sz="1000" b="1" spc="-20" dirty="0" smtClean="0">
                <a:latin typeface="DejaVu Sans"/>
                <a:cs typeface="DejaVu Sans"/>
              </a:rPr>
              <a:t>Course Goal: </a:t>
            </a:r>
            <a:r>
              <a:rPr lang="en-US" sz="1000" dirty="0"/>
              <a:t>🆕 </a:t>
            </a:r>
            <a:r>
              <a:rPr sz="1000" spc="-20" dirty="0" smtClean="0">
                <a:latin typeface="DejaVu Sans"/>
                <a:cs typeface="DejaVu Sans"/>
              </a:rPr>
              <a:t>Use </a:t>
            </a:r>
            <a:r>
              <a:rPr sz="1000" spc="-60" dirty="0">
                <a:latin typeface="DejaVu Sans"/>
                <a:cs typeface="DejaVu Sans"/>
              </a:rPr>
              <a:t>a </a:t>
            </a:r>
            <a:r>
              <a:rPr sz="1000" spc="-50" dirty="0" smtClean="0">
                <a:latin typeface="DejaVu Sans"/>
                <a:cs typeface="DejaVu Sans"/>
              </a:rPr>
              <a:t>sample</a:t>
            </a:r>
            <a:r>
              <a:rPr lang="en-US" sz="1000" spc="-50" dirty="0" smtClean="0">
                <a:latin typeface="DejaVu Sans"/>
                <a:cs typeface="DejaVu Sans"/>
              </a:rPr>
              <a:t> (data)</a:t>
            </a:r>
            <a:r>
              <a:rPr sz="1000" spc="-50" dirty="0" smtClean="0">
                <a:latin typeface="DejaVu Sans"/>
                <a:cs typeface="DejaVu Sans"/>
              </a:rPr>
              <a:t> </a:t>
            </a:r>
            <a:r>
              <a:rPr sz="1000" spc="-45" dirty="0">
                <a:latin typeface="DejaVu Sans"/>
                <a:cs typeface="DejaVu Sans"/>
              </a:rPr>
              <a:t>to </a:t>
            </a:r>
            <a:r>
              <a:rPr sz="1000" spc="-70" dirty="0">
                <a:latin typeface="DejaVu Sans"/>
                <a:cs typeface="DejaVu Sans"/>
              </a:rPr>
              <a:t>make </a:t>
            </a:r>
            <a:r>
              <a:rPr sz="1000" spc="-50" dirty="0">
                <a:latin typeface="DejaVu Sans"/>
                <a:cs typeface="DejaVu Sans"/>
              </a:rPr>
              <a:t>inferences about </a:t>
            </a:r>
            <a:r>
              <a:rPr sz="1000" spc="-65" dirty="0">
                <a:latin typeface="DejaVu Sans"/>
                <a:cs typeface="DejaVu Sans"/>
              </a:rPr>
              <a:t>the</a:t>
            </a:r>
            <a:r>
              <a:rPr sz="1000" spc="90" dirty="0">
                <a:latin typeface="DejaVu Sans"/>
                <a:cs typeface="DejaVu Sans"/>
              </a:rPr>
              <a:t> </a:t>
            </a:r>
            <a:r>
              <a:rPr sz="1000" spc="-45" dirty="0">
                <a:latin typeface="DejaVu Sans"/>
                <a:cs typeface="DejaVu Sans"/>
              </a:rPr>
              <a:t>population</a:t>
            </a:r>
            <a:endParaRPr sz="1000" dirty="0">
              <a:latin typeface="DejaVu Sans"/>
              <a:cs typeface="DejaVu Sans"/>
            </a:endParaRPr>
          </a:p>
          <a:p>
            <a:pPr marL="698500" marR="5080" lvl="2" indent="-228600">
              <a:lnSpc>
                <a:spcPct val="107500"/>
              </a:lnSpc>
              <a:buFont typeface="+mj-lt"/>
              <a:buAutoNum type="alphaUcPeriod"/>
              <a:tabLst>
                <a:tab pos="443865" algn="l"/>
              </a:tabLst>
            </a:pPr>
            <a:r>
              <a:rPr lang="en-US" sz="1000" b="1" spc="-20" dirty="0" smtClean="0">
                <a:latin typeface="DejaVu Sans"/>
                <a:cs typeface="DejaVu Sans"/>
              </a:rPr>
              <a:t>Data Collection Principles</a:t>
            </a:r>
          </a:p>
          <a:p>
            <a:pPr marL="1155700" marR="5080" lvl="3" indent="-228600">
              <a:lnSpc>
                <a:spcPct val="107500"/>
              </a:lnSpc>
              <a:buFont typeface="+mj-lt"/>
              <a:buAutoNum type="arabicPeriod"/>
              <a:tabLst>
                <a:tab pos="443865" algn="l"/>
              </a:tabLst>
            </a:pPr>
            <a:r>
              <a:rPr lang="en-US" sz="1000" u="sng" spc="-55" dirty="0" smtClean="0">
                <a:latin typeface="DejaVu Sans"/>
                <a:cs typeface="DejaVu Sans"/>
              </a:rPr>
              <a:t>Random Sampling:</a:t>
            </a:r>
          </a:p>
          <a:p>
            <a:pPr marL="1670050" marR="5080" lvl="4" indent="-285750">
              <a:lnSpc>
                <a:spcPct val="107500"/>
              </a:lnSpc>
              <a:buFont typeface="+mj-lt"/>
              <a:buAutoNum type="romanLcPeriod"/>
              <a:tabLst>
                <a:tab pos="443865" algn="l"/>
              </a:tabLst>
            </a:pPr>
            <a:r>
              <a:rPr lang="en-US" sz="1000" dirty="0">
                <a:solidFill>
                  <a:schemeClr val="bg1">
                    <a:lumMod val="85000"/>
                  </a:schemeClr>
                </a:solidFill>
              </a:rPr>
              <a:t>🆕 </a:t>
            </a:r>
            <a:r>
              <a:rPr sz="1000" spc="-55" dirty="0" smtClean="0">
                <a:solidFill>
                  <a:schemeClr val="bg1">
                    <a:lumMod val="85000"/>
                  </a:schemeClr>
                </a:solidFill>
                <a:latin typeface="DejaVu Sans"/>
                <a:cs typeface="DejaVu Sans"/>
              </a:rPr>
              <a:t>Ideally </a:t>
            </a:r>
            <a:r>
              <a:rPr sz="1000" spc="-45" dirty="0">
                <a:solidFill>
                  <a:schemeClr val="bg1">
                    <a:lumMod val="85000"/>
                  </a:schemeClr>
                </a:solidFill>
                <a:latin typeface="DejaVu Sans"/>
                <a:cs typeface="DejaVu Sans"/>
              </a:rPr>
              <a:t>use </a:t>
            </a:r>
            <a:r>
              <a:rPr sz="1000" spc="-60" dirty="0">
                <a:solidFill>
                  <a:schemeClr val="bg1">
                    <a:lumMod val="85000"/>
                  </a:schemeClr>
                </a:solidFill>
                <a:latin typeface="DejaVu Sans"/>
                <a:cs typeface="DejaVu Sans"/>
              </a:rPr>
              <a:t>a </a:t>
            </a:r>
            <a:r>
              <a:rPr sz="1000" spc="-50" dirty="0">
                <a:solidFill>
                  <a:schemeClr val="bg1">
                    <a:lumMod val="85000"/>
                  </a:schemeClr>
                </a:solidFill>
                <a:latin typeface="DejaVu Sans"/>
                <a:cs typeface="DejaVu Sans"/>
              </a:rPr>
              <a:t>simple </a:t>
            </a:r>
            <a:r>
              <a:rPr sz="1000" spc="-55" dirty="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sample, </a:t>
            </a:r>
            <a:r>
              <a:rPr sz="1000" spc="-60" dirty="0">
                <a:solidFill>
                  <a:schemeClr val="bg1">
                    <a:lumMod val="85000"/>
                  </a:schemeClr>
                </a:solidFill>
                <a:latin typeface="DejaVu Sans"/>
                <a:cs typeface="DejaVu Sans"/>
              </a:rPr>
              <a:t>stratify </a:t>
            </a:r>
            <a:r>
              <a:rPr sz="1000" spc="-45" dirty="0">
                <a:solidFill>
                  <a:schemeClr val="bg1">
                    <a:lumMod val="85000"/>
                  </a:schemeClr>
                </a:solidFill>
                <a:latin typeface="DejaVu Sans"/>
                <a:cs typeface="DejaVu Sans"/>
              </a:rPr>
              <a:t>to control </a:t>
            </a:r>
            <a:r>
              <a:rPr sz="1000" spc="-50" dirty="0">
                <a:solidFill>
                  <a:schemeClr val="bg1">
                    <a:lumMod val="85000"/>
                  </a:schemeClr>
                </a:solidFill>
                <a:latin typeface="DejaVu Sans"/>
                <a:cs typeface="DejaVu Sans"/>
              </a:rPr>
              <a:t>for </a:t>
            </a:r>
            <a:r>
              <a:rPr sz="1000" spc="-60" dirty="0">
                <a:solidFill>
                  <a:schemeClr val="bg1">
                    <a:lumMod val="85000"/>
                  </a:schemeClr>
                </a:solidFill>
                <a:latin typeface="DejaVu Sans"/>
                <a:cs typeface="DejaVu Sans"/>
              </a:rPr>
              <a:t>a  </a:t>
            </a:r>
            <a:r>
              <a:rPr sz="1000" spc="-55" dirty="0">
                <a:solidFill>
                  <a:schemeClr val="bg1">
                    <a:lumMod val="85000"/>
                  </a:schemeClr>
                </a:solidFill>
                <a:latin typeface="DejaVu Sans"/>
                <a:cs typeface="DejaVu Sans"/>
              </a:rPr>
              <a:t>variable, </a:t>
            </a:r>
            <a:r>
              <a:rPr sz="1000" spc="-50" dirty="0">
                <a:solidFill>
                  <a:schemeClr val="bg1">
                    <a:lumMod val="85000"/>
                  </a:schemeClr>
                </a:solidFill>
                <a:latin typeface="DejaVu Sans"/>
                <a:cs typeface="DejaVu Sans"/>
              </a:rPr>
              <a:t>and </a:t>
            </a:r>
            <a:r>
              <a:rPr sz="1000" spc="-45" dirty="0">
                <a:solidFill>
                  <a:schemeClr val="bg1">
                    <a:lumMod val="85000"/>
                  </a:schemeClr>
                </a:solidFill>
                <a:latin typeface="DejaVu Sans"/>
                <a:cs typeface="DejaVu Sans"/>
              </a:rPr>
              <a:t>cluster to </a:t>
            </a:r>
            <a:r>
              <a:rPr sz="1000" spc="-70" dirty="0">
                <a:solidFill>
                  <a:schemeClr val="bg1">
                    <a:lumMod val="85000"/>
                  </a:schemeClr>
                </a:solidFill>
                <a:latin typeface="DejaVu Sans"/>
                <a:cs typeface="DejaVu Sans"/>
              </a:rPr>
              <a:t>make </a:t>
            </a:r>
            <a:r>
              <a:rPr sz="1000" spc="-50" dirty="0">
                <a:solidFill>
                  <a:schemeClr val="bg1">
                    <a:lumMod val="85000"/>
                  </a:schemeClr>
                </a:solidFill>
                <a:latin typeface="DejaVu Sans"/>
                <a:cs typeface="DejaVu Sans"/>
              </a:rPr>
              <a:t>sampling</a:t>
            </a:r>
            <a:r>
              <a:rPr sz="1000" spc="80" dirty="0">
                <a:solidFill>
                  <a:schemeClr val="bg1">
                    <a:lumMod val="85000"/>
                  </a:schemeClr>
                </a:solidFill>
                <a:latin typeface="DejaVu Sans"/>
                <a:cs typeface="DejaVu Sans"/>
              </a:rPr>
              <a:t> </a:t>
            </a:r>
            <a:r>
              <a:rPr sz="1000" spc="-55" dirty="0">
                <a:solidFill>
                  <a:schemeClr val="bg1">
                    <a:lumMod val="85000"/>
                  </a:schemeClr>
                </a:solidFill>
                <a:latin typeface="DejaVu Sans"/>
                <a:cs typeface="DejaVu Sans"/>
              </a:rPr>
              <a:t>easier</a:t>
            </a:r>
            <a:endParaRPr sz="1000" dirty="0">
              <a:solidFill>
                <a:schemeClr val="bg1">
                  <a:lumMod val="85000"/>
                </a:schemeClr>
              </a:solidFill>
              <a:latin typeface="DejaVu Sans"/>
              <a:cs typeface="DejaVu Sans"/>
            </a:endParaRPr>
          </a:p>
          <a:p>
            <a:pPr marL="1612900" lvl="4" indent="-228600">
              <a:spcBef>
                <a:spcPts val="95"/>
              </a:spcBef>
              <a:buFont typeface="+mj-lt"/>
              <a:buAutoNum type="romanL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Sampling </a:t>
            </a:r>
            <a:r>
              <a:rPr sz="1000" spc="-45" dirty="0">
                <a:solidFill>
                  <a:schemeClr val="bg1">
                    <a:lumMod val="85000"/>
                  </a:schemeClr>
                </a:solidFill>
                <a:latin typeface="DejaVu Sans"/>
                <a:cs typeface="DejaVu Sans"/>
              </a:rPr>
              <a:t>schemes </a:t>
            </a:r>
            <a:r>
              <a:rPr sz="1000" spc="-40" dirty="0">
                <a:solidFill>
                  <a:schemeClr val="bg1">
                    <a:lumMod val="85000"/>
                  </a:schemeClr>
                </a:solidFill>
                <a:latin typeface="DejaVu Sans"/>
                <a:cs typeface="DejaVu Sans"/>
              </a:rPr>
              <a:t>can </a:t>
            </a:r>
            <a:r>
              <a:rPr sz="1000" spc="-60" dirty="0">
                <a:solidFill>
                  <a:schemeClr val="bg1">
                    <a:lumMod val="85000"/>
                  </a:schemeClr>
                </a:solidFill>
                <a:latin typeface="DejaVu Sans"/>
                <a:cs typeface="DejaVu Sans"/>
              </a:rPr>
              <a:t>suﬀer </a:t>
            </a:r>
            <a:r>
              <a:rPr sz="1000" spc="-65" dirty="0">
                <a:solidFill>
                  <a:schemeClr val="bg1">
                    <a:lumMod val="85000"/>
                  </a:schemeClr>
                </a:solidFill>
                <a:latin typeface="DejaVu Sans"/>
                <a:cs typeface="DejaVu Sans"/>
              </a:rPr>
              <a:t>from </a:t>
            </a:r>
            <a:r>
              <a:rPr sz="1000" spc="-60" dirty="0">
                <a:solidFill>
                  <a:schemeClr val="bg1">
                    <a:lumMod val="85000"/>
                  </a:schemeClr>
                </a:solidFill>
                <a:latin typeface="DejaVu Sans"/>
                <a:cs typeface="DejaVu Sans"/>
              </a:rPr>
              <a:t>a </a:t>
            </a:r>
            <a:r>
              <a:rPr sz="1000" spc="-70" dirty="0">
                <a:solidFill>
                  <a:schemeClr val="bg1">
                    <a:lumMod val="85000"/>
                  </a:schemeClr>
                </a:solidFill>
                <a:latin typeface="DejaVu Sans"/>
                <a:cs typeface="DejaVu Sans"/>
              </a:rPr>
              <a:t>variety </a:t>
            </a:r>
            <a:r>
              <a:rPr sz="1000" spc="-35" dirty="0">
                <a:solidFill>
                  <a:schemeClr val="bg1">
                    <a:lumMod val="85000"/>
                  </a:schemeClr>
                </a:solidFill>
                <a:latin typeface="DejaVu Sans"/>
                <a:cs typeface="DejaVu Sans"/>
              </a:rPr>
              <a:t>of</a:t>
            </a:r>
            <a:r>
              <a:rPr sz="1000" spc="145" dirty="0">
                <a:solidFill>
                  <a:schemeClr val="bg1">
                    <a:lumMod val="85000"/>
                  </a:schemeClr>
                </a:solidFill>
                <a:latin typeface="DejaVu Sans"/>
                <a:cs typeface="DejaVu Sans"/>
              </a:rPr>
              <a:t> </a:t>
            </a:r>
            <a:r>
              <a:rPr sz="1000" spc="-35" dirty="0">
                <a:solidFill>
                  <a:schemeClr val="bg1">
                    <a:lumMod val="85000"/>
                  </a:schemeClr>
                </a:solidFill>
                <a:latin typeface="DejaVu Sans"/>
                <a:cs typeface="DejaVu Sans"/>
              </a:rPr>
              <a:t>biases</a:t>
            </a:r>
            <a:endParaRPr sz="1000" dirty="0">
              <a:solidFill>
                <a:schemeClr val="bg1">
                  <a:lumMod val="85000"/>
                </a:schemeClr>
              </a:solidFill>
              <a:latin typeface="DejaVu Sans"/>
              <a:cs typeface="DejaVu Sans"/>
            </a:endParaRPr>
          </a:p>
          <a:p>
            <a:pPr marL="1155700" marR="62865" lvl="3" indent="-228600">
              <a:lnSpc>
                <a:spcPct val="107500"/>
              </a:lnSpc>
              <a:buFont typeface="+mj-lt"/>
              <a:buAutoNum type="arabicPeriod"/>
              <a:tabLst>
                <a:tab pos="443865" algn="l"/>
              </a:tabLst>
            </a:pPr>
            <a:r>
              <a:rPr lang="en-US" sz="1000" u="sng" spc="-55" dirty="0" smtClean="0">
                <a:solidFill>
                  <a:schemeClr val="bg1">
                    <a:lumMod val="85000"/>
                  </a:schemeClr>
                </a:solidFill>
                <a:latin typeface="DejaVu Sans"/>
                <a:cs typeface="DejaVu Sans"/>
              </a:rPr>
              <a:t>Random Assignment: </a:t>
            </a:r>
            <a:r>
              <a:rPr lang="en-US" sz="1000" spc="-55" dirty="0" smtClean="0">
                <a:solidFill>
                  <a:schemeClr val="bg1">
                    <a:lumMod val="85000"/>
                  </a:schemeClr>
                </a:solidFill>
                <a:latin typeface="DejaVu Sans"/>
                <a:cs typeface="DejaVu Sans"/>
              </a:rPr>
              <a:t>Randomly assign observations to each independent variable group.</a:t>
            </a:r>
          </a:p>
          <a:p>
            <a:pPr marL="1612900" marR="15240" lvl="4" indent="-228600">
              <a:lnSpc>
                <a:spcPct val="107500"/>
              </a:lnSpc>
              <a:buFont typeface="+mj-lt"/>
              <a:buAutoNum type="arabicPeriod"/>
              <a:tabLst>
                <a:tab pos="443865" algn="l"/>
              </a:tabLst>
            </a:pPr>
            <a:r>
              <a:rPr lang="en-US" sz="1000" dirty="0" smtClean="0">
                <a:solidFill>
                  <a:schemeClr val="bg1">
                    <a:lumMod val="85000"/>
                  </a:schemeClr>
                </a:solidFill>
              </a:rPr>
              <a:t>🆕 </a:t>
            </a:r>
            <a:r>
              <a:rPr sz="1000" spc="-35" dirty="0" smtClean="0">
                <a:solidFill>
                  <a:schemeClr val="bg1">
                    <a:lumMod val="85000"/>
                  </a:schemeClr>
                </a:solidFill>
                <a:latin typeface="DejaVu Sans"/>
                <a:cs typeface="DejaVu Sans"/>
              </a:rPr>
              <a:t>Four </a:t>
            </a:r>
            <a:r>
              <a:rPr sz="1000" spc="-40" dirty="0">
                <a:solidFill>
                  <a:schemeClr val="bg1">
                    <a:lumMod val="85000"/>
                  </a:schemeClr>
                </a:solidFill>
                <a:latin typeface="DejaVu Sans"/>
                <a:cs typeface="DejaVu Sans"/>
              </a:rPr>
              <a:t>principles </a:t>
            </a:r>
            <a:r>
              <a:rPr sz="1000" spc="-35" dirty="0">
                <a:solidFill>
                  <a:schemeClr val="bg1">
                    <a:lumMod val="85000"/>
                  </a:schemeClr>
                </a:solidFill>
                <a:latin typeface="DejaVu Sans"/>
                <a:cs typeface="DejaVu Sans"/>
              </a:rPr>
              <a:t>of </a:t>
            </a:r>
            <a:r>
              <a:rPr sz="1000" spc="-65" dirty="0">
                <a:solidFill>
                  <a:schemeClr val="bg1">
                    <a:lumMod val="85000"/>
                  </a:schemeClr>
                </a:solidFill>
                <a:latin typeface="DejaVu Sans"/>
                <a:cs typeface="DejaVu Sans"/>
              </a:rPr>
              <a:t>experimental </a:t>
            </a:r>
            <a:r>
              <a:rPr sz="1000" spc="-45" dirty="0">
                <a:solidFill>
                  <a:schemeClr val="bg1">
                    <a:lumMod val="85000"/>
                  </a:schemeClr>
                </a:solidFill>
                <a:latin typeface="DejaVu Sans"/>
                <a:cs typeface="DejaVu Sans"/>
              </a:rPr>
              <a:t>design: </a:t>
            </a:r>
            <a:r>
              <a:rPr sz="1000" spc="-55" dirty="0">
                <a:solidFill>
                  <a:schemeClr val="bg1">
                    <a:lumMod val="85000"/>
                  </a:schemeClr>
                </a:solidFill>
                <a:latin typeface="DejaVu Sans"/>
                <a:cs typeface="DejaVu Sans"/>
              </a:rPr>
              <a:t>randomize, </a:t>
            </a:r>
            <a:r>
              <a:rPr sz="1000" spc="-45" dirty="0">
                <a:solidFill>
                  <a:schemeClr val="bg1">
                    <a:lumMod val="85000"/>
                  </a:schemeClr>
                </a:solidFill>
                <a:latin typeface="DejaVu Sans"/>
                <a:cs typeface="DejaVu Sans"/>
              </a:rPr>
              <a:t>control,  </a:t>
            </a:r>
            <a:r>
              <a:rPr sz="1000" spc="-30" dirty="0">
                <a:solidFill>
                  <a:schemeClr val="bg1">
                    <a:lumMod val="85000"/>
                  </a:schemeClr>
                </a:solidFill>
                <a:latin typeface="DejaVu Sans"/>
                <a:cs typeface="DejaVu Sans"/>
              </a:rPr>
              <a:t>block,</a:t>
            </a:r>
            <a:r>
              <a:rPr sz="1000" spc="-35" dirty="0">
                <a:solidFill>
                  <a:schemeClr val="bg1">
                    <a:lumMod val="85000"/>
                  </a:schemeClr>
                </a:solidFill>
                <a:latin typeface="DejaVu Sans"/>
                <a:cs typeface="DejaVu Sans"/>
              </a:rPr>
              <a:t> </a:t>
            </a:r>
            <a:r>
              <a:rPr sz="1000" spc="-55" dirty="0" smtClean="0">
                <a:solidFill>
                  <a:schemeClr val="bg1">
                    <a:lumMod val="85000"/>
                  </a:schemeClr>
                </a:solidFill>
                <a:latin typeface="DejaVu Sans"/>
                <a:cs typeface="DejaVu Sans"/>
              </a:rPr>
              <a:t>replicate</a:t>
            </a:r>
            <a:endParaRPr lang="en-US" sz="1000" spc="-55" dirty="0" smtClean="0">
              <a:solidFill>
                <a:schemeClr val="bg1">
                  <a:lumMod val="85000"/>
                </a:schemeClr>
              </a:solidFill>
              <a:latin typeface="DejaVu Sans"/>
              <a:cs typeface="DejaVu Sans"/>
            </a:endParaRPr>
          </a:p>
          <a:p>
            <a:pPr marL="698500" marR="15240" lvl="2" indent="-228600">
              <a:lnSpc>
                <a:spcPct val="107500"/>
              </a:lnSpc>
              <a:buFont typeface="+mj-lt"/>
              <a:buAutoNum type="alphaUcPeriod"/>
              <a:tabLst>
                <a:tab pos="443865" algn="l"/>
              </a:tabLst>
            </a:pPr>
            <a:r>
              <a:rPr lang="en-US" sz="1000" b="1" dirty="0">
                <a:solidFill>
                  <a:schemeClr val="bg1">
                    <a:lumMod val="85000"/>
                  </a:schemeClr>
                </a:solidFill>
              </a:rPr>
              <a:t>Types of Studies</a:t>
            </a:r>
            <a:r>
              <a:rPr lang="en-US" sz="1000" dirty="0">
                <a:solidFill>
                  <a:schemeClr val="bg1">
                    <a:lumMod val="85000"/>
                  </a:schemeClr>
                </a:solidFill>
              </a:rPr>
              <a:t>: 🆕 </a:t>
            </a:r>
            <a:r>
              <a:rPr lang="en-US" sz="1000" spc="-55" dirty="0">
                <a:solidFill>
                  <a:schemeClr val="bg1">
                    <a:lumMod val="85000"/>
                  </a:schemeClr>
                </a:solidFill>
                <a:latin typeface="DejaVu Sans"/>
                <a:cs typeface="DejaVu Sans"/>
              </a:rPr>
              <a:t>Experiments </a:t>
            </a:r>
            <a:r>
              <a:rPr lang="en-US" sz="1000" spc="-45" dirty="0">
                <a:solidFill>
                  <a:schemeClr val="bg1">
                    <a:lumMod val="85000"/>
                  </a:schemeClr>
                </a:solidFill>
                <a:latin typeface="DejaVu Sans"/>
                <a:cs typeface="DejaVu Sans"/>
              </a:rPr>
              <a:t>use </a:t>
            </a:r>
            <a:r>
              <a:rPr lang="en-US" sz="1000" spc="-55" dirty="0">
                <a:solidFill>
                  <a:schemeClr val="bg1">
                    <a:lumMod val="85000"/>
                  </a:schemeClr>
                </a:solidFill>
                <a:latin typeface="DejaVu Sans"/>
                <a:cs typeface="DejaVu Sans"/>
              </a:rPr>
              <a:t>random assignment </a:t>
            </a:r>
            <a:r>
              <a:rPr lang="en-US" sz="1000" spc="-45" dirty="0">
                <a:solidFill>
                  <a:schemeClr val="bg1">
                    <a:lumMod val="85000"/>
                  </a:schemeClr>
                </a:solidFill>
                <a:latin typeface="DejaVu Sans"/>
                <a:cs typeface="DejaVu Sans"/>
              </a:rPr>
              <a:t>to </a:t>
            </a:r>
            <a:r>
              <a:rPr lang="en-US" sz="1000" spc="-75" dirty="0">
                <a:solidFill>
                  <a:schemeClr val="bg1">
                    <a:lumMod val="85000"/>
                  </a:schemeClr>
                </a:solidFill>
                <a:latin typeface="DejaVu Sans"/>
                <a:cs typeface="DejaVu Sans"/>
              </a:rPr>
              <a:t>treatment </a:t>
            </a:r>
            <a:r>
              <a:rPr lang="en-US" sz="1000" spc="-40" dirty="0">
                <a:solidFill>
                  <a:schemeClr val="bg1">
                    <a:lumMod val="85000"/>
                  </a:schemeClr>
                </a:solidFill>
                <a:latin typeface="DejaVu Sans"/>
                <a:cs typeface="DejaVu Sans"/>
              </a:rPr>
              <a:t>groups,  </a:t>
            </a:r>
            <a:r>
              <a:rPr lang="en-US" sz="1000" spc="-50" dirty="0">
                <a:solidFill>
                  <a:schemeClr val="bg1">
                    <a:lumMod val="85000"/>
                  </a:schemeClr>
                </a:solidFill>
                <a:latin typeface="DejaVu Sans"/>
                <a:cs typeface="DejaVu Sans"/>
              </a:rPr>
              <a:t>observational </a:t>
            </a:r>
            <a:r>
              <a:rPr lang="en-US" sz="1000" spc="-40" dirty="0">
                <a:solidFill>
                  <a:schemeClr val="bg1">
                    <a:lumMod val="85000"/>
                  </a:schemeClr>
                </a:solidFill>
                <a:latin typeface="DejaVu Sans"/>
                <a:cs typeface="DejaVu Sans"/>
              </a:rPr>
              <a:t>studies </a:t>
            </a:r>
            <a:r>
              <a:rPr lang="en-US" sz="1000" spc="-25" dirty="0">
                <a:solidFill>
                  <a:schemeClr val="bg1">
                    <a:lumMod val="85000"/>
                  </a:schemeClr>
                </a:solidFill>
                <a:latin typeface="DejaVu Sans"/>
                <a:cs typeface="DejaVu Sans"/>
              </a:rPr>
              <a:t>do</a:t>
            </a:r>
            <a:r>
              <a:rPr lang="en-US" sz="1000" spc="-5" dirty="0">
                <a:solidFill>
                  <a:schemeClr val="bg1">
                    <a:lumMod val="85000"/>
                  </a:schemeClr>
                </a:solidFill>
                <a:latin typeface="DejaVu Sans"/>
                <a:cs typeface="DejaVu Sans"/>
              </a:rPr>
              <a:t> </a:t>
            </a:r>
            <a:r>
              <a:rPr lang="en-US" sz="1000" spc="-50" dirty="0" smtClean="0">
                <a:solidFill>
                  <a:schemeClr val="bg1">
                    <a:lumMod val="85000"/>
                  </a:schemeClr>
                </a:solidFill>
                <a:latin typeface="DejaVu Sans"/>
                <a:cs typeface="DejaVu Sans"/>
              </a:rPr>
              <a:t>not</a:t>
            </a:r>
            <a:endParaRPr sz="1000" dirty="0">
              <a:solidFill>
                <a:schemeClr val="bg1">
                  <a:lumMod val="85000"/>
                </a:schemeClr>
              </a:solidFill>
              <a:latin typeface="DejaVu Sans"/>
              <a:cs typeface="DejaVu Sans"/>
            </a:endParaRPr>
          </a:p>
          <a:p>
            <a:pPr marL="698500" marR="666750" lvl="2" indent="-228600">
              <a:lnSpc>
                <a:spcPct val="107500"/>
              </a:lnSpc>
              <a:buFont typeface="+mj-lt"/>
              <a:buAutoNum type="alphaUcPeriod"/>
              <a:tabLst>
                <a:tab pos="443865" algn="l"/>
              </a:tabLst>
            </a:pPr>
            <a:r>
              <a:rPr lang="en-US" sz="1000" b="1" spc="-45" dirty="0" smtClean="0">
                <a:latin typeface="DejaVu Sans"/>
                <a:cs typeface="DejaVu Sans"/>
              </a:rPr>
              <a:t>Types of Inferences we can Make and How: </a:t>
            </a:r>
          </a:p>
          <a:p>
            <a:pPr marL="1155700" marR="666750" lvl="3" indent="-228600">
              <a:lnSpc>
                <a:spcPct val="107500"/>
              </a:lnSpc>
              <a:buFont typeface="+mj-lt"/>
              <a:buAutoNum type="arabicPeriod"/>
              <a:tabLst>
                <a:tab pos="443865" algn="l"/>
              </a:tabLst>
            </a:pPr>
            <a:r>
              <a:rPr lang="en-US" sz="1000" dirty="0"/>
              <a:t>🆕 </a:t>
            </a:r>
            <a:r>
              <a:rPr sz="1000" spc="-45" dirty="0" smtClean="0">
                <a:latin typeface="DejaVu Sans"/>
                <a:cs typeface="DejaVu Sans"/>
              </a:rPr>
              <a:t>Random </a:t>
            </a:r>
            <a:r>
              <a:rPr sz="1000" spc="-50" dirty="0">
                <a:latin typeface="DejaVu Sans"/>
                <a:cs typeface="DejaVu Sans"/>
              </a:rPr>
              <a:t>sampling </a:t>
            </a:r>
            <a:r>
              <a:rPr sz="1000" spc="-40" dirty="0">
                <a:latin typeface="DejaVu Sans"/>
                <a:cs typeface="DejaVu Sans"/>
              </a:rPr>
              <a:t>helps </a:t>
            </a:r>
            <a:r>
              <a:rPr sz="1000" spc="-60" dirty="0" smtClean="0">
                <a:latin typeface="DejaVu Sans"/>
                <a:cs typeface="DejaVu Sans"/>
              </a:rPr>
              <a:t>generalizability,</a:t>
            </a:r>
            <a:endParaRPr lang="en-US" sz="1000" spc="-60" dirty="0" smtClean="0">
              <a:latin typeface="DejaVu Sans"/>
              <a:cs typeface="DejaVu Sans"/>
            </a:endParaRPr>
          </a:p>
          <a:p>
            <a:pPr marL="1155700" marR="666750" lvl="3" indent="-228600">
              <a:lnSpc>
                <a:spcPct val="107500"/>
              </a:lnSpc>
              <a:buFont typeface="+mj-lt"/>
              <a:buAutoNum type="arabicPeriod"/>
              <a:tabLst>
                <a:tab pos="443865" algn="l"/>
              </a:tabLst>
            </a:pPr>
            <a:r>
              <a:rPr lang="en-US" sz="1000" dirty="0">
                <a:solidFill>
                  <a:schemeClr val="bg1">
                    <a:lumMod val="85000"/>
                  </a:schemeClr>
                </a:solidFill>
              </a:rPr>
              <a:t>🆕 </a:t>
            </a:r>
            <a:r>
              <a:rPr lang="en-US" sz="1000" spc="-55" dirty="0" smtClean="0">
                <a:solidFill>
                  <a:schemeClr val="bg1">
                    <a:lumMod val="85000"/>
                  </a:schemeClr>
                </a:solidFill>
                <a:latin typeface="DejaVu Sans"/>
                <a:cs typeface="DejaVu Sans"/>
              </a:rPr>
              <a:t>R</a:t>
            </a:r>
            <a:r>
              <a:rPr sz="1000" spc="-55" dirty="0" smtClean="0">
                <a:solidFill>
                  <a:schemeClr val="bg1">
                    <a:lumMod val="85000"/>
                  </a:schemeClr>
                </a:solidFill>
                <a:latin typeface="DejaVu Sans"/>
                <a:cs typeface="DejaVu Sans"/>
              </a:rPr>
              <a:t>andom assignment </a:t>
            </a:r>
            <a:r>
              <a:rPr lang="en-US" sz="1000" spc="-40" dirty="0" smtClean="0">
                <a:solidFill>
                  <a:schemeClr val="bg1">
                    <a:lumMod val="85000"/>
                  </a:schemeClr>
                </a:solidFill>
                <a:latin typeface="DejaVu Sans"/>
                <a:cs typeface="DejaVu Sans"/>
              </a:rPr>
              <a:t>helps causality (two or more variables)</a:t>
            </a:r>
            <a:endParaRPr sz="1000" dirty="0">
              <a:solidFill>
                <a:schemeClr val="bg1">
                  <a:lumMod val="85000"/>
                </a:schemeClr>
              </a:solidFill>
              <a:latin typeface="DejaVu Sans"/>
              <a:cs typeface="DejaVu Sans"/>
            </a:endParaRPr>
          </a:p>
        </p:txBody>
      </p:sp>
      <p:sp>
        <p:nvSpPr>
          <p:cNvPr id="4" name="object 4"/>
          <p:cNvSpPr txBox="1"/>
          <p:nvPr/>
        </p:nvSpPr>
        <p:spPr>
          <a:xfrm>
            <a:off x="247650" y="3181120"/>
            <a:ext cx="77216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CCDBE6"/>
                </a:solidFill>
                <a:latin typeface="DejaVu Sans"/>
                <a:cs typeface="DejaVu Sans"/>
              </a:rPr>
              <a:t>2.</a:t>
            </a:r>
            <a:r>
              <a:rPr sz="1050" spc="-80" dirty="0">
                <a:solidFill>
                  <a:srgbClr val="CCDBE6"/>
                </a:solidFill>
                <a:latin typeface="DejaVu Sans"/>
                <a:cs typeface="DejaVu Sans"/>
              </a:rPr>
              <a:t> </a:t>
            </a:r>
            <a:r>
              <a:rPr sz="1050" spc="-65" dirty="0">
                <a:solidFill>
                  <a:srgbClr val="CCDBE6"/>
                </a:solidFill>
                <a:latin typeface="DejaVu Sans"/>
                <a:cs typeface="DejaVu Sans"/>
              </a:rPr>
              <a:t>Summary</a:t>
            </a:r>
            <a:endParaRPr sz="1050" dirty="0">
              <a:latin typeface="DejaVu Sans"/>
              <a:cs typeface="DejaVu Sans"/>
            </a:endParaRPr>
          </a:p>
        </p:txBody>
      </p:sp>
    </p:spTree>
    <p:extLst>
      <p:ext uri="{BB962C8B-B14F-4D97-AF65-F5344CB8AC3E}">
        <p14:creationId xmlns:p14="http://schemas.microsoft.com/office/powerpoint/2010/main" val="2892190123"/>
      </p:ext>
    </p:extLst>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7150" y="-45340"/>
            <a:ext cx="4728844" cy="2215991"/>
          </a:xfrm>
          <a:prstGeom prst="rect">
            <a:avLst/>
          </a:prstGeom>
          <a:noFill/>
        </p:spPr>
        <p:txBody>
          <a:bodyPr wrap="square" rtlCol="0">
            <a:spAutoFit/>
          </a:bodyPr>
          <a:lstStyle/>
          <a:p>
            <a:r>
              <a:rPr lang="en-US" b="1" dirty="0" smtClean="0"/>
              <a:t>Inferences about Relationships between two or more Variables:</a:t>
            </a:r>
          </a:p>
          <a:p>
            <a:r>
              <a:rPr lang="en-US" b="1" dirty="0" smtClean="0"/>
              <a:t> </a:t>
            </a:r>
            <a:r>
              <a:rPr lang="en-US" sz="1400" b="1" dirty="0"/>
              <a:t>“Is there an association between </a:t>
            </a:r>
            <a:r>
              <a:rPr lang="en-US" sz="1400" b="1" dirty="0">
                <a:solidFill>
                  <a:srgbClr val="0070C0"/>
                </a:solidFill>
              </a:rPr>
              <a:t>age</a:t>
            </a:r>
            <a:r>
              <a:rPr lang="en-US" sz="1400" b="1" dirty="0"/>
              <a:t> and </a:t>
            </a:r>
            <a:r>
              <a:rPr lang="en-US" sz="1400" b="1" dirty="0">
                <a:solidFill>
                  <a:srgbClr val="00B050"/>
                </a:solidFill>
              </a:rPr>
              <a:t>political affiliation</a:t>
            </a:r>
            <a:r>
              <a:rPr lang="en-US" sz="1400" b="1" dirty="0" smtClean="0"/>
              <a:t>?”</a:t>
            </a:r>
          </a:p>
          <a:p>
            <a:r>
              <a:rPr lang="en-US" sz="1400" b="1" dirty="0" smtClean="0"/>
              <a:t>Vs.</a:t>
            </a:r>
          </a:p>
          <a:p>
            <a:r>
              <a:rPr lang="en-US" sz="1400" b="1" dirty="0" smtClean="0"/>
              <a:t>“Does </a:t>
            </a:r>
            <a:r>
              <a:rPr lang="en-US" sz="1400" b="1" dirty="0" smtClean="0">
                <a:solidFill>
                  <a:srgbClr val="0070C0"/>
                </a:solidFill>
              </a:rPr>
              <a:t>age</a:t>
            </a:r>
            <a:r>
              <a:rPr lang="en-US" sz="1400" b="1" dirty="0" smtClean="0"/>
              <a:t> affect/cause </a:t>
            </a:r>
            <a:r>
              <a:rPr lang="en-US" sz="1400" b="1" dirty="0">
                <a:solidFill>
                  <a:srgbClr val="00B050"/>
                </a:solidFill>
              </a:rPr>
              <a:t>political </a:t>
            </a:r>
            <a:r>
              <a:rPr lang="en-US" sz="1400" b="1" dirty="0" smtClean="0">
                <a:solidFill>
                  <a:srgbClr val="00B050"/>
                </a:solidFill>
              </a:rPr>
              <a:t>affiliation</a:t>
            </a:r>
            <a:r>
              <a:rPr lang="en-US" sz="1400" b="1" dirty="0" smtClean="0"/>
              <a:t>?” or </a:t>
            </a:r>
            <a:r>
              <a:rPr lang="en-US" sz="1400" b="1" dirty="0"/>
              <a:t>“Does </a:t>
            </a:r>
            <a:r>
              <a:rPr lang="en-US" sz="1400" b="1" dirty="0" smtClean="0"/>
              <a:t>being </a:t>
            </a:r>
            <a:r>
              <a:rPr lang="en-US" sz="1400" b="1" dirty="0" smtClean="0">
                <a:solidFill>
                  <a:srgbClr val="0070C0"/>
                </a:solidFill>
              </a:rPr>
              <a:t>older</a:t>
            </a:r>
            <a:r>
              <a:rPr lang="en-US" sz="1400" b="1" dirty="0" smtClean="0"/>
              <a:t> cause you vote </a:t>
            </a:r>
            <a:r>
              <a:rPr lang="en-US" sz="1400" b="1" dirty="0" smtClean="0">
                <a:solidFill>
                  <a:srgbClr val="00B050"/>
                </a:solidFill>
              </a:rPr>
              <a:t>Republican</a:t>
            </a:r>
            <a:r>
              <a:rPr lang="en-US" sz="1400" b="1" dirty="0" smtClean="0"/>
              <a:t>?” </a:t>
            </a:r>
            <a:endParaRPr lang="en-US" sz="1400" b="1" dirty="0"/>
          </a:p>
          <a:p>
            <a:endParaRPr lang="en-US" sz="1400" b="1" dirty="0" smtClean="0"/>
          </a:p>
          <a:p>
            <a:endParaRPr lang="en-US" sz="1400" b="1" dirty="0"/>
          </a:p>
        </p:txBody>
      </p:sp>
      <p:pic>
        <p:nvPicPr>
          <p:cNvPr id="3" name="Picture 2"/>
          <p:cNvPicPr>
            <a:picLocks noChangeAspect="1"/>
          </p:cNvPicPr>
          <p:nvPr/>
        </p:nvPicPr>
        <p:blipFill>
          <a:blip r:embed="rId2"/>
          <a:stretch>
            <a:fillRect/>
          </a:stretch>
        </p:blipFill>
        <p:spPr>
          <a:xfrm>
            <a:off x="247650" y="1958975"/>
            <a:ext cx="3392745" cy="1379428"/>
          </a:xfrm>
          <a:prstGeom prst="rect">
            <a:avLst/>
          </a:prstGeom>
        </p:spPr>
      </p:pic>
      <p:sp>
        <p:nvSpPr>
          <p:cNvPr id="6" name="Rectangle 5"/>
          <p:cNvSpPr/>
          <p:nvPr/>
        </p:nvSpPr>
        <p:spPr>
          <a:xfrm>
            <a:off x="1944022" y="1946120"/>
            <a:ext cx="492443" cy="1379428"/>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4576" tIns="17288" rIns="34576" bIns="17288" numCol="1" spcCol="0" rtlCol="0" fromWordArt="0" anchor="ctr" anchorCtr="0" forceAA="0" compatLnSpc="1">
            <a:prstTxWarp prst="textNoShape">
              <a:avLst/>
            </a:prstTxWarp>
            <a:noAutofit/>
          </a:bodyPr>
          <a:lstStyle/>
          <a:p>
            <a:pPr algn="ctr"/>
            <a:endParaRPr lang="en-US" sz="681"/>
          </a:p>
        </p:txBody>
      </p:sp>
      <p:sp>
        <p:nvSpPr>
          <p:cNvPr id="8" name="Rectangle 7"/>
          <p:cNvSpPr/>
          <p:nvPr/>
        </p:nvSpPr>
        <p:spPr>
          <a:xfrm>
            <a:off x="720329" y="1981375"/>
            <a:ext cx="623411" cy="1379428"/>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4576" tIns="17288" rIns="34576" bIns="17288" numCol="1" spcCol="0" rtlCol="0" fromWordArt="0" anchor="ctr" anchorCtr="0" forceAA="0" compatLnSpc="1">
            <a:prstTxWarp prst="textNoShape">
              <a:avLst/>
            </a:prstTxWarp>
            <a:noAutofit/>
          </a:bodyPr>
          <a:lstStyle/>
          <a:p>
            <a:pPr algn="ctr"/>
            <a:endParaRPr lang="en-US" sz="681"/>
          </a:p>
        </p:txBody>
      </p:sp>
      <p:sp>
        <p:nvSpPr>
          <p:cNvPr id="7" name="TextBox 6"/>
          <p:cNvSpPr txBox="1"/>
          <p:nvPr/>
        </p:nvSpPr>
        <p:spPr>
          <a:xfrm>
            <a:off x="178026" y="1784270"/>
            <a:ext cx="984885" cy="197105"/>
          </a:xfrm>
          <a:prstGeom prst="rect">
            <a:avLst/>
          </a:prstGeom>
          <a:noFill/>
        </p:spPr>
        <p:txBody>
          <a:bodyPr wrap="square" rtlCol="0">
            <a:spAutoFit/>
          </a:bodyPr>
          <a:lstStyle/>
          <a:p>
            <a:r>
              <a:rPr lang="en-US" sz="681" dirty="0"/>
              <a:t>Sample Data</a:t>
            </a:r>
          </a:p>
        </p:txBody>
      </p:sp>
    </p:spTree>
    <p:extLst>
      <p:ext uri="{BB962C8B-B14F-4D97-AF65-F5344CB8AC3E}">
        <p14:creationId xmlns:p14="http://schemas.microsoft.com/office/powerpoint/2010/main" val="1870572713"/>
      </p:ext>
    </p:extLst>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3" name="object 3"/>
          <p:cNvSpPr txBox="1"/>
          <p:nvPr/>
        </p:nvSpPr>
        <p:spPr>
          <a:xfrm>
            <a:off x="97662" y="316069"/>
            <a:ext cx="4493388" cy="2985304"/>
          </a:xfrm>
          <a:prstGeom prst="rect">
            <a:avLst/>
          </a:prstGeom>
        </p:spPr>
        <p:txBody>
          <a:bodyPr vert="horz" wrap="square" lIns="0" tIns="17145" rIns="0" bIns="0" rtlCol="0">
            <a:spAutoFit/>
          </a:bodyPr>
          <a:lstStyle/>
          <a:p>
            <a:pPr marL="166370" indent="-153670">
              <a:lnSpc>
                <a:spcPct val="100000"/>
              </a:lnSpc>
              <a:spcBef>
                <a:spcPts val="135"/>
              </a:spcBef>
              <a:buAutoNum type="arabicPeriod"/>
              <a:tabLst>
                <a:tab pos="167005" algn="l"/>
              </a:tabLst>
            </a:pPr>
            <a:r>
              <a:rPr sz="1000" spc="-35" dirty="0">
                <a:solidFill>
                  <a:srgbClr val="024F84"/>
                </a:solidFill>
                <a:latin typeface="DejaVu Sans"/>
                <a:cs typeface="DejaVu Sans"/>
              </a:rPr>
              <a:t>Main </a:t>
            </a:r>
            <a:r>
              <a:rPr sz="1000" spc="-40" dirty="0">
                <a:solidFill>
                  <a:srgbClr val="024F84"/>
                </a:solidFill>
                <a:latin typeface="DejaVu Sans"/>
                <a:cs typeface="DejaVu Sans"/>
              </a:rPr>
              <a:t>ideas</a:t>
            </a:r>
            <a:endParaRPr sz="1000" dirty="0">
              <a:latin typeface="DejaVu Sans"/>
              <a:cs typeface="DejaVu Sans"/>
            </a:endParaRPr>
          </a:p>
          <a:p>
            <a:pPr marL="698500" lvl="2" indent="-228600">
              <a:spcBef>
                <a:spcPts val="95"/>
              </a:spcBef>
              <a:buFont typeface="+mj-lt"/>
              <a:buAutoNum type="alphaUcPeriod"/>
              <a:tabLst>
                <a:tab pos="443865" algn="l"/>
              </a:tabLst>
            </a:pPr>
            <a:r>
              <a:rPr lang="en-US" sz="1000" b="1" spc="-20" dirty="0" smtClean="0">
                <a:latin typeface="DejaVu Sans"/>
                <a:cs typeface="DejaVu Sans"/>
              </a:rPr>
              <a:t>Course Goal: </a:t>
            </a:r>
            <a:r>
              <a:rPr lang="en-US" sz="1000" dirty="0"/>
              <a:t>🆕 </a:t>
            </a:r>
            <a:r>
              <a:rPr sz="1000" spc="-20" dirty="0" smtClean="0">
                <a:latin typeface="DejaVu Sans"/>
                <a:cs typeface="DejaVu Sans"/>
              </a:rPr>
              <a:t>Use </a:t>
            </a:r>
            <a:r>
              <a:rPr sz="1000" spc="-60" dirty="0">
                <a:latin typeface="DejaVu Sans"/>
                <a:cs typeface="DejaVu Sans"/>
              </a:rPr>
              <a:t>a </a:t>
            </a:r>
            <a:r>
              <a:rPr sz="1000" spc="-50" dirty="0" smtClean="0">
                <a:latin typeface="DejaVu Sans"/>
                <a:cs typeface="DejaVu Sans"/>
              </a:rPr>
              <a:t>sample</a:t>
            </a:r>
            <a:r>
              <a:rPr lang="en-US" sz="1000" spc="-50" dirty="0" smtClean="0">
                <a:latin typeface="DejaVu Sans"/>
                <a:cs typeface="DejaVu Sans"/>
              </a:rPr>
              <a:t> (data)</a:t>
            </a:r>
            <a:r>
              <a:rPr sz="1000" spc="-50" dirty="0" smtClean="0">
                <a:latin typeface="DejaVu Sans"/>
                <a:cs typeface="DejaVu Sans"/>
              </a:rPr>
              <a:t> </a:t>
            </a:r>
            <a:r>
              <a:rPr sz="1000" spc="-45" dirty="0">
                <a:latin typeface="DejaVu Sans"/>
                <a:cs typeface="DejaVu Sans"/>
              </a:rPr>
              <a:t>to </a:t>
            </a:r>
            <a:r>
              <a:rPr sz="1000" spc="-70" dirty="0">
                <a:latin typeface="DejaVu Sans"/>
                <a:cs typeface="DejaVu Sans"/>
              </a:rPr>
              <a:t>make </a:t>
            </a:r>
            <a:r>
              <a:rPr sz="1000" spc="-50" dirty="0">
                <a:latin typeface="DejaVu Sans"/>
                <a:cs typeface="DejaVu Sans"/>
              </a:rPr>
              <a:t>inferences about </a:t>
            </a:r>
            <a:r>
              <a:rPr sz="1000" spc="-65" dirty="0">
                <a:latin typeface="DejaVu Sans"/>
                <a:cs typeface="DejaVu Sans"/>
              </a:rPr>
              <a:t>the</a:t>
            </a:r>
            <a:r>
              <a:rPr sz="1000" spc="90" dirty="0">
                <a:latin typeface="DejaVu Sans"/>
                <a:cs typeface="DejaVu Sans"/>
              </a:rPr>
              <a:t> </a:t>
            </a:r>
            <a:r>
              <a:rPr sz="1000" spc="-45" dirty="0">
                <a:latin typeface="DejaVu Sans"/>
                <a:cs typeface="DejaVu Sans"/>
              </a:rPr>
              <a:t>population</a:t>
            </a:r>
            <a:endParaRPr sz="1000" dirty="0">
              <a:latin typeface="DejaVu Sans"/>
              <a:cs typeface="DejaVu Sans"/>
            </a:endParaRPr>
          </a:p>
          <a:p>
            <a:pPr marL="698500" marR="5080" lvl="2" indent="-228600">
              <a:lnSpc>
                <a:spcPct val="107500"/>
              </a:lnSpc>
              <a:buFont typeface="+mj-lt"/>
              <a:buAutoNum type="alphaUcPeriod"/>
              <a:tabLst>
                <a:tab pos="443865" algn="l"/>
              </a:tabLst>
            </a:pPr>
            <a:r>
              <a:rPr lang="en-US" sz="1000" b="1" spc="-20" dirty="0" smtClean="0">
                <a:latin typeface="DejaVu Sans"/>
                <a:cs typeface="DejaVu Sans"/>
              </a:rPr>
              <a:t>Data Collection Principles</a:t>
            </a:r>
          </a:p>
          <a:p>
            <a:pPr marL="1155700" marR="5080" lvl="3" indent="-228600">
              <a:lnSpc>
                <a:spcPct val="107500"/>
              </a:lnSpc>
              <a:buFont typeface="+mj-lt"/>
              <a:buAutoNum type="arabicPeriod"/>
              <a:tabLst>
                <a:tab pos="443865" algn="l"/>
              </a:tabLst>
            </a:pPr>
            <a:r>
              <a:rPr lang="en-US" sz="1000" u="sng" spc="-55" dirty="0" smtClean="0">
                <a:solidFill>
                  <a:schemeClr val="bg1">
                    <a:lumMod val="85000"/>
                  </a:schemeClr>
                </a:solidFill>
                <a:latin typeface="DejaVu Sans"/>
                <a:cs typeface="DejaVu Sans"/>
              </a:rPr>
              <a:t>Random Sampling:</a:t>
            </a:r>
          </a:p>
          <a:p>
            <a:pPr marL="1670050" marR="5080" lvl="4" indent="-285750">
              <a:lnSpc>
                <a:spcPct val="107500"/>
              </a:lnSpc>
              <a:buFont typeface="+mj-lt"/>
              <a:buAutoNum type="romanLcPeriod"/>
              <a:tabLst>
                <a:tab pos="443865" algn="l"/>
              </a:tabLst>
            </a:pPr>
            <a:r>
              <a:rPr lang="en-US" sz="1000" dirty="0">
                <a:solidFill>
                  <a:schemeClr val="bg1">
                    <a:lumMod val="85000"/>
                  </a:schemeClr>
                </a:solidFill>
              </a:rPr>
              <a:t>🆕 </a:t>
            </a:r>
            <a:r>
              <a:rPr sz="1000" spc="-55" dirty="0" smtClean="0">
                <a:solidFill>
                  <a:schemeClr val="bg1">
                    <a:lumMod val="85000"/>
                  </a:schemeClr>
                </a:solidFill>
                <a:latin typeface="DejaVu Sans"/>
                <a:cs typeface="DejaVu Sans"/>
              </a:rPr>
              <a:t>Ideally </a:t>
            </a:r>
            <a:r>
              <a:rPr sz="1000" spc="-45" dirty="0">
                <a:solidFill>
                  <a:schemeClr val="bg1">
                    <a:lumMod val="85000"/>
                  </a:schemeClr>
                </a:solidFill>
                <a:latin typeface="DejaVu Sans"/>
                <a:cs typeface="DejaVu Sans"/>
              </a:rPr>
              <a:t>use </a:t>
            </a:r>
            <a:r>
              <a:rPr sz="1000" spc="-60" dirty="0">
                <a:solidFill>
                  <a:schemeClr val="bg1">
                    <a:lumMod val="85000"/>
                  </a:schemeClr>
                </a:solidFill>
                <a:latin typeface="DejaVu Sans"/>
                <a:cs typeface="DejaVu Sans"/>
              </a:rPr>
              <a:t>a </a:t>
            </a:r>
            <a:r>
              <a:rPr sz="1000" spc="-50" dirty="0">
                <a:solidFill>
                  <a:schemeClr val="bg1">
                    <a:lumMod val="85000"/>
                  </a:schemeClr>
                </a:solidFill>
                <a:latin typeface="DejaVu Sans"/>
                <a:cs typeface="DejaVu Sans"/>
              </a:rPr>
              <a:t>simple </a:t>
            </a:r>
            <a:r>
              <a:rPr sz="1000" spc="-55" dirty="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sample, </a:t>
            </a:r>
            <a:r>
              <a:rPr sz="1000" spc="-60" dirty="0">
                <a:solidFill>
                  <a:schemeClr val="bg1">
                    <a:lumMod val="85000"/>
                  </a:schemeClr>
                </a:solidFill>
                <a:latin typeface="DejaVu Sans"/>
                <a:cs typeface="DejaVu Sans"/>
              </a:rPr>
              <a:t>stratify </a:t>
            </a:r>
            <a:r>
              <a:rPr sz="1000" spc="-45" dirty="0">
                <a:solidFill>
                  <a:schemeClr val="bg1">
                    <a:lumMod val="85000"/>
                  </a:schemeClr>
                </a:solidFill>
                <a:latin typeface="DejaVu Sans"/>
                <a:cs typeface="DejaVu Sans"/>
              </a:rPr>
              <a:t>to control </a:t>
            </a:r>
            <a:r>
              <a:rPr sz="1000" spc="-50" dirty="0">
                <a:solidFill>
                  <a:schemeClr val="bg1">
                    <a:lumMod val="85000"/>
                  </a:schemeClr>
                </a:solidFill>
                <a:latin typeface="DejaVu Sans"/>
                <a:cs typeface="DejaVu Sans"/>
              </a:rPr>
              <a:t>for </a:t>
            </a:r>
            <a:r>
              <a:rPr sz="1000" spc="-60" dirty="0">
                <a:solidFill>
                  <a:schemeClr val="bg1">
                    <a:lumMod val="85000"/>
                  </a:schemeClr>
                </a:solidFill>
                <a:latin typeface="DejaVu Sans"/>
                <a:cs typeface="DejaVu Sans"/>
              </a:rPr>
              <a:t>a  </a:t>
            </a:r>
            <a:r>
              <a:rPr sz="1000" spc="-55" dirty="0">
                <a:solidFill>
                  <a:schemeClr val="bg1">
                    <a:lumMod val="85000"/>
                  </a:schemeClr>
                </a:solidFill>
                <a:latin typeface="DejaVu Sans"/>
                <a:cs typeface="DejaVu Sans"/>
              </a:rPr>
              <a:t>variable, </a:t>
            </a:r>
            <a:r>
              <a:rPr sz="1000" spc="-50" dirty="0">
                <a:solidFill>
                  <a:schemeClr val="bg1">
                    <a:lumMod val="85000"/>
                  </a:schemeClr>
                </a:solidFill>
                <a:latin typeface="DejaVu Sans"/>
                <a:cs typeface="DejaVu Sans"/>
              </a:rPr>
              <a:t>and </a:t>
            </a:r>
            <a:r>
              <a:rPr sz="1000" spc="-45" dirty="0">
                <a:solidFill>
                  <a:schemeClr val="bg1">
                    <a:lumMod val="85000"/>
                  </a:schemeClr>
                </a:solidFill>
                <a:latin typeface="DejaVu Sans"/>
                <a:cs typeface="DejaVu Sans"/>
              </a:rPr>
              <a:t>cluster to </a:t>
            </a:r>
            <a:r>
              <a:rPr sz="1000" spc="-70" dirty="0">
                <a:solidFill>
                  <a:schemeClr val="bg1">
                    <a:lumMod val="85000"/>
                  </a:schemeClr>
                </a:solidFill>
                <a:latin typeface="DejaVu Sans"/>
                <a:cs typeface="DejaVu Sans"/>
              </a:rPr>
              <a:t>make </a:t>
            </a:r>
            <a:r>
              <a:rPr sz="1000" spc="-50" dirty="0">
                <a:solidFill>
                  <a:schemeClr val="bg1">
                    <a:lumMod val="85000"/>
                  </a:schemeClr>
                </a:solidFill>
                <a:latin typeface="DejaVu Sans"/>
                <a:cs typeface="DejaVu Sans"/>
              </a:rPr>
              <a:t>sampling</a:t>
            </a:r>
            <a:r>
              <a:rPr sz="1000" spc="80" dirty="0">
                <a:solidFill>
                  <a:schemeClr val="bg1">
                    <a:lumMod val="85000"/>
                  </a:schemeClr>
                </a:solidFill>
                <a:latin typeface="DejaVu Sans"/>
                <a:cs typeface="DejaVu Sans"/>
              </a:rPr>
              <a:t> </a:t>
            </a:r>
            <a:r>
              <a:rPr sz="1000" spc="-55" dirty="0">
                <a:solidFill>
                  <a:schemeClr val="bg1">
                    <a:lumMod val="85000"/>
                  </a:schemeClr>
                </a:solidFill>
                <a:latin typeface="DejaVu Sans"/>
                <a:cs typeface="DejaVu Sans"/>
              </a:rPr>
              <a:t>easier</a:t>
            </a:r>
            <a:endParaRPr sz="1000" dirty="0">
              <a:solidFill>
                <a:schemeClr val="bg1">
                  <a:lumMod val="85000"/>
                </a:schemeClr>
              </a:solidFill>
              <a:latin typeface="DejaVu Sans"/>
              <a:cs typeface="DejaVu Sans"/>
            </a:endParaRPr>
          </a:p>
          <a:p>
            <a:pPr marL="1612900" lvl="4" indent="-228600">
              <a:spcBef>
                <a:spcPts val="95"/>
              </a:spcBef>
              <a:buFont typeface="+mj-lt"/>
              <a:buAutoNum type="romanL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Sampling </a:t>
            </a:r>
            <a:r>
              <a:rPr sz="1000" spc="-45" dirty="0">
                <a:solidFill>
                  <a:schemeClr val="bg1">
                    <a:lumMod val="85000"/>
                  </a:schemeClr>
                </a:solidFill>
                <a:latin typeface="DejaVu Sans"/>
                <a:cs typeface="DejaVu Sans"/>
              </a:rPr>
              <a:t>schemes </a:t>
            </a:r>
            <a:r>
              <a:rPr sz="1000" spc="-40" dirty="0">
                <a:solidFill>
                  <a:schemeClr val="bg1">
                    <a:lumMod val="85000"/>
                  </a:schemeClr>
                </a:solidFill>
                <a:latin typeface="DejaVu Sans"/>
                <a:cs typeface="DejaVu Sans"/>
              </a:rPr>
              <a:t>can </a:t>
            </a:r>
            <a:r>
              <a:rPr sz="1000" spc="-60" dirty="0">
                <a:solidFill>
                  <a:schemeClr val="bg1">
                    <a:lumMod val="85000"/>
                  </a:schemeClr>
                </a:solidFill>
                <a:latin typeface="DejaVu Sans"/>
                <a:cs typeface="DejaVu Sans"/>
              </a:rPr>
              <a:t>suﬀer </a:t>
            </a:r>
            <a:r>
              <a:rPr sz="1000" spc="-65" dirty="0">
                <a:solidFill>
                  <a:schemeClr val="bg1">
                    <a:lumMod val="85000"/>
                  </a:schemeClr>
                </a:solidFill>
                <a:latin typeface="DejaVu Sans"/>
                <a:cs typeface="DejaVu Sans"/>
              </a:rPr>
              <a:t>from </a:t>
            </a:r>
            <a:r>
              <a:rPr sz="1000" spc="-60" dirty="0">
                <a:solidFill>
                  <a:schemeClr val="bg1">
                    <a:lumMod val="85000"/>
                  </a:schemeClr>
                </a:solidFill>
                <a:latin typeface="DejaVu Sans"/>
                <a:cs typeface="DejaVu Sans"/>
              </a:rPr>
              <a:t>a </a:t>
            </a:r>
            <a:r>
              <a:rPr sz="1000" spc="-70" dirty="0">
                <a:solidFill>
                  <a:schemeClr val="bg1">
                    <a:lumMod val="85000"/>
                  </a:schemeClr>
                </a:solidFill>
                <a:latin typeface="DejaVu Sans"/>
                <a:cs typeface="DejaVu Sans"/>
              </a:rPr>
              <a:t>variety </a:t>
            </a:r>
            <a:r>
              <a:rPr sz="1000" spc="-35" dirty="0">
                <a:solidFill>
                  <a:schemeClr val="bg1">
                    <a:lumMod val="85000"/>
                  </a:schemeClr>
                </a:solidFill>
                <a:latin typeface="DejaVu Sans"/>
                <a:cs typeface="DejaVu Sans"/>
              </a:rPr>
              <a:t>of</a:t>
            </a:r>
            <a:r>
              <a:rPr sz="1000" spc="145" dirty="0">
                <a:solidFill>
                  <a:schemeClr val="bg1">
                    <a:lumMod val="85000"/>
                  </a:schemeClr>
                </a:solidFill>
                <a:latin typeface="DejaVu Sans"/>
                <a:cs typeface="DejaVu Sans"/>
              </a:rPr>
              <a:t> </a:t>
            </a:r>
            <a:r>
              <a:rPr sz="1000" spc="-35" dirty="0">
                <a:solidFill>
                  <a:schemeClr val="bg1">
                    <a:lumMod val="85000"/>
                  </a:schemeClr>
                </a:solidFill>
                <a:latin typeface="DejaVu Sans"/>
                <a:cs typeface="DejaVu Sans"/>
              </a:rPr>
              <a:t>biases</a:t>
            </a:r>
            <a:endParaRPr sz="1000" dirty="0">
              <a:solidFill>
                <a:schemeClr val="bg1">
                  <a:lumMod val="85000"/>
                </a:schemeClr>
              </a:solidFill>
              <a:latin typeface="DejaVu Sans"/>
              <a:cs typeface="DejaVu Sans"/>
            </a:endParaRPr>
          </a:p>
          <a:p>
            <a:pPr marL="1155700" marR="62865" lvl="3" indent="-228600">
              <a:lnSpc>
                <a:spcPct val="107500"/>
              </a:lnSpc>
              <a:buFont typeface="+mj-lt"/>
              <a:buAutoNum type="arabicPeriod"/>
              <a:tabLst>
                <a:tab pos="443865" algn="l"/>
              </a:tabLst>
            </a:pPr>
            <a:r>
              <a:rPr lang="en-US" sz="1000" u="sng" spc="-55" dirty="0" smtClean="0">
                <a:latin typeface="DejaVu Sans"/>
                <a:cs typeface="DejaVu Sans"/>
              </a:rPr>
              <a:t>Random Assignment: </a:t>
            </a:r>
            <a:r>
              <a:rPr lang="en-US" sz="1000" spc="-55" dirty="0" smtClean="0">
                <a:latin typeface="DejaVu Sans"/>
                <a:cs typeface="DejaVu Sans"/>
              </a:rPr>
              <a:t>Randomly assign observations to each independent variable group.</a:t>
            </a:r>
          </a:p>
          <a:p>
            <a:pPr marL="1612900" marR="15240" lvl="4" indent="-228600">
              <a:lnSpc>
                <a:spcPct val="107500"/>
              </a:lnSpc>
              <a:buFont typeface="+mj-lt"/>
              <a:buAutoNum type="arabicPeriod"/>
              <a:tabLst>
                <a:tab pos="443865" algn="l"/>
              </a:tabLst>
            </a:pPr>
            <a:r>
              <a:rPr lang="en-US" sz="1000" dirty="0" smtClean="0">
                <a:solidFill>
                  <a:schemeClr val="bg1">
                    <a:lumMod val="85000"/>
                  </a:schemeClr>
                </a:solidFill>
              </a:rPr>
              <a:t>🆕 </a:t>
            </a:r>
            <a:r>
              <a:rPr sz="1000" spc="-35" dirty="0" smtClean="0">
                <a:solidFill>
                  <a:schemeClr val="bg1">
                    <a:lumMod val="85000"/>
                  </a:schemeClr>
                </a:solidFill>
                <a:latin typeface="DejaVu Sans"/>
                <a:cs typeface="DejaVu Sans"/>
              </a:rPr>
              <a:t>Four </a:t>
            </a:r>
            <a:r>
              <a:rPr sz="1000" spc="-40" dirty="0">
                <a:solidFill>
                  <a:schemeClr val="bg1">
                    <a:lumMod val="85000"/>
                  </a:schemeClr>
                </a:solidFill>
                <a:latin typeface="DejaVu Sans"/>
                <a:cs typeface="DejaVu Sans"/>
              </a:rPr>
              <a:t>principles </a:t>
            </a:r>
            <a:r>
              <a:rPr sz="1000" spc="-35" dirty="0">
                <a:solidFill>
                  <a:schemeClr val="bg1">
                    <a:lumMod val="85000"/>
                  </a:schemeClr>
                </a:solidFill>
                <a:latin typeface="DejaVu Sans"/>
                <a:cs typeface="DejaVu Sans"/>
              </a:rPr>
              <a:t>of </a:t>
            </a:r>
            <a:r>
              <a:rPr sz="1000" spc="-65" dirty="0">
                <a:solidFill>
                  <a:schemeClr val="bg1">
                    <a:lumMod val="85000"/>
                  </a:schemeClr>
                </a:solidFill>
                <a:latin typeface="DejaVu Sans"/>
                <a:cs typeface="DejaVu Sans"/>
              </a:rPr>
              <a:t>experimental </a:t>
            </a:r>
            <a:r>
              <a:rPr sz="1000" spc="-45" dirty="0">
                <a:solidFill>
                  <a:schemeClr val="bg1">
                    <a:lumMod val="85000"/>
                  </a:schemeClr>
                </a:solidFill>
                <a:latin typeface="DejaVu Sans"/>
                <a:cs typeface="DejaVu Sans"/>
              </a:rPr>
              <a:t>design: </a:t>
            </a:r>
            <a:r>
              <a:rPr sz="1000" spc="-55" dirty="0">
                <a:solidFill>
                  <a:schemeClr val="bg1">
                    <a:lumMod val="85000"/>
                  </a:schemeClr>
                </a:solidFill>
                <a:latin typeface="DejaVu Sans"/>
                <a:cs typeface="DejaVu Sans"/>
              </a:rPr>
              <a:t>randomize, </a:t>
            </a:r>
            <a:r>
              <a:rPr sz="1000" spc="-45" dirty="0">
                <a:solidFill>
                  <a:schemeClr val="bg1">
                    <a:lumMod val="85000"/>
                  </a:schemeClr>
                </a:solidFill>
                <a:latin typeface="DejaVu Sans"/>
                <a:cs typeface="DejaVu Sans"/>
              </a:rPr>
              <a:t>control,  </a:t>
            </a:r>
            <a:r>
              <a:rPr sz="1000" spc="-30" dirty="0">
                <a:solidFill>
                  <a:schemeClr val="bg1">
                    <a:lumMod val="85000"/>
                  </a:schemeClr>
                </a:solidFill>
                <a:latin typeface="DejaVu Sans"/>
                <a:cs typeface="DejaVu Sans"/>
              </a:rPr>
              <a:t>block,</a:t>
            </a:r>
            <a:r>
              <a:rPr sz="1000" spc="-35" dirty="0">
                <a:solidFill>
                  <a:schemeClr val="bg1">
                    <a:lumMod val="85000"/>
                  </a:schemeClr>
                </a:solidFill>
                <a:latin typeface="DejaVu Sans"/>
                <a:cs typeface="DejaVu Sans"/>
              </a:rPr>
              <a:t> </a:t>
            </a:r>
            <a:r>
              <a:rPr sz="1000" spc="-55" dirty="0" smtClean="0">
                <a:solidFill>
                  <a:schemeClr val="bg1">
                    <a:lumMod val="85000"/>
                  </a:schemeClr>
                </a:solidFill>
                <a:latin typeface="DejaVu Sans"/>
                <a:cs typeface="DejaVu Sans"/>
              </a:rPr>
              <a:t>replicate</a:t>
            </a:r>
            <a:endParaRPr lang="en-US" sz="1000" spc="-55" dirty="0" smtClean="0">
              <a:solidFill>
                <a:schemeClr val="bg1">
                  <a:lumMod val="85000"/>
                </a:schemeClr>
              </a:solidFill>
              <a:latin typeface="DejaVu Sans"/>
              <a:cs typeface="DejaVu Sans"/>
            </a:endParaRPr>
          </a:p>
          <a:p>
            <a:pPr marL="698500" marR="15240" lvl="2" indent="-228600">
              <a:lnSpc>
                <a:spcPct val="107500"/>
              </a:lnSpc>
              <a:buFont typeface="+mj-lt"/>
              <a:buAutoNum type="alphaUcPeriod"/>
              <a:tabLst>
                <a:tab pos="443865" algn="l"/>
              </a:tabLst>
            </a:pPr>
            <a:r>
              <a:rPr lang="en-US" sz="1000" b="1" dirty="0"/>
              <a:t>Types of Studies</a:t>
            </a:r>
            <a:r>
              <a:rPr lang="en-US" sz="1000" dirty="0"/>
              <a:t>: 🆕 </a:t>
            </a:r>
            <a:r>
              <a:rPr lang="en-US" sz="1000" spc="-55" dirty="0">
                <a:latin typeface="DejaVu Sans"/>
                <a:cs typeface="DejaVu Sans"/>
              </a:rPr>
              <a:t>Experiments </a:t>
            </a:r>
            <a:r>
              <a:rPr lang="en-US" sz="1000" spc="-45" dirty="0">
                <a:latin typeface="DejaVu Sans"/>
                <a:cs typeface="DejaVu Sans"/>
              </a:rPr>
              <a:t>use </a:t>
            </a:r>
            <a:r>
              <a:rPr lang="en-US" sz="1000" spc="-55" dirty="0">
                <a:latin typeface="DejaVu Sans"/>
                <a:cs typeface="DejaVu Sans"/>
              </a:rPr>
              <a:t>random assignment </a:t>
            </a:r>
            <a:r>
              <a:rPr lang="en-US" sz="1000" spc="-45" dirty="0">
                <a:latin typeface="DejaVu Sans"/>
                <a:cs typeface="DejaVu Sans"/>
              </a:rPr>
              <a:t>to </a:t>
            </a:r>
            <a:r>
              <a:rPr lang="en-US" sz="1000" spc="-75" dirty="0">
                <a:latin typeface="DejaVu Sans"/>
                <a:cs typeface="DejaVu Sans"/>
              </a:rPr>
              <a:t>treatment </a:t>
            </a:r>
            <a:r>
              <a:rPr lang="en-US" sz="1000" spc="-40" dirty="0">
                <a:latin typeface="DejaVu Sans"/>
                <a:cs typeface="DejaVu Sans"/>
              </a:rPr>
              <a:t>groups, </a:t>
            </a:r>
            <a:r>
              <a:rPr lang="en-US" sz="1000" spc="-50" dirty="0" smtClean="0">
                <a:latin typeface="DejaVu Sans"/>
                <a:cs typeface="DejaVu Sans"/>
              </a:rPr>
              <a:t>observational </a:t>
            </a:r>
            <a:r>
              <a:rPr lang="en-US" sz="1000" spc="-40" dirty="0">
                <a:latin typeface="DejaVu Sans"/>
                <a:cs typeface="DejaVu Sans"/>
              </a:rPr>
              <a:t>studies </a:t>
            </a:r>
            <a:r>
              <a:rPr lang="en-US" sz="1000" spc="-25" dirty="0">
                <a:latin typeface="DejaVu Sans"/>
                <a:cs typeface="DejaVu Sans"/>
              </a:rPr>
              <a:t>do</a:t>
            </a:r>
            <a:r>
              <a:rPr lang="en-US" sz="1000" spc="-5" dirty="0">
                <a:latin typeface="DejaVu Sans"/>
                <a:cs typeface="DejaVu Sans"/>
              </a:rPr>
              <a:t> </a:t>
            </a:r>
            <a:r>
              <a:rPr lang="en-US" sz="1000" spc="-50" dirty="0" smtClean="0">
                <a:latin typeface="DejaVu Sans"/>
                <a:cs typeface="DejaVu Sans"/>
              </a:rPr>
              <a:t>not</a:t>
            </a:r>
            <a:endParaRPr sz="1000" dirty="0">
              <a:latin typeface="DejaVu Sans"/>
              <a:cs typeface="DejaVu Sans"/>
            </a:endParaRPr>
          </a:p>
          <a:p>
            <a:pPr marL="698500" marR="666750" lvl="2" indent="-228600">
              <a:lnSpc>
                <a:spcPct val="107500"/>
              </a:lnSpc>
              <a:buFont typeface="+mj-lt"/>
              <a:buAutoNum type="alphaUcPeriod"/>
              <a:tabLst>
                <a:tab pos="443865" algn="l"/>
              </a:tabLst>
            </a:pPr>
            <a:r>
              <a:rPr lang="en-US" sz="1000" b="1" spc="-45" dirty="0" smtClean="0">
                <a:latin typeface="DejaVu Sans"/>
                <a:cs typeface="DejaVu Sans"/>
              </a:rPr>
              <a:t>Types of Inferences we can Make and How: </a:t>
            </a:r>
          </a:p>
          <a:p>
            <a:pPr marL="1155700" marR="666750" lvl="3" indent="-228600">
              <a:lnSpc>
                <a:spcPct val="107500"/>
              </a:lnSpc>
              <a:buFont typeface="+mj-lt"/>
              <a:buAutoNum type="arabi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sampling </a:t>
            </a:r>
            <a:r>
              <a:rPr sz="1000" spc="-40" dirty="0">
                <a:solidFill>
                  <a:schemeClr val="bg1">
                    <a:lumMod val="85000"/>
                  </a:schemeClr>
                </a:solidFill>
                <a:latin typeface="DejaVu Sans"/>
                <a:cs typeface="DejaVu Sans"/>
              </a:rPr>
              <a:t>helps </a:t>
            </a:r>
            <a:r>
              <a:rPr sz="1000" spc="-60" dirty="0" smtClean="0">
                <a:solidFill>
                  <a:schemeClr val="bg1">
                    <a:lumMod val="85000"/>
                  </a:schemeClr>
                </a:solidFill>
                <a:latin typeface="DejaVu Sans"/>
                <a:cs typeface="DejaVu Sans"/>
              </a:rPr>
              <a:t>generalizability,</a:t>
            </a:r>
            <a:endParaRPr lang="en-US" sz="1000" spc="-60" dirty="0" smtClean="0">
              <a:solidFill>
                <a:schemeClr val="bg1">
                  <a:lumMod val="85000"/>
                </a:schemeClr>
              </a:solidFill>
              <a:latin typeface="DejaVu Sans"/>
              <a:cs typeface="DejaVu Sans"/>
            </a:endParaRPr>
          </a:p>
          <a:p>
            <a:pPr marL="1155700" marR="666750" lvl="3" indent="-228600">
              <a:lnSpc>
                <a:spcPct val="107500"/>
              </a:lnSpc>
              <a:buFont typeface="+mj-lt"/>
              <a:buAutoNum type="arabicPeriod"/>
              <a:tabLst>
                <a:tab pos="443865" algn="l"/>
              </a:tabLst>
            </a:pPr>
            <a:r>
              <a:rPr lang="en-US" sz="1000" dirty="0"/>
              <a:t>🆕 </a:t>
            </a:r>
            <a:r>
              <a:rPr lang="en-US" sz="1000" spc="-55" dirty="0" smtClean="0">
                <a:latin typeface="DejaVu Sans"/>
                <a:cs typeface="DejaVu Sans"/>
              </a:rPr>
              <a:t>R</a:t>
            </a:r>
            <a:r>
              <a:rPr sz="1000" spc="-55" dirty="0" smtClean="0">
                <a:latin typeface="DejaVu Sans"/>
                <a:cs typeface="DejaVu Sans"/>
              </a:rPr>
              <a:t>andom assignment </a:t>
            </a:r>
            <a:r>
              <a:rPr lang="en-US" sz="1000" spc="-40" dirty="0" smtClean="0">
                <a:latin typeface="DejaVu Sans"/>
                <a:cs typeface="DejaVu Sans"/>
              </a:rPr>
              <a:t>helps causality (two or more variables)</a:t>
            </a:r>
            <a:endParaRPr sz="1000" dirty="0">
              <a:latin typeface="DejaVu Sans"/>
              <a:cs typeface="DejaVu Sans"/>
            </a:endParaRPr>
          </a:p>
        </p:txBody>
      </p:sp>
      <p:sp>
        <p:nvSpPr>
          <p:cNvPr id="4" name="object 4"/>
          <p:cNvSpPr txBox="1"/>
          <p:nvPr/>
        </p:nvSpPr>
        <p:spPr>
          <a:xfrm>
            <a:off x="247650" y="3181120"/>
            <a:ext cx="77216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CCDBE6"/>
                </a:solidFill>
                <a:latin typeface="DejaVu Sans"/>
                <a:cs typeface="DejaVu Sans"/>
              </a:rPr>
              <a:t>2.</a:t>
            </a:r>
            <a:r>
              <a:rPr sz="1050" spc="-80" dirty="0">
                <a:solidFill>
                  <a:srgbClr val="CCDBE6"/>
                </a:solidFill>
                <a:latin typeface="DejaVu Sans"/>
                <a:cs typeface="DejaVu Sans"/>
              </a:rPr>
              <a:t> </a:t>
            </a:r>
            <a:r>
              <a:rPr sz="1050" spc="-65" dirty="0">
                <a:solidFill>
                  <a:srgbClr val="CCDBE6"/>
                </a:solidFill>
                <a:latin typeface="DejaVu Sans"/>
                <a:cs typeface="DejaVu Sans"/>
              </a:rPr>
              <a:t>Summary</a:t>
            </a:r>
            <a:endParaRPr sz="1050" dirty="0">
              <a:latin typeface="DejaVu Sans"/>
              <a:cs typeface="DejaVu Sans"/>
            </a:endParaRPr>
          </a:p>
        </p:txBody>
      </p:sp>
    </p:spTree>
    <p:extLst>
      <p:ext uri="{BB962C8B-B14F-4D97-AF65-F5344CB8AC3E}">
        <p14:creationId xmlns:p14="http://schemas.microsoft.com/office/powerpoint/2010/main" val="3472170514"/>
      </p:ext>
    </p:extLst>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7767" y="57937"/>
            <a:ext cx="3575050" cy="191135"/>
          </a:xfrm>
          <a:prstGeom prst="rect">
            <a:avLst/>
          </a:prstGeom>
        </p:spPr>
        <p:txBody>
          <a:bodyPr vert="horz" wrap="square" lIns="0" tIns="17145" rIns="0" bIns="0" rtlCol="0">
            <a:spAutoFit/>
          </a:bodyPr>
          <a:lstStyle/>
          <a:p>
            <a:pPr marL="12700">
              <a:lnSpc>
                <a:spcPct val="100000"/>
              </a:lnSpc>
              <a:spcBef>
                <a:spcPts val="135"/>
              </a:spcBef>
            </a:pPr>
            <a:r>
              <a:rPr spc="-50" dirty="0"/>
              <a:t>1. </a:t>
            </a:r>
            <a:r>
              <a:rPr spc="-20" dirty="0"/>
              <a:t>Use </a:t>
            </a:r>
            <a:r>
              <a:rPr spc="-60" dirty="0"/>
              <a:t>a </a:t>
            </a:r>
            <a:r>
              <a:rPr spc="-50" dirty="0"/>
              <a:t>sample </a:t>
            </a:r>
            <a:r>
              <a:rPr spc="-45" dirty="0"/>
              <a:t>to </a:t>
            </a:r>
            <a:r>
              <a:rPr spc="-70" dirty="0"/>
              <a:t>make </a:t>
            </a:r>
            <a:r>
              <a:rPr spc="-50" dirty="0"/>
              <a:t>inferences about </a:t>
            </a:r>
            <a:r>
              <a:rPr spc="-65" dirty="0"/>
              <a:t>the</a:t>
            </a:r>
            <a:r>
              <a:rPr spc="-75" dirty="0"/>
              <a:t> </a:t>
            </a:r>
            <a:r>
              <a:rPr spc="-45" dirty="0"/>
              <a:t>population</a:t>
            </a:r>
          </a:p>
        </p:txBody>
      </p:sp>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444240" cy="196208"/>
          </a:xfrm>
          <a:prstGeom prst="rect">
            <a:avLst/>
          </a:prstGeom>
        </p:spPr>
        <p:txBody>
          <a:bodyPr vert="horz" wrap="square" lIns="0" tIns="11430" rIns="0" bIns="0" rtlCol="0">
            <a:spAutoFit/>
          </a:bodyPr>
          <a:lstStyle/>
          <a:p>
            <a:pPr marL="12700">
              <a:lnSpc>
                <a:spcPct val="100000"/>
              </a:lnSpc>
              <a:spcBef>
                <a:spcPts val="90"/>
              </a:spcBef>
            </a:pPr>
            <a:r>
              <a:rPr sz="1100" dirty="0">
                <a:solidFill>
                  <a:srgbClr val="024F84"/>
                </a:solidFill>
                <a:latin typeface="DejaVu Serif"/>
                <a:cs typeface="DejaVu Serif"/>
              </a:rPr>
              <a:t>▶ </a:t>
            </a:r>
            <a:r>
              <a:rPr sz="1200" b="1" spc="-30" dirty="0" smtClean="0">
                <a:latin typeface="Arial"/>
                <a:cs typeface="Arial"/>
              </a:rPr>
              <a:t>Ultimate </a:t>
            </a:r>
            <a:r>
              <a:rPr sz="1200" b="1" spc="-25" dirty="0">
                <a:latin typeface="Arial"/>
                <a:cs typeface="Arial"/>
              </a:rPr>
              <a:t>goal</a:t>
            </a:r>
            <a:r>
              <a:rPr sz="1200" spc="-25" dirty="0">
                <a:latin typeface="Arial"/>
                <a:cs typeface="Arial"/>
              </a:rPr>
              <a:t>: </a:t>
            </a:r>
            <a:r>
              <a:rPr sz="1200" spc="-30" dirty="0">
                <a:latin typeface="Arial"/>
                <a:cs typeface="Arial"/>
              </a:rPr>
              <a:t>make </a:t>
            </a:r>
            <a:r>
              <a:rPr sz="1200" spc="-35" dirty="0">
                <a:latin typeface="Arial"/>
                <a:cs typeface="Arial"/>
              </a:rPr>
              <a:t>inferences </a:t>
            </a:r>
            <a:r>
              <a:rPr sz="1200" spc="-10" dirty="0">
                <a:latin typeface="Arial"/>
                <a:cs typeface="Arial"/>
              </a:rPr>
              <a:t>about</a:t>
            </a:r>
            <a:r>
              <a:rPr sz="1200" spc="-175" dirty="0">
                <a:latin typeface="Arial"/>
                <a:cs typeface="Arial"/>
              </a:rPr>
              <a:t> </a:t>
            </a:r>
            <a:r>
              <a:rPr sz="1200" spc="-20" dirty="0">
                <a:latin typeface="Arial"/>
                <a:cs typeface="Arial"/>
              </a:rPr>
              <a:t>populations</a:t>
            </a:r>
            <a:endParaRPr sz="1200" dirty="0">
              <a:latin typeface="Arial"/>
              <a:cs typeface="Arial"/>
            </a:endParaRPr>
          </a:p>
        </p:txBody>
      </p:sp>
      <p:pic>
        <p:nvPicPr>
          <p:cNvPr id="1026" name="Picture 2" descr="https://www2.stat.duke.edu/courses/Spring19/sta101.001/images/Roadmap.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891" t="22428" r="-1891" b="21557"/>
          <a:stretch/>
        </p:blipFill>
        <p:spPr bwMode="auto">
          <a:xfrm>
            <a:off x="171450" y="2130280"/>
            <a:ext cx="3962400" cy="12954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p:nvSpPr>
        <p:spPr>
          <a:xfrm>
            <a:off x="95250" y="-22108"/>
            <a:ext cx="410690"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2127055578"/>
      </p:ext>
    </p:extLst>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5" name="TextBox 4"/>
          <p:cNvSpPr txBox="1"/>
          <p:nvPr/>
        </p:nvSpPr>
        <p:spPr>
          <a:xfrm>
            <a:off x="188365" y="348943"/>
            <a:ext cx="4385031" cy="1938992"/>
          </a:xfrm>
          <a:prstGeom prst="rect">
            <a:avLst/>
          </a:prstGeom>
          <a:noFill/>
        </p:spPr>
        <p:txBody>
          <a:bodyPr wrap="square" rtlCol="0">
            <a:spAutoFit/>
          </a:bodyPr>
          <a:lstStyle/>
          <a:p>
            <a:r>
              <a:rPr lang="en-US" sz="2400" b="1" u="sng" dirty="0" smtClean="0"/>
              <a:t>Why</a:t>
            </a:r>
            <a:r>
              <a:rPr lang="en-US" sz="2400" b="1" dirty="0" smtClean="0"/>
              <a:t> does random assignment </a:t>
            </a:r>
            <a:r>
              <a:rPr lang="en-US" sz="2400" b="1" dirty="0" smtClean="0"/>
              <a:t>allow for us to </a:t>
            </a:r>
            <a:r>
              <a:rPr lang="en-US" sz="2400" b="1" dirty="0" smtClean="0"/>
              <a:t>conclude the independent variable causes/influences the dependent variable?</a:t>
            </a:r>
          </a:p>
        </p:txBody>
      </p:sp>
      <p:pic>
        <p:nvPicPr>
          <p:cNvPr id="6" name="Picture 5"/>
          <p:cNvPicPr>
            <a:picLocks noChangeAspect="1"/>
          </p:cNvPicPr>
          <p:nvPr/>
        </p:nvPicPr>
        <p:blipFill rotWithShape="1">
          <a:blip r:embed="rId2"/>
          <a:srcRect t="34146"/>
          <a:stretch/>
        </p:blipFill>
        <p:spPr>
          <a:xfrm>
            <a:off x="19050" y="2237601"/>
            <a:ext cx="2085975" cy="1028700"/>
          </a:xfrm>
          <a:prstGeom prst="rect">
            <a:avLst/>
          </a:prstGeom>
        </p:spPr>
      </p:pic>
      <p:sp>
        <p:nvSpPr>
          <p:cNvPr id="7" name="TextBox 6"/>
          <p:cNvSpPr txBox="1"/>
          <p:nvPr/>
        </p:nvSpPr>
        <p:spPr>
          <a:xfrm>
            <a:off x="2905823" y="2955557"/>
            <a:ext cx="1704277" cy="276999"/>
          </a:xfrm>
          <a:prstGeom prst="rect">
            <a:avLst/>
          </a:prstGeom>
          <a:noFill/>
        </p:spPr>
        <p:txBody>
          <a:bodyPr wrap="square" rtlCol="0">
            <a:spAutoFit/>
          </a:bodyPr>
          <a:lstStyle/>
          <a:p>
            <a:r>
              <a:rPr lang="en-US" sz="1200" b="1" dirty="0" smtClean="0"/>
              <a:t>Dependent Variable</a:t>
            </a:r>
            <a:endParaRPr lang="en-US" sz="1200" b="1" dirty="0"/>
          </a:p>
        </p:txBody>
      </p:sp>
      <p:sp>
        <p:nvSpPr>
          <p:cNvPr id="16" name="Oval 15"/>
          <p:cNvSpPr/>
          <p:nvPr/>
        </p:nvSpPr>
        <p:spPr>
          <a:xfrm>
            <a:off x="2859477" y="2269757"/>
            <a:ext cx="16002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925446" y="2199243"/>
            <a:ext cx="980377" cy="369332"/>
          </a:xfrm>
          <a:prstGeom prst="rect">
            <a:avLst/>
          </a:prstGeom>
          <a:noFill/>
        </p:spPr>
        <p:txBody>
          <a:bodyPr wrap="square" rtlCol="0">
            <a:spAutoFit/>
          </a:bodyPr>
          <a:lstStyle/>
          <a:p>
            <a:r>
              <a:rPr lang="en-US" dirty="0" smtClean="0"/>
              <a:t>Causes</a:t>
            </a:r>
            <a:endParaRPr lang="en-US" dirty="0"/>
          </a:p>
        </p:txBody>
      </p:sp>
      <p:cxnSp>
        <p:nvCxnSpPr>
          <p:cNvPr id="19" name="Straight Arrow Connector 18"/>
          <p:cNvCxnSpPr/>
          <p:nvPr/>
        </p:nvCxnSpPr>
        <p:spPr>
          <a:xfrm>
            <a:off x="1890691" y="2568575"/>
            <a:ext cx="9803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465827"/>
      </p:ext>
    </p:extLst>
  </p:cSld>
  <p:clrMapOvr>
    <a:masterClrMapping/>
  </p:clrMapOvr>
  <p:transition>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2912" y="166116"/>
            <a:ext cx="4222115" cy="458470"/>
          </a:xfrm>
          <a:prstGeom prst="rect">
            <a:avLst/>
          </a:prstGeom>
          <a:solidFill>
            <a:srgbClr val="CCDBE6"/>
          </a:solidFill>
        </p:spPr>
        <p:txBody>
          <a:bodyPr vert="horz" wrap="square" lIns="0" tIns="31114" rIns="0" bIns="0" rtlCol="0">
            <a:spAutoFit/>
          </a:bodyPr>
          <a:lstStyle/>
          <a:p>
            <a:pPr marL="59690" marR="394335">
              <a:lnSpc>
                <a:spcPct val="100000"/>
              </a:lnSpc>
              <a:spcBef>
                <a:spcPts val="244"/>
              </a:spcBef>
            </a:pPr>
            <a:r>
              <a:rPr sz="1200" spc="-30" dirty="0">
                <a:solidFill>
                  <a:srgbClr val="0E3652"/>
                </a:solidFill>
                <a:latin typeface="Arial"/>
                <a:cs typeface="Arial"/>
              </a:rPr>
              <a:t>What </a:t>
            </a:r>
            <a:r>
              <a:rPr sz="1200" spc="-20" dirty="0">
                <a:solidFill>
                  <a:srgbClr val="0E3652"/>
                </a:solidFill>
                <a:latin typeface="Arial"/>
                <a:cs typeface="Arial"/>
              </a:rPr>
              <a:t>type </a:t>
            </a:r>
            <a:r>
              <a:rPr sz="1200" spc="-15" dirty="0">
                <a:solidFill>
                  <a:srgbClr val="0E3652"/>
                </a:solidFill>
                <a:latin typeface="Arial"/>
                <a:cs typeface="Arial"/>
              </a:rPr>
              <a:t>of study </a:t>
            </a:r>
            <a:r>
              <a:rPr sz="1200" spc="-40" dirty="0">
                <a:solidFill>
                  <a:srgbClr val="0E3652"/>
                </a:solidFill>
                <a:latin typeface="Arial"/>
                <a:cs typeface="Arial"/>
              </a:rPr>
              <a:t>is </a:t>
            </a:r>
            <a:r>
              <a:rPr sz="1200" spc="-25" dirty="0">
                <a:solidFill>
                  <a:srgbClr val="0E3652"/>
                </a:solidFill>
                <a:latin typeface="Arial"/>
                <a:cs typeface="Arial"/>
              </a:rPr>
              <a:t>this? </a:t>
            </a:r>
            <a:r>
              <a:rPr sz="1200" spc="-30" dirty="0">
                <a:solidFill>
                  <a:srgbClr val="0E3652"/>
                </a:solidFill>
                <a:latin typeface="Arial"/>
                <a:cs typeface="Arial"/>
              </a:rPr>
              <a:t>What </a:t>
            </a:r>
            <a:r>
              <a:rPr sz="1200" spc="-40" dirty="0">
                <a:solidFill>
                  <a:srgbClr val="0E3652"/>
                </a:solidFill>
                <a:latin typeface="Arial"/>
                <a:cs typeface="Arial"/>
              </a:rPr>
              <a:t>is </a:t>
            </a:r>
            <a:r>
              <a:rPr sz="1200" spc="-20" dirty="0">
                <a:solidFill>
                  <a:srgbClr val="0E3652"/>
                </a:solidFill>
                <a:latin typeface="Arial"/>
                <a:cs typeface="Arial"/>
              </a:rPr>
              <a:t>the </a:t>
            </a:r>
            <a:r>
              <a:rPr sz="1200" spc="-10" dirty="0">
                <a:solidFill>
                  <a:srgbClr val="0E3652"/>
                </a:solidFill>
                <a:latin typeface="Arial"/>
                <a:cs typeface="Arial"/>
              </a:rPr>
              <a:t>scope </a:t>
            </a:r>
            <a:r>
              <a:rPr sz="1200" spc="-15" dirty="0">
                <a:solidFill>
                  <a:srgbClr val="0E3652"/>
                </a:solidFill>
                <a:latin typeface="Arial"/>
                <a:cs typeface="Arial"/>
              </a:rPr>
              <a:t>of </a:t>
            </a:r>
            <a:r>
              <a:rPr sz="1200" spc="-35" dirty="0">
                <a:solidFill>
                  <a:srgbClr val="0E3652"/>
                </a:solidFill>
                <a:latin typeface="Arial"/>
                <a:cs typeface="Arial"/>
              </a:rPr>
              <a:t>inference  </a:t>
            </a:r>
            <a:r>
              <a:rPr sz="1200" spc="-40" dirty="0">
                <a:solidFill>
                  <a:srgbClr val="0E3652"/>
                </a:solidFill>
                <a:latin typeface="Arial"/>
                <a:cs typeface="Arial"/>
              </a:rPr>
              <a:t>(causality </a:t>
            </a:r>
            <a:r>
              <a:rPr sz="1200" spc="60" dirty="0">
                <a:solidFill>
                  <a:srgbClr val="0E3652"/>
                </a:solidFill>
                <a:latin typeface="Arial"/>
                <a:cs typeface="Arial"/>
              </a:rPr>
              <a:t>/</a:t>
            </a:r>
            <a:r>
              <a:rPr sz="1200" spc="35" dirty="0">
                <a:solidFill>
                  <a:srgbClr val="0E3652"/>
                </a:solidFill>
                <a:latin typeface="Arial"/>
                <a:cs typeface="Arial"/>
              </a:rPr>
              <a:t> </a:t>
            </a:r>
            <a:r>
              <a:rPr sz="1200" spc="-40" dirty="0">
                <a:solidFill>
                  <a:srgbClr val="0E3652"/>
                </a:solidFill>
                <a:latin typeface="Arial"/>
                <a:cs typeface="Arial"/>
              </a:rPr>
              <a:t>generalizability)?</a:t>
            </a:r>
            <a:endParaRPr sz="1200">
              <a:latin typeface="Arial"/>
              <a:cs typeface="Arial"/>
            </a:endParaRPr>
          </a:p>
        </p:txBody>
      </p:sp>
      <p:sp>
        <p:nvSpPr>
          <p:cNvPr id="4" name="object 4"/>
          <p:cNvSpPr txBox="1"/>
          <p:nvPr/>
        </p:nvSpPr>
        <p:spPr>
          <a:xfrm>
            <a:off x="27155" y="3161030"/>
            <a:ext cx="2808605" cy="299720"/>
          </a:xfrm>
          <a:prstGeom prst="rect">
            <a:avLst/>
          </a:prstGeom>
        </p:spPr>
        <p:txBody>
          <a:bodyPr vert="horz" wrap="square" lIns="0" tIns="12065" rIns="0" bIns="0" rtlCol="0">
            <a:spAutoFit/>
          </a:bodyPr>
          <a:lstStyle/>
          <a:p>
            <a:pPr marL="12700">
              <a:lnSpc>
                <a:spcPct val="100000"/>
              </a:lnSpc>
              <a:spcBef>
                <a:spcPts val="95"/>
              </a:spcBef>
            </a:pPr>
            <a:r>
              <a:rPr sz="600" i="1" dirty="0">
                <a:solidFill>
                  <a:srgbClr val="024F84"/>
                </a:solidFill>
                <a:latin typeface="Arial"/>
                <a:cs typeface="Arial"/>
                <a:hlinkClick r:id="rId2"/>
              </a:rPr>
              <a:t>http://www.nytimes.com/2014/06/30/technology/</a:t>
            </a:r>
            <a:endParaRPr sz="600" dirty="0">
              <a:latin typeface="Arial"/>
              <a:cs typeface="Arial"/>
            </a:endParaRPr>
          </a:p>
          <a:p>
            <a:pPr>
              <a:lnSpc>
                <a:spcPct val="100000"/>
              </a:lnSpc>
              <a:spcBef>
                <a:spcPts val="30"/>
              </a:spcBef>
            </a:pPr>
            <a:endParaRPr sz="600" dirty="0">
              <a:latin typeface="Times New Roman"/>
              <a:cs typeface="Times New Roman"/>
            </a:endParaRPr>
          </a:p>
          <a:p>
            <a:pPr marL="12700">
              <a:lnSpc>
                <a:spcPct val="100000"/>
              </a:lnSpc>
              <a:spcBef>
                <a:spcPts val="5"/>
              </a:spcBef>
            </a:pPr>
            <a:r>
              <a:rPr sz="600" i="1" spc="-5" dirty="0">
                <a:solidFill>
                  <a:srgbClr val="024F84"/>
                </a:solidFill>
                <a:latin typeface="Arial"/>
                <a:cs typeface="Arial"/>
                <a:hlinkClick r:id="rId2"/>
              </a:rPr>
              <a:t>facebook-tinkers-with-users-emotions-in-news-feed-experiment-stirring-outcry.html</a:t>
            </a:r>
            <a:endParaRPr sz="600" dirty="0">
              <a:latin typeface="Arial"/>
              <a:cs typeface="Arial"/>
            </a:endParaRPr>
          </a:p>
        </p:txBody>
      </p:sp>
      <p:sp>
        <p:nvSpPr>
          <p:cNvPr id="5" name="object 5"/>
          <p:cNvSpPr txBox="1">
            <a:spLocks noGrp="1"/>
          </p:cNvSpPr>
          <p:nvPr>
            <p:ph type="sldNum" sz="quarter" idx="7"/>
          </p:nvPr>
        </p:nvSpPr>
        <p:spPr>
          <a:prstGeom prst="rect">
            <a:avLst/>
          </a:prstGeom>
        </p:spPr>
        <p:txBody>
          <a:bodyPr vert="horz" wrap="square" lIns="0" tIns="6985" rIns="0" bIns="0" rtlCol="0">
            <a:spAutoFit/>
          </a:bodyPr>
          <a:lstStyle/>
          <a:p>
            <a:pPr marL="25400">
              <a:lnSpc>
                <a:spcPct val="100000"/>
              </a:lnSpc>
              <a:spcBef>
                <a:spcPts val="55"/>
              </a:spcBef>
            </a:pPr>
            <a:r>
              <a:rPr spc="-70" dirty="0"/>
              <a:t>7</a:t>
            </a:r>
          </a:p>
        </p:txBody>
      </p:sp>
      <p:sp>
        <p:nvSpPr>
          <p:cNvPr id="3" name="object 3"/>
          <p:cNvSpPr/>
          <p:nvPr/>
        </p:nvSpPr>
        <p:spPr>
          <a:xfrm>
            <a:off x="19051" y="663575"/>
            <a:ext cx="3200400" cy="1747615"/>
          </a:xfrm>
          <a:prstGeom prst="rect">
            <a:avLst/>
          </a:prstGeom>
          <a:blipFill>
            <a:blip r:embed="rId3" cstate="print"/>
            <a:stretch>
              <a:fillRect/>
            </a:stretch>
          </a:blipFill>
        </p:spPr>
        <p:txBody>
          <a:bodyPr wrap="square" lIns="0" tIns="0" rIns="0" bIns="0" rtlCol="0"/>
          <a:lstStyle/>
          <a:p>
            <a:endParaRPr/>
          </a:p>
        </p:txBody>
      </p:sp>
      <p:sp>
        <p:nvSpPr>
          <p:cNvPr id="6" name="TextBox 5"/>
          <p:cNvSpPr txBox="1"/>
          <p:nvPr/>
        </p:nvSpPr>
        <p:spPr>
          <a:xfrm>
            <a:off x="2835760" y="1368372"/>
            <a:ext cx="1905000" cy="1107996"/>
          </a:xfrm>
          <a:prstGeom prst="rect">
            <a:avLst/>
          </a:prstGeom>
          <a:noFill/>
        </p:spPr>
        <p:txBody>
          <a:bodyPr wrap="square" rtlCol="0">
            <a:spAutoFit/>
          </a:bodyPr>
          <a:lstStyle/>
          <a:p>
            <a:r>
              <a:rPr lang="en-US" sz="1100" b="1" dirty="0" smtClean="0"/>
              <a:t>Were the users allowed to assign themselves to the positive or negative newsfeed groups or were they randomly assigned?</a:t>
            </a:r>
          </a:p>
          <a:p>
            <a:endParaRPr lang="en-US" sz="1100" dirty="0"/>
          </a:p>
        </p:txBody>
      </p:sp>
    </p:spTree>
    <p:extLst>
      <p:ext uri="{BB962C8B-B14F-4D97-AF65-F5344CB8AC3E}">
        <p14:creationId xmlns:p14="http://schemas.microsoft.com/office/powerpoint/2010/main" val="2141424271"/>
      </p:ext>
    </p:extLst>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2912" y="166116"/>
            <a:ext cx="4222115" cy="458470"/>
          </a:xfrm>
          <a:prstGeom prst="rect">
            <a:avLst/>
          </a:prstGeom>
          <a:solidFill>
            <a:srgbClr val="CCDBE6"/>
          </a:solidFill>
        </p:spPr>
        <p:txBody>
          <a:bodyPr vert="horz" wrap="square" lIns="0" tIns="31114" rIns="0" bIns="0" rtlCol="0">
            <a:spAutoFit/>
          </a:bodyPr>
          <a:lstStyle/>
          <a:p>
            <a:pPr marL="59690" marR="394335">
              <a:lnSpc>
                <a:spcPct val="100000"/>
              </a:lnSpc>
              <a:spcBef>
                <a:spcPts val="244"/>
              </a:spcBef>
            </a:pPr>
            <a:r>
              <a:rPr sz="1200" spc="-30" dirty="0">
                <a:solidFill>
                  <a:srgbClr val="0E3652"/>
                </a:solidFill>
                <a:latin typeface="Arial"/>
                <a:cs typeface="Arial"/>
              </a:rPr>
              <a:t>What </a:t>
            </a:r>
            <a:r>
              <a:rPr sz="1200" spc="-20" dirty="0">
                <a:solidFill>
                  <a:srgbClr val="0E3652"/>
                </a:solidFill>
                <a:latin typeface="Arial"/>
                <a:cs typeface="Arial"/>
              </a:rPr>
              <a:t>type </a:t>
            </a:r>
            <a:r>
              <a:rPr sz="1200" spc="-15" dirty="0">
                <a:solidFill>
                  <a:srgbClr val="0E3652"/>
                </a:solidFill>
                <a:latin typeface="Arial"/>
                <a:cs typeface="Arial"/>
              </a:rPr>
              <a:t>of study </a:t>
            </a:r>
            <a:r>
              <a:rPr sz="1200" spc="-40" dirty="0">
                <a:solidFill>
                  <a:srgbClr val="0E3652"/>
                </a:solidFill>
                <a:latin typeface="Arial"/>
                <a:cs typeface="Arial"/>
              </a:rPr>
              <a:t>is </a:t>
            </a:r>
            <a:r>
              <a:rPr sz="1200" spc="-25" dirty="0">
                <a:solidFill>
                  <a:srgbClr val="0E3652"/>
                </a:solidFill>
                <a:latin typeface="Arial"/>
                <a:cs typeface="Arial"/>
              </a:rPr>
              <a:t>this? </a:t>
            </a:r>
            <a:r>
              <a:rPr sz="1200" spc="-30" dirty="0">
                <a:solidFill>
                  <a:srgbClr val="0E3652"/>
                </a:solidFill>
                <a:latin typeface="Arial"/>
                <a:cs typeface="Arial"/>
              </a:rPr>
              <a:t>What </a:t>
            </a:r>
            <a:r>
              <a:rPr sz="1200" spc="-40" dirty="0">
                <a:solidFill>
                  <a:srgbClr val="0E3652"/>
                </a:solidFill>
                <a:latin typeface="Arial"/>
                <a:cs typeface="Arial"/>
              </a:rPr>
              <a:t>is </a:t>
            </a:r>
            <a:r>
              <a:rPr sz="1200" spc="-20" dirty="0">
                <a:solidFill>
                  <a:srgbClr val="0E3652"/>
                </a:solidFill>
                <a:latin typeface="Arial"/>
                <a:cs typeface="Arial"/>
              </a:rPr>
              <a:t>the </a:t>
            </a:r>
            <a:r>
              <a:rPr sz="1200" spc="-10" dirty="0">
                <a:solidFill>
                  <a:srgbClr val="0E3652"/>
                </a:solidFill>
                <a:latin typeface="Arial"/>
                <a:cs typeface="Arial"/>
              </a:rPr>
              <a:t>scope </a:t>
            </a:r>
            <a:r>
              <a:rPr sz="1200" spc="-15" dirty="0">
                <a:solidFill>
                  <a:srgbClr val="0E3652"/>
                </a:solidFill>
                <a:latin typeface="Arial"/>
                <a:cs typeface="Arial"/>
              </a:rPr>
              <a:t>of </a:t>
            </a:r>
            <a:r>
              <a:rPr sz="1200" spc="-35" dirty="0">
                <a:solidFill>
                  <a:srgbClr val="0E3652"/>
                </a:solidFill>
                <a:latin typeface="Arial"/>
                <a:cs typeface="Arial"/>
              </a:rPr>
              <a:t>inference  </a:t>
            </a:r>
            <a:r>
              <a:rPr sz="1200" spc="-40" dirty="0">
                <a:solidFill>
                  <a:srgbClr val="0E3652"/>
                </a:solidFill>
                <a:latin typeface="Arial"/>
                <a:cs typeface="Arial"/>
              </a:rPr>
              <a:t>(causality </a:t>
            </a:r>
            <a:r>
              <a:rPr sz="1200" spc="60" dirty="0">
                <a:solidFill>
                  <a:srgbClr val="0E3652"/>
                </a:solidFill>
                <a:latin typeface="Arial"/>
                <a:cs typeface="Arial"/>
              </a:rPr>
              <a:t>/</a:t>
            </a:r>
            <a:r>
              <a:rPr sz="1200" spc="35" dirty="0">
                <a:solidFill>
                  <a:srgbClr val="0E3652"/>
                </a:solidFill>
                <a:latin typeface="Arial"/>
                <a:cs typeface="Arial"/>
              </a:rPr>
              <a:t> </a:t>
            </a:r>
            <a:r>
              <a:rPr sz="1200" spc="-40" dirty="0">
                <a:solidFill>
                  <a:srgbClr val="0E3652"/>
                </a:solidFill>
                <a:latin typeface="Arial"/>
                <a:cs typeface="Arial"/>
              </a:rPr>
              <a:t>generalizability)?</a:t>
            </a:r>
            <a:endParaRPr sz="1200">
              <a:latin typeface="Arial"/>
              <a:cs typeface="Arial"/>
            </a:endParaRPr>
          </a:p>
        </p:txBody>
      </p:sp>
      <p:sp>
        <p:nvSpPr>
          <p:cNvPr id="4" name="object 4"/>
          <p:cNvSpPr txBox="1"/>
          <p:nvPr/>
        </p:nvSpPr>
        <p:spPr>
          <a:xfrm>
            <a:off x="27155" y="3161030"/>
            <a:ext cx="2808605" cy="299720"/>
          </a:xfrm>
          <a:prstGeom prst="rect">
            <a:avLst/>
          </a:prstGeom>
        </p:spPr>
        <p:txBody>
          <a:bodyPr vert="horz" wrap="square" lIns="0" tIns="12065" rIns="0" bIns="0" rtlCol="0">
            <a:spAutoFit/>
          </a:bodyPr>
          <a:lstStyle/>
          <a:p>
            <a:pPr marL="12700">
              <a:lnSpc>
                <a:spcPct val="100000"/>
              </a:lnSpc>
              <a:spcBef>
                <a:spcPts val="95"/>
              </a:spcBef>
            </a:pPr>
            <a:r>
              <a:rPr sz="600" i="1" dirty="0">
                <a:solidFill>
                  <a:srgbClr val="024F84"/>
                </a:solidFill>
                <a:latin typeface="Arial"/>
                <a:cs typeface="Arial"/>
                <a:hlinkClick r:id="rId2"/>
              </a:rPr>
              <a:t>http://www.nytimes.com/2014/06/30/technology/</a:t>
            </a:r>
            <a:endParaRPr sz="600" dirty="0">
              <a:latin typeface="Arial"/>
              <a:cs typeface="Arial"/>
            </a:endParaRPr>
          </a:p>
          <a:p>
            <a:pPr>
              <a:lnSpc>
                <a:spcPct val="100000"/>
              </a:lnSpc>
              <a:spcBef>
                <a:spcPts val="30"/>
              </a:spcBef>
            </a:pPr>
            <a:endParaRPr sz="600" dirty="0">
              <a:latin typeface="Times New Roman"/>
              <a:cs typeface="Times New Roman"/>
            </a:endParaRPr>
          </a:p>
          <a:p>
            <a:pPr marL="12700">
              <a:lnSpc>
                <a:spcPct val="100000"/>
              </a:lnSpc>
              <a:spcBef>
                <a:spcPts val="5"/>
              </a:spcBef>
            </a:pPr>
            <a:r>
              <a:rPr sz="600" i="1" spc="-5" dirty="0">
                <a:solidFill>
                  <a:srgbClr val="024F84"/>
                </a:solidFill>
                <a:latin typeface="Arial"/>
                <a:cs typeface="Arial"/>
                <a:hlinkClick r:id="rId2"/>
              </a:rPr>
              <a:t>facebook-tinkers-with-users-emotions-in-news-feed-experiment-stirring-outcry.html</a:t>
            </a:r>
            <a:endParaRPr sz="600" dirty="0">
              <a:latin typeface="Arial"/>
              <a:cs typeface="Arial"/>
            </a:endParaRPr>
          </a:p>
        </p:txBody>
      </p:sp>
      <p:sp>
        <p:nvSpPr>
          <p:cNvPr id="5" name="object 5"/>
          <p:cNvSpPr txBox="1">
            <a:spLocks noGrp="1"/>
          </p:cNvSpPr>
          <p:nvPr>
            <p:ph type="sldNum" sz="quarter" idx="7"/>
          </p:nvPr>
        </p:nvSpPr>
        <p:spPr>
          <a:prstGeom prst="rect">
            <a:avLst/>
          </a:prstGeom>
        </p:spPr>
        <p:txBody>
          <a:bodyPr vert="horz" wrap="square" lIns="0" tIns="6985" rIns="0" bIns="0" rtlCol="0">
            <a:spAutoFit/>
          </a:bodyPr>
          <a:lstStyle/>
          <a:p>
            <a:pPr marL="25400">
              <a:lnSpc>
                <a:spcPct val="100000"/>
              </a:lnSpc>
              <a:spcBef>
                <a:spcPts val="55"/>
              </a:spcBef>
            </a:pPr>
            <a:r>
              <a:rPr spc="-70" dirty="0"/>
              <a:t>7</a:t>
            </a:r>
          </a:p>
        </p:txBody>
      </p:sp>
      <p:sp>
        <p:nvSpPr>
          <p:cNvPr id="3" name="object 3"/>
          <p:cNvSpPr/>
          <p:nvPr/>
        </p:nvSpPr>
        <p:spPr>
          <a:xfrm>
            <a:off x="19051" y="663575"/>
            <a:ext cx="3200400" cy="1747615"/>
          </a:xfrm>
          <a:prstGeom prst="rect">
            <a:avLst/>
          </a:prstGeom>
          <a:blipFill>
            <a:blip r:embed="rId3" cstate="print"/>
            <a:stretch>
              <a:fillRect/>
            </a:stretch>
          </a:blipFill>
        </p:spPr>
        <p:txBody>
          <a:bodyPr wrap="square" lIns="0" tIns="0" rIns="0" bIns="0" rtlCol="0"/>
          <a:lstStyle/>
          <a:p>
            <a:endParaRPr/>
          </a:p>
        </p:txBody>
      </p:sp>
      <p:sp>
        <p:nvSpPr>
          <p:cNvPr id="6" name="TextBox 5"/>
          <p:cNvSpPr txBox="1"/>
          <p:nvPr/>
        </p:nvSpPr>
        <p:spPr>
          <a:xfrm>
            <a:off x="2835760" y="1368372"/>
            <a:ext cx="1905000" cy="1615827"/>
          </a:xfrm>
          <a:prstGeom prst="rect">
            <a:avLst/>
          </a:prstGeom>
          <a:noFill/>
        </p:spPr>
        <p:txBody>
          <a:bodyPr wrap="square" rtlCol="0">
            <a:spAutoFit/>
          </a:bodyPr>
          <a:lstStyle/>
          <a:p>
            <a:r>
              <a:rPr lang="en-US" sz="1100" b="1" dirty="0" smtClean="0"/>
              <a:t>Were the users allowed to assign themselves to the positive or negative newsfeed groups or were they </a:t>
            </a:r>
            <a:r>
              <a:rPr lang="en-US" sz="1100" b="1" dirty="0" smtClean="0">
                <a:solidFill>
                  <a:srgbClr val="C00000"/>
                </a:solidFill>
              </a:rPr>
              <a:t>randomly assigned</a:t>
            </a:r>
            <a:r>
              <a:rPr lang="en-US" sz="1100" b="1" dirty="0" smtClean="0"/>
              <a:t>?</a:t>
            </a:r>
          </a:p>
          <a:p>
            <a:endParaRPr lang="en-US" sz="1100" b="1" dirty="0"/>
          </a:p>
          <a:p>
            <a:r>
              <a:rPr lang="en-US" sz="1100" b="1" dirty="0" smtClean="0">
                <a:solidFill>
                  <a:srgbClr val="C00000"/>
                </a:solidFill>
              </a:rPr>
              <a:t>→Study is an Experiment, not an observational study!</a:t>
            </a:r>
          </a:p>
          <a:p>
            <a:endParaRPr lang="en-US" sz="1100" dirty="0">
              <a:solidFill>
                <a:srgbClr val="C00000"/>
              </a:solidFill>
            </a:endParaRPr>
          </a:p>
        </p:txBody>
      </p:sp>
      <p:sp>
        <p:nvSpPr>
          <p:cNvPr id="7" name="Rectangle 6"/>
          <p:cNvSpPr/>
          <p:nvPr/>
        </p:nvSpPr>
        <p:spPr>
          <a:xfrm>
            <a:off x="4245385" y="-54349"/>
            <a:ext cx="410690"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2115488022"/>
      </p:ext>
    </p:extLst>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2912" y="166116"/>
            <a:ext cx="4222115" cy="458470"/>
          </a:xfrm>
          <a:prstGeom prst="rect">
            <a:avLst/>
          </a:prstGeom>
          <a:solidFill>
            <a:srgbClr val="CCDBE6"/>
          </a:solidFill>
        </p:spPr>
        <p:txBody>
          <a:bodyPr vert="horz" wrap="square" lIns="0" tIns="31114" rIns="0" bIns="0" rtlCol="0">
            <a:spAutoFit/>
          </a:bodyPr>
          <a:lstStyle/>
          <a:p>
            <a:pPr marL="59690" marR="394335">
              <a:lnSpc>
                <a:spcPct val="100000"/>
              </a:lnSpc>
              <a:spcBef>
                <a:spcPts val="244"/>
              </a:spcBef>
            </a:pPr>
            <a:r>
              <a:rPr sz="1200" spc="-30" dirty="0">
                <a:solidFill>
                  <a:srgbClr val="0E3652"/>
                </a:solidFill>
                <a:latin typeface="Arial"/>
                <a:cs typeface="Arial"/>
              </a:rPr>
              <a:t>What </a:t>
            </a:r>
            <a:r>
              <a:rPr sz="1200" spc="-20" dirty="0">
                <a:solidFill>
                  <a:srgbClr val="0E3652"/>
                </a:solidFill>
                <a:latin typeface="Arial"/>
                <a:cs typeface="Arial"/>
              </a:rPr>
              <a:t>type </a:t>
            </a:r>
            <a:r>
              <a:rPr sz="1200" spc="-15" dirty="0">
                <a:solidFill>
                  <a:srgbClr val="0E3652"/>
                </a:solidFill>
                <a:latin typeface="Arial"/>
                <a:cs typeface="Arial"/>
              </a:rPr>
              <a:t>of study </a:t>
            </a:r>
            <a:r>
              <a:rPr sz="1200" spc="-40" dirty="0">
                <a:solidFill>
                  <a:srgbClr val="0E3652"/>
                </a:solidFill>
                <a:latin typeface="Arial"/>
                <a:cs typeface="Arial"/>
              </a:rPr>
              <a:t>is </a:t>
            </a:r>
            <a:r>
              <a:rPr sz="1200" spc="-25" dirty="0">
                <a:solidFill>
                  <a:srgbClr val="0E3652"/>
                </a:solidFill>
                <a:latin typeface="Arial"/>
                <a:cs typeface="Arial"/>
              </a:rPr>
              <a:t>this? </a:t>
            </a:r>
            <a:r>
              <a:rPr sz="1200" spc="-30" dirty="0">
                <a:solidFill>
                  <a:srgbClr val="0E3652"/>
                </a:solidFill>
                <a:latin typeface="Arial"/>
                <a:cs typeface="Arial"/>
              </a:rPr>
              <a:t>What </a:t>
            </a:r>
            <a:r>
              <a:rPr sz="1200" spc="-40" dirty="0">
                <a:solidFill>
                  <a:srgbClr val="0E3652"/>
                </a:solidFill>
                <a:latin typeface="Arial"/>
                <a:cs typeface="Arial"/>
              </a:rPr>
              <a:t>is </a:t>
            </a:r>
            <a:r>
              <a:rPr sz="1200" spc="-20" dirty="0">
                <a:solidFill>
                  <a:srgbClr val="0E3652"/>
                </a:solidFill>
                <a:latin typeface="Arial"/>
                <a:cs typeface="Arial"/>
              </a:rPr>
              <a:t>the </a:t>
            </a:r>
            <a:r>
              <a:rPr sz="1200" spc="-10" dirty="0">
                <a:solidFill>
                  <a:srgbClr val="0E3652"/>
                </a:solidFill>
                <a:latin typeface="Arial"/>
                <a:cs typeface="Arial"/>
              </a:rPr>
              <a:t>scope </a:t>
            </a:r>
            <a:r>
              <a:rPr sz="1200" spc="-15" dirty="0">
                <a:solidFill>
                  <a:srgbClr val="0E3652"/>
                </a:solidFill>
                <a:latin typeface="Arial"/>
                <a:cs typeface="Arial"/>
              </a:rPr>
              <a:t>of </a:t>
            </a:r>
            <a:r>
              <a:rPr sz="1200" spc="-35" dirty="0">
                <a:solidFill>
                  <a:srgbClr val="0E3652"/>
                </a:solidFill>
                <a:latin typeface="Arial"/>
                <a:cs typeface="Arial"/>
              </a:rPr>
              <a:t>inference  </a:t>
            </a:r>
            <a:r>
              <a:rPr sz="1200" spc="-40" dirty="0">
                <a:solidFill>
                  <a:srgbClr val="0E3652"/>
                </a:solidFill>
                <a:latin typeface="Arial"/>
                <a:cs typeface="Arial"/>
              </a:rPr>
              <a:t>(causality </a:t>
            </a:r>
            <a:r>
              <a:rPr sz="1200" spc="60" dirty="0">
                <a:solidFill>
                  <a:srgbClr val="0E3652"/>
                </a:solidFill>
                <a:latin typeface="Arial"/>
                <a:cs typeface="Arial"/>
              </a:rPr>
              <a:t>/</a:t>
            </a:r>
            <a:r>
              <a:rPr sz="1200" spc="35" dirty="0">
                <a:solidFill>
                  <a:srgbClr val="0E3652"/>
                </a:solidFill>
                <a:latin typeface="Arial"/>
                <a:cs typeface="Arial"/>
              </a:rPr>
              <a:t> </a:t>
            </a:r>
            <a:r>
              <a:rPr sz="1200" spc="-40" dirty="0">
                <a:solidFill>
                  <a:srgbClr val="0E3652"/>
                </a:solidFill>
                <a:latin typeface="Arial"/>
                <a:cs typeface="Arial"/>
              </a:rPr>
              <a:t>generalizability)?</a:t>
            </a:r>
            <a:endParaRPr sz="1200">
              <a:latin typeface="Arial"/>
              <a:cs typeface="Arial"/>
            </a:endParaRPr>
          </a:p>
        </p:txBody>
      </p:sp>
      <p:sp>
        <p:nvSpPr>
          <p:cNvPr id="4" name="object 4"/>
          <p:cNvSpPr txBox="1"/>
          <p:nvPr/>
        </p:nvSpPr>
        <p:spPr>
          <a:xfrm>
            <a:off x="27155" y="3161030"/>
            <a:ext cx="2808605" cy="299720"/>
          </a:xfrm>
          <a:prstGeom prst="rect">
            <a:avLst/>
          </a:prstGeom>
        </p:spPr>
        <p:txBody>
          <a:bodyPr vert="horz" wrap="square" lIns="0" tIns="12065" rIns="0" bIns="0" rtlCol="0">
            <a:spAutoFit/>
          </a:bodyPr>
          <a:lstStyle/>
          <a:p>
            <a:pPr marL="12700">
              <a:lnSpc>
                <a:spcPct val="100000"/>
              </a:lnSpc>
              <a:spcBef>
                <a:spcPts val="95"/>
              </a:spcBef>
            </a:pPr>
            <a:r>
              <a:rPr sz="600" i="1" dirty="0">
                <a:solidFill>
                  <a:srgbClr val="024F84"/>
                </a:solidFill>
                <a:latin typeface="Arial"/>
                <a:cs typeface="Arial"/>
                <a:hlinkClick r:id="rId2"/>
              </a:rPr>
              <a:t>http://www.nytimes.com/2014/06/30/technology/</a:t>
            </a:r>
            <a:endParaRPr sz="600" dirty="0">
              <a:latin typeface="Arial"/>
              <a:cs typeface="Arial"/>
            </a:endParaRPr>
          </a:p>
          <a:p>
            <a:pPr>
              <a:lnSpc>
                <a:spcPct val="100000"/>
              </a:lnSpc>
              <a:spcBef>
                <a:spcPts val="30"/>
              </a:spcBef>
            </a:pPr>
            <a:endParaRPr sz="600" dirty="0">
              <a:latin typeface="Times New Roman"/>
              <a:cs typeface="Times New Roman"/>
            </a:endParaRPr>
          </a:p>
          <a:p>
            <a:pPr marL="12700">
              <a:lnSpc>
                <a:spcPct val="100000"/>
              </a:lnSpc>
              <a:spcBef>
                <a:spcPts val="5"/>
              </a:spcBef>
            </a:pPr>
            <a:r>
              <a:rPr sz="600" i="1" spc="-5" dirty="0">
                <a:solidFill>
                  <a:srgbClr val="024F84"/>
                </a:solidFill>
                <a:latin typeface="Arial"/>
                <a:cs typeface="Arial"/>
                <a:hlinkClick r:id="rId2"/>
              </a:rPr>
              <a:t>facebook-tinkers-with-users-emotions-in-news-feed-experiment-stirring-outcry.html</a:t>
            </a:r>
            <a:endParaRPr sz="600" dirty="0">
              <a:latin typeface="Arial"/>
              <a:cs typeface="Arial"/>
            </a:endParaRPr>
          </a:p>
        </p:txBody>
      </p:sp>
      <p:sp>
        <p:nvSpPr>
          <p:cNvPr id="5" name="object 5"/>
          <p:cNvSpPr txBox="1">
            <a:spLocks noGrp="1"/>
          </p:cNvSpPr>
          <p:nvPr>
            <p:ph type="sldNum" sz="quarter" idx="7"/>
          </p:nvPr>
        </p:nvSpPr>
        <p:spPr>
          <a:prstGeom prst="rect">
            <a:avLst/>
          </a:prstGeom>
        </p:spPr>
        <p:txBody>
          <a:bodyPr vert="horz" wrap="square" lIns="0" tIns="6985" rIns="0" bIns="0" rtlCol="0">
            <a:spAutoFit/>
          </a:bodyPr>
          <a:lstStyle/>
          <a:p>
            <a:pPr marL="25400">
              <a:lnSpc>
                <a:spcPct val="100000"/>
              </a:lnSpc>
              <a:spcBef>
                <a:spcPts val="55"/>
              </a:spcBef>
            </a:pPr>
            <a:r>
              <a:rPr spc="-70" dirty="0"/>
              <a:t>7</a:t>
            </a:r>
          </a:p>
        </p:txBody>
      </p:sp>
      <p:sp>
        <p:nvSpPr>
          <p:cNvPr id="3" name="object 3"/>
          <p:cNvSpPr/>
          <p:nvPr/>
        </p:nvSpPr>
        <p:spPr>
          <a:xfrm>
            <a:off x="19051" y="663575"/>
            <a:ext cx="3200400" cy="1747615"/>
          </a:xfrm>
          <a:prstGeom prst="rect">
            <a:avLst/>
          </a:prstGeom>
          <a:blipFill>
            <a:blip r:embed="rId3" cstate="print"/>
            <a:stretch>
              <a:fillRect/>
            </a:stretch>
          </a:blipFill>
        </p:spPr>
        <p:txBody>
          <a:bodyPr wrap="square" lIns="0" tIns="0" rIns="0" bIns="0" rtlCol="0"/>
          <a:lstStyle/>
          <a:p>
            <a:endParaRPr/>
          </a:p>
        </p:txBody>
      </p:sp>
      <p:sp>
        <p:nvSpPr>
          <p:cNvPr id="6" name="TextBox 5"/>
          <p:cNvSpPr txBox="1"/>
          <p:nvPr/>
        </p:nvSpPr>
        <p:spPr>
          <a:xfrm>
            <a:off x="2609850" y="1264722"/>
            <a:ext cx="2152650" cy="2292935"/>
          </a:xfrm>
          <a:prstGeom prst="rect">
            <a:avLst/>
          </a:prstGeom>
          <a:noFill/>
        </p:spPr>
        <p:txBody>
          <a:bodyPr wrap="square" rtlCol="0">
            <a:spAutoFit/>
          </a:bodyPr>
          <a:lstStyle/>
          <a:p>
            <a:r>
              <a:rPr lang="en-US" sz="1100" b="1" dirty="0" smtClean="0"/>
              <a:t>What is the scope of inference:</a:t>
            </a:r>
          </a:p>
          <a:p>
            <a:pPr marL="285750" indent="-285750">
              <a:buFont typeface="Arial" panose="020B0604020202020204" pitchFamily="34" charset="0"/>
              <a:buChar char="•"/>
            </a:pPr>
            <a:r>
              <a:rPr lang="en-US" sz="1100" u="sng" dirty="0" smtClean="0">
                <a:solidFill>
                  <a:srgbClr val="C00000"/>
                </a:solidFill>
              </a:rPr>
              <a:t>If it’s a Random Experiment:</a:t>
            </a:r>
          </a:p>
          <a:p>
            <a:pPr marL="742950" lvl="1" indent="-285750">
              <a:buFont typeface="Arial" panose="020B0604020202020204" pitchFamily="34" charset="0"/>
              <a:buChar char="•"/>
            </a:pPr>
            <a:r>
              <a:rPr lang="en-US" sz="1100" dirty="0" smtClean="0">
                <a:solidFill>
                  <a:srgbClr val="C00000"/>
                </a:solidFill>
              </a:rPr>
              <a:t>“Does newsfeed positivity </a:t>
            </a:r>
            <a:r>
              <a:rPr lang="en-US" sz="1100" i="1" u="sng" dirty="0" smtClean="0">
                <a:solidFill>
                  <a:srgbClr val="C00000"/>
                </a:solidFill>
              </a:rPr>
              <a:t>affect/cause</a:t>
            </a:r>
            <a:r>
              <a:rPr lang="en-US" sz="1100" dirty="0" smtClean="0">
                <a:solidFill>
                  <a:srgbClr val="C00000"/>
                </a:solidFill>
              </a:rPr>
              <a:t> posting positivity?”</a:t>
            </a:r>
          </a:p>
          <a:p>
            <a:pPr marL="285750" indent="-285750">
              <a:buFont typeface="Arial" panose="020B0604020202020204" pitchFamily="34" charset="0"/>
              <a:buChar char="•"/>
            </a:pPr>
            <a:r>
              <a:rPr lang="en-US" sz="1100" u="sng" dirty="0" smtClean="0"/>
              <a:t>If it’s an Observational Study</a:t>
            </a:r>
            <a:r>
              <a:rPr lang="en-US" sz="1100" dirty="0" smtClean="0"/>
              <a:t>:</a:t>
            </a:r>
          </a:p>
          <a:p>
            <a:pPr marL="742950" lvl="1" indent="-285750">
              <a:buFont typeface="Arial" panose="020B0604020202020204" pitchFamily="34" charset="0"/>
              <a:buChar char="•"/>
            </a:pPr>
            <a:r>
              <a:rPr lang="en-US" sz="1100" dirty="0" smtClean="0"/>
              <a:t>“Is there an </a:t>
            </a:r>
            <a:r>
              <a:rPr lang="en-US" sz="1100" i="1" u="sng" dirty="0" smtClean="0"/>
              <a:t>association</a:t>
            </a:r>
            <a:r>
              <a:rPr lang="en-US" sz="1100" dirty="0" smtClean="0"/>
              <a:t> between newsfeed positivity and posting positivity?”</a:t>
            </a:r>
            <a:endParaRPr lang="en-US" sz="1100" dirty="0"/>
          </a:p>
          <a:p>
            <a:endParaRPr lang="en-US" sz="1100" dirty="0"/>
          </a:p>
        </p:txBody>
      </p:sp>
      <p:sp>
        <p:nvSpPr>
          <p:cNvPr id="8" name="Rectangle 7"/>
          <p:cNvSpPr/>
          <p:nvPr/>
        </p:nvSpPr>
        <p:spPr>
          <a:xfrm>
            <a:off x="4245385" y="-54349"/>
            <a:ext cx="410690"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233356797"/>
      </p:ext>
    </p:extLst>
  </p:cSld>
  <p:clrMapOvr>
    <a:masterClrMapping/>
  </p:clrMapOvr>
  <p:transition>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2"/>
          <a:stretch>
            <a:fillRect/>
          </a:stretch>
        </p:blipFill>
        <p:spPr>
          <a:xfrm>
            <a:off x="476250" y="1273175"/>
            <a:ext cx="4030451" cy="1600200"/>
          </a:xfrm>
          <a:prstGeom prst="rect">
            <a:avLst/>
          </a:prstGeom>
        </p:spPr>
      </p:pic>
      <p:sp>
        <p:nvSpPr>
          <p:cNvPr id="2" name="object 2"/>
          <p:cNvSpPr txBox="1">
            <a:spLocks noGrp="1"/>
          </p:cNvSpPr>
          <p:nvPr>
            <p:ph type="title"/>
          </p:nvPr>
        </p:nvSpPr>
        <p:spPr>
          <a:xfrm>
            <a:off x="192912" y="166116"/>
            <a:ext cx="4222115" cy="458470"/>
          </a:xfrm>
          <a:prstGeom prst="rect">
            <a:avLst/>
          </a:prstGeom>
          <a:solidFill>
            <a:srgbClr val="CCDBE6"/>
          </a:solidFill>
        </p:spPr>
        <p:txBody>
          <a:bodyPr vert="horz" wrap="square" lIns="0" tIns="31114" rIns="0" bIns="0" rtlCol="0">
            <a:spAutoFit/>
          </a:bodyPr>
          <a:lstStyle/>
          <a:p>
            <a:pPr marL="59690" marR="394335">
              <a:lnSpc>
                <a:spcPct val="100000"/>
              </a:lnSpc>
              <a:spcBef>
                <a:spcPts val="244"/>
              </a:spcBef>
            </a:pPr>
            <a:r>
              <a:rPr sz="1200" spc="-30" dirty="0">
                <a:solidFill>
                  <a:srgbClr val="0E3652"/>
                </a:solidFill>
                <a:latin typeface="Arial"/>
                <a:cs typeface="Arial"/>
              </a:rPr>
              <a:t>What </a:t>
            </a:r>
            <a:r>
              <a:rPr sz="1200" spc="-20" dirty="0">
                <a:solidFill>
                  <a:srgbClr val="0E3652"/>
                </a:solidFill>
                <a:latin typeface="Arial"/>
                <a:cs typeface="Arial"/>
              </a:rPr>
              <a:t>type </a:t>
            </a:r>
            <a:r>
              <a:rPr sz="1200" spc="-15" dirty="0">
                <a:solidFill>
                  <a:srgbClr val="0E3652"/>
                </a:solidFill>
                <a:latin typeface="Arial"/>
                <a:cs typeface="Arial"/>
              </a:rPr>
              <a:t>of study </a:t>
            </a:r>
            <a:r>
              <a:rPr sz="1200" spc="-40" dirty="0">
                <a:solidFill>
                  <a:srgbClr val="0E3652"/>
                </a:solidFill>
                <a:latin typeface="Arial"/>
                <a:cs typeface="Arial"/>
              </a:rPr>
              <a:t>is </a:t>
            </a:r>
            <a:r>
              <a:rPr sz="1200" spc="-25" dirty="0">
                <a:solidFill>
                  <a:srgbClr val="0E3652"/>
                </a:solidFill>
                <a:latin typeface="Arial"/>
                <a:cs typeface="Arial"/>
              </a:rPr>
              <a:t>this? </a:t>
            </a:r>
            <a:r>
              <a:rPr sz="1200" spc="-30" dirty="0">
                <a:solidFill>
                  <a:srgbClr val="0E3652"/>
                </a:solidFill>
                <a:latin typeface="Arial"/>
                <a:cs typeface="Arial"/>
              </a:rPr>
              <a:t>What </a:t>
            </a:r>
            <a:r>
              <a:rPr sz="1200" spc="-40" dirty="0">
                <a:solidFill>
                  <a:srgbClr val="0E3652"/>
                </a:solidFill>
                <a:latin typeface="Arial"/>
                <a:cs typeface="Arial"/>
              </a:rPr>
              <a:t>is </a:t>
            </a:r>
            <a:r>
              <a:rPr sz="1200" spc="-20" dirty="0">
                <a:solidFill>
                  <a:srgbClr val="0E3652"/>
                </a:solidFill>
                <a:latin typeface="Arial"/>
                <a:cs typeface="Arial"/>
              </a:rPr>
              <a:t>the </a:t>
            </a:r>
            <a:r>
              <a:rPr sz="1200" spc="-10" dirty="0">
                <a:solidFill>
                  <a:srgbClr val="0E3652"/>
                </a:solidFill>
                <a:latin typeface="Arial"/>
                <a:cs typeface="Arial"/>
              </a:rPr>
              <a:t>scope </a:t>
            </a:r>
            <a:r>
              <a:rPr sz="1200" spc="-15" dirty="0">
                <a:solidFill>
                  <a:srgbClr val="0E3652"/>
                </a:solidFill>
                <a:latin typeface="Arial"/>
                <a:cs typeface="Arial"/>
              </a:rPr>
              <a:t>of </a:t>
            </a:r>
            <a:r>
              <a:rPr sz="1200" spc="-35" dirty="0">
                <a:solidFill>
                  <a:srgbClr val="0E3652"/>
                </a:solidFill>
                <a:latin typeface="Arial"/>
                <a:cs typeface="Arial"/>
              </a:rPr>
              <a:t>inference  </a:t>
            </a:r>
            <a:r>
              <a:rPr sz="1200" spc="-40" dirty="0">
                <a:solidFill>
                  <a:srgbClr val="0E3652"/>
                </a:solidFill>
                <a:latin typeface="Arial"/>
                <a:cs typeface="Arial"/>
              </a:rPr>
              <a:t>(causality </a:t>
            </a:r>
            <a:r>
              <a:rPr sz="1200" spc="60" dirty="0">
                <a:solidFill>
                  <a:srgbClr val="0E3652"/>
                </a:solidFill>
                <a:latin typeface="Arial"/>
                <a:cs typeface="Arial"/>
              </a:rPr>
              <a:t>/</a:t>
            </a:r>
            <a:r>
              <a:rPr sz="1200" spc="35" dirty="0">
                <a:solidFill>
                  <a:srgbClr val="0E3652"/>
                </a:solidFill>
                <a:latin typeface="Arial"/>
                <a:cs typeface="Arial"/>
              </a:rPr>
              <a:t> </a:t>
            </a:r>
            <a:r>
              <a:rPr sz="1200" spc="-40" dirty="0">
                <a:solidFill>
                  <a:srgbClr val="0E3652"/>
                </a:solidFill>
                <a:latin typeface="Arial"/>
                <a:cs typeface="Arial"/>
              </a:rPr>
              <a:t>generalizability)?</a:t>
            </a:r>
            <a:endParaRPr sz="1200">
              <a:latin typeface="Arial"/>
              <a:cs typeface="Arial"/>
            </a:endParaRPr>
          </a:p>
        </p:txBody>
      </p:sp>
      <p:sp>
        <p:nvSpPr>
          <p:cNvPr id="5" name="object 5"/>
          <p:cNvSpPr txBox="1">
            <a:spLocks noGrp="1"/>
          </p:cNvSpPr>
          <p:nvPr>
            <p:ph type="sldNum" sz="quarter" idx="7"/>
          </p:nvPr>
        </p:nvSpPr>
        <p:spPr>
          <a:prstGeom prst="rect">
            <a:avLst/>
          </a:prstGeom>
        </p:spPr>
        <p:txBody>
          <a:bodyPr vert="horz" wrap="square" lIns="0" tIns="6985" rIns="0" bIns="0" rtlCol="0">
            <a:spAutoFit/>
          </a:bodyPr>
          <a:lstStyle/>
          <a:p>
            <a:pPr marL="25400">
              <a:lnSpc>
                <a:spcPct val="100000"/>
              </a:lnSpc>
              <a:spcBef>
                <a:spcPts val="55"/>
              </a:spcBef>
            </a:pPr>
            <a:r>
              <a:rPr spc="-70" dirty="0"/>
              <a:t>7</a:t>
            </a:r>
          </a:p>
        </p:txBody>
      </p:sp>
      <p:sp>
        <p:nvSpPr>
          <p:cNvPr id="3" name="TextBox 2"/>
          <p:cNvSpPr txBox="1"/>
          <p:nvPr/>
        </p:nvSpPr>
        <p:spPr>
          <a:xfrm>
            <a:off x="323850" y="815975"/>
            <a:ext cx="1807338" cy="584775"/>
          </a:xfrm>
          <a:prstGeom prst="rect">
            <a:avLst/>
          </a:prstGeom>
          <a:noFill/>
        </p:spPr>
        <p:txBody>
          <a:bodyPr wrap="square" rtlCol="0">
            <a:spAutoFit/>
          </a:bodyPr>
          <a:lstStyle/>
          <a:p>
            <a:r>
              <a:rPr lang="en-US" sz="1600" b="1" dirty="0" smtClean="0">
                <a:solidFill>
                  <a:srgbClr val="C00000"/>
                </a:solidFill>
              </a:rPr>
              <a:t>Experiment</a:t>
            </a:r>
            <a:r>
              <a:rPr lang="en-US" sz="1600" dirty="0" smtClean="0">
                <a:solidFill>
                  <a:srgbClr val="C00000"/>
                </a:solidFill>
              </a:rPr>
              <a:t>: Facebook Study</a:t>
            </a:r>
            <a:endParaRPr lang="en-US" sz="1600" dirty="0">
              <a:solidFill>
                <a:srgbClr val="C00000"/>
              </a:solidFill>
            </a:endParaRPr>
          </a:p>
        </p:txBody>
      </p:sp>
      <p:sp>
        <p:nvSpPr>
          <p:cNvPr id="7" name="Rectangle 6"/>
          <p:cNvSpPr/>
          <p:nvPr/>
        </p:nvSpPr>
        <p:spPr>
          <a:xfrm>
            <a:off x="4245385" y="-54349"/>
            <a:ext cx="410690"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4192702408"/>
      </p:ext>
    </p:extLst>
  </p:cSld>
  <p:clrMapOvr>
    <a:masterClrMapping/>
  </p:clrMapOvr>
  <p:transition>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68121" y="1273175"/>
            <a:ext cx="4067175" cy="1685925"/>
          </a:xfrm>
          <a:prstGeom prst="rect">
            <a:avLst/>
          </a:prstGeom>
        </p:spPr>
      </p:pic>
      <p:sp>
        <p:nvSpPr>
          <p:cNvPr id="2" name="object 2"/>
          <p:cNvSpPr txBox="1">
            <a:spLocks noGrp="1"/>
          </p:cNvSpPr>
          <p:nvPr>
            <p:ph type="title"/>
          </p:nvPr>
        </p:nvSpPr>
        <p:spPr>
          <a:xfrm>
            <a:off x="192912" y="166116"/>
            <a:ext cx="4222115" cy="458470"/>
          </a:xfrm>
          <a:prstGeom prst="rect">
            <a:avLst/>
          </a:prstGeom>
          <a:solidFill>
            <a:srgbClr val="CCDBE6"/>
          </a:solidFill>
        </p:spPr>
        <p:txBody>
          <a:bodyPr vert="horz" wrap="square" lIns="0" tIns="31114" rIns="0" bIns="0" rtlCol="0">
            <a:spAutoFit/>
          </a:bodyPr>
          <a:lstStyle/>
          <a:p>
            <a:pPr marL="59690" marR="394335">
              <a:lnSpc>
                <a:spcPct val="100000"/>
              </a:lnSpc>
              <a:spcBef>
                <a:spcPts val="244"/>
              </a:spcBef>
            </a:pPr>
            <a:r>
              <a:rPr sz="1200" spc="-30" dirty="0">
                <a:solidFill>
                  <a:srgbClr val="0E3652"/>
                </a:solidFill>
                <a:latin typeface="Arial"/>
                <a:cs typeface="Arial"/>
              </a:rPr>
              <a:t>What </a:t>
            </a:r>
            <a:r>
              <a:rPr sz="1200" spc="-20" dirty="0">
                <a:solidFill>
                  <a:srgbClr val="0E3652"/>
                </a:solidFill>
                <a:latin typeface="Arial"/>
                <a:cs typeface="Arial"/>
              </a:rPr>
              <a:t>type </a:t>
            </a:r>
            <a:r>
              <a:rPr sz="1200" spc="-15" dirty="0">
                <a:solidFill>
                  <a:srgbClr val="0E3652"/>
                </a:solidFill>
                <a:latin typeface="Arial"/>
                <a:cs typeface="Arial"/>
              </a:rPr>
              <a:t>of study </a:t>
            </a:r>
            <a:r>
              <a:rPr sz="1200" spc="-40" dirty="0">
                <a:solidFill>
                  <a:srgbClr val="0E3652"/>
                </a:solidFill>
                <a:latin typeface="Arial"/>
                <a:cs typeface="Arial"/>
              </a:rPr>
              <a:t>is </a:t>
            </a:r>
            <a:r>
              <a:rPr sz="1200" spc="-25" dirty="0">
                <a:solidFill>
                  <a:srgbClr val="0E3652"/>
                </a:solidFill>
                <a:latin typeface="Arial"/>
                <a:cs typeface="Arial"/>
              </a:rPr>
              <a:t>this? </a:t>
            </a:r>
            <a:r>
              <a:rPr sz="1200" spc="-30" dirty="0">
                <a:solidFill>
                  <a:srgbClr val="0E3652"/>
                </a:solidFill>
                <a:latin typeface="Arial"/>
                <a:cs typeface="Arial"/>
              </a:rPr>
              <a:t>What </a:t>
            </a:r>
            <a:r>
              <a:rPr sz="1200" spc="-40" dirty="0">
                <a:solidFill>
                  <a:srgbClr val="0E3652"/>
                </a:solidFill>
                <a:latin typeface="Arial"/>
                <a:cs typeface="Arial"/>
              </a:rPr>
              <a:t>is </a:t>
            </a:r>
            <a:r>
              <a:rPr sz="1200" spc="-20" dirty="0">
                <a:solidFill>
                  <a:srgbClr val="0E3652"/>
                </a:solidFill>
                <a:latin typeface="Arial"/>
                <a:cs typeface="Arial"/>
              </a:rPr>
              <a:t>the </a:t>
            </a:r>
            <a:r>
              <a:rPr sz="1200" spc="-10" dirty="0">
                <a:solidFill>
                  <a:srgbClr val="0E3652"/>
                </a:solidFill>
                <a:latin typeface="Arial"/>
                <a:cs typeface="Arial"/>
              </a:rPr>
              <a:t>scope </a:t>
            </a:r>
            <a:r>
              <a:rPr sz="1200" spc="-15" dirty="0">
                <a:solidFill>
                  <a:srgbClr val="0E3652"/>
                </a:solidFill>
                <a:latin typeface="Arial"/>
                <a:cs typeface="Arial"/>
              </a:rPr>
              <a:t>of </a:t>
            </a:r>
            <a:r>
              <a:rPr sz="1200" spc="-35" dirty="0">
                <a:solidFill>
                  <a:srgbClr val="0E3652"/>
                </a:solidFill>
                <a:latin typeface="Arial"/>
                <a:cs typeface="Arial"/>
              </a:rPr>
              <a:t>inference  </a:t>
            </a:r>
            <a:r>
              <a:rPr sz="1200" spc="-40" dirty="0">
                <a:solidFill>
                  <a:srgbClr val="0E3652"/>
                </a:solidFill>
                <a:latin typeface="Arial"/>
                <a:cs typeface="Arial"/>
              </a:rPr>
              <a:t>(causality </a:t>
            </a:r>
            <a:r>
              <a:rPr sz="1200" spc="60" dirty="0">
                <a:solidFill>
                  <a:srgbClr val="0E3652"/>
                </a:solidFill>
                <a:latin typeface="Arial"/>
                <a:cs typeface="Arial"/>
              </a:rPr>
              <a:t>/</a:t>
            </a:r>
            <a:r>
              <a:rPr sz="1200" spc="35" dirty="0">
                <a:solidFill>
                  <a:srgbClr val="0E3652"/>
                </a:solidFill>
                <a:latin typeface="Arial"/>
                <a:cs typeface="Arial"/>
              </a:rPr>
              <a:t> </a:t>
            </a:r>
            <a:r>
              <a:rPr sz="1200" spc="-40" dirty="0">
                <a:solidFill>
                  <a:srgbClr val="0E3652"/>
                </a:solidFill>
                <a:latin typeface="Arial"/>
                <a:cs typeface="Arial"/>
              </a:rPr>
              <a:t>generalizability)?</a:t>
            </a:r>
            <a:endParaRPr sz="1200">
              <a:latin typeface="Arial"/>
              <a:cs typeface="Arial"/>
            </a:endParaRPr>
          </a:p>
        </p:txBody>
      </p:sp>
      <p:sp>
        <p:nvSpPr>
          <p:cNvPr id="5" name="object 5"/>
          <p:cNvSpPr txBox="1">
            <a:spLocks noGrp="1"/>
          </p:cNvSpPr>
          <p:nvPr>
            <p:ph type="sldNum" sz="quarter" idx="7"/>
          </p:nvPr>
        </p:nvSpPr>
        <p:spPr>
          <a:prstGeom prst="rect">
            <a:avLst/>
          </a:prstGeom>
        </p:spPr>
        <p:txBody>
          <a:bodyPr vert="horz" wrap="square" lIns="0" tIns="6985" rIns="0" bIns="0" rtlCol="0">
            <a:spAutoFit/>
          </a:bodyPr>
          <a:lstStyle/>
          <a:p>
            <a:pPr marL="25400">
              <a:lnSpc>
                <a:spcPct val="100000"/>
              </a:lnSpc>
              <a:spcBef>
                <a:spcPts val="55"/>
              </a:spcBef>
            </a:pPr>
            <a:r>
              <a:rPr spc="-70" dirty="0"/>
              <a:t>7</a:t>
            </a:r>
          </a:p>
        </p:txBody>
      </p:sp>
      <p:sp>
        <p:nvSpPr>
          <p:cNvPr id="3" name="TextBox 2"/>
          <p:cNvSpPr txBox="1"/>
          <p:nvPr/>
        </p:nvSpPr>
        <p:spPr>
          <a:xfrm>
            <a:off x="323850" y="815975"/>
            <a:ext cx="1807338" cy="584775"/>
          </a:xfrm>
          <a:prstGeom prst="rect">
            <a:avLst/>
          </a:prstGeom>
          <a:noFill/>
        </p:spPr>
        <p:txBody>
          <a:bodyPr wrap="square" rtlCol="0">
            <a:spAutoFit/>
          </a:bodyPr>
          <a:lstStyle/>
          <a:p>
            <a:r>
              <a:rPr lang="en-US" sz="1600" b="1" dirty="0" smtClean="0">
                <a:solidFill>
                  <a:srgbClr val="C00000"/>
                </a:solidFill>
              </a:rPr>
              <a:t>Experiment</a:t>
            </a:r>
            <a:r>
              <a:rPr lang="en-US" sz="1600" dirty="0" smtClean="0">
                <a:solidFill>
                  <a:srgbClr val="C00000"/>
                </a:solidFill>
              </a:rPr>
              <a:t>: Facebook Study</a:t>
            </a:r>
            <a:endParaRPr lang="en-US" sz="1600" dirty="0">
              <a:solidFill>
                <a:srgbClr val="C00000"/>
              </a:solidFill>
            </a:endParaRPr>
          </a:p>
        </p:txBody>
      </p:sp>
      <p:sp>
        <p:nvSpPr>
          <p:cNvPr id="20" name="TextBox 19"/>
          <p:cNvSpPr txBox="1"/>
          <p:nvPr/>
        </p:nvSpPr>
        <p:spPr>
          <a:xfrm>
            <a:off x="2076450" y="1654175"/>
            <a:ext cx="1066800" cy="507831"/>
          </a:xfrm>
          <a:prstGeom prst="rect">
            <a:avLst/>
          </a:prstGeom>
          <a:noFill/>
        </p:spPr>
        <p:txBody>
          <a:bodyPr wrap="square" rtlCol="0">
            <a:spAutoFit/>
          </a:bodyPr>
          <a:lstStyle/>
          <a:p>
            <a:r>
              <a:rPr lang="en-US" sz="900" dirty="0" smtClean="0">
                <a:solidFill>
                  <a:srgbClr val="C00000"/>
                </a:solidFill>
              </a:rPr>
              <a:t>Negative things going on in your area</a:t>
            </a:r>
            <a:endParaRPr lang="en-US" sz="900" dirty="0">
              <a:solidFill>
                <a:srgbClr val="C00000"/>
              </a:solidFill>
            </a:endParaRPr>
          </a:p>
        </p:txBody>
      </p:sp>
    </p:spTree>
    <p:extLst>
      <p:ext uri="{BB962C8B-B14F-4D97-AF65-F5344CB8AC3E}">
        <p14:creationId xmlns:p14="http://schemas.microsoft.com/office/powerpoint/2010/main" val="4099009874"/>
      </p:ext>
    </p:extLst>
  </p:cSld>
  <p:clrMapOvr>
    <a:masterClrMapping/>
  </p:clrMapOvr>
  <p:transition>
    <p:cu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7150" y="1515248"/>
            <a:ext cx="2085975" cy="1562100"/>
          </a:xfrm>
          <a:prstGeom prst="rect">
            <a:avLst/>
          </a:prstGeom>
        </p:spPr>
      </p:pic>
      <p:sp>
        <p:nvSpPr>
          <p:cNvPr id="2" name="object 2"/>
          <p:cNvSpPr txBox="1">
            <a:spLocks noGrp="1"/>
          </p:cNvSpPr>
          <p:nvPr>
            <p:ph type="title"/>
          </p:nvPr>
        </p:nvSpPr>
        <p:spPr>
          <a:xfrm>
            <a:off x="192912" y="166116"/>
            <a:ext cx="4222115" cy="458470"/>
          </a:xfrm>
          <a:prstGeom prst="rect">
            <a:avLst/>
          </a:prstGeom>
          <a:solidFill>
            <a:srgbClr val="CCDBE6"/>
          </a:solidFill>
        </p:spPr>
        <p:txBody>
          <a:bodyPr vert="horz" wrap="square" lIns="0" tIns="31114" rIns="0" bIns="0" rtlCol="0">
            <a:spAutoFit/>
          </a:bodyPr>
          <a:lstStyle/>
          <a:p>
            <a:pPr marL="59690" marR="394335">
              <a:lnSpc>
                <a:spcPct val="100000"/>
              </a:lnSpc>
              <a:spcBef>
                <a:spcPts val="244"/>
              </a:spcBef>
            </a:pPr>
            <a:r>
              <a:rPr sz="1200" spc="-30" dirty="0">
                <a:solidFill>
                  <a:srgbClr val="0E3652"/>
                </a:solidFill>
                <a:latin typeface="Arial"/>
                <a:cs typeface="Arial"/>
              </a:rPr>
              <a:t>What </a:t>
            </a:r>
            <a:r>
              <a:rPr sz="1200" spc="-20" dirty="0">
                <a:solidFill>
                  <a:srgbClr val="0E3652"/>
                </a:solidFill>
                <a:latin typeface="Arial"/>
                <a:cs typeface="Arial"/>
              </a:rPr>
              <a:t>type </a:t>
            </a:r>
            <a:r>
              <a:rPr sz="1200" spc="-15" dirty="0">
                <a:solidFill>
                  <a:srgbClr val="0E3652"/>
                </a:solidFill>
                <a:latin typeface="Arial"/>
                <a:cs typeface="Arial"/>
              </a:rPr>
              <a:t>of study </a:t>
            </a:r>
            <a:r>
              <a:rPr sz="1200" spc="-40" dirty="0">
                <a:solidFill>
                  <a:srgbClr val="0E3652"/>
                </a:solidFill>
                <a:latin typeface="Arial"/>
                <a:cs typeface="Arial"/>
              </a:rPr>
              <a:t>is </a:t>
            </a:r>
            <a:r>
              <a:rPr sz="1200" spc="-25" dirty="0">
                <a:solidFill>
                  <a:srgbClr val="0E3652"/>
                </a:solidFill>
                <a:latin typeface="Arial"/>
                <a:cs typeface="Arial"/>
              </a:rPr>
              <a:t>this? </a:t>
            </a:r>
            <a:r>
              <a:rPr sz="1200" spc="-30" dirty="0">
                <a:solidFill>
                  <a:srgbClr val="0E3652"/>
                </a:solidFill>
                <a:latin typeface="Arial"/>
                <a:cs typeface="Arial"/>
              </a:rPr>
              <a:t>What </a:t>
            </a:r>
            <a:r>
              <a:rPr sz="1200" spc="-40" dirty="0">
                <a:solidFill>
                  <a:srgbClr val="0E3652"/>
                </a:solidFill>
                <a:latin typeface="Arial"/>
                <a:cs typeface="Arial"/>
              </a:rPr>
              <a:t>is </a:t>
            </a:r>
            <a:r>
              <a:rPr sz="1200" spc="-20" dirty="0">
                <a:solidFill>
                  <a:srgbClr val="0E3652"/>
                </a:solidFill>
                <a:latin typeface="Arial"/>
                <a:cs typeface="Arial"/>
              </a:rPr>
              <a:t>the </a:t>
            </a:r>
            <a:r>
              <a:rPr sz="1200" spc="-10" dirty="0">
                <a:solidFill>
                  <a:srgbClr val="0E3652"/>
                </a:solidFill>
                <a:latin typeface="Arial"/>
                <a:cs typeface="Arial"/>
              </a:rPr>
              <a:t>scope </a:t>
            </a:r>
            <a:r>
              <a:rPr sz="1200" spc="-15" dirty="0">
                <a:solidFill>
                  <a:srgbClr val="0E3652"/>
                </a:solidFill>
                <a:latin typeface="Arial"/>
                <a:cs typeface="Arial"/>
              </a:rPr>
              <a:t>of </a:t>
            </a:r>
            <a:r>
              <a:rPr sz="1200" spc="-35" dirty="0">
                <a:solidFill>
                  <a:srgbClr val="0E3652"/>
                </a:solidFill>
                <a:latin typeface="Arial"/>
                <a:cs typeface="Arial"/>
              </a:rPr>
              <a:t>inference  </a:t>
            </a:r>
            <a:r>
              <a:rPr sz="1200" spc="-40" dirty="0">
                <a:solidFill>
                  <a:srgbClr val="0E3652"/>
                </a:solidFill>
                <a:latin typeface="Arial"/>
                <a:cs typeface="Arial"/>
              </a:rPr>
              <a:t>(causality </a:t>
            </a:r>
            <a:r>
              <a:rPr sz="1200" spc="60" dirty="0">
                <a:solidFill>
                  <a:srgbClr val="0E3652"/>
                </a:solidFill>
                <a:latin typeface="Arial"/>
                <a:cs typeface="Arial"/>
              </a:rPr>
              <a:t>/</a:t>
            </a:r>
            <a:r>
              <a:rPr sz="1200" spc="35" dirty="0">
                <a:solidFill>
                  <a:srgbClr val="0E3652"/>
                </a:solidFill>
                <a:latin typeface="Arial"/>
                <a:cs typeface="Arial"/>
              </a:rPr>
              <a:t> </a:t>
            </a:r>
            <a:r>
              <a:rPr sz="1200" spc="-40" dirty="0">
                <a:solidFill>
                  <a:srgbClr val="0E3652"/>
                </a:solidFill>
                <a:latin typeface="Arial"/>
                <a:cs typeface="Arial"/>
              </a:rPr>
              <a:t>generalizability)?</a:t>
            </a:r>
            <a:endParaRPr sz="1200">
              <a:latin typeface="Arial"/>
              <a:cs typeface="Arial"/>
            </a:endParaRPr>
          </a:p>
        </p:txBody>
      </p:sp>
      <p:sp>
        <p:nvSpPr>
          <p:cNvPr id="5" name="object 5"/>
          <p:cNvSpPr txBox="1">
            <a:spLocks noGrp="1"/>
          </p:cNvSpPr>
          <p:nvPr>
            <p:ph type="sldNum" sz="quarter" idx="7"/>
          </p:nvPr>
        </p:nvSpPr>
        <p:spPr>
          <a:prstGeom prst="rect">
            <a:avLst/>
          </a:prstGeom>
        </p:spPr>
        <p:txBody>
          <a:bodyPr vert="horz" wrap="square" lIns="0" tIns="6985" rIns="0" bIns="0" rtlCol="0">
            <a:spAutoFit/>
          </a:bodyPr>
          <a:lstStyle/>
          <a:p>
            <a:pPr marL="25400">
              <a:lnSpc>
                <a:spcPct val="100000"/>
              </a:lnSpc>
              <a:spcBef>
                <a:spcPts val="55"/>
              </a:spcBef>
            </a:pPr>
            <a:r>
              <a:rPr spc="-70" dirty="0"/>
              <a:t>7</a:t>
            </a:r>
          </a:p>
        </p:txBody>
      </p:sp>
      <p:sp>
        <p:nvSpPr>
          <p:cNvPr id="3" name="TextBox 2"/>
          <p:cNvSpPr txBox="1"/>
          <p:nvPr/>
        </p:nvSpPr>
        <p:spPr>
          <a:xfrm>
            <a:off x="323850" y="815975"/>
            <a:ext cx="1807338" cy="584775"/>
          </a:xfrm>
          <a:prstGeom prst="rect">
            <a:avLst/>
          </a:prstGeom>
          <a:noFill/>
        </p:spPr>
        <p:txBody>
          <a:bodyPr wrap="square" rtlCol="0">
            <a:spAutoFit/>
          </a:bodyPr>
          <a:lstStyle/>
          <a:p>
            <a:r>
              <a:rPr lang="en-US" sz="1600" b="1" dirty="0" smtClean="0">
                <a:solidFill>
                  <a:srgbClr val="C00000"/>
                </a:solidFill>
              </a:rPr>
              <a:t>Experiment</a:t>
            </a:r>
            <a:r>
              <a:rPr lang="en-US" sz="1600" dirty="0" smtClean="0">
                <a:solidFill>
                  <a:srgbClr val="C00000"/>
                </a:solidFill>
              </a:rPr>
              <a:t>: Facebook Study</a:t>
            </a:r>
            <a:endParaRPr lang="en-US" sz="1600" dirty="0">
              <a:solidFill>
                <a:srgbClr val="C00000"/>
              </a:solidFill>
            </a:endParaRPr>
          </a:p>
        </p:txBody>
      </p:sp>
      <p:sp>
        <p:nvSpPr>
          <p:cNvPr id="8" name="Oval 7"/>
          <p:cNvSpPr/>
          <p:nvPr/>
        </p:nvSpPr>
        <p:spPr>
          <a:xfrm>
            <a:off x="2752027" y="2035175"/>
            <a:ext cx="16002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811969" y="2765424"/>
            <a:ext cx="1704277" cy="276999"/>
          </a:xfrm>
          <a:prstGeom prst="rect">
            <a:avLst/>
          </a:prstGeom>
          <a:noFill/>
        </p:spPr>
        <p:txBody>
          <a:bodyPr wrap="square" rtlCol="0">
            <a:spAutoFit/>
          </a:bodyPr>
          <a:lstStyle/>
          <a:p>
            <a:r>
              <a:rPr lang="en-US" sz="1200" b="1" dirty="0" smtClean="0"/>
              <a:t>Dependent Variable</a:t>
            </a:r>
            <a:endParaRPr lang="en-US" sz="1200" b="1" dirty="0"/>
          </a:p>
        </p:txBody>
      </p:sp>
      <p:cxnSp>
        <p:nvCxnSpPr>
          <p:cNvPr id="16" name="Straight Arrow Connector 15"/>
          <p:cNvCxnSpPr>
            <a:stCxn id="6" idx="6"/>
            <a:endCxn id="8" idx="2"/>
          </p:cNvCxnSpPr>
          <p:nvPr/>
        </p:nvCxnSpPr>
        <p:spPr>
          <a:xfrm>
            <a:off x="1771650" y="2378075"/>
            <a:ext cx="9803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809750" y="2029380"/>
            <a:ext cx="980377" cy="369332"/>
          </a:xfrm>
          <a:prstGeom prst="rect">
            <a:avLst/>
          </a:prstGeom>
          <a:noFill/>
        </p:spPr>
        <p:txBody>
          <a:bodyPr wrap="square" rtlCol="0">
            <a:spAutoFit/>
          </a:bodyPr>
          <a:lstStyle/>
          <a:p>
            <a:r>
              <a:rPr lang="en-US" dirty="0" smtClean="0">
                <a:solidFill>
                  <a:srgbClr val="C00000"/>
                </a:solidFill>
              </a:rPr>
              <a:t>Causes</a:t>
            </a:r>
            <a:endParaRPr lang="en-US" dirty="0">
              <a:solidFill>
                <a:srgbClr val="C00000"/>
              </a:solidFill>
            </a:endParaRPr>
          </a:p>
        </p:txBody>
      </p:sp>
      <p:pic>
        <p:nvPicPr>
          <p:cNvPr id="7" name="Picture 6"/>
          <p:cNvPicPr>
            <a:picLocks noChangeAspect="1"/>
          </p:cNvPicPr>
          <p:nvPr/>
        </p:nvPicPr>
        <p:blipFill>
          <a:blip r:embed="rId3"/>
          <a:stretch>
            <a:fillRect/>
          </a:stretch>
        </p:blipFill>
        <p:spPr>
          <a:xfrm>
            <a:off x="857250" y="2997973"/>
            <a:ext cx="1657350" cy="428625"/>
          </a:xfrm>
          <a:prstGeom prst="rect">
            <a:avLst/>
          </a:prstGeom>
        </p:spPr>
      </p:pic>
      <p:sp>
        <p:nvSpPr>
          <p:cNvPr id="19" name="TextBox 18"/>
          <p:cNvSpPr txBox="1"/>
          <p:nvPr/>
        </p:nvSpPr>
        <p:spPr>
          <a:xfrm>
            <a:off x="2857753" y="2087140"/>
            <a:ext cx="1570229" cy="523220"/>
          </a:xfrm>
          <a:prstGeom prst="rect">
            <a:avLst/>
          </a:prstGeom>
          <a:noFill/>
        </p:spPr>
        <p:txBody>
          <a:bodyPr wrap="square" rtlCol="0">
            <a:spAutoFit/>
          </a:bodyPr>
          <a:lstStyle/>
          <a:p>
            <a:r>
              <a:rPr lang="en-US" sz="1400" dirty="0" smtClean="0"/>
              <a:t>Posting Positivity/</a:t>
            </a:r>
          </a:p>
          <a:p>
            <a:r>
              <a:rPr lang="en-US" sz="1400" dirty="0" smtClean="0"/>
              <a:t>Negativity</a:t>
            </a:r>
            <a:endParaRPr lang="en-US" sz="1400" dirty="0"/>
          </a:p>
        </p:txBody>
      </p:sp>
    </p:spTree>
    <p:extLst>
      <p:ext uri="{BB962C8B-B14F-4D97-AF65-F5344CB8AC3E}">
        <p14:creationId xmlns:p14="http://schemas.microsoft.com/office/powerpoint/2010/main" val="3933447176"/>
      </p:ext>
    </p:extLst>
  </p:cSld>
  <p:clrMapOvr>
    <a:masterClrMapping/>
  </p:clrMapOvr>
  <p:transition>
    <p:cu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19455" y="57937"/>
            <a:ext cx="3793490" cy="363220"/>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4.  </a:t>
            </a:r>
            <a:r>
              <a:rPr sz="1050" spc="-55" dirty="0">
                <a:solidFill>
                  <a:srgbClr val="FFFFFF"/>
                </a:solidFill>
                <a:latin typeface="DejaVu Sans"/>
                <a:cs typeface="DejaVu Sans"/>
              </a:rPr>
              <a:t>Experiments </a:t>
            </a:r>
            <a:r>
              <a:rPr sz="1050" spc="-45" dirty="0">
                <a:solidFill>
                  <a:srgbClr val="FFFFFF"/>
                </a:solidFill>
                <a:latin typeface="DejaVu Sans"/>
                <a:cs typeface="DejaVu Sans"/>
              </a:rPr>
              <a:t>use </a:t>
            </a:r>
            <a:r>
              <a:rPr sz="1050" spc="-55" dirty="0">
                <a:solidFill>
                  <a:srgbClr val="FFFFFF"/>
                </a:solidFill>
                <a:latin typeface="DejaVu Sans"/>
                <a:cs typeface="DejaVu Sans"/>
              </a:rPr>
              <a:t>random assignment </a:t>
            </a:r>
            <a:r>
              <a:rPr sz="1050" spc="-45" dirty="0">
                <a:solidFill>
                  <a:srgbClr val="FFFFFF"/>
                </a:solidFill>
                <a:latin typeface="DejaVu Sans"/>
                <a:cs typeface="DejaVu Sans"/>
              </a:rPr>
              <a:t>to </a:t>
            </a:r>
            <a:r>
              <a:rPr sz="1050" spc="-75" dirty="0">
                <a:solidFill>
                  <a:srgbClr val="FFFFFF"/>
                </a:solidFill>
                <a:latin typeface="DejaVu Sans"/>
                <a:cs typeface="DejaVu Sans"/>
              </a:rPr>
              <a:t>treatment</a:t>
            </a:r>
            <a:r>
              <a:rPr sz="1050" spc="-40" dirty="0">
                <a:solidFill>
                  <a:srgbClr val="FFFFFF"/>
                </a:solidFill>
                <a:latin typeface="DejaVu Sans"/>
                <a:cs typeface="DejaVu Sans"/>
              </a:rPr>
              <a:t> groups,</a:t>
            </a:r>
            <a:endParaRPr sz="1050">
              <a:latin typeface="DejaVu Sans"/>
              <a:cs typeface="DejaVu Sans"/>
            </a:endParaRPr>
          </a:p>
          <a:p>
            <a:pPr marL="2025014">
              <a:lnSpc>
                <a:spcPct val="100000"/>
              </a:lnSpc>
              <a:spcBef>
                <a:spcPts val="95"/>
              </a:spcBef>
            </a:pPr>
            <a:r>
              <a:rPr sz="1050" spc="-50" dirty="0">
                <a:solidFill>
                  <a:srgbClr val="FFFFFF"/>
                </a:solidFill>
                <a:latin typeface="DejaVu Sans"/>
                <a:cs typeface="DejaVu Sans"/>
              </a:rPr>
              <a:t>observational </a:t>
            </a:r>
            <a:r>
              <a:rPr sz="1050" spc="-40" dirty="0">
                <a:solidFill>
                  <a:srgbClr val="FFFFFF"/>
                </a:solidFill>
                <a:latin typeface="DejaVu Sans"/>
                <a:cs typeface="DejaVu Sans"/>
              </a:rPr>
              <a:t>studies </a:t>
            </a:r>
            <a:r>
              <a:rPr sz="1050" spc="-25" dirty="0">
                <a:solidFill>
                  <a:srgbClr val="FFFFFF"/>
                </a:solidFill>
                <a:latin typeface="DejaVu Sans"/>
                <a:cs typeface="DejaVu Sans"/>
              </a:rPr>
              <a:t>do</a:t>
            </a:r>
            <a:r>
              <a:rPr sz="1050" spc="-65" dirty="0">
                <a:solidFill>
                  <a:srgbClr val="FFFFFF"/>
                </a:solidFill>
                <a:latin typeface="DejaVu Sans"/>
                <a:cs typeface="DejaVu Sans"/>
              </a:rPr>
              <a:t> </a:t>
            </a:r>
            <a:r>
              <a:rPr sz="1050" spc="-50" dirty="0">
                <a:solidFill>
                  <a:srgbClr val="FFFFFF"/>
                </a:solidFill>
                <a:latin typeface="DejaVu Sans"/>
                <a:cs typeface="DejaVu Sans"/>
              </a:rPr>
              <a:t>not</a:t>
            </a:r>
            <a:endParaRPr sz="1050">
              <a:latin typeface="DejaVu Sans"/>
              <a:cs typeface="DejaVu Sans"/>
            </a:endParaRPr>
          </a:p>
        </p:txBody>
      </p:sp>
      <p:sp>
        <p:nvSpPr>
          <p:cNvPr id="6" name="object 6"/>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8</a:t>
            </a:r>
            <a:endParaRPr sz="800">
              <a:latin typeface="DejaVu Sans"/>
              <a:cs typeface="DejaVu Sans"/>
            </a:endParaRPr>
          </a:p>
        </p:txBody>
      </p:sp>
      <p:sp>
        <p:nvSpPr>
          <p:cNvPr id="3" name="object 3"/>
          <p:cNvSpPr txBox="1"/>
          <p:nvPr/>
        </p:nvSpPr>
        <p:spPr>
          <a:xfrm>
            <a:off x="198246" y="693293"/>
            <a:ext cx="4211955" cy="769620"/>
          </a:xfrm>
          <a:prstGeom prst="rect">
            <a:avLst/>
          </a:prstGeom>
          <a:solidFill>
            <a:srgbClr val="CCDBE6"/>
          </a:solidFill>
        </p:spPr>
        <p:txBody>
          <a:bodyPr vert="horz" wrap="square" lIns="0" tIns="26670" rIns="0" bIns="0" rtlCol="0">
            <a:spAutoFit/>
          </a:bodyPr>
          <a:lstStyle/>
          <a:p>
            <a:pPr marL="54610" marR="68580">
              <a:lnSpc>
                <a:spcPct val="107500"/>
              </a:lnSpc>
              <a:spcBef>
                <a:spcPts val="210"/>
              </a:spcBef>
            </a:pPr>
            <a:r>
              <a:rPr sz="1050" spc="-20" dirty="0">
                <a:solidFill>
                  <a:srgbClr val="0E3652"/>
                </a:solidFill>
                <a:latin typeface="Arial"/>
                <a:cs typeface="Arial"/>
              </a:rPr>
              <a:t>A </a:t>
            </a:r>
            <a:r>
              <a:rPr sz="1050" spc="5" dirty="0">
                <a:solidFill>
                  <a:srgbClr val="0E3652"/>
                </a:solidFill>
                <a:latin typeface="Arial"/>
                <a:cs typeface="Arial"/>
              </a:rPr>
              <a:t>study that </a:t>
            </a:r>
            <a:r>
              <a:rPr sz="1050" spc="-10" dirty="0">
                <a:solidFill>
                  <a:srgbClr val="0E3652"/>
                </a:solidFill>
                <a:latin typeface="Arial"/>
                <a:cs typeface="Arial"/>
              </a:rPr>
              <a:t>surveyed </a:t>
            </a:r>
            <a:r>
              <a:rPr sz="1050" spc="-20" dirty="0">
                <a:solidFill>
                  <a:srgbClr val="0E3652"/>
                </a:solidFill>
                <a:latin typeface="Arial"/>
                <a:cs typeface="Arial"/>
              </a:rPr>
              <a:t>a </a:t>
            </a:r>
            <a:r>
              <a:rPr sz="1050" spc="10" dirty="0">
                <a:solidFill>
                  <a:srgbClr val="0E3652"/>
                </a:solidFill>
                <a:latin typeface="Arial"/>
                <a:cs typeface="Arial"/>
              </a:rPr>
              <a:t>random </a:t>
            </a:r>
            <a:r>
              <a:rPr sz="1050" spc="-5" dirty="0">
                <a:solidFill>
                  <a:srgbClr val="0E3652"/>
                </a:solidFill>
                <a:latin typeface="Arial"/>
                <a:cs typeface="Arial"/>
              </a:rPr>
              <a:t>sample </a:t>
            </a:r>
            <a:r>
              <a:rPr sz="1050" spc="5" dirty="0">
                <a:solidFill>
                  <a:srgbClr val="0E3652"/>
                </a:solidFill>
                <a:latin typeface="Arial"/>
                <a:cs typeface="Arial"/>
              </a:rPr>
              <a:t>of </a:t>
            </a:r>
            <a:r>
              <a:rPr sz="1050" dirty="0">
                <a:solidFill>
                  <a:srgbClr val="0E3652"/>
                </a:solidFill>
                <a:latin typeface="Arial"/>
                <a:cs typeface="Arial"/>
              </a:rPr>
              <a:t>otherwise </a:t>
            </a:r>
            <a:r>
              <a:rPr sz="1050" spc="-10" dirty="0">
                <a:solidFill>
                  <a:srgbClr val="0E3652"/>
                </a:solidFill>
                <a:latin typeface="Arial"/>
                <a:cs typeface="Arial"/>
              </a:rPr>
              <a:t>healthy </a:t>
            </a:r>
            <a:r>
              <a:rPr sz="1050" dirty="0">
                <a:solidFill>
                  <a:srgbClr val="0E3652"/>
                </a:solidFill>
                <a:latin typeface="Arial"/>
                <a:cs typeface="Arial"/>
              </a:rPr>
              <a:t>adults  </a:t>
            </a:r>
            <a:r>
              <a:rPr sz="1050" spc="5" dirty="0">
                <a:solidFill>
                  <a:srgbClr val="0E3652"/>
                </a:solidFill>
                <a:latin typeface="Arial"/>
                <a:cs typeface="Arial"/>
              </a:rPr>
              <a:t>found that </a:t>
            </a:r>
            <a:r>
              <a:rPr sz="1050" dirty="0">
                <a:solidFill>
                  <a:srgbClr val="0E3652"/>
                </a:solidFill>
                <a:latin typeface="Arial"/>
                <a:cs typeface="Arial"/>
              </a:rPr>
              <a:t>people </a:t>
            </a:r>
            <a:r>
              <a:rPr sz="1050" spc="-25" dirty="0">
                <a:solidFill>
                  <a:srgbClr val="0E3652"/>
                </a:solidFill>
                <a:latin typeface="Arial"/>
                <a:cs typeface="Arial"/>
              </a:rPr>
              <a:t>are </a:t>
            </a:r>
            <a:r>
              <a:rPr sz="1050" dirty="0">
                <a:solidFill>
                  <a:srgbClr val="0E3652"/>
                </a:solidFill>
                <a:latin typeface="Arial"/>
                <a:cs typeface="Arial"/>
              </a:rPr>
              <a:t>more </a:t>
            </a:r>
            <a:r>
              <a:rPr sz="1050" spc="-20" dirty="0">
                <a:solidFill>
                  <a:srgbClr val="0E3652"/>
                </a:solidFill>
                <a:latin typeface="Arial"/>
                <a:cs typeface="Arial"/>
              </a:rPr>
              <a:t>likely </a:t>
            </a:r>
            <a:r>
              <a:rPr sz="1050" spc="25" dirty="0">
                <a:solidFill>
                  <a:srgbClr val="0E3652"/>
                </a:solidFill>
                <a:latin typeface="Arial"/>
                <a:cs typeface="Arial"/>
              </a:rPr>
              <a:t>to </a:t>
            </a:r>
            <a:r>
              <a:rPr sz="1050" spc="10" dirty="0">
                <a:solidFill>
                  <a:srgbClr val="0E3652"/>
                </a:solidFill>
                <a:latin typeface="Arial"/>
                <a:cs typeface="Arial"/>
              </a:rPr>
              <a:t>get </a:t>
            </a:r>
            <a:r>
              <a:rPr sz="1050" dirty="0">
                <a:solidFill>
                  <a:srgbClr val="0E3652"/>
                </a:solidFill>
                <a:latin typeface="Arial"/>
                <a:cs typeface="Arial"/>
              </a:rPr>
              <a:t>muscle </a:t>
            </a:r>
            <a:r>
              <a:rPr sz="1050" spc="10" dirty="0">
                <a:solidFill>
                  <a:srgbClr val="0E3652"/>
                </a:solidFill>
                <a:latin typeface="Arial"/>
                <a:cs typeface="Arial"/>
              </a:rPr>
              <a:t>cramps </a:t>
            </a:r>
            <a:r>
              <a:rPr sz="1050" spc="5" dirty="0">
                <a:solidFill>
                  <a:srgbClr val="0E3652"/>
                </a:solidFill>
                <a:latin typeface="Arial"/>
                <a:cs typeface="Arial"/>
              </a:rPr>
              <a:t>when </a:t>
            </a:r>
            <a:r>
              <a:rPr sz="1050" dirty="0">
                <a:solidFill>
                  <a:srgbClr val="0E3652"/>
                </a:solidFill>
                <a:latin typeface="Arial"/>
                <a:cs typeface="Arial"/>
              </a:rPr>
              <a:t>they’re  stressed. </a:t>
            </a:r>
            <a:r>
              <a:rPr sz="1050" spc="-20" dirty="0">
                <a:solidFill>
                  <a:srgbClr val="0E3652"/>
                </a:solidFill>
                <a:latin typeface="Arial"/>
                <a:cs typeface="Arial"/>
              </a:rPr>
              <a:t>The </a:t>
            </a:r>
            <a:r>
              <a:rPr sz="1050" spc="5" dirty="0">
                <a:solidFill>
                  <a:srgbClr val="0E3652"/>
                </a:solidFill>
                <a:latin typeface="Arial"/>
                <a:cs typeface="Arial"/>
              </a:rPr>
              <a:t>study </a:t>
            </a:r>
            <a:r>
              <a:rPr sz="1050" spc="-10" dirty="0">
                <a:solidFill>
                  <a:srgbClr val="0E3652"/>
                </a:solidFill>
                <a:latin typeface="Arial"/>
                <a:cs typeface="Arial"/>
              </a:rPr>
              <a:t>also </a:t>
            </a:r>
            <a:r>
              <a:rPr sz="1050" spc="10" dirty="0">
                <a:solidFill>
                  <a:srgbClr val="0E3652"/>
                </a:solidFill>
                <a:latin typeface="Arial"/>
                <a:cs typeface="Arial"/>
              </a:rPr>
              <a:t>noted </a:t>
            </a:r>
            <a:r>
              <a:rPr sz="1050" spc="5" dirty="0">
                <a:solidFill>
                  <a:srgbClr val="0E3652"/>
                </a:solidFill>
                <a:latin typeface="Arial"/>
                <a:cs typeface="Arial"/>
              </a:rPr>
              <a:t>that </a:t>
            </a:r>
            <a:r>
              <a:rPr sz="1050" dirty="0">
                <a:solidFill>
                  <a:srgbClr val="0E3652"/>
                </a:solidFill>
                <a:latin typeface="Arial"/>
                <a:cs typeface="Arial"/>
              </a:rPr>
              <a:t>people drink more </a:t>
            </a:r>
            <a:r>
              <a:rPr sz="1050" spc="-5" dirty="0">
                <a:solidFill>
                  <a:srgbClr val="0E3652"/>
                </a:solidFill>
                <a:latin typeface="Arial"/>
                <a:cs typeface="Arial"/>
              </a:rPr>
              <a:t>coffee </a:t>
            </a:r>
            <a:r>
              <a:rPr sz="1050" spc="5" dirty="0">
                <a:solidFill>
                  <a:srgbClr val="0E3652"/>
                </a:solidFill>
                <a:latin typeface="Arial"/>
                <a:cs typeface="Arial"/>
              </a:rPr>
              <a:t>and  </a:t>
            </a:r>
            <a:r>
              <a:rPr sz="1050" spc="-10" dirty="0">
                <a:solidFill>
                  <a:srgbClr val="0E3652"/>
                </a:solidFill>
                <a:latin typeface="Arial"/>
                <a:cs typeface="Arial"/>
              </a:rPr>
              <a:t>sleep </a:t>
            </a:r>
            <a:r>
              <a:rPr sz="1050" spc="-15" dirty="0">
                <a:solidFill>
                  <a:srgbClr val="0E3652"/>
                </a:solidFill>
                <a:latin typeface="Arial"/>
                <a:cs typeface="Arial"/>
              </a:rPr>
              <a:t>less </a:t>
            </a:r>
            <a:r>
              <a:rPr sz="1050" spc="5" dirty="0">
                <a:solidFill>
                  <a:srgbClr val="0E3652"/>
                </a:solidFill>
                <a:latin typeface="Arial"/>
                <a:cs typeface="Arial"/>
              </a:rPr>
              <a:t>when </a:t>
            </a:r>
            <a:r>
              <a:rPr sz="1050" dirty="0">
                <a:solidFill>
                  <a:srgbClr val="0E3652"/>
                </a:solidFill>
                <a:latin typeface="Arial"/>
                <a:cs typeface="Arial"/>
              </a:rPr>
              <a:t>they’re stressed. What </a:t>
            </a:r>
            <a:r>
              <a:rPr sz="1050" spc="5" dirty="0">
                <a:solidFill>
                  <a:srgbClr val="0E3652"/>
                </a:solidFill>
                <a:latin typeface="Arial"/>
                <a:cs typeface="Arial"/>
              </a:rPr>
              <a:t>type of study </a:t>
            </a:r>
            <a:r>
              <a:rPr sz="1050" spc="-20" dirty="0">
                <a:solidFill>
                  <a:srgbClr val="0E3652"/>
                </a:solidFill>
                <a:latin typeface="Arial"/>
                <a:cs typeface="Arial"/>
              </a:rPr>
              <a:t>is</a:t>
            </a:r>
            <a:r>
              <a:rPr sz="1050" spc="-90" dirty="0">
                <a:solidFill>
                  <a:srgbClr val="0E3652"/>
                </a:solidFill>
                <a:latin typeface="Arial"/>
                <a:cs typeface="Arial"/>
              </a:rPr>
              <a:t> </a:t>
            </a:r>
            <a:r>
              <a:rPr sz="1050" spc="-5" dirty="0">
                <a:solidFill>
                  <a:srgbClr val="0E3652"/>
                </a:solidFill>
                <a:latin typeface="Arial"/>
                <a:cs typeface="Arial"/>
              </a:rPr>
              <a:t>this?</a:t>
            </a:r>
            <a:endParaRPr sz="1050">
              <a:latin typeface="Arial"/>
              <a:cs typeface="Arial"/>
            </a:endParaRPr>
          </a:p>
        </p:txBody>
      </p:sp>
      <p:sp>
        <p:nvSpPr>
          <p:cNvPr id="4" name="object 4"/>
          <p:cNvSpPr txBox="1"/>
          <p:nvPr/>
        </p:nvSpPr>
        <p:spPr>
          <a:xfrm>
            <a:off x="198246" y="1714119"/>
            <a:ext cx="4211955" cy="253365"/>
          </a:xfrm>
          <a:prstGeom prst="rect">
            <a:avLst/>
          </a:prstGeom>
          <a:solidFill>
            <a:srgbClr val="CCDBE6"/>
          </a:solidFill>
        </p:spPr>
        <p:txBody>
          <a:bodyPr vert="horz" wrap="square" lIns="0" tIns="38100" rIns="0" bIns="0" rtlCol="0">
            <a:spAutoFit/>
          </a:bodyPr>
          <a:lstStyle/>
          <a:p>
            <a:pPr marL="54610">
              <a:lnSpc>
                <a:spcPct val="100000"/>
              </a:lnSpc>
              <a:spcBef>
                <a:spcPts val="300"/>
              </a:spcBef>
            </a:pPr>
            <a:r>
              <a:rPr sz="1050" dirty="0">
                <a:solidFill>
                  <a:srgbClr val="0E3652"/>
                </a:solidFill>
                <a:latin typeface="Arial"/>
                <a:cs typeface="Arial"/>
              </a:rPr>
              <a:t>What </a:t>
            </a:r>
            <a:r>
              <a:rPr sz="1050" spc="-20" dirty="0">
                <a:solidFill>
                  <a:srgbClr val="0E3652"/>
                </a:solidFill>
                <a:latin typeface="Arial"/>
                <a:cs typeface="Arial"/>
              </a:rPr>
              <a:t>is </a:t>
            </a:r>
            <a:r>
              <a:rPr sz="1050" dirty="0">
                <a:solidFill>
                  <a:srgbClr val="0E3652"/>
                </a:solidFill>
                <a:latin typeface="Arial"/>
                <a:cs typeface="Arial"/>
              </a:rPr>
              <a:t>the </a:t>
            </a:r>
            <a:r>
              <a:rPr sz="1050" spc="5" dirty="0">
                <a:solidFill>
                  <a:srgbClr val="0E3652"/>
                </a:solidFill>
                <a:latin typeface="Arial"/>
                <a:cs typeface="Arial"/>
              </a:rPr>
              <a:t>conclusion of </a:t>
            </a:r>
            <a:r>
              <a:rPr sz="1050" dirty="0">
                <a:solidFill>
                  <a:srgbClr val="0E3652"/>
                </a:solidFill>
                <a:latin typeface="Arial"/>
                <a:cs typeface="Arial"/>
              </a:rPr>
              <a:t>the</a:t>
            </a:r>
            <a:r>
              <a:rPr sz="1050" spc="60" dirty="0">
                <a:solidFill>
                  <a:srgbClr val="0E3652"/>
                </a:solidFill>
                <a:latin typeface="Arial"/>
                <a:cs typeface="Arial"/>
              </a:rPr>
              <a:t> </a:t>
            </a:r>
            <a:r>
              <a:rPr sz="1050" spc="5" dirty="0">
                <a:solidFill>
                  <a:srgbClr val="0E3652"/>
                </a:solidFill>
                <a:latin typeface="Arial"/>
                <a:cs typeface="Arial"/>
              </a:rPr>
              <a:t>study?</a:t>
            </a:r>
            <a:endParaRPr sz="1050">
              <a:latin typeface="Arial"/>
              <a:cs typeface="Arial"/>
            </a:endParaRPr>
          </a:p>
        </p:txBody>
      </p:sp>
      <p:sp>
        <p:nvSpPr>
          <p:cNvPr id="5" name="object 5"/>
          <p:cNvSpPr txBox="1"/>
          <p:nvPr/>
        </p:nvSpPr>
        <p:spPr>
          <a:xfrm>
            <a:off x="198246" y="2218563"/>
            <a:ext cx="4211955" cy="425450"/>
          </a:xfrm>
          <a:prstGeom prst="rect">
            <a:avLst/>
          </a:prstGeom>
          <a:solidFill>
            <a:srgbClr val="CCDBE6"/>
          </a:solidFill>
        </p:spPr>
        <p:txBody>
          <a:bodyPr vert="horz" wrap="square" lIns="0" tIns="26670" rIns="0" bIns="0" rtlCol="0">
            <a:spAutoFit/>
          </a:bodyPr>
          <a:lstStyle/>
          <a:p>
            <a:pPr marL="54610" marR="235585">
              <a:lnSpc>
                <a:spcPct val="107500"/>
              </a:lnSpc>
              <a:spcBef>
                <a:spcPts val="210"/>
              </a:spcBef>
            </a:pPr>
            <a:r>
              <a:rPr sz="1050" spc="-5" dirty="0">
                <a:solidFill>
                  <a:srgbClr val="0E3652"/>
                </a:solidFill>
                <a:latin typeface="Arial"/>
                <a:cs typeface="Arial"/>
              </a:rPr>
              <a:t>Can this </a:t>
            </a:r>
            <a:r>
              <a:rPr sz="1050" spc="5" dirty="0">
                <a:solidFill>
                  <a:srgbClr val="0E3652"/>
                </a:solidFill>
                <a:latin typeface="Arial"/>
                <a:cs typeface="Arial"/>
              </a:rPr>
              <a:t>study </a:t>
            </a:r>
            <a:r>
              <a:rPr sz="1050" spc="10" dirty="0">
                <a:solidFill>
                  <a:srgbClr val="0E3652"/>
                </a:solidFill>
                <a:latin typeface="Arial"/>
                <a:cs typeface="Arial"/>
              </a:rPr>
              <a:t>be </a:t>
            </a:r>
            <a:r>
              <a:rPr sz="1050" dirty="0">
                <a:solidFill>
                  <a:srgbClr val="0E3652"/>
                </a:solidFill>
                <a:latin typeface="Arial"/>
                <a:cs typeface="Arial"/>
              </a:rPr>
              <a:t>used </a:t>
            </a:r>
            <a:r>
              <a:rPr sz="1050" spc="25" dirty="0">
                <a:solidFill>
                  <a:srgbClr val="0E3652"/>
                </a:solidFill>
                <a:latin typeface="Arial"/>
                <a:cs typeface="Arial"/>
              </a:rPr>
              <a:t>to </a:t>
            </a:r>
            <a:r>
              <a:rPr sz="1050" spc="10" dirty="0">
                <a:solidFill>
                  <a:srgbClr val="0E3652"/>
                </a:solidFill>
                <a:latin typeface="Arial"/>
                <a:cs typeface="Arial"/>
              </a:rPr>
              <a:t>conclude </a:t>
            </a:r>
            <a:r>
              <a:rPr sz="1050" spc="-20" dirty="0">
                <a:solidFill>
                  <a:srgbClr val="0E3652"/>
                </a:solidFill>
                <a:latin typeface="Arial"/>
                <a:cs typeface="Arial"/>
              </a:rPr>
              <a:t>a </a:t>
            </a:r>
            <a:r>
              <a:rPr sz="1050" spc="-10" dirty="0">
                <a:solidFill>
                  <a:srgbClr val="0E3652"/>
                </a:solidFill>
                <a:latin typeface="Arial"/>
                <a:cs typeface="Arial"/>
              </a:rPr>
              <a:t>causal relationship </a:t>
            </a:r>
            <a:r>
              <a:rPr sz="1050" spc="5" dirty="0">
                <a:solidFill>
                  <a:srgbClr val="0E3652"/>
                </a:solidFill>
                <a:latin typeface="Arial"/>
                <a:cs typeface="Arial"/>
              </a:rPr>
              <a:t>between  </a:t>
            </a:r>
            <a:r>
              <a:rPr sz="1050" spc="-5" dirty="0">
                <a:solidFill>
                  <a:srgbClr val="0E3652"/>
                </a:solidFill>
                <a:latin typeface="Arial"/>
                <a:cs typeface="Arial"/>
              </a:rPr>
              <a:t>increased stress </a:t>
            </a:r>
            <a:r>
              <a:rPr sz="1050" spc="5" dirty="0">
                <a:solidFill>
                  <a:srgbClr val="0E3652"/>
                </a:solidFill>
                <a:latin typeface="Arial"/>
                <a:cs typeface="Arial"/>
              </a:rPr>
              <a:t>and </a:t>
            </a:r>
            <a:r>
              <a:rPr sz="1050" dirty="0">
                <a:solidFill>
                  <a:srgbClr val="0E3652"/>
                </a:solidFill>
                <a:latin typeface="Arial"/>
                <a:cs typeface="Arial"/>
              </a:rPr>
              <a:t>muscle</a:t>
            </a:r>
            <a:r>
              <a:rPr sz="1050" spc="35" dirty="0">
                <a:solidFill>
                  <a:srgbClr val="0E3652"/>
                </a:solidFill>
                <a:latin typeface="Arial"/>
                <a:cs typeface="Arial"/>
              </a:rPr>
              <a:t> </a:t>
            </a:r>
            <a:r>
              <a:rPr sz="1050" spc="10" dirty="0">
                <a:solidFill>
                  <a:srgbClr val="0E3652"/>
                </a:solidFill>
                <a:latin typeface="Arial"/>
                <a:cs typeface="Arial"/>
              </a:rPr>
              <a:t>cramps?</a:t>
            </a:r>
            <a:endParaRPr sz="1050">
              <a:latin typeface="Arial"/>
              <a:cs typeface="Arial"/>
            </a:endParaRPr>
          </a:p>
        </p:txBody>
      </p:sp>
    </p:spTree>
  </p:cSld>
  <p:clrMapOvr>
    <a:masterClrMapping/>
  </p:clrMapOvr>
  <p:transition>
    <p:cu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19455" y="57937"/>
            <a:ext cx="3793490" cy="363220"/>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4.  </a:t>
            </a:r>
            <a:r>
              <a:rPr sz="1050" spc="-55" dirty="0">
                <a:solidFill>
                  <a:srgbClr val="FFFFFF"/>
                </a:solidFill>
                <a:latin typeface="DejaVu Sans"/>
                <a:cs typeface="DejaVu Sans"/>
              </a:rPr>
              <a:t>Experiments </a:t>
            </a:r>
            <a:r>
              <a:rPr sz="1050" spc="-45" dirty="0">
                <a:solidFill>
                  <a:srgbClr val="FFFFFF"/>
                </a:solidFill>
                <a:latin typeface="DejaVu Sans"/>
                <a:cs typeface="DejaVu Sans"/>
              </a:rPr>
              <a:t>use </a:t>
            </a:r>
            <a:r>
              <a:rPr sz="1050" spc="-55" dirty="0">
                <a:solidFill>
                  <a:srgbClr val="FFFFFF"/>
                </a:solidFill>
                <a:latin typeface="DejaVu Sans"/>
                <a:cs typeface="DejaVu Sans"/>
              </a:rPr>
              <a:t>random assignment </a:t>
            </a:r>
            <a:r>
              <a:rPr sz="1050" spc="-45" dirty="0">
                <a:solidFill>
                  <a:srgbClr val="FFFFFF"/>
                </a:solidFill>
                <a:latin typeface="DejaVu Sans"/>
                <a:cs typeface="DejaVu Sans"/>
              </a:rPr>
              <a:t>to </a:t>
            </a:r>
            <a:r>
              <a:rPr sz="1050" spc="-75" dirty="0">
                <a:solidFill>
                  <a:srgbClr val="FFFFFF"/>
                </a:solidFill>
                <a:latin typeface="DejaVu Sans"/>
                <a:cs typeface="DejaVu Sans"/>
              </a:rPr>
              <a:t>treatment</a:t>
            </a:r>
            <a:r>
              <a:rPr sz="1050" spc="-40" dirty="0">
                <a:solidFill>
                  <a:srgbClr val="FFFFFF"/>
                </a:solidFill>
                <a:latin typeface="DejaVu Sans"/>
                <a:cs typeface="DejaVu Sans"/>
              </a:rPr>
              <a:t> groups,</a:t>
            </a:r>
            <a:endParaRPr sz="1050">
              <a:latin typeface="DejaVu Sans"/>
              <a:cs typeface="DejaVu Sans"/>
            </a:endParaRPr>
          </a:p>
          <a:p>
            <a:pPr marL="2025014">
              <a:lnSpc>
                <a:spcPct val="100000"/>
              </a:lnSpc>
              <a:spcBef>
                <a:spcPts val="95"/>
              </a:spcBef>
            </a:pPr>
            <a:r>
              <a:rPr sz="1050" spc="-50" dirty="0">
                <a:solidFill>
                  <a:srgbClr val="FFFFFF"/>
                </a:solidFill>
                <a:latin typeface="DejaVu Sans"/>
                <a:cs typeface="DejaVu Sans"/>
              </a:rPr>
              <a:t>observational </a:t>
            </a:r>
            <a:r>
              <a:rPr sz="1050" spc="-40" dirty="0">
                <a:solidFill>
                  <a:srgbClr val="FFFFFF"/>
                </a:solidFill>
                <a:latin typeface="DejaVu Sans"/>
                <a:cs typeface="DejaVu Sans"/>
              </a:rPr>
              <a:t>studies </a:t>
            </a:r>
            <a:r>
              <a:rPr sz="1050" spc="-25" dirty="0">
                <a:solidFill>
                  <a:srgbClr val="FFFFFF"/>
                </a:solidFill>
                <a:latin typeface="DejaVu Sans"/>
                <a:cs typeface="DejaVu Sans"/>
              </a:rPr>
              <a:t>do</a:t>
            </a:r>
            <a:r>
              <a:rPr sz="1050" spc="-65" dirty="0">
                <a:solidFill>
                  <a:srgbClr val="FFFFFF"/>
                </a:solidFill>
                <a:latin typeface="DejaVu Sans"/>
                <a:cs typeface="DejaVu Sans"/>
              </a:rPr>
              <a:t> </a:t>
            </a:r>
            <a:r>
              <a:rPr sz="1050" spc="-50" dirty="0">
                <a:solidFill>
                  <a:srgbClr val="FFFFFF"/>
                </a:solidFill>
                <a:latin typeface="DejaVu Sans"/>
                <a:cs typeface="DejaVu Sans"/>
              </a:rPr>
              <a:t>not</a:t>
            </a:r>
            <a:endParaRPr sz="1050">
              <a:latin typeface="DejaVu Sans"/>
              <a:cs typeface="DejaVu Sans"/>
            </a:endParaRPr>
          </a:p>
        </p:txBody>
      </p:sp>
      <p:sp>
        <p:nvSpPr>
          <p:cNvPr id="8" name="object 8"/>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8</a:t>
            </a:r>
            <a:endParaRPr sz="800">
              <a:latin typeface="DejaVu Sans"/>
              <a:cs typeface="DejaVu Sans"/>
            </a:endParaRPr>
          </a:p>
        </p:txBody>
      </p:sp>
      <p:sp>
        <p:nvSpPr>
          <p:cNvPr id="4" name="object 4"/>
          <p:cNvSpPr txBox="1"/>
          <p:nvPr/>
        </p:nvSpPr>
        <p:spPr>
          <a:xfrm>
            <a:off x="240411" y="1448968"/>
            <a:ext cx="841375" cy="178895"/>
          </a:xfrm>
          <a:prstGeom prst="rect">
            <a:avLst/>
          </a:prstGeom>
        </p:spPr>
        <p:txBody>
          <a:bodyPr vert="horz" wrap="square" lIns="0" tIns="17145" rIns="0" bIns="0" rtlCol="0">
            <a:spAutoFit/>
          </a:bodyPr>
          <a:lstStyle/>
          <a:p>
            <a:pPr marL="12700">
              <a:lnSpc>
                <a:spcPct val="100000"/>
              </a:lnSpc>
              <a:spcBef>
                <a:spcPts val="135"/>
              </a:spcBef>
            </a:pPr>
            <a:r>
              <a:rPr sz="1050" i="1" spc="-10" dirty="0">
                <a:solidFill>
                  <a:srgbClr val="C00000"/>
                </a:solidFill>
                <a:latin typeface="Arial"/>
                <a:cs typeface="Arial"/>
              </a:rPr>
              <a:t>Observational</a:t>
            </a:r>
            <a:endParaRPr sz="1050" dirty="0">
              <a:solidFill>
                <a:srgbClr val="C00000"/>
              </a:solidFill>
              <a:latin typeface="Arial"/>
              <a:cs typeface="Arial"/>
            </a:endParaRPr>
          </a:p>
        </p:txBody>
      </p:sp>
      <p:sp>
        <p:nvSpPr>
          <p:cNvPr id="5" name="object 5"/>
          <p:cNvSpPr txBox="1"/>
          <p:nvPr/>
        </p:nvSpPr>
        <p:spPr>
          <a:xfrm>
            <a:off x="198246" y="1714119"/>
            <a:ext cx="4211955" cy="253365"/>
          </a:xfrm>
          <a:prstGeom prst="rect">
            <a:avLst/>
          </a:prstGeom>
          <a:solidFill>
            <a:srgbClr val="CCDBE6"/>
          </a:solidFill>
        </p:spPr>
        <p:txBody>
          <a:bodyPr vert="horz" wrap="square" lIns="0" tIns="38100" rIns="0" bIns="0" rtlCol="0">
            <a:spAutoFit/>
          </a:bodyPr>
          <a:lstStyle/>
          <a:p>
            <a:pPr marL="54610">
              <a:lnSpc>
                <a:spcPct val="100000"/>
              </a:lnSpc>
              <a:spcBef>
                <a:spcPts val="300"/>
              </a:spcBef>
            </a:pPr>
            <a:r>
              <a:rPr sz="1050" dirty="0">
                <a:solidFill>
                  <a:srgbClr val="0E3652"/>
                </a:solidFill>
                <a:latin typeface="Arial"/>
                <a:cs typeface="Arial"/>
              </a:rPr>
              <a:t>What </a:t>
            </a:r>
            <a:r>
              <a:rPr sz="1050" spc="-20" dirty="0">
                <a:solidFill>
                  <a:srgbClr val="0E3652"/>
                </a:solidFill>
                <a:latin typeface="Arial"/>
                <a:cs typeface="Arial"/>
              </a:rPr>
              <a:t>is </a:t>
            </a:r>
            <a:r>
              <a:rPr sz="1050" dirty="0">
                <a:solidFill>
                  <a:srgbClr val="0E3652"/>
                </a:solidFill>
                <a:latin typeface="Arial"/>
                <a:cs typeface="Arial"/>
              </a:rPr>
              <a:t>the </a:t>
            </a:r>
            <a:r>
              <a:rPr sz="1050" spc="5" dirty="0">
                <a:solidFill>
                  <a:srgbClr val="0E3652"/>
                </a:solidFill>
                <a:latin typeface="Arial"/>
                <a:cs typeface="Arial"/>
              </a:rPr>
              <a:t>conclusion of </a:t>
            </a:r>
            <a:r>
              <a:rPr sz="1050" dirty="0">
                <a:solidFill>
                  <a:srgbClr val="0E3652"/>
                </a:solidFill>
                <a:latin typeface="Arial"/>
                <a:cs typeface="Arial"/>
              </a:rPr>
              <a:t>the</a:t>
            </a:r>
            <a:r>
              <a:rPr sz="1050" spc="60" dirty="0">
                <a:solidFill>
                  <a:srgbClr val="0E3652"/>
                </a:solidFill>
                <a:latin typeface="Arial"/>
                <a:cs typeface="Arial"/>
              </a:rPr>
              <a:t> </a:t>
            </a:r>
            <a:r>
              <a:rPr sz="1050" spc="5" dirty="0">
                <a:solidFill>
                  <a:srgbClr val="0E3652"/>
                </a:solidFill>
                <a:latin typeface="Arial"/>
                <a:cs typeface="Arial"/>
              </a:rPr>
              <a:t>study?</a:t>
            </a:r>
            <a:endParaRPr sz="1050">
              <a:latin typeface="Arial"/>
              <a:cs typeface="Arial"/>
            </a:endParaRPr>
          </a:p>
        </p:txBody>
      </p:sp>
      <p:sp>
        <p:nvSpPr>
          <p:cNvPr id="7" name="object 7"/>
          <p:cNvSpPr txBox="1"/>
          <p:nvPr/>
        </p:nvSpPr>
        <p:spPr>
          <a:xfrm>
            <a:off x="198246" y="2218563"/>
            <a:ext cx="4211955" cy="425450"/>
          </a:xfrm>
          <a:prstGeom prst="rect">
            <a:avLst/>
          </a:prstGeom>
          <a:solidFill>
            <a:srgbClr val="CCDBE6"/>
          </a:solidFill>
        </p:spPr>
        <p:txBody>
          <a:bodyPr vert="horz" wrap="square" lIns="0" tIns="26670" rIns="0" bIns="0" rtlCol="0">
            <a:spAutoFit/>
          </a:bodyPr>
          <a:lstStyle/>
          <a:p>
            <a:pPr marL="54610" marR="235585">
              <a:lnSpc>
                <a:spcPct val="107500"/>
              </a:lnSpc>
              <a:spcBef>
                <a:spcPts val="210"/>
              </a:spcBef>
            </a:pPr>
            <a:r>
              <a:rPr sz="1050" spc="-5" dirty="0">
                <a:solidFill>
                  <a:srgbClr val="0E3652"/>
                </a:solidFill>
                <a:latin typeface="Arial"/>
                <a:cs typeface="Arial"/>
              </a:rPr>
              <a:t>Can this </a:t>
            </a:r>
            <a:r>
              <a:rPr sz="1050" spc="5" dirty="0">
                <a:solidFill>
                  <a:srgbClr val="0E3652"/>
                </a:solidFill>
                <a:latin typeface="Arial"/>
                <a:cs typeface="Arial"/>
              </a:rPr>
              <a:t>study </a:t>
            </a:r>
            <a:r>
              <a:rPr sz="1050" spc="10" dirty="0">
                <a:solidFill>
                  <a:srgbClr val="0E3652"/>
                </a:solidFill>
                <a:latin typeface="Arial"/>
                <a:cs typeface="Arial"/>
              </a:rPr>
              <a:t>be </a:t>
            </a:r>
            <a:r>
              <a:rPr sz="1050" dirty="0">
                <a:solidFill>
                  <a:srgbClr val="0E3652"/>
                </a:solidFill>
                <a:latin typeface="Arial"/>
                <a:cs typeface="Arial"/>
              </a:rPr>
              <a:t>used </a:t>
            </a:r>
            <a:r>
              <a:rPr sz="1050" spc="25" dirty="0">
                <a:solidFill>
                  <a:srgbClr val="0E3652"/>
                </a:solidFill>
                <a:latin typeface="Arial"/>
                <a:cs typeface="Arial"/>
              </a:rPr>
              <a:t>to </a:t>
            </a:r>
            <a:r>
              <a:rPr sz="1050" spc="10" dirty="0">
                <a:solidFill>
                  <a:srgbClr val="0E3652"/>
                </a:solidFill>
                <a:latin typeface="Arial"/>
                <a:cs typeface="Arial"/>
              </a:rPr>
              <a:t>conclude </a:t>
            </a:r>
            <a:r>
              <a:rPr sz="1050" spc="-20" dirty="0">
                <a:solidFill>
                  <a:srgbClr val="0E3652"/>
                </a:solidFill>
                <a:latin typeface="Arial"/>
                <a:cs typeface="Arial"/>
              </a:rPr>
              <a:t>a </a:t>
            </a:r>
            <a:r>
              <a:rPr sz="1050" spc="-10" dirty="0">
                <a:solidFill>
                  <a:srgbClr val="0E3652"/>
                </a:solidFill>
                <a:latin typeface="Arial"/>
                <a:cs typeface="Arial"/>
              </a:rPr>
              <a:t>causal relationship </a:t>
            </a:r>
            <a:r>
              <a:rPr sz="1050" spc="5" dirty="0">
                <a:solidFill>
                  <a:srgbClr val="0E3652"/>
                </a:solidFill>
                <a:latin typeface="Arial"/>
                <a:cs typeface="Arial"/>
              </a:rPr>
              <a:t>between  </a:t>
            </a:r>
            <a:r>
              <a:rPr sz="1050" spc="-5" dirty="0">
                <a:solidFill>
                  <a:srgbClr val="0E3652"/>
                </a:solidFill>
                <a:latin typeface="Arial"/>
                <a:cs typeface="Arial"/>
              </a:rPr>
              <a:t>increased stress </a:t>
            </a:r>
            <a:r>
              <a:rPr sz="1050" spc="5" dirty="0">
                <a:solidFill>
                  <a:srgbClr val="0E3652"/>
                </a:solidFill>
                <a:latin typeface="Arial"/>
                <a:cs typeface="Arial"/>
              </a:rPr>
              <a:t>and </a:t>
            </a:r>
            <a:r>
              <a:rPr sz="1050" dirty="0">
                <a:solidFill>
                  <a:srgbClr val="0E3652"/>
                </a:solidFill>
                <a:latin typeface="Arial"/>
                <a:cs typeface="Arial"/>
              </a:rPr>
              <a:t>muscle</a:t>
            </a:r>
            <a:r>
              <a:rPr sz="1050" spc="35" dirty="0">
                <a:solidFill>
                  <a:srgbClr val="0E3652"/>
                </a:solidFill>
                <a:latin typeface="Arial"/>
                <a:cs typeface="Arial"/>
              </a:rPr>
              <a:t> </a:t>
            </a:r>
            <a:r>
              <a:rPr sz="1050" spc="10" dirty="0">
                <a:solidFill>
                  <a:srgbClr val="0E3652"/>
                </a:solidFill>
                <a:latin typeface="Arial"/>
                <a:cs typeface="Arial"/>
              </a:rPr>
              <a:t>cramps?</a:t>
            </a:r>
            <a:endParaRPr sz="1050">
              <a:latin typeface="Arial"/>
              <a:cs typeface="Arial"/>
            </a:endParaRPr>
          </a:p>
        </p:txBody>
      </p:sp>
      <p:sp>
        <p:nvSpPr>
          <p:cNvPr id="9" name="Rectangle 8"/>
          <p:cNvSpPr/>
          <p:nvPr/>
        </p:nvSpPr>
        <p:spPr>
          <a:xfrm>
            <a:off x="4245385" y="-54349"/>
            <a:ext cx="410690" cy="369332"/>
          </a:xfrm>
          <a:prstGeom prst="rect">
            <a:avLst/>
          </a:prstGeom>
        </p:spPr>
        <p:txBody>
          <a:bodyPr wrap="none">
            <a:spAutoFit/>
          </a:bodyPr>
          <a:lstStyle/>
          <a:p>
            <a:r>
              <a:rPr lang="en-US" dirty="0"/>
              <a:t>🆕</a:t>
            </a:r>
          </a:p>
        </p:txBody>
      </p:sp>
      <p:sp>
        <p:nvSpPr>
          <p:cNvPr id="10" name="object 3"/>
          <p:cNvSpPr txBox="1"/>
          <p:nvPr/>
        </p:nvSpPr>
        <p:spPr>
          <a:xfrm>
            <a:off x="198246" y="693293"/>
            <a:ext cx="4211955" cy="725070"/>
          </a:xfrm>
          <a:prstGeom prst="rect">
            <a:avLst/>
          </a:prstGeom>
          <a:solidFill>
            <a:srgbClr val="CCDBE6"/>
          </a:solidFill>
        </p:spPr>
        <p:txBody>
          <a:bodyPr vert="horz" wrap="square" lIns="0" tIns="26670" rIns="0" bIns="0" rtlCol="0">
            <a:spAutoFit/>
          </a:bodyPr>
          <a:lstStyle/>
          <a:p>
            <a:pPr marL="54610" marR="68580">
              <a:lnSpc>
                <a:spcPct val="107500"/>
              </a:lnSpc>
              <a:spcBef>
                <a:spcPts val="210"/>
              </a:spcBef>
            </a:pPr>
            <a:r>
              <a:rPr sz="1050" spc="-20" dirty="0">
                <a:solidFill>
                  <a:srgbClr val="0E3652"/>
                </a:solidFill>
                <a:latin typeface="Arial"/>
                <a:cs typeface="Arial"/>
              </a:rPr>
              <a:t>A </a:t>
            </a:r>
            <a:r>
              <a:rPr sz="1050" spc="5" dirty="0">
                <a:solidFill>
                  <a:srgbClr val="0E3652"/>
                </a:solidFill>
                <a:latin typeface="Arial"/>
                <a:cs typeface="Arial"/>
              </a:rPr>
              <a:t>study that </a:t>
            </a:r>
            <a:r>
              <a:rPr sz="1050" spc="-10" dirty="0">
                <a:solidFill>
                  <a:srgbClr val="0E3652"/>
                </a:solidFill>
                <a:latin typeface="Arial"/>
                <a:cs typeface="Arial"/>
              </a:rPr>
              <a:t>surveyed </a:t>
            </a:r>
            <a:r>
              <a:rPr sz="1050" spc="-20" dirty="0">
                <a:solidFill>
                  <a:srgbClr val="0E3652"/>
                </a:solidFill>
                <a:latin typeface="Arial"/>
                <a:cs typeface="Arial"/>
              </a:rPr>
              <a:t>a </a:t>
            </a:r>
            <a:r>
              <a:rPr sz="1050" spc="10" dirty="0">
                <a:solidFill>
                  <a:srgbClr val="0E3652"/>
                </a:solidFill>
                <a:latin typeface="Arial"/>
                <a:cs typeface="Arial"/>
              </a:rPr>
              <a:t>random </a:t>
            </a:r>
            <a:r>
              <a:rPr sz="1050" spc="-5" dirty="0">
                <a:solidFill>
                  <a:srgbClr val="0E3652"/>
                </a:solidFill>
                <a:latin typeface="Arial"/>
                <a:cs typeface="Arial"/>
              </a:rPr>
              <a:t>sample </a:t>
            </a:r>
            <a:r>
              <a:rPr sz="1050" spc="5" dirty="0">
                <a:solidFill>
                  <a:srgbClr val="0E3652"/>
                </a:solidFill>
                <a:latin typeface="Arial"/>
                <a:cs typeface="Arial"/>
              </a:rPr>
              <a:t>of </a:t>
            </a:r>
            <a:r>
              <a:rPr sz="1050" dirty="0">
                <a:solidFill>
                  <a:srgbClr val="0E3652"/>
                </a:solidFill>
                <a:latin typeface="Arial"/>
                <a:cs typeface="Arial"/>
              </a:rPr>
              <a:t>otherwise </a:t>
            </a:r>
            <a:r>
              <a:rPr sz="1050" spc="-10" dirty="0">
                <a:solidFill>
                  <a:srgbClr val="0E3652"/>
                </a:solidFill>
                <a:latin typeface="Arial"/>
                <a:cs typeface="Arial"/>
              </a:rPr>
              <a:t>healthy </a:t>
            </a:r>
            <a:r>
              <a:rPr sz="1050" dirty="0">
                <a:solidFill>
                  <a:srgbClr val="0E3652"/>
                </a:solidFill>
                <a:latin typeface="Arial"/>
                <a:cs typeface="Arial"/>
              </a:rPr>
              <a:t>adults  </a:t>
            </a:r>
            <a:r>
              <a:rPr sz="1050" spc="5" dirty="0">
                <a:solidFill>
                  <a:srgbClr val="0E3652"/>
                </a:solidFill>
                <a:latin typeface="Arial"/>
                <a:cs typeface="Arial"/>
              </a:rPr>
              <a:t>found that </a:t>
            </a:r>
            <a:r>
              <a:rPr sz="1050" dirty="0">
                <a:solidFill>
                  <a:srgbClr val="0E3652"/>
                </a:solidFill>
                <a:latin typeface="Arial"/>
                <a:cs typeface="Arial"/>
              </a:rPr>
              <a:t>people </a:t>
            </a:r>
            <a:r>
              <a:rPr sz="1050" spc="-25" dirty="0">
                <a:solidFill>
                  <a:srgbClr val="0E3652"/>
                </a:solidFill>
                <a:latin typeface="Arial"/>
                <a:cs typeface="Arial"/>
              </a:rPr>
              <a:t>are </a:t>
            </a:r>
            <a:r>
              <a:rPr sz="1050" dirty="0">
                <a:solidFill>
                  <a:srgbClr val="0E3652"/>
                </a:solidFill>
                <a:latin typeface="Arial"/>
                <a:cs typeface="Arial"/>
              </a:rPr>
              <a:t>more </a:t>
            </a:r>
            <a:r>
              <a:rPr sz="1050" spc="-20" dirty="0">
                <a:solidFill>
                  <a:srgbClr val="00B0F0"/>
                </a:solidFill>
                <a:latin typeface="Arial"/>
                <a:cs typeface="Arial"/>
              </a:rPr>
              <a:t>likely </a:t>
            </a:r>
            <a:r>
              <a:rPr sz="1050" spc="25" dirty="0">
                <a:solidFill>
                  <a:srgbClr val="00B0F0"/>
                </a:solidFill>
                <a:latin typeface="Arial"/>
                <a:cs typeface="Arial"/>
              </a:rPr>
              <a:t>to </a:t>
            </a:r>
            <a:r>
              <a:rPr sz="1050" spc="10" dirty="0">
                <a:solidFill>
                  <a:srgbClr val="00B0F0"/>
                </a:solidFill>
                <a:latin typeface="Arial"/>
                <a:cs typeface="Arial"/>
              </a:rPr>
              <a:t>get </a:t>
            </a:r>
            <a:r>
              <a:rPr sz="1050" dirty="0">
                <a:solidFill>
                  <a:srgbClr val="00B0F0"/>
                </a:solidFill>
                <a:latin typeface="Arial"/>
                <a:cs typeface="Arial"/>
              </a:rPr>
              <a:t>muscle </a:t>
            </a:r>
            <a:r>
              <a:rPr sz="1050" spc="10" dirty="0">
                <a:solidFill>
                  <a:srgbClr val="00B0F0"/>
                </a:solidFill>
                <a:latin typeface="Arial"/>
                <a:cs typeface="Arial"/>
              </a:rPr>
              <a:t>cramps </a:t>
            </a:r>
            <a:r>
              <a:rPr sz="1050" spc="5" dirty="0">
                <a:solidFill>
                  <a:srgbClr val="0E3652"/>
                </a:solidFill>
                <a:latin typeface="Arial"/>
                <a:cs typeface="Arial"/>
              </a:rPr>
              <a:t>when </a:t>
            </a:r>
            <a:r>
              <a:rPr sz="1050" dirty="0">
                <a:solidFill>
                  <a:srgbClr val="0E3652"/>
                </a:solidFill>
                <a:latin typeface="Arial"/>
                <a:cs typeface="Arial"/>
              </a:rPr>
              <a:t>they’re  </a:t>
            </a:r>
            <a:r>
              <a:rPr sz="1050" dirty="0">
                <a:solidFill>
                  <a:srgbClr val="00B050"/>
                </a:solidFill>
                <a:latin typeface="Arial"/>
                <a:cs typeface="Arial"/>
              </a:rPr>
              <a:t>stressed</a:t>
            </a:r>
            <a:r>
              <a:rPr sz="1050" dirty="0">
                <a:solidFill>
                  <a:srgbClr val="0E3652"/>
                </a:solidFill>
                <a:latin typeface="Arial"/>
                <a:cs typeface="Arial"/>
              </a:rPr>
              <a:t>. </a:t>
            </a:r>
            <a:r>
              <a:rPr sz="1050" spc="-20" dirty="0">
                <a:solidFill>
                  <a:srgbClr val="0E3652"/>
                </a:solidFill>
                <a:latin typeface="Arial"/>
                <a:cs typeface="Arial"/>
              </a:rPr>
              <a:t>The </a:t>
            </a:r>
            <a:r>
              <a:rPr sz="1050" spc="5" dirty="0">
                <a:solidFill>
                  <a:srgbClr val="0E3652"/>
                </a:solidFill>
                <a:latin typeface="Arial"/>
                <a:cs typeface="Arial"/>
              </a:rPr>
              <a:t>study </a:t>
            </a:r>
            <a:r>
              <a:rPr sz="1050" spc="-10" dirty="0">
                <a:solidFill>
                  <a:srgbClr val="0E3652"/>
                </a:solidFill>
                <a:latin typeface="Arial"/>
                <a:cs typeface="Arial"/>
              </a:rPr>
              <a:t>also </a:t>
            </a:r>
            <a:r>
              <a:rPr sz="1050" spc="10" dirty="0">
                <a:solidFill>
                  <a:srgbClr val="0E3652"/>
                </a:solidFill>
                <a:latin typeface="Arial"/>
                <a:cs typeface="Arial"/>
              </a:rPr>
              <a:t>noted </a:t>
            </a:r>
            <a:r>
              <a:rPr sz="1050" spc="5" dirty="0">
                <a:solidFill>
                  <a:srgbClr val="0E3652"/>
                </a:solidFill>
                <a:latin typeface="Arial"/>
                <a:cs typeface="Arial"/>
              </a:rPr>
              <a:t>that </a:t>
            </a:r>
            <a:r>
              <a:rPr sz="1050" dirty="0">
                <a:solidFill>
                  <a:srgbClr val="0E3652"/>
                </a:solidFill>
                <a:latin typeface="Arial"/>
                <a:cs typeface="Arial"/>
              </a:rPr>
              <a:t>people </a:t>
            </a:r>
            <a:r>
              <a:rPr sz="1050" dirty="0">
                <a:solidFill>
                  <a:srgbClr val="FFC000"/>
                </a:solidFill>
                <a:latin typeface="Arial"/>
                <a:cs typeface="Arial"/>
              </a:rPr>
              <a:t>drink more </a:t>
            </a:r>
            <a:r>
              <a:rPr sz="1050" spc="-5" dirty="0">
                <a:solidFill>
                  <a:srgbClr val="FFC000"/>
                </a:solidFill>
                <a:latin typeface="Arial"/>
                <a:cs typeface="Arial"/>
              </a:rPr>
              <a:t>coffee </a:t>
            </a:r>
            <a:r>
              <a:rPr sz="1050" spc="5" dirty="0">
                <a:solidFill>
                  <a:srgbClr val="FFC000"/>
                </a:solidFill>
                <a:latin typeface="Arial"/>
                <a:cs typeface="Arial"/>
              </a:rPr>
              <a:t>and  </a:t>
            </a:r>
            <a:r>
              <a:rPr sz="1050" spc="-10" dirty="0">
                <a:solidFill>
                  <a:srgbClr val="FFC000"/>
                </a:solidFill>
                <a:latin typeface="Arial"/>
                <a:cs typeface="Arial"/>
              </a:rPr>
              <a:t>sleep </a:t>
            </a:r>
            <a:r>
              <a:rPr sz="1050" spc="-15" dirty="0">
                <a:solidFill>
                  <a:srgbClr val="FFC000"/>
                </a:solidFill>
                <a:latin typeface="Arial"/>
                <a:cs typeface="Arial"/>
              </a:rPr>
              <a:t>less</a:t>
            </a:r>
            <a:r>
              <a:rPr sz="1050" spc="-15" dirty="0">
                <a:solidFill>
                  <a:srgbClr val="0E3652"/>
                </a:solidFill>
                <a:latin typeface="Arial"/>
                <a:cs typeface="Arial"/>
              </a:rPr>
              <a:t> </a:t>
            </a:r>
            <a:r>
              <a:rPr sz="1050" spc="5" dirty="0">
                <a:solidFill>
                  <a:srgbClr val="0E3652"/>
                </a:solidFill>
                <a:latin typeface="Arial"/>
                <a:cs typeface="Arial"/>
              </a:rPr>
              <a:t>when </a:t>
            </a:r>
            <a:r>
              <a:rPr sz="1050" dirty="0">
                <a:solidFill>
                  <a:srgbClr val="0E3652"/>
                </a:solidFill>
                <a:latin typeface="Arial"/>
                <a:cs typeface="Arial"/>
              </a:rPr>
              <a:t>they’re stressed. What </a:t>
            </a:r>
            <a:r>
              <a:rPr sz="1050" spc="5" dirty="0">
                <a:solidFill>
                  <a:srgbClr val="0E3652"/>
                </a:solidFill>
                <a:latin typeface="Arial"/>
                <a:cs typeface="Arial"/>
              </a:rPr>
              <a:t>type of study </a:t>
            </a:r>
            <a:r>
              <a:rPr sz="1050" spc="-20" dirty="0">
                <a:solidFill>
                  <a:srgbClr val="0E3652"/>
                </a:solidFill>
                <a:latin typeface="Arial"/>
                <a:cs typeface="Arial"/>
              </a:rPr>
              <a:t>is</a:t>
            </a:r>
            <a:r>
              <a:rPr sz="1050" spc="-90" dirty="0">
                <a:solidFill>
                  <a:srgbClr val="0E3652"/>
                </a:solidFill>
                <a:latin typeface="Arial"/>
                <a:cs typeface="Arial"/>
              </a:rPr>
              <a:t> </a:t>
            </a:r>
            <a:r>
              <a:rPr sz="1050" spc="-5" dirty="0">
                <a:solidFill>
                  <a:srgbClr val="0E3652"/>
                </a:solidFill>
                <a:latin typeface="Arial"/>
                <a:cs typeface="Arial"/>
              </a:rPr>
              <a:t>this?</a:t>
            </a:r>
            <a:endParaRPr sz="1050" dirty="0">
              <a:latin typeface="Arial"/>
              <a:cs typeface="Arial"/>
            </a:endParaRPr>
          </a:p>
        </p:txBody>
      </p:sp>
      <p:cxnSp>
        <p:nvCxnSpPr>
          <p:cNvPr id="12" name="Straight Arrow Connector 11"/>
          <p:cNvCxnSpPr/>
          <p:nvPr/>
        </p:nvCxnSpPr>
        <p:spPr>
          <a:xfrm>
            <a:off x="781050" y="1196975"/>
            <a:ext cx="685800" cy="381000"/>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390650" y="1435436"/>
            <a:ext cx="1688120" cy="261610"/>
          </a:xfrm>
          <a:prstGeom prst="rect">
            <a:avLst/>
          </a:prstGeom>
          <a:noFill/>
        </p:spPr>
        <p:txBody>
          <a:bodyPr wrap="square" rtlCol="0">
            <a:spAutoFit/>
          </a:bodyPr>
          <a:lstStyle/>
          <a:p>
            <a:r>
              <a:rPr lang="en-US" sz="1050" dirty="0" smtClean="0">
                <a:solidFill>
                  <a:srgbClr val="00B050"/>
                </a:solidFill>
              </a:rPr>
              <a:t>Independent Variable</a:t>
            </a:r>
            <a:endParaRPr lang="en-US" sz="1050" dirty="0">
              <a:solidFill>
                <a:srgbClr val="00B050"/>
              </a:solidFill>
            </a:endParaRPr>
          </a:p>
        </p:txBody>
      </p:sp>
      <p:cxnSp>
        <p:nvCxnSpPr>
          <p:cNvPr id="14" name="Straight Arrow Connector 13"/>
          <p:cNvCxnSpPr>
            <a:endCxn id="13" idx="3"/>
          </p:cNvCxnSpPr>
          <p:nvPr/>
        </p:nvCxnSpPr>
        <p:spPr>
          <a:xfrm>
            <a:off x="2457450" y="1045900"/>
            <a:ext cx="621320" cy="520341"/>
          </a:xfrm>
          <a:prstGeom prst="straightConnector1">
            <a:avLst/>
          </a:prstGeom>
          <a:ln>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971698" y="1457775"/>
            <a:ext cx="1688120" cy="261610"/>
          </a:xfrm>
          <a:prstGeom prst="rect">
            <a:avLst/>
          </a:prstGeom>
          <a:noFill/>
        </p:spPr>
        <p:txBody>
          <a:bodyPr wrap="square" rtlCol="0">
            <a:spAutoFit/>
          </a:bodyPr>
          <a:lstStyle/>
          <a:p>
            <a:r>
              <a:rPr lang="en-US" sz="1050" dirty="0" smtClean="0">
                <a:solidFill>
                  <a:srgbClr val="00B0F0"/>
                </a:solidFill>
              </a:rPr>
              <a:t>Dependent Variable</a:t>
            </a:r>
            <a:endParaRPr lang="en-US" sz="1050" dirty="0">
              <a:solidFill>
                <a:srgbClr val="00B0F0"/>
              </a:solidFill>
            </a:endParaRPr>
          </a:p>
        </p:txBody>
      </p:sp>
    </p:spTree>
  </p:cSld>
  <p:clrMapOvr>
    <a:masterClrMapping/>
  </p:clrMapOvr>
  <p:transition>
    <p:cu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19455" y="57937"/>
            <a:ext cx="3793490" cy="363220"/>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4.  </a:t>
            </a:r>
            <a:r>
              <a:rPr sz="1050" spc="-55" dirty="0">
                <a:solidFill>
                  <a:srgbClr val="FFFFFF"/>
                </a:solidFill>
                <a:latin typeface="DejaVu Sans"/>
                <a:cs typeface="DejaVu Sans"/>
              </a:rPr>
              <a:t>Experiments </a:t>
            </a:r>
            <a:r>
              <a:rPr sz="1050" spc="-45" dirty="0">
                <a:solidFill>
                  <a:srgbClr val="FFFFFF"/>
                </a:solidFill>
                <a:latin typeface="DejaVu Sans"/>
                <a:cs typeface="DejaVu Sans"/>
              </a:rPr>
              <a:t>use </a:t>
            </a:r>
            <a:r>
              <a:rPr sz="1050" spc="-55" dirty="0">
                <a:solidFill>
                  <a:srgbClr val="FFFFFF"/>
                </a:solidFill>
                <a:latin typeface="DejaVu Sans"/>
                <a:cs typeface="DejaVu Sans"/>
              </a:rPr>
              <a:t>random assignment </a:t>
            </a:r>
            <a:r>
              <a:rPr sz="1050" spc="-45" dirty="0">
                <a:solidFill>
                  <a:srgbClr val="FFFFFF"/>
                </a:solidFill>
                <a:latin typeface="DejaVu Sans"/>
                <a:cs typeface="DejaVu Sans"/>
              </a:rPr>
              <a:t>to </a:t>
            </a:r>
            <a:r>
              <a:rPr sz="1050" spc="-75" dirty="0">
                <a:solidFill>
                  <a:srgbClr val="FFFFFF"/>
                </a:solidFill>
                <a:latin typeface="DejaVu Sans"/>
                <a:cs typeface="DejaVu Sans"/>
              </a:rPr>
              <a:t>treatment</a:t>
            </a:r>
            <a:r>
              <a:rPr sz="1050" spc="-40" dirty="0">
                <a:solidFill>
                  <a:srgbClr val="FFFFFF"/>
                </a:solidFill>
                <a:latin typeface="DejaVu Sans"/>
                <a:cs typeface="DejaVu Sans"/>
              </a:rPr>
              <a:t> groups,</a:t>
            </a:r>
            <a:endParaRPr sz="1050">
              <a:latin typeface="DejaVu Sans"/>
              <a:cs typeface="DejaVu Sans"/>
            </a:endParaRPr>
          </a:p>
          <a:p>
            <a:pPr marL="2025014">
              <a:lnSpc>
                <a:spcPct val="100000"/>
              </a:lnSpc>
              <a:spcBef>
                <a:spcPts val="95"/>
              </a:spcBef>
            </a:pPr>
            <a:r>
              <a:rPr sz="1050" spc="-50" dirty="0">
                <a:solidFill>
                  <a:srgbClr val="FFFFFF"/>
                </a:solidFill>
                <a:latin typeface="DejaVu Sans"/>
                <a:cs typeface="DejaVu Sans"/>
              </a:rPr>
              <a:t>observational </a:t>
            </a:r>
            <a:r>
              <a:rPr sz="1050" spc="-40" dirty="0">
                <a:solidFill>
                  <a:srgbClr val="FFFFFF"/>
                </a:solidFill>
                <a:latin typeface="DejaVu Sans"/>
                <a:cs typeface="DejaVu Sans"/>
              </a:rPr>
              <a:t>studies </a:t>
            </a:r>
            <a:r>
              <a:rPr sz="1050" spc="-25" dirty="0">
                <a:solidFill>
                  <a:srgbClr val="FFFFFF"/>
                </a:solidFill>
                <a:latin typeface="DejaVu Sans"/>
                <a:cs typeface="DejaVu Sans"/>
              </a:rPr>
              <a:t>do</a:t>
            </a:r>
            <a:r>
              <a:rPr sz="1050" spc="-65" dirty="0">
                <a:solidFill>
                  <a:srgbClr val="FFFFFF"/>
                </a:solidFill>
                <a:latin typeface="DejaVu Sans"/>
                <a:cs typeface="DejaVu Sans"/>
              </a:rPr>
              <a:t> </a:t>
            </a:r>
            <a:r>
              <a:rPr sz="1050" spc="-50" dirty="0">
                <a:solidFill>
                  <a:srgbClr val="FFFFFF"/>
                </a:solidFill>
                <a:latin typeface="DejaVu Sans"/>
                <a:cs typeface="DejaVu Sans"/>
              </a:rPr>
              <a:t>not</a:t>
            </a:r>
            <a:endParaRPr sz="1050">
              <a:latin typeface="DejaVu Sans"/>
              <a:cs typeface="DejaVu Sans"/>
            </a:endParaRPr>
          </a:p>
        </p:txBody>
      </p:sp>
      <p:sp>
        <p:nvSpPr>
          <p:cNvPr id="8" name="object 8"/>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8</a:t>
            </a:r>
            <a:endParaRPr sz="800">
              <a:latin typeface="DejaVu Sans"/>
              <a:cs typeface="DejaVu Sans"/>
            </a:endParaRPr>
          </a:p>
        </p:txBody>
      </p:sp>
      <p:sp>
        <p:nvSpPr>
          <p:cNvPr id="4" name="object 4"/>
          <p:cNvSpPr txBox="1"/>
          <p:nvPr/>
        </p:nvSpPr>
        <p:spPr>
          <a:xfrm>
            <a:off x="240411" y="1448968"/>
            <a:ext cx="841375" cy="191135"/>
          </a:xfrm>
          <a:prstGeom prst="rect">
            <a:avLst/>
          </a:prstGeom>
        </p:spPr>
        <p:txBody>
          <a:bodyPr vert="horz" wrap="square" lIns="0" tIns="17145" rIns="0" bIns="0" rtlCol="0">
            <a:spAutoFit/>
          </a:bodyPr>
          <a:lstStyle/>
          <a:p>
            <a:pPr marL="12700">
              <a:lnSpc>
                <a:spcPct val="100000"/>
              </a:lnSpc>
              <a:spcBef>
                <a:spcPts val="135"/>
              </a:spcBef>
            </a:pPr>
            <a:r>
              <a:rPr sz="1050" i="1" spc="-10" dirty="0">
                <a:latin typeface="Arial"/>
                <a:cs typeface="Arial"/>
              </a:rPr>
              <a:t>Observational</a:t>
            </a:r>
            <a:endParaRPr sz="1050">
              <a:latin typeface="Arial"/>
              <a:cs typeface="Arial"/>
            </a:endParaRPr>
          </a:p>
        </p:txBody>
      </p:sp>
      <p:sp>
        <p:nvSpPr>
          <p:cNvPr id="5" name="object 5"/>
          <p:cNvSpPr txBox="1"/>
          <p:nvPr/>
        </p:nvSpPr>
        <p:spPr>
          <a:xfrm>
            <a:off x="198246" y="1714119"/>
            <a:ext cx="4211955" cy="253365"/>
          </a:xfrm>
          <a:prstGeom prst="rect">
            <a:avLst/>
          </a:prstGeom>
          <a:solidFill>
            <a:srgbClr val="CCDBE6"/>
          </a:solidFill>
        </p:spPr>
        <p:txBody>
          <a:bodyPr vert="horz" wrap="square" lIns="0" tIns="38100" rIns="0" bIns="0" rtlCol="0">
            <a:spAutoFit/>
          </a:bodyPr>
          <a:lstStyle/>
          <a:p>
            <a:pPr marL="54610">
              <a:lnSpc>
                <a:spcPct val="100000"/>
              </a:lnSpc>
              <a:spcBef>
                <a:spcPts val="300"/>
              </a:spcBef>
            </a:pPr>
            <a:r>
              <a:rPr sz="1050" dirty="0">
                <a:solidFill>
                  <a:srgbClr val="0E3652"/>
                </a:solidFill>
                <a:latin typeface="Arial"/>
                <a:cs typeface="Arial"/>
              </a:rPr>
              <a:t>What </a:t>
            </a:r>
            <a:r>
              <a:rPr sz="1050" spc="-20" dirty="0">
                <a:solidFill>
                  <a:srgbClr val="0E3652"/>
                </a:solidFill>
                <a:latin typeface="Arial"/>
                <a:cs typeface="Arial"/>
              </a:rPr>
              <a:t>is </a:t>
            </a:r>
            <a:r>
              <a:rPr sz="1050" dirty="0">
                <a:solidFill>
                  <a:srgbClr val="0E3652"/>
                </a:solidFill>
                <a:latin typeface="Arial"/>
                <a:cs typeface="Arial"/>
              </a:rPr>
              <a:t>the </a:t>
            </a:r>
            <a:r>
              <a:rPr sz="1050" spc="5" dirty="0">
                <a:solidFill>
                  <a:srgbClr val="0E3652"/>
                </a:solidFill>
                <a:latin typeface="Arial"/>
                <a:cs typeface="Arial"/>
              </a:rPr>
              <a:t>conclusion of </a:t>
            </a:r>
            <a:r>
              <a:rPr sz="1050" dirty="0">
                <a:solidFill>
                  <a:srgbClr val="0E3652"/>
                </a:solidFill>
                <a:latin typeface="Arial"/>
                <a:cs typeface="Arial"/>
              </a:rPr>
              <a:t>the</a:t>
            </a:r>
            <a:r>
              <a:rPr sz="1050" spc="60" dirty="0">
                <a:solidFill>
                  <a:srgbClr val="0E3652"/>
                </a:solidFill>
                <a:latin typeface="Arial"/>
                <a:cs typeface="Arial"/>
              </a:rPr>
              <a:t> </a:t>
            </a:r>
            <a:r>
              <a:rPr sz="1050" spc="5" dirty="0">
                <a:solidFill>
                  <a:srgbClr val="0E3652"/>
                </a:solidFill>
                <a:latin typeface="Arial"/>
                <a:cs typeface="Arial"/>
              </a:rPr>
              <a:t>study?</a:t>
            </a:r>
            <a:endParaRPr sz="1050">
              <a:latin typeface="Arial"/>
              <a:cs typeface="Arial"/>
            </a:endParaRPr>
          </a:p>
        </p:txBody>
      </p:sp>
      <p:sp>
        <p:nvSpPr>
          <p:cNvPr id="6" name="object 6"/>
          <p:cNvSpPr txBox="1"/>
          <p:nvPr/>
        </p:nvSpPr>
        <p:spPr>
          <a:xfrm>
            <a:off x="240411" y="1953412"/>
            <a:ext cx="4057015" cy="178895"/>
          </a:xfrm>
          <a:prstGeom prst="rect">
            <a:avLst/>
          </a:prstGeom>
        </p:spPr>
        <p:txBody>
          <a:bodyPr vert="horz" wrap="square" lIns="0" tIns="17145" rIns="0" bIns="0" rtlCol="0">
            <a:spAutoFit/>
          </a:bodyPr>
          <a:lstStyle/>
          <a:p>
            <a:pPr marL="12700">
              <a:lnSpc>
                <a:spcPct val="100000"/>
              </a:lnSpc>
              <a:spcBef>
                <a:spcPts val="135"/>
              </a:spcBef>
            </a:pPr>
            <a:r>
              <a:rPr sz="1050" i="1" spc="-25" dirty="0">
                <a:latin typeface="Arial"/>
                <a:cs typeface="Arial"/>
              </a:rPr>
              <a:t>There </a:t>
            </a:r>
            <a:r>
              <a:rPr sz="1050" i="1" spc="-20" dirty="0">
                <a:latin typeface="Arial"/>
                <a:cs typeface="Arial"/>
              </a:rPr>
              <a:t>is </a:t>
            </a:r>
            <a:r>
              <a:rPr sz="1050" i="1" spc="-15" dirty="0">
                <a:latin typeface="Arial"/>
                <a:cs typeface="Arial"/>
              </a:rPr>
              <a:t>an </a:t>
            </a:r>
            <a:r>
              <a:rPr sz="1050" i="1" dirty="0">
                <a:solidFill>
                  <a:srgbClr val="C00000"/>
                </a:solidFill>
                <a:latin typeface="Arial"/>
                <a:cs typeface="Arial"/>
              </a:rPr>
              <a:t>association</a:t>
            </a:r>
            <a:r>
              <a:rPr sz="1050" i="1" dirty="0">
                <a:solidFill>
                  <a:srgbClr val="024F84"/>
                </a:solidFill>
                <a:latin typeface="Arial"/>
                <a:cs typeface="Arial"/>
              </a:rPr>
              <a:t> </a:t>
            </a:r>
            <a:r>
              <a:rPr sz="1050" i="1" spc="5" dirty="0">
                <a:latin typeface="Arial"/>
                <a:cs typeface="Arial"/>
              </a:rPr>
              <a:t>between </a:t>
            </a:r>
            <a:r>
              <a:rPr sz="1050" i="1" spc="-5" dirty="0">
                <a:latin typeface="Arial"/>
                <a:cs typeface="Arial"/>
              </a:rPr>
              <a:t>increased </a:t>
            </a:r>
            <a:r>
              <a:rPr sz="1050" i="1" spc="-5" dirty="0">
                <a:solidFill>
                  <a:srgbClr val="00B050"/>
                </a:solidFill>
                <a:latin typeface="Arial"/>
                <a:cs typeface="Arial"/>
              </a:rPr>
              <a:t>stress</a:t>
            </a:r>
            <a:r>
              <a:rPr sz="1050" i="1" spc="-5" dirty="0">
                <a:latin typeface="Arial"/>
                <a:cs typeface="Arial"/>
              </a:rPr>
              <a:t> </a:t>
            </a:r>
            <a:r>
              <a:rPr sz="1050" i="1" spc="-40" dirty="0">
                <a:latin typeface="Arial"/>
                <a:cs typeface="Arial"/>
              </a:rPr>
              <a:t>&amp; </a:t>
            </a:r>
            <a:r>
              <a:rPr sz="1050" i="1" dirty="0">
                <a:solidFill>
                  <a:srgbClr val="00B0F0"/>
                </a:solidFill>
                <a:latin typeface="Arial"/>
                <a:cs typeface="Arial"/>
              </a:rPr>
              <a:t>muscle</a:t>
            </a:r>
            <a:r>
              <a:rPr sz="1050" i="1" spc="195" dirty="0">
                <a:solidFill>
                  <a:srgbClr val="00B0F0"/>
                </a:solidFill>
                <a:latin typeface="Arial"/>
                <a:cs typeface="Arial"/>
              </a:rPr>
              <a:t> </a:t>
            </a:r>
            <a:r>
              <a:rPr sz="1050" i="1" spc="10" dirty="0">
                <a:solidFill>
                  <a:srgbClr val="00B0F0"/>
                </a:solidFill>
                <a:latin typeface="Arial"/>
                <a:cs typeface="Arial"/>
              </a:rPr>
              <a:t>cramps</a:t>
            </a:r>
            <a:r>
              <a:rPr sz="1050" i="1" spc="10" dirty="0">
                <a:latin typeface="Arial"/>
                <a:cs typeface="Arial"/>
              </a:rPr>
              <a:t>.</a:t>
            </a:r>
            <a:endParaRPr sz="1050" dirty="0">
              <a:latin typeface="Arial"/>
              <a:cs typeface="Arial"/>
            </a:endParaRPr>
          </a:p>
        </p:txBody>
      </p:sp>
      <p:sp>
        <p:nvSpPr>
          <p:cNvPr id="7" name="object 7"/>
          <p:cNvSpPr txBox="1"/>
          <p:nvPr/>
        </p:nvSpPr>
        <p:spPr>
          <a:xfrm>
            <a:off x="198246" y="2218563"/>
            <a:ext cx="4211955" cy="425450"/>
          </a:xfrm>
          <a:prstGeom prst="rect">
            <a:avLst/>
          </a:prstGeom>
          <a:solidFill>
            <a:srgbClr val="CCDBE6"/>
          </a:solidFill>
        </p:spPr>
        <p:txBody>
          <a:bodyPr vert="horz" wrap="square" lIns="0" tIns="26670" rIns="0" bIns="0" rtlCol="0">
            <a:spAutoFit/>
          </a:bodyPr>
          <a:lstStyle/>
          <a:p>
            <a:pPr marL="54610" marR="235585">
              <a:lnSpc>
                <a:spcPct val="107500"/>
              </a:lnSpc>
              <a:spcBef>
                <a:spcPts val="210"/>
              </a:spcBef>
            </a:pPr>
            <a:r>
              <a:rPr sz="1050" spc="-5" dirty="0">
                <a:solidFill>
                  <a:srgbClr val="0E3652"/>
                </a:solidFill>
                <a:latin typeface="Arial"/>
                <a:cs typeface="Arial"/>
              </a:rPr>
              <a:t>Can this </a:t>
            </a:r>
            <a:r>
              <a:rPr sz="1050" spc="5" dirty="0">
                <a:solidFill>
                  <a:srgbClr val="0E3652"/>
                </a:solidFill>
                <a:latin typeface="Arial"/>
                <a:cs typeface="Arial"/>
              </a:rPr>
              <a:t>study </a:t>
            </a:r>
            <a:r>
              <a:rPr sz="1050" spc="10" dirty="0">
                <a:solidFill>
                  <a:srgbClr val="0E3652"/>
                </a:solidFill>
                <a:latin typeface="Arial"/>
                <a:cs typeface="Arial"/>
              </a:rPr>
              <a:t>be </a:t>
            </a:r>
            <a:r>
              <a:rPr sz="1050" dirty="0">
                <a:solidFill>
                  <a:srgbClr val="0E3652"/>
                </a:solidFill>
                <a:latin typeface="Arial"/>
                <a:cs typeface="Arial"/>
              </a:rPr>
              <a:t>used </a:t>
            </a:r>
            <a:r>
              <a:rPr sz="1050" spc="25" dirty="0">
                <a:solidFill>
                  <a:srgbClr val="0E3652"/>
                </a:solidFill>
                <a:latin typeface="Arial"/>
                <a:cs typeface="Arial"/>
              </a:rPr>
              <a:t>to </a:t>
            </a:r>
            <a:r>
              <a:rPr sz="1050" spc="10" dirty="0">
                <a:solidFill>
                  <a:srgbClr val="0E3652"/>
                </a:solidFill>
                <a:latin typeface="Arial"/>
                <a:cs typeface="Arial"/>
              </a:rPr>
              <a:t>conclude </a:t>
            </a:r>
            <a:r>
              <a:rPr sz="1050" spc="-20" dirty="0">
                <a:solidFill>
                  <a:srgbClr val="0E3652"/>
                </a:solidFill>
                <a:latin typeface="Arial"/>
                <a:cs typeface="Arial"/>
              </a:rPr>
              <a:t>a </a:t>
            </a:r>
            <a:r>
              <a:rPr sz="1050" spc="-10" dirty="0">
                <a:solidFill>
                  <a:srgbClr val="0E3652"/>
                </a:solidFill>
                <a:latin typeface="Arial"/>
                <a:cs typeface="Arial"/>
              </a:rPr>
              <a:t>causal relationship </a:t>
            </a:r>
            <a:r>
              <a:rPr sz="1050" spc="5" dirty="0">
                <a:solidFill>
                  <a:srgbClr val="0E3652"/>
                </a:solidFill>
                <a:latin typeface="Arial"/>
                <a:cs typeface="Arial"/>
              </a:rPr>
              <a:t>between  </a:t>
            </a:r>
            <a:r>
              <a:rPr sz="1050" spc="-5" dirty="0">
                <a:solidFill>
                  <a:srgbClr val="0E3652"/>
                </a:solidFill>
                <a:latin typeface="Arial"/>
                <a:cs typeface="Arial"/>
              </a:rPr>
              <a:t>increased stress </a:t>
            </a:r>
            <a:r>
              <a:rPr sz="1050" spc="5" dirty="0">
                <a:solidFill>
                  <a:srgbClr val="0E3652"/>
                </a:solidFill>
                <a:latin typeface="Arial"/>
                <a:cs typeface="Arial"/>
              </a:rPr>
              <a:t>and </a:t>
            </a:r>
            <a:r>
              <a:rPr sz="1050" dirty="0">
                <a:solidFill>
                  <a:srgbClr val="0E3652"/>
                </a:solidFill>
                <a:latin typeface="Arial"/>
                <a:cs typeface="Arial"/>
              </a:rPr>
              <a:t>muscle</a:t>
            </a:r>
            <a:r>
              <a:rPr sz="1050" spc="35" dirty="0">
                <a:solidFill>
                  <a:srgbClr val="0E3652"/>
                </a:solidFill>
                <a:latin typeface="Arial"/>
                <a:cs typeface="Arial"/>
              </a:rPr>
              <a:t> </a:t>
            </a:r>
            <a:r>
              <a:rPr sz="1050" spc="10" dirty="0">
                <a:solidFill>
                  <a:srgbClr val="0E3652"/>
                </a:solidFill>
                <a:latin typeface="Arial"/>
                <a:cs typeface="Arial"/>
              </a:rPr>
              <a:t>cramps?</a:t>
            </a:r>
            <a:endParaRPr sz="1050">
              <a:latin typeface="Arial"/>
              <a:cs typeface="Arial"/>
            </a:endParaRPr>
          </a:p>
        </p:txBody>
      </p:sp>
      <p:sp>
        <p:nvSpPr>
          <p:cNvPr id="9" name="Rectangle 8"/>
          <p:cNvSpPr/>
          <p:nvPr/>
        </p:nvSpPr>
        <p:spPr>
          <a:xfrm>
            <a:off x="4245385" y="-54349"/>
            <a:ext cx="410690" cy="369332"/>
          </a:xfrm>
          <a:prstGeom prst="rect">
            <a:avLst/>
          </a:prstGeom>
        </p:spPr>
        <p:txBody>
          <a:bodyPr wrap="none">
            <a:spAutoFit/>
          </a:bodyPr>
          <a:lstStyle/>
          <a:p>
            <a:r>
              <a:rPr lang="en-US" dirty="0"/>
              <a:t>🆕</a:t>
            </a:r>
          </a:p>
        </p:txBody>
      </p:sp>
      <p:sp>
        <p:nvSpPr>
          <p:cNvPr id="10" name="object 3"/>
          <p:cNvSpPr txBox="1"/>
          <p:nvPr/>
        </p:nvSpPr>
        <p:spPr>
          <a:xfrm>
            <a:off x="198246" y="693293"/>
            <a:ext cx="4211955" cy="725070"/>
          </a:xfrm>
          <a:prstGeom prst="rect">
            <a:avLst/>
          </a:prstGeom>
          <a:solidFill>
            <a:srgbClr val="CCDBE6"/>
          </a:solidFill>
        </p:spPr>
        <p:txBody>
          <a:bodyPr vert="horz" wrap="square" lIns="0" tIns="26670" rIns="0" bIns="0" rtlCol="0">
            <a:spAutoFit/>
          </a:bodyPr>
          <a:lstStyle/>
          <a:p>
            <a:pPr marL="54610" marR="68580">
              <a:lnSpc>
                <a:spcPct val="107500"/>
              </a:lnSpc>
              <a:spcBef>
                <a:spcPts val="210"/>
              </a:spcBef>
            </a:pPr>
            <a:r>
              <a:rPr sz="1050" spc="-20" dirty="0">
                <a:solidFill>
                  <a:srgbClr val="0E3652"/>
                </a:solidFill>
                <a:latin typeface="Arial"/>
                <a:cs typeface="Arial"/>
              </a:rPr>
              <a:t>A </a:t>
            </a:r>
            <a:r>
              <a:rPr sz="1050" spc="5" dirty="0">
                <a:solidFill>
                  <a:srgbClr val="0E3652"/>
                </a:solidFill>
                <a:latin typeface="Arial"/>
                <a:cs typeface="Arial"/>
              </a:rPr>
              <a:t>study that </a:t>
            </a:r>
            <a:r>
              <a:rPr sz="1050" spc="-10" dirty="0">
                <a:solidFill>
                  <a:srgbClr val="0E3652"/>
                </a:solidFill>
                <a:latin typeface="Arial"/>
                <a:cs typeface="Arial"/>
              </a:rPr>
              <a:t>surveyed </a:t>
            </a:r>
            <a:r>
              <a:rPr sz="1050" spc="-20" dirty="0">
                <a:solidFill>
                  <a:srgbClr val="0E3652"/>
                </a:solidFill>
                <a:latin typeface="Arial"/>
                <a:cs typeface="Arial"/>
              </a:rPr>
              <a:t>a </a:t>
            </a:r>
            <a:r>
              <a:rPr sz="1050" spc="10" dirty="0">
                <a:solidFill>
                  <a:srgbClr val="0E3652"/>
                </a:solidFill>
                <a:latin typeface="Arial"/>
                <a:cs typeface="Arial"/>
              </a:rPr>
              <a:t>random </a:t>
            </a:r>
            <a:r>
              <a:rPr sz="1050" spc="-5" dirty="0">
                <a:solidFill>
                  <a:srgbClr val="0E3652"/>
                </a:solidFill>
                <a:latin typeface="Arial"/>
                <a:cs typeface="Arial"/>
              </a:rPr>
              <a:t>sample </a:t>
            </a:r>
            <a:r>
              <a:rPr sz="1050" spc="5" dirty="0">
                <a:solidFill>
                  <a:srgbClr val="0E3652"/>
                </a:solidFill>
                <a:latin typeface="Arial"/>
                <a:cs typeface="Arial"/>
              </a:rPr>
              <a:t>of </a:t>
            </a:r>
            <a:r>
              <a:rPr sz="1050" dirty="0">
                <a:solidFill>
                  <a:srgbClr val="0E3652"/>
                </a:solidFill>
                <a:latin typeface="Arial"/>
                <a:cs typeface="Arial"/>
              </a:rPr>
              <a:t>otherwise </a:t>
            </a:r>
            <a:r>
              <a:rPr sz="1050" spc="-10" dirty="0">
                <a:solidFill>
                  <a:srgbClr val="0E3652"/>
                </a:solidFill>
                <a:latin typeface="Arial"/>
                <a:cs typeface="Arial"/>
              </a:rPr>
              <a:t>healthy </a:t>
            </a:r>
            <a:r>
              <a:rPr sz="1050" dirty="0">
                <a:solidFill>
                  <a:srgbClr val="0E3652"/>
                </a:solidFill>
                <a:latin typeface="Arial"/>
                <a:cs typeface="Arial"/>
              </a:rPr>
              <a:t>adults  </a:t>
            </a:r>
            <a:r>
              <a:rPr sz="1050" spc="5" dirty="0">
                <a:solidFill>
                  <a:srgbClr val="0E3652"/>
                </a:solidFill>
                <a:latin typeface="Arial"/>
                <a:cs typeface="Arial"/>
              </a:rPr>
              <a:t>found that </a:t>
            </a:r>
            <a:r>
              <a:rPr sz="1050" dirty="0">
                <a:solidFill>
                  <a:srgbClr val="0E3652"/>
                </a:solidFill>
                <a:latin typeface="Arial"/>
                <a:cs typeface="Arial"/>
              </a:rPr>
              <a:t>people </a:t>
            </a:r>
            <a:r>
              <a:rPr sz="1050" spc="-25" dirty="0">
                <a:solidFill>
                  <a:srgbClr val="0E3652"/>
                </a:solidFill>
                <a:latin typeface="Arial"/>
                <a:cs typeface="Arial"/>
              </a:rPr>
              <a:t>are </a:t>
            </a:r>
            <a:r>
              <a:rPr sz="1050" dirty="0">
                <a:solidFill>
                  <a:srgbClr val="0E3652"/>
                </a:solidFill>
                <a:latin typeface="Arial"/>
                <a:cs typeface="Arial"/>
              </a:rPr>
              <a:t>more </a:t>
            </a:r>
            <a:r>
              <a:rPr sz="1050" spc="-20" dirty="0">
                <a:solidFill>
                  <a:srgbClr val="00B0F0"/>
                </a:solidFill>
                <a:latin typeface="Arial"/>
                <a:cs typeface="Arial"/>
              </a:rPr>
              <a:t>likely </a:t>
            </a:r>
            <a:r>
              <a:rPr sz="1050" spc="25" dirty="0">
                <a:solidFill>
                  <a:srgbClr val="00B0F0"/>
                </a:solidFill>
                <a:latin typeface="Arial"/>
                <a:cs typeface="Arial"/>
              </a:rPr>
              <a:t>to </a:t>
            </a:r>
            <a:r>
              <a:rPr sz="1050" spc="10" dirty="0">
                <a:solidFill>
                  <a:srgbClr val="00B0F0"/>
                </a:solidFill>
                <a:latin typeface="Arial"/>
                <a:cs typeface="Arial"/>
              </a:rPr>
              <a:t>get </a:t>
            </a:r>
            <a:r>
              <a:rPr sz="1050" dirty="0">
                <a:solidFill>
                  <a:srgbClr val="00B0F0"/>
                </a:solidFill>
                <a:latin typeface="Arial"/>
                <a:cs typeface="Arial"/>
              </a:rPr>
              <a:t>muscle </a:t>
            </a:r>
            <a:r>
              <a:rPr sz="1050" spc="10" dirty="0">
                <a:solidFill>
                  <a:srgbClr val="00B0F0"/>
                </a:solidFill>
                <a:latin typeface="Arial"/>
                <a:cs typeface="Arial"/>
              </a:rPr>
              <a:t>cramps </a:t>
            </a:r>
            <a:r>
              <a:rPr sz="1050" spc="5" dirty="0">
                <a:solidFill>
                  <a:srgbClr val="0E3652"/>
                </a:solidFill>
                <a:latin typeface="Arial"/>
                <a:cs typeface="Arial"/>
              </a:rPr>
              <a:t>when </a:t>
            </a:r>
            <a:r>
              <a:rPr sz="1050" dirty="0">
                <a:solidFill>
                  <a:srgbClr val="0E3652"/>
                </a:solidFill>
                <a:latin typeface="Arial"/>
                <a:cs typeface="Arial"/>
              </a:rPr>
              <a:t>they’re  </a:t>
            </a:r>
            <a:r>
              <a:rPr sz="1050" dirty="0">
                <a:solidFill>
                  <a:srgbClr val="00B050"/>
                </a:solidFill>
                <a:latin typeface="Arial"/>
                <a:cs typeface="Arial"/>
              </a:rPr>
              <a:t>stressed</a:t>
            </a:r>
            <a:r>
              <a:rPr sz="1050" dirty="0">
                <a:solidFill>
                  <a:srgbClr val="0E3652"/>
                </a:solidFill>
                <a:latin typeface="Arial"/>
                <a:cs typeface="Arial"/>
              </a:rPr>
              <a:t>. </a:t>
            </a:r>
            <a:r>
              <a:rPr sz="1050" spc="-20" dirty="0">
                <a:solidFill>
                  <a:srgbClr val="0E3652"/>
                </a:solidFill>
                <a:latin typeface="Arial"/>
                <a:cs typeface="Arial"/>
              </a:rPr>
              <a:t>The </a:t>
            </a:r>
            <a:r>
              <a:rPr sz="1050" spc="5" dirty="0">
                <a:solidFill>
                  <a:srgbClr val="0E3652"/>
                </a:solidFill>
                <a:latin typeface="Arial"/>
                <a:cs typeface="Arial"/>
              </a:rPr>
              <a:t>study </a:t>
            </a:r>
            <a:r>
              <a:rPr sz="1050" spc="-10" dirty="0">
                <a:solidFill>
                  <a:srgbClr val="0E3652"/>
                </a:solidFill>
                <a:latin typeface="Arial"/>
                <a:cs typeface="Arial"/>
              </a:rPr>
              <a:t>also </a:t>
            </a:r>
            <a:r>
              <a:rPr sz="1050" spc="10" dirty="0">
                <a:solidFill>
                  <a:srgbClr val="0E3652"/>
                </a:solidFill>
                <a:latin typeface="Arial"/>
                <a:cs typeface="Arial"/>
              </a:rPr>
              <a:t>noted </a:t>
            </a:r>
            <a:r>
              <a:rPr sz="1050" spc="5" dirty="0">
                <a:solidFill>
                  <a:srgbClr val="0E3652"/>
                </a:solidFill>
                <a:latin typeface="Arial"/>
                <a:cs typeface="Arial"/>
              </a:rPr>
              <a:t>that </a:t>
            </a:r>
            <a:r>
              <a:rPr sz="1050" dirty="0">
                <a:solidFill>
                  <a:srgbClr val="0E3652"/>
                </a:solidFill>
                <a:latin typeface="Arial"/>
                <a:cs typeface="Arial"/>
              </a:rPr>
              <a:t>people </a:t>
            </a:r>
            <a:r>
              <a:rPr sz="1050" dirty="0">
                <a:solidFill>
                  <a:srgbClr val="FFC000"/>
                </a:solidFill>
                <a:latin typeface="Arial"/>
                <a:cs typeface="Arial"/>
              </a:rPr>
              <a:t>drink more </a:t>
            </a:r>
            <a:r>
              <a:rPr sz="1050" spc="-5" dirty="0">
                <a:solidFill>
                  <a:srgbClr val="FFC000"/>
                </a:solidFill>
                <a:latin typeface="Arial"/>
                <a:cs typeface="Arial"/>
              </a:rPr>
              <a:t>coffee </a:t>
            </a:r>
            <a:r>
              <a:rPr sz="1050" spc="5" dirty="0">
                <a:solidFill>
                  <a:srgbClr val="FFC000"/>
                </a:solidFill>
                <a:latin typeface="Arial"/>
                <a:cs typeface="Arial"/>
              </a:rPr>
              <a:t>and  </a:t>
            </a:r>
            <a:r>
              <a:rPr sz="1050" spc="-10" dirty="0">
                <a:solidFill>
                  <a:srgbClr val="FFC000"/>
                </a:solidFill>
                <a:latin typeface="Arial"/>
                <a:cs typeface="Arial"/>
              </a:rPr>
              <a:t>sleep </a:t>
            </a:r>
            <a:r>
              <a:rPr sz="1050" spc="-15" dirty="0">
                <a:solidFill>
                  <a:srgbClr val="FFC000"/>
                </a:solidFill>
                <a:latin typeface="Arial"/>
                <a:cs typeface="Arial"/>
              </a:rPr>
              <a:t>less</a:t>
            </a:r>
            <a:r>
              <a:rPr sz="1050" spc="-15" dirty="0">
                <a:solidFill>
                  <a:srgbClr val="0E3652"/>
                </a:solidFill>
                <a:latin typeface="Arial"/>
                <a:cs typeface="Arial"/>
              </a:rPr>
              <a:t> </a:t>
            </a:r>
            <a:r>
              <a:rPr sz="1050" spc="5" dirty="0">
                <a:solidFill>
                  <a:srgbClr val="0E3652"/>
                </a:solidFill>
                <a:latin typeface="Arial"/>
                <a:cs typeface="Arial"/>
              </a:rPr>
              <a:t>when </a:t>
            </a:r>
            <a:r>
              <a:rPr sz="1050" dirty="0">
                <a:solidFill>
                  <a:srgbClr val="0E3652"/>
                </a:solidFill>
                <a:latin typeface="Arial"/>
                <a:cs typeface="Arial"/>
              </a:rPr>
              <a:t>they’re stressed. What </a:t>
            </a:r>
            <a:r>
              <a:rPr sz="1050" spc="5" dirty="0">
                <a:solidFill>
                  <a:srgbClr val="0E3652"/>
                </a:solidFill>
                <a:latin typeface="Arial"/>
                <a:cs typeface="Arial"/>
              </a:rPr>
              <a:t>type of study </a:t>
            </a:r>
            <a:r>
              <a:rPr sz="1050" spc="-20" dirty="0">
                <a:solidFill>
                  <a:srgbClr val="0E3652"/>
                </a:solidFill>
                <a:latin typeface="Arial"/>
                <a:cs typeface="Arial"/>
              </a:rPr>
              <a:t>is</a:t>
            </a:r>
            <a:r>
              <a:rPr sz="1050" spc="-90" dirty="0">
                <a:solidFill>
                  <a:srgbClr val="0E3652"/>
                </a:solidFill>
                <a:latin typeface="Arial"/>
                <a:cs typeface="Arial"/>
              </a:rPr>
              <a:t> </a:t>
            </a:r>
            <a:r>
              <a:rPr sz="1050" spc="-5" dirty="0">
                <a:solidFill>
                  <a:srgbClr val="0E3652"/>
                </a:solidFill>
                <a:latin typeface="Arial"/>
                <a:cs typeface="Arial"/>
              </a:rPr>
              <a:t>this?</a:t>
            </a:r>
            <a:endParaRPr sz="1050" dirty="0">
              <a:latin typeface="Arial"/>
              <a:cs typeface="Arial"/>
            </a:endParaRPr>
          </a:p>
        </p:txBody>
      </p:sp>
    </p:spTree>
    <p:extLst>
      <p:ext uri="{BB962C8B-B14F-4D97-AF65-F5344CB8AC3E}">
        <p14:creationId xmlns:p14="http://schemas.microsoft.com/office/powerpoint/2010/main" val="2814680831"/>
      </p:ext>
    </p:extLst>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4608195" cy="297180"/>
          </a:xfrm>
          <a:custGeom>
            <a:avLst/>
            <a:gdLst/>
            <a:ahLst/>
            <a:cxnLst/>
            <a:rect l="l" t="t" r="r" b="b"/>
            <a:pathLst>
              <a:path w="4608195" h="297180">
                <a:moveTo>
                  <a:pt x="0" y="296926"/>
                </a:moveTo>
                <a:lnTo>
                  <a:pt x="4607941" y="296926"/>
                </a:lnTo>
                <a:lnTo>
                  <a:pt x="4607941" y="0"/>
                </a:lnTo>
                <a:lnTo>
                  <a:pt x="0" y="0"/>
                </a:lnTo>
                <a:lnTo>
                  <a:pt x="0" y="296926"/>
                </a:lnTo>
                <a:close/>
              </a:path>
            </a:pathLst>
          </a:custGeom>
          <a:solidFill>
            <a:srgbClr val="1B6090"/>
          </a:solidFill>
        </p:spPr>
        <p:txBody>
          <a:bodyPr wrap="square" lIns="0" tIns="0" rIns="0" bIns="0" rtlCol="0"/>
          <a:lstStyle/>
          <a:p>
            <a:endParaRPr/>
          </a:p>
        </p:txBody>
      </p:sp>
      <p:sp>
        <p:nvSpPr>
          <p:cNvPr id="3" name="object 3"/>
          <p:cNvSpPr txBox="1"/>
          <p:nvPr/>
        </p:nvSpPr>
        <p:spPr>
          <a:xfrm>
            <a:off x="937767" y="57937"/>
            <a:ext cx="357505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1. </a:t>
            </a:r>
            <a:r>
              <a:rPr sz="1050" spc="-20" dirty="0">
                <a:solidFill>
                  <a:srgbClr val="FFFFFF"/>
                </a:solidFill>
                <a:latin typeface="DejaVu Sans"/>
                <a:cs typeface="DejaVu Sans"/>
              </a:rPr>
              <a:t>Use </a:t>
            </a:r>
            <a:r>
              <a:rPr sz="1050" spc="-60" dirty="0">
                <a:solidFill>
                  <a:srgbClr val="FFFFFF"/>
                </a:solidFill>
                <a:latin typeface="DejaVu Sans"/>
                <a:cs typeface="DejaVu Sans"/>
              </a:rPr>
              <a:t>a </a:t>
            </a:r>
            <a:r>
              <a:rPr sz="1050" spc="-50" dirty="0">
                <a:solidFill>
                  <a:srgbClr val="FFFFFF"/>
                </a:solidFill>
                <a:latin typeface="DejaVu Sans"/>
                <a:cs typeface="DejaVu Sans"/>
              </a:rPr>
              <a:t>sample </a:t>
            </a:r>
            <a:r>
              <a:rPr sz="1050" spc="-45" dirty="0">
                <a:solidFill>
                  <a:srgbClr val="FFFFFF"/>
                </a:solidFill>
                <a:latin typeface="DejaVu Sans"/>
                <a:cs typeface="DejaVu Sans"/>
              </a:rPr>
              <a:t>to </a:t>
            </a:r>
            <a:r>
              <a:rPr sz="1050" spc="-70" dirty="0">
                <a:solidFill>
                  <a:srgbClr val="FFFFFF"/>
                </a:solidFill>
                <a:latin typeface="DejaVu Sans"/>
                <a:cs typeface="DejaVu Sans"/>
              </a:rPr>
              <a:t>make </a:t>
            </a:r>
            <a:r>
              <a:rPr sz="1050" spc="-50" dirty="0">
                <a:solidFill>
                  <a:srgbClr val="FFFFFF"/>
                </a:solidFill>
                <a:latin typeface="DejaVu Sans"/>
                <a:cs typeface="DejaVu Sans"/>
              </a:rPr>
              <a:t>inferences about </a:t>
            </a:r>
            <a:r>
              <a:rPr sz="1050" spc="-65" dirty="0">
                <a:solidFill>
                  <a:srgbClr val="FFFFFF"/>
                </a:solidFill>
                <a:latin typeface="DejaVu Sans"/>
                <a:cs typeface="DejaVu Sans"/>
              </a:rPr>
              <a:t>the</a:t>
            </a:r>
            <a:r>
              <a:rPr sz="1050" spc="-75" dirty="0">
                <a:solidFill>
                  <a:srgbClr val="FFFFFF"/>
                </a:solidFill>
                <a:latin typeface="DejaVu Sans"/>
                <a:cs typeface="DejaVu Sans"/>
              </a:rPr>
              <a:t> </a:t>
            </a:r>
            <a:r>
              <a:rPr sz="1050" spc="-45" dirty="0">
                <a:solidFill>
                  <a:srgbClr val="FFFFFF"/>
                </a:solidFill>
                <a:latin typeface="DejaVu Sans"/>
                <a:cs typeface="DejaVu Sans"/>
              </a:rPr>
              <a:t>population</a:t>
            </a:r>
            <a:endParaRPr sz="1050">
              <a:latin typeface="DejaVu Sans"/>
              <a:cs typeface="DejaVu Sans"/>
            </a:endParaRPr>
          </a:p>
        </p:txBody>
      </p:sp>
      <p:sp>
        <p:nvSpPr>
          <p:cNvPr id="5" name="object 5"/>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4" name="object 4"/>
          <p:cNvSpPr txBox="1"/>
          <p:nvPr/>
        </p:nvSpPr>
        <p:spPr>
          <a:xfrm>
            <a:off x="355600" y="445376"/>
            <a:ext cx="3851910" cy="390525"/>
          </a:xfrm>
          <a:prstGeom prst="rect">
            <a:avLst/>
          </a:prstGeom>
        </p:spPr>
        <p:txBody>
          <a:bodyPr vert="horz" wrap="square" lIns="0" tIns="11430" rIns="0" bIns="0" rtlCol="0">
            <a:spAutoFit/>
          </a:bodyPr>
          <a:lstStyle/>
          <a:p>
            <a:pPr marL="12700">
              <a:lnSpc>
                <a:spcPct val="100000"/>
              </a:lnSpc>
              <a:spcBef>
                <a:spcPts val="90"/>
              </a:spcBef>
            </a:pPr>
            <a:r>
              <a:rPr sz="1100" dirty="0">
                <a:solidFill>
                  <a:srgbClr val="024F84"/>
                </a:solidFill>
                <a:latin typeface="DejaVu Serif"/>
                <a:cs typeface="DejaVu Serif"/>
              </a:rPr>
              <a:t>▶ </a:t>
            </a:r>
            <a:r>
              <a:rPr sz="1200" b="1" spc="-30" dirty="0">
                <a:latin typeface="Arial"/>
                <a:cs typeface="Arial"/>
              </a:rPr>
              <a:t>Ultimate </a:t>
            </a:r>
            <a:r>
              <a:rPr sz="1200" b="1" spc="-25" dirty="0">
                <a:latin typeface="Arial"/>
                <a:cs typeface="Arial"/>
              </a:rPr>
              <a:t>goal</a:t>
            </a:r>
            <a:r>
              <a:rPr sz="1200" spc="-25" dirty="0">
                <a:latin typeface="Arial"/>
                <a:cs typeface="Arial"/>
              </a:rPr>
              <a:t>: </a:t>
            </a:r>
            <a:r>
              <a:rPr sz="1200" spc="-30" dirty="0">
                <a:latin typeface="Arial"/>
                <a:cs typeface="Arial"/>
              </a:rPr>
              <a:t>make </a:t>
            </a:r>
            <a:r>
              <a:rPr sz="1200" spc="-35" dirty="0">
                <a:latin typeface="Arial"/>
                <a:cs typeface="Arial"/>
              </a:rPr>
              <a:t>inferences </a:t>
            </a:r>
            <a:r>
              <a:rPr sz="1200" spc="-10" dirty="0">
                <a:latin typeface="Arial"/>
                <a:cs typeface="Arial"/>
              </a:rPr>
              <a:t>about</a:t>
            </a:r>
            <a:r>
              <a:rPr sz="1200" spc="-185" dirty="0">
                <a:latin typeface="Arial"/>
                <a:cs typeface="Arial"/>
              </a:rPr>
              <a:t> </a:t>
            </a:r>
            <a:r>
              <a:rPr sz="1200" spc="-20" dirty="0">
                <a:latin typeface="Arial"/>
                <a:cs typeface="Arial"/>
              </a:rPr>
              <a:t>populations</a:t>
            </a:r>
            <a:endParaRPr sz="1200" dirty="0">
              <a:latin typeface="Arial"/>
              <a:cs typeface="Arial"/>
            </a:endParaRPr>
          </a:p>
          <a:p>
            <a:pPr marL="12700">
              <a:lnSpc>
                <a:spcPct val="100000"/>
              </a:lnSpc>
              <a:spcBef>
                <a:spcPts val="5"/>
              </a:spcBef>
            </a:pPr>
            <a:r>
              <a:rPr sz="1100" dirty="0">
                <a:solidFill>
                  <a:srgbClr val="024F84"/>
                </a:solidFill>
                <a:latin typeface="DejaVu Serif"/>
                <a:cs typeface="DejaVu Serif"/>
              </a:rPr>
              <a:t>▶ </a:t>
            </a:r>
            <a:r>
              <a:rPr sz="1200" b="1" spc="-30" dirty="0">
                <a:latin typeface="Arial"/>
                <a:cs typeface="Arial"/>
              </a:rPr>
              <a:t>Caveat</a:t>
            </a:r>
            <a:r>
              <a:rPr sz="1200" spc="-30" dirty="0">
                <a:latin typeface="Arial"/>
                <a:cs typeface="Arial"/>
              </a:rPr>
              <a:t>: </a:t>
            </a:r>
            <a:r>
              <a:rPr sz="1200" spc="-20" dirty="0">
                <a:latin typeface="Arial"/>
                <a:cs typeface="Arial"/>
              </a:rPr>
              <a:t>populations </a:t>
            </a:r>
            <a:r>
              <a:rPr sz="1200" spc="-50" dirty="0">
                <a:latin typeface="Arial"/>
                <a:cs typeface="Arial"/>
              </a:rPr>
              <a:t>are </a:t>
            </a:r>
            <a:r>
              <a:rPr sz="1200" spc="-25" dirty="0">
                <a:latin typeface="Arial"/>
                <a:cs typeface="Arial"/>
              </a:rPr>
              <a:t>difﬁcult </a:t>
            </a:r>
            <a:r>
              <a:rPr sz="1200" spc="-15" dirty="0">
                <a:latin typeface="Arial"/>
                <a:cs typeface="Arial"/>
              </a:rPr>
              <a:t>or </a:t>
            </a:r>
            <a:r>
              <a:rPr sz="1200" spc="-25" dirty="0">
                <a:latin typeface="Arial"/>
                <a:cs typeface="Arial"/>
              </a:rPr>
              <a:t>impossible </a:t>
            </a:r>
            <a:r>
              <a:rPr sz="1200" spc="5" dirty="0">
                <a:latin typeface="Arial"/>
                <a:cs typeface="Arial"/>
              </a:rPr>
              <a:t>to</a:t>
            </a:r>
            <a:r>
              <a:rPr sz="1200" spc="-125" dirty="0">
                <a:latin typeface="Arial"/>
                <a:cs typeface="Arial"/>
              </a:rPr>
              <a:t> </a:t>
            </a:r>
            <a:r>
              <a:rPr sz="1200" spc="-20" dirty="0">
                <a:latin typeface="Arial"/>
                <a:cs typeface="Arial"/>
              </a:rPr>
              <a:t>access</a:t>
            </a:r>
            <a:endParaRPr sz="1200" dirty="0">
              <a:latin typeface="Arial"/>
              <a:cs typeface="Arial"/>
            </a:endParaRPr>
          </a:p>
        </p:txBody>
      </p:sp>
      <p:pic>
        <p:nvPicPr>
          <p:cNvPr id="6" name="Picture 2" descr="https://www2.stat.duke.edu/courses/Spring19/sta101.001/images/Roadmap.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891" t="22428" r="-1891" b="21557"/>
          <a:stretch/>
        </p:blipFill>
        <p:spPr bwMode="auto">
          <a:xfrm>
            <a:off x="171450" y="2130280"/>
            <a:ext cx="3962400" cy="12954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95250" y="-22108"/>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19455" y="57937"/>
            <a:ext cx="3793490" cy="363220"/>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4.  </a:t>
            </a:r>
            <a:r>
              <a:rPr sz="1050" spc="-55" dirty="0">
                <a:solidFill>
                  <a:srgbClr val="FFFFFF"/>
                </a:solidFill>
                <a:latin typeface="DejaVu Sans"/>
                <a:cs typeface="DejaVu Sans"/>
              </a:rPr>
              <a:t>Experiments </a:t>
            </a:r>
            <a:r>
              <a:rPr sz="1050" spc="-45" dirty="0">
                <a:solidFill>
                  <a:srgbClr val="FFFFFF"/>
                </a:solidFill>
                <a:latin typeface="DejaVu Sans"/>
                <a:cs typeface="DejaVu Sans"/>
              </a:rPr>
              <a:t>use </a:t>
            </a:r>
            <a:r>
              <a:rPr sz="1050" spc="-55" dirty="0">
                <a:solidFill>
                  <a:srgbClr val="FFFFFF"/>
                </a:solidFill>
                <a:latin typeface="DejaVu Sans"/>
                <a:cs typeface="DejaVu Sans"/>
              </a:rPr>
              <a:t>random assignment </a:t>
            </a:r>
            <a:r>
              <a:rPr sz="1050" spc="-45" dirty="0">
                <a:solidFill>
                  <a:srgbClr val="FFFFFF"/>
                </a:solidFill>
                <a:latin typeface="DejaVu Sans"/>
                <a:cs typeface="DejaVu Sans"/>
              </a:rPr>
              <a:t>to </a:t>
            </a:r>
            <a:r>
              <a:rPr sz="1050" spc="-75" dirty="0">
                <a:solidFill>
                  <a:srgbClr val="FFFFFF"/>
                </a:solidFill>
                <a:latin typeface="DejaVu Sans"/>
                <a:cs typeface="DejaVu Sans"/>
              </a:rPr>
              <a:t>treatment</a:t>
            </a:r>
            <a:r>
              <a:rPr sz="1050" spc="-40" dirty="0">
                <a:solidFill>
                  <a:srgbClr val="FFFFFF"/>
                </a:solidFill>
                <a:latin typeface="DejaVu Sans"/>
                <a:cs typeface="DejaVu Sans"/>
              </a:rPr>
              <a:t> groups,</a:t>
            </a:r>
            <a:endParaRPr sz="1050">
              <a:latin typeface="DejaVu Sans"/>
              <a:cs typeface="DejaVu Sans"/>
            </a:endParaRPr>
          </a:p>
          <a:p>
            <a:pPr marL="2025014">
              <a:lnSpc>
                <a:spcPct val="100000"/>
              </a:lnSpc>
              <a:spcBef>
                <a:spcPts val="95"/>
              </a:spcBef>
            </a:pPr>
            <a:r>
              <a:rPr sz="1050" spc="-50" dirty="0">
                <a:solidFill>
                  <a:srgbClr val="FFFFFF"/>
                </a:solidFill>
                <a:latin typeface="DejaVu Sans"/>
                <a:cs typeface="DejaVu Sans"/>
              </a:rPr>
              <a:t>observational </a:t>
            </a:r>
            <a:r>
              <a:rPr sz="1050" spc="-40" dirty="0">
                <a:solidFill>
                  <a:srgbClr val="FFFFFF"/>
                </a:solidFill>
                <a:latin typeface="DejaVu Sans"/>
                <a:cs typeface="DejaVu Sans"/>
              </a:rPr>
              <a:t>studies </a:t>
            </a:r>
            <a:r>
              <a:rPr sz="1050" spc="-25" dirty="0">
                <a:solidFill>
                  <a:srgbClr val="FFFFFF"/>
                </a:solidFill>
                <a:latin typeface="DejaVu Sans"/>
                <a:cs typeface="DejaVu Sans"/>
              </a:rPr>
              <a:t>do</a:t>
            </a:r>
            <a:r>
              <a:rPr sz="1050" spc="-65" dirty="0">
                <a:solidFill>
                  <a:srgbClr val="FFFFFF"/>
                </a:solidFill>
                <a:latin typeface="DejaVu Sans"/>
                <a:cs typeface="DejaVu Sans"/>
              </a:rPr>
              <a:t> </a:t>
            </a:r>
            <a:r>
              <a:rPr sz="1050" spc="-50" dirty="0">
                <a:solidFill>
                  <a:srgbClr val="FFFFFF"/>
                </a:solidFill>
                <a:latin typeface="DejaVu Sans"/>
                <a:cs typeface="DejaVu Sans"/>
              </a:rPr>
              <a:t>not</a:t>
            </a:r>
            <a:endParaRPr sz="1050">
              <a:latin typeface="DejaVu Sans"/>
              <a:cs typeface="DejaVu Sans"/>
            </a:endParaRPr>
          </a:p>
        </p:txBody>
      </p:sp>
      <p:sp>
        <p:nvSpPr>
          <p:cNvPr id="9" name="object 9"/>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8</a:t>
            </a:r>
            <a:endParaRPr sz="800">
              <a:latin typeface="DejaVu Sans"/>
              <a:cs typeface="DejaVu Sans"/>
            </a:endParaRPr>
          </a:p>
        </p:txBody>
      </p:sp>
      <p:sp>
        <p:nvSpPr>
          <p:cNvPr id="7" name="object 7"/>
          <p:cNvSpPr txBox="1"/>
          <p:nvPr/>
        </p:nvSpPr>
        <p:spPr>
          <a:xfrm>
            <a:off x="228727" y="640497"/>
            <a:ext cx="4211955" cy="376000"/>
          </a:xfrm>
          <a:prstGeom prst="rect">
            <a:avLst/>
          </a:prstGeom>
          <a:solidFill>
            <a:srgbClr val="CCDBE6"/>
          </a:solidFill>
        </p:spPr>
        <p:txBody>
          <a:bodyPr vert="horz" wrap="square" lIns="0" tIns="26670" rIns="0" bIns="0" rtlCol="0">
            <a:spAutoFit/>
          </a:bodyPr>
          <a:lstStyle/>
          <a:p>
            <a:pPr marL="54610" marR="235585">
              <a:lnSpc>
                <a:spcPct val="107500"/>
              </a:lnSpc>
              <a:spcBef>
                <a:spcPts val="210"/>
              </a:spcBef>
            </a:pPr>
            <a:r>
              <a:rPr sz="1050" spc="-5" dirty="0">
                <a:solidFill>
                  <a:srgbClr val="0E3652"/>
                </a:solidFill>
                <a:latin typeface="Arial"/>
                <a:cs typeface="Arial"/>
              </a:rPr>
              <a:t>Can this </a:t>
            </a:r>
            <a:r>
              <a:rPr sz="1050" spc="5" dirty="0">
                <a:solidFill>
                  <a:srgbClr val="0E3652"/>
                </a:solidFill>
                <a:latin typeface="Arial"/>
                <a:cs typeface="Arial"/>
              </a:rPr>
              <a:t>study </a:t>
            </a:r>
            <a:r>
              <a:rPr sz="1050" spc="10" dirty="0">
                <a:solidFill>
                  <a:srgbClr val="0E3652"/>
                </a:solidFill>
                <a:latin typeface="Arial"/>
                <a:cs typeface="Arial"/>
              </a:rPr>
              <a:t>be </a:t>
            </a:r>
            <a:r>
              <a:rPr sz="1050" dirty="0">
                <a:solidFill>
                  <a:srgbClr val="0E3652"/>
                </a:solidFill>
                <a:latin typeface="Arial"/>
                <a:cs typeface="Arial"/>
              </a:rPr>
              <a:t>used </a:t>
            </a:r>
            <a:r>
              <a:rPr sz="1050" spc="25" dirty="0">
                <a:solidFill>
                  <a:srgbClr val="0E3652"/>
                </a:solidFill>
                <a:latin typeface="Arial"/>
                <a:cs typeface="Arial"/>
              </a:rPr>
              <a:t>to </a:t>
            </a:r>
            <a:r>
              <a:rPr sz="1050" spc="10" dirty="0">
                <a:solidFill>
                  <a:srgbClr val="0E3652"/>
                </a:solidFill>
                <a:latin typeface="Arial"/>
                <a:cs typeface="Arial"/>
              </a:rPr>
              <a:t>conclude </a:t>
            </a:r>
            <a:r>
              <a:rPr sz="1050" spc="-20" dirty="0">
                <a:solidFill>
                  <a:srgbClr val="0E3652"/>
                </a:solidFill>
                <a:latin typeface="Arial"/>
                <a:cs typeface="Arial"/>
              </a:rPr>
              <a:t>a </a:t>
            </a:r>
            <a:r>
              <a:rPr sz="1050" spc="-10" dirty="0">
                <a:solidFill>
                  <a:srgbClr val="0E3652"/>
                </a:solidFill>
                <a:latin typeface="Arial"/>
                <a:cs typeface="Arial"/>
              </a:rPr>
              <a:t>causal relationship </a:t>
            </a:r>
            <a:r>
              <a:rPr sz="1050" spc="5" dirty="0">
                <a:solidFill>
                  <a:srgbClr val="0E3652"/>
                </a:solidFill>
                <a:latin typeface="Arial"/>
                <a:cs typeface="Arial"/>
              </a:rPr>
              <a:t>between  </a:t>
            </a:r>
            <a:r>
              <a:rPr sz="1050" spc="-5" dirty="0">
                <a:solidFill>
                  <a:srgbClr val="0E3652"/>
                </a:solidFill>
                <a:latin typeface="Arial"/>
                <a:cs typeface="Arial"/>
              </a:rPr>
              <a:t>increased </a:t>
            </a:r>
            <a:r>
              <a:rPr sz="1050" spc="-5" dirty="0">
                <a:solidFill>
                  <a:srgbClr val="00B050"/>
                </a:solidFill>
                <a:latin typeface="Arial"/>
                <a:cs typeface="Arial"/>
              </a:rPr>
              <a:t>stress</a:t>
            </a:r>
            <a:r>
              <a:rPr sz="1050" spc="-5" dirty="0">
                <a:solidFill>
                  <a:srgbClr val="0E3652"/>
                </a:solidFill>
                <a:latin typeface="Arial"/>
                <a:cs typeface="Arial"/>
              </a:rPr>
              <a:t> </a:t>
            </a:r>
            <a:r>
              <a:rPr sz="1050" spc="5" dirty="0">
                <a:solidFill>
                  <a:srgbClr val="0E3652"/>
                </a:solidFill>
                <a:latin typeface="Arial"/>
                <a:cs typeface="Arial"/>
              </a:rPr>
              <a:t>and </a:t>
            </a:r>
            <a:r>
              <a:rPr sz="1050" dirty="0">
                <a:solidFill>
                  <a:srgbClr val="00B0F0"/>
                </a:solidFill>
                <a:latin typeface="Arial"/>
                <a:cs typeface="Arial"/>
              </a:rPr>
              <a:t>muscle</a:t>
            </a:r>
            <a:r>
              <a:rPr sz="1050" spc="35" dirty="0">
                <a:solidFill>
                  <a:srgbClr val="00B0F0"/>
                </a:solidFill>
                <a:latin typeface="Arial"/>
                <a:cs typeface="Arial"/>
              </a:rPr>
              <a:t> </a:t>
            </a:r>
            <a:r>
              <a:rPr sz="1050" spc="10" dirty="0">
                <a:solidFill>
                  <a:srgbClr val="00B0F0"/>
                </a:solidFill>
                <a:latin typeface="Arial"/>
                <a:cs typeface="Arial"/>
              </a:rPr>
              <a:t>cramps</a:t>
            </a:r>
            <a:r>
              <a:rPr sz="1050" spc="10" dirty="0">
                <a:solidFill>
                  <a:srgbClr val="0E3652"/>
                </a:solidFill>
                <a:latin typeface="Arial"/>
                <a:cs typeface="Arial"/>
              </a:rPr>
              <a:t>?</a:t>
            </a:r>
            <a:endParaRPr sz="1050" dirty="0">
              <a:latin typeface="Arial"/>
              <a:cs typeface="Arial"/>
            </a:endParaRPr>
          </a:p>
        </p:txBody>
      </p:sp>
      <p:sp>
        <p:nvSpPr>
          <p:cNvPr id="8" name="object 8"/>
          <p:cNvSpPr txBox="1"/>
          <p:nvPr/>
        </p:nvSpPr>
        <p:spPr>
          <a:xfrm>
            <a:off x="270892" y="1045418"/>
            <a:ext cx="4126865" cy="392430"/>
          </a:xfrm>
          <a:prstGeom prst="rect">
            <a:avLst/>
          </a:prstGeom>
        </p:spPr>
        <p:txBody>
          <a:bodyPr vert="horz" wrap="square" lIns="0" tIns="11430" rIns="0" bIns="0" rtlCol="0">
            <a:spAutoFit/>
          </a:bodyPr>
          <a:lstStyle/>
          <a:p>
            <a:pPr marL="12700" marR="5080">
              <a:lnSpc>
                <a:spcPct val="114700"/>
              </a:lnSpc>
              <a:spcBef>
                <a:spcPts val="90"/>
              </a:spcBef>
            </a:pPr>
            <a:r>
              <a:rPr sz="1050" i="1" spc="5" dirty="0">
                <a:solidFill>
                  <a:srgbClr val="00B0F0"/>
                </a:solidFill>
                <a:latin typeface="Arial"/>
                <a:cs typeface="Arial"/>
              </a:rPr>
              <a:t>Muscle </a:t>
            </a:r>
            <a:r>
              <a:rPr sz="1050" i="1" spc="10" dirty="0">
                <a:solidFill>
                  <a:srgbClr val="00B0F0"/>
                </a:solidFill>
                <a:latin typeface="Arial"/>
                <a:cs typeface="Arial"/>
              </a:rPr>
              <a:t>cramps </a:t>
            </a:r>
            <a:r>
              <a:rPr sz="1050" i="1" spc="5" dirty="0">
                <a:latin typeface="Arial"/>
                <a:cs typeface="Arial"/>
              </a:rPr>
              <a:t>might </a:t>
            </a:r>
            <a:r>
              <a:rPr sz="1050" i="1" spc="-10" dirty="0">
                <a:latin typeface="Arial"/>
                <a:cs typeface="Arial"/>
              </a:rPr>
              <a:t>also </a:t>
            </a:r>
            <a:r>
              <a:rPr sz="1050" i="1" spc="10" dirty="0">
                <a:latin typeface="Arial"/>
                <a:cs typeface="Arial"/>
              </a:rPr>
              <a:t>be </a:t>
            </a:r>
            <a:r>
              <a:rPr sz="1050" i="1" spc="5" dirty="0">
                <a:latin typeface="Arial"/>
                <a:cs typeface="Arial"/>
              </a:rPr>
              <a:t>due </a:t>
            </a:r>
            <a:r>
              <a:rPr sz="1050" i="1" spc="25" dirty="0">
                <a:latin typeface="Arial"/>
                <a:cs typeface="Arial"/>
              </a:rPr>
              <a:t>to </a:t>
            </a:r>
            <a:r>
              <a:rPr sz="1050" i="1" spc="-5" dirty="0">
                <a:latin typeface="Arial"/>
                <a:cs typeface="Arial"/>
              </a:rPr>
              <a:t>increased </a:t>
            </a:r>
            <a:r>
              <a:rPr sz="1050" i="1" spc="-15" dirty="0">
                <a:solidFill>
                  <a:srgbClr val="FFC000"/>
                </a:solidFill>
                <a:latin typeface="Arial"/>
                <a:cs typeface="Arial"/>
              </a:rPr>
              <a:t>caffeine </a:t>
            </a:r>
            <a:r>
              <a:rPr sz="1050" i="1" spc="10" dirty="0">
                <a:solidFill>
                  <a:srgbClr val="FFC000"/>
                </a:solidFill>
                <a:latin typeface="Arial"/>
                <a:cs typeface="Arial"/>
              </a:rPr>
              <a:t>consumption  </a:t>
            </a:r>
            <a:r>
              <a:rPr sz="1050" i="1" spc="5" dirty="0">
                <a:latin typeface="Arial"/>
                <a:cs typeface="Arial"/>
              </a:rPr>
              <a:t>or</a:t>
            </a:r>
            <a:r>
              <a:rPr sz="1050" i="1" spc="5" dirty="0">
                <a:solidFill>
                  <a:srgbClr val="FFC000"/>
                </a:solidFill>
                <a:latin typeface="Arial"/>
                <a:cs typeface="Arial"/>
              </a:rPr>
              <a:t> </a:t>
            </a:r>
            <a:r>
              <a:rPr sz="1050" i="1" spc="-10" dirty="0">
                <a:solidFill>
                  <a:srgbClr val="FFC000"/>
                </a:solidFill>
                <a:latin typeface="Arial"/>
                <a:cs typeface="Arial"/>
              </a:rPr>
              <a:t>sleeping </a:t>
            </a:r>
            <a:r>
              <a:rPr sz="1050" i="1" spc="-15" dirty="0">
                <a:solidFill>
                  <a:srgbClr val="FFC000"/>
                </a:solidFill>
                <a:latin typeface="Arial"/>
                <a:cs typeface="Arial"/>
              </a:rPr>
              <a:t>less</a:t>
            </a:r>
            <a:r>
              <a:rPr sz="1050" i="1" spc="-15" dirty="0">
                <a:latin typeface="Arial"/>
                <a:cs typeface="Arial"/>
              </a:rPr>
              <a:t> </a:t>
            </a:r>
            <a:r>
              <a:rPr sz="1050" i="1" spc="-45" dirty="0">
                <a:latin typeface="Arial"/>
                <a:cs typeface="Arial"/>
              </a:rPr>
              <a:t>– </a:t>
            </a:r>
            <a:r>
              <a:rPr sz="1050" i="1" spc="-5" dirty="0">
                <a:latin typeface="Arial"/>
                <a:cs typeface="Arial"/>
              </a:rPr>
              <a:t>these </a:t>
            </a:r>
            <a:r>
              <a:rPr sz="1050" i="1" spc="-25" dirty="0">
                <a:latin typeface="Arial"/>
                <a:cs typeface="Arial"/>
              </a:rPr>
              <a:t>are </a:t>
            </a:r>
            <a:r>
              <a:rPr sz="1050" i="1" dirty="0">
                <a:latin typeface="Arial"/>
                <a:cs typeface="Arial"/>
              </a:rPr>
              <a:t>potential </a:t>
            </a:r>
            <a:r>
              <a:rPr sz="1050" i="1" spc="5" dirty="0">
                <a:solidFill>
                  <a:srgbClr val="FFC000"/>
                </a:solidFill>
                <a:latin typeface="Arial"/>
                <a:cs typeface="Arial"/>
              </a:rPr>
              <a:t>confounding</a:t>
            </a:r>
            <a:r>
              <a:rPr sz="1050" i="1" spc="195" dirty="0">
                <a:solidFill>
                  <a:srgbClr val="024F84"/>
                </a:solidFill>
                <a:latin typeface="Arial"/>
                <a:cs typeface="Arial"/>
              </a:rPr>
              <a:t> </a:t>
            </a:r>
            <a:r>
              <a:rPr sz="1050" i="1" spc="-15" dirty="0">
                <a:latin typeface="Arial"/>
                <a:cs typeface="Arial"/>
              </a:rPr>
              <a:t>variables.</a:t>
            </a:r>
            <a:endParaRPr sz="1050" dirty="0">
              <a:latin typeface="Arial"/>
              <a:cs typeface="Arial"/>
            </a:endParaRPr>
          </a:p>
        </p:txBody>
      </p:sp>
      <p:sp>
        <p:nvSpPr>
          <p:cNvPr id="10" name="Rectangle 9"/>
          <p:cNvSpPr/>
          <p:nvPr/>
        </p:nvSpPr>
        <p:spPr>
          <a:xfrm>
            <a:off x="4245385" y="-54349"/>
            <a:ext cx="410690" cy="369332"/>
          </a:xfrm>
          <a:prstGeom prst="rect">
            <a:avLst/>
          </a:prstGeom>
        </p:spPr>
        <p:txBody>
          <a:bodyPr wrap="none">
            <a:spAutoFit/>
          </a:bodyPr>
          <a:lstStyle/>
          <a:p>
            <a:r>
              <a:rPr lang="en-US" dirty="0"/>
              <a:t>🆕</a:t>
            </a:r>
          </a:p>
        </p:txBody>
      </p:sp>
      <p:sp>
        <p:nvSpPr>
          <p:cNvPr id="23" name="Oval 22"/>
          <p:cNvSpPr/>
          <p:nvPr/>
        </p:nvSpPr>
        <p:spPr>
          <a:xfrm>
            <a:off x="163513" y="2111375"/>
            <a:ext cx="16002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744090" y="2111375"/>
            <a:ext cx="16002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p:cNvCxnSpPr>
            <a:stCxn id="23" idx="0"/>
            <a:endCxn id="23" idx="4"/>
          </p:cNvCxnSpPr>
          <p:nvPr/>
        </p:nvCxnSpPr>
        <p:spPr>
          <a:xfrm>
            <a:off x="963613" y="2111375"/>
            <a:ext cx="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59436" y="1698501"/>
            <a:ext cx="1524000" cy="276999"/>
          </a:xfrm>
          <a:prstGeom prst="rect">
            <a:avLst/>
          </a:prstGeom>
          <a:noFill/>
        </p:spPr>
        <p:txBody>
          <a:bodyPr wrap="square" rtlCol="0">
            <a:spAutoFit/>
          </a:bodyPr>
          <a:lstStyle/>
          <a:p>
            <a:r>
              <a:rPr lang="en-US" sz="1200" dirty="0" smtClean="0">
                <a:solidFill>
                  <a:srgbClr val="00B050"/>
                </a:solidFill>
              </a:rPr>
              <a:t>High Stress</a:t>
            </a:r>
            <a:endParaRPr lang="en-US" sz="1200" dirty="0">
              <a:solidFill>
                <a:srgbClr val="00B050"/>
              </a:solidFill>
            </a:endParaRPr>
          </a:p>
        </p:txBody>
      </p:sp>
      <p:sp>
        <p:nvSpPr>
          <p:cNvPr id="27" name="TextBox 26"/>
          <p:cNvSpPr txBox="1"/>
          <p:nvPr/>
        </p:nvSpPr>
        <p:spPr>
          <a:xfrm>
            <a:off x="1039813" y="1692816"/>
            <a:ext cx="1524000" cy="276999"/>
          </a:xfrm>
          <a:prstGeom prst="rect">
            <a:avLst/>
          </a:prstGeom>
          <a:noFill/>
        </p:spPr>
        <p:txBody>
          <a:bodyPr wrap="square" rtlCol="0">
            <a:spAutoFit/>
          </a:bodyPr>
          <a:lstStyle/>
          <a:p>
            <a:r>
              <a:rPr lang="en-US" sz="1200" dirty="0" smtClean="0">
                <a:solidFill>
                  <a:srgbClr val="00B050"/>
                </a:solidFill>
              </a:rPr>
              <a:t>Low Stress</a:t>
            </a:r>
          </a:p>
        </p:txBody>
      </p:sp>
      <p:sp>
        <p:nvSpPr>
          <p:cNvPr id="28" name="TextBox 27"/>
          <p:cNvSpPr txBox="1"/>
          <p:nvPr/>
        </p:nvSpPr>
        <p:spPr>
          <a:xfrm>
            <a:off x="163513" y="2841625"/>
            <a:ext cx="1704277" cy="276999"/>
          </a:xfrm>
          <a:prstGeom prst="rect">
            <a:avLst/>
          </a:prstGeom>
          <a:noFill/>
        </p:spPr>
        <p:txBody>
          <a:bodyPr wrap="square" rtlCol="0">
            <a:spAutoFit/>
          </a:bodyPr>
          <a:lstStyle/>
          <a:p>
            <a:r>
              <a:rPr lang="en-US" sz="1200" b="1" dirty="0" smtClean="0">
                <a:solidFill>
                  <a:srgbClr val="00B050"/>
                </a:solidFill>
              </a:rPr>
              <a:t>Independent Variable</a:t>
            </a:r>
            <a:endParaRPr lang="en-US" sz="1200" b="1" dirty="0">
              <a:solidFill>
                <a:srgbClr val="00B050"/>
              </a:solidFill>
            </a:endParaRPr>
          </a:p>
        </p:txBody>
      </p:sp>
      <p:sp>
        <p:nvSpPr>
          <p:cNvPr id="29" name="TextBox 28"/>
          <p:cNvSpPr txBox="1"/>
          <p:nvPr/>
        </p:nvSpPr>
        <p:spPr>
          <a:xfrm>
            <a:off x="2804032" y="2841624"/>
            <a:ext cx="1704277" cy="276999"/>
          </a:xfrm>
          <a:prstGeom prst="rect">
            <a:avLst/>
          </a:prstGeom>
          <a:noFill/>
        </p:spPr>
        <p:txBody>
          <a:bodyPr wrap="square" rtlCol="0">
            <a:spAutoFit/>
          </a:bodyPr>
          <a:lstStyle/>
          <a:p>
            <a:r>
              <a:rPr lang="en-US" sz="1200" b="1" dirty="0" smtClean="0">
                <a:solidFill>
                  <a:srgbClr val="00B0F0"/>
                </a:solidFill>
              </a:rPr>
              <a:t>Dependent Variable</a:t>
            </a:r>
            <a:endParaRPr lang="en-US" sz="1200" b="1" dirty="0">
              <a:solidFill>
                <a:srgbClr val="00B0F0"/>
              </a:solidFill>
            </a:endParaRPr>
          </a:p>
        </p:txBody>
      </p:sp>
      <p:cxnSp>
        <p:nvCxnSpPr>
          <p:cNvPr id="30" name="Straight Arrow Connector 29"/>
          <p:cNvCxnSpPr>
            <a:stCxn id="23" idx="6"/>
            <a:endCxn id="24" idx="2"/>
          </p:cNvCxnSpPr>
          <p:nvPr/>
        </p:nvCxnSpPr>
        <p:spPr>
          <a:xfrm>
            <a:off x="1763713" y="2454275"/>
            <a:ext cx="9803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801813" y="2105580"/>
            <a:ext cx="980377" cy="369332"/>
          </a:xfrm>
          <a:prstGeom prst="rect">
            <a:avLst/>
          </a:prstGeom>
          <a:noFill/>
        </p:spPr>
        <p:txBody>
          <a:bodyPr wrap="square" rtlCol="0">
            <a:spAutoFit/>
          </a:bodyPr>
          <a:lstStyle/>
          <a:p>
            <a:r>
              <a:rPr lang="en-US" dirty="0" smtClean="0"/>
              <a:t>Causes?</a:t>
            </a:r>
            <a:endParaRPr lang="en-US" dirty="0"/>
          </a:p>
        </p:txBody>
      </p:sp>
      <p:sp>
        <p:nvSpPr>
          <p:cNvPr id="32" name="TextBox 31"/>
          <p:cNvSpPr txBox="1"/>
          <p:nvPr/>
        </p:nvSpPr>
        <p:spPr>
          <a:xfrm>
            <a:off x="2849816" y="2163340"/>
            <a:ext cx="1570229" cy="307777"/>
          </a:xfrm>
          <a:prstGeom prst="rect">
            <a:avLst/>
          </a:prstGeom>
          <a:noFill/>
        </p:spPr>
        <p:txBody>
          <a:bodyPr wrap="square" rtlCol="0">
            <a:spAutoFit/>
          </a:bodyPr>
          <a:lstStyle/>
          <a:p>
            <a:r>
              <a:rPr lang="en-US" sz="1400" dirty="0" smtClean="0">
                <a:solidFill>
                  <a:srgbClr val="00B0F0"/>
                </a:solidFill>
              </a:rPr>
              <a:t>Muscle Cramps</a:t>
            </a:r>
            <a:endParaRPr lang="en-US" sz="1400" dirty="0">
              <a:solidFill>
                <a:srgbClr val="00B0F0"/>
              </a:solidFill>
            </a:endParaRPr>
          </a:p>
        </p:txBody>
      </p:sp>
      <p:sp>
        <p:nvSpPr>
          <p:cNvPr id="33" name="Rectangle 32"/>
          <p:cNvSpPr/>
          <p:nvPr/>
        </p:nvSpPr>
        <p:spPr>
          <a:xfrm>
            <a:off x="2804032" y="1359040"/>
            <a:ext cx="1931380" cy="707886"/>
          </a:xfrm>
          <a:prstGeom prst="rect">
            <a:avLst/>
          </a:prstGeom>
        </p:spPr>
        <p:txBody>
          <a:bodyPr wrap="square">
            <a:spAutoFit/>
          </a:bodyPr>
          <a:lstStyle/>
          <a:p>
            <a:r>
              <a:rPr lang="en-US" sz="800" i="1" dirty="0">
                <a:solidFill>
                  <a:srgbClr val="FFC000"/>
                </a:solidFill>
                <a:latin typeface="OpenSans"/>
              </a:rPr>
              <a:t>extraneous variables that affect both the </a:t>
            </a:r>
            <a:r>
              <a:rPr lang="en-US" sz="800" i="1" dirty="0" smtClean="0">
                <a:solidFill>
                  <a:srgbClr val="FFC000"/>
                </a:solidFill>
                <a:latin typeface="OpenSans"/>
              </a:rPr>
              <a:t>independent </a:t>
            </a:r>
            <a:r>
              <a:rPr lang="en-US" sz="800" i="1" dirty="0">
                <a:solidFill>
                  <a:srgbClr val="FFC000"/>
                </a:solidFill>
                <a:latin typeface="OpenSans"/>
              </a:rPr>
              <a:t>and </a:t>
            </a:r>
          </a:p>
          <a:p>
            <a:r>
              <a:rPr lang="en-US" sz="800" i="1" dirty="0">
                <a:solidFill>
                  <a:srgbClr val="FFC000"/>
                </a:solidFill>
                <a:latin typeface="OpenSans"/>
              </a:rPr>
              <a:t>the </a:t>
            </a:r>
            <a:r>
              <a:rPr lang="en-US" sz="800" i="1" dirty="0" smtClean="0">
                <a:solidFill>
                  <a:srgbClr val="FFC000"/>
                </a:solidFill>
                <a:latin typeface="OpenSans"/>
              </a:rPr>
              <a:t>dependent </a:t>
            </a:r>
            <a:r>
              <a:rPr lang="en-US" sz="800" i="1" dirty="0">
                <a:solidFill>
                  <a:srgbClr val="FFC000"/>
                </a:solidFill>
                <a:latin typeface="OpenSans"/>
              </a:rPr>
              <a:t>variable and that make it seem like there's a relationship </a:t>
            </a:r>
            <a:r>
              <a:rPr lang="en-US" sz="800" i="1" dirty="0" smtClean="0">
                <a:solidFill>
                  <a:srgbClr val="FFC000"/>
                </a:solidFill>
                <a:latin typeface="OpenSans"/>
              </a:rPr>
              <a:t>between them.</a:t>
            </a:r>
            <a:endParaRPr lang="en-US" sz="800" b="0" i="1" dirty="0">
              <a:solidFill>
                <a:srgbClr val="FFC000"/>
              </a:solidFill>
              <a:effectLst/>
              <a:latin typeface="OpenSans"/>
            </a:endParaRPr>
          </a:p>
        </p:txBody>
      </p:sp>
    </p:spTree>
    <p:extLst>
      <p:ext uri="{BB962C8B-B14F-4D97-AF65-F5344CB8AC3E}">
        <p14:creationId xmlns:p14="http://schemas.microsoft.com/office/powerpoint/2010/main" val="1782045134"/>
      </p:ext>
    </p:extLst>
  </p:cSld>
  <p:clrMapOvr>
    <a:masterClrMapping/>
  </p:clrMapOvr>
  <p:transition>
    <p:cu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33350" y="1585912"/>
            <a:ext cx="2171700" cy="1905000"/>
          </a:xfrm>
          <a:prstGeom prst="rect">
            <a:avLst/>
          </a:prstGeom>
        </p:spPr>
      </p:pic>
      <p:sp>
        <p:nvSpPr>
          <p:cNvPr id="2" name="object 2"/>
          <p:cNvSpPr txBox="1"/>
          <p:nvPr/>
        </p:nvSpPr>
        <p:spPr>
          <a:xfrm>
            <a:off x="719455" y="57937"/>
            <a:ext cx="3793490" cy="363220"/>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4.  </a:t>
            </a:r>
            <a:r>
              <a:rPr sz="1050" spc="-55" dirty="0">
                <a:solidFill>
                  <a:srgbClr val="FFFFFF"/>
                </a:solidFill>
                <a:latin typeface="DejaVu Sans"/>
                <a:cs typeface="DejaVu Sans"/>
              </a:rPr>
              <a:t>Experiments </a:t>
            </a:r>
            <a:r>
              <a:rPr sz="1050" spc="-45" dirty="0">
                <a:solidFill>
                  <a:srgbClr val="FFFFFF"/>
                </a:solidFill>
                <a:latin typeface="DejaVu Sans"/>
                <a:cs typeface="DejaVu Sans"/>
              </a:rPr>
              <a:t>use </a:t>
            </a:r>
            <a:r>
              <a:rPr sz="1050" spc="-55" dirty="0">
                <a:solidFill>
                  <a:srgbClr val="FFFFFF"/>
                </a:solidFill>
                <a:latin typeface="DejaVu Sans"/>
                <a:cs typeface="DejaVu Sans"/>
              </a:rPr>
              <a:t>random assignment </a:t>
            </a:r>
            <a:r>
              <a:rPr sz="1050" spc="-45" dirty="0">
                <a:solidFill>
                  <a:srgbClr val="FFFFFF"/>
                </a:solidFill>
                <a:latin typeface="DejaVu Sans"/>
                <a:cs typeface="DejaVu Sans"/>
              </a:rPr>
              <a:t>to </a:t>
            </a:r>
            <a:r>
              <a:rPr sz="1050" spc="-75" dirty="0">
                <a:solidFill>
                  <a:srgbClr val="FFFFFF"/>
                </a:solidFill>
                <a:latin typeface="DejaVu Sans"/>
                <a:cs typeface="DejaVu Sans"/>
              </a:rPr>
              <a:t>treatment</a:t>
            </a:r>
            <a:r>
              <a:rPr sz="1050" spc="-40" dirty="0">
                <a:solidFill>
                  <a:srgbClr val="FFFFFF"/>
                </a:solidFill>
                <a:latin typeface="DejaVu Sans"/>
                <a:cs typeface="DejaVu Sans"/>
              </a:rPr>
              <a:t> groups,</a:t>
            </a:r>
            <a:endParaRPr sz="1050">
              <a:latin typeface="DejaVu Sans"/>
              <a:cs typeface="DejaVu Sans"/>
            </a:endParaRPr>
          </a:p>
          <a:p>
            <a:pPr marL="2025014">
              <a:lnSpc>
                <a:spcPct val="100000"/>
              </a:lnSpc>
              <a:spcBef>
                <a:spcPts val="95"/>
              </a:spcBef>
            </a:pPr>
            <a:r>
              <a:rPr sz="1050" spc="-50" dirty="0">
                <a:solidFill>
                  <a:srgbClr val="FFFFFF"/>
                </a:solidFill>
                <a:latin typeface="DejaVu Sans"/>
                <a:cs typeface="DejaVu Sans"/>
              </a:rPr>
              <a:t>observational </a:t>
            </a:r>
            <a:r>
              <a:rPr sz="1050" spc="-40" dirty="0">
                <a:solidFill>
                  <a:srgbClr val="FFFFFF"/>
                </a:solidFill>
                <a:latin typeface="DejaVu Sans"/>
                <a:cs typeface="DejaVu Sans"/>
              </a:rPr>
              <a:t>studies </a:t>
            </a:r>
            <a:r>
              <a:rPr sz="1050" spc="-25" dirty="0">
                <a:solidFill>
                  <a:srgbClr val="FFFFFF"/>
                </a:solidFill>
                <a:latin typeface="DejaVu Sans"/>
                <a:cs typeface="DejaVu Sans"/>
              </a:rPr>
              <a:t>do</a:t>
            </a:r>
            <a:r>
              <a:rPr sz="1050" spc="-65" dirty="0">
                <a:solidFill>
                  <a:srgbClr val="FFFFFF"/>
                </a:solidFill>
                <a:latin typeface="DejaVu Sans"/>
                <a:cs typeface="DejaVu Sans"/>
              </a:rPr>
              <a:t> </a:t>
            </a:r>
            <a:r>
              <a:rPr sz="1050" spc="-50" dirty="0">
                <a:solidFill>
                  <a:srgbClr val="FFFFFF"/>
                </a:solidFill>
                <a:latin typeface="DejaVu Sans"/>
                <a:cs typeface="DejaVu Sans"/>
              </a:rPr>
              <a:t>not</a:t>
            </a:r>
            <a:endParaRPr sz="1050">
              <a:latin typeface="DejaVu Sans"/>
              <a:cs typeface="DejaVu Sans"/>
            </a:endParaRPr>
          </a:p>
        </p:txBody>
      </p:sp>
      <p:sp>
        <p:nvSpPr>
          <p:cNvPr id="9" name="object 9"/>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8</a:t>
            </a:r>
            <a:endParaRPr sz="800">
              <a:latin typeface="DejaVu Sans"/>
              <a:cs typeface="DejaVu Sans"/>
            </a:endParaRPr>
          </a:p>
        </p:txBody>
      </p:sp>
      <p:sp>
        <p:nvSpPr>
          <p:cNvPr id="7" name="object 7"/>
          <p:cNvSpPr txBox="1"/>
          <p:nvPr/>
        </p:nvSpPr>
        <p:spPr>
          <a:xfrm>
            <a:off x="228727" y="640497"/>
            <a:ext cx="4211955" cy="376000"/>
          </a:xfrm>
          <a:prstGeom prst="rect">
            <a:avLst/>
          </a:prstGeom>
          <a:solidFill>
            <a:srgbClr val="CCDBE6"/>
          </a:solidFill>
        </p:spPr>
        <p:txBody>
          <a:bodyPr vert="horz" wrap="square" lIns="0" tIns="26670" rIns="0" bIns="0" rtlCol="0">
            <a:spAutoFit/>
          </a:bodyPr>
          <a:lstStyle/>
          <a:p>
            <a:pPr marL="54610" marR="235585">
              <a:lnSpc>
                <a:spcPct val="107500"/>
              </a:lnSpc>
              <a:spcBef>
                <a:spcPts val="210"/>
              </a:spcBef>
            </a:pPr>
            <a:r>
              <a:rPr sz="1050" spc="-5" dirty="0">
                <a:solidFill>
                  <a:srgbClr val="0E3652"/>
                </a:solidFill>
                <a:latin typeface="Arial"/>
                <a:cs typeface="Arial"/>
              </a:rPr>
              <a:t>Can this </a:t>
            </a:r>
            <a:r>
              <a:rPr sz="1050" spc="5" dirty="0">
                <a:solidFill>
                  <a:srgbClr val="0E3652"/>
                </a:solidFill>
                <a:latin typeface="Arial"/>
                <a:cs typeface="Arial"/>
              </a:rPr>
              <a:t>study </a:t>
            </a:r>
            <a:r>
              <a:rPr sz="1050" spc="10" dirty="0">
                <a:solidFill>
                  <a:srgbClr val="0E3652"/>
                </a:solidFill>
                <a:latin typeface="Arial"/>
                <a:cs typeface="Arial"/>
              </a:rPr>
              <a:t>be </a:t>
            </a:r>
            <a:r>
              <a:rPr sz="1050" dirty="0">
                <a:solidFill>
                  <a:srgbClr val="0E3652"/>
                </a:solidFill>
                <a:latin typeface="Arial"/>
                <a:cs typeface="Arial"/>
              </a:rPr>
              <a:t>used </a:t>
            </a:r>
            <a:r>
              <a:rPr sz="1050" spc="25" dirty="0">
                <a:solidFill>
                  <a:srgbClr val="0E3652"/>
                </a:solidFill>
                <a:latin typeface="Arial"/>
                <a:cs typeface="Arial"/>
              </a:rPr>
              <a:t>to </a:t>
            </a:r>
            <a:r>
              <a:rPr sz="1050" spc="10" dirty="0">
                <a:solidFill>
                  <a:srgbClr val="0E3652"/>
                </a:solidFill>
                <a:latin typeface="Arial"/>
                <a:cs typeface="Arial"/>
              </a:rPr>
              <a:t>conclude </a:t>
            </a:r>
            <a:r>
              <a:rPr sz="1050" spc="-20" dirty="0">
                <a:solidFill>
                  <a:srgbClr val="0E3652"/>
                </a:solidFill>
                <a:latin typeface="Arial"/>
                <a:cs typeface="Arial"/>
              </a:rPr>
              <a:t>a </a:t>
            </a:r>
            <a:r>
              <a:rPr sz="1050" spc="-10" dirty="0">
                <a:solidFill>
                  <a:srgbClr val="0E3652"/>
                </a:solidFill>
                <a:latin typeface="Arial"/>
                <a:cs typeface="Arial"/>
              </a:rPr>
              <a:t>causal relationship </a:t>
            </a:r>
            <a:r>
              <a:rPr sz="1050" spc="5" dirty="0">
                <a:solidFill>
                  <a:srgbClr val="0E3652"/>
                </a:solidFill>
                <a:latin typeface="Arial"/>
                <a:cs typeface="Arial"/>
              </a:rPr>
              <a:t>between  </a:t>
            </a:r>
            <a:r>
              <a:rPr sz="1050" spc="-5" dirty="0">
                <a:solidFill>
                  <a:srgbClr val="0E3652"/>
                </a:solidFill>
                <a:latin typeface="Arial"/>
                <a:cs typeface="Arial"/>
              </a:rPr>
              <a:t>increased </a:t>
            </a:r>
            <a:r>
              <a:rPr sz="1050" spc="-5" dirty="0">
                <a:solidFill>
                  <a:srgbClr val="00B050"/>
                </a:solidFill>
                <a:latin typeface="Arial"/>
                <a:cs typeface="Arial"/>
              </a:rPr>
              <a:t>stress</a:t>
            </a:r>
            <a:r>
              <a:rPr sz="1050" spc="-5" dirty="0">
                <a:solidFill>
                  <a:srgbClr val="0E3652"/>
                </a:solidFill>
                <a:latin typeface="Arial"/>
                <a:cs typeface="Arial"/>
              </a:rPr>
              <a:t> </a:t>
            </a:r>
            <a:r>
              <a:rPr sz="1050" spc="5" dirty="0">
                <a:solidFill>
                  <a:srgbClr val="0E3652"/>
                </a:solidFill>
                <a:latin typeface="Arial"/>
                <a:cs typeface="Arial"/>
              </a:rPr>
              <a:t>and </a:t>
            </a:r>
            <a:r>
              <a:rPr sz="1050" dirty="0">
                <a:solidFill>
                  <a:srgbClr val="00B0F0"/>
                </a:solidFill>
                <a:latin typeface="Arial"/>
                <a:cs typeface="Arial"/>
              </a:rPr>
              <a:t>muscle</a:t>
            </a:r>
            <a:r>
              <a:rPr sz="1050" spc="35" dirty="0">
                <a:solidFill>
                  <a:srgbClr val="00B0F0"/>
                </a:solidFill>
                <a:latin typeface="Arial"/>
                <a:cs typeface="Arial"/>
              </a:rPr>
              <a:t> </a:t>
            </a:r>
            <a:r>
              <a:rPr sz="1050" spc="10" dirty="0">
                <a:solidFill>
                  <a:srgbClr val="00B0F0"/>
                </a:solidFill>
                <a:latin typeface="Arial"/>
                <a:cs typeface="Arial"/>
              </a:rPr>
              <a:t>cramps</a:t>
            </a:r>
            <a:r>
              <a:rPr sz="1050" spc="10" dirty="0">
                <a:solidFill>
                  <a:srgbClr val="0E3652"/>
                </a:solidFill>
                <a:latin typeface="Arial"/>
                <a:cs typeface="Arial"/>
              </a:rPr>
              <a:t>?</a:t>
            </a:r>
            <a:endParaRPr sz="1050" dirty="0">
              <a:latin typeface="Arial"/>
              <a:cs typeface="Arial"/>
            </a:endParaRPr>
          </a:p>
        </p:txBody>
      </p:sp>
      <p:sp>
        <p:nvSpPr>
          <p:cNvPr id="8" name="object 8"/>
          <p:cNvSpPr txBox="1"/>
          <p:nvPr/>
        </p:nvSpPr>
        <p:spPr>
          <a:xfrm>
            <a:off x="270892" y="1045418"/>
            <a:ext cx="4126865" cy="392430"/>
          </a:xfrm>
          <a:prstGeom prst="rect">
            <a:avLst/>
          </a:prstGeom>
        </p:spPr>
        <p:txBody>
          <a:bodyPr vert="horz" wrap="square" lIns="0" tIns="11430" rIns="0" bIns="0" rtlCol="0">
            <a:spAutoFit/>
          </a:bodyPr>
          <a:lstStyle/>
          <a:p>
            <a:pPr marL="12700" marR="5080">
              <a:lnSpc>
                <a:spcPct val="114700"/>
              </a:lnSpc>
              <a:spcBef>
                <a:spcPts val="90"/>
              </a:spcBef>
            </a:pPr>
            <a:r>
              <a:rPr sz="1050" i="1" spc="5" dirty="0">
                <a:solidFill>
                  <a:srgbClr val="00B0F0"/>
                </a:solidFill>
                <a:latin typeface="Arial"/>
                <a:cs typeface="Arial"/>
              </a:rPr>
              <a:t>Muscle </a:t>
            </a:r>
            <a:r>
              <a:rPr sz="1050" i="1" spc="10" dirty="0">
                <a:solidFill>
                  <a:srgbClr val="00B0F0"/>
                </a:solidFill>
                <a:latin typeface="Arial"/>
                <a:cs typeface="Arial"/>
              </a:rPr>
              <a:t>cramps </a:t>
            </a:r>
            <a:r>
              <a:rPr sz="1050" i="1" spc="5" dirty="0">
                <a:latin typeface="Arial"/>
                <a:cs typeface="Arial"/>
              </a:rPr>
              <a:t>might </a:t>
            </a:r>
            <a:r>
              <a:rPr sz="1050" i="1" spc="-10" dirty="0">
                <a:latin typeface="Arial"/>
                <a:cs typeface="Arial"/>
              </a:rPr>
              <a:t>also </a:t>
            </a:r>
            <a:r>
              <a:rPr sz="1050" i="1" spc="10" dirty="0">
                <a:latin typeface="Arial"/>
                <a:cs typeface="Arial"/>
              </a:rPr>
              <a:t>be </a:t>
            </a:r>
            <a:r>
              <a:rPr sz="1050" i="1" spc="5" dirty="0">
                <a:latin typeface="Arial"/>
                <a:cs typeface="Arial"/>
              </a:rPr>
              <a:t>due </a:t>
            </a:r>
            <a:r>
              <a:rPr sz="1050" i="1" spc="25" dirty="0">
                <a:latin typeface="Arial"/>
                <a:cs typeface="Arial"/>
              </a:rPr>
              <a:t>to </a:t>
            </a:r>
            <a:r>
              <a:rPr sz="1050" i="1" spc="-5" dirty="0">
                <a:latin typeface="Arial"/>
                <a:cs typeface="Arial"/>
              </a:rPr>
              <a:t>increased </a:t>
            </a:r>
            <a:r>
              <a:rPr sz="1050" i="1" spc="-15" dirty="0">
                <a:solidFill>
                  <a:srgbClr val="FFC000"/>
                </a:solidFill>
                <a:latin typeface="Arial"/>
                <a:cs typeface="Arial"/>
              </a:rPr>
              <a:t>caffeine </a:t>
            </a:r>
            <a:r>
              <a:rPr sz="1050" i="1" spc="10" dirty="0">
                <a:solidFill>
                  <a:srgbClr val="FFC000"/>
                </a:solidFill>
                <a:latin typeface="Arial"/>
                <a:cs typeface="Arial"/>
              </a:rPr>
              <a:t>consumption  </a:t>
            </a:r>
            <a:r>
              <a:rPr sz="1050" i="1" spc="5" dirty="0">
                <a:latin typeface="Arial"/>
                <a:cs typeface="Arial"/>
              </a:rPr>
              <a:t>or</a:t>
            </a:r>
            <a:r>
              <a:rPr sz="1050" i="1" spc="5" dirty="0">
                <a:solidFill>
                  <a:srgbClr val="FFC000"/>
                </a:solidFill>
                <a:latin typeface="Arial"/>
                <a:cs typeface="Arial"/>
              </a:rPr>
              <a:t> </a:t>
            </a:r>
            <a:r>
              <a:rPr sz="1050" i="1" spc="-10" dirty="0">
                <a:solidFill>
                  <a:srgbClr val="FFC000"/>
                </a:solidFill>
                <a:latin typeface="Arial"/>
                <a:cs typeface="Arial"/>
              </a:rPr>
              <a:t>sleeping </a:t>
            </a:r>
            <a:r>
              <a:rPr sz="1050" i="1" spc="-15" dirty="0">
                <a:solidFill>
                  <a:srgbClr val="FFC000"/>
                </a:solidFill>
                <a:latin typeface="Arial"/>
                <a:cs typeface="Arial"/>
              </a:rPr>
              <a:t>less</a:t>
            </a:r>
            <a:r>
              <a:rPr sz="1050" i="1" spc="-15" dirty="0">
                <a:latin typeface="Arial"/>
                <a:cs typeface="Arial"/>
              </a:rPr>
              <a:t> </a:t>
            </a:r>
            <a:r>
              <a:rPr sz="1050" i="1" spc="-45" dirty="0">
                <a:latin typeface="Arial"/>
                <a:cs typeface="Arial"/>
              </a:rPr>
              <a:t>– </a:t>
            </a:r>
            <a:r>
              <a:rPr sz="1050" i="1" spc="-5" dirty="0">
                <a:latin typeface="Arial"/>
                <a:cs typeface="Arial"/>
              </a:rPr>
              <a:t>these </a:t>
            </a:r>
            <a:r>
              <a:rPr sz="1050" i="1" spc="-25" dirty="0">
                <a:latin typeface="Arial"/>
                <a:cs typeface="Arial"/>
              </a:rPr>
              <a:t>are </a:t>
            </a:r>
            <a:r>
              <a:rPr sz="1050" i="1" dirty="0">
                <a:latin typeface="Arial"/>
                <a:cs typeface="Arial"/>
              </a:rPr>
              <a:t>potential </a:t>
            </a:r>
            <a:r>
              <a:rPr sz="1050" i="1" spc="5" dirty="0">
                <a:solidFill>
                  <a:srgbClr val="FFC000"/>
                </a:solidFill>
                <a:latin typeface="Arial"/>
                <a:cs typeface="Arial"/>
              </a:rPr>
              <a:t>confounding</a:t>
            </a:r>
            <a:r>
              <a:rPr sz="1050" i="1" spc="195" dirty="0">
                <a:solidFill>
                  <a:srgbClr val="024F84"/>
                </a:solidFill>
                <a:latin typeface="Arial"/>
                <a:cs typeface="Arial"/>
              </a:rPr>
              <a:t> </a:t>
            </a:r>
            <a:r>
              <a:rPr sz="1050" i="1" spc="-15" dirty="0">
                <a:latin typeface="Arial"/>
                <a:cs typeface="Arial"/>
              </a:rPr>
              <a:t>variables.</a:t>
            </a:r>
            <a:endParaRPr sz="1050" dirty="0">
              <a:latin typeface="Arial"/>
              <a:cs typeface="Arial"/>
            </a:endParaRPr>
          </a:p>
        </p:txBody>
      </p:sp>
      <p:sp>
        <p:nvSpPr>
          <p:cNvPr id="10" name="Rectangle 9"/>
          <p:cNvSpPr/>
          <p:nvPr/>
        </p:nvSpPr>
        <p:spPr>
          <a:xfrm>
            <a:off x="4245385" y="-54349"/>
            <a:ext cx="410690" cy="369332"/>
          </a:xfrm>
          <a:prstGeom prst="rect">
            <a:avLst/>
          </a:prstGeom>
        </p:spPr>
        <p:txBody>
          <a:bodyPr wrap="none">
            <a:spAutoFit/>
          </a:bodyPr>
          <a:lstStyle/>
          <a:p>
            <a:r>
              <a:rPr lang="en-US" dirty="0"/>
              <a:t>🆕</a:t>
            </a:r>
          </a:p>
        </p:txBody>
      </p:sp>
      <p:sp>
        <p:nvSpPr>
          <p:cNvPr id="24" name="Oval 23"/>
          <p:cNvSpPr/>
          <p:nvPr/>
        </p:nvSpPr>
        <p:spPr>
          <a:xfrm>
            <a:off x="2744090" y="2111375"/>
            <a:ext cx="16002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2804032" y="2841624"/>
            <a:ext cx="1704277" cy="276999"/>
          </a:xfrm>
          <a:prstGeom prst="rect">
            <a:avLst/>
          </a:prstGeom>
          <a:noFill/>
        </p:spPr>
        <p:txBody>
          <a:bodyPr wrap="square" rtlCol="0">
            <a:spAutoFit/>
          </a:bodyPr>
          <a:lstStyle/>
          <a:p>
            <a:r>
              <a:rPr lang="en-US" sz="1200" b="1" dirty="0" smtClean="0">
                <a:solidFill>
                  <a:srgbClr val="00B0F0"/>
                </a:solidFill>
              </a:rPr>
              <a:t>Dependent Variable</a:t>
            </a:r>
            <a:endParaRPr lang="en-US" sz="1200" b="1" dirty="0">
              <a:solidFill>
                <a:srgbClr val="00B0F0"/>
              </a:solidFill>
            </a:endParaRPr>
          </a:p>
        </p:txBody>
      </p:sp>
      <p:cxnSp>
        <p:nvCxnSpPr>
          <p:cNvPr id="30" name="Straight Arrow Connector 29"/>
          <p:cNvCxnSpPr>
            <a:stCxn id="23" idx="6"/>
            <a:endCxn id="24" idx="2"/>
          </p:cNvCxnSpPr>
          <p:nvPr/>
        </p:nvCxnSpPr>
        <p:spPr>
          <a:xfrm>
            <a:off x="1763713" y="2454275"/>
            <a:ext cx="9803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801813" y="2105580"/>
            <a:ext cx="980377" cy="369332"/>
          </a:xfrm>
          <a:prstGeom prst="rect">
            <a:avLst/>
          </a:prstGeom>
          <a:noFill/>
        </p:spPr>
        <p:txBody>
          <a:bodyPr wrap="square" rtlCol="0">
            <a:spAutoFit/>
          </a:bodyPr>
          <a:lstStyle/>
          <a:p>
            <a:r>
              <a:rPr lang="en-US" dirty="0" smtClean="0"/>
              <a:t>Causes?</a:t>
            </a:r>
            <a:endParaRPr lang="en-US" dirty="0"/>
          </a:p>
        </p:txBody>
      </p:sp>
      <p:sp>
        <p:nvSpPr>
          <p:cNvPr id="32" name="TextBox 31"/>
          <p:cNvSpPr txBox="1"/>
          <p:nvPr/>
        </p:nvSpPr>
        <p:spPr>
          <a:xfrm>
            <a:off x="2849816" y="2163340"/>
            <a:ext cx="1570229" cy="307777"/>
          </a:xfrm>
          <a:prstGeom prst="rect">
            <a:avLst/>
          </a:prstGeom>
          <a:noFill/>
        </p:spPr>
        <p:txBody>
          <a:bodyPr wrap="square" rtlCol="0">
            <a:spAutoFit/>
          </a:bodyPr>
          <a:lstStyle/>
          <a:p>
            <a:r>
              <a:rPr lang="en-US" sz="1400" dirty="0" smtClean="0">
                <a:solidFill>
                  <a:srgbClr val="00B0F0"/>
                </a:solidFill>
              </a:rPr>
              <a:t>Muscle Cramps</a:t>
            </a:r>
            <a:endParaRPr lang="en-US" sz="1400" dirty="0">
              <a:solidFill>
                <a:srgbClr val="00B0F0"/>
              </a:solidFill>
            </a:endParaRPr>
          </a:p>
        </p:txBody>
      </p:sp>
      <p:sp>
        <p:nvSpPr>
          <p:cNvPr id="4" name="Multiply 3"/>
          <p:cNvSpPr/>
          <p:nvPr/>
        </p:nvSpPr>
        <p:spPr>
          <a:xfrm>
            <a:off x="1945132" y="1964288"/>
            <a:ext cx="617537" cy="705880"/>
          </a:xfrm>
          <a:prstGeom prst="mathMultiply">
            <a:avLst>
              <a:gd name="adj1" fmla="val 1601"/>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2672360993"/>
      </p:ext>
    </p:extLst>
  </p:cSld>
  <p:clrMapOvr>
    <a:masterClrMapping/>
  </p:clrMapOvr>
  <p:transition>
    <p:cut/>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5" name="TextBox 4"/>
          <p:cNvSpPr txBox="1"/>
          <p:nvPr/>
        </p:nvSpPr>
        <p:spPr>
          <a:xfrm>
            <a:off x="188365" y="348943"/>
            <a:ext cx="4385031" cy="830997"/>
          </a:xfrm>
          <a:prstGeom prst="rect">
            <a:avLst/>
          </a:prstGeom>
          <a:noFill/>
        </p:spPr>
        <p:txBody>
          <a:bodyPr wrap="square" rtlCol="0">
            <a:spAutoFit/>
          </a:bodyPr>
          <a:lstStyle/>
          <a:p>
            <a:r>
              <a:rPr lang="en-US" sz="2400" b="1" dirty="0" smtClean="0"/>
              <a:t>What are the four principles of an experimental design?</a:t>
            </a:r>
            <a:endParaRPr lang="en-US" sz="2400" b="1" dirty="0" smtClean="0"/>
          </a:p>
        </p:txBody>
      </p:sp>
      <p:pic>
        <p:nvPicPr>
          <p:cNvPr id="1026" name="Picture 2" descr="Photo of Clear Glass Measuring Cup L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2650" y="1730375"/>
            <a:ext cx="2324222" cy="15503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8722914"/>
      </p:ext>
    </p:extLst>
  </p:cSld>
  <p:clrMapOvr>
    <a:masterClrMapping/>
  </p:clrMapOvr>
  <p:transition>
    <p:cut/>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3" name="object 3"/>
          <p:cNvSpPr txBox="1"/>
          <p:nvPr/>
        </p:nvSpPr>
        <p:spPr>
          <a:xfrm>
            <a:off x="97662" y="316069"/>
            <a:ext cx="4493388" cy="2985304"/>
          </a:xfrm>
          <a:prstGeom prst="rect">
            <a:avLst/>
          </a:prstGeom>
        </p:spPr>
        <p:txBody>
          <a:bodyPr vert="horz" wrap="square" lIns="0" tIns="17145" rIns="0" bIns="0" rtlCol="0">
            <a:spAutoFit/>
          </a:bodyPr>
          <a:lstStyle/>
          <a:p>
            <a:pPr marL="166370" indent="-153670">
              <a:lnSpc>
                <a:spcPct val="100000"/>
              </a:lnSpc>
              <a:spcBef>
                <a:spcPts val="135"/>
              </a:spcBef>
              <a:buAutoNum type="arabicPeriod"/>
              <a:tabLst>
                <a:tab pos="167005" algn="l"/>
              </a:tabLst>
            </a:pPr>
            <a:r>
              <a:rPr sz="1000" spc="-35" dirty="0">
                <a:solidFill>
                  <a:srgbClr val="024F84"/>
                </a:solidFill>
                <a:latin typeface="DejaVu Sans"/>
                <a:cs typeface="DejaVu Sans"/>
              </a:rPr>
              <a:t>Main </a:t>
            </a:r>
            <a:r>
              <a:rPr sz="1000" spc="-40" dirty="0">
                <a:solidFill>
                  <a:srgbClr val="024F84"/>
                </a:solidFill>
                <a:latin typeface="DejaVu Sans"/>
                <a:cs typeface="DejaVu Sans"/>
              </a:rPr>
              <a:t>ideas</a:t>
            </a:r>
            <a:endParaRPr sz="1000" dirty="0">
              <a:latin typeface="DejaVu Sans"/>
              <a:cs typeface="DejaVu Sans"/>
            </a:endParaRPr>
          </a:p>
          <a:p>
            <a:pPr marL="698500" lvl="2" indent="-228600">
              <a:spcBef>
                <a:spcPts val="95"/>
              </a:spcBef>
              <a:buFont typeface="+mj-lt"/>
              <a:buAutoNum type="alphaUcPeriod"/>
              <a:tabLst>
                <a:tab pos="443865" algn="l"/>
              </a:tabLst>
            </a:pPr>
            <a:r>
              <a:rPr lang="en-US" sz="1000" b="1" spc="-20" dirty="0" smtClean="0">
                <a:latin typeface="DejaVu Sans"/>
                <a:cs typeface="DejaVu Sans"/>
              </a:rPr>
              <a:t>Course Goal: </a:t>
            </a:r>
            <a:r>
              <a:rPr lang="en-US" sz="1000" dirty="0"/>
              <a:t>🆕 </a:t>
            </a:r>
            <a:r>
              <a:rPr sz="1000" spc="-20" dirty="0" smtClean="0">
                <a:latin typeface="DejaVu Sans"/>
                <a:cs typeface="DejaVu Sans"/>
              </a:rPr>
              <a:t>Use </a:t>
            </a:r>
            <a:r>
              <a:rPr sz="1000" spc="-60" dirty="0">
                <a:latin typeface="DejaVu Sans"/>
                <a:cs typeface="DejaVu Sans"/>
              </a:rPr>
              <a:t>a </a:t>
            </a:r>
            <a:r>
              <a:rPr sz="1000" spc="-50" dirty="0" smtClean="0">
                <a:latin typeface="DejaVu Sans"/>
                <a:cs typeface="DejaVu Sans"/>
              </a:rPr>
              <a:t>sample</a:t>
            </a:r>
            <a:r>
              <a:rPr lang="en-US" sz="1000" spc="-50" dirty="0" smtClean="0">
                <a:latin typeface="DejaVu Sans"/>
                <a:cs typeface="DejaVu Sans"/>
              </a:rPr>
              <a:t> (data)</a:t>
            </a:r>
            <a:r>
              <a:rPr sz="1000" spc="-50" dirty="0" smtClean="0">
                <a:latin typeface="DejaVu Sans"/>
                <a:cs typeface="DejaVu Sans"/>
              </a:rPr>
              <a:t> </a:t>
            </a:r>
            <a:r>
              <a:rPr sz="1000" spc="-45" dirty="0">
                <a:latin typeface="DejaVu Sans"/>
                <a:cs typeface="DejaVu Sans"/>
              </a:rPr>
              <a:t>to </a:t>
            </a:r>
            <a:r>
              <a:rPr sz="1000" spc="-70" dirty="0">
                <a:latin typeface="DejaVu Sans"/>
                <a:cs typeface="DejaVu Sans"/>
              </a:rPr>
              <a:t>make </a:t>
            </a:r>
            <a:r>
              <a:rPr sz="1000" spc="-50" dirty="0">
                <a:latin typeface="DejaVu Sans"/>
                <a:cs typeface="DejaVu Sans"/>
              </a:rPr>
              <a:t>inferences about </a:t>
            </a:r>
            <a:r>
              <a:rPr sz="1000" spc="-65" dirty="0">
                <a:latin typeface="DejaVu Sans"/>
                <a:cs typeface="DejaVu Sans"/>
              </a:rPr>
              <a:t>the</a:t>
            </a:r>
            <a:r>
              <a:rPr sz="1000" spc="90" dirty="0">
                <a:latin typeface="DejaVu Sans"/>
                <a:cs typeface="DejaVu Sans"/>
              </a:rPr>
              <a:t> </a:t>
            </a:r>
            <a:r>
              <a:rPr sz="1000" spc="-45" dirty="0">
                <a:latin typeface="DejaVu Sans"/>
                <a:cs typeface="DejaVu Sans"/>
              </a:rPr>
              <a:t>population</a:t>
            </a:r>
            <a:endParaRPr sz="1000" dirty="0">
              <a:latin typeface="DejaVu Sans"/>
              <a:cs typeface="DejaVu Sans"/>
            </a:endParaRPr>
          </a:p>
          <a:p>
            <a:pPr marL="698500" marR="5080" lvl="2" indent="-228600">
              <a:lnSpc>
                <a:spcPct val="107500"/>
              </a:lnSpc>
              <a:buFont typeface="+mj-lt"/>
              <a:buAutoNum type="alphaUcPeriod"/>
              <a:tabLst>
                <a:tab pos="443865" algn="l"/>
              </a:tabLst>
            </a:pPr>
            <a:r>
              <a:rPr lang="en-US" sz="1000" b="1" spc="-20" dirty="0" smtClean="0">
                <a:latin typeface="DejaVu Sans"/>
                <a:cs typeface="DejaVu Sans"/>
              </a:rPr>
              <a:t>Data Collection Principles</a:t>
            </a:r>
          </a:p>
          <a:p>
            <a:pPr marL="1155700" marR="5080" lvl="3" indent="-228600">
              <a:lnSpc>
                <a:spcPct val="107500"/>
              </a:lnSpc>
              <a:buFont typeface="+mj-lt"/>
              <a:buAutoNum type="arabicPeriod"/>
              <a:tabLst>
                <a:tab pos="443865" algn="l"/>
              </a:tabLst>
            </a:pPr>
            <a:r>
              <a:rPr lang="en-US" sz="1000" u="sng" spc="-55" dirty="0" smtClean="0">
                <a:solidFill>
                  <a:schemeClr val="bg1">
                    <a:lumMod val="85000"/>
                  </a:schemeClr>
                </a:solidFill>
                <a:latin typeface="DejaVu Sans"/>
                <a:cs typeface="DejaVu Sans"/>
              </a:rPr>
              <a:t>Random Sampling:</a:t>
            </a:r>
          </a:p>
          <a:p>
            <a:pPr marL="1670050" marR="5080" lvl="4" indent="-285750">
              <a:lnSpc>
                <a:spcPct val="107500"/>
              </a:lnSpc>
              <a:buFont typeface="+mj-lt"/>
              <a:buAutoNum type="romanLcPeriod"/>
              <a:tabLst>
                <a:tab pos="443865" algn="l"/>
              </a:tabLst>
            </a:pPr>
            <a:r>
              <a:rPr lang="en-US" sz="1000" dirty="0">
                <a:solidFill>
                  <a:schemeClr val="bg1">
                    <a:lumMod val="85000"/>
                  </a:schemeClr>
                </a:solidFill>
              </a:rPr>
              <a:t>🆕 </a:t>
            </a:r>
            <a:r>
              <a:rPr sz="1000" spc="-55" dirty="0" smtClean="0">
                <a:solidFill>
                  <a:schemeClr val="bg1">
                    <a:lumMod val="85000"/>
                  </a:schemeClr>
                </a:solidFill>
                <a:latin typeface="DejaVu Sans"/>
                <a:cs typeface="DejaVu Sans"/>
              </a:rPr>
              <a:t>Ideally </a:t>
            </a:r>
            <a:r>
              <a:rPr sz="1000" spc="-45" dirty="0">
                <a:solidFill>
                  <a:schemeClr val="bg1">
                    <a:lumMod val="85000"/>
                  </a:schemeClr>
                </a:solidFill>
                <a:latin typeface="DejaVu Sans"/>
                <a:cs typeface="DejaVu Sans"/>
              </a:rPr>
              <a:t>use </a:t>
            </a:r>
            <a:r>
              <a:rPr sz="1000" spc="-60" dirty="0">
                <a:solidFill>
                  <a:schemeClr val="bg1">
                    <a:lumMod val="85000"/>
                  </a:schemeClr>
                </a:solidFill>
                <a:latin typeface="DejaVu Sans"/>
                <a:cs typeface="DejaVu Sans"/>
              </a:rPr>
              <a:t>a </a:t>
            </a:r>
            <a:r>
              <a:rPr sz="1000" spc="-50" dirty="0">
                <a:solidFill>
                  <a:schemeClr val="bg1">
                    <a:lumMod val="85000"/>
                  </a:schemeClr>
                </a:solidFill>
                <a:latin typeface="DejaVu Sans"/>
                <a:cs typeface="DejaVu Sans"/>
              </a:rPr>
              <a:t>simple </a:t>
            </a:r>
            <a:r>
              <a:rPr sz="1000" spc="-55" dirty="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sample, </a:t>
            </a:r>
            <a:r>
              <a:rPr sz="1000" spc="-60" dirty="0">
                <a:solidFill>
                  <a:schemeClr val="bg1">
                    <a:lumMod val="85000"/>
                  </a:schemeClr>
                </a:solidFill>
                <a:latin typeface="DejaVu Sans"/>
                <a:cs typeface="DejaVu Sans"/>
              </a:rPr>
              <a:t>stratify </a:t>
            </a:r>
            <a:r>
              <a:rPr sz="1000" spc="-45" dirty="0">
                <a:solidFill>
                  <a:schemeClr val="bg1">
                    <a:lumMod val="85000"/>
                  </a:schemeClr>
                </a:solidFill>
                <a:latin typeface="DejaVu Sans"/>
                <a:cs typeface="DejaVu Sans"/>
              </a:rPr>
              <a:t>to control </a:t>
            </a:r>
            <a:r>
              <a:rPr sz="1000" spc="-50" dirty="0">
                <a:solidFill>
                  <a:schemeClr val="bg1">
                    <a:lumMod val="85000"/>
                  </a:schemeClr>
                </a:solidFill>
                <a:latin typeface="DejaVu Sans"/>
                <a:cs typeface="DejaVu Sans"/>
              </a:rPr>
              <a:t>for </a:t>
            </a:r>
            <a:r>
              <a:rPr sz="1000" spc="-60" dirty="0">
                <a:solidFill>
                  <a:schemeClr val="bg1">
                    <a:lumMod val="85000"/>
                  </a:schemeClr>
                </a:solidFill>
                <a:latin typeface="DejaVu Sans"/>
                <a:cs typeface="DejaVu Sans"/>
              </a:rPr>
              <a:t>a  </a:t>
            </a:r>
            <a:r>
              <a:rPr sz="1000" spc="-55" dirty="0">
                <a:solidFill>
                  <a:schemeClr val="bg1">
                    <a:lumMod val="85000"/>
                  </a:schemeClr>
                </a:solidFill>
                <a:latin typeface="DejaVu Sans"/>
                <a:cs typeface="DejaVu Sans"/>
              </a:rPr>
              <a:t>variable, </a:t>
            </a:r>
            <a:r>
              <a:rPr sz="1000" spc="-50" dirty="0">
                <a:solidFill>
                  <a:schemeClr val="bg1">
                    <a:lumMod val="85000"/>
                  </a:schemeClr>
                </a:solidFill>
                <a:latin typeface="DejaVu Sans"/>
                <a:cs typeface="DejaVu Sans"/>
              </a:rPr>
              <a:t>and </a:t>
            </a:r>
            <a:r>
              <a:rPr sz="1000" spc="-45" dirty="0">
                <a:solidFill>
                  <a:schemeClr val="bg1">
                    <a:lumMod val="85000"/>
                  </a:schemeClr>
                </a:solidFill>
                <a:latin typeface="DejaVu Sans"/>
                <a:cs typeface="DejaVu Sans"/>
              </a:rPr>
              <a:t>cluster to </a:t>
            </a:r>
            <a:r>
              <a:rPr sz="1000" spc="-70" dirty="0">
                <a:solidFill>
                  <a:schemeClr val="bg1">
                    <a:lumMod val="85000"/>
                  </a:schemeClr>
                </a:solidFill>
                <a:latin typeface="DejaVu Sans"/>
                <a:cs typeface="DejaVu Sans"/>
              </a:rPr>
              <a:t>make </a:t>
            </a:r>
            <a:r>
              <a:rPr sz="1000" spc="-50" dirty="0">
                <a:solidFill>
                  <a:schemeClr val="bg1">
                    <a:lumMod val="85000"/>
                  </a:schemeClr>
                </a:solidFill>
                <a:latin typeface="DejaVu Sans"/>
                <a:cs typeface="DejaVu Sans"/>
              </a:rPr>
              <a:t>sampling</a:t>
            </a:r>
            <a:r>
              <a:rPr sz="1000" spc="80" dirty="0">
                <a:solidFill>
                  <a:schemeClr val="bg1">
                    <a:lumMod val="85000"/>
                  </a:schemeClr>
                </a:solidFill>
                <a:latin typeface="DejaVu Sans"/>
                <a:cs typeface="DejaVu Sans"/>
              </a:rPr>
              <a:t> </a:t>
            </a:r>
            <a:r>
              <a:rPr sz="1000" spc="-55" dirty="0">
                <a:solidFill>
                  <a:schemeClr val="bg1">
                    <a:lumMod val="85000"/>
                  </a:schemeClr>
                </a:solidFill>
                <a:latin typeface="DejaVu Sans"/>
                <a:cs typeface="DejaVu Sans"/>
              </a:rPr>
              <a:t>easier</a:t>
            </a:r>
            <a:endParaRPr sz="1000" dirty="0">
              <a:solidFill>
                <a:schemeClr val="bg1">
                  <a:lumMod val="85000"/>
                </a:schemeClr>
              </a:solidFill>
              <a:latin typeface="DejaVu Sans"/>
              <a:cs typeface="DejaVu Sans"/>
            </a:endParaRPr>
          </a:p>
          <a:p>
            <a:pPr marL="1612900" lvl="4" indent="-228600">
              <a:spcBef>
                <a:spcPts val="95"/>
              </a:spcBef>
              <a:buFont typeface="+mj-lt"/>
              <a:buAutoNum type="romanL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Sampling </a:t>
            </a:r>
            <a:r>
              <a:rPr sz="1000" spc="-45" dirty="0">
                <a:solidFill>
                  <a:schemeClr val="bg1">
                    <a:lumMod val="85000"/>
                  </a:schemeClr>
                </a:solidFill>
                <a:latin typeface="DejaVu Sans"/>
                <a:cs typeface="DejaVu Sans"/>
              </a:rPr>
              <a:t>schemes </a:t>
            </a:r>
            <a:r>
              <a:rPr sz="1000" spc="-40" dirty="0">
                <a:solidFill>
                  <a:schemeClr val="bg1">
                    <a:lumMod val="85000"/>
                  </a:schemeClr>
                </a:solidFill>
                <a:latin typeface="DejaVu Sans"/>
                <a:cs typeface="DejaVu Sans"/>
              </a:rPr>
              <a:t>can </a:t>
            </a:r>
            <a:r>
              <a:rPr sz="1000" spc="-60" dirty="0">
                <a:solidFill>
                  <a:schemeClr val="bg1">
                    <a:lumMod val="85000"/>
                  </a:schemeClr>
                </a:solidFill>
                <a:latin typeface="DejaVu Sans"/>
                <a:cs typeface="DejaVu Sans"/>
              </a:rPr>
              <a:t>suﬀer </a:t>
            </a:r>
            <a:r>
              <a:rPr sz="1000" spc="-65" dirty="0">
                <a:solidFill>
                  <a:schemeClr val="bg1">
                    <a:lumMod val="85000"/>
                  </a:schemeClr>
                </a:solidFill>
                <a:latin typeface="DejaVu Sans"/>
                <a:cs typeface="DejaVu Sans"/>
              </a:rPr>
              <a:t>from </a:t>
            </a:r>
            <a:r>
              <a:rPr sz="1000" spc="-60" dirty="0">
                <a:solidFill>
                  <a:schemeClr val="bg1">
                    <a:lumMod val="85000"/>
                  </a:schemeClr>
                </a:solidFill>
                <a:latin typeface="DejaVu Sans"/>
                <a:cs typeface="DejaVu Sans"/>
              </a:rPr>
              <a:t>a </a:t>
            </a:r>
            <a:r>
              <a:rPr sz="1000" spc="-70" dirty="0">
                <a:solidFill>
                  <a:schemeClr val="bg1">
                    <a:lumMod val="85000"/>
                  </a:schemeClr>
                </a:solidFill>
                <a:latin typeface="DejaVu Sans"/>
                <a:cs typeface="DejaVu Sans"/>
              </a:rPr>
              <a:t>variety </a:t>
            </a:r>
            <a:r>
              <a:rPr sz="1000" spc="-35" dirty="0">
                <a:solidFill>
                  <a:schemeClr val="bg1">
                    <a:lumMod val="85000"/>
                  </a:schemeClr>
                </a:solidFill>
                <a:latin typeface="DejaVu Sans"/>
                <a:cs typeface="DejaVu Sans"/>
              </a:rPr>
              <a:t>of</a:t>
            </a:r>
            <a:r>
              <a:rPr sz="1000" spc="145" dirty="0">
                <a:solidFill>
                  <a:schemeClr val="bg1">
                    <a:lumMod val="85000"/>
                  </a:schemeClr>
                </a:solidFill>
                <a:latin typeface="DejaVu Sans"/>
                <a:cs typeface="DejaVu Sans"/>
              </a:rPr>
              <a:t> </a:t>
            </a:r>
            <a:r>
              <a:rPr sz="1000" spc="-35" dirty="0">
                <a:solidFill>
                  <a:schemeClr val="bg1">
                    <a:lumMod val="85000"/>
                  </a:schemeClr>
                </a:solidFill>
                <a:latin typeface="DejaVu Sans"/>
                <a:cs typeface="DejaVu Sans"/>
              </a:rPr>
              <a:t>biases</a:t>
            </a:r>
            <a:endParaRPr sz="1000" dirty="0">
              <a:solidFill>
                <a:schemeClr val="bg1">
                  <a:lumMod val="85000"/>
                </a:schemeClr>
              </a:solidFill>
              <a:latin typeface="DejaVu Sans"/>
              <a:cs typeface="DejaVu Sans"/>
            </a:endParaRPr>
          </a:p>
          <a:p>
            <a:pPr marL="1155700" marR="62865" lvl="3" indent="-228600">
              <a:lnSpc>
                <a:spcPct val="107500"/>
              </a:lnSpc>
              <a:buFont typeface="+mj-lt"/>
              <a:buAutoNum type="arabicPeriod"/>
              <a:tabLst>
                <a:tab pos="443865" algn="l"/>
              </a:tabLst>
            </a:pPr>
            <a:r>
              <a:rPr lang="en-US" sz="1000" u="sng" spc="-55" dirty="0" smtClean="0">
                <a:latin typeface="DejaVu Sans"/>
                <a:cs typeface="DejaVu Sans"/>
              </a:rPr>
              <a:t>Random Assignment: Randomly assign observations to each independent variable group.</a:t>
            </a:r>
          </a:p>
          <a:p>
            <a:pPr marL="1612900" marR="15240" lvl="4" indent="-228600">
              <a:lnSpc>
                <a:spcPct val="107500"/>
              </a:lnSpc>
              <a:buFont typeface="+mj-lt"/>
              <a:buAutoNum type="arabicPeriod"/>
              <a:tabLst>
                <a:tab pos="443865" algn="l"/>
              </a:tabLst>
            </a:pPr>
            <a:r>
              <a:rPr lang="en-US" sz="1000" dirty="0" smtClean="0"/>
              <a:t>🆕 </a:t>
            </a:r>
            <a:r>
              <a:rPr sz="1000" u="sng" spc="-35" dirty="0" smtClean="0">
                <a:latin typeface="DejaVu Sans"/>
                <a:cs typeface="DejaVu Sans"/>
              </a:rPr>
              <a:t>Four </a:t>
            </a:r>
            <a:r>
              <a:rPr sz="1000" u="sng" spc="-40" dirty="0">
                <a:latin typeface="DejaVu Sans"/>
                <a:cs typeface="DejaVu Sans"/>
              </a:rPr>
              <a:t>principles </a:t>
            </a:r>
            <a:r>
              <a:rPr sz="1000" u="sng" spc="-35" dirty="0">
                <a:latin typeface="DejaVu Sans"/>
                <a:cs typeface="DejaVu Sans"/>
              </a:rPr>
              <a:t>of </a:t>
            </a:r>
            <a:r>
              <a:rPr sz="1000" u="sng" spc="-65" dirty="0">
                <a:latin typeface="DejaVu Sans"/>
                <a:cs typeface="DejaVu Sans"/>
              </a:rPr>
              <a:t>experimental </a:t>
            </a:r>
            <a:r>
              <a:rPr sz="1000" u="sng" spc="-45" dirty="0">
                <a:latin typeface="DejaVu Sans"/>
                <a:cs typeface="DejaVu Sans"/>
              </a:rPr>
              <a:t>design</a:t>
            </a:r>
            <a:r>
              <a:rPr sz="1000" spc="-45" dirty="0">
                <a:latin typeface="DejaVu Sans"/>
                <a:cs typeface="DejaVu Sans"/>
              </a:rPr>
              <a:t>: </a:t>
            </a:r>
            <a:r>
              <a:rPr sz="1000" spc="-55" dirty="0">
                <a:latin typeface="DejaVu Sans"/>
                <a:cs typeface="DejaVu Sans"/>
              </a:rPr>
              <a:t>randomize, </a:t>
            </a:r>
            <a:r>
              <a:rPr sz="1000" spc="-45" dirty="0">
                <a:latin typeface="DejaVu Sans"/>
                <a:cs typeface="DejaVu Sans"/>
              </a:rPr>
              <a:t>control,  </a:t>
            </a:r>
            <a:r>
              <a:rPr sz="1000" spc="-30" dirty="0">
                <a:latin typeface="DejaVu Sans"/>
                <a:cs typeface="DejaVu Sans"/>
              </a:rPr>
              <a:t>block,</a:t>
            </a:r>
            <a:r>
              <a:rPr sz="1000" spc="-35" dirty="0">
                <a:latin typeface="DejaVu Sans"/>
                <a:cs typeface="DejaVu Sans"/>
              </a:rPr>
              <a:t> </a:t>
            </a:r>
            <a:r>
              <a:rPr sz="1000" spc="-55" dirty="0" smtClean="0">
                <a:latin typeface="DejaVu Sans"/>
                <a:cs typeface="DejaVu Sans"/>
              </a:rPr>
              <a:t>replicate</a:t>
            </a:r>
            <a:endParaRPr lang="en-US" sz="1000" spc="-55" dirty="0" smtClean="0">
              <a:latin typeface="DejaVu Sans"/>
              <a:cs typeface="DejaVu Sans"/>
            </a:endParaRPr>
          </a:p>
          <a:p>
            <a:pPr marL="698500" marR="15240" lvl="2" indent="-228600">
              <a:lnSpc>
                <a:spcPct val="107500"/>
              </a:lnSpc>
              <a:buFont typeface="+mj-lt"/>
              <a:buAutoNum type="alphaUcPeriod"/>
              <a:tabLst>
                <a:tab pos="443865" algn="l"/>
              </a:tabLst>
            </a:pPr>
            <a:r>
              <a:rPr lang="en-US" sz="1000" b="1" dirty="0">
                <a:solidFill>
                  <a:schemeClr val="bg1">
                    <a:lumMod val="85000"/>
                  </a:schemeClr>
                </a:solidFill>
              </a:rPr>
              <a:t>Types of Studies</a:t>
            </a:r>
            <a:r>
              <a:rPr lang="en-US" sz="1000" dirty="0">
                <a:solidFill>
                  <a:schemeClr val="bg1">
                    <a:lumMod val="85000"/>
                  </a:schemeClr>
                </a:solidFill>
              </a:rPr>
              <a:t>: 🆕 </a:t>
            </a:r>
            <a:r>
              <a:rPr lang="en-US" sz="1000" spc="-55" dirty="0">
                <a:solidFill>
                  <a:schemeClr val="bg1">
                    <a:lumMod val="85000"/>
                  </a:schemeClr>
                </a:solidFill>
                <a:latin typeface="DejaVu Sans"/>
                <a:cs typeface="DejaVu Sans"/>
              </a:rPr>
              <a:t>Experiments </a:t>
            </a:r>
            <a:r>
              <a:rPr lang="en-US" sz="1000" spc="-45" dirty="0">
                <a:solidFill>
                  <a:schemeClr val="bg1">
                    <a:lumMod val="85000"/>
                  </a:schemeClr>
                </a:solidFill>
                <a:latin typeface="DejaVu Sans"/>
                <a:cs typeface="DejaVu Sans"/>
              </a:rPr>
              <a:t>use </a:t>
            </a:r>
            <a:r>
              <a:rPr lang="en-US" sz="1000" spc="-55" dirty="0">
                <a:solidFill>
                  <a:schemeClr val="bg1">
                    <a:lumMod val="85000"/>
                  </a:schemeClr>
                </a:solidFill>
                <a:latin typeface="DejaVu Sans"/>
                <a:cs typeface="DejaVu Sans"/>
              </a:rPr>
              <a:t>random assignment </a:t>
            </a:r>
            <a:r>
              <a:rPr lang="en-US" sz="1000" spc="-45" dirty="0">
                <a:solidFill>
                  <a:schemeClr val="bg1">
                    <a:lumMod val="85000"/>
                  </a:schemeClr>
                </a:solidFill>
                <a:latin typeface="DejaVu Sans"/>
                <a:cs typeface="DejaVu Sans"/>
              </a:rPr>
              <a:t>to </a:t>
            </a:r>
            <a:r>
              <a:rPr lang="en-US" sz="1000" spc="-75" dirty="0">
                <a:solidFill>
                  <a:schemeClr val="bg1">
                    <a:lumMod val="85000"/>
                  </a:schemeClr>
                </a:solidFill>
                <a:latin typeface="DejaVu Sans"/>
                <a:cs typeface="DejaVu Sans"/>
              </a:rPr>
              <a:t>treatment </a:t>
            </a:r>
            <a:r>
              <a:rPr lang="en-US" sz="1000" spc="-40" dirty="0">
                <a:solidFill>
                  <a:schemeClr val="bg1">
                    <a:lumMod val="85000"/>
                  </a:schemeClr>
                </a:solidFill>
                <a:latin typeface="DejaVu Sans"/>
                <a:cs typeface="DejaVu Sans"/>
              </a:rPr>
              <a:t>groups,  </a:t>
            </a:r>
            <a:r>
              <a:rPr lang="en-US" sz="1000" spc="-50" dirty="0">
                <a:solidFill>
                  <a:schemeClr val="bg1">
                    <a:lumMod val="85000"/>
                  </a:schemeClr>
                </a:solidFill>
                <a:latin typeface="DejaVu Sans"/>
                <a:cs typeface="DejaVu Sans"/>
              </a:rPr>
              <a:t>observational </a:t>
            </a:r>
            <a:r>
              <a:rPr lang="en-US" sz="1000" spc="-40" dirty="0">
                <a:solidFill>
                  <a:schemeClr val="bg1">
                    <a:lumMod val="85000"/>
                  </a:schemeClr>
                </a:solidFill>
                <a:latin typeface="DejaVu Sans"/>
                <a:cs typeface="DejaVu Sans"/>
              </a:rPr>
              <a:t>studies </a:t>
            </a:r>
            <a:r>
              <a:rPr lang="en-US" sz="1000" spc="-25" dirty="0">
                <a:solidFill>
                  <a:schemeClr val="bg1">
                    <a:lumMod val="85000"/>
                  </a:schemeClr>
                </a:solidFill>
                <a:latin typeface="DejaVu Sans"/>
                <a:cs typeface="DejaVu Sans"/>
              </a:rPr>
              <a:t>do</a:t>
            </a:r>
            <a:r>
              <a:rPr lang="en-US" sz="1000" spc="-5" dirty="0">
                <a:solidFill>
                  <a:schemeClr val="bg1">
                    <a:lumMod val="85000"/>
                  </a:schemeClr>
                </a:solidFill>
                <a:latin typeface="DejaVu Sans"/>
                <a:cs typeface="DejaVu Sans"/>
              </a:rPr>
              <a:t> </a:t>
            </a:r>
            <a:r>
              <a:rPr lang="en-US" sz="1000" spc="-50" dirty="0" smtClean="0">
                <a:solidFill>
                  <a:schemeClr val="bg1">
                    <a:lumMod val="85000"/>
                  </a:schemeClr>
                </a:solidFill>
                <a:latin typeface="DejaVu Sans"/>
                <a:cs typeface="DejaVu Sans"/>
              </a:rPr>
              <a:t>not</a:t>
            </a:r>
            <a:endParaRPr sz="1000" dirty="0">
              <a:latin typeface="DejaVu Sans"/>
              <a:cs typeface="DejaVu Sans"/>
            </a:endParaRPr>
          </a:p>
          <a:p>
            <a:pPr marL="698500" marR="666750" lvl="2" indent="-228600">
              <a:lnSpc>
                <a:spcPct val="107500"/>
              </a:lnSpc>
              <a:buFont typeface="+mj-lt"/>
              <a:buAutoNum type="alphaUcPeriod"/>
              <a:tabLst>
                <a:tab pos="443865" algn="l"/>
              </a:tabLst>
            </a:pPr>
            <a:r>
              <a:rPr lang="en-US" sz="1000" b="1" spc="-45" dirty="0" smtClean="0">
                <a:latin typeface="DejaVu Sans"/>
                <a:cs typeface="DejaVu Sans"/>
              </a:rPr>
              <a:t>Types of Inferences we can Make and How: </a:t>
            </a:r>
          </a:p>
          <a:p>
            <a:pPr marL="1155700" marR="666750" lvl="3" indent="-228600">
              <a:lnSpc>
                <a:spcPct val="107500"/>
              </a:lnSpc>
              <a:buFont typeface="+mj-lt"/>
              <a:buAutoNum type="arabi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sampling </a:t>
            </a:r>
            <a:r>
              <a:rPr sz="1000" spc="-40" dirty="0">
                <a:solidFill>
                  <a:schemeClr val="bg1">
                    <a:lumMod val="85000"/>
                  </a:schemeClr>
                </a:solidFill>
                <a:latin typeface="DejaVu Sans"/>
                <a:cs typeface="DejaVu Sans"/>
              </a:rPr>
              <a:t>helps </a:t>
            </a:r>
            <a:r>
              <a:rPr sz="1000" spc="-60" dirty="0" smtClean="0">
                <a:solidFill>
                  <a:schemeClr val="bg1">
                    <a:lumMod val="85000"/>
                  </a:schemeClr>
                </a:solidFill>
                <a:latin typeface="DejaVu Sans"/>
                <a:cs typeface="DejaVu Sans"/>
              </a:rPr>
              <a:t>generalizability,</a:t>
            </a:r>
            <a:endParaRPr lang="en-US" sz="1000" spc="-60" dirty="0" smtClean="0">
              <a:solidFill>
                <a:schemeClr val="bg1">
                  <a:lumMod val="85000"/>
                </a:schemeClr>
              </a:solidFill>
              <a:latin typeface="DejaVu Sans"/>
              <a:cs typeface="DejaVu Sans"/>
            </a:endParaRPr>
          </a:p>
          <a:p>
            <a:pPr marL="1155700" marR="666750" lvl="3" indent="-228600">
              <a:lnSpc>
                <a:spcPct val="107500"/>
              </a:lnSpc>
              <a:buFont typeface="+mj-lt"/>
              <a:buAutoNum type="arabicPeriod"/>
              <a:tabLst>
                <a:tab pos="443865" algn="l"/>
              </a:tabLst>
            </a:pPr>
            <a:r>
              <a:rPr lang="en-US" sz="1000" dirty="0"/>
              <a:t>🆕 </a:t>
            </a:r>
            <a:r>
              <a:rPr lang="en-US" sz="1000" spc="-55" dirty="0" smtClean="0">
                <a:latin typeface="DejaVu Sans"/>
                <a:cs typeface="DejaVu Sans"/>
              </a:rPr>
              <a:t>R</a:t>
            </a:r>
            <a:r>
              <a:rPr sz="1000" spc="-55" dirty="0" smtClean="0">
                <a:latin typeface="DejaVu Sans"/>
                <a:cs typeface="DejaVu Sans"/>
              </a:rPr>
              <a:t>andom assignment </a:t>
            </a:r>
            <a:r>
              <a:rPr lang="en-US" sz="1000" spc="-40" dirty="0" smtClean="0">
                <a:latin typeface="DejaVu Sans"/>
                <a:cs typeface="DejaVu Sans"/>
              </a:rPr>
              <a:t>helps causality (two or more variables)</a:t>
            </a:r>
            <a:endParaRPr sz="1000" dirty="0">
              <a:latin typeface="DejaVu Sans"/>
              <a:cs typeface="DejaVu Sans"/>
            </a:endParaRPr>
          </a:p>
        </p:txBody>
      </p:sp>
      <p:sp>
        <p:nvSpPr>
          <p:cNvPr id="4" name="object 4"/>
          <p:cNvSpPr txBox="1"/>
          <p:nvPr/>
        </p:nvSpPr>
        <p:spPr>
          <a:xfrm>
            <a:off x="247650" y="3181120"/>
            <a:ext cx="77216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CCDBE6"/>
                </a:solidFill>
                <a:latin typeface="DejaVu Sans"/>
                <a:cs typeface="DejaVu Sans"/>
              </a:rPr>
              <a:t>2.</a:t>
            </a:r>
            <a:r>
              <a:rPr sz="1050" spc="-80" dirty="0">
                <a:solidFill>
                  <a:srgbClr val="CCDBE6"/>
                </a:solidFill>
                <a:latin typeface="DejaVu Sans"/>
                <a:cs typeface="DejaVu Sans"/>
              </a:rPr>
              <a:t> </a:t>
            </a:r>
            <a:r>
              <a:rPr sz="1050" spc="-65" dirty="0">
                <a:solidFill>
                  <a:srgbClr val="CCDBE6"/>
                </a:solidFill>
                <a:latin typeface="DejaVu Sans"/>
                <a:cs typeface="DejaVu Sans"/>
              </a:rPr>
              <a:t>Summary</a:t>
            </a:r>
            <a:endParaRPr sz="1050" dirty="0">
              <a:latin typeface="DejaVu Sans"/>
              <a:cs typeface="DejaVu Sans"/>
            </a:endParaRPr>
          </a:p>
        </p:txBody>
      </p:sp>
    </p:spTree>
    <p:extLst>
      <p:ext uri="{BB962C8B-B14F-4D97-AF65-F5344CB8AC3E}">
        <p14:creationId xmlns:p14="http://schemas.microsoft.com/office/powerpoint/2010/main" val="1575576127"/>
      </p:ext>
    </p:extLst>
  </p:cSld>
  <p:clrMapOvr>
    <a:masterClrMapping/>
  </p:clrMapOvr>
  <p:transition>
    <p:cut/>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5080" rIns="0" bIns="0" rtlCol="0">
            <a:spAutoFit/>
          </a:bodyPr>
          <a:lstStyle/>
          <a:p>
            <a:pPr marL="2225675" marR="5080" indent="-395605">
              <a:lnSpc>
                <a:spcPct val="107500"/>
              </a:lnSpc>
              <a:spcBef>
                <a:spcPts val="40"/>
              </a:spcBef>
            </a:pPr>
            <a:r>
              <a:rPr spc="-50" dirty="0"/>
              <a:t>5. </a:t>
            </a:r>
            <a:r>
              <a:rPr spc="-35" dirty="0"/>
              <a:t>Four </a:t>
            </a:r>
            <a:r>
              <a:rPr spc="-40" dirty="0"/>
              <a:t>principles </a:t>
            </a:r>
            <a:r>
              <a:rPr spc="-35" dirty="0"/>
              <a:t>of </a:t>
            </a:r>
            <a:r>
              <a:rPr spc="-65" dirty="0"/>
              <a:t>experimental </a:t>
            </a:r>
            <a:r>
              <a:rPr spc="-45" dirty="0"/>
              <a:t>design:  </a:t>
            </a:r>
            <a:r>
              <a:rPr spc="-55" dirty="0"/>
              <a:t>randomize, </a:t>
            </a:r>
            <a:r>
              <a:rPr spc="-45" dirty="0"/>
              <a:t>control, </a:t>
            </a:r>
            <a:r>
              <a:rPr spc="-30" dirty="0"/>
              <a:t>block,</a:t>
            </a:r>
            <a:r>
              <a:rPr spc="35" dirty="0"/>
              <a:t> </a:t>
            </a:r>
            <a:r>
              <a:rPr spc="-55" dirty="0"/>
              <a:t>replicate</a:t>
            </a:r>
          </a:p>
        </p:txBody>
      </p:sp>
      <p:sp>
        <p:nvSpPr>
          <p:cNvPr id="6" name="object 6"/>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9</a:t>
            </a:r>
            <a:endParaRPr sz="800">
              <a:latin typeface="DejaVu Sans"/>
              <a:cs typeface="DejaVu Sans"/>
            </a:endParaRPr>
          </a:p>
        </p:txBody>
      </p:sp>
      <p:sp>
        <p:nvSpPr>
          <p:cNvPr id="4" name="object 4"/>
          <p:cNvSpPr txBox="1"/>
          <p:nvPr/>
        </p:nvSpPr>
        <p:spPr>
          <a:xfrm>
            <a:off x="323850" y="421157"/>
            <a:ext cx="3869054" cy="1178528"/>
          </a:xfrm>
          <a:prstGeom prst="rect">
            <a:avLst/>
          </a:prstGeom>
        </p:spPr>
        <p:txBody>
          <a:bodyPr vert="horz" wrap="square" lIns="0" tIns="11430" rIns="0" bIns="0" rtlCol="0">
            <a:spAutoFit/>
          </a:bodyPr>
          <a:lstStyle/>
          <a:p>
            <a:pPr marL="194310" marR="130810" indent="-182245">
              <a:lnSpc>
                <a:spcPct val="100000"/>
              </a:lnSpc>
              <a:spcBef>
                <a:spcPts val="90"/>
              </a:spcBef>
            </a:pPr>
            <a:r>
              <a:rPr lang="en-US" sz="1050" dirty="0">
                <a:solidFill>
                  <a:srgbClr val="024F84"/>
                </a:solidFill>
                <a:latin typeface="DejaVu Serif"/>
                <a:cs typeface="DejaVu Serif"/>
              </a:rPr>
              <a:t>▶ </a:t>
            </a:r>
            <a:r>
              <a:rPr lang="en-US" sz="1100" spc="-65" dirty="0">
                <a:latin typeface="Arial"/>
                <a:cs typeface="Arial"/>
              </a:rPr>
              <a:t>We </a:t>
            </a:r>
            <a:r>
              <a:rPr lang="en-US" sz="1100" spc="-10" dirty="0">
                <a:latin typeface="Arial"/>
                <a:cs typeface="Arial"/>
              </a:rPr>
              <a:t>would </a:t>
            </a:r>
            <a:r>
              <a:rPr lang="en-US" sz="1100" spc="-40" dirty="0">
                <a:latin typeface="Arial"/>
                <a:cs typeface="Arial"/>
              </a:rPr>
              <a:t>like </a:t>
            </a:r>
            <a:r>
              <a:rPr lang="en-US" sz="1100" spc="5" dirty="0">
                <a:latin typeface="Arial"/>
                <a:cs typeface="Arial"/>
              </a:rPr>
              <a:t>to </a:t>
            </a:r>
            <a:r>
              <a:rPr lang="en-US" sz="1100" spc="-25" dirty="0">
                <a:latin typeface="Arial"/>
                <a:cs typeface="Arial"/>
              </a:rPr>
              <a:t>design </a:t>
            </a:r>
            <a:r>
              <a:rPr lang="en-US" sz="1100" spc="-40" dirty="0">
                <a:latin typeface="Arial"/>
                <a:cs typeface="Arial"/>
              </a:rPr>
              <a:t>an </a:t>
            </a:r>
            <a:r>
              <a:rPr lang="en-US" sz="1100" spc="-25" dirty="0">
                <a:latin typeface="Arial"/>
                <a:cs typeface="Arial"/>
              </a:rPr>
              <a:t>experiment </a:t>
            </a:r>
            <a:r>
              <a:rPr lang="en-US" sz="1100" spc="5" dirty="0">
                <a:latin typeface="Arial"/>
                <a:cs typeface="Arial"/>
              </a:rPr>
              <a:t>to </a:t>
            </a:r>
            <a:r>
              <a:rPr lang="en-US" sz="1100" spc="-30" dirty="0">
                <a:latin typeface="Arial"/>
                <a:cs typeface="Arial"/>
              </a:rPr>
              <a:t>investigate </a:t>
            </a:r>
            <a:r>
              <a:rPr lang="en-US" sz="1100" spc="-40" dirty="0">
                <a:latin typeface="Arial"/>
                <a:cs typeface="Arial"/>
              </a:rPr>
              <a:t>if  </a:t>
            </a:r>
            <a:r>
              <a:rPr lang="en-US" sz="1100" spc="-30" dirty="0">
                <a:latin typeface="Arial"/>
                <a:cs typeface="Arial"/>
              </a:rPr>
              <a:t>increased stress causes </a:t>
            </a:r>
            <a:r>
              <a:rPr lang="en-US" sz="1100" spc="-25" dirty="0">
                <a:latin typeface="Arial"/>
                <a:cs typeface="Arial"/>
              </a:rPr>
              <a:t>muscle</a:t>
            </a:r>
            <a:r>
              <a:rPr lang="en-US" sz="1100" spc="85" dirty="0">
                <a:latin typeface="Arial"/>
                <a:cs typeface="Arial"/>
              </a:rPr>
              <a:t> </a:t>
            </a:r>
            <a:r>
              <a:rPr lang="en-US" sz="1100" spc="-15" dirty="0">
                <a:latin typeface="Arial"/>
                <a:cs typeface="Arial"/>
              </a:rPr>
              <a:t>cramps, </a:t>
            </a:r>
            <a:r>
              <a:rPr lang="en-US" sz="1100" i="1" spc="-15" dirty="0">
                <a:solidFill>
                  <a:srgbClr val="024F84"/>
                </a:solidFill>
                <a:latin typeface="Arial"/>
                <a:cs typeface="Arial"/>
              </a:rPr>
              <a:t>randomly assign </a:t>
            </a:r>
            <a:r>
              <a:rPr lang="en-US" sz="1100" spc="-30" dirty="0">
                <a:latin typeface="Arial"/>
                <a:cs typeface="Arial"/>
              </a:rPr>
              <a:t>subjects to either</a:t>
            </a:r>
            <a:r>
              <a:rPr lang="en-US" sz="1100" spc="-15" dirty="0">
                <a:latin typeface="Arial"/>
                <a:cs typeface="Arial"/>
              </a:rPr>
              <a:t>:</a:t>
            </a:r>
            <a:endParaRPr lang="en-US" sz="1100" dirty="0">
              <a:latin typeface="Arial"/>
              <a:cs typeface="Arial"/>
            </a:endParaRPr>
          </a:p>
          <a:p>
            <a:pPr marL="492125" indent="-137795">
              <a:lnSpc>
                <a:spcPts val="1195"/>
              </a:lnSpc>
              <a:spcBef>
                <a:spcPts val="459"/>
              </a:spcBef>
              <a:buClr>
                <a:srgbClr val="024F84"/>
              </a:buClr>
              <a:buChar char="–"/>
              <a:tabLst>
                <a:tab pos="492125" algn="l"/>
              </a:tabLst>
            </a:pPr>
            <a:r>
              <a:rPr lang="en-US" sz="900" spc="-35" dirty="0">
                <a:latin typeface="Arial"/>
                <a:cs typeface="Arial"/>
              </a:rPr>
              <a:t>Treatment: </a:t>
            </a:r>
            <a:r>
              <a:rPr lang="en-US" sz="900" spc="-25" dirty="0">
                <a:latin typeface="Arial"/>
                <a:cs typeface="Arial"/>
              </a:rPr>
              <a:t>increased</a:t>
            </a:r>
            <a:r>
              <a:rPr lang="en-US" sz="900" spc="-120" dirty="0">
                <a:latin typeface="Arial"/>
                <a:cs typeface="Arial"/>
              </a:rPr>
              <a:t> </a:t>
            </a:r>
            <a:r>
              <a:rPr lang="en-US" sz="900" spc="-25" dirty="0">
                <a:latin typeface="Arial"/>
                <a:cs typeface="Arial"/>
              </a:rPr>
              <a:t>stress</a:t>
            </a:r>
            <a:endParaRPr lang="en-US" sz="900" dirty="0">
              <a:latin typeface="Arial"/>
              <a:cs typeface="Arial"/>
            </a:endParaRPr>
          </a:p>
          <a:p>
            <a:pPr marL="492125" indent="-137795">
              <a:lnSpc>
                <a:spcPts val="1195"/>
              </a:lnSpc>
              <a:buClr>
                <a:srgbClr val="024F84"/>
              </a:buClr>
              <a:buChar char="–"/>
              <a:tabLst>
                <a:tab pos="492125" algn="l"/>
              </a:tabLst>
            </a:pPr>
            <a:r>
              <a:rPr lang="en-US" sz="900" spc="-15" dirty="0">
                <a:latin typeface="Arial"/>
                <a:cs typeface="Arial"/>
              </a:rPr>
              <a:t>Control: no or </a:t>
            </a:r>
            <a:r>
              <a:rPr lang="en-US" sz="900" spc="-30" dirty="0">
                <a:latin typeface="Arial"/>
                <a:cs typeface="Arial"/>
              </a:rPr>
              <a:t>baseline</a:t>
            </a:r>
            <a:r>
              <a:rPr lang="en-US" sz="900" spc="-135" dirty="0">
                <a:latin typeface="Arial"/>
                <a:cs typeface="Arial"/>
              </a:rPr>
              <a:t> </a:t>
            </a:r>
            <a:r>
              <a:rPr lang="en-US" sz="900" spc="-25" dirty="0">
                <a:latin typeface="Arial"/>
                <a:cs typeface="Arial"/>
              </a:rPr>
              <a:t>stress</a:t>
            </a:r>
            <a:endParaRPr lang="en-US" sz="900" dirty="0">
              <a:latin typeface="Arial"/>
              <a:cs typeface="Arial"/>
            </a:endParaRPr>
          </a:p>
          <a:p>
            <a:pPr marL="194310" marR="5080" indent="-182245">
              <a:lnSpc>
                <a:spcPct val="100000"/>
              </a:lnSpc>
              <a:spcBef>
                <a:spcPts val="840"/>
              </a:spcBef>
            </a:pPr>
            <a:endParaRPr sz="1200" dirty="0">
              <a:latin typeface="Arial"/>
              <a:cs typeface="Arial"/>
            </a:endParaRPr>
          </a:p>
        </p:txBody>
      </p:sp>
      <p:sp>
        <p:nvSpPr>
          <p:cNvPr id="7" name="Rectangle 6"/>
          <p:cNvSpPr/>
          <p:nvPr/>
        </p:nvSpPr>
        <p:spPr>
          <a:xfrm>
            <a:off x="4245385" y="-54349"/>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5080" rIns="0" bIns="0" rtlCol="0">
            <a:spAutoFit/>
          </a:bodyPr>
          <a:lstStyle/>
          <a:p>
            <a:pPr marL="2225675" marR="5080" indent="-395605">
              <a:lnSpc>
                <a:spcPct val="107500"/>
              </a:lnSpc>
              <a:spcBef>
                <a:spcPts val="40"/>
              </a:spcBef>
            </a:pPr>
            <a:r>
              <a:rPr spc="-50" dirty="0"/>
              <a:t>5. </a:t>
            </a:r>
            <a:r>
              <a:rPr spc="-35" dirty="0"/>
              <a:t>Four </a:t>
            </a:r>
            <a:r>
              <a:rPr spc="-40" dirty="0"/>
              <a:t>principles </a:t>
            </a:r>
            <a:r>
              <a:rPr spc="-35" dirty="0"/>
              <a:t>of </a:t>
            </a:r>
            <a:r>
              <a:rPr spc="-65" dirty="0"/>
              <a:t>experimental </a:t>
            </a:r>
            <a:r>
              <a:rPr spc="-45" dirty="0"/>
              <a:t>design:  </a:t>
            </a:r>
            <a:r>
              <a:rPr spc="-55" dirty="0"/>
              <a:t>randomize, </a:t>
            </a:r>
            <a:r>
              <a:rPr spc="-45" dirty="0"/>
              <a:t>control, </a:t>
            </a:r>
            <a:r>
              <a:rPr spc="-30" dirty="0"/>
              <a:t>block,</a:t>
            </a:r>
            <a:r>
              <a:rPr spc="35" dirty="0"/>
              <a:t> </a:t>
            </a:r>
            <a:r>
              <a:rPr spc="-55" dirty="0"/>
              <a:t>replicate</a:t>
            </a:r>
          </a:p>
        </p:txBody>
      </p:sp>
      <p:sp>
        <p:nvSpPr>
          <p:cNvPr id="6" name="object 6"/>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9</a:t>
            </a:r>
            <a:endParaRPr sz="800">
              <a:latin typeface="DejaVu Sans"/>
              <a:cs typeface="DejaVu Sans"/>
            </a:endParaRPr>
          </a:p>
        </p:txBody>
      </p:sp>
      <p:sp>
        <p:nvSpPr>
          <p:cNvPr id="4" name="object 4"/>
          <p:cNvSpPr txBox="1"/>
          <p:nvPr/>
        </p:nvSpPr>
        <p:spPr>
          <a:xfrm>
            <a:off x="323850" y="421157"/>
            <a:ext cx="3869054" cy="1650452"/>
          </a:xfrm>
          <a:prstGeom prst="rect">
            <a:avLst/>
          </a:prstGeom>
        </p:spPr>
        <p:txBody>
          <a:bodyPr vert="horz" wrap="square" lIns="0" tIns="11430" rIns="0" bIns="0" rtlCol="0">
            <a:spAutoFit/>
          </a:bodyPr>
          <a:lstStyle/>
          <a:p>
            <a:pPr marL="194310" marR="130810" indent="-182245">
              <a:lnSpc>
                <a:spcPct val="100000"/>
              </a:lnSpc>
              <a:spcBef>
                <a:spcPts val="90"/>
              </a:spcBef>
            </a:pPr>
            <a:r>
              <a:rPr lang="en-US" sz="1050" dirty="0">
                <a:solidFill>
                  <a:srgbClr val="024F84"/>
                </a:solidFill>
                <a:latin typeface="DejaVu Serif"/>
                <a:cs typeface="DejaVu Serif"/>
              </a:rPr>
              <a:t>▶ </a:t>
            </a:r>
            <a:r>
              <a:rPr lang="en-US" sz="1100" spc="-65" dirty="0">
                <a:latin typeface="Arial"/>
                <a:cs typeface="Arial"/>
              </a:rPr>
              <a:t>We </a:t>
            </a:r>
            <a:r>
              <a:rPr lang="en-US" sz="1100" spc="-10" dirty="0">
                <a:latin typeface="Arial"/>
                <a:cs typeface="Arial"/>
              </a:rPr>
              <a:t>would </a:t>
            </a:r>
            <a:r>
              <a:rPr lang="en-US" sz="1100" spc="-40" dirty="0">
                <a:latin typeface="Arial"/>
                <a:cs typeface="Arial"/>
              </a:rPr>
              <a:t>like </a:t>
            </a:r>
            <a:r>
              <a:rPr lang="en-US" sz="1100" spc="5" dirty="0">
                <a:latin typeface="Arial"/>
                <a:cs typeface="Arial"/>
              </a:rPr>
              <a:t>to </a:t>
            </a:r>
            <a:r>
              <a:rPr lang="en-US" sz="1100" spc="-25" dirty="0">
                <a:latin typeface="Arial"/>
                <a:cs typeface="Arial"/>
              </a:rPr>
              <a:t>design </a:t>
            </a:r>
            <a:r>
              <a:rPr lang="en-US" sz="1100" spc="-40" dirty="0">
                <a:latin typeface="Arial"/>
                <a:cs typeface="Arial"/>
              </a:rPr>
              <a:t>an </a:t>
            </a:r>
            <a:r>
              <a:rPr lang="en-US" sz="1100" spc="-25" dirty="0">
                <a:latin typeface="Arial"/>
                <a:cs typeface="Arial"/>
              </a:rPr>
              <a:t>experiment </a:t>
            </a:r>
            <a:r>
              <a:rPr lang="en-US" sz="1100" spc="5" dirty="0">
                <a:latin typeface="Arial"/>
                <a:cs typeface="Arial"/>
              </a:rPr>
              <a:t>to </a:t>
            </a:r>
            <a:r>
              <a:rPr lang="en-US" sz="1100" spc="-30" dirty="0">
                <a:latin typeface="Arial"/>
                <a:cs typeface="Arial"/>
              </a:rPr>
              <a:t>investigate </a:t>
            </a:r>
            <a:r>
              <a:rPr lang="en-US" sz="1100" spc="-40" dirty="0">
                <a:latin typeface="Arial"/>
                <a:cs typeface="Arial"/>
              </a:rPr>
              <a:t>if  </a:t>
            </a:r>
            <a:r>
              <a:rPr lang="en-US" sz="1100" spc="-30" dirty="0">
                <a:latin typeface="Arial"/>
                <a:cs typeface="Arial"/>
              </a:rPr>
              <a:t>increased stress causes </a:t>
            </a:r>
            <a:r>
              <a:rPr lang="en-US" sz="1100" spc="-25" dirty="0">
                <a:latin typeface="Arial"/>
                <a:cs typeface="Arial"/>
              </a:rPr>
              <a:t>muscle</a:t>
            </a:r>
            <a:r>
              <a:rPr lang="en-US" sz="1100" spc="85" dirty="0">
                <a:latin typeface="Arial"/>
                <a:cs typeface="Arial"/>
              </a:rPr>
              <a:t> </a:t>
            </a:r>
            <a:r>
              <a:rPr lang="en-US" sz="1100" spc="-15" dirty="0">
                <a:latin typeface="Arial"/>
                <a:cs typeface="Arial"/>
              </a:rPr>
              <a:t>cramps, </a:t>
            </a:r>
            <a:r>
              <a:rPr lang="en-US" sz="1100" i="1" spc="-15" dirty="0">
                <a:solidFill>
                  <a:srgbClr val="024F84"/>
                </a:solidFill>
                <a:latin typeface="Arial"/>
                <a:cs typeface="Arial"/>
              </a:rPr>
              <a:t>randomly assign </a:t>
            </a:r>
            <a:r>
              <a:rPr lang="en-US" sz="1100" spc="-30" dirty="0">
                <a:latin typeface="Arial"/>
                <a:cs typeface="Arial"/>
              </a:rPr>
              <a:t>subjects to either</a:t>
            </a:r>
            <a:r>
              <a:rPr lang="en-US" sz="1100" spc="-15" dirty="0">
                <a:latin typeface="Arial"/>
                <a:cs typeface="Arial"/>
              </a:rPr>
              <a:t>:</a:t>
            </a:r>
            <a:endParaRPr lang="en-US" sz="1100" dirty="0">
              <a:latin typeface="Arial"/>
              <a:cs typeface="Arial"/>
            </a:endParaRPr>
          </a:p>
          <a:p>
            <a:pPr marL="492125" indent="-137795">
              <a:lnSpc>
                <a:spcPts val="1195"/>
              </a:lnSpc>
              <a:spcBef>
                <a:spcPts val="459"/>
              </a:spcBef>
              <a:buClr>
                <a:srgbClr val="024F84"/>
              </a:buClr>
              <a:buChar char="–"/>
              <a:tabLst>
                <a:tab pos="492125" algn="l"/>
              </a:tabLst>
            </a:pPr>
            <a:r>
              <a:rPr lang="en-US" sz="900" spc="-35" dirty="0">
                <a:latin typeface="Arial"/>
                <a:cs typeface="Arial"/>
              </a:rPr>
              <a:t>Treatment: </a:t>
            </a:r>
            <a:r>
              <a:rPr lang="en-US" sz="900" spc="-25" dirty="0">
                <a:latin typeface="Arial"/>
                <a:cs typeface="Arial"/>
              </a:rPr>
              <a:t>increased</a:t>
            </a:r>
            <a:r>
              <a:rPr lang="en-US" sz="900" spc="-120" dirty="0">
                <a:latin typeface="Arial"/>
                <a:cs typeface="Arial"/>
              </a:rPr>
              <a:t> </a:t>
            </a:r>
            <a:r>
              <a:rPr lang="en-US" sz="900" spc="-25" dirty="0">
                <a:latin typeface="Arial"/>
                <a:cs typeface="Arial"/>
              </a:rPr>
              <a:t>stress</a:t>
            </a:r>
            <a:endParaRPr lang="en-US" sz="900" dirty="0">
              <a:latin typeface="Arial"/>
              <a:cs typeface="Arial"/>
            </a:endParaRPr>
          </a:p>
          <a:p>
            <a:pPr marL="492125" indent="-137795">
              <a:lnSpc>
                <a:spcPts val="1195"/>
              </a:lnSpc>
              <a:buClr>
                <a:srgbClr val="024F84"/>
              </a:buClr>
              <a:buChar char="–"/>
              <a:tabLst>
                <a:tab pos="492125" algn="l"/>
              </a:tabLst>
            </a:pPr>
            <a:r>
              <a:rPr lang="en-US" sz="900" spc="-15" dirty="0">
                <a:latin typeface="Arial"/>
                <a:cs typeface="Arial"/>
              </a:rPr>
              <a:t>Control: no or </a:t>
            </a:r>
            <a:r>
              <a:rPr lang="en-US" sz="900" spc="-30" dirty="0">
                <a:latin typeface="Arial"/>
                <a:cs typeface="Arial"/>
              </a:rPr>
              <a:t>baseline</a:t>
            </a:r>
            <a:r>
              <a:rPr lang="en-US" sz="900" spc="-135" dirty="0">
                <a:latin typeface="Arial"/>
                <a:cs typeface="Arial"/>
              </a:rPr>
              <a:t> </a:t>
            </a:r>
            <a:r>
              <a:rPr lang="en-US" sz="900" spc="-25" dirty="0">
                <a:latin typeface="Arial"/>
                <a:cs typeface="Arial"/>
              </a:rPr>
              <a:t>stress</a:t>
            </a:r>
            <a:endParaRPr lang="en-US" sz="900" dirty="0">
              <a:latin typeface="Arial"/>
              <a:cs typeface="Arial"/>
            </a:endParaRPr>
          </a:p>
          <a:p>
            <a:pPr marL="194310" marR="5080" indent="-182245">
              <a:spcBef>
                <a:spcPts val="840"/>
              </a:spcBef>
            </a:pPr>
            <a:r>
              <a:rPr lang="en-US" sz="1100" dirty="0" smtClean="0">
                <a:solidFill>
                  <a:srgbClr val="024F84"/>
                </a:solidFill>
                <a:latin typeface="DejaVu Serif"/>
                <a:cs typeface="DejaVu Serif"/>
              </a:rPr>
              <a:t>▶ </a:t>
            </a:r>
            <a:r>
              <a:rPr lang="en-US" sz="1200" spc="-25" dirty="0" smtClean="0">
                <a:latin typeface="Arial"/>
                <a:cs typeface="Arial"/>
              </a:rPr>
              <a:t>It </a:t>
            </a:r>
            <a:r>
              <a:rPr lang="en-US" sz="1200" spc="-40" dirty="0" smtClean="0">
                <a:latin typeface="Arial"/>
                <a:cs typeface="Arial"/>
              </a:rPr>
              <a:t>is </a:t>
            </a:r>
            <a:r>
              <a:rPr lang="en-US" sz="1200" spc="-15" dirty="0" smtClean="0">
                <a:latin typeface="Arial"/>
                <a:cs typeface="Arial"/>
              </a:rPr>
              <a:t>suspected </a:t>
            </a:r>
            <a:r>
              <a:rPr lang="en-US" sz="1200" spc="-10" dirty="0" smtClean="0">
                <a:latin typeface="Arial"/>
                <a:cs typeface="Arial"/>
              </a:rPr>
              <a:t>that </a:t>
            </a:r>
            <a:r>
              <a:rPr lang="en-US" sz="1200" spc="-20" dirty="0" smtClean="0">
                <a:latin typeface="Arial"/>
                <a:cs typeface="Arial"/>
              </a:rPr>
              <a:t>the </a:t>
            </a:r>
            <a:r>
              <a:rPr lang="en-US" sz="1200" spc="-25" dirty="0" smtClean="0">
                <a:latin typeface="Arial"/>
                <a:cs typeface="Arial"/>
              </a:rPr>
              <a:t>effect </a:t>
            </a:r>
            <a:r>
              <a:rPr lang="en-US" sz="1200" spc="-15" dirty="0" smtClean="0">
                <a:latin typeface="Arial"/>
                <a:cs typeface="Arial"/>
              </a:rPr>
              <a:t>of </a:t>
            </a:r>
            <a:r>
              <a:rPr lang="en-US" sz="1200" spc="-30" dirty="0" smtClean="0">
                <a:latin typeface="Arial"/>
                <a:cs typeface="Arial"/>
              </a:rPr>
              <a:t>stress </a:t>
            </a:r>
            <a:r>
              <a:rPr lang="en-US" sz="1200" spc="-15" dirty="0" smtClean="0">
                <a:latin typeface="Arial"/>
                <a:cs typeface="Arial"/>
              </a:rPr>
              <a:t>might </a:t>
            </a:r>
            <a:r>
              <a:rPr lang="en-US" sz="1200" spc="-20" dirty="0" smtClean="0">
                <a:latin typeface="Arial"/>
                <a:cs typeface="Arial"/>
              </a:rPr>
              <a:t>be </a:t>
            </a:r>
            <a:r>
              <a:rPr lang="en-US" sz="1200" spc="-30" dirty="0" smtClean="0">
                <a:latin typeface="Arial"/>
                <a:cs typeface="Arial"/>
              </a:rPr>
              <a:t>different  </a:t>
            </a:r>
            <a:r>
              <a:rPr lang="en-US" sz="1200" spc="-20" dirty="0" smtClean="0">
                <a:latin typeface="Arial"/>
                <a:cs typeface="Arial"/>
              </a:rPr>
              <a:t>on </a:t>
            </a:r>
            <a:r>
              <a:rPr lang="en-US" sz="1200" spc="-30" dirty="0" smtClean="0">
                <a:latin typeface="Arial"/>
                <a:cs typeface="Arial"/>
              </a:rPr>
              <a:t>younger </a:t>
            </a:r>
            <a:r>
              <a:rPr lang="en-US" sz="1200" spc="-25" dirty="0" smtClean="0">
                <a:latin typeface="Arial"/>
                <a:cs typeface="Arial"/>
              </a:rPr>
              <a:t>and older </a:t>
            </a:r>
            <a:r>
              <a:rPr lang="en-US" sz="1200" spc="-20" dirty="0" smtClean="0">
                <a:latin typeface="Arial"/>
                <a:cs typeface="Arial"/>
              </a:rPr>
              <a:t>people: </a:t>
            </a:r>
            <a:r>
              <a:rPr lang="en-US" sz="1200" i="1" spc="-15" dirty="0" smtClean="0">
                <a:solidFill>
                  <a:srgbClr val="024F84"/>
                </a:solidFill>
                <a:latin typeface="Arial"/>
                <a:cs typeface="Arial"/>
              </a:rPr>
              <a:t>block </a:t>
            </a:r>
            <a:r>
              <a:rPr lang="en-US" sz="1200" spc="-20" dirty="0" smtClean="0">
                <a:latin typeface="Arial"/>
                <a:cs typeface="Arial"/>
              </a:rPr>
              <a:t>for</a:t>
            </a:r>
            <a:r>
              <a:rPr lang="en-US" sz="1200" spc="-70" dirty="0" smtClean="0">
                <a:latin typeface="Arial"/>
                <a:cs typeface="Arial"/>
              </a:rPr>
              <a:t> </a:t>
            </a:r>
            <a:r>
              <a:rPr lang="en-US" sz="1200" spc="-30" dirty="0" smtClean="0">
                <a:latin typeface="Arial"/>
                <a:cs typeface="Arial"/>
              </a:rPr>
              <a:t>age.</a:t>
            </a:r>
            <a:endParaRPr lang="en-US" sz="1200" dirty="0" smtClean="0">
              <a:latin typeface="Arial"/>
              <a:cs typeface="Arial"/>
            </a:endParaRPr>
          </a:p>
          <a:p>
            <a:pPr marL="194310" marR="5080" indent="-182245">
              <a:lnSpc>
                <a:spcPct val="100000"/>
              </a:lnSpc>
              <a:spcBef>
                <a:spcPts val="840"/>
              </a:spcBef>
            </a:pPr>
            <a:endParaRPr sz="1200" dirty="0">
              <a:latin typeface="Arial"/>
              <a:cs typeface="Arial"/>
            </a:endParaRPr>
          </a:p>
        </p:txBody>
      </p:sp>
      <p:sp>
        <p:nvSpPr>
          <p:cNvPr id="5" name="object 5"/>
          <p:cNvSpPr txBox="1"/>
          <p:nvPr/>
        </p:nvSpPr>
        <p:spPr>
          <a:xfrm>
            <a:off x="193039" y="1809369"/>
            <a:ext cx="4222115" cy="185306"/>
          </a:xfrm>
          <a:prstGeom prst="rect">
            <a:avLst/>
          </a:prstGeom>
          <a:solidFill>
            <a:srgbClr val="CCDBE6"/>
          </a:solidFill>
        </p:spPr>
        <p:txBody>
          <a:bodyPr vert="horz" wrap="square" lIns="0" tIns="31114" rIns="0" bIns="0" rtlCol="0">
            <a:spAutoFit/>
          </a:bodyPr>
          <a:lstStyle/>
          <a:p>
            <a:pPr marL="59690" marR="417195">
              <a:lnSpc>
                <a:spcPct val="100000"/>
              </a:lnSpc>
              <a:spcBef>
                <a:spcPts val="244"/>
              </a:spcBef>
            </a:pPr>
            <a:r>
              <a:rPr sz="1000" spc="-45" dirty="0">
                <a:solidFill>
                  <a:srgbClr val="0E3652"/>
                </a:solidFill>
                <a:latin typeface="Arial"/>
                <a:cs typeface="Arial"/>
              </a:rPr>
              <a:t>Why </a:t>
            </a:r>
            <a:r>
              <a:rPr sz="1000" spc="-40" dirty="0">
                <a:solidFill>
                  <a:srgbClr val="0E3652"/>
                </a:solidFill>
                <a:latin typeface="Arial"/>
                <a:cs typeface="Arial"/>
              </a:rPr>
              <a:t>is </a:t>
            </a:r>
            <a:r>
              <a:rPr sz="1000" spc="-25" dirty="0">
                <a:solidFill>
                  <a:srgbClr val="0E3652"/>
                </a:solidFill>
                <a:latin typeface="Arial"/>
                <a:cs typeface="Arial"/>
              </a:rPr>
              <a:t>this </a:t>
            </a:r>
            <a:r>
              <a:rPr sz="1000" spc="-15" dirty="0">
                <a:solidFill>
                  <a:srgbClr val="0E3652"/>
                </a:solidFill>
                <a:latin typeface="Arial"/>
                <a:cs typeface="Arial"/>
              </a:rPr>
              <a:t>important? </a:t>
            </a:r>
            <a:r>
              <a:rPr sz="1000" spc="-35" dirty="0">
                <a:solidFill>
                  <a:srgbClr val="0E3652"/>
                </a:solidFill>
                <a:latin typeface="Arial"/>
                <a:cs typeface="Arial"/>
              </a:rPr>
              <a:t>Can </a:t>
            </a:r>
            <a:r>
              <a:rPr sz="1000" spc="-30" dirty="0">
                <a:solidFill>
                  <a:srgbClr val="0E3652"/>
                </a:solidFill>
                <a:latin typeface="Arial"/>
                <a:cs typeface="Arial"/>
              </a:rPr>
              <a:t>you </a:t>
            </a:r>
            <a:r>
              <a:rPr sz="1000" spc="-20" dirty="0">
                <a:solidFill>
                  <a:srgbClr val="0E3652"/>
                </a:solidFill>
                <a:latin typeface="Arial"/>
                <a:cs typeface="Arial"/>
              </a:rPr>
              <a:t>think </a:t>
            </a:r>
            <a:r>
              <a:rPr sz="1000" spc="-15" dirty="0">
                <a:solidFill>
                  <a:srgbClr val="0E3652"/>
                </a:solidFill>
                <a:latin typeface="Arial"/>
                <a:cs typeface="Arial"/>
              </a:rPr>
              <a:t>of </a:t>
            </a:r>
            <a:r>
              <a:rPr sz="1000" spc="-20" dirty="0">
                <a:solidFill>
                  <a:srgbClr val="0E3652"/>
                </a:solidFill>
                <a:latin typeface="Arial"/>
                <a:cs typeface="Arial"/>
              </a:rPr>
              <a:t>other </a:t>
            </a:r>
            <a:r>
              <a:rPr sz="1000" spc="-40" dirty="0">
                <a:solidFill>
                  <a:srgbClr val="0E3652"/>
                </a:solidFill>
                <a:latin typeface="Arial"/>
                <a:cs typeface="Arial"/>
              </a:rPr>
              <a:t>variables </a:t>
            </a:r>
            <a:r>
              <a:rPr sz="1000" spc="5" dirty="0">
                <a:solidFill>
                  <a:srgbClr val="0E3652"/>
                </a:solidFill>
                <a:latin typeface="Arial"/>
                <a:cs typeface="Arial"/>
              </a:rPr>
              <a:t>to  </a:t>
            </a:r>
            <a:r>
              <a:rPr sz="1000" spc="-5" dirty="0">
                <a:solidFill>
                  <a:srgbClr val="0E3652"/>
                </a:solidFill>
                <a:latin typeface="Arial"/>
                <a:cs typeface="Arial"/>
              </a:rPr>
              <a:t>block </a:t>
            </a:r>
            <a:r>
              <a:rPr sz="1000" spc="-25" dirty="0">
                <a:solidFill>
                  <a:srgbClr val="0E3652"/>
                </a:solidFill>
                <a:latin typeface="Arial"/>
                <a:cs typeface="Arial"/>
              </a:rPr>
              <a:t>for?</a:t>
            </a:r>
            <a:endParaRPr sz="1000" dirty="0">
              <a:latin typeface="Arial"/>
              <a:cs typeface="Arial"/>
            </a:endParaRPr>
          </a:p>
        </p:txBody>
      </p:sp>
      <p:sp>
        <p:nvSpPr>
          <p:cNvPr id="7" name="Rectangle 6"/>
          <p:cNvSpPr/>
          <p:nvPr/>
        </p:nvSpPr>
        <p:spPr>
          <a:xfrm>
            <a:off x="4245385" y="-54349"/>
            <a:ext cx="410690"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391535403"/>
      </p:ext>
    </p:extLst>
  </p:cSld>
  <p:clrMapOvr>
    <a:masterClrMapping/>
  </p:clrMapOvr>
  <p:transition>
    <p:cut/>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5080" rIns="0" bIns="0" rtlCol="0">
            <a:spAutoFit/>
          </a:bodyPr>
          <a:lstStyle/>
          <a:p>
            <a:pPr marL="2225675" marR="5080" indent="-395605">
              <a:lnSpc>
                <a:spcPct val="107500"/>
              </a:lnSpc>
              <a:spcBef>
                <a:spcPts val="40"/>
              </a:spcBef>
            </a:pPr>
            <a:r>
              <a:rPr spc="-50" dirty="0"/>
              <a:t>5. </a:t>
            </a:r>
            <a:r>
              <a:rPr spc="-35" dirty="0"/>
              <a:t>Four </a:t>
            </a:r>
            <a:r>
              <a:rPr spc="-40" dirty="0"/>
              <a:t>principles </a:t>
            </a:r>
            <a:r>
              <a:rPr spc="-35" dirty="0"/>
              <a:t>of </a:t>
            </a:r>
            <a:r>
              <a:rPr spc="-65" dirty="0"/>
              <a:t>experimental </a:t>
            </a:r>
            <a:r>
              <a:rPr spc="-45" dirty="0"/>
              <a:t>design:  </a:t>
            </a:r>
            <a:r>
              <a:rPr spc="-55" dirty="0"/>
              <a:t>randomize, </a:t>
            </a:r>
            <a:r>
              <a:rPr spc="-45" dirty="0"/>
              <a:t>control, </a:t>
            </a:r>
            <a:r>
              <a:rPr spc="-30" dirty="0"/>
              <a:t>block,</a:t>
            </a:r>
            <a:r>
              <a:rPr spc="35" dirty="0"/>
              <a:t> </a:t>
            </a:r>
            <a:r>
              <a:rPr spc="-55" dirty="0"/>
              <a:t>replicate</a:t>
            </a:r>
          </a:p>
        </p:txBody>
      </p:sp>
      <p:sp>
        <p:nvSpPr>
          <p:cNvPr id="6" name="object 6"/>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9</a:t>
            </a:r>
            <a:endParaRPr sz="800">
              <a:latin typeface="DejaVu Sans"/>
              <a:cs typeface="DejaVu Sans"/>
            </a:endParaRPr>
          </a:p>
        </p:txBody>
      </p:sp>
      <p:sp>
        <p:nvSpPr>
          <p:cNvPr id="4" name="object 4"/>
          <p:cNvSpPr txBox="1"/>
          <p:nvPr/>
        </p:nvSpPr>
        <p:spPr>
          <a:xfrm>
            <a:off x="323850" y="421157"/>
            <a:ext cx="3869054" cy="1650452"/>
          </a:xfrm>
          <a:prstGeom prst="rect">
            <a:avLst/>
          </a:prstGeom>
        </p:spPr>
        <p:txBody>
          <a:bodyPr vert="horz" wrap="square" lIns="0" tIns="11430" rIns="0" bIns="0" rtlCol="0">
            <a:spAutoFit/>
          </a:bodyPr>
          <a:lstStyle/>
          <a:p>
            <a:pPr marL="194310" marR="130810" indent="-182245">
              <a:lnSpc>
                <a:spcPct val="100000"/>
              </a:lnSpc>
              <a:spcBef>
                <a:spcPts val="90"/>
              </a:spcBef>
            </a:pPr>
            <a:r>
              <a:rPr lang="en-US" sz="1050" dirty="0">
                <a:solidFill>
                  <a:srgbClr val="024F84"/>
                </a:solidFill>
                <a:latin typeface="DejaVu Serif"/>
                <a:cs typeface="DejaVu Serif"/>
              </a:rPr>
              <a:t>▶ </a:t>
            </a:r>
            <a:r>
              <a:rPr lang="en-US" sz="1100" spc="-65" dirty="0">
                <a:latin typeface="Arial"/>
                <a:cs typeface="Arial"/>
              </a:rPr>
              <a:t>We </a:t>
            </a:r>
            <a:r>
              <a:rPr lang="en-US" sz="1100" spc="-10" dirty="0">
                <a:latin typeface="Arial"/>
                <a:cs typeface="Arial"/>
              </a:rPr>
              <a:t>would </a:t>
            </a:r>
            <a:r>
              <a:rPr lang="en-US" sz="1100" spc="-40" dirty="0">
                <a:latin typeface="Arial"/>
                <a:cs typeface="Arial"/>
              </a:rPr>
              <a:t>like </a:t>
            </a:r>
            <a:r>
              <a:rPr lang="en-US" sz="1100" spc="5" dirty="0">
                <a:latin typeface="Arial"/>
                <a:cs typeface="Arial"/>
              </a:rPr>
              <a:t>to </a:t>
            </a:r>
            <a:r>
              <a:rPr lang="en-US" sz="1100" spc="-25" dirty="0">
                <a:latin typeface="Arial"/>
                <a:cs typeface="Arial"/>
              </a:rPr>
              <a:t>design </a:t>
            </a:r>
            <a:r>
              <a:rPr lang="en-US" sz="1100" spc="-40" dirty="0">
                <a:latin typeface="Arial"/>
                <a:cs typeface="Arial"/>
              </a:rPr>
              <a:t>an </a:t>
            </a:r>
            <a:r>
              <a:rPr lang="en-US" sz="1100" spc="-25" dirty="0">
                <a:latin typeface="Arial"/>
                <a:cs typeface="Arial"/>
              </a:rPr>
              <a:t>experiment </a:t>
            </a:r>
            <a:r>
              <a:rPr lang="en-US" sz="1100" spc="5" dirty="0">
                <a:latin typeface="Arial"/>
                <a:cs typeface="Arial"/>
              </a:rPr>
              <a:t>to </a:t>
            </a:r>
            <a:r>
              <a:rPr lang="en-US" sz="1100" spc="-30" dirty="0">
                <a:latin typeface="Arial"/>
                <a:cs typeface="Arial"/>
              </a:rPr>
              <a:t>investigate </a:t>
            </a:r>
            <a:r>
              <a:rPr lang="en-US" sz="1100" spc="-40" dirty="0">
                <a:latin typeface="Arial"/>
                <a:cs typeface="Arial"/>
              </a:rPr>
              <a:t>if  </a:t>
            </a:r>
            <a:r>
              <a:rPr lang="en-US" sz="1100" spc="-30" dirty="0">
                <a:latin typeface="Arial"/>
                <a:cs typeface="Arial"/>
              </a:rPr>
              <a:t>increased stress causes </a:t>
            </a:r>
            <a:r>
              <a:rPr lang="en-US" sz="1100" spc="-25" dirty="0">
                <a:latin typeface="Arial"/>
                <a:cs typeface="Arial"/>
              </a:rPr>
              <a:t>muscle</a:t>
            </a:r>
            <a:r>
              <a:rPr lang="en-US" sz="1100" spc="85" dirty="0">
                <a:latin typeface="Arial"/>
                <a:cs typeface="Arial"/>
              </a:rPr>
              <a:t> </a:t>
            </a:r>
            <a:r>
              <a:rPr lang="en-US" sz="1100" spc="-15" dirty="0">
                <a:latin typeface="Arial"/>
                <a:cs typeface="Arial"/>
              </a:rPr>
              <a:t>cramps, </a:t>
            </a:r>
            <a:r>
              <a:rPr lang="en-US" sz="1100" i="1" spc="-15" dirty="0">
                <a:solidFill>
                  <a:srgbClr val="024F84"/>
                </a:solidFill>
                <a:latin typeface="Arial"/>
                <a:cs typeface="Arial"/>
              </a:rPr>
              <a:t>randomly assign </a:t>
            </a:r>
            <a:r>
              <a:rPr lang="en-US" sz="1100" spc="-30" dirty="0">
                <a:latin typeface="Arial"/>
                <a:cs typeface="Arial"/>
              </a:rPr>
              <a:t>subjects to either</a:t>
            </a:r>
            <a:r>
              <a:rPr lang="en-US" sz="1100" spc="-15" dirty="0">
                <a:latin typeface="Arial"/>
                <a:cs typeface="Arial"/>
              </a:rPr>
              <a:t>:</a:t>
            </a:r>
            <a:endParaRPr lang="en-US" sz="1100" dirty="0">
              <a:latin typeface="Arial"/>
              <a:cs typeface="Arial"/>
            </a:endParaRPr>
          </a:p>
          <a:p>
            <a:pPr marL="492125" indent="-137795">
              <a:lnSpc>
                <a:spcPts val="1195"/>
              </a:lnSpc>
              <a:spcBef>
                <a:spcPts val="459"/>
              </a:spcBef>
              <a:buClr>
                <a:srgbClr val="024F84"/>
              </a:buClr>
              <a:buChar char="–"/>
              <a:tabLst>
                <a:tab pos="492125" algn="l"/>
              </a:tabLst>
            </a:pPr>
            <a:r>
              <a:rPr lang="en-US" sz="900" spc="-35" dirty="0">
                <a:latin typeface="Arial"/>
                <a:cs typeface="Arial"/>
              </a:rPr>
              <a:t>Treatment: </a:t>
            </a:r>
            <a:r>
              <a:rPr lang="en-US" sz="900" spc="-25" dirty="0">
                <a:latin typeface="Arial"/>
                <a:cs typeface="Arial"/>
              </a:rPr>
              <a:t>increased</a:t>
            </a:r>
            <a:r>
              <a:rPr lang="en-US" sz="900" spc="-120" dirty="0">
                <a:latin typeface="Arial"/>
                <a:cs typeface="Arial"/>
              </a:rPr>
              <a:t> </a:t>
            </a:r>
            <a:r>
              <a:rPr lang="en-US" sz="900" spc="-25" dirty="0">
                <a:latin typeface="Arial"/>
                <a:cs typeface="Arial"/>
              </a:rPr>
              <a:t>stress</a:t>
            </a:r>
            <a:endParaRPr lang="en-US" sz="900" dirty="0">
              <a:latin typeface="Arial"/>
              <a:cs typeface="Arial"/>
            </a:endParaRPr>
          </a:p>
          <a:p>
            <a:pPr marL="492125" indent="-137795">
              <a:lnSpc>
                <a:spcPts val="1195"/>
              </a:lnSpc>
              <a:buClr>
                <a:srgbClr val="024F84"/>
              </a:buClr>
              <a:buChar char="–"/>
              <a:tabLst>
                <a:tab pos="492125" algn="l"/>
              </a:tabLst>
            </a:pPr>
            <a:r>
              <a:rPr lang="en-US" sz="900" spc="-15" dirty="0">
                <a:latin typeface="Arial"/>
                <a:cs typeface="Arial"/>
              </a:rPr>
              <a:t>Control: no or </a:t>
            </a:r>
            <a:r>
              <a:rPr lang="en-US" sz="900" spc="-30" dirty="0">
                <a:latin typeface="Arial"/>
                <a:cs typeface="Arial"/>
              </a:rPr>
              <a:t>baseline</a:t>
            </a:r>
            <a:r>
              <a:rPr lang="en-US" sz="900" spc="-135" dirty="0">
                <a:latin typeface="Arial"/>
                <a:cs typeface="Arial"/>
              </a:rPr>
              <a:t> </a:t>
            </a:r>
            <a:r>
              <a:rPr lang="en-US" sz="900" spc="-25" dirty="0">
                <a:latin typeface="Arial"/>
                <a:cs typeface="Arial"/>
              </a:rPr>
              <a:t>stress</a:t>
            </a:r>
            <a:endParaRPr lang="en-US" sz="900" dirty="0">
              <a:latin typeface="Arial"/>
              <a:cs typeface="Arial"/>
            </a:endParaRPr>
          </a:p>
          <a:p>
            <a:pPr marL="194310" marR="5080" indent="-182245">
              <a:spcBef>
                <a:spcPts val="840"/>
              </a:spcBef>
            </a:pPr>
            <a:r>
              <a:rPr lang="en-US" sz="1100" dirty="0" smtClean="0">
                <a:solidFill>
                  <a:srgbClr val="024F84"/>
                </a:solidFill>
                <a:latin typeface="DejaVu Serif"/>
                <a:cs typeface="DejaVu Serif"/>
              </a:rPr>
              <a:t>▶ </a:t>
            </a:r>
            <a:r>
              <a:rPr lang="en-US" sz="1200" spc="-25" dirty="0" smtClean="0">
                <a:latin typeface="Arial"/>
                <a:cs typeface="Arial"/>
              </a:rPr>
              <a:t>It </a:t>
            </a:r>
            <a:r>
              <a:rPr lang="en-US" sz="1200" spc="-40" dirty="0" smtClean="0">
                <a:latin typeface="Arial"/>
                <a:cs typeface="Arial"/>
              </a:rPr>
              <a:t>is </a:t>
            </a:r>
            <a:r>
              <a:rPr lang="en-US" sz="1200" spc="-15" dirty="0" smtClean="0">
                <a:latin typeface="Arial"/>
                <a:cs typeface="Arial"/>
              </a:rPr>
              <a:t>suspected </a:t>
            </a:r>
            <a:r>
              <a:rPr lang="en-US" sz="1200" spc="-10" dirty="0" smtClean="0">
                <a:latin typeface="Arial"/>
                <a:cs typeface="Arial"/>
              </a:rPr>
              <a:t>that </a:t>
            </a:r>
            <a:r>
              <a:rPr lang="en-US" sz="1200" spc="-20" dirty="0" smtClean="0">
                <a:latin typeface="Arial"/>
                <a:cs typeface="Arial"/>
              </a:rPr>
              <a:t>the </a:t>
            </a:r>
            <a:r>
              <a:rPr lang="en-US" sz="1200" spc="-25" dirty="0" smtClean="0">
                <a:latin typeface="Arial"/>
                <a:cs typeface="Arial"/>
              </a:rPr>
              <a:t>effect </a:t>
            </a:r>
            <a:r>
              <a:rPr lang="en-US" sz="1200" spc="-15" dirty="0" smtClean="0">
                <a:latin typeface="Arial"/>
                <a:cs typeface="Arial"/>
              </a:rPr>
              <a:t>of </a:t>
            </a:r>
            <a:r>
              <a:rPr lang="en-US" sz="1200" spc="-30" dirty="0" smtClean="0">
                <a:latin typeface="Arial"/>
                <a:cs typeface="Arial"/>
              </a:rPr>
              <a:t>stress </a:t>
            </a:r>
            <a:r>
              <a:rPr lang="en-US" sz="1200" spc="-15" dirty="0" smtClean="0">
                <a:latin typeface="Arial"/>
                <a:cs typeface="Arial"/>
              </a:rPr>
              <a:t>might </a:t>
            </a:r>
            <a:r>
              <a:rPr lang="en-US" sz="1200" spc="-20" dirty="0" smtClean="0">
                <a:latin typeface="Arial"/>
                <a:cs typeface="Arial"/>
              </a:rPr>
              <a:t>be </a:t>
            </a:r>
            <a:r>
              <a:rPr lang="en-US" sz="1200" spc="-30" dirty="0" smtClean="0">
                <a:latin typeface="Arial"/>
                <a:cs typeface="Arial"/>
              </a:rPr>
              <a:t>different  </a:t>
            </a:r>
            <a:r>
              <a:rPr lang="en-US" sz="1200" spc="-20" dirty="0" smtClean="0">
                <a:latin typeface="Arial"/>
                <a:cs typeface="Arial"/>
              </a:rPr>
              <a:t>on </a:t>
            </a:r>
            <a:r>
              <a:rPr lang="en-US" sz="1200" spc="-30" dirty="0" smtClean="0">
                <a:latin typeface="Arial"/>
                <a:cs typeface="Arial"/>
              </a:rPr>
              <a:t>younger </a:t>
            </a:r>
            <a:r>
              <a:rPr lang="en-US" sz="1200" spc="-25" dirty="0" smtClean="0">
                <a:latin typeface="Arial"/>
                <a:cs typeface="Arial"/>
              </a:rPr>
              <a:t>and older </a:t>
            </a:r>
            <a:r>
              <a:rPr lang="en-US" sz="1200" spc="-20" dirty="0" smtClean="0">
                <a:latin typeface="Arial"/>
                <a:cs typeface="Arial"/>
              </a:rPr>
              <a:t>people: </a:t>
            </a:r>
            <a:r>
              <a:rPr lang="en-US" sz="1200" i="1" spc="-15" dirty="0" smtClean="0">
                <a:solidFill>
                  <a:srgbClr val="024F84"/>
                </a:solidFill>
                <a:latin typeface="Arial"/>
                <a:cs typeface="Arial"/>
              </a:rPr>
              <a:t>block </a:t>
            </a:r>
            <a:r>
              <a:rPr lang="en-US" sz="1200" spc="-20" dirty="0" smtClean="0">
                <a:latin typeface="Arial"/>
                <a:cs typeface="Arial"/>
              </a:rPr>
              <a:t>for</a:t>
            </a:r>
            <a:r>
              <a:rPr lang="en-US" sz="1200" spc="-70" dirty="0" smtClean="0">
                <a:latin typeface="Arial"/>
                <a:cs typeface="Arial"/>
              </a:rPr>
              <a:t> </a:t>
            </a:r>
            <a:r>
              <a:rPr lang="en-US" sz="1200" spc="-30" dirty="0" smtClean="0">
                <a:latin typeface="Arial"/>
                <a:cs typeface="Arial"/>
              </a:rPr>
              <a:t>age.</a:t>
            </a:r>
            <a:endParaRPr lang="en-US" sz="1200" dirty="0" smtClean="0">
              <a:latin typeface="Arial"/>
              <a:cs typeface="Arial"/>
            </a:endParaRPr>
          </a:p>
          <a:p>
            <a:pPr marL="194310" marR="5080" indent="-182245">
              <a:lnSpc>
                <a:spcPct val="100000"/>
              </a:lnSpc>
              <a:spcBef>
                <a:spcPts val="840"/>
              </a:spcBef>
            </a:pPr>
            <a:endParaRPr sz="1200" dirty="0">
              <a:latin typeface="Arial"/>
              <a:cs typeface="Arial"/>
            </a:endParaRPr>
          </a:p>
        </p:txBody>
      </p:sp>
      <p:sp>
        <p:nvSpPr>
          <p:cNvPr id="5" name="object 5"/>
          <p:cNvSpPr txBox="1"/>
          <p:nvPr/>
        </p:nvSpPr>
        <p:spPr>
          <a:xfrm>
            <a:off x="193039" y="1809369"/>
            <a:ext cx="4222115" cy="185306"/>
          </a:xfrm>
          <a:prstGeom prst="rect">
            <a:avLst/>
          </a:prstGeom>
          <a:solidFill>
            <a:srgbClr val="CCDBE6"/>
          </a:solidFill>
        </p:spPr>
        <p:txBody>
          <a:bodyPr vert="horz" wrap="square" lIns="0" tIns="31114" rIns="0" bIns="0" rtlCol="0">
            <a:spAutoFit/>
          </a:bodyPr>
          <a:lstStyle/>
          <a:p>
            <a:pPr marL="59690" marR="417195">
              <a:lnSpc>
                <a:spcPct val="100000"/>
              </a:lnSpc>
              <a:spcBef>
                <a:spcPts val="244"/>
              </a:spcBef>
            </a:pPr>
            <a:r>
              <a:rPr sz="1000" spc="-45" dirty="0">
                <a:solidFill>
                  <a:srgbClr val="0E3652"/>
                </a:solidFill>
                <a:latin typeface="Arial"/>
                <a:cs typeface="Arial"/>
              </a:rPr>
              <a:t>Why </a:t>
            </a:r>
            <a:r>
              <a:rPr sz="1000" spc="-40" dirty="0">
                <a:solidFill>
                  <a:srgbClr val="0E3652"/>
                </a:solidFill>
                <a:latin typeface="Arial"/>
                <a:cs typeface="Arial"/>
              </a:rPr>
              <a:t>is </a:t>
            </a:r>
            <a:r>
              <a:rPr sz="1000" spc="-25" dirty="0">
                <a:solidFill>
                  <a:srgbClr val="0E3652"/>
                </a:solidFill>
                <a:latin typeface="Arial"/>
                <a:cs typeface="Arial"/>
              </a:rPr>
              <a:t>this </a:t>
            </a:r>
            <a:r>
              <a:rPr sz="1000" spc="-15" dirty="0">
                <a:solidFill>
                  <a:srgbClr val="0E3652"/>
                </a:solidFill>
                <a:latin typeface="Arial"/>
                <a:cs typeface="Arial"/>
              </a:rPr>
              <a:t>important? </a:t>
            </a:r>
            <a:r>
              <a:rPr sz="1000" spc="-35" dirty="0">
                <a:solidFill>
                  <a:srgbClr val="0E3652"/>
                </a:solidFill>
                <a:latin typeface="Arial"/>
                <a:cs typeface="Arial"/>
              </a:rPr>
              <a:t>Can </a:t>
            </a:r>
            <a:r>
              <a:rPr sz="1000" spc="-30" dirty="0">
                <a:solidFill>
                  <a:srgbClr val="0E3652"/>
                </a:solidFill>
                <a:latin typeface="Arial"/>
                <a:cs typeface="Arial"/>
              </a:rPr>
              <a:t>you </a:t>
            </a:r>
            <a:r>
              <a:rPr sz="1000" spc="-20" dirty="0">
                <a:solidFill>
                  <a:srgbClr val="0E3652"/>
                </a:solidFill>
                <a:latin typeface="Arial"/>
                <a:cs typeface="Arial"/>
              </a:rPr>
              <a:t>think </a:t>
            </a:r>
            <a:r>
              <a:rPr sz="1000" spc="-15" dirty="0">
                <a:solidFill>
                  <a:srgbClr val="0E3652"/>
                </a:solidFill>
                <a:latin typeface="Arial"/>
                <a:cs typeface="Arial"/>
              </a:rPr>
              <a:t>of </a:t>
            </a:r>
            <a:r>
              <a:rPr sz="1000" spc="-20" dirty="0">
                <a:solidFill>
                  <a:srgbClr val="0E3652"/>
                </a:solidFill>
                <a:latin typeface="Arial"/>
                <a:cs typeface="Arial"/>
              </a:rPr>
              <a:t>other </a:t>
            </a:r>
            <a:r>
              <a:rPr sz="1000" spc="-40" dirty="0">
                <a:solidFill>
                  <a:srgbClr val="0E3652"/>
                </a:solidFill>
                <a:latin typeface="Arial"/>
                <a:cs typeface="Arial"/>
              </a:rPr>
              <a:t>variables </a:t>
            </a:r>
            <a:r>
              <a:rPr sz="1000" spc="5" dirty="0">
                <a:solidFill>
                  <a:srgbClr val="0E3652"/>
                </a:solidFill>
                <a:latin typeface="Arial"/>
                <a:cs typeface="Arial"/>
              </a:rPr>
              <a:t>to  </a:t>
            </a:r>
            <a:r>
              <a:rPr sz="1000" spc="-5" dirty="0">
                <a:solidFill>
                  <a:srgbClr val="0E3652"/>
                </a:solidFill>
                <a:latin typeface="Arial"/>
                <a:cs typeface="Arial"/>
              </a:rPr>
              <a:t>block </a:t>
            </a:r>
            <a:r>
              <a:rPr sz="1000" spc="-25" dirty="0">
                <a:solidFill>
                  <a:srgbClr val="0E3652"/>
                </a:solidFill>
                <a:latin typeface="Arial"/>
                <a:cs typeface="Arial"/>
              </a:rPr>
              <a:t>for?</a:t>
            </a:r>
            <a:endParaRPr sz="1000" dirty="0">
              <a:latin typeface="Arial"/>
              <a:cs typeface="Arial"/>
            </a:endParaRPr>
          </a:p>
        </p:txBody>
      </p:sp>
      <p:sp>
        <p:nvSpPr>
          <p:cNvPr id="7" name="Rectangle 6"/>
          <p:cNvSpPr/>
          <p:nvPr/>
        </p:nvSpPr>
        <p:spPr>
          <a:xfrm>
            <a:off x="4245385" y="-54349"/>
            <a:ext cx="410690" cy="369332"/>
          </a:xfrm>
          <a:prstGeom prst="rect">
            <a:avLst/>
          </a:prstGeom>
        </p:spPr>
        <p:txBody>
          <a:bodyPr wrap="none">
            <a:spAutoFit/>
          </a:bodyPr>
          <a:lstStyle/>
          <a:p>
            <a:r>
              <a:rPr lang="en-US" dirty="0"/>
              <a:t>🆕</a:t>
            </a:r>
          </a:p>
        </p:txBody>
      </p:sp>
      <p:pic>
        <p:nvPicPr>
          <p:cNvPr id="16" name="Picture 15"/>
          <p:cNvPicPr>
            <a:picLocks noChangeAspect="1"/>
          </p:cNvPicPr>
          <p:nvPr/>
        </p:nvPicPr>
        <p:blipFill>
          <a:blip r:embed="rId2"/>
          <a:stretch>
            <a:fillRect/>
          </a:stretch>
        </p:blipFill>
        <p:spPr>
          <a:xfrm>
            <a:off x="835565" y="2054878"/>
            <a:ext cx="2845624" cy="1386997"/>
          </a:xfrm>
          <a:prstGeom prst="rect">
            <a:avLst/>
          </a:prstGeom>
        </p:spPr>
      </p:pic>
      <p:sp>
        <p:nvSpPr>
          <p:cNvPr id="17" name="Left Brace 16"/>
          <p:cNvSpPr/>
          <p:nvPr/>
        </p:nvSpPr>
        <p:spPr>
          <a:xfrm>
            <a:off x="628650" y="2187575"/>
            <a:ext cx="152400" cy="914400"/>
          </a:xfrm>
          <a:prstGeom prst="leftBrace">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8" name="TextBox 17"/>
          <p:cNvSpPr txBox="1"/>
          <p:nvPr/>
        </p:nvSpPr>
        <p:spPr>
          <a:xfrm>
            <a:off x="97662" y="2448964"/>
            <a:ext cx="789258" cy="307777"/>
          </a:xfrm>
          <a:prstGeom prst="rect">
            <a:avLst/>
          </a:prstGeom>
          <a:noFill/>
        </p:spPr>
        <p:txBody>
          <a:bodyPr wrap="square" rtlCol="0">
            <a:spAutoFit/>
          </a:bodyPr>
          <a:lstStyle/>
          <a:p>
            <a:r>
              <a:rPr lang="en-US" sz="1400" dirty="0" smtClean="0">
                <a:solidFill>
                  <a:srgbClr val="C00000"/>
                </a:solidFill>
              </a:rPr>
              <a:t>Want</a:t>
            </a:r>
            <a:endParaRPr lang="en-US" sz="1400" dirty="0">
              <a:solidFill>
                <a:srgbClr val="C00000"/>
              </a:solidFill>
            </a:endParaRPr>
          </a:p>
        </p:txBody>
      </p:sp>
      <p:sp>
        <p:nvSpPr>
          <p:cNvPr id="19" name="Left Brace 18"/>
          <p:cNvSpPr/>
          <p:nvPr/>
        </p:nvSpPr>
        <p:spPr>
          <a:xfrm flipH="1">
            <a:off x="3542418" y="2126927"/>
            <a:ext cx="152400" cy="914400"/>
          </a:xfrm>
          <a:prstGeom prst="leftBrace">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20" name="TextBox 19"/>
          <p:cNvSpPr txBox="1"/>
          <p:nvPr/>
        </p:nvSpPr>
        <p:spPr>
          <a:xfrm>
            <a:off x="3694818" y="2253762"/>
            <a:ext cx="789258" cy="523220"/>
          </a:xfrm>
          <a:prstGeom prst="rect">
            <a:avLst/>
          </a:prstGeom>
          <a:noFill/>
        </p:spPr>
        <p:txBody>
          <a:bodyPr wrap="square" rtlCol="0">
            <a:spAutoFit/>
          </a:bodyPr>
          <a:lstStyle/>
          <a:p>
            <a:r>
              <a:rPr lang="en-US" sz="1400" dirty="0" smtClean="0">
                <a:solidFill>
                  <a:srgbClr val="C00000"/>
                </a:solidFill>
              </a:rPr>
              <a:t>DON’T Want</a:t>
            </a:r>
            <a:endParaRPr lang="en-US" sz="1400" dirty="0">
              <a:solidFill>
                <a:srgbClr val="C00000"/>
              </a:solidFill>
            </a:endParaRPr>
          </a:p>
        </p:txBody>
      </p:sp>
    </p:spTree>
    <p:extLst>
      <p:ext uri="{BB962C8B-B14F-4D97-AF65-F5344CB8AC3E}">
        <p14:creationId xmlns:p14="http://schemas.microsoft.com/office/powerpoint/2010/main" val="4040917138"/>
      </p:ext>
    </p:extLst>
  </p:cSld>
  <p:clrMapOvr>
    <a:masterClrMapping/>
  </p:clrMapOvr>
  <p:transition>
    <p:cut/>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3" name="object 3"/>
          <p:cNvSpPr txBox="1"/>
          <p:nvPr/>
        </p:nvSpPr>
        <p:spPr>
          <a:xfrm>
            <a:off x="97662" y="316069"/>
            <a:ext cx="4493388" cy="2985304"/>
          </a:xfrm>
          <a:prstGeom prst="rect">
            <a:avLst/>
          </a:prstGeom>
        </p:spPr>
        <p:txBody>
          <a:bodyPr vert="horz" wrap="square" lIns="0" tIns="17145" rIns="0" bIns="0" rtlCol="0">
            <a:spAutoFit/>
          </a:bodyPr>
          <a:lstStyle/>
          <a:p>
            <a:pPr marL="166370" indent="-153670">
              <a:lnSpc>
                <a:spcPct val="100000"/>
              </a:lnSpc>
              <a:spcBef>
                <a:spcPts val="135"/>
              </a:spcBef>
              <a:buAutoNum type="arabicPeriod"/>
              <a:tabLst>
                <a:tab pos="167005" algn="l"/>
              </a:tabLst>
            </a:pPr>
            <a:r>
              <a:rPr sz="1000" spc="-35" dirty="0">
                <a:solidFill>
                  <a:srgbClr val="024F84"/>
                </a:solidFill>
                <a:latin typeface="DejaVu Sans"/>
                <a:cs typeface="DejaVu Sans"/>
              </a:rPr>
              <a:t>Main </a:t>
            </a:r>
            <a:r>
              <a:rPr sz="1000" spc="-40" dirty="0">
                <a:solidFill>
                  <a:srgbClr val="024F84"/>
                </a:solidFill>
                <a:latin typeface="DejaVu Sans"/>
                <a:cs typeface="DejaVu Sans"/>
              </a:rPr>
              <a:t>ideas</a:t>
            </a:r>
            <a:endParaRPr sz="1000" dirty="0">
              <a:latin typeface="DejaVu Sans"/>
              <a:cs typeface="DejaVu Sans"/>
            </a:endParaRPr>
          </a:p>
          <a:p>
            <a:pPr marL="698500" lvl="2" indent="-228600">
              <a:spcBef>
                <a:spcPts val="95"/>
              </a:spcBef>
              <a:buFont typeface="+mj-lt"/>
              <a:buAutoNum type="alphaUcPeriod"/>
              <a:tabLst>
                <a:tab pos="443865" algn="l"/>
              </a:tabLst>
            </a:pPr>
            <a:r>
              <a:rPr lang="en-US" sz="1000" b="1" spc="-20" dirty="0" smtClean="0">
                <a:latin typeface="DejaVu Sans"/>
                <a:cs typeface="DejaVu Sans"/>
              </a:rPr>
              <a:t>Course Goal: </a:t>
            </a:r>
            <a:r>
              <a:rPr lang="en-US" sz="1000" dirty="0"/>
              <a:t>🆕 </a:t>
            </a:r>
            <a:r>
              <a:rPr sz="1000" spc="-20" dirty="0" smtClean="0">
                <a:latin typeface="DejaVu Sans"/>
                <a:cs typeface="DejaVu Sans"/>
              </a:rPr>
              <a:t>Use </a:t>
            </a:r>
            <a:r>
              <a:rPr sz="1000" spc="-60" dirty="0">
                <a:latin typeface="DejaVu Sans"/>
                <a:cs typeface="DejaVu Sans"/>
              </a:rPr>
              <a:t>a </a:t>
            </a:r>
            <a:r>
              <a:rPr sz="1000" spc="-50" dirty="0" smtClean="0">
                <a:latin typeface="DejaVu Sans"/>
                <a:cs typeface="DejaVu Sans"/>
              </a:rPr>
              <a:t>sample</a:t>
            </a:r>
            <a:r>
              <a:rPr lang="en-US" sz="1000" spc="-50" dirty="0" smtClean="0">
                <a:latin typeface="DejaVu Sans"/>
                <a:cs typeface="DejaVu Sans"/>
              </a:rPr>
              <a:t> (data)</a:t>
            </a:r>
            <a:r>
              <a:rPr sz="1000" spc="-50" dirty="0" smtClean="0">
                <a:latin typeface="DejaVu Sans"/>
                <a:cs typeface="DejaVu Sans"/>
              </a:rPr>
              <a:t> </a:t>
            </a:r>
            <a:r>
              <a:rPr sz="1000" spc="-45" dirty="0">
                <a:latin typeface="DejaVu Sans"/>
                <a:cs typeface="DejaVu Sans"/>
              </a:rPr>
              <a:t>to </a:t>
            </a:r>
            <a:r>
              <a:rPr sz="1000" spc="-70" dirty="0">
                <a:latin typeface="DejaVu Sans"/>
                <a:cs typeface="DejaVu Sans"/>
              </a:rPr>
              <a:t>make </a:t>
            </a:r>
            <a:r>
              <a:rPr sz="1000" spc="-50" dirty="0">
                <a:latin typeface="DejaVu Sans"/>
                <a:cs typeface="DejaVu Sans"/>
              </a:rPr>
              <a:t>inferences about </a:t>
            </a:r>
            <a:r>
              <a:rPr sz="1000" spc="-65" dirty="0">
                <a:latin typeface="DejaVu Sans"/>
                <a:cs typeface="DejaVu Sans"/>
              </a:rPr>
              <a:t>the</a:t>
            </a:r>
            <a:r>
              <a:rPr sz="1000" spc="90" dirty="0">
                <a:latin typeface="DejaVu Sans"/>
                <a:cs typeface="DejaVu Sans"/>
              </a:rPr>
              <a:t> </a:t>
            </a:r>
            <a:r>
              <a:rPr sz="1000" spc="-45" dirty="0">
                <a:latin typeface="DejaVu Sans"/>
                <a:cs typeface="DejaVu Sans"/>
              </a:rPr>
              <a:t>population</a:t>
            </a:r>
            <a:endParaRPr sz="1000" dirty="0">
              <a:latin typeface="DejaVu Sans"/>
              <a:cs typeface="DejaVu Sans"/>
            </a:endParaRPr>
          </a:p>
          <a:p>
            <a:pPr marL="698500" marR="5080" lvl="2" indent="-228600">
              <a:lnSpc>
                <a:spcPct val="107500"/>
              </a:lnSpc>
              <a:buFont typeface="+mj-lt"/>
              <a:buAutoNum type="alphaUcPeriod"/>
              <a:tabLst>
                <a:tab pos="443865" algn="l"/>
              </a:tabLst>
            </a:pPr>
            <a:r>
              <a:rPr lang="en-US" sz="1000" b="1" spc="-20" dirty="0" smtClean="0">
                <a:latin typeface="DejaVu Sans"/>
                <a:cs typeface="DejaVu Sans"/>
              </a:rPr>
              <a:t>Data Collection Principles</a:t>
            </a:r>
          </a:p>
          <a:p>
            <a:pPr marL="1155700" marR="5080" lvl="3" indent="-228600">
              <a:lnSpc>
                <a:spcPct val="107500"/>
              </a:lnSpc>
              <a:buFont typeface="+mj-lt"/>
              <a:buAutoNum type="arabicPeriod"/>
              <a:tabLst>
                <a:tab pos="443865" algn="l"/>
              </a:tabLst>
            </a:pPr>
            <a:r>
              <a:rPr lang="en-US" sz="1000" u="sng" spc="-55" dirty="0" smtClean="0">
                <a:latin typeface="DejaVu Sans"/>
                <a:cs typeface="DejaVu Sans"/>
              </a:rPr>
              <a:t>Random Sampling:</a:t>
            </a:r>
          </a:p>
          <a:p>
            <a:pPr marL="1670050" marR="5080" lvl="4" indent="-285750">
              <a:lnSpc>
                <a:spcPct val="107500"/>
              </a:lnSpc>
              <a:buFont typeface="+mj-lt"/>
              <a:buAutoNum type="romanLcPeriod"/>
              <a:tabLst>
                <a:tab pos="443865" algn="l"/>
              </a:tabLst>
            </a:pPr>
            <a:r>
              <a:rPr lang="en-US" sz="1000" dirty="0">
                <a:solidFill>
                  <a:schemeClr val="bg1">
                    <a:lumMod val="85000"/>
                  </a:schemeClr>
                </a:solidFill>
              </a:rPr>
              <a:t>🆕 </a:t>
            </a:r>
            <a:r>
              <a:rPr sz="1000" spc="-55" dirty="0" smtClean="0">
                <a:solidFill>
                  <a:schemeClr val="bg1">
                    <a:lumMod val="85000"/>
                  </a:schemeClr>
                </a:solidFill>
                <a:latin typeface="DejaVu Sans"/>
                <a:cs typeface="DejaVu Sans"/>
              </a:rPr>
              <a:t>Ideally </a:t>
            </a:r>
            <a:r>
              <a:rPr sz="1000" spc="-45" dirty="0">
                <a:solidFill>
                  <a:schemeClr val="bg1">
                    <a:lumMod val="85000"/>
                  </a:schemeClr>
                </a:solidFill>
                <a:latin typeface="DejaVu Sans"/>
                <a:cs typeface="DejaVu Sans"/>
              </a:rPr>
              <a:t>use </a:t>
            </a:r>
            <a:r>
              <a:rPr sz="1000" spc="-60" dirty="0">
                <a:solidFill>
                  <a:schemeClr val="bg1">
                    <a:lumMod val="85000"/>
                  </a:schemeClr>
                </a:solidFill>
                <a:latin typeface="DejaVu Sans"/>
                <a:cs typeface="DejaVu Sans"/>
              </a:rPr>
              <a:t>a </a:t>
            </a:r>
            <a:r>
              <a:rPr sz="1000" spc="-50" dirty="0">
                <a:solidFill>
                  <a:schemeClr val="bg1">
                    <a:lumMod val="85000"/>
                  </a:schemeClr>
                </a:solidFill>
                <a:latin typeface="DejaVu Sans"/>
                <a:cs typeface="DejaVu Sans"/>
              </a:rPr>
              <a:t>simple </a:t>
            </a:r>
            <a:r>
              <a:rPr sz="1000" spc="-55" dirty="0">
                <a:solidFill>
                  <a:schemeClr val="bg1">
                    <a:lumMod val="85000"/>
                  </a:schemeClr>
                </a:solidFill>
                <a:latin typeface="DejaVu Sans"/>
                <a:cs typeface="DejaVu Sans"/>
              </a:rPr>
              <a:t>random </a:t>
            </a:r>
            <a:r>
              <a:rPr sz="1000" spc="-50" dirty="0">
                <a:solidFill>
                  <a:schemeClr val="bg1">
                    <a:lumMod val="85000"/>
                  </a:schemeClr>
                </a:solidFill>
                <a:latin typeface="DejaVu Sans"/>
                <a:cs typeface="DejaVu Sans"/>
              </a:rPr>
              <a:t>sample, </a:t>
            </a:r>
            <a:r>
              <a:rPr sz="1000" spc="-60" dirty="0">
                <a:solidFill>
                  <a:schemeClr val="bg1">
                    <a:lumMod val="85000"/>
                  </a:schemeClr>
                </a:solidFill>
                <a:latin typeface="DejaVu Sans"/>
                <a:cs typeface="DejaVu Sans"/>
              </a:rPr>
              <a:t>stratify </a:t>
            </a:r>
            <a:r>
              <a:rPr sz="1000" spc="-45" dirty="0">
                <a:solidFill>
                  <a:schemeClr val="bg1">
                    <a:lumMod val="85000"/>
                  </a:schemeClr>
                </a:solidFill>
                <a:latin typeface="DejaVu Sans"/>
                <a:cs typeface="DejaVu Sans"/>
              </a:rPr>
              <a:t>to control </a:t>
            </a:r>
            <a:r>
              <a:rPr sz="1000" spc="-50" dirty="0">
                <a:solidFill>
                  <a:schemeClr val="bg1">
                    <a:lumMod val="85000"/>
                  </a:schemeClr>
                </a:solidFill>
                <a:latin typeface="DejaVu Sans"/>
                <a:cs typeface="DejaVu Sans"/>
              </a:rPr>
              <a:t>for </a:t>
            </a:r>
            <a:r>
              <a:rPr sz="1000" spc="-60" dirty="0">
                <a:solidFill>
                  <a:schemeClr val="bg1">
                    <a:lumMod val="85000"/>
                  </a:schemeClr>
                </a:solidFill>
                <a:latin typeface="DejaVu Sans"/>
                <a:cs typeface="DejaVu Sans"/>
              </a:rPr>
              <a:t>a  </a:t>
            </a:r>
            <a:r>
              <a:rPr sz="1000" spc="-55" dirty="0">
                <a:solidFill>
                  <a:schemeClr val="bg1">
                    <a:lumMod val="85000"/>
                  </a:schemeClr>
                </a:solidFill>
                <a:latin typeface="DejaVu Sans"/>
                <a:cs typeface="DejaVu Sans"/>
              </a:rPr>
              <a:t>variable, </a:t>
            </a:r>
            <a:r>
              <a:rPr sz="1000" spc="-50" dirty="0">
                <a:solidFill>
                  <a:schemeClr val="bg1">
                    <a:lumMod val="85000"/>
                  </a:schemeClr>
                </a:solidFill>
                <a:latin typeface="DejaVu Sans"/>
                <a:cs typeface="DejaVu Sans"/>
              </a:rPr>
              <a:t>and </a:t>
            </a:r>
            <a:r>
              <a:rPr sz="1000" spc="-45" dirty="0">
                <a:solidFill>
                  <a:schemeClr val="bg1">
                    <a:lumMod val="85000"/>
                  </a:schemeClr>
                </a:solidFill>
                <a:latin typeface="DejaVu Sans"/>
                <a:cs typeface="DejaVu Sans"/>
              </a:rPr>
              <a:t>cluster to </a:t>
            </a:r>
            <a:r>
              <a:rPr sz="1000" spc="-70" dirty="0">
                <a:solidFill>
                  <a:schemeClr val="bg1">
                    <a:lumMod val="85000"/>
                  </a:schemeClr>
                </a:solidFill>
                <a:latin typeface="DejaVu Sans"/>
                <a:cs typeface="DejaVu Sans"/>
              </a:rPr>
              <a:t>make </a:t>
            </a:r>
            <a:r>
              <a:rPr sz="1000" spc="-50" dirty="0">
                <a:solidFill>
                  <a:schemeClr val="bg1">
                    <a:lumMod val="85000"/>
                  </a:schemeClr>
                </a:solidFill>
                <a:latin typeface="DejaVu Sans"/>
                <a:cs typeface="DejaVu Sans"/>
              </a:rPr>
              <a:t>sampling</a:t>
            </a:r>
            <a:r>
              <a:rPr sz="1000" spc="80" dirty="0">
                <a:solidFill>
                  <a:schemeClr val="bg1">
                    <a:lumMod val="85000"/>
                  </a:schemeClr>
                </a:solidFill>
                <a:latin typeface="DejaVu Sans"/>
                <a:cs typeface="DejaVu Sans"/>
              </a:rPr>
              <a:t> </a:t>
            </a:r>
            <a:r>
              <a:rPr sz="1000" spc="-55" dirty="0">
                <a:solidFill>
                  <a:schemeClr val="bg1">
                    <a:lumMod val="85000"/>
                  </a:schemeClr>
                </a:solidFill>
                <a:latin typeface="DejaVu Sans"/>
                <a:cs typeface="DejaVu Sans"/>
              </a:rPr>
              <a:t>easier</a:t>
            </a:r>
            <a:endParaRPr sz="1000" dirty="0">
              <a:solidFill>
                <a:schemeClr val="bg1">
                  <a:lumMod val="85000"/>
                </a:schemeClr>
              </a:solidFill>
              <a:latin typeface="DejaVu Sans"/>
              <a:cs typeface="DejaVu Sans"/>
            </a:endParaRPr>
          </a:p>
          <a:p>
            <a:pPr marL="1612900" lvl="4" indent="-228600">
              <a:spcBef>
                <a:spcPts val="95"/>
              </a:spcBef>
              <a:buFont typeface="+mj-lt"/>
              <a:buAutoNum type="romanLcPeriod"/>
              <a:tabLst>
                <a:tab pos="443865" algn="l"/>
              </a:tabLst>
            </a:pPr>
            <a:r>
              <a:rPr lang="en-US" sz="1000" dirty="0">
                <a:solidFill>
                  <a:schemeClr val="bg1">
                    <a:lumMod val="85000"/>
                  </a:schemeClr>
                </a:solidFill>
              </a:rPr>
              <a:t>🆕 </a:t>
            </a:r>
            <a:r>
              <a:rPr sz="1000" spc="-45" dirty="0" smtClean="0">
                <a:solidFill>
                  <a:schemeClr val="bg1">
                    <a:lumMod val="85000"/>
                  </a:schemeClr>
                </a:solidFill>
                <a:latin typeface="DejaVu Sans"/>
                <a:cs typeface="DejaVu Sans"/>
              </a:rPr>
              <a:t>Sampling </a:t>
            </a:r>
            <a:r>
              <a:rPr sz="1000" spc="-45" dirty="0">
                <a:solidFill>
                  <a:schemeClr val="bg1">
                    <a:lumMod val="85000"/>
                  </a:schemeClr>
                </a:solidFill>
                <a:latin typeface="DejaVu Sans"/>
                <a:cs typeface="DejaVu Sans"/>
              </a:rPr>
              <a:t>schemes </a:t>
            </a:r>
            <a:r>
              <a:rPr sz="1000" spc="-40" dirty="0">
                <a:solidFill>
                  <a:schemeClr val="bg1">
                    <a:lumMod val="85000"/>
                  </a:schemeClr>
                </a:solidFill>
                <a:latin typeface="DejaVu Sans"/>
                <a:cs typeface="DejaVu Sans"/>
              </a:rPr>
              <a:t>can </a:t>
            </a:r>
            <a:r>
              <a:rPr sz="1000" spc="-60" dirty="0">
                <a:solidFill>
                  <a:schemeClr val="bg1">
                    <a:lumMod val="85000"/>
                  </a:schemeClr>
                </a:solidFill>
                <a:latin typeface="DejaVu Sans"/>
                <a:cs typeface="DejaVu Sans"/>
              </a:rPr>
              <a:t>suﬀer </a:t>
            </a:r>
            <a:r>
              <a:rPr sz="1000" spc="-65" dirty="0">
                <a:solidFill>
                  <a:schemeClr val="bg1">
                    <a:lumMod val="85000"/>
                  </a:schemeClr>
                </a:solidFill>
                <a:latin typeface="DejaVu Sans"/>
                <a:cs typeface="DejaVu Sans"/>
              </a:rPr>
              <a:t>from </a:t>
            </a:r>
            <a:r>
              <a:rPr sz="1000" spc="-60" dirty="0">
                <a:solidFill>
                  <a:schemeClr val="bg1">
                    <a:lumMod val="85000"/>
                  </a:schemeClr>
                </a:solidFill>
                <a:latin typeface="DejaVu Sans"/>
                <a:cs typeface="DejaVu Sans"/>
              </a:rPr>
              <a:t>a </a:t>
            </a:r>
            <a:r>
              <a:rPr sz="1000" spc="-70" dirty="0">
                <a:solidFill>
                  <a:schemeClr val="bg1">
                    <a:lumMod val="85000"/>
                  </a:schemeClr>
                </a:solidFill>
                <a:latin typeface="DejaVu Sans"/>
                <a:cs typeface="DejaVu Sans"/>
              </a:rPr>
              <a:t>variety </a:t>
            </a:r>
            <a:r>
              <a:rPr sz="1000" spc="-35" dirty="0">
                <a:solidFill>
                  <a:schemeClr val="bg1">
                    <a:lumMod val="85000"/>
                  </a:schemeClr>
                </a:solidFill>
                <a:latin typeface="DejaVu Sans"/>
                <a:cs typeface="DejaVu Sans"/>
              </a:rPr>
              <a:t>of</a:t>
            </a:r>
            <a:r>
              <a:rPr sz="1000" spc="145" dirty="0">
                <a:solidFill>
                  <a:schemeClr val="bg1">
                    <a:lumMod val="85000"/>
                  </a:schemeClr>
                </a:solidFill>
                <a:latin typeface="DejaVu Sans"/>
                <a:cs typeface="DejaVu Sans"/>
              </a:rPr>
              <a:t> </a:t>
            </a:r>
            <a:r>
              <a:rPr sz="1000" spc="-35" dirty="0">
                <a:solidFill>
                  <a:schemeClr val="bg1">
                    <a:lumMod val="85000"/>
                  </a:schemeClr>
                </a:solidFill>
                <a:latin typeface="DejaVu Sans"/>
                <a:cs typeface="DejaVu Sans"/>
              </a:rPr>
              <a:t>biases</a:t>
            </a:r>
            <a:endParaRPr sz="1000" dirty="0">
              <a:solidFill>
                <a:schemeClr val="bg1">
                  <a:lumMod val="85000"/>
                </a:schemeClr>
              </a:solidFill>
              <a:latin typeface="DejaVu Sans"/>
              <a:cs typeface="DejaVu Sans"/>
            </a:endParaRPr>
          </a:p>
          <a:p>
            <a:pPr marL="1155700" marR="62865" lvl="3" indent="-228600">
              <a:lnSpc>
                <a:spcPct val="107500"/>
              </a:lnSpc>
              <a:buFont typeface="+mj-lt"/>
              <a:buAutoNum type="arabicPeriod"/>
              <a:tabLst>
                <a:tab pos="443865" algn="l"/>
              </a:tabLst>
            </a:pPr>
            <a:r>
              <a:rPr lang="en-US" sz="1000" u="sng" spc="-55" dirty="0" smtClean="0">
                <a:latin typeface="DejaVu Sans"/>
                <a:cs typeface="DejaVu Sans"/>
              </a:rPr>
              <a:t>Random Assignment: Randomly assign observations to each independent variable group.</a:t>
            </a:r>
          </a:p>
          <a:p>
            <a:pPr marL="1612900" marR="15240" lvl="4" indent="-228600">
              <a:lnSpc>
                <a:spcPct val="107500"/>
              </a:lnSpc>
              <a:buFont typeface="+mj-lt"/>
              <a:buAutoNum type="arabicPeriod"/>
              <a:tabLst>
                <a:tab pos="443865" algn="l"/>
              </a:tabLst>
            </a:pPr>
            <a:r>
              <a:rPr lang="en-US" sz="1000" dirty="0" smtClean="0">
                <a:solidFill>
                  <a:schemeClr val="bg1">
                    <a:lumMod val="85000"/>
                  </a:schemeClr>
                </a:solidFill>
              </a:rPr>
              <a:t>🆕 </a:t>
            </a:r>
            <a:r>
              <a:rPr sz="1000" u="sng" spc="-35" dirty="0" smtClean="0">
                <a:solidFill>
                  <a:schemeClr val="bg1">
                    <a:lumMod val="85000"/>
                  </a:schemeClr>
                </a:solidFill>
                <a:latin typeface="DejaVu Sans"/>
                <a:cs typeface="DejaVu Sans"/>
              </a:rPr>
              <a:t>Four </a:t>
            </a:r>
            <a:r>
              <a:rPr sz="1000" u="sng" spc="-40" dirty="0">
                <a:solidFill>
                  <a:schemeClr val="bg1">
                    <a:lumMod val="85000"/>
                  </a:schemeClr>
                </a:solidFill>
                <a:latin typeface="DejaVu Sans"/>
                <a:cs typeface="DejaVu Sans"/>
              </a:rPr>
              <a:t>principles </a:t>
            </a:r>
            <a:r>
              <a:rPr sz="1000" u="sng" spc="-35" dirty="0">
                <a:solidFill>
                  <a:schemeClr val="bg1">
                    <a:lumMod val="85000"/>
                  </a:schemeClr>
                </a:solidFill>
                <a:latin typeface="DejaVu Sans"/>
                <a:cs typeface="DejaVu Sans"/>
              </a:rPr>
              <a:t>of </a:t>
            </a:r>
            <a:r>
              <a:rPr sz="1000" u="sng" spc="-65" dirty="0">
                <a:solidFill>
                  <a:schemeClr val="bg1">
                    <a:lumMod val="85000"/>
                  </a:schemeClr>
                </a:solidFill>
                <a:latin typeface="DejaVu Sans"/>
                <a:cs typeface="DejaVu Sans"/>
              </a:rPr>
              <a:t>experimental </a:t>
            </a:r>
            <a:r>
              <a:rPr sz="1000" u="sng" spc="-45" dirty="0">
                <a:solidFill>
                  <a:schemeClr val="bg1">
                    <a:lumMod val="85000"/>
                  </a:schemeClr>
                </a:solidFill>
                <a:latin typeface="DejaVu Sans"/>
                <a:cs typeface="DejaVu Sans"/>
              </a:rPr>
              <a:t>design</a:t>
            </a:r>
            <a:r>
              <a:rPr sz="1000" spc="-45" dirty="0">
                <a:solidFill>
                  <a:schemeClr val="bg1">
                    <a:lumMod val="85000"/>
                  </a:schemeClr>
                </a:solidFill>
                <a:latin typeface="DejaVu Sans"/>
                <a:cs typeface="DejaVu Sans"/>
              </a:rPr>
              <a:t>: </a:t>
            </a:r>
            <a:r>
              <a:rPr sz="1000" spc="-55" dirty="0">
                <a:solidFill>
                  <a:schemeClr val="bg1">
                    <a:lumMod val="85000"/>
                  </a:schemeClr>
                </a:solidFill>
                <a:latin typeface="DejaVu Sans"/>
                <a:cs typeface="DejaVu Sans"/>
              </a:rPr>
              <a:t>randomize, </a:t>
            </a:r>
            <a:r>
              <a:rPr sz="1000" spc="-45" dirty="0">
                <a:solidFill>
                  <a:schemeClr val="bg1">
                    <a:lumMod val="85000"/>
                  </a:schemeClr>
                </a:solidFill>
                <a:latin typeface="DejaVu Sans"/>
                <a:cs typeface="DejaVu Sans"/>
              </a:rPr>
              <a:t>control,  </a:t>
            </a:r>
            <a:r>
              <a:rPr sz="1000" spc="-30" dirty="0">
                <a:solidFill>
                  <a:schemeClr val="bg1">
                    <a:lumMod val="85000"/>
                  </a:schemeClr>
                </a:solidFill>
                <a:latin typeface="DejaVu Sans"/>
                <a:cs typeface="DejaVu Sans"/>
              </a:rPr>
              <a:t>block,</a:t>
            </a:r>
            <a:r>
              <a:rPr sz="1000" spc="-35" dirty="0">
                <a:solidFill>
                  <a:schemeClr val="bg1">
                    <a:lumMod val="85000"/>
                  </a:schemeClr>
                </a:solidFill>
                <a:latin typeface="DejaVu Sans"/>
                <a:cs typeface="DejaVu Sans"/>
              </a:rPr>
              <a:t> </a:t>
            </a:r>
            <a:r>
              <a:rPr sz="1000" spc="-55" dirty="0" smtClean="0">
                <a:solidFill>
                  <a:schemeClr val="bg1">
                    <a:lumMod val="85000"/>
                  </a:schemeClr>
                </a:solidFill>
                <a:latin typeface="DejaVu Sans"/>
                <a:cs typeface="DejaVu Sans"/>
              </a:rPr>
              <a:t>replicate</a:t>
            </a:r>
            <a:endParaRPr lang="en-US" sz="1000" spc="-55" dirty="0" smtClean="0">
              <a:solidFill>
                <a:schemeClr val="bg1">
                  <a:lumMod val="85000"/>
                </a:schemeClr>
              </a:solidFill>
              <a:latin typeface="DejaVu Sans"/>
              <a:cs typeface="DejaVu Sans"/>
            </a:endParaRPr>
          </a:p>
          <a:p>
            <a:pPr marL="698500" marR="15240" lvl="2" indent="-228600">
              <a:lnSpc>
                <a:spcPct val="107500"/>
              </a:lnSpc>
              <a:buFont typeface="+mj-lt"/>
              <a:buAutoNum type="alphaUcPeriod"/>
              <a:tabLst>
                <a:tab pos="443865" algn="l"/>
              </a:tabLst>
            </a:pPr>
            <a:r>
              <a:rPr lang="en-US" sz="1000" b="1" dirty="0">
                <a:solidFill>
                  <a:schemeClr val="bg1">
                    <a:lumMod val="85000"/>
                  </a:schemeClr>
                </a:solidFill>
              </a:rPr>
              <a:t>Types of Studies</a:t>
            </a:r>
            <a:r>
              <a:rPr lang="en-US" sz="1000" dirty="0">
                <a:solidFill>
                  <a:schemeClr val="bg1">
                    <a:lumMod val="85000"/>
                  </a:schemeClr>
                </a:solidFill>
              </a:rPr>
              <a:t>: 🆕 </a:t>
            </a:r>
            <a:r>
              <a:rPr lang="en-US" sz="1000" spc="-55" dirty="0">
                <a:solidFill>
                  <a:schemeClr val="bg1">
                    <a:lumMod val="85000"/>
                  </a:schemeClr>
                </a:solidFill>
                <a:latin typeface="DejaVu Sans"/>
                <a:cs typeface="DejaVu Sans"/>
              </a:rPr>
              <a:t>Experiments </a:t>
            </a:r>
            <a:r>
              <a:rPr lang="en-US" sz="1000" spc="-45" dirty="0">
                <a:solidFill>
                  <a:schemeClr val="bg1">
                    <a:lumMod val="85000"/>
                  </a:schemeClr>
                </a:solidFill>
                <a:latin typeface="DejaVu Sans"/>
                <a:cs typeface="DejaVu Sans"/>
              </a:rPr>
              <a:t>use </a:t>
            </a:r>
            <a:r>
              <a:rPr lang="en-US" sz="1000" spc="-55" dirty="0">
                <a:solidFill>
                  <a:schemeClr val="bg1">
                    <a:lumMod val="85000"/>
                  </a:schemeClr>
                </a:solidFill>
                <a:latin typeface="DejaVu Sans"/>
                <a:cs typeface="DejaVu Sans"/>
              </a:rPr>
              <a:t>random assignment </a:t>
            </a:r>
            <a:r>
              <a:rPr lang="en-US" sz="1000" spc="-45" dirty="0">
                <a:solidFill>
                  <a:schemeClr val="bg1">
                    <a:lumMod val="85000"/>
                  </a:schemeClr>
                </a:solidFill>
                <a:latin typeface="DejaVu Sans"/>
                <a:cs typeface="DejaVu Sans"/>
              </a:rPr>
              <a:t>to </a:t>
            </a:r>
            <a:r>
              <a:rPr lang="en-US" sz="1000" spc="-75" dirty="0">
                <a:solidFill>
                  <a:schemeClr val="bg1">
                    <a:lumMod val="85000"/>
                  </a:schemeClr>
                </a:solidFill>
                <a:latin typeface="DejaVu Sans"/>
                <a:cs typeface="DejaVu Sans"/>
              </a:rPr>
              <a:t>treatment </a:t>
            </a:r>
            <a:r>
              <a:rPr lang="en-US" sz="1000" spc="-40" dirty="0">
                <a:solidFill>
                  <a:schemeClr val="bg1">
                    <a:lumMod val="85000"/>
                  </a:schemeClr>
                </a:solidFill>
                <a:latin typeface="DejaVu Sans"/>
                <a:cs typeface="DejaVu Sans"/>
              </a:rPr>
              <a:t>groups,  </a:t>
            </a:r>
            <a:r>
              <a:rPr lang="en-US" sz="1000" spc="-50" dirty="0">
                <a:solidFill>
                  <a:schemeClr val="bg1">
                    <a:lumMod val="85000"/>
                  </a:schemeClr>
                </a:solidFill>
                <a:latin typeface="DejaVu Sans"/>
                <a:cs typeface="DejaVu Sans"/>
              </a:rPr>
              <a:t>observational </a:t>
            </a:r>
            <a:r>
              <a:rPr lang="en-US" sz="1000" spc="-40" dirty="0">
                <a:solidFill>
                  <a:schemeClr val="bg1">
                    <a:lumMod val="85000"/>
                  </a:schemeClr>
                </a:solidFill>
                <a:latin typeface="DejaVu Sans"/>
                <a:cs typeface="DejaVu Sans"/>
              </a:rPr>
              <a:t>studies </a:t>
            </a:r>
            <a:r>
              <a:rPr lang="en-US" sz="1000" spc="-25" dirty="0">
                <a:solidFill>
                  <a:schemeClr val="bg1">
                    <a:lumMod val="85000"/>
                  </a:schemeClr>
                </a:solidFill>
                <a:latin typeface="DejaVu Sans"/>
                <a:cs typeface="DejaVu Sans"/>
              </a:rPr>
              <a:t>do</a:t>
            </a:r>
            <a:r>
              <a:rPr lang="en-US" sz="1000" spc="-5" dirty="0">
                <a:solidFill>
                  <a:schemeClr val="bg1">
                    <a:lumMod val="85000"/>
                  </a:schemeClr>
                </a:solidFill>
                <a:latin typeface="DejaVu Sans"/>
                <a:cs typeface="DejaVu Sans"/>
              </a:rPr>
              <a:t> </a:t>
            </a:r>
            <a:r>
              <a:rPr lang="en-US" sz="1000" spc="-50" dirty="0" smtClean="0">
                <a:solidFill>
                  <a:schemeClr val="bg1">
                    <a:lumMod val="85000"/>
                  </a:schemeClr>
                </a:solidFill>
                <a:latin typeface="DejaVu Sans"/>
                <a:cs typeface="DejaVu Sans"/>
              </a:rPr>
              <a:t>not</a:t>
            </a:r>
            <a:endParaRPr sz="1000" dirty="0">
              <a:solidFill>
                <a:schemeClr val="bg1">
                  <a:lumMod val="85000"/>
                </a:schemeClr>
              </a:solidFill>
              <a:latin typeface="DejaVu Sans"/>
              <a:cs typeface="DejaVu Sans"/>
            </a:endParaRPr>
          </a:p>
          <a:p>
            <a:pPr marL="698500" marR="666750" lvl="2" indent="-228600">
              <a:lnSpc>
                <a:spcPct val="107500"/>
              </a:lnSpc>
              <a:buFont typeface="+mj-lt"/>
              <a:buAutoNum type="alphaUcPeriod"/>
              <a:tabLst>
                <a:tab pos="443865" algn="l"/>
              </a:tabLst>
            </a:pPr>
            <a:r>
              <a:rPr lang="en-US" sz="1000" b="1" spc="-45" dirty="0" smtClean="0">
                <a:latin typeface="DejaVu Sans"/>
                <a:cs typeface="DejaVu Sans"/>
              </a:rPr>
              <a:t>Types of Inferences we can Make and How: </a:t>
            </a:r>
          </a:p>
          <a:p>
            <a:pPr marL="1155700" marR="666750" lvl="3" indent="-228600">
              <a:lnSpc>
                <a:spcPct val="107500"/>
              </a:lnSpc>
              <a:buFont typeface="+mj-lt"/>
              <a:buAutoNum type="arabicPeriod"/>
              <a:tabLst>
                <a:tab pos="443865" algn="l"/>
              </a:tabLst>
            </a:pPr>
            <a:r>
              <a:rPr lang="en-US" sz="1000" dirty="0"/>
              <a:t>🆕 </a:t>
            </a:r>
            <a:r>
              <a:rPr sz="1000" spc="-45" dirty="0" smtClean="0">
                <a:latin typeface="DejaVu Sans"/>
                <a:cs typeface="DejaVu Sans"/>
              </a:rPr>
              <a:t>Random </a:t>
            </a:r>
            <a:r>
              <a:rPr sz="1000" spc="-50" dirty="0">
                <a:latin typeface="DejaVu Sans"/>
                <a:cs typeface="DejaVu Sans"/>
              </a:rPr>
              <a:t>sampling </a:t>
            </a:r>
            <a:r>
              <a:rPr sz="1000" spc="-40" dirty="0">
                <a:latin typeface="DejaVu Sans"/>
                <a:cs typeface="DejaVu Sans"/>
              </a:rPr>
              <a:t>helps </a:t>
            </a:r>
            <a:r>
              <a:rPr sz="1000" spc="-60" dirty="0" smtClean="0">
                <a:latin typeface="DejaVu Sans"/>
                <a:cs typeface="DejaVu Sans"/>
              </a:rPr>
              <a:t>generalizability,</a:t>
            </a:r>
            <a:endParaRPr lang="en-US" sz="1000" spc="-60" dirty="0" smtClean="0">
              <a:latin typeface="DejaVu Sans"/>
              <a:cs typeface="DejaVu Sans"/>
            </a:endParaRPr>
          </a:p>
          <a:p>
            <a:pPr marL="1155700" marR="666750" lvl="3" indent="-228600">
              <a:lnSpc>
                <a:spcPct val="107500"/>
              </a:lnSpc>
              <a:buFont typeface="+mj-lt"/>
              <a:buAutoNum type="arabicPeriod"/>
              <a:tabLst>
                <a:tab pos="443865" algn="l"/>
              </a:tabLst>
            </a:pPr>
            <a:r>
              <a:rPr lang="en-US" sz="1000" dirty="0"/>
              <a:t>🆕 </a:t>
            </a:r>
            <a:r>
              <a:rPr lang="en-US" sz="1000" spc="-55" dirty="0" smtClean="0">
                <a:latin typeface="DejaVu Sans"/>
                <a:cs typeface="DejaVu Sans"/>
              </a:rPr>
              <a:t>R</a:t>
            </a:r>
            <a:r>
              <a:rPr sz="1000" spc="-55" dirty="0" smtClean="0">
                <a:latin typeface="DejaVu Sans"/>
                <a:cs typeface="DejaVu Sans"/>
              </a:rPr>
              <a:t>andom assignment </a:t>
            </a:r>
            <a:r>
              <a:rPr lang="en-US" sz="1000" spc="-40" dirty="0" smtClean="0">
                <a:latin typeface="DejaVu Sans"/>
                <a:cs typeface="DejaVu Sans"/>
              </a:rPr>
              <a:t>helps causality (two or more variables)</a:t>
            </a:r>
            <a:endParaRPr sz="1000" dirty="0">
              <a:latin typeface="DejaVu Sans"/>
              <a:cs typeface="DejaVu Sans"/>
            </a:endParaRPr>
          </a:p>
        </p:txBody>
      </p:sp>
      <p:sp>
        <p:nvSpPr>
          <p:cNvPr id="4" name="object 4"/>
          <p:cNvSpPr txBox="1"/>
          <p:nvPr/>
        </p:nvSpPr>
        <p:spPr>
          <a:xfrm>
            <a:off x="247650" y="3181120"/>
            <a:ext cx="77216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CCDBE6"/>
                </a:solidFill>
                <a:latin typeface="DejaVu Sans"/>
                <a:cs typeface="DejaVu Sans"/>
              </a:rPr>
              <a:t>2.</a:t>
            </a:r>
            <a:r>
              <a:rPr sz="1050" spc="-80" dirty="0">
                <a:solidFill>
                  <a:srgbClr val="CCDBE6"/>
                </a:solidFill>
                <a:latin typeface="DejaVu Sans"/>
                <a:cs typeface="DejaVu Sans"/>
              </a:rPr>
              <a:t> </a:t>
            </a:r>
            <a:r>
              <a:rPr sz="1050" spc="-65" dirty="0">
                <a:solidFill>
                  <a:srgbClr val="CCDBE6"/>
                </a:solidFill>
                <a:latin typeface="DejaVu Sans"/>
                <a:cs typeface="DejaVu Sans"/>
              </a:rPr>
              <a:t>Summary</a:t>
            </a:r>
            <a:endParaRPr sz="1050" dirty="0">
              <a:latin typeface="DejaVu Sans"/>
              <a:cs typeface="DejaVu Sans"/>
            </a:endParaRPr>
          </a:p>
        </p:txBody>
      </p:sp>
    </p:spTree>
    <p:extLst>
      <p:ext uri="{BB962C8B-B14F-4D97-AF65-F5344CB8AC3E}">
        <p14:creationId xmlns:p14="http://schemas.microsoft.com/office/powerpoint/2010/main" val="1261318964"/>
      </p:ext>
    </p:extLst>
  </p:cSld>
  <p:clrMapOvr>
    <a:masterClrMapping/>
  </p:clrMapOvr>
  <p:transition>
    <p:cut/>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4608195" cy="469265"/>
          </a:xfrm>
          <a:custGeom>
            <a:avLst/>
            <a:gdLst/>
            <a:ahLst/>
            <a:cxnLst/>
            <a:rect l="l" t="t" r="r" b="b"/>
            <a:pathLst>
              <a:path w="4608195" h="469265">
                <a:moveTo>
                  <a:pt x="0" y="469011"/>
                </a:moveTo>
                <a:lnTo>
                  <a:pt x="4607941" y="469011"/>
                </a:lnTo>
                <a:lnTo>
                  <a:pt x="4607941" y="0"/>
                </a:lnTo>
                <a:lnTo>
                  <a:pt x="0" y="0"/>
                </a:lnTo>
                <a:lnTo>
                  <a:pt x="0" y="469011"/>
                </a:lnTo>
                <a:close/>
              </a:path>
            </a:pathLst>
          </a:custGeom>
          <a:solidFill>
            <a:srgbClr val="1B6090"/>
          </a:solidFill>
        </p:spPr>
        <p:txBody>
          <a:bodyPr wrap="square" lIns="0" tIns="0" rIns="0" bIns="0" rtlCol="0"/>
          <a:lstStyle/>
          <a:p>
            <a:endParaRPr/>
          </a:p>
        </p:txBody>
      </p:sp>
      <p:sp>
        <p:nvSpPr>
          <p:cNvPr id="3" name="object 3"/>
          <p:cNvSpPr txBox="1">
            <a:spLocks noGrp="1"/>
          </p:cNvSpPr>
          <p:nvPr>
            <p:ph type="title"/>
          </p:nvPr>
        </p:nvSpPr>
        <p:spPr>
          <a:xfrm>
            <a:off x="339978" y="57937"/>
            <a:ext cx="4173093" cy="354200"/>
          </a:xfrm>
          <a:prstGeom prst="rect">
            <a:avLst/>
          </a:prstGeom>
        </p:spPr>
        <p:txBody>
          <a:bodyPr vert="horz" wrap="square" lIns="0" tIns="5080" rIns="0" bIns="0" rtlCol="0">
            <a:spAutoFit/>
          </a:bodyPr>
          <a:lstStyle/>
          <a:p>
            <a:pPr marL="476884" marR="5080" indent="-464184">
              <a:lnSpc>
                <a:spcPct val="107500"/>
              </a:lnSpc>
              <a:spcBef>
                <a:spcPts val="40"/>
              </a:spcBef>
            </a:pPr>
            <a:r>
              <a:rPr spc="-50" dirty="0"/>
              <a:t>6. </a:t>
            </a:r>
            <a:r>
              <a:rPr spc="-45" dirty="0"/>
              <a:t>Random </a:t>
            </a:r>
            <a:r>
              <a:rPr spc="-50" dirty="0"/>
              <a:t>sampling </a:t>
            </a:r>
            <a:r>
              <a:rPr spc="-40" dirty="0"/>
              <a:t>helps </a:t>
            </a:r>
            <a:r>
              <a:rPr spc="-60" dirty="0"/>
              <a:t>generalizability,  </a:t>
            </a:r>
            <a:r>
              <a:rPr spc="-55" dirty="0"/>
              <a:t>random assignment </a:t>
            </a:r>
            <a:r>
              <a:rPr lang="en-US" spc="-40" dirty="0" smtClean="0"/>
              <a:t>helps causality (two or more variables)</a:t>
            </a:r>
            <a:endParaRPr spc="-50" dirty="0"/>
          </a:p>
        </p:txBody>
      </p:sp>
      <p:sp>
        <p:nvSpPr>
          <p:cNvPr id="4" name="object 4"/>
          <p:cNvSpPr/>
          <p:nvPr/>
        </p:nvSpPr>
        <p:spPr>
          <a:xfrm>
            <a:off x="255519" y="753874"/>
            <a:ext cx="4102233" cy="2086672"/>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1128971" y="836226"/>
            <a:ext cx="1129665" cy="478790"/>
          </a:xfrm>
          <a:custGeom>
            <a:avLst/>
            <a:gdLst/>
            <a:ahLst/>
            <a:cxnLst/>
            <a:rect l="l" t="t" r="r" b="b"/>
            <a:pathLst>
              <a:path w="1129664" h="478790">
                <a:moveTo>
                  <a:pt x="1129428" y="0"/>
                </a:moveTo>
                <a:lnTo>
                  <a:pt x="0" y="0"/>
                </a:lnTo>
                <a:lnTo>
                  <a:pt x="0" y="478642"/>
                </a:lnTo>
                <a:lnTo>
                  <a:pt x="1129428" y="478642"/>
                </a:lnTo>
                <a:lnTo>
                  <a:pt x="1129428" y="0"/>
                </a:lnTo>
                <a:close/>
              </a:path>
            </a:pathLst>
          </a:custGeom>
          <a:solidFill>
            <a:srgbClr val="FFFFFF"/>
          </a:solidFill>
        </p:spPr>
        <p:txBody>
          <a:bodyPr wrap="square" lIns="0" tIns="0" rIns="0" bIns="0" rtlCol="0"/>
          <a:lstStyle/>
          <a:p>
            <a:endParaRPr/>
          </a:p>
        </p:txBody>
      </p:sp>
      <p:sp>
        <p:nvSpPr>
          <p:cNvPr id="6" name="object 6"/>
          <p:cNvSpPr/>
          <p:nvPr/>
        </p:nvSpPr>
        <p:spPr>
          <a:xfrm>
            <a:off x="1128971" y="2284749"/>
            <a:ext cx="1129665" cy="478790"/>
          </a:xfrm>
          <a:custGeom>
            <a:avLst/>
            <a:gdLst/>
            <a:ahLst/>
            <a:cxnLst/>
            <a:rect l="l" t="t" r="r" b="b"/>
            <a:pathLst>
              <a:path w="1129664" h="478789">
                <a:moveTo>
                  <a:pt x="1129428" y="0"/>
                </a:moveTo>
                <a:lnTo>
                  <a:pt x="0" y="0"/>
                </a:lnTo>
                <a:lnTo>
                  <a:pt x="0" y="478642"/>
                </a:lnTo>
                <a:lnTo>
                  <a:pt x="1129428" y="478642"/>
                </a:lnTo>
                <a:lnTo>
                  <a:pt x="1129428" y="0"/>
                </a:lnTo>
                <a:close/>
              </a:path>
            </a:pathLst>
          </a:custGeom>
          <a:solidFill>
            <a:srgbClr val="FFFFFF"/>
          </a:solidFill>
        </p:spPr>
        <p:txBody>
          <a:bodyPr wrap="square" lIns="0" tIns="0" rIns="0" bIns="0" rtlCol="0"/>
          <a:lstStyle/>
          <a:p>
            <a:endParaRPr/>
          </a:p>
        </p:txBody>
      </p:sp>
      <p:sp>
        <p:nvSpPr>
          <p:cNvPr id="7" name="object 7"/>
          <p:cNvSpPr/>
          <p:nvPr/>
        </p:nvSpPr>
        <p:spPr>
          <a:xfrm>
            <a:off x="289247" y="1801908"/>
            <a:ext cx="835660" cy="478790"/>
          </a:xfrm>
          <a:custGeom>
            <a:avLst/>
            <a:gdLst/>
            <a:ahLst/>
            <a:cxnLst/>
            <a:rect l="l" t="t" r="r" b="b"/>
            <a:pathLst>
              <a:path w="835660" h="478789">
                <a:moveTo>
                  <a:pt x="835525" y="0"/>
                </a:moveTo>
                <a:lnTo>
                  <a:pt x="0" y="0"/>
                </a:lnTo>
                <a:lnTo>
                  <a:pt x="0" y="478642"/>
                </a:lnTo>
                <a:lnTo>
                  <a:pt x="835525" y="478642"/>
                </a:lnTo>
                <a:lnTo>
                  <a:pt x="835525" y="0"/>
                </a:lnTo>
                <a:close/>
              </a:path>
            </a:pathLst>
          </a:custGeom>
          <a:solidFill>
            <a:srgbClr val="C9F6FF"/>
          </a:solidFill>
        </p:spPr>
        <p:txBody>
          <a:bodyPr wrap="square" lIns="0" tIns="0" rIns="0" bIns="0" rtlCol="0"/>
          <a:lstStyle/>
          <a:p>
            <a:endParaRPr/>
          </a:p>
        </p:txBody>
      </p:sp>
      <p:sp>
        <p:nvSpPr>
          <p:cNvPr id="8" name="object 8"/>
          <p:cNvSpPr/>
          <p:nvPr/>
        </p:nvSpPr>
        <p:spPr>
          <a:xfrm>
            <a:off x="3396226" y="1801908"/>
            <a:ext cx="932180" cy="478790"/>
          </a:xfrm>
          <a:custGeom>
            <a:avLst/>
            <a:gdLst/>
            <a:ahLst/>
            <a:cxnLst/>
            <a:rect l="l" t="t" r="r" b="b"/>
            <a:pathLst>
              <a:path w="932179" h="478789">
                <a:moveTo>
                  <a:pt x="932093" y="0"/>
                </a:moveTo>
                <a:lnTo>
                  <a:pt x="0" y="0"/>
                </a:lnTo>
                <a:lnTo>
                  <a:pt x="0" y="478642"/>
                </a:lnTo>
                <a:lnTo>
                  <a:pt x="932093" y="478642"/>
                </a:lnTo>
                <a:lnTo>
                  <a:pt x="932093" y="0"/>
                </a:lnTo>
                <a:close/>
              </a:path>
            </a:pathLst>
          </a:custGeom>
          <a:solidFill>
            <a:srgbClr val="C9F6FF"/>
          </a:solidFill>
        </p:spPr>
        <p:txBody>
          <a:bodyPr wrap="square" lIns="0" tIns="0" rIns="0" bIns="0" rtlCol="0"/>
          <a:lstStyle/>
          <a:p>
            <a:endParaRPr/>
          </a:p>
        </p:txBody>
      </p:sp>
      <p:sp>
        <p:nvSpPr>
          <p:cNvPr id="9" name="object 9"/>
          <p:cNvSpPr/>
          <p:nvPr/>
        </p:nvSpPr>
        <p:spPr>
          <a:xfrm>
            <a:off x="2262599" y="836226"/>
            <a:ext cx="1129665" cy="478790"/>
          </a:xfrm>
          <a:custGeom>
            <a:avLst/>
            <a:gdLst/>
            <a:ahLst/>
            <a:cxnLst/>
            <a:rect l="l" t="t" r="r" b="b"/>
            <a:pathLst>
              <a:path w="1129664" h="478790">
                <a:moveTo>
                  <a:pt x="1129428" y="0"/>
                </a:moveTo>
                <a:lnTo>
                  <a:pt x="0" y="0"/>
                </a:lnTo>
                <a:lnTo>
                  <a:pt x="0" y="478642"/>
                </a:lnTo>
                <a:lnTo>
                  <a:pt x="1129428" y="478642"/>
                </a:lnTo>
                <a:lnTo>
                  <a:pt x="1129428" y="0"/>
                </a:lnTo>
                <a:close/>
              </a:path>
            </a:pathLst>
          </a:custGeom>
          <a:solidFill>
            <a:srgbClr val="D6D6D6"/>
          </a:solidFill>
        </p:spPr>
        <p:txBody>
          <a:bodyPr wrap="square" lIns="0" tIns="0" rIns="0" bIns="0" rtlCol="0"/>
          <a:lstStyle/>
          <a:p>
            <a:endParaRPr/>
          </a:p>
        </p:txBody>
      </p:sp>
      <p:sp>
        <p:nvSpPr>
          <p:cNvPr id="10" name="object 10"/>
          <p:cNvSpPr/>
          <p:nvPr/>
        </p:nvSpPr>
        <p:spPr>
          <a:xfrm>
            <a:off x="2262599" y="2284749"/>
            <a:ext cx="1129665" cy="478790"/>
          </a:xfrm>
          <a:custGeom>
            <a:avLst/>
            <a:gdLst/>
            <a:ahLst/>
            <a:cxnLst/>
            <a:rect l="l" t="t" r="r" b="b"/>
            <a:pathLst>
              <a:path w="1129664" h="478789">
                <a:moveTo>
                  <a:pt x="1129428" y="0"/>
                </a:moveTo>
                <a:lnTo>
                  <a:pt x="0" y="0"/>
                </a:lnTo>
                <a:lnTo>
                  <a:pt x="0" y="478642"/>
                </a:lnTo>
                <a:lnTo>
                  <a:pt x="1129428" y="478642"/>
                </a:lnTo>
                <a:lnTo>
                  <a:pt x="1129428" y="0"/>
                </a:lnTo>
                <a:close/>
              </a:path>
            </a:pathLst>
          </a:custGeom>
          <a:solidFill>
            <a:srgbClr val="D6D6D6"/>
          </a:solidFill>
        </p:spPr>
        <p:txBody>
          <a:bodyPr wrap="square" lIns="0" tIns="0" rIns="0" bIns="0" rtlCol="0"/>
          <a:lstStyle/>
          <a:p>
            <a:endParaRPr/>
          </a:p>
        </p:txBody>
      </p:sp>
      <p:sp>
        <p:nvSpPr>
          <p:cNvPr id="11" name="object 11"/>
          <p:cNvSpPr/>
          <p:nvPr/>
        </p:nvSpPr>
        <p:spPr>
          <a:xfrm>
            <a:off x="289247" y="1319067"/>
            <a:ext cx="835660" cy="478790"/>
          </a:xfrm>
          <a:custGeom>
            <a:avLst/>
            <a:gdLst/>
            <a:ahLst/>
            <a:cxnLst/>
            <a:rect l="l" t="t" r="r" b="b"/>
            <a:pathLst>
              <a:path w="835660" h="478789">
                <a:moveTo>
                  <a:pt x="835525" y="0"/>
                </a:moveTo>
                <a:lnTo>
                  <a:pt x="0" y="0"/>
                </a:lnTo>
                <a:lnTo>
                  <a:pt x="0" y="478642"/>
                </a:lnTo>
                <a:lnTo>
                  <a:pt x="835525" y="478642"/>
                </a:lnTo>
                <a:lnTo>
                  <a:pt x="835525" y="0"/>
                </a:lnTo>
                <a:close/>
              </a:path>
            </a:pathLst>
          </a:custGeom>
          <a:solidFill>
            <a:srgbClr val="93D2EA"/>
          </a:solidFill>
        </p:spPr>
        <p:txBody>
          <a:bodyPr wrap="square" lIns="0" tIns="0" rIns="0" bIns="0" rtlCol="0"/>
          <a:lstStyle/>
          <a:p>
            <a:endParaRPr/>
          </a:p>
        </p:txBody>
      </p:sp>
      <p:sp>
        <p:nvSpPr>
          <p:cNvPr id="12" name="object 12"/>
          <p:cNvSpPr/>
          <p:nvPr/>
        </p:nvSpPr>
        <p:spPr>
          <a:xfrm>
            <a:off x="3396226" y="1319067"/>
            <a:ext cx="932180" cy="478790"/>
          </a:xfrm>
          <a:custGeom>
            <a:avLst/>
            <a:gdLst/>
            <a:ahLst/>
            <a:cxnLst/>
            <a:rect l="l" t="t" r="r" b="b"/>
            <a:pathLst>
              <a:path w="932179" h="478789">
                <a:moveTo>
                  <a:pt x="932093" y="0"/>
                </a:moveTo>
                <a:lnTo>
                  <a:pt x="0" y="0"/>
                </a:lnTo>
                <a:lnTo>
                  <a:pt x="0" y="478642"/>
                </a:lnTo>
                <a:lnTo>
                  <a:pt x="932093" y="478642"/>
                </a:lnTo>
                <a:lnTo>
                  <a:pt x="932093" y="0"/>
                </a:lnTo>
                <a:close/>
              </a:path>
            </a:pathLst>
          </a:custGeom>
          <a:solidFill>
            <a:srgbClr val="93D2EA"/>
          </a:solidFill>
        </p:spPr>
        <p:txBody>
          <a:bodyPr wrap="square" lIns="0" tIns="0" rIns="0" bIns="0" rtlCol="0"/>
          <a:lstStyle/>
          <a:p>
            <a:endParaRPr/>
          </a:p>
        </p:txBody>
      </p:sp>
      <p:sp>
        <p:nvSpPr>
          <p:cNvPr id="13" name="object 13"/>
          <p:cNvSpPr/>
          <p:nvPr/>
        </p:nvSpPr>
        <p:spPr>
          <a:xfrm>
            <a:off x="4330419" y="1801908"/>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14" name="object 14"/>
          <p:cNvSpPr/>
          <p:nvPr/>
        </p:nvSpPr>
        <p:spPr>
          <a:xfrm>
            <a:off x="4330419" y="1319067"/>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15" name="object 15"/>
          <p:cNvSpPr/>
          <p:nvPr/>
        </p:nvSpPr>
        <p:spPr>
          <a:xfrm>
            <a:off x="3394127" y="2284749"/>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16" name="object 16"/>
          <p:cNvSpPr/>
          <p:nvPr/>
        </p:nvSpPr>
        <p:spPr>
          <a:xfrm>
            <a:off x="3394127" y="1801908"/>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17" name="object 17"/>
          <p:cNvSpPr/>
          <p:nvPr/>
        </p:nvSpPr>
        <p:spPr>
          <a:xfrm>
            <a:off x="3394127" y="1319067"/>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18" name="object 18"/>
          <p:cNvSpPr/>
          <p:nvPr/>
        </p:nvSpPr>
        <p:spPr>
          <a:xfrm>
            <a:off x="3394127" y="836225"/>
            <a:ext cx="0" cy="478790"/>
          </a:xfrm>
          <a:custGeom>
            <a:avLst/>
            <a:gdLst/>
            <a:ahLst/>
            <a:cxnLst/>
            <a:rect l="l" t="t" r="r" b="b"/>
            <a:pathLst>
              <a:path h="478790">
                <a:moveTo>
                  <a:pt x="0" y="0"/>
                </a:moveTo>
                <a:lnTo>
                  <a:pt x="0" y="478642"/>
                </a:lnTo>
              </a:path>
            </a:pathLst>
          </a:custGeom>
          <a:ln w="4198">
            <a:solidFill>
              <a:srgbClr val="BABBC0"/>
            </a:solidFill>
          </a:ln>
        </p:spPr>
        <p:txBody>
          <a:bodyPr wrap="square" lIns="0" tIns="0" rIns="0" bIns="0" rtlCol="0"/>
          <a:lstStyle/>
          <a:p>
            <a:endParaRPr/>
          </a:p>
        </p:txBody>
      </p:sp>
      <p:sp>
        <p:nvSpPr>
          <p:cNvPr id="19" name="object 19"/>
          <p:cNvSpPr/>
          <p:nvPr/>
        </p:nvSpPr>
        <p:spPr>
          <a:xfrm>
            <a:off x="2260500" y="2284749"/>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20" name="object 20"/>
          <p:cNvSpPr/>
          <p:nvPr/>
        </p:nvSpPr>
        <p:spPr>
          <a:xfrm>
            <a:off x="2260500" y="1801908"/>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21" name="object 21"/>
          <p:cNvSpPr/>
          <p:nvPr/>
        </p:nvSpPr>
        <p:spPr>
          <a:xfrm>
            <a:off x="2260500" y="1319067"/>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22" name="object 22"/>
          <p:cNvSpPr/>
          <p:nvPr/>
        </p:nvSpPr>
        <p:spPr>
          <a:xfrm>
            <a:off x="2260500" y="836225"/>
            <a:ext cx="0" cy="478790"/>
          </a:xfrm>
          <a:custGeom>
            <a:avLst/>
            <a:gdLst/>
            <a:ahLst/>
            <a:cxnLst/>
            <a:rect l="l" t="t" r="r" b="b"/>
            <a:pathLst>
              <a:path h="478790">
                <a:moveTo>
                  <a:pt x="0" y="0"/>
                </a:moveTo>
                <a:lnTo>
                  <a:pt x="0" y="478642"/>
                </a:lnTo>
              </a:path>
            </a:pathLst>
          </a:custGeom>
          <a:ln w="4198">
            <a:solidFill>
              <a:srgbClr val="BABBC0"/>
            </a:solidFill>
          </a:ln>
        </p:spPr>
        <p:txBody>
          <a:bodyPr wrap="square" lIns="0" tIns="0" rIns="0" bIns="0" rtlCol="0"/>
          <a:lstStyle/>
          <a:p>
            <a:endParaRPr/>
          </a:p>
        </p:txBody>
      </p:sp>
      <p:sp>
        <p:nvSpPr>
          <p:cNvPr id="23" name="object 23"/>
          <p:cNvSpPr/>
          <p:nvPr/>
        </p:nvSpPr>
        <p:spPr>
          <a:xfrm>
            <a:off x="1126872" y="2284749"/>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24" name="object 24"/>
          <p:cNvSpPr/>
          <p:nvPr/>
        </p:nvSpPr>
        <p:spPr>
          <a:xfrm>
            <a:off x="1126872" y="1801908"/>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25" name="object 25"/>
          <p:cNvSpPr/>
          <p:nvPr/>
        </p:nvSpPr>
        <p:spPr>
          <a:xfrm>
            <a:off x="1126872" y="1319067"/>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26" name="object 26"/>
          <p:cNvSpPr/>
          <p:nvPr/>
        </p:nvSpPr>
        <p:spPr>
          <a:xfrm>
            <a:off x="1126872" y="836225"/>
            <a:ext cx="0" cy="478790"/>
          </a:xfrm>
          <a:custGeom>
            <a:avLst/>
            <a:gdLst/>
            <a:ahLst/>
            <a:cxnLst/>
            <a:rect l="l" t="t" r="r" b="b"/>
            <a:pathLst>
              <a:path h="478790">
                <a:moveTo>
                  <a:pt x="0" y="0"/>
                </a:moveTo>
                <a:lnTo>
                  <a:pt x="0" y="478642"/>
                </a:lnTo>
              </a:path>
            </a:pathLst>
          </a:custGeom>
          <a:ln w="4198">
            <a:solidFill>
              <a:srgbClr val="BABBC0"/>
            </a:solidFill>
          </a:ln>
        </p:spPr>
        <p:txBody>
          <a:bodyPr wrap="square" lIns="0" tIns="0" rIns="0" bIns="0" rtlCol="0"/>
          <a:lstStyle/>
          <a:p>
            <a:endParaRPr/>
          </a:p>
        </p:txBody>
      </p:sp>
      <p:sp>
        <p:nvSpPr>
          <p:cNvPr id="27" name="object 27"/>
          <p:cNvSpPr/>
          <p:nvPr/>
        </p:nvSpPr>
        <p:spPr>
          <a:xfrm>
            <a:off x="287148" y="1801908"/>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28" name="object 28"/>
          <p:cNvSpPr/>
          <p:nvPr/>
        </p:nvSpPr>
        <p:spPr>
          <a:xfrm>
            <a:off x="287148" y="1319067"/>
            <a:ext cx="0" cy="478790"/>
          </a:xfrm>
          <a:custGeom>
            <a:avLst/>
            <a:gdLst/>
            <a:ahLst/>
            <a:cxnLst/>
            <a:rect l="l" t="t" r="r" b="b"/>
            <a:pathLst>
              <a:path h="478789">
                <a:moveTo>
                  <a:pt x="0" y="0"/>
                </a:moveTo>
                <a:lnTo>
                  <a:pt x="0" y="478642"/>
                </a:lnTo>
              </a:path>
            </a:pathLst>
          </a:custGeom>
          <a:ln w="4198">
            <a:solidFill>
              <a:srgbClr val="BABBC0"/>
            </a:solidFill>
          </a:ln>
        </p:spPr>
        <p:txBody>
          <a:bodyPr wrap="square" lIns="0" tIns="0" rIns="0" bIns="0" rtlCol="0"/>
          <a:lstStyle/>
          <a:p>
            <a:endParaRPr/>
          </a:p>
        </p:txBody>
      </p:sp>
      <p:sp>
        <p:nvSpPr>
          <p:cNvPr id="29" name="object 29"/>
          <p:cNvSpPr/>
          <p:nvPr/>
        </p:nvSpPr>
        <p:spPr>
          <a:xfrm>
            <a:off x="1124773" y="2765491"/>
            <a:ext cx="2272030" cy="0"/>
          </a:xfrm>
          <a:custGeom>
            <a:avLst/>
            <a:gdLst/>
            <a:ahLst/>
            <a:cxnLst/>
            <a:rect l="l" t="t" r="r" b="b"/>
            <a:pathLst>
              <a:path w="2272029">
                <a:moveTo>
                  <a:pt x="0" y="0"/>
                </a:moveTo>
                <a:lnTo>
                  <a:pt x="2271453" y="0"/>
                </a:lnTo>
              </a:path>
            </a:pathLst>
          </a:custGeom>
          <a:ln w="4198">
            <a:solidFill>
              <a:srgbClr val="BABBC0"/>
            </a:solidFill>
          </a:ln>
        </p:spPr>
        <p:txBody>
          <a:bodyPr wrap="square" lIns="0" tIns="0" rIns="0" bIns="0" rtlCol="0"/>
          <a:lstStyle/>
          <a:p>
            <a:endParaRPr/>
          </a:p>
        </p:txBody>
      </p:sp>
      <p:sp>
        <p:nvSpPr>
          <p:cNvPr id="30" name="object 30"/>
          <p:cNvSpPr/>
          <p:nvPr/>
        </p:nvSpPr>
        <p:spPr>
          <a:xfrm>
            <a:off x="285049" y="2282650"/>
            <a:ext cx="4047490" cy="0"/>
          </a:xfrm>
          <a:custGeom>
            <a:avLst/>
            <a:gdLst/>
            <a:ahLst/>
            <a:cxnLst/>
            <a:rect l="l" t="t" r="r" b="b"/>
            <a:pathLst>
              <a:path w="4047490">
                <a:moveTo>
                  <a:pt x="0" y="0"/>
                </a:moveTo>
                <a:lnTo>
                  <a:pt x="4047469" y="0"/>
                </a:lnTo>
              </a:path>
            </a:pathLst>
          </a:custGeom>
          <a:ln w="4198">
            <a:solidFill>
              <a:srgbClr val="BABBC0"/>
            </a:solidFill>
          </a:ln>
        </p:spPr>
        <p:txBody>
          <a:bodyPr wrap="square" lIns="0" tIns="0" rIns="0" bIns="0" rtlCol="0"/>
          <a:lstStyle/>
          <a:p>
            <a:endParaRPr/>
          </a:p>
        </p:txBody>
      </p:sp>
      <p:sp>
        <p:nvSpPr>
          <p:cNvPr id="31" name="object 31"/>
          <p:cNvSpPr/>
          <p:nvPr/>
        </p:nvSpPr>
        <p:spPr>
          <a:xfrm>
            <a:off x="285049" y="1799809"/>
            <a:ext cx="4047490" cy="0"/>
          </a:xfrm>
          <a:custGeom>
            <a:avLst/>
            <a:gdLst/>
            <a:ahLst/>
            <a:cxnLst/>
            <a:rect l="l" t="t" r="r" b="b"/>
            <a:pathLst>
              <a:path w="4047490">
                <a:moveTo>
                  <a:pt x="0" y="0"/>
                </a:moveTo>
                <a:lnTo>
                  <a:pt x="4047469" y="0"/>
                </a:lnTo>
              </a:path>
            </a:pathLst>
          </a:custGeom>
          <a:ln w="4198">
            <a:solidFill>
              <a:srgbClr val="BABBC0"/>
            </a:solidFill>
          </a:ln>
        </p:spPr>
        <p:txBody>
          <a:bodyPr wrap="square" lIns="0" tIns="0" rIns="0" bIns="0" rtlCol="0"/>
          <a:lstStyle/>
          <a:p>
            <a:endParaRPr/>
          </a:p>
        </p:txBody>
      </p:sp>
      <p:sp>
        <p:nvSpPr>
          <p:cNvPr id="32" name="object 32"/>
          <p:cNvSpPr/>
          <p:nvPr/>
        </p:nvSpPr>
        <p:spPr>
          <a:xfrm>
            <a:off x="285049" y="1316967"/>
            <a:ext cx="4047490" cy="0"/>
          </a:xfrm>
          <a:custGeom>
            <a:avLst/>
            <a:gdLst/>
            <a:ahLst/>
            <a:cxnLst/>
            <a:rect l="l" t="t" r="r" b="b"/>
            <a:pathLst>
              <a:path w="4047490">
                <a:moveTo>
                  <a:pt x="0" y="0"/>
                </a:moveTo>
                <a:lnTo>
                  <a:pt x="4047469" y="0"/>
                </a:lnTo>
              </a:path>
            </a:pathLst>
          </a:custGeom>
          <a:ln w="4198">
            <a:solidFill>
              <a:srgbClr val="BABBC0"/>
            </a:solidFill>
          </a:ln>
        </p:spPr>
        <p:txBody>
          <a:bodyPr wrap="square" lIns="0" tIns="0" rIns="0" bIns="0" rtlCol="0"/>
          <a:lstStyle/>
          <a:p>
            <a:endParaRPr/>
          </a:p>
        </p:txBody>
      </p:sp>
      <p:sp>
        <p:nvSpPr>
          <p:cNvPr id="33" name="object 33"/>
          <p:cNvSpPr/>
          <p:nvPr/>
        </p:nvSpPr>
        <p:spPr>
          <a:xfrm>
            <a:off x="1124773" y="834126"/>
            <a:ext cx="2272030" cy="0"/>
          </a:xfrm>
          <a:custGeom>
            <a:avLst/>
            <a:gdLst/>
            <a:ahLst/>
            <a:cxnLst/>
            <a:rect l="l" t="t" r="r" b="b"/>
            <a:pathLst>
              <a:path w="2272029">
                <a:moveTo>
                  <a:pt x="0" y="0"/>
                </a:moveTo>
                <a:lnTo>
                  <a:pt x="2271453" y="0"/>
                </a:lnTo>
              </a:path>
            </a:pathLst>
          </a:custGeom>
          <a:ln w="4198">
            <a:solidFill>
              <a:srgbClr val="BABBC0"/>
            </a:solidFill>
          </a:ln>
        </p:spPr>
        <p:txBody>
          <a:bodyPr wrap="square" lIns="0" tIns="0" rIns="0" bIns="0" rtlCol="0"/>
          <a:lstStyle/>
          <a:p>
            <a:endParaRPr/>
          </a:p>
        </p:txBody>
      </p:sp>
      <p:sp>
        <p:nvSpPr>
          <p:cNvPr id="34" name="object 34"/>
          <p:cNvSpPr txBox="1"/>
          <p:nvPr/>
        </p:nvSpPr>
        <p:spPr>
          <a:xfrm>
            <a:off x="1357393" y="873909"/>
            <a:ext cx="673100" cy="379095"/>
          </a:xfrm>
          <a:prstGeom prst="rect">
            <a:avLst/>
          </a:prstGeom>
        </p:spPr>
        <p:txBody>
          <a:bodyPr vert="horz" wrap="square" lIns="0" tIns="25400" rIns="0" bIns="0" rtlCol="0">
            <a:spAutoFit/>
          </a:bodyPr>
          <a:lstStyle/>
          <a:p>
            <a:pPr marL="12700" marR="5080" indent="73025">
              <a:lnSpc>
                <a:spcPts val="1360"/>
              </a:lnSpc>
              <a:spcBef>
                <a:spcPts val="200"/>
              </a:spcBef>
            </a:pPr>
            <a:r>
              <a:rPr sz="1200" spc="-100" dirty="0">
                <a:latin typeface="Arial"/>
                <a:cs typeface="Arial"/>
              </a:rPr>
              <a:t>Random  </a:t>
            </a:r>
            <a:r>
              <a:rPr sz="1200" spc="-160" dirty="0">
                <a:latin typeface="Arial"/>
                <a:cs typeface="Arial"/>
              </a:rPr>
              <a:t>a</a:t>
            </a:r>
            <a:r>
              <a:rPr sz="1200" spc="-130" dirty="0">
                <a:latin typeface="Arial"/>
                <a:cs typeface="Arial"/>
              </a:rPr>
              <a:t>ssi</a:t>
            </a:r>
            <a:r>
              <a:rPr sz="1200" spc="-180" dirty="0">
                <a:latin typeface="Arial"/>
                <a:cs typeface="Arial"/>
              </a:rPr>
              <a:t>g</a:t>
            </a:r>
            <a:r>
              <a:rPr sz="1200" spc="-85" dirty="0">
                <a:latin typeface="Arial"/>
                <a:cs typeface="Arial"/>
              </a:rPr>
              <a:t>n</a:t>
            </a:r>
            <a:r>
              <a:rPr sz="1200" spc="-90" dirty="0">
                <a:latin typeface="Arial"/>
                <a:cs typeface="Arial"/>
              </a:rPr>
              <a:t>men</a:t>
            </a:r>
            <a:r>
              <a:rPr sz="1200" spc="25" dirty="0">
                <a:latin typeface="Arial"/>
                <a:cs typeface="Arial"/>
              </a:rPr>
              <a:t>t</a:t>
            </a:r>
            <a:endParaRPr sz="1200">
              <a:latin typeface="Arial"/>
              <a:cs typeface="Arial"/>
            </a:endParaRPr>
          </a:p>
        </p:txBody>
      </p:sp>
      <p:sp>
        <p:nvSpPr>
          <p:cNvPr id="35" name="object 35"/>
          <p:cNvSpPr txBox="1"/>
          <p:nvPr/>
        </p:nvSpPr>
        <p:spPr>
          <a:xfrm>
            <a:off x="2460281" y="873909"/>
            <a:ext cx="734695" cy="379095"/>
          </a:xfrm>
          <a:prstGeom prst="rect">
            <a:avLst/>
          </a:prstGeom>
        </p:spPr>
        <p:txBody>
          <a:bodyPr vert="horz" wrap="square" lIns="0" tIns="25400" rIns="0" bIns="0" rtlCol="0">
            <a:spAutoFit/>
          </a:bodyPr>
          <a:lstStyle/>
          <a:p>
            <a:pPr marL="43180" marR="5080" indent="-31115">
              <a:lnSpc>
                <a:spcPts val="1360"/>
              </a:lnSpc>
              <a:spcBef>
                <a:spcPts val="200"/>
              </a:spcBef>
            </a:pPr>
            <a:r>
              <a:rPr sz="1200" spc="10" dirty="0">
                <a:latin typeface="Arial"/>
                <a:cs typeface="Arial"/>
              </a:rPr>
              <a:t>No</a:t>
            </a:r>
            <a:r>
              <a:rPr sz="1200" spc="-90" dirty="0">
                <a:latin typeface="Arial"/>
                <a:cs typeface="Arial"/>
              </a:rPr>
              <a:t> </a:t>
            </a:r>
            <a:r>
              <a:rPr sz="1200" spc="-65" dirty="0">
                <a:latin typeface="Arial"/>
                <a:cs typeface="Arial"/>
              </a:rPr>
              <a:t>random  </a:t>
            </a:r>
            <a:r>
              <a:rPr sz="1200" spc="-105" dirty="0">
                <a:latin typeface="Arial"/>
                <a:cs typeface="Arial"/>
              </a:rPr>
              <a:t>assignment</a:t>
            </a:r>
            <a:endParaRPr sz="1200">
              <a:latin typeface="Arial"/>
              <a:cs typeface="Arial"/>
            </a:endParaRPr>
          </a:p>
        </p:txBody>
      </p:sp>
      <p:sp>
        <p:nvSpPr>
          <p:cNvPr id="36" name="object 36"/>
          <p:cNvSpPr txBox="1"/>
          <p:nvPr/>
        </p:nvSpPr>
        <p:spPr>
          <a:xfrm>
            <a:off x="440794" y="1356750"/>
            <a:ext cx="532765" cy="379095"/>
          </a:xfrm>
          <a:prstGeom prst="rect">
            <a:avLst/>
          </a:prstGeom>
        </p:spPr>
        <p:txBody>
          <a:bodyPr vert="horz" wrap="square" lIns="0" tIns="25400" rIns="0" bIns="0" rtlCol="0">
            <a:spAutoFit/>
          </a:bodyPr>
          <a:lstStyle/>
          <a:p>
            <a:pPr marL="12700" marR="5080" indent="2540">
              <a:lnSpc>
                <a:spcPts val="1360"/>
              </a:lnSpc>
              <a:spcBef>
                <a:spcPts val="200"/>
              </a:spcBef>
            </a:pPr>
            <a:r>
              <a:rPr sz="1200" spc="-190" dirty="0">
                <a:latin typeface="Arial"/>
                <a:cs typeface="Arial"/>
              </a:rPr>
              <a:t>R</a:t>
            </a:r>
            <a:r>
              <a:rPr sz="1200" spc="-160" dirty="0">
                <a:latin typeface="Arial"/>
                <a:cs typeface="Arial"/>
              </a:rPr>
              <a:t>a</a:t>
            </a:r>
            <a:r>
              <a:rPr sz="1200" spc="-85" dirty="0">
                <a:latin typeface="Arial"/>
                <a:cs typeface="Arial"/>
              </a:rPr>
              <a:t>n</a:t>
            </a:r>
            <a:r>
              <a:rPr sz="1200" spc="-65" dirty="0">
                <a:latin typeface="Arial"/>
                <a:cs typeface="Arial"/>
              </a:rPr>
              <a:t>d</a:t>
            </a:r>
            <a:r>
              <a:rPr sz="1200" spc="-40" dirty="0">
                <a:latin typeface="Arial"/>
                <a:cs typeface="Arial"/>
              </a:rPr>
              <a:t>om  </a:t>
            </a:r>
            <a:r>
              <a:rPr sz="1200" spc="-165" dirty="0">
                <a:latin typeface="Arial"/>
                <a:cs typeface="Arial"/>
              </a:rPr>
              <a:t>s</a:t>
            </a:r>
            <a:r>
              <a:rPr sz="1200" spc="-185" dirty="0">
                <a:latin typeface="Arial"/>
                <a:cs typeface="Arial"/>
              </a:rPr>
              <a:t>a</a:t>
            </a:r>
            <a:r>
              <a:rPr sz="1200" spc="-90" dirty="0">
                <a:latin typeface="Arial"/>
                <a:cs typeface="Arial"/>
              </a:rPr>
              <a:t>m</a:t>
            </a:r>
            <a:r>
              <a:rPr sz="1200" spc="-65" dirty="0">
                <a:latin typeface="Arial"/>
                <a:cs typeface="Arial"/>
              </a:rPr>
              <a:t>p</a:t>
            </a:r>
            <a:r>
              <a:rPr sz="1200" spc="-60" dirty="0">
                <a:latin typeface="Arial"/>
                <a:cs typeface="Arial"/>
              </a:rPr>
              <a:t>lin</a:t>
            </a:r>
            <a:r>
              <a:rPr sz="1200" spc="-160" dirty="0">
                <a:latin typeface="Arial"/>
                <a:cs typeface="Arial"/>
              </a:rPr>
              <a:t>g</a:t>
            </a:r>
            <a:endParaRPr sz="1200">
              <a:latin typeface="Arial"/>
              <a:cs typeface="Arial"/>
            </a:endParaRPr>
          </a:p>
        </p:txBody>
      </p:sp>
      <p:sp>
        <p:nvSpPr>
          <p:cNvPr id="37" name="object 37"/>
          <p:cNvSpPr txBox="1"/>
          <p:nvPr/>
        </p:nvSpPr>
        <p:spPr>
          <a:xfrm>
            <a:off x="1168715" y="1356750"/>
            <a:ext cx="1050290" cy="386715"/>
          </a:xfrm>
          <a:prstGeom prst="rect">
            <a:avLst/>
          </a:prstGeom>
        </p:spPr>
        <p:txBody>
          <a:bodyPr vert="horz" wrap="square" lIns="0" tIns="22860" rIns="0" bIns="0" rtlCol="0">
            <a:spAutoFit/>
          </a:bodyPr>
          <a:lstStyle/>
          <a:p>
            <a:pPr marL="12700" marR="5080" indent="8255" algn="ctr">
              <a:lnSpc>
                <a:spcPts val="930"/>
              </a:lnSpc>
              <a:spcBef>
                <a:spcPts val="180"/>
              </a:spcBef>
            </a:pPr>
            <a:r>
              <a:rPr sz="800" spc="-65" dirty="0">
                <a:latin typeface="Arial"/>
                <a:cs typeface="Arial"/>
              </a:rPr>
              <a:t>Causal </a:t>
            </a:r>
            <a:r>
              <a:rPr sz="800" spc="-45" dirty="0">
                <a:latin typeface="Arial"/>
                <a:cs typeface="Arial"/>
              </a:rPr>
              <a:t>conclusion,  </a:t>
            </a:r>
            <a:r>
              <a:rPr sz="800" spc="-50" dirty="0">
                <a:latin typeface="Arial"/>
                <a:cs typeface="Arial"/>
              </a:rPr>
              <a:t>generalized </a:t>
            </a:r>
            <a:r>
              <a:rPr sz="800" spc="15" dirty="0">
                <a:latin typeface="Arial"/>
                <a:cs typeface="Arial"/>
              </a:rPr>
              <a:t>to </a:t>
            </a:r>
            <a:r>
              <a:rPr sz="800" spc="-25" dirty="0">
                <a:latin typeface="Arial"/>
                <a:cs typeface="Arial"/>
              </a:rPr>
              <a:t>the whole  </a:t>
            </a:r>
            <a:r>
              <a:rPr sz="800" spc="-30" dirty="0">
                <a:latin typeface="Arial"/>
                <a:cs typeface="Arial"/>
              </a:rPr>
              <a:t>population.</a:t>
            </a:r>
            <a:endParaRPr sz="800">
              <a:latin typeface="Arial"/>
              <a:cs typeface="Arial"/>
            </a:endParaRPr>
          </a:p>
        </p:txBody>
      </p:sp>
      <p:sp>
        <p:nvSpPr>
          <p:cNvPr id="38" name="object 38"/>
          <p:cNvSpPr txBox="1"/>
          <p:nvPr/>
        </p:nvSpPr>
        <p:spPr>
          <a:xfrm>
            <a:off x="2302342" y="1310565"/>
            <a:ext cx="1050290" cy="504190"/>
          </a:xfrm>
          <a:prstGeom prst="rect">
            <a:avLst/>
          </a:prstGeom>
        </p:spPr>
        <p:txBody>
          <a:bodyPr vert="horz" wrap="square" lIns="0" tIns="22860" rIns="0" bIns="0" rtlCol="0">
            <a:spAutoFit/>
          </a:bodyPr>
          <a:lstStyle/>
          <a:p>
            <a:pPr marL="12700" marR="5080" indent="8255" algn="ctr">
              <a:lnSpc>
                <a:spcPts val="930"/>
              </a:lnSpc>
              <a:spcBef>
                <a:spcPts val="180"/>
              </a:spcBef>
            </a:pPr>
            <a:r>
              <a:rPr sz="800" spc="30" dirty="0">
                <a:latin typeface="Arial"/>
                <a:cs typeface="Arial"/>
              </a:rPr>
              <a:t>No </a:t>
            </a:r>
            <a:r>
              <a:rPr sz="800" spc="-70" dirty="0">
                <a:latin typeface="Arial"/>
                <a:cs typeface="Arial"/>
              </a:rPr>
              <a:t>causal </a:t>
            </a:r>
            <a:r>
              <a:rPr sz="800" spc="-45" dirty="0">
                <a:latin typeface="Arial"/>
                <a:cs typeface="Arial"/>
              </a:rPr>
              <a:t>conclusion,  </a:t>
            </a:r>
            <a:r>
              <a:rPr sz="800" spc="-20" dirty="0">
                <a:latin typeface="Arial"/>
                <a:cs typeface="Arial"/>
              </a:rPr>
              <a:t>correlation </a:t>
            </a:r>
            <a:r>
              <a:rPr sz="800" spc="-35" dirty="0">
                <a:latin typeface="Arial"/>
                <a:cs typeface="Arial"/>
              </a:rPr>
              <a:t>statement  </a:t>
            </a:r>
            <a:r>
              <a:rPr sz="800" spc="-50" dirty="0">
                <a:latin typeface="Arial"/>
                <a:cs typeface="Arial"/>
              </a:rPr>
              <a:t>generalized </a:t>
            </a:r>
            <a:r>
              <a:rPr sz="800" spc="15" dirty="0">
                <a:latin typeface="Arial"/>
                <a:cs typeface="Arial"/>
              </a:rPr>
              <a:t>to </a:t>
            </a:r>
            <a:r>
              <a:rPr sz="800" spc="-25" dirty="0">
                <a:latin typeface="Arial"/>
                <a:cs typeface="Arial"/>
              </a:rPr>
              <a:t>the whole  </a:t>
            </a:r>
            <a:r>
              <a:rPr sz="800" spc="-30" dirty="0">
                <a:latin typeface="Arial"/>
                <a:cs typeface="Arial"/>
              </a:rPr>
              <a:t>population.</a:t>
            </a:r>
            <a:endParaRPr sz="800">
              <a:latin typeface="Arial"/>
              <a:cs typeface="Arial"/>
            </a:endParaRPr>
          </a:p>
        </p:txBody>
      </p:sp>
      <p:sp>
        <p:nvSpPr>
          <p:cNvPr id="39" name="object 39"/>
          <p:cNvSpPr txBox="1"/>
          <p:nvPr/>
        </p:nvSpPr>
        <p:spPr>
          <a:xfrm>
            <a:off x="3400403" y="1444921"/>
            <a:ext cx="923925" cy="207010"/>
          </a:xfrm>
          <a:prstGeom prst="rect">
            <a:avLst/>
          </a:prstGeom>
        </p:spPr>
        <p:txBody>
          <a:bodyPr vert="horz" wrap="square" lIns="0" tIns="11430" rIns="0" bIns="0" rtlCol="0">
            <a:spAutoFit/>
          </a:bodyPr>
          <a:lstStyle/>
          <a:p>
            <a:pPr marL="12700">
              <a:lnSpc>
                <a:spcPct val="100000"/>
              </a:lnSpc>
              <a:spcBef>
                <a:spcPts val="90"/>
              </a:spcBef>
            </a:pPr>
            <a:r>
              <a:rPr sz="1200" spc="-75" dirty="0">
                <a:latin typeface="Arial"/>
                <a:cs typeface="Arial"/>
              </a:rPr>
              <a:t>Generalizability</a:t>
            </a:r>
            <a:endParaRPr sz="1200">
              <a:latin typeface="Arial"/>
              <a:cs typeface="Arial"/>
            </a:endParaRPr>
          </a:p>
        </p:txBody>
      </p:sp>
      <p:sp>
        <p:nvSpPr>
          <p:cNvPr id="40" name="object 40"/>
          <p:cNvSpPr txBox="1"/>
          <p:nvPr/>
        </p:nvSpPr>
        <p:spPr>
          <a:xfrm>
            <a:off x="339978" y="1839591"/>
            <a:ext cx="734695" cy="379095"/>
          </a:xfrm>
          <a:prstGeom prst="rect">
            <a:avLst/>
          </a:prstGeom>
        </p:spPr>
        <p:txBody>
          <a:bodyPr vert="horz" wrap="square" lIns="0" tIns="25400" rIns="0" bIns="0" rtlCol="0">
            <a:spAutoFit/>
          </a:bodyPr>
          <a:lstStyle/>
          <a:p>
            <a:pPr marL="113030" marR="5080" indent="-100965">
              <a:lnSpc>
                <a:spcPts val="1360"/>
              </a:lnSpc>
              <a:spcBef>
                <a:spcPts val="200"/>
              </a:spcBef>
            </a:pPr>
            <a:r>
              <a:rPr sz="1200" spc="10" dirty="0">
                <a:latin typeface="Arial"/>
                <a:cs typeface="Arial"/>
              </a:rPr>
              <a:t>No</a:t>
            </a:r>
            <a:r>
              <a:rPr sz="1200" spc="-90" dirty="0">
                <a:latin typeface="Arial"/>
                <a:cs typeface="Arial"/>
              </a:rPr>
              <a:t> </a:t>
            </a:r>
            <a:r>
              <a:rPr sz="1200" spc="-65" dirty="0">
                <a:latin typeface="Arial"/>
                <a:cs typeface="Arial"/>
              </a:rPr>
              <a:t>random  </a:t>
            </a:r>
            <a:r>
              <a:rPr sz="1200" spc="-105" dirty="0">
                <a:latin typeface="Arial"/>
                <a:cs typeface="Arial"/>
              </a:rPr>
              <a:t>sampling</a:t>
            </a:r>
            <a:endParaRPr sz="1200">
              <a:latin typeface="Arial"/>
              <a:cs typeface="Arial"/>
            </a:endParaRPr>
          </a:p>
        </p:txBody>
      </p:sp>
      <p:sp>
        <p:nvSpPr>
          <p:cNvPr id="41" name="object 41"/>
          <p:cNvSpPr txBox="1"/>
          <p:nvPr/>
        </p:nvSpPr>
        <p:spPr>
          <a:xfrm>
            <a:off x="1273066" y="1898372"/>
            <a:ext cx="841375" cy="269240"/>
          </a:xfrm>
          <a:prstGeom prst="rect">
            <a:avLst/>
          </a:prstGeom>
        </p:spPr>
        <p:txBody>
          <a:bodyPr vert="horz" wrap="square" lIns="0" tIns="22860" rIns="0" bIns="0" rtlCol="0">
            <a:spAutoFit/>
          </a:bodyPr>
          <a:lstStyle/>
          <a:p>
            <a:pPr marL="12700" marR="5080" indent="37465">
              <a:lnSpc>
                <a:spcPts val="930"/>
              </a:lnSpc>
              <a:spcBef>
                <a:spcPts val="180"/>
              </a:spcBef>
            </a:pPr>
            <a:r>
              <a:rPr sz="800" spc="-65" dirty="0">
                <a:latin typeface="Arial"/>
                <a:cs typeface="Arial"/>
              </a:rPr>
              <a:t>Causal </a:t>
            </a:r>
            <a:r>
              <a:rPr sz="800" spc="-45" dirty="0">
                <a:latin typeface="Arial"/>
                <a:cs typeface="Arial"/>
              </a:rPr>
              <a:t>conclusion,  </a:t>
            </a:r>
            <a:r>
              <a:rPr sz="800" spc="-35" dirty="0">
                <a:latin typeface="Arial"/>
                <a:cs typeface="Arial"/>
              </a:rPr>
              <a:t>only </a:t>
            </a:r>
            <a:r>
              <a:rPr sz="800" spc="-10" dirty="0">
                <a:latin typeface="Arial"/>
                <a:cs typeface="Arial"/>
              </a:rPr>
              <a:t>for </a:t>
            </a:r>
            <a:r>
              <a:rPr sz="800" spc="-25" dirty="0">
                <a:latin typeface="Arial"/>
                <a:cs typeface="Arial"/>
              </a:rPr>
              <a:t>the</a:t>
            </a:r>
            <a:r>
              <a:rPr sz="800" spc="25" dirty="0">
                <a:latin typeface="Arial"/>
                <a:cs typeface="Arial"/>
              </a:rPr>
              <a:t> </a:t>
            </a:r>
            <a:r>
              <a:rPr sz="800" spc="-60" dirty="0">
                <a:latin typeface="Arial"/>
                <a:cs typeface="Arial"/>
              </a:rPr>
              <a:t>sample.</a:t>
            </a:r>
            <a:endParaRPr sz="800">
              <a:latin typeface="Arial"/>
              <a:cs typeface="Arial"/>
            </a:endParaRPr>
          </a:p>
        </p:txBody>
      </p:sp>
      <p:sp>
        <p:nvSpPr>
          <p:cNvPr id="42" name="object 42"/>
          <p:cNvSpPr txBox="1"/>
          <p:nvPr/>
        </p:nvSpPr>
        <p:spPr>
          <a:xfrm>
            <a:off x="2374455" y="1839591"/>
            <a:ext cx="914400" cy="151765"/>
          </a:xfrm>
          <a:prstGeom prst="rect">
            <a:avLst/>
          </a:prstGeom>
        </p:spPr>
        <p:txBody>
          <a:bodyPr vert="horz" wrap="square" lIns="0" tIns="15875" rIns="0" bIns="0" rtlCol="0">
            <a:spAutoFit/>
          </a:bodyPr>
          <a:lstStyle/>
          <a:p>
            <a:pPr marL="12700">
              <a:lnSpc>
                <a:spcPct val="100000"/>
              </a:lnSpc>
              <a:spcBef>
                <a:spcPts val="125"/>
              </a:spcBef>
            </a:pPr>
            <a:r>
              <a:rPr sz="800" spc="30" dirty="0">
                <a:latin typeface="Arial"/>
                <a:cs typeface="Arial"/>
              </a:rPr>
              <a:t>No </a:t>
            </a:r>
            <a:r>
              <a:rPr sz="800" spc="-70" dirty="0">
                <a:latin typeface="Arial"/>
                <a:cs typeface="Arial"/>
              </a:rPr>
              <a:t>causal</a:t>
            </a:r>
            <a:r>
              <a:rPr sz="800" spc="-65" dirty="0">
                <a:latin typeface="Arial"/>
                <a:cs typeface="Arial"/>
              </a:rPr>
              <a:t> </a:t>
            </a:r>
            <a:r>
              <a:rPr sz="800" spc="-45" dirty="0">
                <a:latin typeface="Arial"/>
                <a:cs typeface="Arial"/>
              </a:rPr>
              <a:t>conclusion,</a:t>
            </a:r>
            <a:endParaRPr sz="800">
              <a:latin typeface="Arial"/>
              <a:cs typeface="Arial"/>
            </a:endParaRPr>
          </a:p>
        </p:txBody>
      </p:sp>
      <p:sp>
        <p:nvSpPr>
          <p:cNvPr id="43" name="object 43"/>
          <p:cNvSpPr txBox="1"/>
          <p:nvPr/>
        </p:nvSpPr>
        <p:spPr>
          <a:xfrm>
            <a:off x="2506687" y="2074714"/>
            <a:ext cx="641350" cy="151765"/>
          </a:xfrm>
          <a:prstGeom prst="rect">
            <a:avLst/>
          </a:prstGeom>
        </p:spPr>
        <p:txBody>
          <a:bodyPr vert="horz" wrap="square" lIns="0" tIns="15875" rIns="0" bIns="0" rtlCol="0">
            <a:spAutoFit/>
          </a:bodyPr>
          <a:lstStyle/>
          <a:p>
            <a:pPr marL="12700">
              <a:lnSpc>
                <a:spcPct val="100000"/>
              </a:lnSpc>
              <a:spcBef>
                <a:spcPts val="125"/>
              </a:spcBef>
            </a:pPr>
            <a:r>
              <a:rPr sz="800" spc="-10" dirty="0">
                <a:latin typeface="Arial"/>
                <a:cs typeface="Arial"/>
              </a:rPr>
              <a:t>for </a:t>
            </a:r>
            <a:r>
              <a:rPr sz="800" spc="-25" dirty="0">
                <a:latin typeface="Arial"/>
                <a:cs typeface="Arial"/>
              </a:rPr>
              <a:t>the</a:t>
            </a:r>
            <a:r>
              <a:rPr sz="800" spc="-20" dirty="0">
                <a:latin typeface="Arial"/>
                <a:cs typeface="Arial"/>
              </a:rPr>
              <a:t> </a:t>
            </a:r>
            <a:r>
              <a:rPr sz="800" spc="-60" dirty="0">
                <a:latin typeface="Arial"/>
                <a:cs typeface="Arial"/>
              </a:rPr>
              <a:t>sample.</a:t>
            </a:r>
            <a:endParaRPr sz="800">
              <a:latin typeface="Arial"/>
              <a:cs typeface="Arial"/>
            </a:endParaRPr>
          </a:p>
        </p:txBody>
      </p:sp>
      <p:sp>
        <p:nvSpPr>
          <p:cNvPr id="44" name="object 44"/>
          <p:cNvSpPr txBox="1"/>
          <p:nvPr/>
        </p:nvSpPr>
        <p:spPr>
          <a:xfrm>
            <a:off x="3750344" y="1839591"/>
            <a:ext cx="224154" cy="207010"/>
          </a:xfrm>
          <a:prstGeom prst="rect">
            <a:avLst/>
          </a:prstGeom>
        </p:spPr>
        <p:txBody>
          <a:bodyPr vert="horz" wrap="square" lIns="0" tIns="11430" rIns="0" bIns="0" rtlCol="0">
            <a:spAutoFit/>
          </a:bodyPr>
          <a:lstStyle/>
          <a:p>
            <a:pPr marL="12700">
              <a:lnSpc>
                <a:spcPct val="100000"/>
              </a:lnSpc>
              <a:spcBef>
                <a:spcPts val="90"/>
              </a:spcBef>
            </a:pPr>
            <a:r>
              <a:rPr sz="1200" spc="10" dirty="0">
                <a:latin typeface="Arial"/>
                <a:cs typeface="Arial"/>
              </a:rPr>
              <a:t>No</a:t>
            </a:r>
            <a:endParaRPr sz="1200">
              <a:latin typeface="Arial"/>
              <a:cs typeface="Arial"/>
            </a:endParaRPr>
          </a:p>
        </p:txBody>
      </p:sp>
      <p:sp>
        <p:nvSpPr>
          <p:cNvPr id="45" name="object 45"/>
          <p:cNvSpPr txBox="1"/>
          <p:nvPr/>
        </p:nvSpPr>
        <p:spPr>
          <a:xfrm>
            <a:off x="2272991" y="1910968"/>
            <a:ext cx="2029460" cy="207010"/>
          </a:xfrm>
          <a:prstGeom prst="rect">
            <a:avLst/>
          </a:prstGeom>
        </p:spPr>
        <p:txBody>
          <a:bodyPr vert="horz" wrap="square" lIns="0" tIns="11430" rIns="0" bIns="0" rtlCol="0">
            <a:spAutoFit/>
          </a:bodyPr>
          <a:lstStyle/>
          <a:p>
            <a:pPr marL="12700">
              <a:lnSpc>
                <a:spcPct val="100000"/>
              </a:lnSpc>
              <a:spcBef>
                <a:spcPts val="90"/>
              </a:spcBef>
            </a:pPr>
            <a:r>
              <a:rPr sz="800" spc="-20" dirty="0">
                <a:latin typeface="Arial"/>
                <a:cs typeface="Arial"/>
              </a:rPr>
              <a:t>correlation </a:t>
            </a:r>
            <a:r>
              <a:rPr sz="800" spc="-35" dirty="0">
                <a:latin typeface="Arial"/>
                <a:cs typeface="Arial"/>
              </a:rPr>
              <a:t>statement only</a:t>
            </a:r>
            <a:r>
              <a:rPr sz="800" spc="-10" dirty="0">
                <a:latin typeface="Arial"/>
                <a:cs typeface="Arial"/>
              </a:rPr>
              <a:t> </a:t>
            </a:r>
            <a:r>
              <a:rPr sz="1800" spc="-120" baseline="-37037" dirty="0">
                <a:latin typeface="Arial"/>
                <a:cs typeface="Arial"/>
              </a:rPr>
              <a:t>generalizability</a:t>
            </a:r>
            <a:endParaRPr sz="1800" baseline="-37037">
              <a:latin typeface="Arial"/>
              <a:cs typeface="Arial"/>
            </a:endParaRPr>
          </a:p>
        </p:txBody>
      </p:sp>
      <p:sp>
        <p:nvSpPr>
          <p:cNvPr id="46" name="object 46"/>
          <p:cNvSpPr txBox="1"/>
          <p:nvPr/>
        </p:nvSpPr>
        <p:spPr>
          <a:xfrm>
            <a:off x="1386508" y="2410604"/>
            <a:ext cx="614680" cy="207010"/>
          </a:xfrm>
          <a:prstGeom prst="rect">
            <a:avLst/>
          </a:prstGeom>
        </p:spPr>
        <p:txBody>
          <a:bodyPr vert="horz" wrap="square" lIns="0" tIns="11430" rIns="0" bIns="0" rtlCol="0">
            <a:spAutoFit/>
          </a:bodyPr>
          <a:lstStyle/>
          <a:p>
            <a:pPr marL="12700">
              <a:lnSpc>
                <a:spcPct val="100000"/>
              </a:lnSpc>
              <a:spcBef>
                <a:spcPts val="90"/>
              </a:spcBef>
            </a:pPr>
            <a:r>
              <a:rPr sz="1200" spc="-90" dirty="0">
                <a:latin typeface="Arial"/>
                <a:cs typeface="Arial"/>
              </a:rPr>
              <a:t>Causation</a:t>
            </a:r>
            <a:endParaRPr sz="1200">
              <a:latin typeface="Arial"/>
              <a:cs typeface="Arial"/>
            </a:endParaRPr>
          </a:p>
        </p:txBody>
      </p:sp>
      <p:sp>
        <p:nvSpPr>
          <p:cNvPr id="47" name="object 47"/>
          <p:cNvSpPr txBox="1"/>
          <p:nvPr/>
        </p:nvSpPr>
        <p:spPr>
          <a:xfrm>
            <a:off x="2472606" y="2410604"/>
            <a:ext cx="709930" cy="207010"/>
          </a:xfrm>
          <a:prstGeom prst="rect">
            <a:avLst/>
          </a:prstGeom>
        </p:spPr>
        <p:txBody>
          <a:bodyPr vert="horz" wrap="square" lIns="0" tIns="11430" rIns="0" bIns="0" rtlCol="0">
            <a:spAutoFit/>
          </a:bodyPr>
          <a:lstStyle/>
          <a:p>
            <a:pPr marL="12700">
              <a:lnSpc>
                <a:spcPct val="100000"/>
              </a:lnSpc>
              <a:spcBef>
                <a:spcPts val="90"/>
              </a:spcBef>
            </a:pPr>
            <a:r>
              <a:rPr sz="1200" spc="-65" dirty="0">
                <a:latin typeface="Arial"/>
                <a:cs typeface="Arial"/>
              </a:rPr>
              <a:t>C</a:t>
            </a:r>
            <a:r>
              <a:rPr sz="1200" spc="-20" dirty="0">
                <a:latin typeface="Arial"/>
                <a:cs typeface="Arial"/>
              </a:rPr>
              <a:t>o</a:t>
            </a:r>
            <a:r>
              <a:rPr sz="1200" spc="15" dirty="0">
                <a:latin typeface="Arial"/>
                <a:cs typeface="Arial"/>
              </a:rPr>
              <a:t>r</a:t>
            </a:r>
            <a:r>
              <a:rPr sz="1200" spc="-70" dirty="0">
                <a:latin typeface="Arial"/>
                <a:cs typeface="Arial"/>
              </a:rPr>
              <a:t>rel</a:t>
            </a:r>
            <a:r>
              <a:rPr sz="1200" spc="-110" dirty="0">
                <a:latin typeface="Arial"/>
                <a:cs typeface="Arial"/>
              </a:rPr>
              <a:t>a</a:t>
            </a:r>
            <a:r>
              <a:rPr sz="1200" spc="25" dirty="0">
                <a:latin typeface="Arial"/>
                <a:cs typeface="Arial"/>
              </a:rPr>
              <a:t>t</a:t>
            </a:r>
            <a:r>
              <a:rPr sz="1200" spc="-50" dirty="0">
                <a:latin typeface="Arial"/>
                <a:cs typeface="Arial"/>
              </a:rPr>
              <a:t>ion</a:t>
            </a:r>
            <a:endParaRPr sz="1200">
              <a:latin typeface="Arial"/>
              <a:cs typeface="Arial"/>
            </a:endParaRPr>
          </a:p>
        </p:txBody>
      </p:sp>
      <p:sp>
        <p:nvSpPr>
          <p:cNvPr id="48" name="object 48"/>
          <p:cNvSpPr txBox="1"/>
          <p:nvPr/>
        </p:nvSpPr>
        <p:spPr>
          <a:xfrm>
            <a:off x="314322" y="808830"/>
            <a:ext cx="670560" cy="403860"/>
          </a:xfrm>
          <a:prstGeom prst="rect">
            <a:avLst/>
          </a:prstGeom>
        </p:spPr>
        <p:txBody>
          <a:bodyPr vert="horz" wrap="square" lIns="0" tIns="12700" rIns="0" bIns="0" rtlCol="0">
            <a:spAutoFit/>
          </a:bodyPr>
          <a:lstStyle/>
          <a:p>
            <a:pPr marL="12700" marR="5080" indent="191135">
              <a:lnSpc>
                <a:spcPct val="124000"/>
              </a:lnSpc>
              <a:spcBef>
                <a:spcPts val="100"/>
              </a:spcBef>
            </a:pPr>
            <a:r>
              <a:rPr sz="1000" i="1" spc="10" dirty="0">
                <a:solidFill>
                  <a:srgbClr val="FF6A00"/>
                </a:solidFill>
                <a:latin typeface="Times New Roman"/>
                <a:cs typeface="Times New Roman"/>
              </a:rPr>
              <a:t>ideal  </a:t>
            </a:r>
            <a:r>
              <a:rPr sz="1000" i="1" spc="60" dirty="0">
                <a:solidFill>
                  <a:srgbClr val="FF6A00"/>
                </a:solidFill>
                <a:latin typeface="Times New Roman"/>
                <a:cs typeface="Times New Roman"/>
              </a:rPr>
              <a:t>experiment</a:t>
            </a:r>
            <a:endParaRPr sz="1000">
              <a:latin typeface="Times New Roman"/>
              <a:cs typeface="Times New Roman"/>
            </a:endParaRPr>
          </a:p>
        </p:txBody>
      </p:sp>
      <p:sp>
        <p:nvSpPr>
          <p:cNvPr id="49" name="object 49"/>
          <p:cNvSpPr/>
          <p:nvPr/>
        </p:nvSpPr>
        <p:spPr>
          <a:xfrm>
            <a:off x="1006376" y="1194931"/>
            <a:ext cx="208667" cy="218605"/>
          </a:xfrm>
          <a:prstGeom prst="rect">
            <a:avLst/>
          </a:prstGeom>
          <a:blipFill>
            <a:blip r:embed="rId3" cstate="print"/>
            <a:stretch>
              <a:fillRect/>
            </a:stretch>
          </a:blipFill>
        </p:spPr>
        <p:txBody>
          <a:bodyPr wrap="square" lIns="0" tIns="0" rIns="0" bIns="0" rtlCol="0"/>
          <a:lstStyle/>
          <a:p>
            <a:endParaRPr/>
          </a:p>
        </p:txBody>
      </p:sp>
      <p:sp>
        <p:nvSpPr>
          <p:cNvPr id="50" name="object 50"/>
          <p:cNvSpPr/>
          <p:nvPr/>
        </p:nvSpPr>
        <p:spPr>
          <a:xfrm>
            <a:off x="1023414" y="2215749"/>
            <a:ext cx="152577" cy="182199"/>
          </a:xfrm>
          <a:prstGeom prst="rect">
            <a:avLst/>
          </a:prstGeom>
          <a:blipFill>
            <a:blip r:embed="rId4" cstate="print"/>
            <a:stretch>
              <a:fillRect/>
            </a:stretch>
          </a:blipFill>
        </p:spPr>
        <p:txBody>
          <a:bodyPr wrap="square" lIns="0" tIns="0" rIns="0" bIns="0" rtlCol="0"/>
          <a:lstStyle/>
          <a:p>
            <a:endParaRPr/>
          </a:p>
        </p:txBody>
      </p:sp>
      <p:sp>
        <p:nvSpPr>
          <p:cNvPr id="51" name="object 51"/>
          <p:cNvSpPr txBox="1"/>
          <p:nvPr/>
        </p:nvSpPr>
        <p:spPr>
          <a:xfrm>
            <a:off x="308252" y="2295142"/>
            <a:ext cx="747395" cy="403860"/>
          </a:xfrm>
          <a:prstGeom prst="rect">
            <a:avLst/>
          </a:prstGeom>
        </p:spPr>
        <p:txBody>
          <a:bodyPr vert="horz" wrap="square" lIns="0" tIns="12700" rIns="0" bIns="0" rtlCol="0">
            <a:spAutoFit/>
          </a:bodyPr>
          <a:lstStyle/>
          <a:p>
            <a:pPr marL="12700" marR="5080" indent="201295">
              <a:lnSpc>
                <a:spcPct val="124000"/>
              </a:lnSpc>
              <a:spcBef>
                <a:spcPts val="100"/>
              </a:spcBef>
            </a:pPr>
            <a:r>
              <a:rPr sz="1000" i="1" spc="155" dirty="0">
                <a:solidFill>
                  <a:srgbClr val="FF6A00"/>
                </a:solidFill>
                <a:latin typeface="Times New Roman"/>
                <a:cs typeface="Times New Roman"/>
              </a:rPr>
              <a:t>most  </a:t>
            </a:r>
            <a:r>
              <a:rPr sz="1000" i="1" spc="75" dirty="0">
                <a:solidFill>
                  <a:srgbClr val="FF6A00"/>
                </a:solidFill>
                <a:latin typeface="Times New Roman"/>
                <a:cs typeface="Times New Roman"/>
              </a:rPr>
              <a:t>experiments</a:t>
            </a:r>
            <a:endParaRPr sz="1000">
              <a:latin typeface="Times New Roman"/>
              <a:cs typeface="Times New Roman"/>
            </a:endParaRPr>
          </a:p>
        </p:txBody>
      </p:sp>
      <p:sp>
        <p:nvSpPr>
          <p:cNvPr id="52" name="object 52"/>
          <p:cNvSpPr/>
          <p:nvPr/>
        </p:nvSpPr>
        <p:spPr>
          <a:xfrm>
            <a:off x="3315781" y="1217448"/>
            <a:ext cx="170913" cy="170896"/>
          </a:xfrm>
          <a:prstGeom prst="rect">
            <a:avLst/>
          </a:prstGeom>
          <a:blipFill>
            <a:blip r:embed="rId5" cstate="print"/>
            <a:stretch>
              <a:fillRect/>
            </a:stretch>
          </a:blipFill>
        </p:spPr>
        <p:txBody>
          <a:bodyPr wrap="square" lIns="0" tIns="0" rIns="0" bIns="0" rtlCol="0"/>
          <a:lstStyle/>
          <a:p>
            <a:endParaRPr/>
          </a:p>
        </p:txBody>
      </p:sp>
      <p:sp>
        <p:nvSpPr>
          <p:cNvPr id="53" name="object 53"/>
          <p:cNvSpPr txBox="1"/>
          <p:nvPr/>
        </p:nvSpPr>
        <p:spPr>
          <a:xfrm>
            <a:off x="3727899" y="714361"/>
            <a:ext cx="344805" cy="177165"/>
          </a:xfrm>
          <a:prstGeom prst="rect">
            <a:avLst/>
          </a:prstGeom>
        </p:spPr>
        <p:txBody>
          <a:bodyPr vert="horz" wrap="square" lIns="0" tIns="11430" rIns="0" bIns="0" rtlCol="0">
            <a:spAutoFit/>
          </a:bodyPr>
          <a:lstStyle/>
          <a:p>
            <a:pPr marL="12700">
              <a:lnSpc>
                <a:spcPct val="100000"/>
              </a:lnSpc>
              <a:spcBef>
                <a:spcPts val="90"/>
              </a:spcBef>
            </a:pPr>
            <a:r>
              <a:rPr sz="1000" i="1" spc="155" dirty="0">
                <a:solidFill>
                  <a:srgbClr val="FF6A00"/>
                </a:solidFill>
                <a:latin typeface="Times New Roman"/>
                <a:cs typeface="Times New Roman"/>
              </a:rPr>
              <a:t>most</a:t>
            </a:r>
            <a:endParaRPr sz="1000">
              <a:latin typeface="Times New Roman"/>
              <a:cs typeface="Times New Roman"/>
            </a:endParaRPr>
          </a:p>
        </p:txBody>
      </p:sp>
      <p:sp>
        <p:nvSpPr>
          <p:cNvPr id="54" name="object 54"/>
          <p:cNvSpPr txBox="1"/>
          <p:nvPr/>
        </p:nvSpPr>
        <p:spPr>
          <a:xfrm>
            <a:off x="3491922" y="865512"/>
            <a:ext cx="816610" cy="403860"/>
          </a:xfrm>
          <a:prstGeom prst="rect">
            <a:avLst/>
          </a:prstGeom>
        </p:spPr>
        <p:txBody>
          <a:bodyPr vert="horz" wrap="square" lIns="0" tIns="12700" rIns="0" bIns="0" rtlCol="0">
            <a:spAutoFit/>
          </a:bodyPr>
          <a:lstStyle/>
          <a:p>
            <a:pPr marL="178435" marR="5080" indent="-166370">
              <a:lnSpc>
                <a:spcPct val="124000"/>
              </a:lnSpc>
              <a:spcBef>
                <a:spcPts val="100"/>
              </a:spcBef>
            </a:pPr>
            <a:r>
              <a:rPr sz="1000" i="1" spc="50" dirty="0">
                <a:solidFill>
                  <a:srgbClr val="FF6A00"/>
                </a:solidFill>
                <a:latin typeface="Times New Roman"/>
                <a:cs typeface="Times New Roman"/>
              </a:rPr>
              <a:t>observational </a:t>
            </a:r>
            <a:r>
              <a:rPr sz="1000" i="1" spc="30" dirty="0">
                <a:solidFill>
                  <a:srgbClr val="FF6A00"/>
                </a:solidFill>
                <a:latin typeface="Times New Roman"/>
                <a:cs typeface="Times New Roman"/>
              </a:rPr>
              <a:t> </a:t>
            </a:r>
            <a:r>
              <a:rPr sz="1000" i="1" spc="114" dirty="0">
                <a:solidFill>
                  <a:srgbClr val="FF6A00"/>
                </a:solidFill>
                <a:latin typeface="Times New Roman"/>
                <a:cs typeface="Times New Roman"/>
              </a:rPr>
              <a:t>studies</a:t>
            </a:r>
            <a:endParaRPr sz="1000">
              <a:latin typeface="Times New Roman"/>
              <a:cs typeface="Times New Roman"/>
            </a:endParaRPr>
          </a:p>
        </p:txBody>
      </p:sp>
      <p:sp>
        <p:nvSpPr>
          <p:cNvPr id="55" name="object 55"/>
          <p:cNvSpPr txBox="1"/>
          <p:nvPr/>
        </p:nvSpPr>
        <p:spPr>
          <a:xfrm>
            <a:off x="3445737" y="2269950"/>
            <a:ext cx="816610" cy="592455"/>
          </a:xfrm>
          <a:prstGeom prst="rect">
            <a:avLst/>
          </a:prstGeom>
        </p:spPr>
        <p:txBody>
          <a:bodyPr vert="horz" wrap="square" lIns="0" tIns="12700" rIns="0" bIns="0" rtlCol="0">
            <a:spAutoFit/>
          </a:bodyPr>
          <a:lstStyle/>
          <a:p>
            <a:pPr marL="12700" marR="5080" indent="-635" algn="ctr">
              <a:lnSpc>
                <a:spcPct val="124000"/>
              </a:lnSpc>
              <a:spcBef>
                <a:spcPts val="100"/>
              </a:spcBef>
            </a:pPr>
            <a:r>
              <a:rPr sz="1000" i="1" spc="10" dirty="0">
                <a:solidFill>
                  <a:srgbClr val="FF6A00"/>
                </a:solidFill>
                <a:latin typeface="Times New Roman"/>
                <a:cs typeface="Times New Roman"/>
              </a:rPr>
              <a:t>bad     </a:t>
            </a:r>
            <a:r>
              <a:rPr sz="1000" i="1" spc="50" dirty="0">
                <a:solidFill>
                  <a:srgbClr val="FF6A00"/>
                </a:solidFill>
                <a:latin typeface="Times New Roman"/>
                <a:cs typeface="Times New Roman"/>
              </a:rPr>
              <a:t>observational  </a:t>
            </a:r>
            <a:r>
              <a:rPr sz="1000" i="1" spc="114" dirty="0">
                <a:solidFill>
                  <a:srgbClr val="FF6A00"/>
                </a:solidFill>
                <a:latin typeface="Times New Roman"/>
                <a:cs typeface="Times New Roman"/>
              </a:rPr>
              <a:t>studies</a:t>
            </a:r>
            <a:endParaRPr sz="1000">
              <a:latin typeface="Times New Roman"/>
              <a:cs typeface="Times New Roman"/>
            </a:endParaRPr>
          </a:p>
        </p:txBody>
      </p:sp>
      <p:sp>
        <p:nvSpPr>
          <p:cNvPr id="56" name="object 56"/>
          <p:cNvSpPr/>
          <p:nvPr/>
        </p:nvSpPr>
        <p:spPr>
          <a:xfrm>
            <a:off x="3314353" y="2210027"/>
            <a:ext cx="170405" cy="195777"/>
          </a:xfrm>
          <a:prstGeom prst="rect">
            <a:avLst/>
          </a:prstGeom>
          <a:blipFill>
            <a:blip r:embed="rId6" cstate="print"/>
            <a:stretch>
              <a:fillRect/>
            </a:stretch>
          </a:blipFill>
        </p:spPr>
        <p:txBody>
          <a:bodyPr wrap="square" lIns="0" tIns="0" rIns="0" bIns="0" rtlCol="0"/>
          <a:lstStyle/>
          <a:p>
            <a:endParaRPr/>
          </a:p>
        </p:txBody>
      </p:sp>
      <p:sp>
        <p:nvSpPr>
          <p:cNvPr id="57" name="object 57"/>
          <p:cNvSpPr txBox="1"/>
          <p:nvPr/>
        </p:nvSpPr>
        <p:spPr>
          <a:xfrm>
            <a:off x="4412488" y="3279140"/>
            <a:ext cx="137795" cy="146685"/>
          </a:xfrm>
          <a:prstGeom prst="rect">
            <a:avLst/>
          </a:prstGeom>
        </p:spPr>
        <p:txBody>
          <a:bodyPr vert="horz" wrap="square" lIns="0" tIns="11430" rIns="0" bIns="0" rtlCol="0">
            <a:spAutoFit/>
          </a:bodyPr>
          <a:lstStyle/>
          <a:p>
            <a:pPr marL="12700">
              <a:lnSpc>
                <a:spcPct val="100000"/>
              </a:lnSpc>
              <a:spcBef>
                <a:spcPts val="90"/>
              </a:spcBef>
            </a:pPr>
            <a:r>
              <a:rPr sz="800" spc="-70" dirty="0">
                <a:solidFill>
                  <a:srgbClr val="7F7F7F"/>
                </a:solidFill>
                <a:latin typeface="DejaVu Sans"/>
                <a:cs typeface="DejaVu Sans"/>
              </a:rPr>
              <a:t>10</a:t>
            </a:r>
            <a:endParaRPr sz="800">
              <a:latin typeface="DejaVu Sans"/>
              <a:cs typeface="DejaVu Sans"/>
            </a:endParaRPr>
          </a:p>
        </p:txBody>
      </p:sp>
      <p:sp>
        <p:nvSpPr>
          <p:cNvPr id="58" name="Rectangle 57"/>
          <p:cNvSpPr/>
          <p:nvPr/>
        </p:nvSpPr>
        <p:spPr>
          <a:xfrm>
            <a:off x="4245385" y="-54349"/>
            <a:ext cx="410690" cy="369332"/>
          </a:xfrm>
          <a:prstGeom prst="rect">
            <a:avLst/>
          </a:prstGeom>
        </p:spPr>
        <p:txBody>
          <a:bodyPr wrap="none">
            <a:spAutoFit/>
          </a:bodyPr>
          <a:lstStyle/>
          <a:p>
            <a:r>
              <a:rPr lang="en-US" dirty="0"/>
              <a:t>🆕</a:t>
            </a:r>
          </a:p>
        </p:txBody>
      </p:sp>
      <p:sp>
        <p:nvSpPr>
          <p:cNvPr id="59" name="TextBox 58"/>
          <p:cNvSpPr txBox="1"/>
          <p:nvPr/>
        </p:nvSpPr>
        <p:spPr>
          <a:xfrm>
            <a:off x="845402" y="495115"/>
            <a:ext cx="3011884" cy="276999"/>
          </a:xfrm>
          <a:prstGeom prst="rect">
            <a:avLst/>
          </a:prstGeom>
          <a:noFill/>
        </p:spPr>
        <p:txBody>
          <a:bodyPr wrap="square" rtlCol="0">
            <a:spAutoFit/>
          </a:bodyPr>
          <a:lstStyle/>
          <a:p>
            <a:r>
              <a:rPr lang="en-US" sz="1200" i="1" dirty="0" smtClean="0"/>
              <a:t>If two or more variables in research question</a:t>
            </a:r>
            <a:endParaRPr lang="en-US" sz="1200" i="1" dirty="0"/>
          </a:p>
        </p:txBody>
      </p:sp>
    </p:spTree>
  </p:cSld>
  <p:clrMapOvr>
    <a:masterClrMapping/>
  </p:clrMapOvr>
  <p:transition>
    <p:cut/>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3963035">
              <a:lnSpc>
                <a:spcPct val="100000"/>
              </a:lnSpc>
              <a:spcBef>
                <a:spcPts val="135"/>
              </a:spcBef>
            </a:pPr>
            <a:r>
              <a:rPr spc="-55" dirty="0"/>
              <a:t>Outline</a:t>
            </a:r>
          </a:p>
        </p:txBody>
      </p:sp>
      <p:sp>
        <p:nvSpPr>
          <p:cNvPr id="3" name="object 3"/>
          <p:cNvSpPr txBox="1"/>
          <p:nvPr/>
        </p:nvSpPr>
        <p:spPr>
          <a:xfrm>
            <a:off x="97662" y="316069"/>
            <a:ext cx="4493388" cy="2985304"/>
          </a:xfrm>
          <a:prstGeom prst="rect">
            <a:avLst/>
          </a:prstGeom>
        </p:spPr>
        <p:txBody>
          <a:bodyPr vert="horz" wrap="square" lIns="0" tIns="17145" rIns="0" bIns="0" rtlCol="0">
            <a:spAutoFit/>
          </a:bodyPr>
          <a:lstStyle/>
          <a:p>
            <a:pPr marL="166370" indent="-153670">
              <a:lnSpc>
                <a:spcPct val="100000"/>
              </a:lnSpc>
              <a:spcBef>
                <a:spcPts val="135"/>
              </a:spcBef>
              <a:buAutoNum type="arabicPeriod"/>
              <a:tabLst>
                <a:tab pos="167005" algn="l"/>
              </a:tabLst>
            </a:pPr>
            <a:r>
              <a:rPr sz="1000" spc="-35" dirty="0">
                <a:solidFill>
                  <a:srgbClr val="024F84"/>
                </a:solidFill>
                <a:latin typeface="DejaVu Sans"/>
                <a:cs typeface="DejaVu Sans"/>
              </a:rPr>
              <a:t>Main </a:t>
            </a:r>
            <a:r>
              <a:rPr sz="1000" spc="-40" dirty="0">
                <a:solidFill>
                  <a:srgbClr val="024F84"/>
                </a:solidFill>
                <a:latin typeface="DejaVu Sans"/>
                <a:cs typeface="DejaVu Sans"/>
              </a:rPr>
              <a:t>ideas</a:t>
            </a:r>
            <a:endParaRPr sz="1000" dirty="0">
              <a:latin typeface="DejaVu Sans"/>
              <a:cs typeface="DejaVu Sans"/>
            </a:endParaRPr>
          </a:p>
          <a:p>
            <a:pPr marL="698500" lvl="2" indent="-228600">
              <a:spcBef>
                <a:spcPts val="95"/>
              </a:spcBef>
              <a:buFont typeface="+mj-lt"/>
              <a:buAutoNum type="alphaUcPeriod"/>
              <a:tabLst>
                <a:tab pos="443865" algn="l"/>
              </a:tabLst>
            </a:pPr>
            <a:r>
              <a:rPr lang="en-US" sz="1000" b="1" spc="-20" dirty="0" smtClean="0">
                <a:latin typeface="DejaVu Sans"/>
                <a:cs typeface="DejaVu Sans"/>
              </a:rPr>
              <a:t>Course Goal: </a:t>
            </a:r>
            <a:r>
              <a:rPr lang="en-US" sz="1000" dirty="0"/>
              <a:t>🆕 </a:t>
            </a:r>
            <a:r>
              <a:rPr sz="1000" spc="-20" dirty="0" smtClean="0">
                <a:latin typeface="DejaVu Sans"/>
                <a:cs typeface="DejaVu Sans"/>
              </a:rPr>
              <a:t>Use </a:t>
            </a:r>
            <a:r>
              <a:rPr sz="1000" spc="-60" dirty="0">
                <a:latin typeface="DejaVu Sans"/>
                <a:cs typeface="DejaVu Sans"/>
              </a:rPr>
              <a:t>a </a:t>
            </a:r>
            <a:r>
              <a:rPr sz="1000" spc="-50" dirty="0" smtClean="0">
                <a:latin typeface="DejaVu Sans"/>
                <a:cs typeface="DejaVu Sans"/>
              </a:rPr>
              <a:t>sample</a:t>
            </a:r>
            <a:r>
              <a:rPr lang="en-US" sz="1000" spc="-50" dirty="0" smtClean="0">
                <a:latin typeface="DejaVu Sans"/>
                <a:cs typeface="DejaVu Sans"/>
              </a:rPr>
              <a:t> (data)</a:t>
            </a:r>
            <a:r>
              <a:rPr sz="1000" spc="-50" dirty="0" smtClean="0">
                <a:latin typeface="DejaVu Sans"/>
                <a:cs typeface="DejaVu Sans"/>
              </a:rPr>
              <a:t> </a:t>
            </a:r>
            <a:r>
              <a:rPr sz="1000" spc="-45" dirty="0">
                <a:latin typeface="DejaVu Sans"/>
                <a:cs typeface="DejaVu Sans"/>
              </a:rPr>
              <a:t>to </a:t>
            </a:r>
            <a:r>
              <a:rPr sz="1000" spc="-70" dirty="0">
                <a:latin typeface="DejaVu Sans"/>
                <a:cs typeface="DejaVu Sans"/>
              </a:rPr>
              <a:t>make </a:t>
            </a:r>
            <a:r>
              <a:rPr sz="1000" spc="-50" dirty="0">
                <a:latin typeface="DejaVu Sans"/>
                <a:cs typeface="DejaVu Sans"/>
              </a:rPr>
              <a:t>inferences about </a:t>
            </a:r>
            <a:r>
              <a:rPr sz="1000" spc="-65" dirty="0">
                <a:latin typeface="DejaVu Sans"/>
                <a:cs typeface="DejaVu Sans"/>
              </a:rPr>
              <a:t>the</a:t>
            </a:r>
            <a:r>
              <a:rPr sz="1000" spc="90" dirty="0">
                <a:latin typeface="DejaVu Sans"/>
                <a:cs typeface="DejaVu Sans"/>
              </a:rPr>
              <a:t> </a:t>
            </a:r>
            <a:r>
              <a:rPr sz="1000" spc="-45" dirty="0">
                <a:latin typeface="DejaVu Sans"/>
                <a:cs typeface="DejaVu Sans"/>
              </a:rPr>
              <a:t>population</a:t>
            </a:r>
            <a:endParaRPr sz="1000" dirty="0">
              <a:latin typeface="DejaVu Sans"/>
              <a:cs typeface="DejaVu Sans"/>
            </a:endParaRPr>
          </a:p>
          <a:p>
            <a:pPr marL="698500" marR="5080" lvl="2" indent="-228600">
              <a:lnSpc>
                <a:spcPct val="107500"/>
              </a:lnSpc>
              <a:buFont typeface="+mj-lt"/>
              <a:buAutoNum type="alphaUcPeriod"/>
              <a:tabLst>
                <a:tab pos="443865" algn="l"/>
              </a:tabLst>
            </a:pPr>
            <a:r>
              <a:rPr lang="en-US" sz="1000" b="1" spc="-20" dirty="0" smtClean="0">
                <a:latin typeface="DejaVu Sans"/>
                <a:cs typeface="DejaVu Sans"/>
              </a:rPr>
              <a:t>Data Collection Principles</a:t>
            </a:r>
          </a:p>
          <a:p>
            <a:pPr marL="1155700" marR="5080" lvl="3" indent="-228600">
              <a:lnSpc>
                <a:spcPct val="107500"/>
              </a:lnSpc>
              <a:buFont typeface="+mj-lt"/>
              <a:buAutoNum type="arabicPeriod"/>
              <a:tabLst>
                <a:tab pos="443865" algn="l"/>
              </a:tabLst>
            </a:pPr>
            <a:r>
              <a:rPr lang="en-US" sz="1000" u="sng" spc="-55" dirty="0" smtClean="0">
                <a:latin typeface="DejaVu Sans"/>
                <a:cs typeface="DejaVu Sans"/>
              </a:rPr>
              <a:t>Random Sampling:</a:t>
            </a:r>
          </a:p>
          <a:p>
            <a:pPr marL="1670050" marR="5080" lvl="4" indent="-285750">
              <a:lnSpc>
                <a:spcPct val="107500"/>
              </a:lnSpc>
              <a:buFont typeface="+mj-lt"/>
              <a:buAutoNum type="romanLcPeriod"/>
              <a:tabLst>
                <a:tab pos="443865" algn="l"/>
              </a:tabLst>
            </a:pPr>
            <a:r>
              <a:rPr lang="en-US" sz="1000" dirty="0"/>
              <a:t>🆕 </a:t>
            </a:r>
            <a:r>
              <a:rPr sz="1000" spc="-55" dirty="0" smtClean="0">
                <a:latin typeface="DejaVu Sans"/>
                <a:cs typeface="DejaVu Sans"/>
              </a:rPr>
              <a:t>Ideally </a:t>
            </a:r>
            <a:r>
              <a:rPr sz="1000" spc="-45" dirty="0">
                <a:latin typeface="DejaVu Sans"/>
                <a:cs typeface="DejaVu Sans"/>
              </a:rPr>
              <a:t>use </a:t>
            </a:r>
            <a:r>
              <a:rPr sz="1000" spc="-60" dirty="0">
                <a:latin typeface="DejaVu Sans"/>
                <a:cs typeface="DejaVu Sans"/>
              </a:rPr>
              <a:t>a </a:t>
            </a:r>
            <a:r>
              <a:rPr sz="1000" spc="-50" dirty="0">
                <a:latin typeface="DejaVu Sans"/>
                <a:cs typeface="DejaVu Sans"/>
              </a:rPr>
              <a:t>simple </a:t>
            </a:r>
            <a:r>
              <a:rPr sz="1000" spc="-55" dirty="0">
                <a:latin typeface="DejaVu Sans"/>
                <a:cs typeface="DejaVu Sans"/>
              </a:rPr>
              <a:t>random </a:t>
            </a:r>
            <a:r>
              <a:rPr sz="1000" spc="-50" dirty="0">
                <a:latin typeface="DejaVu Sans"/>
                <a:cs typeface="DejaVu Sans"/>
              </a:rPr>
              <a:t>sample, </a:t>
            </a:r>
            <a:r>
              <a:rPr sz="1000" spc="-60" dirty="0">
                <a:latin typeface="DejaVu Sans"/>
                <a:cs typeface="DejaVu Sans"/>
              </a:rPr>
              <a:t>stratify </a:t>
            </a:r>
            <a:r>
              <a:rPr sz="1000" spc="-45" dirty="0">
                <a:latin typeface="DejaVu Sans"/>
                <a:cs typeface="DejaVu Sans"/>
              </a:rPr>
              <a:t>to control </a:t>
            </a:r>
            <a:r>
              <a:rPr sz="1000" spc="-50" dirty="0">
                <a:latin typeface="DejaVu Sans"/>
                <a:cs typeface="DejaVu Sans"/>
              </a:rPr>
              <a:t>for </a:t>
            </a:r>
            <a:r>
              <a:rPr sz="1000" spc="-60" dirty="0">
                <a:latin typeface="DejaVu Sans"/>
                <a:cs typeface="DejaVu Sans"/>
              </a:rPr>
              <a:t>a  </a:t>
            </a:r>
            <a:r>
              <a:rPr sz="1000" spc="-55" dirty="0">
                <a:latin typeface="DejaVu Sans"/>
                <a:cs typeface="DejaVu Sans"/>
              </a:rPr>
              <a:t>variable, </a:t>
            </a:r>
            <a:r>
              <a:rPr sz="1000" spc="-50" dirty="0">
                <a:latin typeface="DejaVu Sans"/>
                <a:cs typeface="DejaVu Sans"/>
              </a:rPr>
              <a:t>and </a:t>
            </a:r>
            <a:r>
              <a:rPr sz="1000" spc="-45" dirty="0">
                <a:latin typeface="DejaVu Sans"/>
                <a:cs typeface="DejaVu Sans"/>
              </a:rPr>
              <a:t>cluster to </a:t>
            </a:r>
            <a:r>
              <a:rPr sz="1000" spc="-70" dirty="0">
                <a:latin typeface="DejaVu Sans"/>
                <a:cs typeface="DejaVu Sans"/>
              </a:rPr>
              <a:t>make </a:t>
            </a:r>
            <a:r>
              <a:rPr sz="1000" spc="-50" dirty="0">
                <a:latin typeface="DejaVu Sans"/>
                <a:cs typeface="DejaVu Sans"/>
              </a:rPr>
              <a:t>sampling</a:t>
            </a:r>
            <a:r>
              <a:rPr sz="1000" spc="80" dirty="0">
                <a:latin typeface="DejaVu Sans"/>
                <a:cs typeface="DejaVu Sans"/>
              </a:rPr>
              <a:t> </a:t>
            </a:r>
            <a:r>
              <a:rPr sz="1000" spc="-55" dirty="0">
                <a:latin typeface="DejaVu Sans"/>
                <a:cs typeface="DejaVu Sans"/>
              </a:rPr>
              <a:t>easier</a:t>
            </a:r>
            <a:endParaRPr sz="1000" dirty="0">
              <a:latin typeface="DejaVu Sans"/>
              <a:cs typeface="DejaVu Sans"/>
            </a:endParaRPr>
          </a:p>
          <a:p>
            <a:pPr marL="1612900" lvl="4" indent="-228600">
              <a:spcBef>
                <a:spcPts val="95"/>
              </a:spcBef>
              <a:buFont typeface="+mj-lt"/>
              <a:buAutoNum type="romanLcPeriod"/>
              <a:tabLst>
                <a:tab pos="443865" algn="l"/>
              </a:tabLst>
            </a:pPr>
            <a:r>
              <a:rPr lang="en-US" sz="1000" dirty="0"/>
              <a:t>🆕 </a:t>
            </a:r>
            <a:r>
              <a:rPr sz="1000" spc="-45" dirty="0" smtClean="0">
                <a:latin typeface="DejaVu Sans"/>
                <a:cs typeface="DejaVu Sans"/>
              </a:rPr>
              <a:t>Sampling </a:t>
            </a:r>
            <a:r>
              <a:rPr sz="1000" spc="-45" dirty="0">
                <a:latin typeface="DejaVu Sans"/>
                <a:cs typeface="DejaVu Sans"/>
              </a:rPr>
              <a:t>schemes </a:t>
            </a:r>
            <a:r>
              <a:rPr sz="1000" spc="-40" dirty="0">
                <a:latin typeface="DejaVu Sans"/>
                <a:cs typeface="DejaVu Sans"/>
              </a:rPr>
              <a:t>can </a:t>
            </a:r>
            <a:r>
              <a:rPr sz="1000" spc="-60" dirty="0">
                <a:latin typeface="DejaVu Sans"/>
                <a:cs typeface="DejaVu Sans"/>
              </a:rPr>
              <a:t>suﬀer </a:t>
            </a:r>
            <a:r>
              <a:rPr sz="1000" spc="-65" dirty="0">
                <a:latin typeface="DejaVu Sans"/>
                <a:cs typeface="DejaVu Sans"/>
              </a:rPr>
              <a:t>from </a:t>
            </a:r>
            <a:r>
              <a:rPr sz="1000" spc="-60" dirty="0">
                <a:latin typeface="DejaVu Sans"/>
                <a:cs typeface="DejaVu Sans"/>
              </a:rPr>
              <a:t>a </a:t>
            </a:r>
            <a:r>
              <a:rPr sz="1000" spc="-70" dirty="0">
                <a:latin typeface="DejaVu Sans"/>
                <a:cs typeface="DejaVu Sans"/>
              </a:rPr>
              <a:t>variety </a:t>
            </a:r>
            <a:r>
              <a:rPr sz="1000" spc="-35" dirty="0">
                <a:latin typeface="DejaVu Sans"/>
                <a:cs typeface="DejaVu Sans"/>
              </a:rPr>
              <a:t>of</a:t>
            </a:r>
            <a:r>
              <a:rPr sz="1000" spc="145" dirty="0">
                <a:latin typeface="DejaVu Sans"/>
                <a:cs typeface="DejaVu Sans"/>
              </a:rPr>
              <a:t> </a:t>
            </a:r>
            <a:r>
              <a:rPr sz="1000" spc="-35" dirty="0">
                <a:latin typeface="DejaVu Sans"/>
                <a:cs typeface="DejaVu Sans"/>
              </a:rPr>
              <a:t>biases</a:t>
            </a:r>
            <a:endParaRPr sz="1000" dirty="0">
              <a:latin typeface="DejaVu Sans"/>
              <a:cs typeface="DejaVu Sans"/>
            </a:endParaRPr>
          </a:p>
          <a:p>
            <a:pPr marL="1155700" marR="62865" lvl="3" indent="-228600">
              <a:lnSpc>
                <a:spcPct val="107500"/>
              </a:lnSpc>
              <a:buFont typeface="+mj-lt"/>
              <a:buAutoNum type="arabicPeriod"/>
              <a:tabLst>
                <a:tab pos="443865" algn="l"/>
              </a:tabLst>
            </a:pPr>
            <a:r>
              <a:rPr lang="en-US" sz="1000" u="sng" spc="-55" dirty="0" smtClean="0">
                <a:latin typeface="DejaVu Sans"/>
                <a:cs typeface="DejaVu Sans"/>
              </a:rPr>
              <a:t>Random Assignment: Randomly assign observations to each independent variable group.</a:t>
            </a:r>
          </a:p>
          <a:p>
            <a:pPr marL="1612900" marR="15240" lvl="4" indent="-228600">
              <a:lnSpc>
                <a:spcPct val="107500"/>
              </a:lnSpc>
              <a:buFont typeface="+mj-lt"/>
              <a:buAutoNum type="arabicPeriod"/>
              <a:tabLst>
                <a:tab pos="443865" algn="l"/>
              </a:tabLst>
            </a:pPr>
            <a:r>
              <a:rPr lang="en-US" sz="1000" dirty="0" smtClean="0"/>
              <a:t>🆕 </a:t>
            </a:r>
            <a:r>
              <a:rPr sz="1000" u="sng" spc="-35" dirty="0" smtClean="0">
                <a:latin typeface="DejaVu Sans"/>
                <a:cs typeface="DejaVu Sans"/>
              </a:rPr>
              <a:t>Four </a:t>
            </a:r>
            <a:r>
              <a:rPr sz="1000" u="sng" spc="-40" dirty="0">
                <a:latin typeface="DejaVu Sans"/>
                <a:cs typeface="DejaVu Sans"/>
              </a:rPr>
              <a:t>principles </a:t>
            </a:r>
            <a:r>
              <a:rPr sz="1000" u="sng" spc="-35" dirty="0">
                <a:latin typeface="DejaVu Sans"/>
                <a:cs typeface="DejaVu Sans"/>
              </a:rPr>
              <a:t>of </a:t>
            </a:r>
            <a:r>
              <a:rPr sz="1000" u="sng" spc="-65" dirty="0">
                <a:latin typeface="DejaVu Sans"/>
                <a:cs typeface="DejaVu Sans"/>
              </a:rPr>
              <a:t>experimental </a:t>
            </a:r>
            <a:r>
              <a:rPr sz="1000" u="sng" spc="-45" dirty="0">
                <a:latin typeface="DejaVu Sans"/>
                <a:cs typeface="DejaVu Sans"/>
              </a:rPr>
              <a:t>design</a:t>
            </a:r>
            <a:r>
              <a:rPr sz="1000" spc="-45" dirty="0">
                <a:latin typeface="DejaVu Sans"/>
                <a:cs typeface="DejaVu Sans"/>
              </a:rPr>
              <a:t>: </a:t>
            </a:r>
            <a:r>
              <a:rPr sz="1000" spc="-55" dirty="0">
                <a:latin typeface="DejaVu Sans"/>
                <a:cs typeface="DejaVu Sans"/>
              </a:rPr>
              <a:t>randomize, </a:t>
            </a:r>
            <a:r>
              <a:rPr sz="1000" spc="-45" dirty="0">
                <a:latin typeface="DejaVu Sans"/>
                <a:cs typeface="DejaVu Sans"/>
              </a:rPr>
              <a:t>control,  </a:t>
            </a:r>
            <a:r>
              <a:rPr sz="1000" spc="-30" dirty="0">
                <a:latin typeface="DejaVu Sans"/>
                <a:cs typeface="DejaVu Sans"/>
              </a:rPr>
              <a:t>block,</a:t>
            </a:r>
            <a:r>
              <a:rPr sz="1000" spc="-35" dirty="0">
                <a:latin typeface="DejaVu Sans"/>
                <a:cs typeface="DejaVu Sans"/>
              </a:rPr>
              <a:t> </a:t>
            </a:r>
            <a:r>
              <a:rPr sz="1000" spc="-55" dirty="0" smtClean="0">
                <a:latin typeface="DejaVu Sans"/>
                <a:cs typeface="DejaVu Sans"/>
              </a:rPr>
              <a:t>replicate</a:t>
            </a:r>
            <a:endParaRPr lang="en-US" sz="1000" spc="-55" dirty="0" smtClean="0">
              <a:latin typeface="DejaVu Sans"/>
              <a:cs typeface="DejaVu Sans"/>
            </a:endParaRPr>
          </a:p>
          <a:p>
            <a:pPr marL="698500" marR="15240" lvl="2" indent="-228600">
              <a:lnSpc>
                <a:spcPct val="107500"/>
              </a:lnSpc>
              <a:buFont typeface="+mj-lt"/>
              <a:buAutoNum type="alphaUcPeriod"/>
              <a:tabLst>
                <a:tab pos="443865" algn="l"/>
              </a:tabLst>
            </a:pPr>
            <a:r>
              <a:rPr lang="en-US" sz="1000" b="1" dirty="0"/>
              <a:t>Types of Studies</a:t>
            </a:r>
            <a:r>
              <a:rPr lang="en-US" sz="1000" dirty="0"/>
              <a:t>: 🆕 </a:t>
            </a:r>
            <a:r>
              <a:rPr lang="en-US" sz="1000" spc="-55" dirty="0">
                <a:latin typeface="DejaVu Sans"/>
                <a:cs typeface="DejaVu Sans"/>
              </a:rPr>
              <a:t>Experiments </a:t>
            </a:r>
            <a:r>
              <a:rPr lang="en-US" sz="1000" spc="-45" dirty="0">
                <a:latin typeface="DejaVu Sans"/>
                <a:cs typeface="DejaVu Sans"/>
              </a:rPr>
              <a:t>use </a:t>
            </a:r>
            <a:r>
              <a:rPr lang="en-US" sz="1000" spc="-55" dirty="0">
                <a:latin typeface="DejaVu Sans"/>
                <a:cs typeface="DejaVu Sans"/>
              </a:rPr>
              <a:t>random assignment </a:t>
            </a:r>
            <a:r>
              <a:rPr lang="en-US" sz="1000" spc="-45" dirty="0">
                <a:latin typeface="DejaVu Sans"/>
                <a:cs typeface="DejaVu Sans"/>
              </a:rPr>
              <a:t>to </a:t>
            </a:r>
            <a:r>
              <a:rPr lang="en-US" sz="1000" spc="-75" dirty="0">
                <a:latin typeface="DejaVu Sans"/>
                <a:cs typeface="DejaVu Sans"/>
              </a:rPr>
              <a:t>treatment </a:t>
            </a:r>
            <a:r>
              <a:rPr lang="en-US" sz="1000" spc="-40" dirty="0">
                <a:latin typeface="DejaVu Sans"/>
                <a:cs typeface="DejaVu Sans"/>
              </a:rPr>
              <a:t>groups,  </a:t>
            </a:r>
            <a:r>
              <a:rPr lang="en-US" sz="1000" spc="-50" dirty="0">
                <a:latin typeface="DejaVu Sans"/>
                <a:cs typeface="DejaVu Sans"/>
              </a:rPr>
              <a:t>observational </a:t>
            </a:r>
            <a:r>
              <a:rPr lang="en-US" sz="1000" spc="-40" dirty="0">
                <a:latin typeface="DejaVu Sans"/>
                <a:cs typeface="DejaVu Sans"/>
              </a:rPr>
              <a:t>studies </a:t>
            </a:r>
            <a:r>
              <a:rPr lang="en-US" sz="1000" spc="-25" dirty="0">
                <a:latin typeface="DejaVu Sans"/>
                <a:cs typeface="DejaVu Sans"/>
              </a:rPr>
              <a:t>do</a:t>
            </a:r>
            <a:r>
              <a:rPr lang="en-US" sz="1000" spc="-5" dirty="0">
                <a:latin typeface="DejaVu Sans"/>
                <a:cs typeface="DejaVu Sans"/>
              </a:rPr>
              <a:t> </a:t>
            </a:r>
            <a:r>
              <a:rPr lang="en-US" sz="1000" spc="-50" dirty="0" smtClean="0">
                <a:latin typeface="DejaVu Sans"/>
                <a:cs typeface="DejaVu Sans"/>
              </a:rPr>
              <a:t>not</a:t>
            </a:r>
            <a:endParaRPr sz="1000" dirty="0">
              <a:latin typeface="DejaVu Sans"/>
              <a:cs typeface="DejaVu Sans"/>
            </a:endParaRPr>
          </a:p>
          <a:p>
            <a:pPr marL="698500" marR="666750" lvl="2" indent="-228600">
              <a:lnSpc>
                <a:spcPct val="107500"/>
              </a:lnSpc>
              <a:buFont typeface="+mj-lt"/>
              <a:buAutoNum type="alphaUcPeriod"/>
              <a:tabLst>
                <a:tab pos="443865" algn="l"/>
              </a:tabLst>
            </a:pPr>
            <a:r>
              <a:rPr lang="en-US" sz="1000" b="1" spc="-45" dirty="0" smtClean="0">
                <a:latin typeface="DejaVu Sans"/>
                <a:cs typeface="DejaVu Sans"/>
              </a:rPr>
              <a:t>Types of Inferences we can Make and How: </a:t>
            </a:r>
          </a:p>
          <a:p>
            <a:pPr marL="1155700" marR="666750" lvl="3" indent="-228600">
              <a:lnSpc>
                <a:spcPct val="107500"/>
              </a:lnSpc>
              <a:buFont typeface="+mj-lt"/>
              <a:buAutoNum type="arabicPeriod"/>
              <a:tabLst>
                <a:tab pos="443865" algn="l"/>
              </a:tabLst>
            </a:pPr>
            <a:r>
              <a:rPr lang="en-US" sz="1000" dirty="0"/>
              <a:t>🆕 </a:t>
            </a:r>
            <a:r>
              <a:rPr sz="1000" spc="-45" dirty="0" smtClean="0">
                <a:latin typeface="DejaVu Sans"/>
                <a:cs typeface="DejaVu Sans"/>
              </a:rPr>
              <a:t>Random </a:t>
            </a:r>
            <a:r>
              <a:rPr sz="1000" spc="-50" dirty="0">
                <a:latin typeface="DejaVu Sans"/>
                <a:cs typeface="DejaVu Sans"/>
              </a:rPr>
              <a:t>sampling </a:t>
            </a:r>
            <a:r>
              <a:rPr sz="1000" spc="-40" dirty="0">
                <a:latin typeface="DejaVu Sans"/>
                <a:cs typeface="DejaVu Sans"/>
              </a:rPr>
              <a:t>helps </a:t>
            </a:r>
            <a:r>
              <a:rPr sz="1000" spc="-60" dirty="0" smtClean="0">
                <a:latin typeface="DejaVu Sans"/>
                <a:cs typeface="DejaVu Sans"/>
              </a:rPr>
              <a:t>generalizability,</a:t>
            </a:r>
            <a:endParaRPr lang="en-US" sz="1000" spc="-60" dirty="0" smtClean="0">
              <a:latin typeface="DejaVu Sans"/>
              <a:cs typeface="DejaVu Sans"/>
            </a:endParaRPr>
          </a:p>
          <a:p>
            <a:pPr marL="1155700" marR="666750" lvl="3" indent="-228600">
              <a:lnSpc>
                <a:spcPct val="107500"/>
              </a:lnSpc>
              <a:buFont typeface="+mj-lt"/>
              <a:buAutoNum type="arabicPeriod"/>
              <a:tabLst>
                <a:tab pos="443865" algn="l"/>
              </a:tabLst>
            </a:pPr>
            <a:r>
              <a:rPr lang="en-US" sz="1000" dirty="0"/>
              <a:t>🆕 </a:t>
            </a:r>
            <a:r>
              <a:rPr lang="en-US" sz="1000" spc="-55" dirty="0" smtClean="0">
                <a:latin typeface="DejaVu Sans"/>
                <a:cs typeface="DejaVu Sans"/>
              </a:rPr>
              <a:t>R</a:t>
            </a:r>
            <a:r>
              <a:rPr sz="1000" spc="-55" dirty="0" smtClean="0">
                <a:latin typeface="DejaVu Sans"/>
                <a:cs typeface="DejaVu Sans"/>
              </a:rPr>
              <a:t>andom assignment </a:t>
            </a:r>
            <a:r>
              <a:rPr lang="en-US" sz="1000" spc="-40" dirty="0" smtClean="0">
                <a:latin typeface="DejaVu Sans"/>
                <a:cs typeface="DejaVu Sans"/>
              </a:rPr>
              <a:t>helps causality (two or more variables)</a:t>
            </a:r>
            <a:endParaRPr sz="1000" dirty="0">
              <a:latin typeface="DejaVu Sans"/>
              <a:cs typeface="DejaVu Sans"/>
            </a:endParaRPr>
          </a:p>
        </p:txBody>
      </p:sp>
      <p:sp>
        <p:nvSpPr>
          <p:cNvPr id="4" name="object 4"/>
          <p:cNvSpPr txBox="1"/>
          <p:nvPr/>
        </p:nvSpPr>
        <p:spPr>
          <a:xfrm>
            <a:off x="247650" y="3181120"/>
            <a:ext cx="77216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CCDBE6"/>
                </a:solidFill>
                <a:latin typeface="DejaVu Sans"/>
                <a:cs typeface="DejaVu Sans"/>
              </a:rPr>
              <a:t>2.</a:t>
            </a:r>
            <a:r>
              <a:rPr sz="1050" spc="-80" dirty="0">
                <a:solidFill>
                  <a:srgbClr val="CCDBE6"/>
                </a:solidFill>
                <a:latin typeface="DejaVu Sans"/>
                <a:cs typeface="DejaVu Sans"/>
              </a:rPr>
              <a:t> </a:t>
            </a:r>
            <a:r>
              <a:rPr sz="1050" spc="-65" dirty="0">
                <a:solidFill>
                  <a:srgbClr val="CCDBE6"/>
                </a:solidFill>
                <a:latin typeface="DejaVu Sans"/>
                <a:cs typeface="DejaVu Sans"/>
              </a:rPr>
              <a:t>Summary</a:t>
            </a:r>
            <a:endParaRPr sz="1050" dirty="0">
              <a:latin typeface="DejaVu Sans"/>
              <a:cs typeface="DejaVu Sans"/>
            </a:endParaRPr>
          </a:p>
        </p:txBody>
      </p:sp>
    </p:spTree>
    <p:extLst>
      <p:ext uri="{BB962C8B-B14F-4D97-AF65-F5344CB8AC3E}">
        <p14:creationId xmlns:p14="http://schemas.microsoft.com/office/powerpoint/2010/main" val="3064734084"/>
      </p:ext>
    </p:extLst>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7767" y="57937"/>
            <a:ext cx="3575050" cy="191135"/>
          </a:xfrm>
          <a:prstGeom prst="rect">
            <a:avLst/>
          </a:prstGeom>
        </p:spPr>
        <p:txBody>
          <a:bodyPr vert="horz" wrap="square" lIns="0" tIns="17145" rIns="0" bIns="0" rtlCol="0">
            <a:spAutoFit/>
          </a:bodyPr>
          <a:lstStyle/>
          <a:p>
            <a:pPr marL="12700">
              <a:lnSpc>
                <a:spcPct val="100000"/>
              </a:lnSpc>
              <a:spcBef>
                <a:spcPts val="135"/>
              </a:spcBef>
            </a:pPr>
            <a:r>
              <a:rPr spc="-50" dirty="0"/>
              <a:t>1. </a:t>
            </a:r>
            <a:r>
              <a:rPr spc="-20" dirty="0"/>
              <a:t>Use </a:t>
            </a:r>
            <a:r>
              <a:rPr spc="-60" dirty="0"/>
              <a:t>a </a:t>
            </a:r>
            <a:r>
              <a:rPr spc="-50" dirty="0"/>
              <a:t>sample </a:t>
            </a:r>
            <a:r>
              <a:rPr spc="-45" dirty="0"/>
              <a:t>to </a:t>
            </a:r>
            <a:r>
              <a:rPr spc="-70" dirty="0"/>
              <a:t>make </a:t>
            </a:r>
            <a:r>
              <a:rPr spc="-50" dirty="0"/>
              <a:t>inferences about </a:t>
            </a:r>
            <a:r>
              <a:rPr spc="-65" dirty="0"/>
              <a:t>the</a:t>
            </a:r>
            <a:r>
              <a:rPr spc="-75" dirty="0"/>
              <a:t> </a:t>
            </a:r>
            <a:r>
              <a:rPr spc="-45" dirty="0"/>
              <a:t>population</a:t>
            </a:r>
          </a:p>
        </p:txBody>
      </p:sp>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865879" cy="941069"/>
          </a:xfrm>
          <a:prstGeom prst="rect">
            <a:avLst/>
          </a:prstGeom>
        </p:spPr>
        <p:txBody>
          <a:bodyPr vert="horz" wrap="square" lIns="0" tIns="11430" rIns="0" bIns="0" rtlCol="0">
            <a:spAutoFit/>
          </a:bodyPr>
          <a:lstStyle/>
          <a:p>
            <a:pPr marL="12700">
              <a:lnSpc>
                <a:spcPct val="100000"/>
              </a:lnSpc>
              <a:spcBef>
                <a:spcPts val="90"/>
              </a:spcBef>
            </a:pPr>
            <a:r>
              <a:rPr sz="1100" dirty="0">
                <a:solidFill>
                  <a:srgbClr val="024F84"/>
                </a:solidFill>
                <a:latin typeface="DejaVu Serif"/>
                <a:cs typeface="DejaVu Serif"/>
              </a:rPr>
              <a:t>▶ </a:t>
            </a:r>
            <a:r>
              <a:rPr sz="1200" b="1" spc="-30" dirty="0">
                <a:latin typeface="Arial"/>
                <a:cs typeface="Arial"/>
              </a:rPr>
              <a:t>Ultimate </a:t>
            </a:r>
            <a:r>
              <a:rPr sz="1200" b="1" spc="-25" dirty="0">
                <a:latin typeface="Arial"/>
                <a:cs typeface="Arial"/>
              </a:rPr>
              <a:t>goal</a:t>
            </a:r>
            <a:r>
              <a:rPr sz="1200" spc="-25" dirty="0">
                <a:latin typeface="Arial"/>
                <a:cs typeface="Arial"/>
              </a:rPr>
              <a:t>: </a:t>
            </a:r>
            <a:r>
              <a:rPr sz="1200" spc="-30" dirty="0">
                <a:latin typeface="Arial"/>
                <a:cs typeface="Arial"/>
              </a:rPr>
              <a:t>make </a:t>
            </a:r>
            <a:r>
              <a:rPr sz="1200" spc="-35" dirty="0">
                <a:latin typeface="Arial"/>
                <a:cs typeface="Arial"/>
              </a:rPr>
              <a:t>inferences </a:t>
            </a:r>
            <a:r>
              <a:rPr sz="1200" spc="-10" dirty="0">
                <a:latin typeface="Arial"/>
                <a:cs typeface="Arial"/>
              </a:rPr>
              <a:t>about</a:t>
            </a:r>
            <a:r>
              <a:rPr sz="1200" spc="-185" dirty="0">
                <a:latin typeface="Arial"/>
                <a:cs typeface="Arial"/>
              </a:rPr>
              <a:t> </a:t>
            </a:r>
            <a:r>
              <a:rPr sz="1200" spc="-20" dirty="0">
                <a:latin typeface="Arial"/>
                <a:cs typeface="Arial"/>
              </a:rPr>
              <a:t>populations</a:t>
            </a:r>
            <a:endParaRPr sz="1200" dirty="0">
              <a:latin typeface="Arial"/>
              <a:cs typeface="Arial"/>
            </a:endParaRPr>
          </a:p>
          <a:p>
            <a:pPr marL="12700">
              <a:lnSpc>
                <a:spcPct val="100000"/>
              </a:lnSpc>
              <a:spcBef>
                <a:spcPts val="5"/>
              </a:spcBef>
            </a:pPr>
            <a:r>
              <a:rPr sz="1100" dirty="0">
                <a:solidFill>
                  <a:srgbClr val="024F84"/>
                </a:solidFill>
                <a:latin typeface="DejaVu Serif"/>
                <a:cs typeface="DejaVu Serif"/>
              </a:rPr>
              <a:t>▶ </a:t>
            </a:r>
            <a:r>
              <a:rPr sz="1200" b="1" spc="-30" dirty="0">
                <a:latin typeface="Arial"/>
                <a:cs typeface="Arial"/>
              </a:rPr>
              <a:t>Caveat</a:t>
            </a:r>
            <a:r>
              <a:rPr sz="1200" spc="-30" dirty="0">
                <a:latin typeface="Arial"/>
                <a:cs typeface="Arial"/>
              </a:rPr>
              <a:t>: </a:t>
            </a:r>
            <a:r>
              <a:rPr sz="1200" spc="-20" dirty="0">
                <a:latin typeface="Arial"/>
                <a:cs typeface="Arial"/>
              </a:rPr>
              <a:t>populations </a:t>
            </a:r>
            <a:r>
              <a:rPr sz="1200" spc="-50" dirty="0">
                <a:latin typeface="Arial"/>
                <a:cs typeface="Arial"/>
              </a:rPr>
              <a:t>are </a:t>
            </a:r>
            <a:r>
              <a:rPr sz="1200" spc="-25" dirty="0">
                <a:latin typeface="Arial"/>
                <a:cs typeface="Arial"/>
              </a:rPr>
              <a:t>difﬁcult </a:t>
            </a:r>
            <a:r>
              <a:rPr sz="1200" spc="-15" dirty="0">
                <a:latin typeface="Arial"/>
                <a:cs typeface="Arial"/>
              </a:rPr>
              <a:t>or </a:t>
            </a:r>
            <a:r>
              <a:rPr sz="1200" spc="-25" dirty="0">
                <a:latin typeface="Arial"/>
                <a:cs typeface="Arial"/>
              </a:rPr>
              <a:t>impossible </a:t>
            </a:r>
            <a:r>
              <a:rPr sz="1200" spc="5" dirty="0">
                <a:latin typeface="Arial"/>
                <a:cs typeface="Arial"/>
              </a:rPr>
              <a:t>to</a:t>
            </a:r>
            <a:r>
              <a:rPr sz="1200" spc="-125" dirty="0">
                <a:latin typeface="Arial"/>
                <a:cs typeface="Arial"/>
              </a:rPr>
              <a:t> </a:t>
            </a:r>
            <a:r>
              <a:rPr sz="1200" spc="-20" dirty="0">
                <a:latin typeface="Arial"/>
                <a:cs typeface="Arial"/>
              </a:rPr>
              <a:t>access</a:t>
            </a:r>
            <a:endParaRPr sz="1200" dirty="0">
              <a:latin typeface="Arial"/>
              <a:cs typeface="Arial"/>
            </a:endParaRPr>
          </a:p>
          <a:p>
            <a:pPr marL="194310" marR="5080" indent="-182245">
              <a:lnSpc>
                <a:spcPct val="100000"/>
              </a:lnSpc>
              <a:spcBef>
                <a:spcPts val="5"/>
              </a:spcBef>
            </a:pPr>
            <a:r>
              <a:rPr sz="1100" dirty="0">
                <a:solidFill>
                  <a:srgbClr val="024F84"/>
                </a:solidFill>
                <a:latin typeface="DejaVu Serif"/>
                <a:cs typeface="DejaVu Serif"/>
              </a:rPr>
              <a:t>▶ </a:t>
            </a:r>
            <a:r>
              <a:rPr sz="1200" b="1" spc="-25" dirty="0">
                <a:latin typeface="Arial"/>
                <a:cs typeface="Arial"/>
              </a:rPr>
              <a:t>Solution</a:t>
            </a:r>
            <a:r>
              <a:rPr sz="1200" spc="-25" dirty="0">
                <a:latin typeface="Arial"/>
                <a:cs typeface="Arial"/>
              </a:rPr>
              <a:t>: </a:t>
            </a:r>
            <a:r>
              <a:rPr sz="1200" spc="-35" dirty="0">
                <a:latin typeface="Arial"/>
                <a:cs typeface="Arial"/>
              </a:rPr>
              <a:t>use </a:t>
            </a:r>
            <a:r>
              <a:rPr sz="1200" spc="-50" dirty="0">
                <a:latin typeface="Arial"/>
                <a:cs typeface="Arial"/>
              </a:rPr>
              <a:t>a </a:t>
            </a:r>
            <a:r>
              <a:rPr sz="1200" spc="-30" dirty="0">
                <a:latin typeface="Arial"/>
                <a:cs typeface="Arial"/>
              </a:rPr>
              <a:t>sample </a:t>
            </a:r>
            <a:r>
              <a:rPr sz="1200" spc="-25" dirty="0">
                <a:latin typeface="Arial"/>
                <a:cs typeface="Arial"/>
              </a:rPr>
              <a:t>from </a:t>
            </a:r>
            <a:r>
              <a:rPr sz="1200" spc="-10" dirty="0">
                <a:latin typeface="Arial"/>
                <a:cs typeface="Arial"/>
              </a:rPr>
              <a:t>that </a:t>
            </a:r>
            <a:r>
              <a:rPr sz="1200" spc="-15" dirty="0">
                <a:latin typeface="Arial"/>
                <a:cs typeface="Arial"/>
              </a:rPr>
              <a:t>population, </a:t>
            </a:r>
            <a:r>
              <a:rPr sz="1200" spc="-25" dirty="0">
                <a:latin typeface="Arial"/>
                <a:cs typeface="Arial"/>
              </a:rPr>
              <a:t>and </a:t>
            </a:r>
            <a:r>
              <a:rPr sz="1200" spc="-35" dirty="0">
                <a:latin typeface="Arial"/>
                <a:cs typeface="Arial"/>
              </a:rPr>
              <a:t>use  </a:t>
            </a:r>
            <a:r>
              <a:rPr sz="1200" i="1" spc="-15" dirty="0">
                <a:solidFill>
                  <a:srgbClr val="024F84"/>
                </a:solidFill>
                <a:latin typeface="Arial"/>
                <a:cs typeface="Arial"/>
              </a:rPr>
              <a:t>statistics </a:t>
            </a:r>
            <a:r>
              <a:rPr sz="1200" spc="-25" dirty="0">
                <a:latin typeface="Arial"/>
                <a:cs typeface="Arial"/>
              </a:rPr>
              <a:t>from </a:t>
            </a:r>
            <a:r>
              <a:rPr sz="1200" spc="-10" dirty="0">
                <a:latin typeface="Arial"/>
                <a:cs typeface="Arial"/>
              </a:rPr>
              <a:t>that </a:t>
            </a:r>
            <a:r>
              <a:rPr sz="1200" spc="-30" dirty="0">
                <a:latin typeface="Arial"/>
                <a:cs typeface="Arial"/>
              </a:rPr>
              <a:t>sample </a:t>
            </a:r>
            <a:r>
              <a:rPr sz="1200" spc="5" dirty="0">
                <a:latin typeface="Arial"/>
                <a:cs typeface="Arial"/>
              </a:rPr>
              <a:t>to </a:t>
            </a:r>
            <a:r>
              <a:rPr sz="1200" spc="-30" dirty="0">
                <a:latin typeface="Arial"/>
                <a:cs typeface="Arial"/>
              </a:rPr>
              <a:t>make </a:t>
            </a:r>
            <a:r>
              <a:rPr sz="1200" spc="-35" dirty="0">
                <a:latin typeface="Arial"/>
                <a:cs typeface="Arial"/>
              </a:rPr>
              <a:t>inferences </a:t>
            </a:r>
            <a:r>
              <a:rPr sz="1200" spc="-10" dirty="0">
                <a:latin typeface="Arial"/>
                <a:cs typeface="Arial"/>
              </a:rPr>
              <a:t>about </a:t>
            </a:r>
            <a:r>
              <a:rPr sz="1200" spc="-20" dirty="0">
                <a:latin typeface="Arial"/>
                <a:cs typeface="Arial"/>
              </a:rPr>
              <a:t>the  </a:t>
            </a:r>
            <a:r>
              <a:rPr sz="1200" spc="-15" dirty="0">
                <a:latin typeface="Arial"/>
                <a:cs typeface="Arial"/>
              </a:rPr>
              <a:t>unknown </a:t>
            </a:r>
            <a:r>
              <a:rPr sz="1200" spc="-20" dirty="0">
                <a:latin typeface="Arial"/>
                <a:cs typeface="Arial"/>
              </a:rPr>
              <a:t>population</a:t>
            </a:r>
            <a:r>
              <a:rPr sz="1200" spc="10" dirty="0">
                <a:latin typeface="Arial"/>
                <a:cs typeface="Arial"/>
              </a:rPr>
              <a:t> </a:t>
            </a:r>
            <a:r>
              <a:rPr sz="1200" i="1" spc="-25" dirty="0">
                <a:solidFill>
                  <a:srgbClr val="024F84"/>
                </a:solidFill>
                <a:latin typeface="Arial"/>
                <a:cs typeface="Arial"/>
              </a:rPr>
              <a:t>parameters</a:t>
            </a:r>
            <a:endParaRPr sz="1200" dirty="0">
              <a:latin typeface="Arial"/>
              <a:cs typeface="Arial"/>
            </a:endParaRPr>
          </a:p>
        </p:txBody>
      </p:sp>
      <p:pic>
        <p:nvPicPr>
          <p:cNvPr id="5" name="Picture 2" descr="https://www2.stat.duke.edu/courses/Spring19/sta101.001/images/Roadmap.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891" t="22428" r="-1891" b="21557"/>
          <a:stretch/>
        </p:blipFill>
        <p:spPr bwMode="auto">
          <a:xfrm>
            <a:off x="171450" y="2130280"/>
            <a:ext cx="3962400" cy="12954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95250" y="-22108"/>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body" idx="1"/>
          </p:nvPr>
        </p:nvSpPr>
        <p:spPr>
          <a:xfrm>
            <a:off x="171450" y="375201"/>
            <a:ext cx="4125214" cy="1365117"/>
          </a:xfrm>
          <a:prstGeom prst="rect">
            <a:avLst/>
          </a:prstGeom>
        </p:spPr>
        <p:txBody>
          <a:bodyPr vert="horz" wrap="square" lIns="0" tIns="51435" rIns="0" bIns="0" rtlCol="0">
            <a:spAutoFit/>
          </a:bodyPr>
          <a:lstStyle/>
          <a:p>
            <a:pPr marL="106680">
              <a:lnSpc>
                <a:spcPct val="100000"/>
              </a:lnSpc>
              <a:spcBef>
                <a:spcPts val="405"/>
              </a:spcBef>
              <a:buClr>
                <a:srgbClr val="024F84"/>
              </a:buClr>
              <a:tabLst>
                <a:tab pos="307975" algn="l"/>
              </a:tabLst>
            </a:pPr>
            <a:r>
              <a:rPr lang="en-US" b="1" spc="-30" dirty="0" smtClean="0"/>
              <a:t>TO-DO:</a:t>
            </a:r>
          </a:p>
          <a:p>
            <a:pPr marL="307340" indent="-200660">
              <a:lnSpc>
                <a:spcPct val="100000"/>
              </a:lnSpc>
              <a:spcBef>
                <a:spcPts val="405"/>
              </a:spcBef>
              <a:buClr>
                <a:srgbClr val="024F84"/>
              </a:buClr>
              <a:buFont typeface="DejaVu Sans"/>
              <a:buAutoNum type="arabicPeriod"/>
              <a:tabLst>
                <a:tab pos="307975" algn="l"/>
              </a:tabLst>
            </a:pPr>
            <a:r>
              <a:rPr lang="en-US" spc="-30" dirty="0" smtClean="0"/>
              <a:t>Get clickers if you haven’t already and bring to class on Monday.</a:t>
            </a:r>
          </a:p>
          <a:p>
            <a:pPr marL="307340" indent="-200660">
              <a:spcBef>
                <a:spcPts val="405"/>
              </a:spcBef>
              <a:buClr>
                <a:srgbClr val="024F84"/>
              </a:buClr>
              <a:buFont typeface="DejaVu Sans"/>
              <a:buAutoNum type="arabicPeriod"/>
              <a:tabLst>
                <a:tab pos="307975" algn="l"/>
              </a:tabLst>
            </a:pPr>
            <a:r>
              <a:rPr lang="en-US" spc="-30" dirty="0"/>
              <a:t>Download or purchase book.</a:t>
            </a:r>
          </a:p>
          <a:p>
            <a:pPr marL="307340" indent="-200660">
              <a:lnSpc>
                <a:spcPct val="100000"/>
              </a:lnSpc>
              <a:spcBef>
                <a:spcPts val="405"/>
              </a:spcBef>
              <a:buClr>
                <a:srgbClr val="024F84"/>
              </a:buClr>
              <a:buFont typeface="DejaVu Sans"/>
              <a:buAutoNum type="arabicPeriod"/>
              <a:tabLst>
                <a:tab pos="307975" algn="l"/>
              </a:tabLst>
            </a:pPr>
            <a:r>
              <a:rPr lang="en-US" spc="-30" dirty="0" smtClean="0"/>
              <a:t>Complete </a:t>
            </a:r>
            <a:r>
              <a:rPr lang="en-US" spc="-30" dirty="0"/>
              <a:t>the </a:t>
            </a:r>
            <a:r>
              <a:rPr lang="en-US" spc="-30" dirty="0" smtClean="0"/>
              <a:t>Pre-test </a:t>
            </a:r>
            <a:r>
              <a:rPr lang="en-US" spc="-30" dirty="0"/>
              <a:t>and </a:t>
            </a:r>
            <a:r>
              <a:rPr lang="en-US" spc="-30" dirty="0" smtClean="0"/>
              <a:t>Getting </a:t>
            </a:r>
            <a:r>
              <a:rPr lang="en-US" spc="-30" dirty="0"/>
              <a:t>to </a:t>
            </a:r>
            <a:r>
              <a:rPr lang="en-US" spc="-30" dirty="0" smtClean="0"/>
              <a:t>Know </a:t>
            </a:r>
            <a:r>
              <a:rPr lang="en-US" spc="-30" dirty="0"/>
              <a:t>you </a:t>
            </a:r>
            <a:r>
              <a:rPr lang="en-US" spc="-30" dirty="0" smtClean="0"/>
              <a:t>Survey</a:t>
            </a:r>
            <a:r>
              <a:rPr lang="en-US" spc="-30" dirty="0"/>
              <a:t>.</a:t>
            </a:r>
          </a:p>
          <a:p>
            <a:pPr marL="307340" indent="-200660">
              <a:lnSpc>
                <a:spcPct val="100000"/>
              </a:lnSpc>
              <a:spcBef>
                <a:spcPts val="405"/>
              </a:spcBef>
              <a:buClr>
                <a:srgbClr val="024F84"/>
              </a:buClr>
              <a:buFont typeface="DejaVu Sans"/>
              <a:buAutoNum type="arabicPeriod"/>
              <a:tabLst>
                <a:tab pos="307975" algn="l"/>
              </a:tabLst>
            </a:pPr>
            <a:r>
              <a:rPr lang="en-US" spc="-30" dirty="0" smtClean="0"/>
              <a:t>Watch Unit 1</a:t>
            </a:r>
            <a:r>
              <a:rPr lang="en-US" spc="-30" dirty="0"/>
              <a:t> </a:t>
            </a:r>
            <a:r>
              <a:rPr lang="en-US" spc="-30" dirty="0" smtClean="0"/>
              <a:t>videos</a:t>
            </a:r>
            <a:endParaRPr spc="-30" dirty="0"/>
          </a:p>
        </p:txBody>
      </p:sp>
      <p:sp>
        <p:nvSpPr>
          <p:cNvPr id="4" name="object 4"/>
          <p:cNvSpPr txBox="1"/>
          <p:nvPr/>
        </p:nvSpPr>
        <p:spPr>
          <a:xfrm>
            <a:off x="4412488" y="3279140"/>
            <a:ext cx="137795" cy="146685"/>
          </a:xfrm>
          <a:prstGeom prst="rect">
            <a:avLst/>
          </a:prstGeom>
        </p:spPr>
        <p:txBody>
          <a:bodyPr vert="horz" wrap="square" lIns="0" tIns="11430" rIns="0" bIns="0" rtlCol="0">
            <a:spAutoFit/>
          </a:bodyPr>
          <a:lstStyle/>
          <a:p>
            <a:pPr marL="12700">
              <a:lnSpc>
                <a:spcPct val="100000"/>
              </a:lnSpc>
              <a:spcBef>
                <a:spcPts val="90"/>
              </a:spcBef>
            </a:pPr>
            <a:r>
              <a:rPr sz="800" spc="-70" dirty="0">
                <a:solidFill>
                  <a:srgbClr val="7F7F7F"/>
                </a:solidFill>
                <a:latin typeface="DejaVu Sans"/>
                <a:cs typeface="DejaVu Sans"/>
              </a:rPr>
              <a:t>11</a:t>
            </a:r>
            <a:endParaRPr sz="800">
              <a:latin typeface="DejaVu Sans"/>
              <a:cs typeface="DejaVu Sans"/>
            </a:endParaRPr>
          </a:p>
        </p:txBody>
      </p:sp>
      <p:sp>
        <p:nvSpPr>
          <p:cNvPr id="5" name="object 3"/>
          <p:cNvSpPr txBox="1">
            <a:spLocks/>
          </p:cNvSpPr>
          <p:nvPr/>
        </p:nvSpPr>
        <p:spPr>
          <a:xfrm>
            <a:off x="171450" y="2235779"/>
            <a:ext cx="4125214" cy="1180451"/>
          </a:xfrm>
          <a:prstGeom prst="rect">
            <a:avLst/>
          </a:prstGeom>
        </p:spPr>
        <p:txBody>
          <a:bodyPr vert="horz" wrap="square" lIns="0" tIns="51435" rIns="0" bIns="0" rtlCol="0">
            <a:spAutoFit/>
          </a:bodyPr>
          <a:lstStyle>
            <a:lvl1pPr marL="0">
              <a:defRPr sz="1200" b="0" i="0">
                <a:solidFill>
                  <a:schemeClr val="tx1"/>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06680">
              <a:spcBef>
                <a:spcPts val="405"/>
              </a:spcBef>
              <a:buClr>
                <a:srgbClr val="024F84"/>
              </a:buClr>
              <a:tabLst>
                <a:tab pos="307975" algn="l"/>
              </a:tabLst>
            </a:pPr>
            <a:r>
              <a:rPr lang="en-US" b="1" kern="0" spc="-30" dirty="0" smtClean="0"/>
              <a:t>Next Monday</a:t>
            </a:r>
            <a:r>
              <a:rPr lang="en-US" kern="0" spc="-30" dirty="0" smtClean="0"/>
              <a:t>:</a:t>
            </a:r>
          </a:p>
          <a:p>
            <a:pPr marL="307340" indent="-200660">
              <a:spcBef>
                <a:spcPts val="405"/>
              </a:spcBef>
              <a:buClr>
                <a:srgbClr val="024F84"/>
              </a:buClr>
              <a:buFont typeface="DejaVu Sans"/>
              <a:buAutoNum type="arabicPeriod"/>
              <a:tabLst>
                <a:tab pos="307975" algn="l"/>
              </a:tabLst>
            </a:pPr>
            <a:r>
              <a:rPr lang="en-US" kern="0" spc="-30" dirty="0" smtClean="0"/>
              <a:t>Begin registering clickers (roll-call).</a:t>
            </a:r>
          </a:p>
          <a:p>
            <a:pPr marL="307340" indent="-200660">
              <a:spcBef>
                <a:spcPts val="405"/>
              </a:spcBef>
              <a:buClr>
                <a:srgbClr val="024F84"/>
              </a:buClr>
              <a:buFont typeface="DejaVu Sans"/>
              <a:buAutoNum type="arabicPeriod"/>
              <a:tabLst>
                <a:tab pos="307975" algn="l"/>
              </a:tabLst>
            </a:pPr>
            <a:r>
              <a:rPr lang="en-US" kern="0" spc="-30" dirty="0" smtClean="0"/>
              <a:t>Take our unit 1 Readiness Assessment (not graded.)</a:t>
            </a:r>
          </a:p>
          <a:p>
            <a:pPr marL="307340" indent="-200660">
              <a:spcBef>
                <a:spcPts val="405"/>
              </a:spcBef>
              <a:buClr>
                <a:srgbClr val="024F84"/>
              </a:buClr>
              <a:buFont typeface="DejaVu Sans"/>
              <a:buAutoNum type="arabicPeriod"/>
              <a:tabLst>
                <a:tab pos="307975" algn="l"/>
              </a:tabLst>
            </a:pPr>
            <a:r>
              <a:rPr lang="en-US" kern="0" spc="-30" dirty="0" smtClean="0"/>
              <a:t>Lesson 1.2 and Application Exercises.</a:t>
            </a:r>
          </a:p>
          <a:p>
            <a:pPr marL="307340" indent="-200660">
              <a:spcBef>
                <a:spcPts val="405"/>
              </a:spcBef>
              <a:buClr>
                <a:srgbClr val="024F84"/>
              </a:buClr>
              <a:buFont typeface="DejaVu Sans"/>
              <a:buAutoNum type="arabicPeriod"/>
              <a:tabLst>
                <a:tab pos="307975" algn="l"/>
              </a:tabLst>
            </a:pPr>
            <a:endParaRPr lang="en-US" kern="0" spc="-30" dirty="0"/>
          </a:p>
        </p:txBody>
      </p:sp>
      <p:sp>
        <p:nvSpPr>
          <p:cNvPr id="6" name="object 3"/>
          <p:cNvSpPr txBox="1">
            <a:spLocks/>
          </p:cNvSpPr>
          <p:nvPr/>
        </p:nvSpPr>
        <p:spPr>
          <a:xfrm>
            <a:off x="171450" y="1740318"/>
            <a:ext cx="4125214" cy="708527"/>
          </a:xfrm>
          <a:prstGeom prst="rect">
            <a:avLst/>
          </a:prstGeom>
        </p:spPr>
        <p:txBody>
          <a:bodyPr vert="horz" wrap="square" lIns="0" tIns="51435" rIns="0" bIns="0" rtlCol="0">
            <a:spAutoFit/>
          </a:bodyPr>
          <a:lstStyle>
            <a:lvl1pPr marL="0">
              <a:defRPr sz="1200" b="0" i="0">
                <a:solidFill>
                  <a:schemeClr val="tx1"/>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06680">
              <a:spcBef>
                <a:spcPts val="405"/>
              </a:spcBef>
              <a:buClr>
                <a:srgbClr val="024F84"/>
              </a:buClr>
              <a:tabLst>
                <a:tab pos="307975" algn="l"/>
              </a:tabLst>
            </a:pPr>
            <a:r>
              <a:rPr lang="en-US" b="1" kern="0" spc="-30" dirty="0" smtClean="0"/>
              <a:t>Thursday</a:t>
            </a:r>
            <a:r>
              <a:rPr lang="en-US" kern="0" spc="-30" dirty="0" smtClean="0"/>
              <a:t>:</a:t>
            </a:r>
          </a:p>
          <a:p>
            <a:pPr marL="307340" indent="-200660">
              <a:spcBef>
                <a:spcPts val="405"/>
              </a:spcBef>
              <a:buClr>
                <a:srgbClr val="024F84"/>
              </a:buClr>
              <a:buFont typeface="DejaVu Sans"/>
              <a:buAutoNum type="arabicPeriod"/>
              <a:tabLst>
                <a:tab pos="307975" algn="l"/>
              </a:tabLst>
            </a:pPr>
            <a:r>
              <a:rPr lang="en-US" kern="0" spc="-30" dirty="0" smtClean="0"/>
              <a:t>Go to lab and work on Lab Assignment 0.</a:t>
            </a:r>
          </a:p>
          <a:p>
            <a:pPr marL="307340" indent="-200660">
              <a:spcBef>
                <a:spcPts val="405"/>
              </a:spcBef>
              <a:buClr>
                <a:srgbClr val="024F84"/>
              </a:buClr>
              <a:buFont typeface="DejaVu Sans"/>
              <a:buAutoNum type="arabicPeriod"/>
              <a:tabLst>
                <a:tab pos="307975" algn="l"/>
              </a:tabLst>
            </a:pPr>
            <a:endParaRPr lang="en-US" kern="0" spc="-30" dirty="0"/>
          </a:p>
        </p:txBody>
      </p:sp>
    </p:spTree>
    <p:extLst>
      <p:ext uri="{BB962C8B-B14F-4D97-AF65-F5344CB8AC3E}">
        <p14:creationId xmlns:p14="http://schemas.microsoft.com/office/powerpoint/2010/main" val="2673661934"/>
      </p:ext>
    </p:extLst>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7767" y="57937"/>
            <a:ext cx="3575050" cy="191135"/>
          </a:xfrm>
          <a:prstGeom prst="rect">
            <a:avLst/>
          </a:prstGeom>
        </p:spPr>
        <p:txBody>
          <a:bodyPr vert="horz" wrap="square" lIns="0" tIns="17145" rIns="0" bIns="0" rtlCol="0">
            <a:spAutoFit/>
          </a:bodyPr>
          <a:lstStyle/>
          <a:p>
            <a:pPr marL="12700">
              <a:lnSpc>
                <a:spcPct val="100000"/>
              </a:lnSpc>
              <a:spcBef>
                <a:spcPts val="135"/>
              </a:spcBef>
            </a:pPr>
            <a:r>
              <a:rPr spc="-50" dirty="0"/>
              <a:t>1. </a:t>
            </a:r>
            <a:r>
              <a:rPr spc="-20" dirty="0"/>
              <a:t>Use </a:t>
            </a:r>
            <a:r>
              <a:rPr spc="-60" dirty="0"/>
              <a:t>a </a:t>
            </a:r>
            <a:r>
              <a:rPr spc="-50" dirty="0"/>
              <a:t>sample </a:t>
            </a:r>
            <a:r>
              <a:rPr spc="-45" dirty="0"/>
              <a:t>to </a:t>
            </a:r>
            <a:r>
              <a:rPr spc="-70" dirty="0"/>
              <a:t>make </a:t>
            </a:r>
            <a:r>
              <a:rPr spc="-50" dirty="0"/>
              <a:t>inferences about </a:t>
            </a:r>
            <a:r>
              <a:rPr spc="-65" dirty="0"/>
              <a:t>the</a:t>
            </a:r>
            <a:r>
              <a:rPr spc="-75" dirty="0"/>
              <a:t> </a:t>
            </a:r>
            <a:r>
              <a:rPr spc="-45" dirty="0"/>
              <a:t>population</a:t>
            </a:r>
          </a:p>
        </p:txBody>
      </p:sp>
      <p:sp>
        <p:nvSpPr>
          <p:cNvPr id="4" name="object 4"/>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3" name="object 3"/>
          <p:cNvSpPr txBox="1"/>
          <p:nvPr/>
        </p:nvSpPr>
        <p:spPr>
          <a:xfrm>
            <a:off x="355600" y="445376"/>
            <a:ext cx="3865879" cy="1491615"/>
          </a:xfrm>
          <a:prstGeom prst="rect">
            <a:avLst/>
          </a:prstGeom>
        </p:spPr>
        <p:txBody>
          <a:bodyPr vert="horz" wrap="square" lIns="0" tIns="11430" rIns="0" bIns="0" rtlCol="0">
            <a:spAutoFit/>
          </a:bodyPr>
          <a:lstStyle/>
          <a:p>
            <a:pPr marL="12700">
              <a:lnSpc>
                <a:spcPct val="100000"/>
              </a:lnSpc>
              <a:spcBef>
                <a:spcPts val="90"/>
              </a:spcBef>
            </a:pPr>
            <a:r>
              <a:rPr sz="1100" dirty="0">
                <a:solidFill>
                  <a:srgbClr val="024F84"/>
                </a:solidFill>
                <a:latin typeface="DejaVu Serif"/>
                <a:cs typeface="DejaVu Serif"/>
              </a:rPr>
              <a:t>▶ </a:t>
            </a:r>
            <a:r>
              <a:rPr sz="1200" b="1" spc="-30" dirty="0">
                <a:latin typeface="Arial"/>
                <a:cs typeface="Arial"/>
              </a:rPr>
              <a:t>Ultimate </a:t>
            </a:r>
            <a:r>
              <a:rPr sz="1200" b="1" spc="-25" dirty="0">
                <a:latin typeface="Arial"/>
                <a:cs typeface="Arial"/>
              </a:rPr>
              <a:t>goal</a:t>
            </a:r>
            <a:r>
              <a:rPr sz="1200" spc="-25" dirty="0">
                <a:latin typeface="Arial"/>
                <a:cs typeface="Arial"/>
              </a:rPr>
              <a:t>: </a:t>
            </a:r>
            <a:r>
              <a:rPr sz="1200" spc="-30" dirty="0">
                <a:latin typeface="Arial"/>
                <a:cs typeface="Arial"/>
              </a:rPr>
              <a:t>make </a:t>
            </a:r>
            <a:r>
              <a:rPr sz="1200" spc="-35" dirty="0">
                <a:latin typeface="Arial"/>
                <a:cs typeface="Arial"/>
              </a:rPr>
              <a:t>inferences </a:t>
            </a:r>
            <a:r>
              <a:rPr sz="1200" spc="-10" dirty="0">
                <a:latin typeface="Arial"/>
                <a:cs typeface="Arial"/>
              </a:rPr>
              <a:t>about</a:t>
            </a:r>
            <a:r>
              <a:rPr sz="1200" spc="-185" dirty="0">
                <a:latin typeface="Arial"/>
                <a:cs typeface="Arial"/>
              </a:rPr>
              <a:t> </a:t>
            </a:r>
            <a:r>
              <a:rPr sz="1200" spc="-20" dirty="0">
                <a:latin typeface="Arial"/>
                <a:cs typeface="Arial"/>
              </a:rPr>
              <a:t>populations</a:t>
            </a:r>
            <a:endParaRPr sz="1200" dirty="0">
              <a:latin typeface="Arial"/>
              <a:cs typeface="Arial"/>
            </a:endParaRPr>
          </a:p>
          <a:p>
            <a:pPr marL="12700">
              <a:lnSpc>
                <a:spcPct val="100000"/>
              </a:lnSpc>
              <a:spcBef>
                <a:spcPts val="5"/>
              </a:spcBef>
            </a:pPr>
            <a:r>
              <a:rPr sz="1100" dirty="0">
                <a:solidFill>
                  <a:srgbClr val="024F84"/>
                </a:solidFill>
                <a:latin typeface="DejaVu Serif"/>
                <a:cs typeface="DejaVu Serif"/>
              </a:rPr>
              <a:t>▶ </a:t>
            </a:r>
            <a:r>
              <a:rPr sz="1200" b="1" spc="-30" dirty="0">
                <a:latin typeface="Arial"/>
                <a:cs typeface="Arial"/>
              </a:rPr>
              <a:t>Caveat</a:t>
            </a:r>
            <a:r>
              <a:rPr sz="1200" spc="-30" dirty="0">
                <a:latin typeface="Arial"/>
                <a:cs typeface="Arial"/>
              </a:rPr>
              <a:t>: </a:t>
            </a:r>
            <a:r>
              <a:rPr sz="1200" spc="-20" dirty="0">
                <a:latin typeface="Arial"/>
                <a:cs typeface="Arial"/>
              </a:rPr>
              <a:t>populations </a:t>
            </a:r>
            <a:r>
              <a:rPr sz="1200" spc="-50" dirty="0">
                <a:latin typeface="Arial"/>
                <a:cs typeface="Arial"/>
              </a:rPr>
              <a:t>are </a:t>
            </a:r>
            <a:r>
              <a:rPr sz="1200" spc="-25" dirty="0">
                <a:latin typeface="Arial"/>
                <a:cs typeface="Arial"/>
              </a:rPr>
              <a:t>difﬁcult </a:t>
            </a:r>
            <a:r>
              <a:rPr sz="1200" spc="-15" dirty="0">
                <a:latin typeface="Arial"/>
                <a:cs typeface="Arial"/>
              </a:rPr>
              <a:t>or </a:t>
            </a:r>
            <a:r>
              <a:rPr sz="1200" spc="-25" dirty="0">
                <a:latin typeface="Arial"/>
                <a:cs typeface="Arial"/>
              </a:rPr>
              <a:t>impossible </a:t>
            </a:r>
            <a:r>
              <a:rPr sz="1200" spc="5" dirty="0">
                <a:latin typeface="Arial"/>
                <a:cs typeface="Arial"/>
              </a:rPr>
              <a:t>to</a:t>
            </a:r>
            <a:r>
              <a:rPr sz="1200" spc="-125" dirty="0">
                <a:latin typeface="Arial"/>
                <a:cs typeface="Arial"/>
              </a:rPr>
              <a:t> </a:t>
            </a:r>
            <a:r>
              <a:rPr sz="1200" spc="-20" dirty="0">
                <a:latin typeface="Arial"/>
                <a:cs typeface="Arial"/>
              </a:rPr>
              <a:t>access</a:t>
            </a:r>
            <a:endParaRPr sz="1200" dirty="0">
              <a:latin typeface="Arial"/>
              <a:cs typeface="Arial"/>
            </a:endParaRPr>
          </a:p>
          <a:p>
            <a:pPr marL="194310" marR="5080" indent="-182245">
              <a:lnSpc>
                <a:spcPct val="100000"/>
              </a:lnSpc>
              <a:spcBef>
                <a:spcPts val="5"/>
              </a:spcBef>
            </a:pPr>
            <a:r>
              <a:rPr sz="1100" dirty="0">
                <a:solidFill>
                  <a:srgbClr val="024F84"/>
                </a:solidFill>
                <a:latin typeface="DejaVu Serif"/>
                <a:cs typeface="DejaVu Serif"/>
              </a:rPr>
              <a:t>▶ </a:t>
            </a:r>
            <a:r>
              <a:rPr sz="1200" b="1" spc="-25" dirty="0">
                <a:latin typeface="Arial"/>
                <a:cs typeface="Arial"/>
              </a:rPr>
              <a:t>Solution</a:t>
            </a:r>
            <a:r>
              <a:rPr sz="1200" spc="-25" dirty="0">
                <a:latin typeface="Arial"/>
                <a:cs typeface="Arial"/>
              </a:rPr>
              <a:t>: </a:t>
            </a:r>
            <a:r>
              <a:rPr sz="1200" spc="-35" dirty="0">
                <a:latin typeface="Arial"/>
                <a:cs typeface="Arial"/>
              </a:rPr>
              <a:t>use </a:t>
            </a:r>
            <a:r>
              <a:rPr sz="1200" spc="-50" dirty="0">
                <a:latin typeface="Arial"/>
                <a:cs typeface="Arial"/>
              </a:rPr>
              <a:t>a </a:t>
            </a:r>
            <a:r>
              <a:rPr sz="1200" spc="-30" dirty="0">
                <a:latin typeface="Arial"/>
                <a:cs typeface="Arial"/>
              </a:rPr>
              <a:t>sample </a:t>
            </a:r>
            <a:r>
              <a:rPr sz="1200" spc="-25" dirty="0">
                <a:latin typeface="Arial"/>
                <a:cs typeface="Arial"/>
              </a:rPr>
              <a:t>from </a:t>
            </a:r>
            <a:r>
              <a:rPr sz="1200" spc="-10" dirty="0">
                <a:latin typeface="Arial"/>
                <a:cs typeface="Arial"/>
              </a:rPr>
              <a:t>that </a:t>
            </a:r>
            <a:r>
              <a:rPr sz="1200" spc="-15" dirty="0">
                <a:latin typeface="Arial"/>
                <a:cs typeface="Arial"/>
              </a:rPr>
              <a:t>population, </a:t>
            </a:r>
            <a:r>
              <a:rPr sz="1200" spc="-25" dirty="0">
                <a:latin typeface="Arial"/>
                <a:cs typeface="Arial"/>
              </a:rPr>
              <a:t>and </a:t>
            </a:r>
            <a:r>
              <a:rPr sz="1200" spc="-35" dirty="0">
                <a:latin typeface="Arial"/>
                <a:cs typeface="Arial"/>
              </a:rPr>
              <a:t>use  </a:t>
            </a:r>
            <a:r>
              <a:rPr sz="1200" i="1" spc="-15" dirty="0">
                <a:solidFill>
                  <a:srgbClr val="024F84"/>
                </a:solidFill>
                <a:latin typeface="Arial"/>
                <a:cs typeface="Arial"/>
              </a:rPr>
              <a:t>statistics </a:t>
            </a:r>
            <a:r>
              <a:rPr sz="1200" spc="-25" dirty="0">
                <a:latin typeface="Arial"/>
                <a:cs typeface="Arial"/>
              </a:rPr>
              <a:t>from </a:t>
            </a:r>
            <a:r>
              <a:rPr sz="1200" spc="-10" dirty="0">
                <a:latin typeface="Arial"/>
                <a:cs typeface="Arial"/>
              </a:rPr>
              <a:t>that </a:t>
            </a:r>
            <a:r>
              <a:rPr sz="1200" spc="-30" dirty="0">
                <a:latin typeface="Arial"/>
                <a:cs typeface="Arial"/>
              </a:rPr>
              <a:t>sample </a:t>
            </a:r>
            <a:r>
              <a:rPr sz="1200" spc="5" dirty="0">
                <a:latin typeface="Arial"/>
                <a:cs typeface="Arial"/>
              </a:rPr>
              <a:t>to </a:t>
            </a:r>
            <a:r>
              <a:rPr sz="1200" spc="-30" dirty="0">
                <a:latin typeface="Arial"/>
                <a:cs typeface="Arial"/>
              </a:rPr>
              <a:t>make </a:t>
            </a:r>
            <a:r>
              <a:rPr sz="1200" spc="-35" dirty="0">
                <a:latin typeface="Arial"/>
                <a:cs typeface="Arial"/>
              </a:rPr>
              <a:t>inferences </a:t>
            </a:r>
            <a:r>
              <a:rPr sz="1200" spc="-10" dirty="0">
                <a:latin typeface="Arial"/>
                <a:cs typeface="Arial"/>
              </a:rPr>
              <a:t>about </a:t>
            </a:r>
            <a:r>
              <a:rPr sz="1200" spc="-20" dirty="0">
                <a:latin typeface="Arial"/>
                <a:cs typeface="Arial"/>
              </a:rPr>
              <a:t>the  </a:t>
            </a:r>
            <a:r>
              <a:rPr sz="1200" spc="-15" dirty="0">
                <a:latin typeface="Arial"/>
                <a:cs typeface="Arial"/>
              </a:rPr>
              <a:t>unknown </a:t>
            </a:r>
            <a:r>
              <a:rPr sz="1200" spc="-20" dirty="0">
                <a:latin typeface="Arial"/>
                <a:cs typeface="Arial"/>
              </a:rPr>
              <a:t>population</a:t>
            </a:r>
            <a:r>
              <a:rPr sz="1200" spc="10" dirty="0">
                <a:latin typeface="Arial"/>
                <a:cs typeface="Arial"/>
              </a:rPr>
              <a:t> </a:t>
            </a:r>
            <a:r>
              <a:rPr sz="1200" i="1" spc="-25" dirty="0">
                <a:solidFill>
                  <a:srgbClr val="024F84"/>
                </a:solidFill>
                <a:latin typeface="Arial"/>
                <a:cs typeface="Arial"/>
              </a:rPr>
              <a:t>parameters</a:t>
            </a:r>
            <a:endParaRPr sz="1200" dirty="0">
              <a:latin typeface="Arial"/>
              <a:cs typeface="Arial"/>
            </a:endParaRPr>
          </a:p>
          <a:p>
            <a:pPr marL="194310" marR="198120" indent="-182245">
              <a:lnSpc>
                <a:spcPct val="100000"/>
              </a:lnSpc>
              <a:spcBef>
                <a:spcPts val="15"/>
              </a:spcBef>
            </a:pPr>
            <a:r>
              <a:rPr sz="1100" dirty="0">
                <a:solidFill>
                  <a:srgbClr val="024F84"/>
                </a:solidFill>
                <a:latin typeface="DejaVu Serif"/>
                <a:cs typeface="DejaVu Serif"/>
              </a:rPr>
              <a:t>▶ </a:t>
            </a:r>
            <a:r>
              <a:rPr sz="1200" spc="-50" dirty="0">
                <a:solidFill>
                  <a:srgbClr val="C00000"/>
                </a:solidFill>
                <a:latin typeface="Arial"/>
                <a:cs typeface="Arial"/>
              </a:rPr>
              <a:t>The </a:t>
            </a:r>
            <a:r>
              <a:rPr sz="1200" spc="-15" dirty="0">
                <a:solidFill>
                  <a:srgbClr val="C00000"/>
                </a:solidFill>
                <a:latin typeface="Arial"/>
                <a:cs typeface="Arial"/>
              </a:rPr>
              <a:t>better </a:t>
            </a:r>
            <a:r>
              <a:rPr sz="1200" spc="-45" dirty="0">
                <a:solidFill>
                  <a:srgbClr val="C00000"/>
                </a:solidFill>
                <a:latin typeface="Arial"/>
                <a:cs typeface="Arial"/>
              </a:rPr>
              <a:t>(more </a:t>
            </a:r>
            <a:r>
              <a:rPr sz="1200" i="1" spc="-40" dirty="0">
                <a:solidFill>
                  <a:srgbClr val="C00000"/>
                </a:solidFill>
                <a:latin typeface="Arial"/>
                <a:cs typeface="Arial"/>
              </a:rPr>
              <a:t>representative</a:t>
            </a:r>
            <a:r>
              <a:rPr sz="1200" spc="-40" dirty="0">
                <a:solidFill>
                  <a:srgbClr val="C00000"/>
                </a:solidFill>
                <a:latin typeface="Arial"/>
                <a:cs typeface="Arial"/>
              </a:rPr>
              <a:t>) </a:t>
            </a:r>
            <a:r>
              <a:rPr sz="1200" spc="-30" dirty="0">
                <a:solidFill>
                  <a:srgbClr val="C00000"/>
                </a:solidFill>
                <a:latin typeface="Arial"/>
                <a:cs typeface="Arial"/>
              </a:rPr>
              <a:t>sample </a:t>
            </a:r>
            <a:r>
              <a:rPr sz="1200" spc="-20" dirty="0">
                <a:solidFill>
                  <a:srgbClr val="C00000"/>
                </a:solidFill>
                <a:latin typeface="Arial"/>
                <a:cs typeface="Arial"/>
              </a:rPr>
              <a:t>we </a:t>
            </a:r>
            <a:r>
              <a:rPr sz="1200" spc="-40" dirty="0">
                <a:solidFill>
                  <a:srgbClr val="C00000"/>
                </a:solidFill>
                <a:latin typeface="Arial"/>
                <a:cs typeface="Arial"/>
              </a:rPr>
              <a:t>have, </a:t>
            </a:r>
            <a:r>
              <a:rPr sz="1200" spc="-20" dirty="0">
                <a:solidFill>
                  <a:srgbClr val="C00000"/>
                </a:solidFill>
                <a:latin typeface="Arial"/>
                <a:cs typeface="Arial"/>
              </a:rPr>
              <a:t>the  </a:t>
            </a:r>
            <a:r>
              <a:rPr sz="1200" spc="-30" dirty="0">
                <a:solidFill>
                  <a:srgbClr val="C00000"/>
                </a:solidFill>
                <a:latin typeface="Arial"/>
                <a:cs typeface="Arial"/>
              </a:rPr>
              <a:t>more </a:t>
            </a:r>
            <a:r>
              <a:rPr sz="1200" spc="-40" dirty="0">
                <a:solidFill>
                  <a:srgbClr val="C00000"/>
                </a:solidFill>
                <a:latin typeface="Arial"/>
                <a:cs typeface="Arial"/>
              </a:rPr>
              <a:t>reliable </a:t>
            </a:r>
            <a:r>
              <a:rPr sz="1200" spc="-20" dirty="0">
                <a:solidFill>
                  <a:srgbClr val="C00000"/>
                </a:solidFill>
                <a:latin typeface="Arial"/>
                <a:cs typeface="Arial"/>
              </a:rPr>
              <a:t>our </a:t>
            </a:r>
            <a:r>
              <a:rPr sz="1200" spc="-25" dirty="0">
                <a:solidFill>
                  <a:srgbClr val="C00000"/>
                </a:solidFill>
                <a:latin typeface="Arial"/>
                <a:cs typeface="Arial"/>
              </a:rPr>
              <a:t>estimates and </a:t>
            </a:r>
            <a:r>
              <a:rPr sz="1200" spc="-30" dirty="0">
                <a:solidFill>
                  <a:srgbClr val="C00000"/>
                </a:solidFill>
                <a:latin typeface="Arial"/>
                <a:cs typeface="Arial"/>
              </a:rPr>
              <a:t>more </a:t>
            </a:r>
            <a:r>
              <a:rPr sz="1200" spc="-20" dirty="0">
                <a:solidFill>
                  <a:srgbClr val="C00000"/>
                </a:solidFill>
                <a:latin typeface="Arial"/>
                <a:cs typeface="Arial"/>
              </a:rPr>
              <a:t>accurate our  </a:t>
            </a:r>
            <a:r>
              <a:rPr sz="1200" spc="-35" dirty="0">
                <a:solidFill>
                  <a:srgbClr val="C00000"/>
                </a:solidFill>
                <a:latin typeface="Arial"/>
                <a:cs typeface="Arial"/>
              </a:rPr>
              <a:t>inferences will</a:t>
            </a:r>
            <a:r>
              <a:rPr sz="1200" spc="30" dirty="0">
                <a:solidFill>
                  <a:srgbClr val="C00000"/>
                </a:solidFill>
                <a:latin typeface="Arial"/>
                <a:cs typeface="Arial"/>
              </a:rPr>
              <a:t> </a:t>
            </a:r>
            <a:r>
              <a:rPr sz="1200" spc="-20" dirty="0">
                <a:solidFill>
                  <a:srgbClr val="C00000"/>
                </a:solidFill>
                <a:latin typeface="Arial"/>
                <a:cs typeface="Arial"/>
              </a:rPr>
              <a:t>be</a:t>
            </a:r>
            <a:endParaRPr sz="1200" dirty="0">
              <a:solidFill>
                <a:srgbClr val="C00000"/>
              </a:solidFill>
              <a:latin typeface="Arial"/>
              <a:cs typeface="Arial"/>
            </a:endParaRPr>
          </a:p>
        </p:txBody>
      </p:sp>
      <p:pic>
        <p:nvPicPr>
          <p:cNvPr id="5" name="Picture 2" descr="https://www2.stat.duke.edu/courses/Spring19/sta101.001/images/Roadmap.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891" t="22428" r="-1891" b="21557"/>
          <a:stretch/>
        </p:blipFill>
        <p:spPr bwMode="auto">
          <a:xfrm>
            <a:off x="171450" y="2153229"/>
            <a:ext cx="3962400" cy="12954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390650" y="2416175"/>
            <a:ext cx="762000" cy="9144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95250" y="-22108"/>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4608195" cy="297180"/>
          </a:xfrm>
          <a:custGeom>
            <a:avLst/>
            <a:gdLst/>
            <a:ahLst/>
            <a:cxnLst/>
            <a:rect l="l" t="t" r="r" b="b"/>
            <a:pathLst>
              <a:path w="4608195" h="297180">
                <a:moveTo>
                  <a:pt x="0" y="296926"/>
                </a:moveTo>
                <a:lnTo>
                  <a:pt x="4607941" y="296926"/>
                </a:lnTo>
                <a:lnTo>
                  <a:pt x="4607941" y="0"/>
                </a:lnTo>
                <a:lnTo>
                  <a:pt x="0" y="0"/>
                </a:lnTo>
                <a:lnTo>
                  <a:pt x="0" y="296926"/>
                </a:lnTo>
                <a:close/>
              </a:path>
            </a:pathLst>
          </a:custGeom>
          <a:solidFill>
            <a:srgbClr val="1B6090"/>
          </a:solidFill>
        </p:spPr>
        <p:txBody>
          <a:bodyPr wrap="square" lIns="0" tIns="0" rIns="0" bIns="0" rtlCol="0"/>
          <a:lstStyle/>
          <a:p>
            <a:endParaRPr/>
          </a:p>
        </p:txBody>
      </p:sp>
      <p:sp>
        <p:nvSpPr>
          <p:cNvPr id="3" name="object 3"/>
          <p:cNvSpPr txBox="1"/>
          <p:nvPr/>
        </p:nvSpPr>
        <p:spPr>
          <a:xfrm>
            <a:off x="937767" y="57937"/>
            <a:ext cx="3575050" cy="191135"/>
          </a:xfrm>
          <a:prstGeom prst="rect">
            <a:avLst/>
          </a:prstGeom>
        </p:spPr>
        <p:txBody>
          <a:bodyPr vert="horz" wrap="square" lIns="0" tIns="17145" rIns="0" bIns="0" rtlCol="0">
            <a:spAutoFit/>
          </a:bodyPr>
          <a:lstStyle/>
          <a:p>
            <a:pPr marL="12700">
              <a:lnSpc>
                <a:spcPct val="100000"/>
              </a:lnSpc>
              <a:spcBef>
                <a:spcPts val="135"/>
              </a:spcBef>
            </a:pPr>
            <a:r>
              <a:rPr sz="1050" spc="-50" dirty="0">
                <a:solidFill>
                  <a:srgbClr val="FFFFFF"/>
                </a:solidFill>
                <a:latin typeface="DejaVu Sans"/>
                <a:cs typeface="DejaVu Sans"/>
              </a:rPr>
              <a:t>1. </a:t>
            </a:r>
            <a:r>
              <a:rPr sz="1050" spc="-20" dirty="0">
                <a:solidFill>
                  <a:srgbClr val="FFFFFF"/>
                </a:solidFill>
                <a:latin typeface="DejaVu Sans"/>
                <a:cs typeface="DejaVu Sans"/>
              </a:rPr>
              <a:t>Use </a:t>
            </a:r>
            <a:r>
              <a:rPr sz="1050" spc="-60" dirty="0">
                <a:solidFill>
                  <a:srgbClr val="FFFFFF"/>
                </a:solidFill>
                <a:latin typeface="DejaVu Sans"/>
                <a:cs typeface="DejaVu Sans"/>
              </a:rPr>
              <a:t>a </a:t>
            </a:r>
            <a:r>
              <a:rPr sz="1050" spc="-50" dirty="0">
                <a:solidFill>
                  <a:srgbClr val="FFFFFF"/>
                </a:solidFill>
                <a:latin typeface="DejaVu Sans"/>
                <a:cs typeface="DejaVu Sans"/>
              </a:rPr>
              <a:t>sample </a:t>
            </a:r>
            <a:r>
              <a:rPr sz="1050" spc="-45" dirty="0">
                <a:solidFill>
                  <a:srgbClr val="FFFFFF"/>
                </a:solidFill>
                <a:latin typeface="DejaVu Sans"/>
                <a:cs typeface="DejaVu Sans"/>
              </a:rPr>
              <a:t>to </a:t>
            </a:r>
            <a:r>
              <a:rPr sz="1050" spc="-70" dirty="0">
                <a:solidFill>
                  <a:srgbClr val="FFFFFF"/>
                </a:solidFill>
                <a:latin typeface="DejaVu Sans"/>
                <a:cs typeface="DejaVu Sans"/>
              </a:rPr>
              <a:t>make </a:t>
            </a:r>
            <a:r>
              <a:rPr sz="1050" spc="-50" dirty="0">
                <a:solidFill>
                  <a:srgbClr val="FFFFFF"/>
                </a:solidFill>
                <a:latin typeface="DejaVu Sans"/>
                <a:cs typeface="DejaVu Sans"/>
              </a:rPr>
              <a:t>inferences about </a:t>
            </a:r>
            <a:r>
              <a:rPr sz="1050" spc="-65" dirty="0">
                <a:solidFill>
                  <a:srgbClr val="FFFFFF"/>
                </a:solidFill>
                <a:latin typeface="DejaVu Sans"/>
                <a:cs typeface="DejaVu Sans"/>
              </a:rPr>
              <a:t>the</a:t>
            </a:r>
            <a:r>
              <a:rPr sz="1050" spc="-75" dirty="0">
                <a:solidFill>
                  <a:srgbClr val="FFFFFF"/>
                </a:solidFill>
                <a:latin typeface="DejaVu Sans"/>
                <a:cs typeface="DejaVu Sans"/>
              </a:rPr>
              <a:t> </a:t>
            </a:r>
            <a:r>
              <a:rPr sz="1050" spc="-45" dirty="0">
                <a:solidFill>
                  <a:srgbClr val="FFFFFF"/>
                </a:solidFill>
                <a:latin typeface="DejaVu Sans"/>
                <a:cs typeface="DejaVu Sans"/>
              </a:rPr>
              <a:t>population</a:t>
            </a:r>
            <a:endParaRPr sz="1050">
              <a:latin typeface="DejaVu Sans"/>
              <a:cs typeface="DejaVu Sans"/>
            </a:endParaRPr>
          </a:p>
        </p:txBody>
      </p:sp>
      <p:sp>
        <p:nvSpPr>
          <p:cNvPr id="4" name="object 4"/>
          <p:cNvSpPr/>
          <p:nvPr/>
        </p:nvSpPr>
        <p:spPr>
          <a:xfrm>
            <a:off x="192912" y="1998980"/>
            <a:ext cx="4222115" cy="1346835"/>
          </a:xfrm>
          <a:custGeom>
            <a:avLst/>
            <a:gdLst/>
            <a:ahLst/>
            <a:cxnLst/>
            <a:rect l="l" t="t" r="r" b="b"/>
            <a:pathLst>
              <a:path w="4222115" h="1346835">
                <a:moveTo>
                  <a:pt x="0" y="1346454"/>
                </a:moveTo>
                <a:lnTo>
                  <a:pt x="4222115" y="1346454"/>
                </a:lnTo>
                <a:lnTo>
                  <a:pt x="4222115" y="0"/>
                </a:lnTo>
                <a:lnTo>
                  <a:pt x="0" y="0"/>
                </a:lnTo>
                <a:lnTo>
                  <a:pt x="0" y="1346454"/>
                </a:lnTo>
                <a:close/>
              </a:path>
            </a:pathLst>
          </a:custGeom>
          <a:solidFill>
            <a:srgbClr val="CCDBE6"/>
          </a:solidFill>
        </p:spPr>
        <p:txBody>
          <a:bodyPr wrap="square" lIns="0" tIns="0" rIns="0" bIns="0" rtlCol="0"/>
          <a:lstStyle/>
          <a:p>
            <a:endParaRPr/>
          </a:p>
        </p:txBody>
      </p:sp>
      <p:sp>
        <p:nvSpPr>
          <p:cNvPr id="5" name="object 5"/>
          <p:cNvSpPr txBox="1"/>
          <p:nvPr/>
        </p:nvSpPr>
        <p:spPr>
          <a:xfrm>
            <a:off x="240411" y="445376"/>
            <a:ext cx="4100829" cy="2880995"/>
          </a:xfrm>
          <a:prstGeom prst="rect">
            <a:avLst/>
          </a:prstGeom>
        </p:spPr>
        <p:txBody>
          <a:bodyPr vert="horz" wrap="square" lIns="0" tIns="11430" rIns="0" bIns="0" rtlCol="0">
            <a:spAutoFit/>
          </a:bodyPr>
          <a:lstStyle/>
          <a:p>
            <a:pPr marL="127635">
              <a:lnSpc>
                <a:spcPct val="100000"/>
              </a:lnSpc>
              <a:spcBef>
                <a:spcPts val="90"/>
              </a:spcBef>
            </a:pPr>
            <a:r>
              <a:rPr sz="1100" dirty="0">
                <a:solidFill>
                  <a:srgbClr val="024F84"/>
                </a:solidFill>
                <a:latin typeface="DejaVu Serif"/>
                <a:cs typeface="DejaVu Serif"/>
              </a:rPr>
              <a:t>▶ </a:t>
            </a:r>
            <a:r>
              <a:rPr sz="1200" spc="-30" dirty="0">
                <a:latin typeface="Arial"/>
                <a:cs typeface="Arial"/>
              </a:rPr>
              <a:t>Ultimate </a:t>
            </a:r>
            <a:r>
              <a:rPr sz="1200" spc="-25" dirty="0">
                <a:latin typeface="Arial"/>
                <a:cs typeface="Arial"/>
              </a:rPr>
              <a:t>goal: </a:t>
            </a:r>
            <a:r>
              <a:rPr sz="1200" spc="-30" dirty="0">
                <a:latin typeface="Arial"/>
                <a:cs typeface="Arial"/>
              </a:rPr>
              <a:t>make </a:t>
            </a:r>
            <a:r>
              <a:rPr sz="1200" spc="-35" dirty="0">
                <a:latin typeface="Arial"/>
                <a:cs typeface="Arial"/>
              </a:rPr>
              <a:t>inferences </a:t>
            </a:r>
            <a:r>
              <a:rPr sz="1200" spc="-10" dirty="0">
                <a:latin typeface="Arial"/>
                <a:cs typeface="Arial"/>
              </a:rPr>
              <a:t>about</a:t>
            </a:r>
            <a:r>
              <a:rPr sz="1200" spc="-190" dirty="0">
                <a:latin typeface="Arial"/>
                <a:cs typeface="Arial"/>
              </a:rPr>
              <a:t> </a:t>
            </a:r>
            <a:r>
              <a:rPr sz="1200" spc="-20" dirty="0">
                <a:latin typeface="Arial"/>
                <a:cs typeface="Arial"/>
              </a:rPr>
              <a:t>populations</a:t>
            </a:r>
            <a:endParaRPr sz="1200">
              <a:latin typeface="Arial"/>
              <a:cs typeface="Arial"/>
            </a:endParaRPr>
          </a:p>
          <a:p>
            <a:pPr marL="127635">
              <a:lnSpc>
                <a:spcPct val="100000"/>
              </a:lnSpc>
              <a:spcBef>
                <a:spcPts val="5"/>
              </a:spcBef>
            </a:pPr>
            <a:r>
              <a:rPr sz="1100" dirty="0">
                <a:solidFill>
                  <a:srgbClr val="024F84"/>
                </a:solidFill>
                <a:latin typeface="DejaVu Serif"/>
                <a:cs typeface="DejaVu Serif"/>
              </a:rPr>
              <a:t>▶ </a:t>
            </a:r>
            <a:r>
              <a:rPr sz="1200" spc="-30" dirty="0">
                <a:latin typeface="Arial"/>
                <a:cs typeface="Arial"/>
              </a:rPr>
              <a:t>Caveat: </a:t>
            </a:r>
            <a:r>
              <a:rPr sz="1200" spc="-20" dirty="0">
                <a:latin typeface="Arial"/>
                <a:cs typeface="Arial"/>
              </a:rPr>
              <a:t>populations </a:t>
            </a:r>
            <a:r>
              <a:rPr sz="1200" spc="-50" dirty="0">
                <a:latin typeface="Arial"/>
                <a:cs typeface="Arial"/>
              </a:rPr>
              <a:t>are </a:t>
            </a:r>
            <a:r>
              <a:rPr sz="1200" spc="-25" dirty="0">
                <a:latin typeface="Arial"/>
                <a:cs typeface="Arial"/>
              </a:rPr>
              <a:t>difﬁcult </a:t>
            </a:r>
            <a:r>
              <a:rPr sz="1200" spc="-15" dirty="0">
                <a:latin typeface="Arial"/>
                <a:cs typeface="Arial"/>
              </a:rPr>
              <a:t>or </a:t>
            </a:r>
            <a:r>
              <a:rPr sz="1200" spc="-25" dirty="0">
                <a:latin typeface="Arial"/>
                <a:cs typeface="Arial"/>
              </a:rPr>
              <a:t>impossible </a:t>
            </a:r>
            <a:r>
              <a:rPr sz="1200" spc="5" dirty="0">
                <a:latin typeface="Arial"/>
                <a:cs typeface="Arial"/>
              </a:rPr>
              <a:t>to</a:t>
            </a:r>
            <a:r>
              <a:rPr sz="1200" spc="-130" dirty="0">
                <a:latin typeface="Arial"/>
                <a:cs typeface="Arial"/>
              </a:rPr>
              <a:t> </a:t>
            </a:r>
            <a:r>
              <a:rPr sz="1200" spc="-20" dirty="0">
                <a:latin typeface="Arial"/>
                <a:cs typeface="Arial"/>
              </a:rPr>
              <a:t>access</a:t>
            </a:r>
            <a:endParaRPr sz="1200">
              <a:latin typeface="Arial"/>
              <a:cs typeface="Arial"/>
            </a:endParaRPr>
          </a:p>
          <a:p>
            <a:pPr marL="309880" marR="123825" indent="-182245">
              <a:lnSpc>
                <a:spcPct val="100000"/>
              </a:lnSpc>
              <a:spcBef>
                <a:spcPts val="5"/>
              </a:spcBef>
            </a:pPr>
            <a:r>
              <a:rPr sz="1100" dirty="0">
                <a:solidFill>
                  <a:srgbClr val="024F84"/>
                </a:solidFill>
                <a:latin typeface="DejaVu Serif"/>
                <a:cs typeface="DejaVu Serif"/>
              </a:rPr>
              <a:t>▶ </a:t>
            </a:r>
            <a:r>
              <a:rPr sz="1200" spc="-25" dirty="0">
                <a:latin typeface="Arial"/>
                <a:cs typeface="Arial"/>
              </a:rPr>
              <a:t>Solution: </a:t>
            </a:r>
            <a:r>
              <a:rPr sz="1200" spc="-35" dirty="0">
                <a:latin typeface="Arial"/>
                <a:cs typeface="Arial"/>
              </a:rPr>
              <a:t>use </a:t>
            </a:r>
            <a:r>
              <a:rPr sz="1200" spc="-50" dirty="0">
                <a:latin typeface="Arial"/>
                <a:cs typeface="Arial"/>
              </a:rPr>
              <a:t>a </a:t>
            </a:r>
            <a:r>
              <a:rPr sz="1200" spc="-30" dirty="0">
                <a:latin typeface="Arial"/>
                <a:cs typeface="Arial"/>
              </a:rPr>
              <a:t>sample </a:t>
            </a:r>
            <a:r>
              <a:rPr sz="1200" spc="-25" dirty="0">
                <a:latin typeface="Arial"/>
                <a:cs typeface="Arial"/>
              </a:rPr>
              <a:t>from </a:t>
            </a:r>
            <a:r>
              <a:rPr sz="1200" spc="-10" dirty="0">
                <a:latin typeface="Arial"/>
                <a:cs typeface="Arial"/>
              </a:rPr>
              <a:t>that </a:t>
            </a:r>
            <a:r>
              <a:rPr sz="1200" spc="-15" dirty="0">
                <a:latin typeface="Arial"/>
                <a:cs typeface="Arial"/>
              </a:rPr>
              <a:t>population, </a:t>
            </a:r>
            <a:r>
              <a:rPr sz="1200" spc="-25" dirty="0">
                <a:latin typeface="Arial"/>
                <a:cs typeface="Arial"/>
              </a:rPr>
              <a:t>and </a:t>
            </a:r>
            <a:r>
              <a:rPr sz="1200" spc="-35" dirty="0">
                <a:latin typeface="Arial"/>
                <a:cs typeface="Arial"/>
              </a:rPr>
              <a:t>use  </a:t>
            </a:r>
            <a:r>
              <a:rPr sz="1200" i="1" spc="-15" dirty="0">
                <a:solidFill>
                  <a:srgbClr val="024F84"/>
                </a:solidFill>
                <a:latin typeface="Arial"/>
                <a:cs typeface="Arial"/>
              </a:rPr>
              <a:t>statistics </a:t>
            </a:r>
            <a:r>
              <a:rPr sz="1200" spc="-25" dirty="0">
                <a:latin typeface="Arial"/>
                <a:cs typeface="Arial"/>
              </a:rPr>
              <a:t>from </a:t>
            </a:r>
            <a:r>
              <a:rPr sz="1200" spc="-10" dirty="0">
                <a:latin typeface="Arial"/>
                <a:cs typeface="Arial"/>
              </a:rPr>
              <a:t>that </a:t>
            </a:r>
            <a:r>
              <a:rPr sz="1200" spc="-30" dirty="0">
                <a:latin typeface="Arial"/>
                <a:cs typeface="Arial"/>
              </a:rPr>
              <a:t>sample </a:t>
            </a:r>
            <a:r>
              <a:rPr sz="1200" spc="5" dirty="0">
                <a:latin typeface="Arial"/>
                <a:cs typeface="Arial"/>
              </a:rPr>
              <a:t>to </a:t>
            </a:r>
            <a:r>
              <a:rPr sz="1200" spc="-30" dirty="0">
                <a:latin typeface="Arial"/>
                <a:cs typeface="Arial"/>
              </a:rPr>
              <a:t>make </a:t>
            </a:r>
            <a:r>
              <a:rPr sz="1200" spc="-35" dirty="0">
                <a:latin typeface="Arial"/>
                <a:cs typeface="Arial"/>
              </a:rPr>
              <a:t>inferences </a:t>
            </a:r>
            <a:r>
              <a:rPr sz="1200" spc="-10" dirty="0">
                <a:latin typeface="Arial"/>
                <a:cs typeface="Arial"/>
              </a:rPr>
              <a:t>about </a:t>
            </a:r>
            <a:r>
              <a:rPr sz="1200" spc="-20" dirty="0">
                <a:latin typeface="Arial"/>
                <a:cs typeface="Arial"/>
              </a:rPr>
              <a:t>the  </a:t>
            </a:r>
            <a:r>
              <a:rPr sz="1200" spc="-15" dirty="0">
                <a:latin typeface="Arial"/>
                <a:cs typeface="Arial"/>
              </a:rPr>
              <a:t>unknown </a:t>
            </a:r>
            <a:r>
              <a:rPr sz="1200" spc="-20" dirty="0">
                <a:latin typeface="Arial"/>
                <a:cs typeface="Arial"/>
              </a:rPr>
              <a:t>population</a:t>
            </a:r>
            <a:r>
              <a:rPr sz="1200" spc="10" dirty="0">
                <a:latin typeface="Arial"/>
                <a:cs typeface="Arial"/>
              </a:rPr>
              <a:t> </a:t>
            </a:r>
            <a:r>
              <a:rPr sz="1200" i="1" spc="-25" dirty="0">
                <a:solidFill>
                  <a:srgbClr val="024F84"/>
                </a:solidFill>
                <a:latin typeface="Arial"/>
                <a:cs typeface="Arial"/>
              </a:rPr>
              <a:t>parameters</a:t>
            </a:r>
            <a:endParaRPr sz="1200">
              <a:latin typeface="Arial"/>
              <a:cs typeface="Arial"/>
            </a:endParaRPr>
          </a:p>
          <a:p>
            <a:pPr marL="309880" marR="317500" indent="-182245">
              <a:lnSpc>
                <a:spcPct val="100000"/>
              </a:lnSpc>
              <a:spcBef>
                <a:spcPts val="15"/>
              </a:spcBef>
            </a:pPr>
            <a:r>
              <a:rPr sz="1100" dirty="0">
                <a:solidFill>
                  <a:srgbClr val="024F84"/>
                </a:solidFill>
                <a:latin typeface="DejaVu Serif"/>
                <a:cs typeface="DejaVu Serif"/>
              </a:rPr>
              <a:t>▶ </a:t>
            </a:r>
            <a:r>
              <a:rPr sz="1200" spc="-50" dirty="0">
                <a:latin typeface="Arial"/>
                <a:cs typeface="Arial"/>
              </a:rPr>
              <a:t>The </a:t>
            </a:r>
            <a:r>
              <a:rPr sz="1200" spc="-15" dirty="0">
                <a:latin typeface="Arial"/>
                <a:cs typeface="Arial"/>
              </a:rPr>
              <a:t>better </a:t>
            </a:r>
            <a:r>
              <a:rPr sz="1200" spc="-45" dirty="0">
                <a:latin typeface="Arial"/>
                <a:cs typeface="Arial"/>
              </a:rPr>
              <a:t>(more </a:t>
            </a:r>
            <a:r>
              <a:rPr sz="1200" i="1" spc="-40" dirty="0">
                <a:solidFill>
                  <a:srgbClr val="024F84"/>
                </a:solidFill>
                <a:latin typeface="Arial"/>
                <a:cs typeface="Arial"/>
              </a:rPr>
              <a:t>representative</a:t>
            </a:r>
            <a:r>
              <a:rPr sz="1200" spc="-40" dirty="0">
                <a:latin typeface="Arial"/>
                <a:cs typeface="Arial"/>
              </a:rPr>
              <a:t>) </a:t>
            </a:r>
            <a:r>
              <a:rPr sz="1200" spc="-30" dirty="0">
                <a:latin typeface="Arial"/>
                <a:cs typeface="Arial"/>
              </a:rPr>
              <a:t>sample </a:t>
            </a:r>
            <a:r>
              <a:rPr sz="1200" spc="-20" dirty="0">
                <a:latin typeface="Arial"/>
                <a:cs typeface="Arial"/>
              </a:rPr>
              <a:t>we </a:t>
            </a:r>
            <a:r>
              <a:rPr sz="1200" spc="-40" dirty="0">
                <a:latin typeface="Arial"/>
                <a:cs typeface="Arial"/>
              </a:rPr>
              <a:t>have, </a:t>
            </a:r>
            <a:r>
              <a:rPr sz="1200" spc="-20" dirty="0">
                <a:latin typeface="Arial"/>
                <a:cs typeface="Arial"/>
              </a:rPr>
              <a:t>the  </a:t>
            </a:r>
            <a:r>
              <a:rPr sz="1200" spc="-30" dirty="0">
                <a:latin typeface="Arial"/>
                <a:cs typeface="Arial"/>
              </a:rPr>
              <a:t>more </a:t>
            </a:r>
            <a:r>
              <a:rPr sz="1200" spc="-40" dirty="0">
                <a:latin typeface="Arial"/>
                <a:cs typeface="Arial"/>
              </a:rPr>
              <a:t>reliable </a:t>
            </a:r>
            <a:r>
              <a:rPr sz="1200" spc="-20" dirty="0">
                <a:latin typeface="Arial"/>
                <a:cs typeface="Arial"/>
              </a:rPr>
              <a:t>our </a:t>
            </a:r>
            <a:r>
              <a:rPr sz="1200" spc="-25" dirty="0">
                <a:latin typeface="Arial"/>
                <a:cs typeface="Arial"/>
              </a:rPr>
              <a:t>estimates and </a:t>
            </a:r>
            <a:r>
              <a:rPr sz="1200" spc="-30" dirty="0">
                <a:latin typeface="Arial"/>
                <a:cs typeface="Arial"/>
              </a:rPr>
              <a:t>more </a:t>
            </a:r>
            <a:r>
              <a:rPr sz="1200" spc="-20" dirty="0">
                <a:latin typeface="Arial"/>
                <a:cs typeface="Arial"/>
              </a:rPr>
              <a:t>accurate our  </a:t>
            </a:r>
            <a:r>
              <a:rPr sz="1200" spc="-35" dirty="0">
                <a:latin typeface="Arial"/>
                <a:cs typeface="Arial"/>
              </a:rPr>
              <a:t>inferences will</a:t>
            </a:r>
            <a:r>
              <a:rPr sz="1200" spc="30" dirty="0">
                <a:latin typeface="Arial"/>
                <a:cs typeface="Arial"/>
              </a:rPr>
              <a:t> </a:t>
            </a:r>
            <a:r>
              <a:rPr sz="1200" spc="-20" dirty="0">
                <a:latin typeface="Arial"/>
                <a:cs typeface="Arial"/>
              </a:rPr>
              <a:t>be</a:t>
            </a:r>
            <a:endParaRPr sz="1200">
              <a:latin typeface="Arial"/>
              <a:cs typeface="Arial"/>
            </a:endParaRPr>
          </a:p>
          <a:p>
            <a:pPr marL="12700" marR="5080">
              <a:lnSpc>
                <a:spcPct val="100000"/>
              </a:lnSpc>
              <a:spcBef>
                <a:spcPts val="840"/>
              </a:spcBef>
            </a:pPr>
            <a:r>
              <a:rPr sz="1200" spc="-20" dirty="0">
                <a:solidFill>
                  <a:srgbClr val="0E3652"/>
                </a:solidFill>
                <a:latin typeface="Arial"/>
                <a:cs typeface="Arial"/>
              </a:rPr>
              <a:t>Suppose we </a:t>
            </a:r>
            <a:r>
              <a:rPr sz="1200" spc="-15" dirty="0">
                <a:solidFill>
                  <a:srgbClr val="0E3652"/>
                </a:solidFill>
                <a:latin typeface="Arial"/>
                <a:cs typeface="Arial"/>
              </a:rPr>
              <a:t>want </a:t>
            </a:r>
            <a:r>
              <a:rPr sz="1200" spc="5" dirty="0">
                <a:solidFill>
                  <a:srgbClr val="0E3652"/>
                </a:solidFill>
                <a:latin typeface="Arial"/>
                <a:cs typeface="Arial"/>
              </a:rPr>
              <a:t>to </a:t>
            </a:r>
            <a:r>
              <a:rPr sz="1200" spc="-10" dirty="0">
                <a:solidFill>
                  <a:srgbClr val="0E3652"/>
                </a:solidFill>
                <a:latin typeface="Arial"/>
                <a:cs typeface="Arial"/>
              </a:rPr>
              <a:t>know how </a:t>
            </a:r>
            <a:r>
              <a:rPr sz="1200" spc="-35" dirty="0">
                <a:solidFill>
                  <a:srgbClr val="0E3652"/>
                </a:solidFill>
                <a:latin typeface="Arial"/>
                <a:cs typeface="Arial"/>
              </a:rPr>
              <a:t>many </a:t>
            </a:r>
            <a:r>
              <a:rPr sz="1200" spc="-25" dirty="0">
                <a:solidFill>
                  <a:srgbClr val="0E3652"/>
                </a:solidFill>
                <a:latin typeface="Arial"/>
                <a:cs typeface="Arial"/>
              </a:rPr>
              <a:t>offspring </a:t>
            </a:r>
            <a:r>
              <a:rPr sz="1200" spc="-40" dirty="0">
                <a:solidFill>
                  <a:srgbClr val="0E3652"/>
                </a:solidFill>
                <a:latin typeface="Arial"/>
                <a:cs typeface="Arial"/>
              </a:rPr>
              <a:t>female </a:t>
            </a:r>
            <a:r>
              <a:rPr sz="1200" spc="-35" dirty="0">
                <a:solidFill>
                  <a:srgbClr val="0E3652"/>
                </a:solidFill>
                <a:latin typeface="Arial"/>
                <a:cs typeface="Arial"/>
              </a:rPr>
              <a:t>lemurs  </a:t>
            </a:r>
            <a:r>
              <a:rPr sz="1200" spc="-40" dirty="0">
                <a:solidFill>
                  <a:srgbClr val="0E3652"/>
                </a:solidFill>
                <a:latin typeface="Arial"/>
                <a:cs typeface="Arial"/>
              </a:rPr>
              <a:t>have, </a:t>
            </a:r>
            <a:r>
              <a:rPr sz="1200" spc="-20" dirty="0">
                <a:solidFill>
                  <a:srgbClr val="0E3652"/>
                </a:solidFill>
                <a:latin typeface="Arial"/>
                <a:cs typeface="Arial"/>
              </a:rPr>
              <a:t>on </a:t>
            </a:r>
            <a:r>
              <a:rPr sz="1200" spc="-35" dirty="0">
                <a:solidFill>
                  <a:srgbClr val="0E3652"/>
                </a:solidFill>
                <a:latin typeface="Arial"/>
                <a:cs typeface="Arial"/>
              </a:rPr>
              <a:t>average. </a:t>
            </a:r>
            <a:r>
              <a:rPr sz="1200" spc="-40" dirty="0">
                <a:solidFill>
                  <a:srgbClr val="0E3652"/>
                </a:solidFill>
                <a:latin typeface="Arial"/>
                <a:cs typeface="Arial"/>
              </a:rPr>
              <a:t>It’s </a:t>
            </a:r>
            <a:r>
              <a:rPr sz="1200" spc="-5" dirty="0">
                <a:solidFill>
                  <a:srgbClr val="0E3652"/>
                </a:solidFill>
                <a:latin typeface="Arial"/>
                <a:cs typeface="Arial"/>
              </a:rPr>
              <a:t>not </a:t>
            </a:r>
            <a:r>
              <a:rPr sz="1200" spc="-35" dirty="0">
                <a:solidFill>
                  <a:srgbClr val="0E3652"/>
                </a:solidFill>
                <a:latin typeface="Arial"/>
                <a:cs typeface="Arial"/>
              </a:rPr>
              <a:t>feasible </a:t>
            </a:r>
            <a:r>
              <a:rPr sz="1200" spc="5" dirty="0">
                <a:solidFill>
                  <a:srgbClr val="0E3652"/>
                </a:solidFill>
                <a:latin typeface="Arial"/>
                <a:cs typeface="Arial"/>
              </a:rPr>
              <a:t>to </a:t>
            </a:r>
            <a:r>
              <a:rPr sz="1200" spc="-20" dirty="0">
                <a:solidFill>
                  <a:srgbClr val="0E3652"/>
                </a:solidFill>
                <a:latin typeface="Arial"/>
                <a:cs typeface="Arial"/>
              </a:rPr>
              <a:t>obtain </a:t>
            </a:r>
            <a:r>
              <a:rPr sz="1200" spc="-25" dirty="0">
                <a:solidFill>
                  <a:srgbClr val="0E3652"/>
                </a:solidFill>
                <a:latin typeface="Arial"/>
                <a:cs typeface="Arial"/>
              </a:rPr>
              <a:t>offspring </a:t>
            </a:r>
            <a:r>
              <a:rPr sz="1200" spc="-20" dirty="0">
                <a:solidFill>
                  <a:srgbClr val="0E3652"/>
                </a:solidFill>
                <a:latin typeface="Arial"/>
                <a:cs typeface="Arial"/>
              </a:rPr>
              <a:t>data </a:t>
            </a:r>
            <a:r>
              <a:rPr sz="1200" spc="-25" dirty="0">
                <a:solidFill>
                  <a:srgbClr val="0E3652"/>
                </a:solidFill>
                <a:latin typeface="Arial"/>
                <a:cs typeface="Arial"/>
              </a:rPr>
              <a:t>from  </a:t>
            </a:r>
            <a:r>
              <a:rPr sz="1200" spc="-20" dirty="0">
                <a:solidFill>
                  <a:srgbClr val="0E3652"/>
                </a:solidFill>
                <a:latin typeface="Arial"/>
                <a:cs typeface="Arial"/>
              </a:rPr>
              <a:t>on </a:t>
            </a:r>
            <a:r>
              <a:rPr sz="1200" spc="-50" dirty="0">
                <a:solidFill>
                  <a:srgbClr val="0E3652"/>
                </a:solidFill>
                <a:latin typeface="Arial"/>
                <a:cs typeface="Arial"/>
              </a:rPr>
              <a:t>all </a:t>
            </a:r>
            <a:r>
              <a:rPr sz="1200" spc="-40" dirty="0">
                <a:solidFill>
                  <a:srgbClr val="0E3652"/>
                </a:solidFill>
                <a:latin typeface="Arial"/>
                <a:cs typeface="Arial"/>
              </a:rPr>
              <a:t>female </a:t>
            </a:r>
            <a:r>
              <a:rPr sz="1200" spc="-30" dirty="0">
                <a:solidFill>
                  <a:srgbClr val="0E3652"/>
                </a:solidFill>
                <a:latin typeface="Arial"/>
                <a:cs typeface="Arial"/>
              </a:rPr>
              <a:t>lemurs, </a:t>
            </a:r>
            <a:r>
              <a:rPr sz="1200" spc="-20" dirty="0">
                <a:solidFill>
                  <a:srgbClr val="0E3652"/>
                </a:solidFill>
                <a:latin typeface="Arial"/>
                <a:cs typeface="Arial"/>
              </a:rPr>
              <a:t>so we </a:t>
            </a:r>
            <a:r>
              <a:rPr sz="1200" spc="-35" dirty="0">
                <a:solidFill>
                  <a:srgbClr val="0E3652"/>
                </a:solidFill>
                <a:latin typeface="Arial"/>
                <a:cs typeface="Arial"/>
              </a:rPr>
              <a:t>use </a:t>
            </a:r>
            <a:r>
              <a:rPr sz="1200" spc="-20" dirty="0">
                <a:solidFill>
                  <a:srgbClr val="0E3652"/>
                </a:solidFill>
                <a:latin typeface="Arial"/>
                <a:cs typeface="Arial"/>
              </a:rPr>
              <a:t>data </a:t>
            </a:r>
            <a:r>
              <a:rPr sz="1200" spc="-25" dirty="0">
                <a:solidFill>
                  <a:srgbClr val="0E3652"/>
                </a:solidFill>
                <a:latin typeface="Arial"/>
                <a:cs typeface="Arial"/>
              </a:rPr>
              <a:t>from </a:t>
            </a:r>
            <a:r>
              <a:rPr sz="1200" spc="-20" dirty="0">
                <a:solidFill>
                  <a:srgbClr val="0E3652"/>
                </a:solidFill>
                <a:latin typeface="Arial"/>
                <a:cs typeface="Arial"/>
              </a:rPr>
              <a:t>the </a:t>
            </a:r>
            <a:r>
              <a:rPr sz="1200" spc="-35" dirty="0">
                <a:solidFill>
                  <a:srgbClr val="0E3652"/>
                </a:solidFill>
                <a:latin typeface="Arial"/>
                <a:cs typeface="Arial"/>
              </a:rPr>
              <a:t>Duke </a:t>
            </a:r>
            <a:r>
              <a:rPr sz="1200" spc="-30" dirty="0">
                <a:solidFill>
                  <a:srgbClr val="0E3652"/>
                </a:solidFill>
                <a:latin typeface="Arial"/>
                <a:cs typeface="Arial"/>
              </a:rPr>
              <a:t>Lemur  </a:t>
            </a:r>
            <a:r>
              <a:rPr sz="1200" spc="-40" dirty="0">
                <a:solidFill>
                  <a:srgbClr val="0E3652"/>
                </a:solidFill>
                <a:latin typeface="Arial"/>
                <a:cs typeface="Arial"/>
              </a:rPr>
              <a:t>Center. </a:t>
            </a:r>
            <a:r>
              <a:rPr sz="1200" spc="-65" dirty="0">
                <a:solidFill>
                  <a:srgbClr val="0E3652"/>
                </a:solidFill>
                <a:latin typeface="Arial"/>
                <a:cs typeface="Arial"/>
              </a:rPr>
              <a:t>We </a:t>
            </a:r>
            <a:r>
              <a:rPr sz="1200" spc="-35" dirty="0">
                <a:solidFill>
                  <a:srgbClr val="0E3652"/>
                </a:solidFill>
                <a:latin typeface="Arial"/>
                <a:cs typeface="Arial"/>
              </a:rPr>
              <a:t>use </a:t>
            </a:r>
            <a:r>
              <a:rPr sz="1200" spc="-20" dirty="0">
                <a:solidFill>
                  <a:srgbClr val="0E3652"/>
                </a:solidFill>
                <a:latin typeface="Arial"/>
                <a:cs typeface="Arial"/>
              </a:rPr>
              <a:t>the </a:t>
            </a:r>
            <a:r>
              <a:rPr sz="1200" spc="-30" dirty="0">
                <a:solidFill>
                  <a:srgbClr val="0E3652"/>
                </a:solidFill>
                <a:latin typeface="Arial"/>
                <a:cs typeface="Arial"/>
              </a:rPr>
              <a:t>sample </a:t>
            </a:r>
            <a:r>
              <a:rPr sz="1200" spc="-35" dirty="0">
                <a:solidFill>
                  <a:srgbClr val="0E3652"/>
                </a:solidFill>
                <a:latin typeface="Arial"/>
                <a:cs typeface="Arial"/>
              </a:rPr>
              <a:t>mean </a:t>
            </a:r>
            <a:r>
              <a:rPr sz="1200" spc="-25" dirty="0">
                <a:solidFill>
                  <a:srgbClr val="0E3652"/>
                </a:solidFill>
                <a:latin typeface="Arial"/>
                <a:cs typeface="Arial"/>
              </a:rPr>
              <a:t>from </a:t>
            </a:r>
            <a:r>
              <a:rPr sz="1200" spc="-30" dirty="0">
                <a:solidFill>
                  <a:srgbClr val="0E3652"/>
                </a:solidFill>
                <a:latin typeface="Arial"/>
                <a:cs typeface="Arial"/>
              </a:rPr>
              <a:t>these </a:t>
            </a:r>
            <a:r>
              <a:rPr sz="1200" spc="-20" dirty="0">
                <a:solidFill>
                  <a:srgbClr val="0E3652"/>
                </a:solidFill>
                <a:latin typeface="Arial"/>
                <a:cs typeface="Arial"/>
              </a:rPr>
              <a:t>data </a:t>
            </a:r>
            <a:r>
              <a:rPr sz="1200" spc="-40" dirty="0">
                <a:solidFill>
                  <a:srgbClr val="0E3652"/>
                </a:solidFill>
                <a:latin typeface="Arial"/>
                <a:cs typeface="Arial"/>
              </a:rPr>
              <a:t>as an  </a:t>
            </a:r>
            <a:r>
              <a:rPr sz="1200" spc="-25" dirty="0">
                <a:solidFill>
                  <a:srgbClr val="0E3652"/>
                </a:solidFill>
                <a:latin typeface="Arial"/>
                <a:cs typeface="Arial"/>
              </a:rPr>
              <a:t>estimate </a:t>
            </a:r>
            <a:r>
              <a:rPr sz="1200" spc="-20" dirty="0">
                <a:solidFill>
                  <a:srgbClr val="0E3652"/>
                </a:solidFill>
                <a:latin typeface="Arial"/>
                <a:cs typeface="Arial"/>
              </a:rPr>
              <a:t>for the </a:t>
            </a:r>
            <a:r>
              <a:rPr sz="1200" spc="-15" dirty="0">
                <a:solidFill>
                  <a:srgbClr val="0E3652"/>
                </a:solidFill>
                <a:latin typeface="Arial"/>
                <a:cs typeface="Arial"/>
              </a:rPr>
              <a:t>unknown </a:t>
            </a:r>
            <a:r>
              <a:rPr sz="1200" spc="-20" dirty="0">
                <a:solidFill>
                  <a:srgbClr val="0E3652"/>
                </a:solidFill>
                <a:latin typeface="Arial"/>
                <a:cs typeface="Arial"/>
              </a:rPr>
              <a:t>population </a:t>
            </a:r>
            <a:r>
              <a:rPr sz="1200" spc="-30" dirty="0">
                <a:solidFill>
                  <a:srgbClr val="0E3652"/>
                </a:solidFill>
                <a:latin typeface="Arial"/>
                <a:cs typeface="Arial"/>
              </a:rPr>
              <a:t>mean. </a:t>
            </a:r>
            <a:r>
              <a:rPr sz="1200" spc="-35" dirty="0">
                <a:solidFill>
                  <a:srgbClr val="0E3652"/>
                </a:solidFill>
                <a:latin typeface="Arial"/>
                <a:cs typeface="Arial"/>
              </a:rPr>
              <a:t>Can </a:t>
            </a:r>
            <a:r>
              <a:rPr sz="1200" spc="-30" dirty="0">
                <a:solidFill>
                  <a:srgbClr val="0E3652"/>
                </a:solidFill>
                <a:latin typeface="Arial"/>
                <a:cs typeface="Arial"/>
              </a:rPr>
              <a:t>you </a:t>
            </a:r>
            <a:r>
              <a:rPr sz="1200" spc="-45" dirty="0">
                <a:solidFill>
                  <a:srgbClr val="0E3652"/>
                </a:solidFill>
                <a:latin typeface="Arial"/>
                <a:cs typeface="Arial"/>
              </a:rPr>
              <a:t>see any  </a:t>
            </a:r>
            <a:r>
              <a:rPr sz="1200" spc="-25" dirty="0">
                <a:solidFill>
                  <a:srgbClr val="0E3652"/>
                </a:solidFill>
                <a:latin typeface="Arial"/>
                <a:cs typeface="Arial"/>
              </a:rPr>
              <a:t>limitations </a:t>
            </a:r>
            <a:r>
              <a:rPr sz="1200" spc="5" dirty="0">
                <a:solidFill>
                  <a:srgbClr val="0E3652"/>
                </a:solidFill>
                <a:latin typeface="Arial"/>
                <a:cs typeface="Arial"/>
              </a:rPr>
              <a:t>to </a:t>
            </a:r>
            <a:r>
              <a:rPr sz="1200" spc="-30" dirty="0">
                <a:solidFill>
                  <a:srgbClr val="0E3652"/>
                </a:solidFill>
                <a:latin typeface="Arial"/>
                <a:cs typeface="Arial"/>
              </a:rPr>
              <a:t>using </a:t>
            </a:r>
            <a:r>
              <a:rPr sz="1200" spc="-20" dirty="0">
                <a:solidFill>
                  <a:srgbClr val="0E3652"/>
                </a:solidFill>
                <a:latin typeface="Arial"/>
                <a:cs typeface="Arial"/>
              </a:rPr>
              <a:t>data </a:t>
            </a:r>
            <a:r>
              <a:rPr sz="1200" spc="-25" dirty="0">
                <a:solidFill>
                  <a:srgbClr val="0E3652"/>
                </a:solidFill>
                <a:latin typeface="Arial"/>
                <a:cs typeface="Arial"/>
              </a:rPr>
              <a:t>from </a:t>
            </a:r>
            <a:r>
              <a:rPr sz="1200" spc="-20" dirty="0">
                <a:solidFill>
                  <a:srgbClr val="0E3652"/>
                </a:solidFill>
                <a:latin typeface="Arial"/>
                <a:cs typeface="Arial"/>
              </a:rPr>
              <a:t>the </a:t>
            </a:r>
            <a:r>
              <a:rPr sz="1200" spc="-35" dirty="0">
                <a:solidFill>
                  <a:srgbClr val="0E3652"/>
                </a:solidFill>
                <a:latin typeface="Arial"/>
                <a:cs typeface="Arial"/>
              </a:rPr>
              <a:t>Duke </a:t>
            </a:r>
            <a:r>
              <a:rPr sz="1200" spc="-30" dirty="0">
                <a:solidFill>
                  <a:srgbClr val="0E3652"/>
                </a:solidFill>
                <a:latin typeface="Arial"/>
                <a:cs typeface="Arial"/>
              </a:rPr>
              <a:t>Lemur Center </a:t>
            </a:r>
            <a:r>
              <a:rPr sz="1200" spc="5" dirty="0">
                <a:solidFill>
                  <a:srgbClr val="0E3652"/>
                </a:solidFill>
                <a:latin typeface="Arial"/>
                <a:cs typeface="Arial"/>
              </a:rPr>
              <a:t>to </a:t>
            </a:r>
            <a:r>
              <a:rPr sz="1200" spc="-30" dirty="0">
                <a:solidFill>
                  <a:srgbClr val="0E3652"/>
                </a:solidFill>
                <a:latin typeface="Arial"/>
                <a:cs typeface="Arial"/>
              </a:rPr>
              <a:t>make  </a:t>
            </a:r>
            <a:r>
              <a:rPr sz="1200" spc="-35" dirty="0">
                <a:solidFill>
                  <a:srgbClr val="0E3652"/>
                </a:solidFill>
                <a:latin typeface="Arial"/>
                <a:cs typeface="Arial"/>
              </a:rPr>
              <a:t>inferences </a:t>
            </a:r>
            <a:r>
              <a:rPr sz="1200" spc="-10" dirty="0">
                <a:solidFill>
                  <a:srgbClr val="0E3652"/>
                </a:solidFill>
                <a:latin typeface="Arial"/>
                <a:cs typeface="Arial"/>
              </a:rPr>
              <a:t>about </a:t>
            </a:r>
            <a:r>
              <a:rPr sz="1200" spc="-50" dirty="0">
                <a:solidFill>
                  <a:srgbClr val="0E3652"/>
                </a:solidFill>
                <a:latin typeface="Arial"/>
                <a:cs typeface="Arial"/>
              </a:rPr>
              <a:t>all</a:t>
            </a:r>
            <a:r>
              <a:rPr sz="1200" spc="35" dirty="0">
                <a:solidFill>
                  <a:srgbClr val="0E3652"/>
                </a:solidFill>
                <a:latin typeface="Arial"/>
                <a:cs typeface="Arial"/>
              </a:rPr>
              <a:t> </a:t>
            </a:r>
            <a:r>
              <a:rPr sz="1200" spc="-30" dirty="0">
                <a:solidFill>
                  <a:srgbClr val="0E3652"/>
                </a:solidFill>
                <a:latin typeface="Arial"/>
                <a:cs typeface="Arial"/>
              </a:rPr>
              <a:t>lemurs?</a:t>
            </a:r>
            <a:endParaRPr sz="1200">
              <a:latin typeface="Arial"/>
              <a:cs typeface="Arial"/>
            </a:endParaRPr>
          </a:p>
        </p:txBody>
      </p:sp>
      <p:sp>
        <p:nvSpPr>
          <p:cNvPr id="6" name="object 6"/>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1</a:t>
            </a:r>
            <a:endParaRPr sz="800">
              <a:latin typeface="DejaVu Sans"/>
              <a:cs typeface="DejaVu Sans"/>
            </a:endParaRPr>
          </a:p>
        </p:txBody>
      </p:sp>
      <p:sp>
        <p:nvSpPr>
          <p:cNvPr id="7" name="Rectangle 6"/>
          <p:cNvSpPr/>
          <p:nvPr/>
        </p:nvSpPr>
        <p:spPr>
          <a:xfrm>
            <a:off x="95250" y="-22108"/>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04285" y="57937"/>
            <a:ext cx="1208405" cy="191135"/>
          </a:xfrm>
          <a:prstGeom prst="rect">
            <a:avLst/>
          </a:prstGeom>
        </p:spPr>
        <p:txBody>
          <a:bodyPr vert="horz" wrap="square" lIns="0" tIns="17145" rIns="0" bIns="0" rtlCol="0">
            <a:spAutoFit/>
          </a:bodyPr>
          <a:lstStyle/>
          <a:p>
            <a:pPr marL="12700">
              <a:lnSpc>
                <a:spcPct val="100000"/>
              </a:lnSpc>
              <a:spcBef>
                <a:spcPts val="135"/>
              </a:spcBef>
            </a:pPr>
            <a:r>
              <a:rPr spc="-45" dirty="0"/>
              <a:t>Sampling </a:t>
            </a:r>
            <a:r>
              <a:rPr spc="-30" dirty="0"/>
              <a:t>is</a:t>
            </a:r>
            <a:r>
              <a:rPr spc="-65" dirty="0"/>
              <a:t> natural</a:t>
            </a:r>
          </a:p>
        </p:txBody>
      </p:sp>
      <p:sp>
        <p:nvSpPr>
          <p:cNvPr id="3" name="object 3"/>
          <p:cNvSpPr/>
          <p:nvPr/>
        </p:nvSpPr>
        <p:spPr>
          <a:xfrm>
            <a:off x="469349" y="2539606"/>
            <a:ext cx="697469" cy="638569"/>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4440682" y="3283980"/>
            <a:ext cx="81915" cy="142875"/>
          </a:xfrm>
          <a:prstGeom prst="rect">
            <a:avLst/>
          </a:prstGeom>
        </p:spPr>
        <p:txBody>
          <a:bodyPr vert="horz" wrap="square" lIns="0" tIns="6985" rIns="0" bIns="0" rtlCol="0">
            <a:spAutoFit/>
          </a:bodyPr>
          <a:lstStyle/>
          <a:p>
            <a:pPr marL="12700">
              <a:lnSpc>
                <a:spcPct val="100000"/>
              </a:lnSpc>
              <a:spcBef>
                <a:spcPts val="55"/>
              </a:spcBef>
            </a:pPr>
            <a:r>
              <a:rPr sz="800" spc="-70" dirty="0">
                <a:solidFill>
                  <a:srgbClr val="7F7F7F"/>
                </a:solidFill>
                <a:latin typeface="DejaVu Sans"/>
                <a:cs typeface="DejaVu Sans"/>
              </a:rPr>
              <a:t>2</a:t>
            </a:r>
            <a:endParaRPr sz="800">
              <a:latin typeface="DejaVu Sans"/>
              <a:cs typeface="DejaVu Sans"/>
            </a:endParaRPr>
          </a:p>
        </p:txBody>
      </p:sp>
      <p:pic>
        <p:nvPicPr>
          <p:cNvPr id="6" name="Picture 2" descr="https://www2.stat.duke.edu/courses/Spring19/sta101.001/images/Roadmap.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891" t="22428" r="-1891" b="21557"/>
          <a:stretch/>
        </p:blipFill>
        <p:spPr bwMode="auto">
          <a:xfrm>
            <a:off x="247650" y="739775"/>
            <a:ext cx="3962400" cy="12954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32315" y="1882775"/>
            <a:ext cx="1219200" cy="461665"/>
          </a:xfrm>
          <a:prstGeom prst="rect">
            <a:avLst/>
          </a:prstGeom>
          <a:noFill/>
        </p:spPr>
        <p:txBody>
          <a:bodyPr wrap="square" rtlCol="0">
            <a:spAutoFit/>
          </a:bodyPr>
          <a:lstStyle/>
          <a:p>
            <a:r>
              <a:rPr lang="en-US" sz="1200" dirty="0" smtClean="0"/>
              <a:t>Is the soup salty?</a:t>
            </a:r>
            <a:endParaRPr lang="en-US" sz="1200" dirty="0"/>
          </a:p>
        </p:txBody>
      </p:sp>
      <p:pic>
        <p:nvPicPr>
          <p:cNvPr id="2050" name="Picture 2" descr="Coolest Spoon Cartoon Images Tablespoon Stock Illustrations Vectors &amp;amp; Clipart â 22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90650" y="2603964"/>
            <a:ext cx="1009650" cy="489528"/>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514474" y="1913426"/>
            <a:ext cx="885825" cy="461665"/>
          </a:xfrm>
          <a:prstGeom prst="rect">
            <a:avLst/>
          </a:prstGeom>
          <a:noFill/>
        </p:spPr>
        <p:txBody>
          <a:bodyPr wrap="square" rtlCol="0">
            <a:spAutoFit/>
          </a:bodyPr>
          <a:lstStyle/>
          <a:p>
            <a:r>
              <a:rPr lang="en-US" sz="1200" dirty="0" smtClean="0"/>
              <a:t>Get a spoonful.</a:t>
            </a:r>
            <a:endParaRPr lang="en-US" sz="1200" dirty="0"/>
          </a:p>
        </p:txBody>
      </p:sp>
      <p:sp>
        <p:nvSpPr>
          <p:cNvPr id="10" name="TextBox 9"/>
          <p:cNvSpPr txBox="1"/>
          <p:nvPr/>
        </p:nvSpPr>
        <p:spPr>
          <a:xfrm>
            <a:off x="2452587" y="1856340"/>
            <a:ext cx="842962" cy="461665"/>
          </a:xfrm>
          <a:prstGeom prst="rect">
            <a:avLst/>
          </a:prstGeom>
          <a:noFill/>
        </p:spPr>
        <p:txBody>
          <a:bodyPr wrap="square" rtlCol="0">
            <a:spAutoFit/>
          </a:bodyPr>
          <a:lstStyle/>
          <a:p>
            <a:r>
              <a:rPr lang="en-US" sz="1200" dirty="0" smtClean="0"/>
              <a:t>Taste it. Is it salty?</a:t>
            </a:r>
            <a:endParaRPr lang="en-US" sz="1200" dirty="0"/>
          </a:p>
        </p:txBody>
      </p:sp>
      <p:sp>
        <p:nvSpPr>
          <p:cNvPr id="11" name="TextBox 10"/>
          <p:cNvSpPr txBox="1"/>
          <p:nvPr/>
        </p:nvSpPr>
        <p:spPr>
          <a:xfrm>
            <a:off x="3295549" y="1867259"/>
            <a:ext cx="1251750" cy="1015663"/>
          </a:xfrm>
          <a:prstGeom prst="rect">
            <a:avLst/>
          </a:prstGeom>
          <a:noFill/>
        </p:spPr>
        <p:txBody>
          <a:bodyPr wrap="square" rtlCol="0">
            <a:spAutoFit/>
          </a:bodyPr>
          <a:lstStyle/>
          <a:p>
            <a:r>
              <a:rPr lang="en-US" sz="1200" dirty="0" smtClean="0"/>
              <a:t>Use this spoonful to determine if the whole soup is salty.</a:t>
            </a:r>
            <a:endParaRPr lang="en-US" sz="1200" dirty="0"/>
          </a:p>
        </p:txBody>
      </p:sp>
      <p:sp>
        <p:nvSpPr>
          <p:cNvPr id="12" name="object 3"/>
          <p:cNvSpPr/>
          <p:nvPr/>
        </p:nvSpPr>
        <p:spPr>
          <a:xfrm>
            <a:off x="3743213" y="2605381"/>
            <a:ext cx="697469" cy="638569"/>
          </a:xfrm>
          <a:prstGeom prst="rect">
            <a:avLst/>
          </a:prstGeom>
          <a:blipFill>
            <a:blip r:embed="rId2" cstate="print"/>
            <a:stretch>
              <a:fillRect/>
            </a:stretch>
          </a:blipFill>
        </p:spPr>
        <p:txBody>
          <a:bodyPr wrap="square" lIns="0" tIns="0" rIns="0" bIns="0" rtlCol="0"/>
          <a:lstStyle/>
          <a:p>
            <a:endParaRPr/>
          </a:p>
        </p:txBody>
      </p:sp>
      <p:pic>
        <p:nvPicPr>
          <p:cNvPr id="2052" name="Picture 4" descr="Woman Eating on Cooking Pan"/>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00445" y="2344440"/>
            <a:ext cx="571279" cy="857579"/>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95250" y="-22108"/>
            <a:ext cx="410690" cy="369332"/>
          </a:xfrm>
          <a:prstGeom prst="rect">
            <a:avLst/>
          </a:prstGeom>
        </p:spPr>
        <p:txBody>
          <a:bodyPr wrap="none">
            <a:spAutoFit/>
          </a:bodyPr>
          <a:lstStyle/>
          <a:p>
            <a:r>
              <a:rPr lang="en-US" dirty="0"/>
              <a:t>🆕</a:t>
            </a:r>
          </a:p>
        </p:txBody>
      </p:sp>
    </p:spTree>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21256</TotalTime>
  <Words>6015</Words>
  <Application>Microsoft Office PowerPoint</Application>
  <PresentationFormat>Custom</PresentationFormat>
  <Paragraphs>2107</Paragraphs>
  <Slides>60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60</vt:i4>
      </vt:variant>
    </vt:vector>
  </HeadingPairs>
  <TitlesOfParts>
    <vt:vector size="67" baseType="lpstr">
      <vt:lpstr>Arial</vt:lpstr>
      <vt:lpstr>Calibri</vt:lpstr>
      <vt:lpstr>DejaVu Sans</vt:lpstr>
      <vt:lpstr>DejaVu Serif</vt:lpstr>
      <vt:lpstr>OpenSans</vt:lpstr>
      <vt:lpstr>Times New Roman</vt:lpstr>
      <vt:lpstr>Office Theme</vt:lpstr>
      <vt:lpstr>PowerPoint Presentation</vt:lpstr>
      <vt:lpstr>PowerPoint Presentation</vt:lpstr>
      <vt:lpstr>Outline</vt:lpstr>
      <vt:lpstr>1. Use a sample to make inferences about the population</vt:lpstr>
      <vt:lpstr>PowerPoint Presentation</vt:lpstr>
      <vt:lpstr>1. Use a sample to make inferences about the population</vt:lpstr>
      <vt:lpstr>1. Use a sample to make inferences about the population</vt:lpstr>
      <vt:lpstr>PowerPoint Presentation</vt:lpstr>
      <vt:lpstr>Sampling is natural</vt:lpstr>
      <vt:lpstr>Sampling is natural</vt:lpstr>
      <vt:lpstr>Outline</vt:lpstr>
      <vt:lpstr>2.  Ideally use a simple random sample, stratify to control for a variable, and cluster to make sampling easier</vt:lpstr>
      <vt:lpstr>PowerPoint Presentation</vt:lpstr>
      <vt:lpstr>2.  Ideally use a simple random sample, stratify to control for a variable, and cluster to make sampling easier</vt:lpstr>
      <vt:lpstr>PowerPoint Presentation</vt:lpstr>
      <vt:lpstr>2. Ideally use a simple random sample, stratify to control for a variable,</vt:lpstr>
      <vt:lpstr>2. Ideally use a simple random sample, stratify to control for a variable,</vt:lpstr>
      <vt:lpstr>2. Ideally use a simple random sample, stratify to control for a variable,</vt:lpstr>
      <vt:lpstr>Clicker question</vt:lpstr>
      <vt:lpstr>Clicker question</vt:lpstr>
      <vt:lpstr>Clicker question</vt:lpstr>
      <vt:lpstr>Outline</vt:lpstr>
      <vt:lpstr>Outline</vt:lpstr>
      <vt:lpstr>3. Sampling schemes can suﬀer from a variety of biases</vt:lpstr>
      <vt:lpstr>3. Sampling schemes can suﬀer from a variety of biases</vt:lpstr>
      <vt:lpstr>3. Sampling schemes can suﬀer from a variety of biases</vt:lpstr>
      <vt:lpstr>3. Sampling schemes can suﬀer from a variety of biases</vt:lpstr>
      <vt:lpstr>3. Sampling schemes can suﬀer from a variety of biases</vt:lpstr>
      <vt:lpstr>3. Sampling schemes can suﬀer from a variety of biases</vt:lpstr>
      <vt:lpstr>3. Sampling schemes can suﬀer from a variety of biases</vt:lpstr>
      <vt:lpstr>3. Sampling schemes can suﬀer from a variety of biases</vt:lpstr>
      <vt:lpstr>3. Sampling schemes can suﬀer from a variety of biases</vt:lpstr>
      <vt:lpstr>3. Sampling schemes can suﬀer from a variety of biases</vt:lpstr>
      <vt:lpstr>PowerPoint Presentation</vt:lpstr>
      <vt:lpstr>PowerPoint Presentation</vt:lpstr>
      <vt:lpstr>PowerPoint Presentation</vt:lpstr>
      <vt:lpstr>Outline</vt:lpstr>
      <vt:lpstr>PowerPoint Presentation</vt:lpstr>
      <vt:lpstr>Outline</vt:lpstr>
      <vt:lpstr>Outline</vt:lpstr>
      <vt:lpstr>What type of study is this? What is the scope of inference  (causality / generalizability)?</vt:lpstr>
      <vt:lpstr>What type of study is this? What is the scope of inference  (causality / generalizability)?</vt:lpstr>
      <vt:lpstr>What type of study is this? What is the scope of inference  (causality / generalizability)?</vt:lpstr>
      <vt:lpstr>What type of study is this? What is the scope of inference  (causality / generalizability)?</vt:lpstr>
      <vt:lpstr>What type of study is this? What is the scope of inference  (causality / generalizability)?</vt:lpstr>
      <vt:lpstr>What type of study is this? What is the scope of inference  (causality / generalizability)?</vt:lpstr>
      <vt:lpstr>PowerPoint Presentation</vt:lpstr>
      <vt:lpstr>PowerPoint Presentation</vt:lpstr>
      <vt:lpstr>PowerPoint Presentation</vt:lpstr>
      <vt:lpstr>PowerPoint Presentation</vt:lpstr>
      <vt:lpstr>PowerPoint Presentation</vt:lpstr>
      <vt:lpstr>Outline</vt:lpstr>
      <vt:lpstr>Outline</vt:lpstr>
      <vt:lpstr>5. Four principles of experimental design:  randomize, control, block, replicate</vt:lpstr>
      <vt:lpstr>5. Four principles of experimental design:  randomize, control, block, replicate</vt:lpstr>
      <vt:lpstr>5. Four principles of experimental design:  randomize, control, block, replicate</vt:lpstr>
      <vt:lpstr>Outline</vt:lpstr>
      <vt:lpstr>6. Random sampling helps generalizability,  random assignment helps causality (two or more variables)</vt:lpstr>
      <vt:lpstr>Outline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Introduction to data - 1. Data Collection + Observational studies &amp; experiments</dc:title>
  <dc:creator>Sta 101 - Spring 2016</dc:creator>
  <cp:lastModifiedBy>Dr Victoria Ellison, Ph.D.</cp:lastModifiedBy>
  <cp:revision>61</cp:revision>
  <cp:lastPrinted>2019-01-14T18:42:28Z</cp:lastPrinted>
  <dcterms:created xsi:type="dcterms:W3CDTF">2018-08-26T02:34:32Z</dcterms:created>
  <dcterms:modified xsi:type="dcterms:W3CDTF">2019-01-14T18:42:46Z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2016-01-13T00:00:00Z</vt:filetime>
  </property>
  <property fmtid="{D5CDD505-2E9C-101B-9397-08002B2CF9AE}" pid="3" name="Creator">
    <vt:lpwstr>LaTeX with Beamer class version 3.36</vt:lpwstr>
  </property>
  <property fmtid="{D5CDD505-2E9C-101B-9397-08002B2CF9AE}" pid="4" name="LastSaved">
    <vt:filetime>2018-08-26T00:00:00Z</vt:filetime>
  </property>
</Properties>
</file>