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256" r:id="rId2"/>
    <p:sldId id="308" r:id="rId3"/>
    <p:sldId id="258" r:id="rId4"/>
    <p:sldId id="307" r:id="rId5"/>
    <p:sldId id="257" r:id="rId6"/>
    <p:sldId id="292" r:id="rId7"/>
    <p:sldId id="293" r:id="rId8"/>
    <p:sldId id="330" r:id="rId9"/>
    <p:sldId id="314" r:id="rId10"/>
    <p:sldId id="263" r:id="rId11"/>
    <p:sldId id="264" r:id="rId12"/>
    <p:sldId id="331" r:id="rId13"/>
    <p:sldId id="332" r:id="rId14"/>
    <p:sldId id="315" r:id="rId15"/>
    <p:sldId id="311" r:id="rId16"/>
    <p:sldId id="335" r:id="rId17"/>
    <p:sldId id="271" r:id="rId18"/>
    <p:sldId id="272" r:id="rId19"/>
    <p:sldId id="339" r:id="rId20"/>
    <p:sldId id="289" r:id="rId21"/>
    <p:sldId id="334" r:id="rId22"/>
    <p:sldId id="273" r:id="rId23"/>
    <p:sldId id="317" r:id="rId24"/>
    <p:sldId id="325" r:id="rId25"/>
    <p:sldId id="316" r:id="rId26"/>
    <p:sldId id="337" r:id="rId27"/>
    <p:sldId id="275" r:id="rId28"/>
    <p:sldId id="323" r:id="rId29"/>
    <p:sldId id="276" r:id="rId30"/>
    <p:sldId id="277" r:id="rId31"/>
    <p:sldId id="318" r:id="rId32"/>
    <p:sldId id="279" r:id="rId33"/>
    <p:sldId id="324" r:id="rId34"/>
    <p:sldId id="333" r:id="rId35"/>
    <p:sldId id="319" r:id="rId36"/>
    <p:sldId id="280" r:id="rId37"/>
    <p:sldId id="281" r:id="rId38"/>
    <p:sldId id="282" r:id="rId39"/>
    <p:sldId id="283" r:id="rId40"/>
    <p:sldId id="285" r:id="rId41"/>
    <p:sldId id="338" r:id="rId42"/>
    <p:sldId id="320" r:id="rId43"/>
    <p:sldId id="329" r:id="rId44"/>
    <p:sldId id="321" r:id="rId45"/>
    <p:sldId id="336" r:id="rId46"/>
    <p:sldId id="326" r:id="rId47"/>
    <p:sldId id="327" r:id="rId48"/>
    <p:sldId id="328" r:id="rId49"/>
    <p:sldId id="322" r:id="rId50"/>
  </p:sldIdLst>
  <p:sldSz cx="4610100" cy="3460750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1352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6713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775" y="0"/>
            <a:ext cx="4160838" cy="366713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B5E69B10-34DB-4308-87D5-0D985157FF5D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489"/>
            <a:ext cx="4160838" cy="366712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775" y="6948489"/>
            <a:ext cx="4160838" cy="366712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E196D391-FAC1-49DB-BCA9-3BB1100FE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7222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6713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775" y="0"/>
            <a:ext cx="4160838" cy="366713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F16D6663-9D60-4ACF-AF99-A205F0779AC7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57538" y="914400"/>
            <a:ext cx="3286125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439" y="3521076"/>
            <a:ext cx="7680324" cy="2879725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489"/>
            <a:ext cx="4160838" cy="366712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775" y="6948489"/>
            <a:ext cx="4160838" cy="366712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0E8A62A8-3544-4DC1-BDB8-CD20BDF49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982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8A62A8-3544-4DC1-BDB8-CD20BDF4971A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00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8A62A8-3544-4DC1-BDB8-CD20BDF4971A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11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281" y="57937"/>
            <a:ext cx="4415536" cy="191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DejaVu Sans"/>
                <a:cs typeface="DejaVu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DejaVu Sans"/>
                <a:cs typeface="DejaVu Sans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70" dirty="0"/>
              <a:t>‹#›</a:t>
            </a:fld>
            <a:endParaRPr spc="-7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DejaVu Sans"/>
                <a:cs typeface="DejaVu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DejaVu Sans"/>
                <a:cs typeface="DejaVu Sans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70" dirty="0"/>
              <a:t>‹#›</a:t>
            </a:fld>
            <a:endParaRPr spc="-7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DejaVu Sans"/>
                <a:cs typeface="DejaVu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DejaVu Sans"/>
                <a:cs typeface="DejaVu Sans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70" dirty="0"/>
              <a:t>‹#›</a:t>
            </a:fld>
            <a:endParaRPr spc="-7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DejaVu Sans"/>
                <a:cs typeface="DejaVu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DejaVu Sans"/>
                <a:cs typeface="DejaVu Sans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70" dirty="0"/>
              <a:t>‹#›</a:t>
            </a:fld>
            <a:endParaRPr spc="-7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DejaVu Sans"/>
                <a:cs typeface="DejaVu Sans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70" dirty="0"/>
              <a:t>‹#›</a:t>
            </a:fld>
            <a:endParaRPr spc="-7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4608195" cy="297180"/>
          </a:xfrm>
          <a:custGeom>
            <a:avLst/>
            <a:gdLst/>
            <a:ahLst/>
            <a:cxnLst/>
            <a:rect l="l" t="t" r="r" b="b"/>
            <a:pathLst>
              <a:path w="4608195" h="297180">
                <a:moveTo>
                  <a:pt x="0" y="296926"/>
                </a:moveTo>
                <a:lnTo>
                  <a:pt x="4607941" y="296926"/>
                </a:lnTo>
                <a:lnTo>
                  <a:pt x="4607941" y="0"/>
                </a:lnTo>
                <a:lnTo>
                  <a:pt x="0" y="0"/>
                </a:lnTo>
                <a:lnTo>
                  <a:pt x="0" y="296926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536" y="57937"/>
            <a:ext cx="4415027" cy="191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DejaVu Sans"/>
                <a:cs typeface="DejaVu San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28734" y="921611"/>
            <a:ext cx="2952631" cy="1530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67434" y="3218497"/>
            <a:ext cx="1475232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399788" y="3283980"/>
            <a:ext cx="163195" cy="142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7F7F7F"/>
                </a:solidFill>
                <a:latin typeface="DejaVu Sans"/>
                <a:cs typeface="DejaVu Sans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70" dirty="0"/>
              <a:t>‹#›</a:t>
            </a:fld>
            <a:endParaRPr spc="-7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stat.duke.edu/courses/Spring19/sta101.001/index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6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283" y="1788768"/>
            <a:ext cx="2002362" cy="1304291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253111" y="439293"/>
            <a:ext cx="4102100" cy="640715"/>
          </a:xfrm>
          <a:prstGeom prst="rect">
            <a:avLst/>
          </a:prstGeom>
          <a:solidFill>
            <a:srgbClr val="024F84"/>
          </a:solidFill>
        </p:spPr>
        <p:txBody>
          <a:bodyPr vert="horz" wrap="square" lIns="0" tIns="53340" rIns="0" bIns="0" rtlCol="0">
            <a:spAutoFit/>
          </a:bodyPr>
          <a:lstStyle/>
          <a:p>
            <a:pPr marL="878205">
              <a:lnSpc>
                <a:spcPct val="100000"/>
              </a:lnSpc>
              <a:spcBef>
                <a:spcPts val="420"/>
              </a:spcBef>
            </a:pP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Unit 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1: </a:t>
            </a: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Introduction </a:t>
            </a:r>
            <a:r>
              <a:rPr sz="1400" b="1" spc="25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400" b="1"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endParaRPr sz="1400">
              <a:latin typeface="Arial"/>
              <a:cs typeface="Arial"/>
            </a:endParaRPr>
          </a:p>
          <a:p>
            <a:pPr marL="967105">
              <a:lnSpc>
                <a:spcPct val="100000"/>
              </a:lnSpc>
              <a:spcBef>
                <a:spcPts val="470"/>
              </a:spcBef>
            </a:pPr>
            <a:r>
              <a:rPr sz="1400" spc="10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1400" spc="-15" dirty="0">
                <a:solidFill>
                  <a:srgbClr val="FFFFFF"/>
                </a:solidFill>
                <a:latin typeface="Arial"/>
                <a:cs typeface="Arial"/>
              </a:rPr>
              <a:t>Exploratory </a:t>
            </a:r>
            <a:r>
              <a:rPr sz="1400" dirty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r>
              <a:rPr sz="1400" spc="-2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-35" dirty="0">
                <a:solidFill>
                  <a:srgbClr val="FFFFFF"/>
                </a:solidFill>
                <a:latin typeface="Arial"/>
                <a:cs typeface="Arial"/>
              </a:rPr>
              <a:t>analysis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61338" y="1292212"/>
            <a:ext cx="1734312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Sta </a:t>
            </a:r>
            <a:r>
              <a:rPr sz="1200" spc="-10" dirty="0">
                <a:latin typeface="Arial"/>
                <a:cs typeface="Arial"/>
              </a:rPr>
              <a:t>101 </a:t>
            </a:r>
            <a:r>
              <a:rPr lang="en-US" sz="1200" spc="40" dirty="0" smtClean="0">
                <a:latin typeface="Arial"/>
                <a:cs typeface="Arial"/>
              </a:rPr>
              <a:t>–</a:t>
            </a:r>
            <a:r>
              <a:rPr sz="1200" spc="40" dirty="0" smtClean="0">
                <a:latin typeface="Arial"/>
                <a:cs typeface="Arial"/>
              </a:rPr>
              <a:t> </a:t>
            </a:r>
            <a:r>
              <a:rPr lang="en-US" sz="1200" spc="-25" dirty="0" smtClean="0">
                <a:latin typeface="Arial"/>
                <a:cs typeface="Arial"/>
              </a:rPr>
              <a:t>Spring </a:t>
            </a:r>
            <a:r>
              <a:rPr sz="1200" spc="-10" dirty="0" smtClean="0">
                <a:latin typeface="Arial"/>
                <a:cs typeface="Arial"/>
              </a:rPr>
              <a:t>201</a:t>
            </a:r>
            <a:r>
              <a:rPr lang="en-US" sz="1200" spc="-10" dirty="0">
                <a:latin typeface="Arial"/>
                <a:cs typeface="Arial"/>
              </a:rPr>
              <a:t>9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658" y="1662683"/>
            <a:ext cx="219075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Duke </a:t>
            </a:r>
            <a:r>
              <a:rPr sz="800" spc="-30" dirty="0">
                <a:latin typeface="Arial"/>
                <a:cs typeface="Arial"/>
              </a:rPr>
              <a:t>University, </a:t>
            </a:r>
            <a:r>
              <a:rPr sz="800" spc="-15" dirty="0">
                <a:latin typeface="Arial"/>
                <a:cs typeface="Arial"/>
              </a:rPr>
              <a:t>Department </a:t>
            </a:r>
            <a:r>
              <a:rPr sz="800" spc="-10" dirty="0">
                <a:latin typeface="Arial"/>
                <a:cs typeface="Arial"/>
              </a:rPr>
              <a:t>of </a:t>
            </a:r>
            <a:r>
              <a:rPr sz="800" spc="-15" dirty="0">
                <a:latin typeface="Arial"/>
                <a:cs typeface="Arial"/>
              </a:rPr>
              <a:t>Statistical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Science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411" y="2966974"/>
            <a:ext cx="955675" cy="1346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45" dirty="0">
                <a:solidFill>
                  <a:srgbClr val="024F84"/>
                </a:solidFill>
                <a:latin typeface="Arial"/>
                <a:cs typeface="Arial"/>
              </a:rPr>
              <a:t>Dr.</a:t>
            </a:r>
            <a:r>
              <a:rPr sz="800" spc="2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lang="en-US" sz="800" spc="-20" dirty="0" smtClean="0">
                <a:solidFill>
                  <a:srgbClr val="024F84"/>
                </a:solidFill>
                <a:latin typeface="Arial"/>
                <a:cs typeface="Arial"/>
              </a:rPr>
              <a:t>Elliso</a:t>
            </a:r>
            <a:r>
              <a:rPr lang="en-US" sz="800" spc="-20" dirty="0">
                <a:solidFill>
                  <a:srgbClr val="024F84"/>
                </a:solidFill>
                <a:latin typeface="Arial"/>
                <a:cs typeface="Arial"/>
              </a:rPr>
              <a:t>n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14450" y="2966974"/>
            <a:ext cx="3053080" cy="25776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Slides </a:t>
            </a:r>
            <a:r>
              <a:rPr sz="800" spc="-5" dirty="0">
                <a:latin typeface="Arial"/>
                <a:cs typeface="Arial"/>
              </a:rPr>
              <a:t>posted </a:t>
            </a:r>
            <a:r>
              <a:rPr sz="800" spc="-10" dirty="0" smtClean="0">
                <a:latin typeface="Arial"/>
                <a:cs typeface="Arial"/>
              </a:rPr>
              <a:t>at</a:t>
            </a:r>
            <a:r>
              <a:rPr lang="en-US" sz="800" spc="-10" dirty="0">
                <a:latin typeface="Arial"/>
                <a:cs typeface="Arial"/>
              </a:rPr>
              <a:t> </a:t>
            </a:r>
            <a:r>
              <a:rPr lang="en-US" sz="800" spc="-10" dirty="0">
                <a:latin typeface="Arial"/>
                <a:cs typeface="Arial"/>
                <a:hlinkClick r:id="rId3"/>
              </a:rPr>
              <a:t>https://</a:t>
            </a:r>
            <a:r>
              <a:rPr lang="en-US" sz="800" spc="-10" dirty="0" smtClean="0">
                <a:latin typeface="Arial"/>
                <a:cs typeface="Arial"/>
                <a:hlinkClick r:id="rId3"/>
              </a:rPr>
              <a:t>www2.stat.duke.edu/courses/Spring19/sta101.001/index.html</a:t>
            </a:r>
            <a:endParaRPr lang="en-US" sz="800" spc="-1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80335" y="57937"/>
            <a:ext cx="183261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50" dirty="0"/>
              <a:t>From </a:t>
            </a:r>
            <a:r>
              <a:rPr spc="-60" dirty="0"/>
              <a:t>a </a:t>
            </a:r>
            <a:r>
              <a:rPr spc="-40" dirty="0"/>
              <a:t>past </a:t>
            </a:r>
            <a:r>
              <a:rPr spc="-35" dirty="0"/>
              <a:t>Sta </a:t>
            </a:r>
            <a:r>
              <a:rPr spc="-65" dirty="0"/>
              <a:t>101</a:t>
            </a:r>
            <a:r>
              <a:rPr spc="-15" dirty="0"/>
              <a:t> </a:t>
            </a:r>
            <a:r>
              <a:rPr spc="-60" dirty="0"/>
              <a:t>survey...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498983"/>
            <a:ext cx="4222115" cy="27495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4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Do you </a:t>
            </a:r>
            <a:r>
              <a:rPr sz="1200" spc="-45" dirty="0">
                <a:solidFill>
                  <a:srgbClr val="0E3652"/>
                </a:solidFill>
                <a:latin typeface="Arial"/>
                <a:cs typeface="Arial"/>
              </a:rPr>
              <a:t>see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anything </a:t>
            </a:r>
            <a:r>
              <a:rPr sz="1200" spc="-5" dirty="0">
                <a:solidFill>
                  <a:srgbClr val="0E3652"/>
                </a:solidFill>
                <a:latin typeface="Arial"/>
                <a:cs typeface="Arial"/>
              </a:rPr>
              <a:t>out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</a:t>
            </a:r>
            <a:r>
              <a:rPr sz="1200" spc="145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ordinary?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38955" y="1108513"/>
            <a:ext cx="2774950" cy="1341120"/>
          </a:xfrm>
          <a:custGeom>
            <a:avLst/>
            <a:gdLst/>
            <a:ahLst/>
            <a:cxnLst/>
            <a:rect l="l" t="t" r="r" b="b"/>
            <a:pathLst>
              <a:path w="2774950" h="1341120">
                <a:moveTo>
                  <a:pt x="0" y="1340512"/>
                </a:moveTo>
                <a:lnTo>
                  <a:pt x="2774359" y="1340512"/>
                </a:lnTo>
                <a:lnTo>
                  <a:pt x="2774359" y="0"/>
                </a:lnTo>
                <a:lnTo>
                  <a:pt x="0" y="0"/>
                </a:lnTo>
                <a:lnTo>
                  <a:pt x="0" y="1340512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77070" y="2235739"/>
            <a:ext cx="336550" cy="0"/>
          </a:xfrm>
          <a:custGeom>
            <a:avLst/>
            <a:gdLst/>
            <a:ahLst/>
            <a:cxnLst/>
            <a:rect l="l" t="t" r="r" b="b"/>
            <a:pathLst>
              <a:path w="336550">
                <a:moveTo>
                  <a:pt x="0" y="0"/>
                </a:moveTo>
                <a:lnTo>
                  <a:pt x="336244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38955" y="2235739"/>
            <a:ext cx="1387475" cy="0"/>
          </a:xfrm>
          <a:custGeom>
            <a:avLst/>
            <a:gdLst/>
            <a:ahLst/>
            <a:cxnLst/>
            <a:rect l="l" t="t" r="r" b="b"/>
            <a:pathLst>
              <a:path w="1387475">
                <a:moveTo>
                  <a:pt x="0" y="0"/>
                </a:moveTo>
                <a:lnTo>
                  <a:pt x="1387179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477070" y="1931123"/>
            <a:ext cx="336550" cy="0"/>
          </a:xfrm>
          <a:custGeom>
            <a:avLst/>
            <a:gdLst/>
            <a:ahLst/>
            <a:cxnLst/>
            <a:rect l="l" t="t" r="r" b="b"/>
            <a:pathLst>
              <a:path w="336550">
                <a:moveTo>
                  <a:pt x="0" y="0"/>
                </a:moveTo>
                <a:lnTo>
                  <a:pt x="336244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38955" y="1931123"/>
            <a:ext cx="1597660" cy="0"/>
          </a:xfrm>
          <a:custGeom>
            <a:avLst/>
            <a:gdLst/>
            <a:ahLst/>
            <a:cxnLst/>
            <a:rect l="l" t="t" r="r" b="b"/>
            <a:pathLst>
              <a:path w="1597660">
                <a:moveTo>
                  <a:pt x="0" y="0"/>
                </a:moveTo>
                <a:lnTo>
                  <a:pt x="1597367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266883" y="1626415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431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38955" y="1626415"/>
            <a:ext cx="1597660" cy="0"/>
          </a:xfrm>
          <a:custGeom>
            <a:avLst/>
            <a:gdLst/>
            <a:ahLst/>
            <a:cxnLst/>
            <a:rect l="l" t="t" r="r" b="b"/>
            <a:pathLst>
              <a:path w="1597660">
                <a:moveTo>
                  <a:pt x="0" y="0"/>
                </a:moveTo>
                <a:lnTo>
                  <a:pt x="1597367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66883" y="1321799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431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8955" y="1321799"/>
            <a:ext cx="2018030" cy="0"/>
          </a:xfrm>
          <a:custGeom>
            <a:avLst/>
            <a:gdLst/>
            <a:ahLst/>
            <a:cxnLst/>
            <a:rect l="l" t="t" r="r" b="b"/>
            <a:pathLst>
              <a:path w="2018030">
                <a:moveTo>
                  <a:pt x="0" y="0"/>
                </a:moveTo>
                <a:lnTo>
                  <a:pt x="2017741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12511" y="1108513"/>
            <a:ext cx="0" cy="1341120"/>
          </a:xfrm>
          <a:custGeom>
            <a:avLst/>
            <a:gdLst/>
            <a:ahLst/>
            <a:cxnLst/>
            <a:rect l="l" t="t" r="r" b="b"/>
            <a:pathLst>
              <a:path h="1341120">
                <a:moveTo>
                  <a:pt x="0" y="1340512"/>
                </a:moveTo>
                <a:lnTo>
                  <a:pt x="0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637979" y="1108513"/>
            <a:ext cx="0" cy="1341120"/>
          </a:xfrm>
          <a:custGeom>
            <a:avLst/>
            <a:gdLst/>
            <a:ahLst/>
            <a:cxnLst/>
            <a:rect l="l" t="t" r="r" b="b"/>
            <a:pathLst>
              <a:path h="1341120">
                <a:moveTo>
                  <a:pt x="0" y="1340512"/>
                </a:moveTo>
                <a:lnTo>
                  <a:pt x="0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63446" y="1108513"/>
            <a:ext cx="0" cy="1158240"/>
          </a:xfrm>
          <a:custGeom>
            <a:avLst/>
            <a:gdLst/>
            <a:ahLst/>
            <a:cxnLst/>
            <a:rect l="l" t="t" r="r" b="b"/>
            <a:pathLst>
              <a:path h="1158239">
                <a:moveTo>
                  <a:pt x="0" y="0"/>
                </a:moveTo>
                <a:lnTo>
                  <a:pt x="0" y="1157669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163446" y="2388047"/>
            <a:ext cx="0" cy="61594"/>
          </a:xfrm>
          <a:custGeom>
            <a:avLst/>
            <a:gdLst/>
            <a:ahLst/>
            <a:cxnLst/>
            <a:rect l="l" t="t" r="r" b="b"/>
            <a:pathLst>
              <a:path h="61594">
                <a:moveTo>
                  <a:pt x="0" y="0"/>
                </a:moveTo>
                <a:lnTo>
                  <a:pt x="0" y="60977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688823" y="1108513"/>
            <a:ext cx="0" cy="365760"/>
          </a:xfrm>
          <a:custGeom>
            <a:avLst/>
            <a:gdLst/>
            <a:ahLst/>
            <a:cxnLst/>
            <a:rect l="l" t="t" r="r" b="b"/>
            <a:pathLst>
              <a:path h="365759">
                <a:moveTo>
                  <a:pt x="0" y="0"/>
                </a:moveTo>
                <a:lnTo>
                  <a:pt x="0" y="365594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688823" y="2388047"/>
            <a:ext cx="0" cy="61594"/>
          </a:xfrm>
          <a:custGeom>
            <a:avLst/>
            <a:gdLst/>
            <a:ahLst/>
            <a:cxnLst/>
            <a:rect l="l" t="t" r="r" b="b"/>
            <a:pathLst>
              <a:path h="61594">
                <a:moveTo>
                  <a:pt x="0" y="0"/>
                </a:moveTo>
                <a:lnTo>
                  <a:pt x="0" y="60977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14290" y="1108513"/>
            <a:ext cx="0" cy="60960"/>
          </a:xfrm>
          <a:custGeom>
            <a:avLst/>
            <a:gdLst/>
            <a:ahLst/>
            <a:cxnLst/>
            <a:rect l="l" t="t" r="r" b="b"/>
            <a:pathLst>
              <a:path h="60959">
                <a:moveTo>
                  <a:pt x="0" y="0"/>
                </a:moveTo>
                <a:lnTo>
                  <a:pt x="0" y="60886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214290" y="2388047"/>
            <a:ext cx="0" cy="61594"/>
          </a:xfrm>
          <a:custGeom>
            <a:avLst/>
            <a:gdLst/>
            <a:ahLst/>
            <a:cxnLst/>
            <a:rect l="l" t="t" r="r" b="b"/>
            <a:pathLst>
              <a:path h="61594">
                <a:moveTo>
                  <a:pt x="0" y="0"/>
                </a:moveTo>
                <a:lnTo>
                  <a:pt x="0" y="60977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739758" y="1108513"/>
            <a:ext cx="0" cy="1341120"/>
          </a:xfrm>
          <a:custGeom>
            <a:avLst/>
            <a:gdLst/>
            <a:ahLst/>
            <a:cxnLst/>
            <a:rect l="l" t="t" r="r" b="b"/>
            <a:pathLst>
              <a:path h="1341120">
                <a:moveTo>
                  <a:pt x="0" y="1340512"/>
                </a:moveTo>
                <a:lnTo>
                  <a:pt x="0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38955" y="2388047"/>
            <a:ext cx="2774950" cy="0"/>
          </a:xfrm>
          <a:custGeom>
            <a:avLst/>
            <a:gdLst/>
            <a:ahLst/>
            <a:cxnLst/>
            <a:rect l="l" t="t" r="r" b="b"/>
            <a:pathLst>
              <a:path w="2774950">
                <a:moveTo>
                  <a:pt x="0" y="0"/>
                </a:moveTo>
                <a:lnTo>
                  <a:pt x="2774359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477070" y="2083431"/>
            <a:ext cx="336550" cy="0"/>
          </a:xfrm>
          <a:custGeom>
            <a:avLst/>
            <a:gdLst/>
            <a:ahLst/>
            <a:cxnLst/>
            <a:rect l="l" t="t" r="r" b="b"/>
            <a:pathLst>
              <a:path w="336550">
                <a:moveTo>
                  <a:pt x="0" y="0"/>
                </a:moveTo>
                <a:lnTo>
                  <a:pt x="336244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038955" y="2083431"/>
            <a:ext cx="1387475" cy="0"/>
          </a:xfrm>
          <a:custGeom>
            <a:avLst/>
            <a:gdLst/>
            <a:ahLst/>
            <a:cxnLst/>
            <a:rect l="l" t="t" r="r" b="b"/>
            <a:pathLst>
              <a:path w="1387475">
                <a:moveTo>
                  <a:pt x="0" y="0"/>
                </a:moveTo>
                <a:lnTo>
                  <a:pt x="1387179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266883" y="177872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431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38955" y="1778723"/>
            <a:ext cx="1597660" cy="0"/>
          </a:xfrm>
          <a:custGeom>
            <a:avLst/>
            <a:gdLst/>
            <a:ahLst/>
            <a:cxnLst/>
            <a:rect l="l" t="t" r="r" b="b"/>
            <a:pathLst>
              <a:path w="1597660">
                <a:moveTo>
                  <a:pt x="0" y="0"/>
                </a:moveTo>
                <a:lnTo>
                  <a:pt x="1597367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266883" y="1474107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431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038955" y="1474107"/>
            <a:ext cx="1807845" cy="0"/>
          </a:xfrm>
          <a:custGeom>
            <a:avLst/>
            <a:gdLst/>
            <a:ahLst/>
            <a:cxnLst/>
            <a:rect l="l" t="t" r="r" b="b"/>
            <a:pathLst>
              <a:path w="1807845">
                <a:moveTo>
                  <a:pt x="0" y="0"/>
                </a:moveTo>
                <a:lnTo>
                  <a:pt x="1807554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038955" y="1169491"/>
            <a:ext cx="2774950" cy="0"/>
          </a:xfrm>
          <a:custGeom>
            <a:avLst/>
            <a:gdLst/>
            <a:ahLst/>
            <a:cxnLst/>
            <a:rect l="l" t="t" r="r" b="b"/>
            <a:pathLst>
              <a:path w="2774950">
                <a:moveTo>
                  <a:pt x="0" y="0"/>
                </a:moveTo>
                <a:lnTo>
                  <a:pt x="2774359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375290" y="1108513"/>
            <a:ext cx="0" cy="1341120"/>
          </a:xfrm>
          <a:custGeom>
            <a:avLst/>
            <a:gdLst/>
            <a:ahLst/>
            <a:cxnLst/>
            <a:rect l="l" t="t" r="r" b="b"/>
            <a:pathLst>
              <a:path h="1341120">
                <a:moveTo>
                  <a:pt x="0" y="1340512"/>
                </a:moveTo>
                <a:lnTo>
                  <a:pt x="0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900667" y="1108513"/>
            <a:ext cx="0" cy="1158240"/>
          </a:xfrm>
          <a:custGeom>
            <a:avLst/>
            <a:gdLst/>
            <a:ahLst/>
            <a:cxnLst/>
            <a:rect l="l" t="t" r="r" b="b"/>
            <a:pathLst>
              <a:path h="1158239">
                <a:moveTo>
                  <a:pt x="0" y="0"/>
                </a:moveTo>
                <a:lnTo>
                  <a:pt x="0" y="1157669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900667" y="2388047"/>
            <a:ext cx="0" cy="61594"/>
          </a:xfrm>
          <a:custGeom>
            <a:avLst/>
            <a:gdLst/>
            <a:ahLst/>
            <a:cxnLst/>
            <a:rect l="l" t="t" r="r" b="b"/>
            <a:pathLst>
              <a:path h="61594">
                <a:moveTo>
                  <a:pt x="0" y="0"/>
                </a:moveTo>
                <a:lnTo>
                  <a:pt x="0" y="60977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426135" y="1108513"/>
            <a:ext cx="0" cy="1341120"/>
          </a:xfrm>
          <a:custGeom>
            <a:avLst/>
            <a:gdLst/>
            <a:ahLst/>
            <a:cxnLst/>
            <a:rect l="l" t="t" r="r" b="b"/>
            <a:pathLst>
              <a:path h="1341120">
                <a:moveTo>
                  <a:pt x="0" y="1340512"/>
                </a:moveTo>
                <a:lnTo>
                  <a:pt x="0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951602" y="1108513"/>
            <a:ext cx="0" cy="243840"/>
          </a:xfrm>
          <a:custGeom>
            <a:avLst/>
            <a:gdLst/>
            <a:ahLst/>
            <a:cxnLst/>
            <a:rect l="l" t="t" r="r" b="b"/>
            <a:pathLst>
              <a:path h="243840">
                <a:moveTo>
                  <a:pt x="0" y="0"/>
                </a:moveTo>
                <a:lnTo>
                  <a:pt x="0" y="243729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951602" y="2388047"/>
            <a:ext cx="0" cy="61594"/>
          </a:xfrm>
          <a:custGeom>
            <a:avLst/>
            <a:gdLst/>
            <a:ahLst/>
            <a:cxnLst/>
            <a:rect l="l" t="t" r="r" b="b"/>
            <a:pathLst>
              <a:path h="61594">
                <a:moveTo>
                  <a:pt x="0" y="0"/>
                </a:moveTo>
                <a:lnTo>
                  <a:pt x="0" y="60977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477070" y="1108513"/>
            <a:ext cx="0" cy="1341120"/>
          </a:xfrm>
          <a:custGeom>
            <a:avLst/>
            <a:gdLst/>
            <a:ahLst/>
            <a:cxnLst/>
            <a:rect l="l" t="t" r="r" b="b"/>
            <a:pathLst>
              <a:path h="1341120">
                <a:moveTo>
                  <a:pt x="0" y="1340512"/>
                </a:moveTo>
                <a:lnTo>
                  <a:pt x="0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165103" y="2388047"/>
            <a:ext cx="210185" cy="0"/>
          </a:xfrm>
          <a:custGeom>
            <a:avLst/>
            <a:gdLst/>
            <a:ahLst/>
            <a:cxnLst/>
            <a:rect l="l" t="t" r="r" b="b"/>
            <a:pathLst>
              <a:path w="210184">
                <a:moveTo>
                  <a:pt x="0" y="0"/>
                </a:moveTo>
                <a:lnTo>
                  <a:pt x="210187" y="0"/>
                </a:lnTo>
              </a:path>
            </a:pathLst>
          </a:custGeom>
          <a:ln w="3175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375290" y="2357604"/>
            <a:ext cx="210185" cy="0"/>
          </a:xfrm>
          <a:custGeom>
            <a:avLst/>
            <a:gdLst/>
            <a:ahLst/>
            <a:cxnLst/>
            <a:rect l="l" t="t" r="r" b="b"/>
            <a:pathLst>
              <a:path w="210184">
                <a:moveTo>
                  <a:pt x="0" y="0"/>
                </a:moveTo>
                <a:lnTo>
                  <a:pt x="210187" y="0"/>
                </a:lnTo>
              </a:path>
            </a:pathLst>
          </a:custGeom>
          <a:ln w="60886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585477" y="2388047"/>
            <a:ext cx="210185" cy="0"/>
          </a:xfrm>
          <a:custGeom>
            <a:avLst/>
            <a:gdLst/>
            <a:ahLst/>
            <a:cxnLst/>
            <a:rect l="l" t="t" r="r" b="b"/>
            <a:pathLst>
              <a:path w="210185">
                <a:moveTo>
                  <a:pt x="0" y="0"/>
                </a:moveTo>
                <a:lnTo>
                  <a:pt x="210187" y="0"/>
                </a:lnTo>
              </a:path>
            </a:pathLst>
          </a:custGeom>
          <a:ln w="3175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795573" y="2266182"/>
            <a:ext cx="210185" cy="121920"/>
          </a:xfrm>
          <a:custGeom>
            <a:avLst/>
            <a:gdLst/>
            <a:ahLst/>
            <a:cxnLst/>
            <a:rect l="l" t="t" r="r" b="b"/>
            <a:pathLst>
              <a:path w="210185" h="121919">
                <a:moveTo>
                  <a:pt x="0" y="121864"/>
                </a:moveTo>
                <a:lnTo>
                  <a:pt x="210187" y="121864"/>
                </a:lnTo>
                <a:lnTo>
                  <a:pt x="210187" y="0"/>
                </a:lnTo>
                <a:lnTo>
                  <a:pt x="0" y="0"/>
                </a:lnTo>
                <a:lnTo>
                  <a:pt x="0" y="1218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005760" y="2266182"/>
            <a:ext cx="210185" cy="121920"/>
          </a:xfrm>
          <a:custGeom>
            <a:avLst/>
            <a:gdLst/>
            <a:ahLst/>
            <a:cxnLst/>
            <a:rect l="l" t="t" r="r" b="b"/>
            <a:pathLst>
              <a:path w="210185" h="121919">
                <a:moveTo>
                  <a:pt x="0" y="121864"/>
                </a:moveTo>
                <a:lnTo>
                  <a:pt x="210187" y="121864"/>
                </a:lnTo>
                <a:lnTo>
                  <a:pt x="210187" y="0"/>
                </a:lnTo>
                <a:lnTo>
                  <a:pt x="0" y="0"/>
                </a:lnTo>
                <a:lnTo>
                  <a:pt x="0" y="1218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215948" y="2266182"/>
            <a:ext cx="210185" cy="121920"/>
          </a:xfrm>
          <a:custGeom>
            <a:avLst/>
            <a:gdLst/>
            <a:ahLst/>
            <a:cxnLst/>
            <a:rect l="l" t="t" r="r" b="b"/>
            <a:pathLst>
              <a:path w="210185" h="121919">
                <a:moveTo>
                  <a:pt x="0" y="121864"/>
                </a:moveTo>
                <a:lnTo>
                  <a:pt x="210187" y="121864"/>
                </a:lnTo>
                <a:lnTo>
                  <a:pt x="210187" y="0"/>
                </a:lnTo>
                <a:lnTo>
                  <a:pt x="0" y="0"/>
                </a:lnTo>
                <a:lnTo>
                  <a:pt x="0" y="1218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426135" y="2022453"/>
            <a:ext cx="210185" cy="365760"/>
          </a:xfrm>
          <a:custGeom>
            <a:avLst/>
            <a:gdLst/>
            <a:ahLst/>
            <a:cxnLst/>
            <a:rect l="l" t="t" r="r" b="b"/>
            <a:pathLst>
              <a:path w="210185" h="365760">
                <a:moveTo>
                  <a:pt x="0" y="365594"/>
                </a:moveTo>
                <a:lnTo>
                  <a:pt x="210187" y="365594"/>
                </a:lnTo>
                <a:lnTo>
                  <a:pt x="210187" y="0"/>
                </a:lnTo>
                <a:lnTo>
                  <a:pt x="0" y="0"/>
                </a:lnTo>
                <a:lnTo>
                  <a:pt x="0" y="36559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636322" y="1474107"/>
            <a:ext cx="210185" cy="914400"/>
          </a:xfrm>
          <a:custGeom>
            <a:avLst/>
            <a:gdLst/>
            <a:ahLst/>
            <a:cxnLst/>
            <a:rect l="l" t="t" r="r" b="b"/>
            <a:pathLst>
              <a:path w="210185" h="914400">
                <a:moveTo>
                  <a:pt x="0" y="913940"/>
                </a:moveTo>
                <a:lnTo>
                  <a:pt x="210187" y="913940"/>
                </a:lnTo>
                <a:lnTo>
                  <a:pt x="210187" y="0"/>
                </a:lnTo>
                <a:lnTo>
                  <a:pt x="0" y="0"/>
                </a:lnTo>
                <a:lnTo>
                  <a:pt x="0" y="91394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846509" y="1352242"/>
            <a:ext cx="210185" cy="1036319"/>
          </a:xfrm>
          <a:custGeom>
            <a:avLst/>
            <a:gdLst/>
            <a:ahLst/>
            <a:cxnLst/>
            <a:rect l="l" t="t" r="r" b="b"/>
            <a:pathLst>
              <a:path w="210185" h="1036319">
                <a:moveTo>
                  <a:pt x="0" y="1035804"/>
                </a:moveTo>
                <a:lnTo>
                  <a:pt x="210187" y="1035804"/>
                </a:lnTo>
                <a:lnTo>
                  <a:pt x="210187" y="0"/>
                </a:lnTo>
                <a:lnTo>
                  <a:pt x="0" y="0"/>
                </a:lnTo>
                <a:lnTo>
                  <a:pt x="0" y="103580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056696" y="1169400"/>
            <a:ext cx="210185" cy="1219200"/>
          </a:xfrm>
          <a:custGeom>
            <a:avLst/>
            <a:gdLst/>
            <a:ahLst/>
            <a:cxnLst/>
            <a:rect l="l" t="t" r="r" b="b"/>
            <a:pathLst>
              <a:path w="210185" h="1219200">
                <a:moveTo>
                  <a:pt x="0" y="1218647"/>
                </a:moveTo>
                <a:lnTo>
                  <a:pt x="210187" y="1218647"/>
                </a:lnTo>
                <a:lnTo>
                  <a:pt x="210187" y="0"/>
                </a:lnTo>
                <a:lnTo>
                  <a:pt x="0" y="0"/>
                </a:lnTo>
                <a:lnTo>
                  <a:pt x="0" y="1218647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266883" y="1839701"/>
            <a:ext cx="210185" cy="548640"/>
          </a:xfrm>
          <a:custGeom>
            <a:avLst/>
            <a:gdLst/>
            <a:ahLst/>
            <a:cxnLst/>
            <a:rect l="l" t="t" r="r" b="b"/>
            <a:pathLst>
              <a:path w="210185" h="548639">
                <a:moveTo>
                  <a:pt x="0" y="548345"/>
                </a:moveTo>
                <a:lnTo>
                  <a:pt x="210187" y="548345"/>
                </a:lnTo>
                <a:lnTo>
                  <a:pt x="210187" y="0"/>
                </a:lnTo>
                <a:lnTo>
                  <a:pt x="0" y="0"/>
                </a:lnTo>
                <a:lnTo>
                  <a:pt x="0" y="54834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477070" y="2388047"/>
            <a:ext cx="210185" cy="0"/>
          </a:xfrm>
          <a:custGeom>
            <a:avLst/>
            <a:gdLst/>
            <a:ahLst/>
            <a:cxnLst/>
            <a:rect l="l" t="t" r="r" b="b"/>
            <a:pathLst>
              <a:path w="210185">
                <a:moveTo>
                  <a:pt x="0" y="0"/>
                </a:moveTo>
                <a:lnTo>
                  <a:pt x="210187" y="0"/>
                </a:lnTo>
              </a:path>
            </a:pathLst>
          </a:custGeom>
          <a:ln w="3175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000217" y="2388047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737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000217" y="2083431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737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000217" y="1778723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737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000217" y="1474107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737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000217" y="1169491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737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375290" y="2449025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737"/>
                </a:moveTo>
                <a:lnTo>
                  <a:pt x="0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900667" y="2449025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737"/>
                </a:moveTo>
                <a:lnTo>
                  <a:pt x="0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426135" y="2449025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737"/>
                </a:moveTo>
                <a:lnTo>
                  <a:pt x="0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951602" y="2449025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737"/>
                </a:moveTo>
                <a:lnTo>
                  <a:pt x="0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477070" y="2449025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737"/>
                </a:moveTo>
                <a:lnTo>
                  <a:pt x="0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1337251" y="2475154"/>
            <a:ext cx="76200" cy="1352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700" spc="5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7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3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862628" y="2475154"/>
            <a:ext cx="76200" cy="1352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700" spc="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7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888224" y="2475154"/>
            <a:ext cx="127000" cy="1352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700" spc="5" dirty="0">
                <a:solidFill>
                  <a:srgbClr val="7F7F7F"/>
                </a:solidFill>
                <a:latin typeface="Arial"/>
                <a:cs typeface="Arial"/>
              </a:rPr>
              <a:t>15</a:t>
            </a:r>
            <a:endParaRPr sz="7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413692" y="2475154"/>
            <a:ext cx="127000" cy="1352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700" spc="5" dirty="0">
                <a:solidFill>
                  <a:srgbClr val="7F7F7F"/>
                </a:solidFill>
                <a:latin typeface="Arial"/>
                <a:cs typeface="Arial"/>
              </a:rPr>
              <a:t>20</a:t>
            </a:r>
            <a:endParaRPr sz="7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048752" y="2475154"/>
            <a:ext cx="755015" cy="25019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algn="ctr">
              <a:lnSpc>
                <a:spcPts val="785"/>
              </a:lnSpc>
              <a:spcBef>
                <a:spcPts val="114"/>
              </a:spcBef>
            </a:pPr>
            <a:r>
              <a:rPr sz="700" spc="5" dirty="0">
                <a:solidFill>
                  <a:srgbClr val="7F7F7F"/>
                </a:solidFill>
                <a:latin typeface="Arial"/>
                <a:cs typeface="Arial"/>
              </a:rPr>
              <a:t>10</a:t>
            </a:r>
            <a:endParaRPr sz="700">
              <a:latin typeface="Arial"/>
              <a:cs typeface="Arial"/>
            </a:endParaRPr>
          </a:p>
          <a:p>
            <a:pPr algn="ctr">
              <a:lnSpc>
                <a:spcPts val="965"/>
              </a:lnSpc>
            </a:pPr>
            <a:r>
              <a:rPr sz="850" spc="5" dirty="0">
                <a:latin typeface="Arial"/>
                <a:cs typeface="Arial"/>
              </a:rPr>
              <a:t>age </a:t>
            </a:r>
            <a:r>
              <a:rPr sz="850" dirty="0">
                <a:latin typeface="Arial"/>
                <a:cs typeface="Arial"/>
              </a:rPr>
              <a:t>at first</a:t>
            </a:r>
            <a:r>
              <a:rPr sz="850" spc="-50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kiss</a:t>
            </a:r>
            <a:endParaRPr sz="850">
              <a:latin typeface="Arial"/>
              <a:cs typeface="Arial"/>
            </a:endParaRPr>
          </a:p>
        </p:txBody>
      </p:sp>
      <p:sp>
        <p:nvSpPr>
          <p:cNvPr id="64" name="object 6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254635">
              <a:lnSpc>
                <a:spcPct val="100000"/>
              </a:lnSpc>
              <a:spcBef>
                <a:spcPts val="210"/>
              </a:spcBef>
            </a:pPr>
            <a:r>
              <a:rPr spc="-5" dirty="0"/>
              <a:t>How </a:t>
            </a:r>
            <a:r>
              <a:rPr dirty="0"/>
              <a:t>old were </a:t>
            </a:r>
            <a:r>
              <a:rPr spc="-10" dirty="0"/>
              <a:t>you </a:t>
            </a:r>
            <a:r>
              <a:rPr dirty="0"/>
              <a:t>when </a:t>
            </a:r>
            <a:r>
              <a:rPr spc="-10" dirty="0"/>
              <a:t>you </a:t>
            </a:r>
            <a:r>
              <a:rPr dirty="0"/>
              <a:t>had </a:t>
            </a:r>
            <a:r>
              <a:rPr spc="-5" dirty="0"/>
              <a:t>your </a:t>
            </a:r>
            <a:r>
              <a:rPr dirty="0"/>
              <a:t>first</a:t>
            </a:r>
            <a:r>
              <a:rPr spc="10" dirty="0"/>
              <a:t> </a:t>
            </a:r>
            <a:r>
              <a:rPr dirty="0"/>
              <a:t>kiss?</a:t>
            </a:r>
          </a:p>
          <a:p>
            <a:pPr marL="43815">
              <a:lnSpc>
                <a:spcPct val="100000"/>
              </a:lnSpc>
              <a:spcBef>
                <a:spcPts val="100"/>
              </a:spcBef>
            </a:pPr>
            <a:r>
              <a:rPr sz="700" spc="5" dirty="0">
                <a:solidFill>
                  <a:srgbClr val="7F7F7F"/>
                </a:solidFill>
              </a:rPr>
              <a:t>20</a:t>
            </a:r>
            <a:endParaRPr sz="700" dirty="0"/>
          </a:p>
          <a:p>
            <a:pPr marL="31115">
              <a:lnSpc>
                <a:spcPct val="100000"/>
              </a:lnSpc>
            </a:pPr>
            <a:endParaRPr sz="800" dirty="0">
              <a:latin typeface="Times New Roman"/>
              <a:cs typeface="Times New Roman"/>
            </a:endParaRPr>
          </a:p>
          <a:p>
            <a:pPr marL="43815">
              <a:lnSpc>
                <a:spcPct val="100000"/>
              </a:lnSpc>
              <a:spcBef>
                <a:spcPts val="635"/>
              </a:spcBef>
            </a:pPr>
            <a:r>
              <a:rPr sz="700" spc="5" dirty="0">
                <a:solidFill>
                  <a:srgbClr val="7F7F7F"/>
                </a:solidFill>
              </a:rPr>
              <a:t>15</a:t>
            </a:r>
            <a:endParaRPr sz="700" dirty="0"/>
          </a:p>
          <a:p>
            <a:pPr marL="31115">
              <a:lnSpc>
                <a:spcPct val="100000"/>
              </a:lnSpc>
            </a:pPr>
            <a:endParaRPr sz="800" dirty="0">
              <a:latin typeface="Times New Roman"/>
              <a:cs typeface="Times New Roman"/>
            </a:endParaRPr>
          </a:p>
          <a:p>
            <a:pPr marL="43815">
              <a:lnSpc>
                <a:spcPct val="100000"/>
              </a:lnSpc>
              <a:spcBef>
                <a:spcPts val="640"/>
              </a:spcBef>
            </a:pPr>
            <a:r>
              <a:rPr sz="700" spc="5" dirty="0">
                <a:solidFill>
                  <a:srgbClr val="7F7F7F"/>
                </a:solidFill>
              </a:rPr>
              <a:t>10</a:t>
            </a:r>
            <a:endParaRPr sz="700" dirty="0"/>
          </a:p>
          <a:p>
            <a:pPr marL="31115">
              <a:lnSpc>
                <a:spcPct val="100000"/>
              </a:lnSpc>
            </a:pPr>
            <a:endParaRPr sz="800" dirty="0">
              <a:latin typeface="Times New Roman"/>
              <a:cs typeface="Times New Roman"/>
            </a:endParaRPr>
          </a:p>
          <a:p>
            <a:pPr marL="93980">
              <a:lnSpc>
                <a:spcPct val="100000"/>
              </a:lnSpc>
              <a:spcBef>
                <a:spcPts val="640"/>
              </a:spcBef>
            </a:pPr>
            <a:r>
              <a:rPr sz="700" spc="5" dirty="0">
                <a:solidFill>
                  <a:srgbClr val="7F7F7F"/>
                </a:solidFill>
              </a:rPr>
              <a:t>5</a:t>
            </a:r>
            <a:endParaRPr sz="700" dirty="0"/>
          </a:p>
          <a:p>
            <a:pPr marL="31115">
              <a:lnSpc>
                <a:spcPct val="100000"/>
              </a:lnSpc>
            </a:pPr>
            <a:endParaRPr sz="800" dirty="0">
              <a:latin typeface="Times New Roman"/>
              <a:cs typeface="Times New Roman"/>
            </a:endParaRPr>
          </a:p>
          <a:p>
            <a:pPr marL="93980">
              <a:lnSpc>
                <a:spcPct val="100000"/>
              </a:lnSpc>
              <a:spcBef>
                <a:spcPts val="640"/>
              </a:spcBef>
            </a:pPr>
            <a:r>
              <a:rPr sz="700" spc="5" dirty="0">
                <a:solidFill>
                  <a:srgbClr val="7F7F7F"/>
                </a:solidFill>
              </a:rPr>
              <a:t>0</a:t>
            </a:r>
            <a:endParaRPr sz="700" dirty="0"/>
          </a:p>
        </p:txBody>
      </p:sp>
      <p:sp>
        <p:nvSpPr>
          <p:cNvPr id="66" name="Rectangle 65"/>
          <p:cNvSpPr/>
          <p:nvPr/>
        </p:nvSpPr>
        <p:spPr>
          <a:xfrm>
            <a:off x="9525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13236" y="-1805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</a:p>
        </p:txBody>
      </p:sp>
      <p:sp>
        <p:nvSpPr>
          <p:cNvPr id="68" name="Rectangle 67"/>
          <p:cNvSpPr/>
          <p:nvPr/>
        </p:nvSpPr>
        <p:spPr>
          <a:xfrm>
            <a:off x="760558" y="-45502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🆕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80335" y="57937"/>
            <a:ext cx="183261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50" dirty="0"/>
              <a:t>From </a:t>
            </a:r>
            <a:r>
              <a:rPr spc="-60" dirty="0"/>
              <a:t>a </a:t>
            </a:r>
            <a:r>
              <a:rPr spc="-40" dirty="0"/>
              <a:t>past </a:t>
            </a:r>
            <a:r>
              <a:rPr spc="-35" dirty="0"/>
              <a:t>Sta </a:t>
            </a:r>
            <a:r>
              <a:rPr spc="-65" dirty="0"/>
              <a:t>101</a:t>
            </a:r>
            <a:r>
              <a:rPr spc="-15" dirty="0"/>
              <a:t> </a:t>
            </a:r>
            <a:r>
              <a:rPr spc="-60" dirty="0"/>
              <a:t>survey...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912" y="498983"/>
            <a:ext cx="4222115" cy="27495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4"/>
              </a:spcBef>
            </a:pP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Do you </a:t>
            </a:r>
            <a:r>
              <a:rPr sz="1200" spc="-45" dirty="0">
                <a:solidFill>
                  <a:srgbClr val="0E3652"/>
                </a:solidFill>
                <a:latin typeface="Arial"/>
                <a:cs typeface="Arial"/>
              </a:rPr>
              <a:t>see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anything </a:t>
            </a:r>
            <a:r>
              <a:rPr sz="1200" spc="-5" dirty="0">
                <a:solidFill>
                  <a:srgbClr val="0E3652"/>
                </a:solidFill>
                <a:latin typeface="Arial"/>
                <a:cs typeface="Arial"/>
              </a:rPr>
              <a:t>out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</a:t>
            </a:r>
            <a:r>
              <a:rPr sz="1200" spc="145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ordinary?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38955" y="1108513"/>
            <a:ext cx="2774950" cy="1341120"/>
          </a:xfrm>
          <a:custGeom>
            <a:avLst/>
            <a:gdLst/>
            <a:ahLst/>
            <a:cxnLst/>
            <a:rect l="l" t="t" r="r" b="b"/>
            <a:pathLst>
              <a:path w="2774950" h="1341120">
                <a:moveTo>
                  <a:pt x="0" y="1340512"/>
                </a:moveTo>
                <a:lnTo>
                  <a:pt x="2774359" y="1340512"/>
                </a:lnTo>
                <a:lnTo>
                  <a:pt x="2774359" y="0"/>
                </a:lnTo>
                <a:lnTo>
                  <a:pt x="0" y="0"/>
                </a:lnTo>
                <a:lnTo>
                  <a:pt x="0" y="1340512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77070" y="2235739"/>
            <a:ext cx="336550" cy="0"/>
          </a:xfrm>
          <a:custGeom>
            <a:avLst/>
            <a:gdLst/>
            <a:ahLst/>
            <a:cxnLst/>
            <a:rect l="l" t="t" r="r" b="b"/>
            <a:pathLst>
              <a:path w="336550">
                <a:moveTo>
                  <a:pt x="0" y="0"/>
                </a:moveTo>
                <a:lnTo>
                  <a:pt x="336244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38955" y="2235739"/>
            <a:ext cx="1387475" cy="0"/>
          </a:xfrm>
          <a:custGeom>
            <a:avLst/>
            <a:gdLst/>
            <a:ahLst/>
            <a:cxnLst/>
            <a:rect l="l" t="t" r="r" b="b"/>
            <a:pathLst>
              <a:path w="1387475">
                <a:moveTo>
                  <a:pt x="0" y="0"/>
                </a:moveTo>
                <a:lnTo>
                  <a:pt x="1387179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477070" y="1931123"/>
            <a:ext cx="336550" cy="0"/>
          </a:xfrm>
          <a:custGeom>
            <a:avLst/>
            <a:gdLst/>
            <a:ahLst/>
            <a:cxnLst/>
            <a:rect l="l" t="t" r="r" b="b"/>
            <a:pathLst>
              <a:path w="336550">
                <a:moveTo>
                  <a:pt x="0" y="0"/>
                </a:moveTo>
                <a:lnTo>
                  <a:pt x="336244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38955" y="1931123"/>
            <a:ext cx="1597660" cy="0"/>
          </a:xfrm>
          <a:custGeom>
            <a:avLst/>
            <a:gdLst/>
            <a:ahLst/>
            <a:cxnLst/>
            <a:rect l="l" t="t" r="r" b="b"/>
            <a:pathLst>
              <a:path w="1597660">
                <a:moveTo>
                  <a:pt x="0" y="0"/>
                </a:moveTo>
                <a:lnTo>
                  <a:pt x="1597367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266883" y="1626415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431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38955" y="1626415"/>
            <a:ext cx="1597660" cy="0"/>
          </a:xfrm>
          <a:custGeom>
            <a:avLst/>
            <a:gdLst/>
            <a:ahLst/>
            <a:cxnLst/>
            <a:rect l="l" t="t" r="r" b="b"/>
            <a:pathLst>
              <a:path w="1597660">
                <a:moveTo>
                  <a:pt x="0" y="0"/>
                </a:moveTo>
                <a:lnTo>
                  <a:pt x="1597367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66883" y="1321799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431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8955" y="1321799"/>
            <a:ext cx="2018030" cy="0"/>
          </a:xfrm>
          <a:custGeom>
            <a:avLst/>
            <a:gdLst/>
            <a:ahLst/>
            <a:cxnLst/>
            <a:rect l="l" t="t" r="r" b="b"/>
            <a:pathLst>
              <a:path w="2018030">
                <a:moveTo>
                  <a:pt x="0" y="0"/>
                </a:moveTo>
                <a:lnTo>
                  <a:pt x="2017741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12511" y="1108513"/>
            <a:ext cx="0" cy="1341120"/>
          </a:xfrm>
          <a:custGeom>
            <a:avLst/>
            <a:gdLst/>
            <a:ahLst/>
            <a:cxnLst/>
            <a:rect l="l" t="t" r="r" b="b"/>
            <a:pathLst>
              <a:path h="1341120">
                <a:moveTo>
                  <a:pt x="0" y="1340512"/>
                </a:moveTo>
                <a:lnTo>
                  <a:pt x="0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637979" y="1108513"/>
            <a:ext cx="0" cy="1341120"/>
          </a:xfrm>
          <a:custGeom>
            <a:avLst/>
            <a:gdLst/>
            <a:ahLst/>
            <a:cxnLst/>
            <a:rect l="l" t="t" r="r" b="b"/>
            <a:pathLst>
              <a:path h="1341120">
                <a:moveTo>
                  <a:pt x="0" y="1340512"/>
                </a:moveTo>
                <a:lnTo>
                  <a:pt x="0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63446" y="1108513"/>
            <a:ext cx="0" cy="1158240"/>
          </a:xfrm>
          <a:custGeom>
            <a:avLst/>
            <a:gdLst/>
            <a:ahLst/>
            <a:cxnLst/>
            <a:rect l="l" t="t" r="r" b="b"/>
            <a:pathLst>
              <a:path h="1158239">
                <a:moveTo>
                  <a:pt x="0" y="0"/>
                </a:moveTo>
                <a:lnTo>
                  <a:pt x="0" y="1157669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163446" y="2388047"/>
            <a:ext cx="0" cy="61594"/>
          </a:xfrm>
          <a:custGeom>
            <a:avLst/>
            <a:gdLst/>
            <a:ahLst/>
            <a:cxnLst/>
            <a:rect l="l" t="t" r="r" b="b"/>
            <a:pathLst>
              <a:path h="61594">
                <a:moveTo>
                  <a:pt x="0" y="0"/>
                </a:moveTo>
                <a:lnTo>
                  <a:pt x="0" y="60977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688823" y="1108513"/>
            <a:ext cx="0" cy="365760"/>
          </a:xfrm>
          <a:custGeom>
            <a:avLst/>
            <a:gdLst/>
            <a:ahLst/>
            <a:cxnLst/>
            <a:rect l="l" t="t" r="r" b="b"/>
            <a:pathLst>
              <a:path h="365759">
                <a:moveTo>
                  <a:pt x="0" y="0"/>
                </a:moveTo>
                <a:lnTo>
                  <a:pt x="0" y="365594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688823" y="2388047"/>
            <a:ext cx="0" cy="61594"/>
          </a:xfrm>
          <a:custGeom>
            <a:avLst/>
            <a:gdLst/>
            <a:ahLst/>
            <a:cxnLst/>
            <a:rect l="l" t="t" r="r" b="b"/>
            <a:pathLst>
              <a:path h="61594">
                <a:moveTo>
                  <a:pt x="0" y="0"/>
                </a:moveTo>
                <a:lnTo>
                  <a:pt x="0" y="60977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14290" y="1108513"/>
            <a:ext cx="0" cy="60960"/>
          </a:xfrm>
          <a:custGeom>
            <a:avLst/>
            <a:gdLst/>
            <a:ahLst/>
            <a:cxnLst/>
            <a:rect l="l" t="t" r="r" b="b"/>
            <a:pathLst>
              <a:path h="60959">
                <a:moveTo>
                  <a:pt x="0" y="0"/>
                </a:moveTo>
                <a:lnTo>
                  <a:pt x="0" y="60886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214290" y="2388047"/>
            <a:ext cx="0" cy="61594"/>
          </a:xfrm>
          <a:custGeom>
            <a:avLst/>
            <a:gdLst/>
            <a:ahLst/>
            <a:cxnLst/>
            <a:rect l="l" t="t" r="r" b="b"/>
            <a:pathLst>
              <a:path h="61594">
                <a:moveTo>
                  <a:pt x="0" y="0"/>
                </a:moveTo>
                <a:lnTo>
                  <a:pt x="0" y="60977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739758" y="1108513"/>
            <a:ext cx="0" cy="1341120"/>
          </a:xfrm>
          <a:custGeom>
            <a:avLst/>
            <a:gdLst/>
            <a:ahLst/>
            <a:cxnLst/>
            <a:rect l="l" t="t" r="r" b="b"/>
            <a:pathLst>
              <a:path h="1341120">
                <a:moveTo>
                  <a:pt x="0" y="1340512"/>
                </a:moveTo>
                <a:lnTo>
                  <a:pt x="0" y="0"/>
                </a:lnTo>
              </a:path>
            </a:pathLst>
          </a:custGeom>
          <a:ln w="4830">
            <a:solidFill>
              <a:srgbClr val="F2F2F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38955" y="2388047"/>
            <a:ext cx="2774950" cy="0"/>
          </a:xfrm>
          <a:custGeom>
            <a:avLst/>
            <a:gdLst/>
            <a:ahLst/>
            <a:cxnLst/>
            <a:rect l="l" t="t" r="r" b="b"/>
            <a:pathLst>
              <a:path w="2774950">
                <a:moveTo>
                  <a:pt x="0" y="0"/>
                </a:moveTo>
                <a:lnTo>
                  <a:pt x="2774359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477070" y="2083431"/>
            <a:ext cx="336550" cy="0"/>
          </a:xfrm>
          <a:custGeom>
            <a:avLst/>
            <a:gdLst/>
            <a:ahLst/>
            <a:cxnLst/>
            <a:rect l="l" t="t" r="r" b="b"/>
            <a:pathLst>
              <a:path w="336550">
                <a:moveTo>
                  <a:pt x="0" y="0"/>
                </a:moveTo>
                <a:lnTo>
                  <a:pt x="336244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038955" y="2083431"/>
            <a:ext cx="1387475" cy="0"/>
          </a:xfrm>
          <a:custGeom>
            <a:avLst/>
            <a:gdLst/>
            <a:ahLst/>
            <a:cxnLst/>
            <a:rect l="l" t="t" r="r" b="b"/>
            <a:pathLst>
              <a:path w="1387475">
                <a:moveTo>
                  <a:pt x="0" y="0"/>
                </a:moveTo>
                <a:lnTo>
                  <a:pt x="1387179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266883" y="1778723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431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038955" y="1778723"/>
            <a:ext cx="1597660" cy="0"/>
          </a:xfrm>
          <a:custGeom>
            <a:avLst/>
            <a:gdLst/>
            <a:ahLst/>
            <a:cxnLst/>
            <a:rect l="l" t="t" r="r" b="b"/>
            <a:pathLst>
              <a:path w="1597660">
                <a:moveTo>
                  <a:pt x="0" y="0"/>
                </a:moveTo>
                <a:lnTo>
                  <a:pt x="1597367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266883" y="1474107"/>
            <a:ext cx="546735" cy="0"/>
          </a:xfrm>
          <a:custGeom>
            <a:avLst/>
            <a:gdLst/>
            <a:ahLst/>
            <a:cxnLst/>
            <a:rect l="l" t="t" r="r" b="b"/>
            <a:pathLst>
              <a:path w="546735">
                <a:moveTo>
                  <a:pt x="0" y="0"/>
                </a:moveTo>
                <a:lnTo>
                  <a:pt x="546431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038955" y="1474107"/>
            <a:ext cx="1807845" cy="0"/>
          </a:xfrm>
          <a:custGeom>
            <a:avLst/>
            <a:gdLst/>
            <a:ahLst/>
            <a:cxnLst/>
            <a:rect l="l" t="t" r="r" b="b"/>
            <a:pathLst>
              <a:path w="1807845">
                <a:moveTo>
                  <a:pt x="0" y="0"/>
                </a:moveTo>
                <a:lnTo>
                  <a:pt x="1807554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038955" y="1169491"/>
            <a:ext cx="2774950" cy="0"/>
          </a:xfrm>
          <a:custGeom>
            <a:avLst/>
            <a:gdLst/>
            <a:ahLst/>
            <a:cxnLst/>
            <a:rect l="l" t="t" r="r" b="b"/>
            <a:pathLst>
              <a:path w="2774950">
                <a:moveTo>
                  <a:pt x="0" y="0"/>
                </a:moveTo>
                <a:lnTo>
                  <a:pt x="2774359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375290" y="1108513"/>
            <a:ext cx="0" cy="1341120"/>
          </a:xfrm>
          <a:custGeom>
            <a:avLst/>
            <a:gdLst/>
            <a:ahLst/>
            <a:cxnLst/>
            <a:rect l="l" t="t" r="r" b="b"/>
            <a:pathLst>
              <a:path h="1341120">
                <a:moveTo>
                  <a:pt x="0" y="1340512"/>
                </a:moveTo>
                <a:lnTo>
                  <a:pt x="0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900667" y="1108513"/>
            <a:ext cx="0" cy="1158240"/>
          </a:xfrm>
          <a:custGeom>
            <a:avLst/>
            <a:gdLst/>
            <a:ahLst/>
            <a:cxnLst/>
            <a:rect l="l" t="t" r="r" b="b"/>
            <a:pathLst>
              <a:path h="1158239">
                <a:moveTo>
                  <a:pt x="0" y="0"/>
                </a:moveTo>
                <a:lnTo>
                  <a:pt x="0" y="1157669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900667" y="2388047"/>
            <a:ext cx="0" cy="61594"/>
          </a:xfrm>
          <a:custGeom>
            <a:avLst/>
            <a:gdLst/>
            <a:ahLst/>
            <a:cxnLst/>
            <a:rect l="l" t="t" r="r" b="b"/>
            <a:pathLst>
              <a:path h="61594">
                <a:moveTo>
                  <a:pt x="0" y="0"/>
                </a:moveTo>
                <a:lnTo>
                  <a:pt x="0" y="60977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426135" y="1108513"/>
            <a:ext cx="0" cy="1341120"/>
          </a:xfrm>
          <a:custGeom>
            <a:avLst/>
            <a:gdLst/>
            <a:ahLst/>
            <a:cxnLst/>
            <a:rect l="l" t="t" r="r" b="b"/>
            <a:pathLst>
              <a:path h="1341120">
                <a:moveTo>
                  <a:pt x="0" y="1340512"/>
                </a:moveTo>
                <a:lnTo>
                  <a:pt x="0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951602" y="1108513"/>
            <a:ext cx="0" cy="243840"/>
          </a:xfrm>
          <a:custGeom>
            <a:avLst/>
            <a:gdLst/>
            <a:ahLst/>
            <a:cxnLst/>
            <a:rect l="l" t="t" r="r" b="b"/>
            <a:pathLst>
              <a:path h="243840">
                <a:moveTo>
                  <a:pt x="0" y="0"/>
                </a:moveTo>
                <a:lnTo>
                  <a:pt x="0" y="243729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951602" y="2388047"/>
            <a:ext cx="0" cy="61594"/>
          </a:xfrm>
          <a:custGeom>
            <a:avLst/>
            <a:gdLst/>
            <a:ahLst/>
            <a:cxnLst/>
            <a:rect l="l" t="t" r="r" b="b"/>
            <a:pathLst>
              <a:path h="61594">
                <a:moveTo>
                  <a:pt x="0" y="0"/>
                </a:moveTo>
                <a:lnTo>
                  <a:pt x="0" y="60977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477070" y="1108513"/>
            <a:ext cx="0" cy="1341120"/>
          </a:xfrm>
          <a:custGeom>
            <a:avLst/>
            <a:gdLst/>
            <a:ahLst/>
            <a:cxnLst/>
            <a:rect l="l" t="t" r="r" b="b"/>
            <a:pathLst>
              <a:path h="1341120">
                <a:moveTo>
                  <a:pt x="0" y="1340512"/>
                </a:moveTo>
                <a:lnTo>
                  <a:pt x="0" y="0"/>
                </a:lnTo>
              </a:path>
            </a:pathLst>
          </a:custGeom>
          <a:ln w="9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165103" y="2388047"/>
            <a:ext cx="210185" cy="0"/>
          </a:xfrm>
          <a:custGeom>
            <a:avLst/>
            <a:gdLst/>
            <a:ahLst/>
            <a:cxnLst/>
            <a:rect l="l" t="t" r="r" b="b"/>
            <a:pathLst>
              <a:path w="210184">
                <a:moveTo>
                  <a:pt x="0" y="0"/>
                </a:moveTo>
                <a:lnTo>
                  <a:pt x="210187" y="0"/>
                </a:lnTo>
              </a:path>
            </a:pathLst>
          </a:custGeom>
          <a:ln w="3175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375290" y="2357604"/>
            <a:ext cx="210185" cy="0"/>
          </a:xfrm>
          <a:custGeom>
            <a:avLst/>
            <a:gdLst/>
            <a:ahLst/>
            <a:cxnLst/>
            <a:rect l="l" t="t" r="r" b="b"/>
            <a:pathLst>
              <a:path w="210184">
                <a:moveTo>
                  <a:pt x="0" y="0"/>
                </a:moveTo>
                <a:lnTo>
                  <a:pt x="210187" y="0"/>
                </a:lnTo>
              </a:path>
            </a:pathLst>
          </a:custGeom>
          <a:ln w="60886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585477" y="2388047"/>
            <a:ext cx="210185" cy="0"/>
          </a:xfrm>
          <a:custGeom>
            <a:avLst/>
            <a:gdLst/>
            <a:ahLst/>
            <a:cxnLst/>
            <a:rect l="l" t="t" r="r" b="b"/>
            <a:pathLst>
              <a:path w="210185">
                <a:moveTo>
                  <a:pt x="0" y="0"/>
                </a:moveTo>
                <a:lnTo>
                  <a:pt x="210187" y="0"/>
                </a:lnTo>
              </a:path>
            </a:pathLst>
          </a:custGeom>
          <a:ln w="3175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795573" y="2266182"/>
            <a:ext cx="210185" cy="121920"/>
          </a:xfrm>
          <a:custGeom>
            <a:avLst/>
            <a:gdLst/>
            <a:ahLst/>
            <a:cxnLst/>
            <a:rect l="l" t="t" r="r" b="b"/>
            <a:pathLst>
              <a:path w="210185" h="121919">
                <a:moveTo>
                  <a:pt x="0" y="121864"/>
                </a:moveTo>
                <a:lnTo>
                  <a:pt x="210187" y="121864"/>
                </a:lnTo>
                <a:lnTo>
                  <a:pt x="210187" y="0"/>
                </a:lnTo>
                <a:lnTo>
                  <a:pt x="0" y="0"/>
                </a:lnTo>
                <a:lnTo>
                  <a:pt x="0" y="1218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005760" y="2266182"/>
            <a:ext cx="210185" cy="121920"/>
          </a:xfrm>
          <a:custGeom>
            <a:avLst/>
            <a:gdLst/>
            <a:ahLst/>
            <a:cxnLst/>
            <a:rect l="l" t="t" r="r" b="b"/>
            <a:pathLst>
              <a:path w="210185" h="121919">
                <a:moveTo>
                  <a:pt x="0" y="121864"/>
                </a:moveTo>
                <a:lnTo>
                  <a:pt x="210187" y="121864"/>
                </a:lnTo>
                <a:lnTo>
                  <a:pt x="210187" y="0"/>
                </a:lnTo>
                <a:lnTo>
                  <a:pt x="0" y="0"/>
                </a:lnTo>
                <a:lnTo>
                  <a:pt x="0" y="1218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215948" y="2266182"/>
            <a:ext cx="210185" cy="121920"/>
          </a:xfrm>
          <a:custGeom>
            <a:avLst/>
            <a:gdLst/>
            <a:ahLst/>
            <a:cxnLst/>
            <a:rect l="l" t="t" r="r" b="b"/>
            <a:pathLst>
              <a:path w="210185" h="121919">
                <a:moveTo>
                  <a:pt x="0" y="121864"/>
                </a:moveTo>
                <a:lnTo>
                  <a:pt x="210187" y="121864"/>
                </a:lnTo>
                <a:lnTo>
                  <a:pt x="210187" y="0"/>
                </a:lnTo>
                <a:lnTo>
                  <a:pt x="0" y="0"/>
                </a:lnTo>
                <a:lnTo>
                  <a:pt x="0" y="12186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426135" y="2022453"/>
            <a:ext cx="210185" cy="365760"/>
          </a:xfrm>
          <a:custGeom>
            <a:avLst/>
            <a:gdLst/>
            <a:ahLst/>
            <a:cxnLst/>
            <a:rect l="l" t="t" r="r" b="b"/>
            <a:pathLst>
              <a:path w="210185" h="365760">
                <a:moveTo>
                  <a:pt x="0" y="365594"/>
                </a:moveTo>
                <a:lnTo>
                  <a:pt x="210187" y="365594"/>
                </a:lnTo>
                <a:lnTo>
                  <a:pt x="210187" y="0"/>
                </a:lnTo>
                <a:lnTo>
                  <a:pt x="0" y="0"/>
                </a:lnTo>
                <a:lnTo>
                  <a:pt x="0" y="36559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636322" y="1474107"/>
            <a:ext cx="210185" cy="914400"/>
          </a:xfrm>
          <a:custGeom>
            <a:avLst/>
            <a:gdLst/>
            <a:ahLst/>
            <a:cxnLst/>
            <a:rect l="l" t="t" r="r" b="b"/>
            <a:pathLst>
              <a:path w="210185" h="914400">
                <a:moveTo>
                  <a:pt x="0" y="913940"/>
                </a:moveTo>
                <a:lnTo>
                  <a:pt x="210187" y="913940"/>
                </a:lnTo>
                <a:lnTo>
                  <a:pt x="210187" y="0"/>
                </a:lnTo>
                <a:lnTo>
                  <a:pt x="0" y="0"/>
                </a:lnTo>
                <a:lnTo>
                  <a:pt x="0" y="91394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846509" y="1352242"/>
            <a:ext cx="210185" cy="1036319"/>
          </a:xfrm>
          <a:custGeom>
            <a:avLst/>
            <a:gdLst/>
            <a:ahLst/>
            <a:cxnLst/>
            <a:rect l="l" t="t" r="r" b="b"/>
            <a:pathLst>
              <a:path w="210185" h="1036319">
                <a:moveTo>
                  <a:pt x="0" y="1035804"/>
                </a:moveTo>
                <a:lnTo>
                  <a:pt x="210187" y="1035804"/>
                </a:lnTo>
                <a:lnTo>
                  <a:pt x="210187" y="0"/>
                </a:lnTo>
                <a:lnTo>
                  <a:pt x="0" y="0"/>
                </a:lnTo>
                <a:lnTo>
                  <a:pt x="0" y="103580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056696" y="1169400"/>
            <a:ext cx="210185" cy="1219200"/>
          </a:xfrm>
          <a:custGeom>
            <a:avLst/>
            <a:gdLst/>
            <a:ahLst/>
            <a:cxnLst/>
            <a:rect l="l" t="t" r="r" b="b"/>
            <a:pathLst>
              <a:path w="210185" h="1219200">
                <a:moveTo>
                  <a:pt x="0" y="1218647"/>
                </a:moveTo>
                <a:lnTo>
                  <a:pt x="210187" y="1218647"/>
                </a:lnTo>
                <a:lnTo>
                  <a:pt x="210187" y="0"/>
                </a:lnTo>
                <a:lnTo>
                  <a:pt x="0" y="0"/>
                </a:lnTo>
                <a:lnTo>
                  <a:pt x="0" y="1218647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266883" y="1839701"/>
            <a:ext cx="210185" cy="548640"/>
          </a:xfrm>
          <a:custGeom>
            <a:avLst/>
            <a:gdLst/>
            <a:ahLst/>
            <a:cxnLst/>
            <a:rect l="l" t="t" r="r" b="b"/>
            <a:pathLst>
              <a:path w="210185" h="548639">
                <a:moveTo>
                  <a:pt x="0" y="548345"/>
                </a:moveTo>
                <a:lnTo>
                  <a:pt x="210187" y="548345"/>
                </a:lnTo>
                <a:lnTo>
                  <a:pt x="210187" y="0"/>
                </a:lnTo>
                <a:lnTo>
                  <a:pt x="0" y="0"/>
                </a:lnTo>
                <a:lnTo>
                  <a:pt x="0" y="548345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477070" y="2388047"/>
            <a:ext cx="210185" cy="0"/>
          </a:xfrm>
          <a:custGeom>
            <a:avLst/>
            <a:gdLst/>
            <a:ahLst/>
            <a:cxnLst/>
            <a:rect l="l" t="t" r="r" b="b"/>
            <a:pathLst>
              <a:path w="210185">
                <a:moveTo>
                  <a:pt x="0" y="0"/>
                </a:moveTo>
                <a:lnTo>
                  <a:pt x="210187" y="0"/>
                </a:lnTo>
              </a:path>
            </a:pathLst>
          </a:custGeom>
          <a:ln w="3175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000217" y="2388047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737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000217" y="2083431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737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000217" y="1778723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737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000217" y="1474107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737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000217" y="1169491"/>
            <a:ext cx="38735" cy="0"/>
          </a:xfrm>
          <a:custGeom>
            <a:avLst/>
            <a:gdLst/>
            <a:ahLst/>
            <a:cxnLst/>
            <a:rect l="l" t="t" r="r" b="b"/>
            <a:pathLst>
              <a:path w="38734">
                <a:moveTo>
                  <a:pt x="0" y="0"/>
                </a:moveTo>
                <a:lnTo>
                  <a:pt x="38737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375290" y="2449025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737"/>
                </a:moveTo>
                <a:lnTo>
                  <a:pt x="0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900667" y="2449025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737"/>
                </a:moveTo>
                <a:lnTo>
                  <a:pt x="0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426135" y="2449025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737"/>
                </a:moveTo>
                <a:lnTo>
                  <a:pt x="0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951602" y="2449025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737"/>
                </a:moveTo>
                <a:lnTo>
                  <a:pt x="0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477070" y="2449025"/>
            <a:ext cx="0" cy="38735"/>
          </a:xfrm>
          <a:custGeom>
            <a:avLst/>
            <a:gdLst/>
            <a:ahLst/>
            <a:cxnLst/>
            <a:rect l="l" t="t" r="r" b="b"/>
            <a:pathLst>
              <a:path h="38735">
                <a:moveTo>
                  <a:pt x="0" y="38737"/>
                </a:moveTo>
                <a:lnTo>
                  <a:pt x="0" y="0"/>
                </a:lnTo>
              </a:path>
            </a:pathLst>
          </a:custGeom>
          <a:ln w="9661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1337251" y="2475154"/>
            <a:ext cx="76200" cy="1352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700" spc="5" dirty="0">
                <a:solidFill>
                  <a:srgbClr val="7F7F7F"/>
                </a:solidFill>
                <a:latin typeface="Arial"/>
                <a:cs typeface="Arial"/>
              </a:rPr>
              <a:t>0</a:t>
            </a:r>
            <a:endParaRPr sz="700">
              <a:latin typeface="Arial"/>
              <a:cs typeface="Arial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3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862628" y="2475154"/>
            <a:ext cx="76200" cy="1352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700" spc="5" dirty="0">
                <a:solidFill>
                  <a:srgbClr val="7F7F7F"/>
                </a:solidFill>
                <a:latin typeface="Arial"/>
                <a:cs typeface="Arial"/>
              </a:rPr>
              <a:t>5</a:t>
            </a:r>
            <a:endParaRPr sz="7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888224" y="2475154"/>
            <a:ext cx="127000" cy="1352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700" spc="5" dirty="0">
                <a:solidFill>
                  <a:srgbClr val="7F7F7F"/>
                </a:solidFill>
                <a:latin typeface="Arial"/>
                <a:cs typeface="Arial"/>
              </a:rPr>
              <a:t>15</a:t>
            </a:r>
            <a:endParaRPr sz="70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413692" y="2475154"/>
            <a:ext cx="127000" cy="1352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700" spc="5" dirty="0">
                <a:solidFill>
                  <a:srgbClr val="7F7F7F"/>
                </a:solidFill>
                <a:latin typeface="Arial"/>
                <a:cs typeface="Arial"/>
              </a:rPr>
              <a:t>20</a:t>
            </a:r>
            <a:endParaRPr sz="700">
              <a:latin typeface="Arial"/>
              <a:cs typeface="Aria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048752" y="2475154"/>
            <a:ext cx="755015" cy="25019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algn="ctr">
              <a:lnSpc>
                <a:spcPts val="785"/>
              </a:lnSpc>
              <a:spcBef>
                <a:spcPts val="114"/>
              </a:spcBef>
            </a:pPr>
            <a:r>
              <a:rPr sz="700" spc="5" dirty="0">
                <a:solidFill>
                  <a:srgbClr val="7F7F7F"/>
                </a:solidFill>
                <a:latin typeface="Arial"/>
                <a:cs typeface="Arial"/>
              </a:rPr>
              <a:t>10</a:t>
            </a:r>
            <a:endParaRPr sz="700">
              <a:latin typeface="Arial"/>
              <a:cs typeface="Arial"/>
            </a:endParaRPr>
          </a:p>
          <a:p>
            <a:pPr algn="ctr">
              <a:lnSpc>
                <a:spcPts val="965"/>
              </a:lnSpc>
            </a:pPr>
            <a:r>
              <a:rPr sz="850" spc="5" dirty="0">
                <a:latin typeface="Arial"/>
                <a:cs typeface="Arial"/>
              </a:rPr>
              <a:t>age </a:t>
            </a:r>
            <a:r>
              <a:rPr sz="850" dirty="0">
                <a:latin typeface="Arial"/>
                <a:cs typeface="Arial"/>
              </a:rPr>
              <a:t>at first</a:t>
            </a:r>
            <a:r>
              <a:rPr sz="850" spc="-50" dirty="0">
                <a:latin typeface="Arial"/>
                <a:cs typeface="Arial"/>
              </a:rPr>
              <a:t> </a:t>
            </a:r>
            <a:r>
              <a:rPr sz="850" dirty="0">
                <a:latin typeface="Arial"/>
                <a:cs typeface="Arial"/>
              </a:rPr>
              <a:t>kiss</a:t>
            </a:r>
            <a:endParaRPr sz="850">
              <a:latin typeface="Arial"/>
              <a:cs typeface="Arial"/>
            </a:endParaRPr>
          </a:p>
        </p:txBody>
      </p:sp>
      <p:sp>
        <p:nvSpPr>
          <p:cNvPr id="64" name="object 6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254635">
              <a:lnSpc>
                <a:spcPct val="100000"/>
              </a:lnSpc>
              <a:spcBef>
                <a:spcPts val="210"/>
              </a:spcBef>
            </a:pPr>
            <a:r>
              <a:rPr spc="-5" dirty="0"/>
              <a:t>How </a:t>
            </a:r>
            <a:r>
              <a:rPr dirty="0"/>
              <a:t>old were </a:t>
            </a:r>
            <a:r>
              <a:rPr spc="-10" dirty="0"/>
              <a:t>you </a:t>
            </a:r>
            <a:r>
              <a:rPr dirty="0"/>
              <a:t>when </a:t>
            </a:r>
            <a:r>
              <a:rPr spc="-10" dirty="0"/>
              <a:t>you </a:t>
            </a:r>
            <a:r>
              <a:rPr dirty="0"/>
              <a:t>had </a:t>
            </a:r>
            <a:r>
              <a:rPr spc="-5" dirty="0"/>
              <a:t>your </a:t>
            </a:r>
            <a:r>
              <a:rPr dirty="0"/>
              <a:t>first</a:t>
            </a:r>
            <a:r>
              <a:rPr spc="10" dirty="0"/>
              <a:t> </a:t>
            </a:r>
            <a:r>
              <a:rPr dirty="0"/>
              <a:t>kiss?</a:t>
            </a:r>
          </a:p>
          <a:p>
            <a:pPr marL="43815">
              <a:lnSpc>
                <a:spcPct val="100000"/>
              </a:lnSpc>
              <a:spcBef>
                <a:spcPts val="100"/>
              </a:spcBef>
            </a:pPr>
            <a:r>
              <a:rPr sz="700" spc="5" dirty="0">
                <a:solidFill>
                  <a:srgbClr val="7F7F7F"/>
                </a:solidFill>
              </a:rPr>
              <a:t>20</a:t>
            </a:r>
            <a:endParaRPr sz="700"/>
          </a:p>
          <a:p>
            <a:pPr marL="31115"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43815">
              <a:lnSpc>
                <a:spcPct val="100000"/>
              </a:lnSpc>
              <a:spcBef>
                <a:spcPts val="635"/>
              </a:spcBef>
            </a:pPr>
            <a:r>
              <a:rPr sz="700" spc="5" dirty="0">
                <a:solidFill>
                  <a:srgbClr val="7F7F7F"/>
                </a:solidFill>
              </a:rPr>
              <a:t>15</a:t>
            </a:r>
            <a:endParaRPr sz="700"/>
          </a:p>
          <a:p>
            <a:pPr marL="31115"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43815">
              <a:lnSpc>
                <a:spcPct val="100000"/>
              </a:lnSpc>
              <a:spcBef>
                <a:spcPts val="640"/>
              </a:spcBef>
            </a:pPr>
            <a:r>
              <a:rPr sz="700" spc="5" dirty="0">
                <a:solidFill>
                  <a:srgbClr val="7F7F7F"/>
                </a:solidFill>
              </a:rPr>
              <a:t>10</a:t>
            </a:r>
            <a:endParaRPr sz="700"/>
          </a:p>
          <a:p>
            <a:pPr marL="31115"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93980">
              <a:lnSpc>
                <a:spcPct val="100000"/>
              </a:lnSpc>
              <a:spcBef>
                <a:spcPts val="640"/>
              </a:spcBef>
            </a:pPr>
            <a:r>
              <a:rPr sz="700" spc="5" dirty="0">
                <a:solidFill>
                  <a:srgbClr val="7F7F7F"/>
                </a:solidFill>
              </a:rPr>
              <a:t>5</a:t>
            </a:r>
            <a:endParaRPr sz="700"/>
          </a:p>
          <a:p>
            <a:pPr marL="31115"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93980">
              <a:lnSpc>
                <a:spcPct val="100000"/>
              </a:lnSpc>
              <a:spcBef>
                <a:spcPts val="640"/>
              </a:spcBef>
            </a:pPr>
            <a:r>
              <a:rPr sz="700" spc="5" dirty="0">
                <a:solidFill>
                  <a:srgbClr val="7F7F7F"/>
                </a:solidFill>
              </a:rPr>
              <a:t>0</a:t>
            </a:r>
            <a:endParaRPr sz="700"/>
          </a:p>
        </p:txBody>
      </p:sp>
      <p:sp>
        <p:nvSpPr>
          <p:cNvPr id="65" name="object 65"/>
          <p:cNvSpPr txBox="1"/>
          <p:nvPr/>
        </p:nvSpPr>
        <p:spPr>
          <a:xfrm>
            <a:off x="240411" y="2894063"/>
            <a:ext cx="4112260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i="1" spc="-30" dirty="0">
                <a:latin typeface="Arial"/>
                <a:cs typeface="Arial"/>
              </a:rPr>
              <a:t>Some </a:t>
            </a:r>
            <a:r>
              <a:rPr sz="1200" i="1" spc="-20" dirty="0">
                <a:latin typeface="Arial"/>
                <a:cs typeface="Arial"/>
              </a:rPr>
              <a:t>people reported </a:t>
            </a:r>
            <a:r>
              <a:rPr sz="1200" i="1" spc="-45" dirty="0">
                <a:latin typeface="Arial"/>
                <a:cs typeface="Arial"/>
              </a:rPr>
              <a:t>very </a:t>
            </a:r>
            <a:r>
              <a:rPr sz="1200" i="1" spc="-15" dirty="0">
                <a:latin typeface="Arial"/>
                <a:cs typeface="Arial"/>
              </a:rPr>
              <a:t>low </a:t>
            </a:r>
            <a:r>
              <a:rPr sz="1200" i="1" spc="-30" dirty="0">
                <a:latin typeface="Arial"/>
                <a:cs typeface="Arial"/>
              </a:rPr>
              <a:t>ages, </a:t>
            </a:r>
            <a:r>
              <a:rPr sz="1200" i="1" spc="-15" dirty="0">
                <a:latin typeface="Arial"/>
                <a:cs typeface="Arial"/>
              </a:rPr>
              <a:t>which might </a:t>
            </a:r>
            <a:r>
              <a:rPr sz="1200" i="1" spc="-20" dirty="0">
                <a:latin typeface="Arial"/>
                <a:cs typeface="Arial"/>
              </a:rPr>
              <a:t>suggest the  </a:t>
            </a:r>
            <a:r>
              <a:rPr sz="1200" i="1" spc="-40" dirty="0">
                <a:latin typeface="Arial"/>
                <a:cs typeface="Arial"/>
              </a:rPr>
              <a:t>survey </a:t>
            </a:r>
            <a:r>
              <a:rPr sz="1200" i="1" spc="-20" dirty="0">
                <a:latin typeface="Arial"/>
                <a:cs typeface="Arial"/>
              </a:rPr>
              <a:t>question </a:t>
            </a:r>
            <a:r>
              <a:rPr sz="1200" i="1" spc="-5" dirty="0">
                <a:latin typeface="Arial"/>
                <a:cs typeface="Arial"/>
              </a:rPr>
              <a:t>wasn’t </a:t>
            </a:r>
            <a:r>
              <a:rPr sz="1200" i="1" spc="-30" dirty="0">
                <a:latin typeface="Arial"/>
                <a:cs typeface="Arial"/>
              </a:rPr>
              <a:t>clear: </a:t>
            </a:r>
            <a:r>
              <a:rPr sz="1200" i="1" spc="-20" dirty="0">
                <a:latin typeface="Arial"/>
                <a:cs typeface="Arial"/>
              </a:rPr>
              <a:t>romantic </a:t>
            </a:r>
            <a:r>
              <a:rPr sz="1200" i="1" spc="-40" dirty="0">
                <a:latin typeface="Arial"/>
                <a:cs typeface="Arial"/>
              </a:rPr>
              <a:t>kiss </a:t>
            </a:r>
            <a:r>
              <a:rPr sz="1200" i="1" spc="-15" dirty="0">
                <a:latin typeface="Arial"/>
                <a:cs typeface="Arial"/>
              </a:rPr>
              <a:t>or </a:t>
            </a:r>
            <a:r>
              <a:rPr sz="1200" i="1" spc="-45" dirty="0">
                <a:latin typeface="Arial"/>
                <a:cs typeface="Arial"/>
              </a:rPr>
              <a:t>any</a:t>
            </a:r>
            <a:r>
              <a:rPr sz="1200" i="1" spc="-20" dirty="0">
                <a:latin typeface="Arial"/>
                <a:cs typeface="Arial"/>
              </a:rPr>
              <a:t> </a:t>
            </a:r>
            <a:r>
              <a:rPr sz="1200" i="1" spc="-40" dirty="0">
                <a:latin typeface="Arial"/>
                <a:cs typeface="Arial"/>
              </a:rPr>
              <a:t>kiss?</a:t>
            </a:r>
            <a:endParaRPr sz="1200">
              <a:latin typeface="Arial"/>
              <a:cs typeface="Arial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95250" y="-311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13236" y="-1805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</a:p>
        </p:txBody>
      </p:sp>
      <p:sp>
        <p:nvSpPr>
          <p:cNvPr id="69" name="Rectangle 68"/>
          <p:cNvSpPr/>
          <p:nvPr/>
        </p:nvSpPr>
        <p:spPr>
          <a:xfrm>
            <a:off x="760558" y="-45502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🆕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pic>
        <p:nvPicPr>
          <p:cNvPr id="5" name="Picture 2" descr="https://www2.stat.duke.edu/courses/Spring19/sta101.001/images/Roadmap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" t="22428" r="-1891" b="21557"/>
          <a:stretch/>
        </p:blipFill>
        <p:spPr bwMode="auto">
          <a:xfrm>
            <a:off x="207308" y="1589643"/>
            <a:ext cx="4195482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533650" y="1882775"/>
            <a:ext cx="762000" cy="9906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8904" y="301446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We should start our exploratory data analysis with a </a:t>
            </a:r>
            <a:r>
              <a:rPr lang="en-US" sz="2400" b="1" u="sng" dirty="0" smtClean="0">
                <a:solidFill>
                  <a:srgbClr val="C00000"/>
                </a:solidFill>
              </a:rPr>
              <a:t>visualization</a:t>
            </a:r>
            <a:r>
              <a:rPr lang="en-US" sz="2400" b="1" dirty="0" smtClean="0">
                <a:solidFill>
                  <a:srgbClr val="C00000"/>
                </a:solidFill>
              </a:rPr>
              <a:t> first! 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9858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5848" y="358775"/>
            <a:ext cx="438503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Lab Hint</a:t>
            </a:r>
            <a:r>
              <a:rPr lang="en-US" sz="2400" b="1" dirty="0" smtClean="0"/>
              <a:t>: When </a:t>
            </a:r>
            <a:r>
              <a:rPr lang="en-US" sz="2400" b="1" dirty="0"/>
              <a:t>asked to </a:t>
            </a:r>
            <a:r>
              <a:rPr lang="en-US" sz="2400" b="1" dirty="0" smtClean="0"/>
              <a:t>describe a </a:t>
            </a:r>
            <a:r>
              <a:rPr lang="en-US" sz="2400" b="1" dirty="0"/>
              <a:t>visualization of a single numerical </a:t>
            </a:r>
            <a:r>
              <a:rPr lang="en-US" sz="2400" b="1" dirty="0" smtClean="0"/>
              <a:t>variable, there are four things we should always discuss. What</a:t>
            </a:r>
          </a:p>
          <a:p>
            <a:r>
              <a:rPr lang="en-US" sz="2400" b="1" dirty="0" smtClean="0"/>
              <a:t>are they?</a:t>
            </a:r>
            <a:endParaRPr lang="en-US" sz="2400" b="1" dirty="0"/>
          </a:p>
        </p:txBody>
      </p:sp>
      <p:pic>
        <p:nvPicPr>
          <p:cNvPr id="1026" name="Picture 2" descr="Notebo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50" y="1958975"/>
            <a:ext cx="2251871" cy="1267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327963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4" name="object 3"/>
          <p:cNvSpPr txBox="1"/>
          <p:nvPr/>
        </p:nvSpPr>
        <p:spPr>
          <a:xfrm>
            <a:off x="110692" y="434975"/>
            <a:ext cx="4545409" cy="286745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35"/>
              </a:spcBef>
              <a:buFont typeface="+mj-lt"/>
              <a:buAutoNum type="romanUcPeriod"/>
              <a:tabLst>
                <a:tab pos="167005" algn="l"/>
              </a:tabLst>
            </a:pP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Readiness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assessment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30"/>
              </a:spcBef>
              <a:buFont typeface="+mj-lt"/>
              <a:buAutoNum type="romanUcPeriod"/>
            </a:pPr>
            <a:endParaRPr sz="1050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Housekeeping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25"/>
              </a:spcBef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5"/>
              </a:spcBef>
              <a:buFont typeface="+mj-lt"/>
              <a:buAutoNum type="romanUcPeriod"/>
              <a:tabLst>
                <a:tab pos="167005" algn="l"/>
              </a:tabLst>
            </a:pP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Main </a:t>
            </a: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ideas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755650" lvl="2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u="sng" spc="-45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Analysis work flow:</a:t>
            </a:r>
            <a:endParaRPr lang="en-US" sz="1050" spc="-45" dirty="0" smtClean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1212850" lvl="3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🆕 👫 </a:t>
            </a:r>
            <a:r>
              <a:rPr sz="1050" spc="-45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Always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start </a:t>
            </a:r>
            <a:r>
              <a:rPr sz="1050" spc="-6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your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exploration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with </a:t>
            </a:r>
            <a:r>
              <a:rPr sz="1050" spc="-6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</a:t>
            </a:r>
            <a:r>
              <a:rPr sz="1050" spc="7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visualization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755650" marR="5080" lvl="2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u="sng" spc="-55" dirty="0" smtClean="0">
                <a:solidFill>
                  <a:schemeClr val="tx2"/>
                </a:solidFill>
                <a:latin typeface="DejaVu Sans"/>
                <a:cs typeface="DejaVu Sans"/>
              </a:rPr>
              <a:t>Single Numerical Variable</a:t>
            </a:r>
          </a:p>
          <a:p>
            <a:pPr marL="1212850" marR="5080" lvl="3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tx2"/>
                </a:solidFill>
              </a:rPr>
              <a:t>🔍 </a:t>
            </a:r>
            <a:r>
              <a:rPr lang="en-US" sz="1050" dirty="0" smtClean="0">
                <a:solidFill>
                  <a:schemeClr val="tx2"/>
                </a:solidFill>
              </a:rPr>
              <a:t>🔮</a:t>
            </a:r>
            <a:r>
              <a:rPr lang="en-US" sz="1050" spc="20" dirty="0">
                <a:solidFill>
                  <a:schemeClr val="tx2"/>
                </a:solidFill>
                <a:latin typeface="Arial"/>
                <a:cs typeface="Arial"/>
              </a:rPr>
              <a:t> ⚙</a:t>
            </a:r>
            <a:r>
              <a:rPr lang="en-US" sz="1050" spc="20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50" spc="-55" dirty="0" smtClean="0">
                <a:solidFill>
                  <a:schemeClr val="tx2"/>
                </a:solidFill>
                <a:latin typeface="DejaVu Sans"/>
                <a:cs typeface="DejaVu Sans"/>
              </a:rPr>
              <a:t>When </a:t>
            </a:r>
            <a:r>
              <a:rPr sz="1050" spc="-40" dirty="0">
                <a:solidFill>
                  <a:schemeClr val="tx2"/>
                </a:solidFill>
                <a:latin typeface="DejaVu Sans"/>
                <a:cs typeface="DejaVu Sans"/>
              </a:rPr>
              <a:t>describing </a:t>
            </a:r>
            <a:r>
              <a:rPr sz="1050" spc="-60" dirty="0">
                <a:solidFill>
                  <a:schemeClr val="tx2"/>
                </a:solidFill>
                <a:latin typeface="DejaVu Sans"/>
                <a:cs typeface="DejaVu Sans"/>
              </a:rPr>
              <a:t>numerical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distributions </a:t>
            </a:r>
            <a:r>
              <a:rPr sz="1050" spc="-20" dirty="0">
                <a:solidFill>
                  <a:schemeClr val="tx2"/>
                </a:solidFill>
                <a:latin typeface="DejaVu Sans"/>
                <a:cs typeface="DejaVu Sans"/>
              </a:rPr>
              <a:t>discuss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shape,  </a:t>
            </a:r>
            <a:r>
              <a:rPr sz="1050" spc="-65" dirty="0">
                <a:solidFill>
                  <a:schemeClr val="tx2"/>
                </a:solidFill>
                <a:latin typeface="DejaVu Sans"/>
                <a:cs typeface="DejaVu Sans"/>
              </a:rPr>
              <a:t>center,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spread,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and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unusual</a:t>
            </a:r>
            <a:r>
              <a:rPr sz="1050" spc="25" dirty="0">
                <a:solidFill>
                  <a:schemeClr val="tx2"/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observations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1212850" marR="69215" lvl="3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🔍 </a:t>
            </a:r>
            <a:r>
              <a:rPr sz="1050" spc="-30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Robust </a:t>
            </a: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statistics </a:t>
            </a:r>
            <a:r>
              <a:rPr sz="1050" spc="-7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are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not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easily aﬀected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by outliers and  </a:t>
            </a:r>
            <a:r>
              <a:rPr sz="1050" spc="-7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extreme</a:t>
            </a: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skew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1212850" lvl="3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🔍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 🆕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sz="1050" spc="-20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Use </a:t>
            </a: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box plots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to display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quartiles,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median,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and</a:t>
            </a:r>
            <a:r>
              <a:rPr sz="1050" spc="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outliers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742950" lvl="1" indent="-285750">
              <a:lnSpc>
                <a:spcPct val="100000"/>
              </a:lnSpc>
              <a:spcBef>
                <a:spcPts val="25"/>
              </a:spcBef>
              <a:buClr>
                <a:srgbClr val="CCCCCC"/>
              </a:buClr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Application</a:t>
            </a: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exercises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30"/>
              </a:spcBef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6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Summary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397478873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548765">
              <a:lnSpc>
                <a:spcPct val="100000"/>
              </a:lnSpc>
              <a:spcBef>
                <a:spcPts val="135"/>
              </a:spcBef>
            </a:pPr>
            <a:r>
              <a:rPr spc="-40" dirty="0"/>
              <a:t>Describing </a:t>
            </a:r>
            <a:r>
              <a:rPr spc="-45" dirty="0"/>
              <a:t>distributions </a:t>
            </a:r>
            <a:r>
              <a:rPr spc="-35" dirty="0"/>
              <a:t>of </a:t>
            </a:r>
            <a:r>
              <a:rPr spc="-60" dirty="0"/>
              <a:t>numerical</a:t>
            </a:r>
            <a:r>
              <a:rPr spc="5" dirty="0"/>
              <a:t> </a:t>
            </a:r>
            <a:r>
              <a:rPr spc="-55" dirty="0"/>
              <a:t>variables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427982" y="3283980"/>
            <a:ext cx="107314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7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5600" y="502399"/>
            <a:ext cx="3447415" cy="3968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30" dirty="0">
                <a:solidFill>
                  <a:srgbClr val="024F84"/>
                </a:solidFill>
                <a:latin typeface="Arial"/>
                <a:cs typeface="Arial"/>
              </a:rPr>
              <a:t>Shape</a:t>
            </a:r>
            <a:r>
              <a:rPr sz="1200" spc="-30" dirty="0">
                <a:latin typeface="Arial"/>
                <a:cs typeface="Arial"/>
              </a:rPr>
              <a:t>: </a:t>
            </a:r>
            <a:r>
              <a:rPr sz="1200" spc="-25" dirty="0">
                <a:latin typeface="Arial"/>
                <a:cs typeface="Arial"/>
              </a:rPr>
              <a:t>skewness,</a:t>
            </a:r>
            <a:r>
              <a:rPr sz="1200" spc="20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modality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25" dirty="0">
                <a:solidFill>
                  <a:srgbClr val="024F84"/>
                </a:solidFill>
                <a:latin typeface="Arial"/>
                <a:cs typeface="Arial"/>
              </a:rPr>
              <a:t>Center</a:t>
            </a:r>
            <a:r>
              <a:rPr sz="1200" spc="-25" dirty="0">
                <a:latin typeface="Arial"/>
                <a:cs typeface="Arial"/>
              </a:rPr>
              <a:t>: </a:t>
            </a:r>
            <a:r>
              <a:rPr sz="1200" spc="-40" dirty="0">
                <a:latin typeface="Arial"/>
                <a:cs typeface="Arial"/>
              </a:rPr>
              <a:t>an </a:t>
            </a:r>
            <a:r>
              <a:rPr sz="1200" spc="-25" dirty="0">
                <a:latin typeface="Arial"/>
                <a:cs typeface="Arial"/>
              </a:rPr>
              <a:t>estimate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i="1" spc="-20" dirty="0">
                <a:solidFill>
                  <a:srgbClr val="024F84"/>
                </a:solidFill>
                <a:latin typeface="Arial"/>
                <a:cs typeface="Arial"/>
              </a:rPr>
              <a:t>typical </a:t>
            </a:r>
            <a:r>
              <a:rPr sz="1200" spc="-25" dirty="0">
                <a:latin typeface="Arial"/>
                <a:cs typeface="Arial"/>
              </a:rPr>
              <a:t>observation </a:t>
            </a:r>
            <a:r>
              <a:rPr sz="1200" spc="-40" dirty="0">
                <a:latin typeface="Arial"/>
                <a:cs typeface="Arial"/>
              </a:rPr>
              <a:t>in</a:t>
            </a:r>
            <a:r>
              <a:rPr sz="1200" spc="-150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the</a:t>
            </a:r>
            <a:endParaRPr sz="1200">
              <a:latin typeface="Arial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4"/>
              <p:cNvSpPr txBox="1"/>
              <p:nvPr/>
            </p:nvSpPr>
            <p:spPr>
              <a:xfrm>
                <a:off x="355600" y="819536"/>
                <a:ext cx="3953510" cy="1243965"/>
              </a:xfrm>
              <a:prstGeom prst="rect">
                <a:avLst/>
              </a:prstGeom>
            </p:spPr>
            <p:txBody>
              <a:bodyPr vert="horz" wrap="square" lIns="0" tIns="35560" rIns="0" bIns="0" rtlCol="0">
                <a:spAutoFit/>
              </a:bodyPr>
              <a:lstStyle/>
              <a:p>
                <a:pPr marL="194310">
                  <a:lnSpc>
                    <a:spcPct val="100000"/>
                  </a:lnSpc>
                  <a:spcBef>
                    <a:spcPts val="280"/>
                  </a:spcBef>
                </a:pPr>
                <a:r>
                  <a:rPr lang="en-US" sz="1200" spc="-15" dirty="0" smtClean="0">
                    <a:latin typeface="Arial"/>
                    <a:cs typeface="Arial"/>
                  </a:rPr>
                  <a:t>distribution </a:t>
                </a:r>
                <a:r>
                  <a:rPr lang="en-US" sz="1200" spc="-45" dirty="0">
                    <a:latin typeface="Arial"/>
                    <a:cs typeface="Arial"/>
                  </a:rPr>
                  <a:t>(mean, </a:t>
                </a:r>
                <a:r>
                  <a:rPr lang="en-US" sz="1200" spc="-25" dirty="0">
                    <a:latin typeface="Arial"/>
                    <a:cs typeface="Arial"/>
                  </a:rPr>
                  <a:t>median, </a:t>
                </a:r>
                <a:r>
                  <a:rPr lang="en-US" sz="1200" spc="-10" dirty="0">
                    <a:latin typeface="Arial"/>
                    <a:cs typeface="Arial"/>
                  </a:rPr>
                  <a:t>mode,</a:t>
                </a:r>
                <a:r>
                  <a:rPr lang="en-US" sz="1200" spc="75" dirty="0">
                    <a:latin typeface="Arial"/>
                    <a:cs typeface="Arial"/>
                  </a:rPr>
                  <a:t> </a:t>
                </a:r>
                <a:r>
                  <a:rPr lang="en-US" sz="1200" spc="-30" dirty="0">
                    <a:latin typeface="Arial"/>
                    <a:cs typeface="Arial"/>
                  </a:rPr>
                  <a:t>etc.)</a:t>
                </a:r>
                <a:endParaRPr lang="en-US" sz="1200" dirty="0">
                  <a:latin typeface="Arial"/>
                  <a:cs typeface="Arial"/>
                </a:endParaRPr>
              </a:p>
              <a:p>
                <a:pPr marL="354330">
                  <a:lnSpc>
                    <a:spcPct val="100000"/>
                  </a:lnSpc>
                  <a:spcBef>
                    <a:spcPts val="155"/>
                  </a:spcBef>
                </a:pPr>
                <a:r>
                  <a:rPr lang="en-US" sz="1000" spc="-60" dirty="0">
                    <a:solidFill>
                      <a:srgbClr val="024F84"/>
                    </a:solidFill>
                    <a:latin typeface="Arial"/>
                    <a:cs typeface="Arial"/>
                  </a:rPr>
                  <a:t>– </a:t>
                </a:r>
                <a:r>
                  <a:rPr lang="en-US" sz="1000" spc="-15" dirty="0">
                    <a:latin typeface="Arial"/>
                    <a:cs typeface="Arial"/>
                  </a:rPr>
                  <a:t>Notation: </a:t>
                </a:r>
                <a:r>
                  <a:rPr lang="en-US" sz="1000" i="1" spc="10" dirty="0">
                    <a:latin typeface="Times New Roman"/>
                    <a:cs typeface="Times New Roman"/>
                  </a:rPr>
                  <a:t>µ</a:t>
                </a:r>
                <a:r>
                  <a:rPr lang="en-US" sz="1000" spc="10" dirty="0">
                    <a:latin typeface="Arial"/>
                    <a:cs typeface="Arial"/>
                  </a:rPr>
                  <a:t>: </a:t>
                </a:r>
                <a:r>
                  <a:rPr lang="en-US" sz="1000" spc="-15" dirty="0">
                    <a:latin typeface="Arial"/>
                    <a:cs typeface="Arial"/>
                  </a:rPr>
                  <a:t>population </a:t>
                </a:r>
                <a:r>
                  <a:rPr lang="en-US" sz="1000" spc="-25" dirty="0">
                    <a:latin typeface="Arial"/>
                    <a:cs typeface="Arial"/>
                  </a:rPr>
                  <a:t>mean,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ar-AE" sz="1000" i="1" spc="-25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accPr>
                      <m:e>
                        <m:r>
                          <a:rPr lang="ar-AE" sz="1000" b="0" i="1" spc="-25" smtClean="0">
                            <a:latin typeface="Cambria Math" panose="02040503050406030204" pitchFamily="18" charset="0"/>
                            <a:cs typeface="Arial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1000" spc="-25" dirty="0" smtClean="0">
                    <a:latin typeface="Arial"/>
                    <a:cs typeface="Arial"/>
                  </a:rPr>
                  <a:t> sample</a:t>
                </a:r>
                <a:r>
                  <a:rPr lang="en-US" sz="1000" spc="-114" dirty="0" smtClean="0">
                    <a:latin typeface="Arial"/>
                    <a:cs typeface="Arial"/>
                  </a:rPr>
                  <a:t> </a:t>
                </a:r>
                <a:r>
                  <a:rPr lang="en-US" sz="1000" spc="-30" dirty="0">
                    <a:latin typeface="Arial"/>
                    <a:cs typeface="Arial"/>
                  </a:rPr>
                  <a:t>mean</a:t>
                </a:r>
                <a:endParaRPr lang="en-US" sz="1000" dirty="0">
                  <a:latin typeface="Arial"/>
                  <a:cs typeface="Arial"/>
                </a:endParaRPr>
              </a:p>
              <a:p>
                <a:pPr marL="194310" marR="5080" indent="-182245">
                  <a:lnSpc>
                    <a:spcPct val="100000"/>
                  </a:lnSpc>
                  <a:spcBef>
                    <a:spcPts val="545"/>
                  </a:spcBef>
                </a:pPr>
                <a:r>
                  <a:rPr lang="en-US" sz="1100" dirty="0">
                    <a:solidFill>
                      <a:srgbClr val="024F84"/>
                    </a:solidFill>
                    <a:latin typeface="DejaVu Serif"/>
                    <a:cs typeface="DejaVu Serif"/>
                  </a:rPr>
                  <a:t>▶ </a:t>
                </a:r>
                <a:r>
                  <a:rPr lang="en-US" sz="1200" i="1" spc="-25" dirty="0">
                    <a:solidFill>
                      <a:srgbClr val="024F84"/>
                    </a:solidFill>
                    <a:latin typeface="Arial"/>
                    <a:cs typeface="Arial"/>
                  </a:rPr>
                  <a:t>Spread</a:t>
                </a:r>
                <a:r>
                  <a:rPr lang="en-US" sz="1200" spc="-25" dirty="0">
                    <a:latin typeface="Arial"/>
                    <a:cs typeface="Arial"/>
                  </a:rPr>
                  <a:t>: </a:t>
                </a:r>
                <a:r>
                  <a:rPr lang="en-US" sz="1200" spc="-40" dirty="0">
                    <a:latin typeface="Arial"/>
                    <a:cs typeface="Arial"/>
                  </a:rPr>
                  <a:t>measure </a:t>
                </a:r>
                <a:r>
                  <a:rPr lang="en-US" sz="1200" spc="-15" dirty="0">
                    <a:latin typeface="Arial"/>
                    <a:cs typeface="Arial"/>
                  </a:rPr>
                  <a:t>of </a:t>
                </a:r>
                <a:r>
                  <a:rPr lang="en-US" sz="1200" spc="-35" dirty="0">
                    <a:latin typeface="Arial"/>
                    <a:cs typeface="Arial"/>
                  </a:rPr>
                  <a:t>variability </a:t>
                </a:r>
                <a:r>
                  <a:rPr lang="en-US" sz="1200" spc="-40" dirty="0">
                    <a:latin typeface="Arial"/>
                    <a:cs typeface="Arial"/>
                  </a:rPr>
                  <a:t>in </a:t>
                </a:r>
                <a:r>
                  <a:rPr lang="en-US" sz="1200" spc="-20" dirty="0">
                    <a:latin typeface="Arial"/>
                    <a:cs typeface="Arial"/>
                  </a:rPr>
                  <a:t>the </a:t>
                </a:r>
                <a:r>
                  <a:rPr lang="en-US" sz="1200" spc="-15" dirty="0">
                    <a:latin typeface="Arial"/>
                    <a:cs typeface="Arial"/>
                  </a:rPr>
                  <a:t>distribution </a:t>
                </a:r>
                <a:r>
                  <a:rPr lang="en-US" sz="1200" spc="-30" dirty="0">
                    <a:latin typeface="Arial"/>
                    <a:cs typeface="Arial"/>
                  </a:rPr>
                  <a:t>(standard  </a:t>
                </a:r>
                <a:r>
                  <a:rPr lang="en-US" sz="1200" spc="-25" dirty="0">
                    <a:latin typeface="Arial"/>
                    <a:cs typeface="Arial"/>
                  </a:rPr>
                  <a:t>deviation, </a:t>
                </a:r>
                <a:r>
                  <a:rPr lang="en-US" sz="1200" spc="-50" dirty="0">
                    <a:latin typeface="Arial"/>
                    <a:cs typeface="Arial"/>
                  </a:rPr>
                  <a:t>IQR, </a:t>
                </a:r>
                <a:r>
                  <a:rPr lang="en-US" sz="1200" spc="-30" dirty="0">
                    <a:latin typeface="Arial"/>
                    <a:cs typeface="Arial"/>
                  </a:rPr>
                  <a:t>range,</a:t>
                </a:r>
                <a:r>
                  <a:rPr lang="en-US" sz="1200" spc="70" dirty="0">
                    <a:latin typeface="Arial"/>
                    <a:cs typeface="Arial"/>
                  </a:rPr>
                  <a:t> </a:t>
                </a:r>
                <a:r>
                  <a:rPr lang="en-US" sz="1200" spc="-30" dirty="0">
                    <a:latin typeface="Arial"/>
                    <a:cs typeface="Arial"/>
                  </a:rPr>
                  <a:t>etc.)</a:t>
                </a:r>
                <a:endParaRPr lang="en-US" sz="1200" dirty="0">
                  <a:latin typeface="Arial"/>
                  <a:cs typeface="Arial"/>
                </a:endParaRPr>
              </a:p>
              <a:p>
                <a:pPr marL="194310" marR="123825" indent="-182245">
                  <a:lnSpc>
                    <a:spcPct val="100000"/>
                  </a:lnSpc>
                  <a:spcBef>
                    <a:spcPts val="305"/>
                  </a:spcBef>
                </a:pPr>
                <a:r>
                  <a:rPr lang="en-US" sz="1100" dirty="0">
                    <a:solidFill>
                      <a:srgbClr val="024F84"/>
                    </a:solidFill>
                    <a:latin typeface="DejaVu Serif"/>
                    <a:cs typeface="DejaVu Serif"/>
                  </a:rPr>
                  <a:t>▶ </a:t>
                </a:r>
                <a:r>
                  <a:rPr lang="en-US" sz="1200" i="1" spc="-35" dirty="0">
                    <a:solidFill>
                      <a:srgbClr val="024F84"/>
                    </a:solidFill>
                    <a:latin typeface="Arial"/>
                    <a:cs typeface="Arial"/>
                  </a:rPr>
                  <a:t>Unusual </a:t>
                </a:r>
                <a:r>
                  <a:rPr lang="en-US" sz="1200" i="1" spc="-25" dirty="0">
                    <a:solidFill>
                      <a:srgbClr val="024F84"/>
                    </a:solidFill>
                    <a:latin typeface="Arial"/>
                    <a:cs typeface="Arial"/>
                  </a:rPr>
                  <a:t>observations</a:t>
                </a:r>
                <a:r>
                  <a:rPr lang="en-US" sz="1200" spc="-25" dirty="0">
                    <a:latin typeface="Arial"/>
                    <a:cs typeface="Arial"/>
                  </a:rPr>
                  <a:t>: observations </a:t>
                </a:r>
                <a:r>
                  <a:rPr lang="en-US" sz="1200" spc="-10" dirty="0">
                    <a:latin typeface="Arial"/>
                    <a:cs typeface="Arial"/>
                  </a:rPr>
                  <a:t>that </a:t>
                </a:r>
                <a:r>
                  <a:rPr lang="en-US" sz="1200" spc="-15" dirty="0">
                    <a:latin typeface="Arial"/>
                    <a:cs typeface="Arial"/>
                  </a:rPr>
                  <a:t>stand </a:t>
                </a:r>
                <a:r>
                  <a:rPr lang="en-US" sz="1200" spc="-5" dirty="0">
                    <a:latin typeface="Arial"/>
                    <a:cs typeface="Arial"/>
                  </a:rPr>
                  <a:t>out </a:t>
                </a:r>
                <a:r>
                  <a:rPr lang="en-US" sz="1200" spc="-25" dirty="0">
                    <a:latin typeface="Arial"/>
                    <a:cs typeface="Arial"/>
                  </a:rPr>
                  <a:t>from  </a:t>
                </a:r>
                <a:r>
                  <a:rPr lang="en-US" sz="1200" spc="-20" dirty="0">
                    <a:latin typeface="Arial"/>
                    <a:cs typeface="Arial"/>
                  </a:rPr>
                  <a:t>the </a:t>
                </a:r>
                <a:r>
                  <a:rPr lang="en-US" sz="1200" spc="-30" dirty="0">
                    <a:latin typeface="Arial"/>
                    <a:cs typeface="Arial"/>
                  </a:rPr>
                  <a:t>rest </a:t>
                </a:r>
                <a:r>
                  <a:rPr lang="en-US" sz="1200" spc="-15" dirty="0">
                    <a:latin typeface="Arial"/>
                    <a:cs typeface="Arial"/>
                  </a:rPr>
                  <a:t>of </a:t>
                </a:r>
                <a:r>
                  <a:rPr lang="en-US" sz="1200" spc="-20" dirty="0">
                    <a:latin typeface="Arial"/>
                    <a:cs typeface="Arial"/>
                  </a:rPr>
                  <a:t>the data </a:t>
                </a:r>
                <a:r>
                  <a:rPr lang="en-US" sz="1200" spc="-10" dirty="0">
                    <a:latin typeface="Arial"/>
                    <a:cs typeface="Arial"/>
                  </a:rPr>
                  <a:t>that </a:t>
                </a:r>
                <a:r>
                  <a:rPr lang="en-US" sz="1200" spc="-35" dirty="0">
                    <a:latin typeface="Arial"/>
                    <a:cs typeface="Arial"/>
                  </a:rPr>
                  <a:t>may </a:t>
                </a:r>
                <a:r>
                  <a:rPr lang="en-US" sz="1200" spc="-20" dirty="0">
                    <a:latin typeface="Arial"/>
                    <a:cs typeface="Arial"/>
                  </a:rPr>
                  <a:t>be </a:t>
                </a:r>
                <a:r>
                  <a:rPr lang="en-US" sz="1200" spc="-15" dirty="0">
                    <a:latin typeface="Arial"/>
                    <a:cs typeface="Arial"/>
                  </a:rPr>
                  <a:t>suspected</a:t>
                </a:r>
                <a:r>
                  <a:rPr lang="en-US" sz="1200" spc="170" dirty="0">
                    <a:latin typeface="Arial"/>
                    <a:cs typeface="Arial"/>
                  </a:rPr>
                  <a:t> </a:t>
                </a:r>
                <a:r>
                  <a:rPr lang="en-US" sz="1200" spc="-30" dirty="0">
                    <a:latin typeface="Arial"/>
                    <a:cs typeface="Arial"/>
                  </a:rPr>
                  <a:t>outliers</a:t>
                </a:r>
                <a:endParaRPr sz="1200" dirty="0"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4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600" y="819536"/>
                <a:ext cx="3953510" cy="1243965"/>
              </a:xfrm>
              <a:prstGeom prst="rect">
                <a:avLst/>
              </a:prstGeom>
              <a:blipFill>
                <a:blip r:embed="rId2"/>
                <a:stretch>
                  <a:fillRect l="-1849" t="-1463" r="-1541" b="-5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97536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  <p:extLst>
      <p:ext uri="{BB962C8B-B14F-4D97-AF65-F5344CB8AC3E}">
        <p14:creationId xmlns:p14="http://schemas.microsoft.com/office/powerpoint/2010/main" val="17447570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6686" y="434975"/>
            <a:ext cx="43850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What are some things to think about when guessing the distribution of any variable?</a:t>
            </a:r>
            <a:endParaRPr lang="en-US" sz="2400" b="1" dirty="0"/>
          </a:p>
        </p:txBody>
      </p:sp>
      <p:pic>
        <p:nvPicPr>
          <p:cNvPr id="2050" name="Picture 2" descr="Cyclone Fence in Shallow Photograph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0" y="1821207"/>
            <a:ext cx="1908747" cy="127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399996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8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spc="-50" dirty="0">
                <a:solidFill>
                  <a:srgbClr val="1A2E3D"/>
                </a:solidFill>
              </a:rPr>
              <a:t>Clicker</a:t>
            </a:r>
            <a:r>
              <a:rPr sz="1000" spc="-45" dirty="0">
                <a:solidFill>
                  <a:srgbClr val="1A2E3D"/>
                </a:solidFill>
              </a:rPr>
              <a:t> </a:t>
            </a:r>
            <a:r>
              <a:rPr sz="1000" spc="-65" dirty="0">
                <a:solidFill>
                  <a:srgbClr val="1A2E3D"/>
                </a:solidFill>
              </a:rPr>
              <a:t>question</a:t>
            </a: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92912" y="364617"/>
            <a:ext cx="4222115" cy="429259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436880">
              <a:lnSpc>
                <a:spcPct val="100000"/>
              </a:lnSpc>
              <a:spcBef>
                <a:spcPts val="244"/>
              </a:spcBef>
            </a:pP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Which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of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these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most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likely </a:t>
            </a:r>
            <a:r>
              <a:rPr sz="1200" spc="5" dirty="0">
                <a:solidFill>
                  <a:srgbClr val="1A2E3D"/>
                </a:solidFill>
                <a:latin typeface="Arial"/>
                <a:cs typeface="Arial"/>
              </a:rPr>
              <a:t>to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have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roughly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symmetric  distribution?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234" y="887376"/>
            <a:ext cx="4076700" cy="911225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55270" indent="-234315">
              <a:lnSpc>
                <a:spcPct val="100000"/>
              </a:lnSpc>
              <a:spcBef>
                <a:spcPts val="405"/>
              </a:spcBef>
              <a:buClr>
                <a:srgbClr val="024F84"/>
              </a:buClr>
              <a:buFont typeface="DejaVu Sans"/>
              <a:buAutoNum type="alphaLcParenBoth"/>
              <a:tabLst>
                <a:tab pos="255904" algn="l"/>
              </a:tabLst>
            </a:pPr>
            <a:r>
              <a:rPr sz="1200" spc="-40" dirty="0">
                <a:latin typeface="Arial"/>
                <a:cs typeface="Arial"/>
              </a:rPr>
              <a:t>salaries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20" dirty="0">
                <a:latin typeface="Arial"/>
                <a:cs typeface="Arial"/>
              </a:rPr>
              <a:t>random </a:t>
            </a:r>
            <a:r>
              <a:rPr sz="1200" spc="-30" dirty="0">
                <a:latin typeface="Arial"/>
                <a:cs typeface="Arial"/>
              </a:rPr>
              <a:t>sample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20" dirty="0">
                <a:latin typeface="Arial"/>
                <a:cs typeface="Arial"/>
              </a:rPr>
              <a:t>people </a:t>
            </a:r>
            <a:r>
              <a:rPr sz="1200" spc="-25" dirty="0">
                <a:latin typeface="Arial"/>
                <a:cs typeface="Arial"/>
              </a:rPr>
              <a:t>from </a:t>
            </a:r>
            <a:r>
              <a:rPr sz="1200" spc="-15" dirty="0">
                <a:latin typeface="Arial"/>
                <a:cs typeface="Arial"/>
              </a:rPr>
              <a:t>North</a:t>
            </a:r>
            <a:r>
              <a:rPr sz="1200" spc="210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Carolina</a:t>
            </a:r>
            <a:endParaRPr sz="120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0"/>
              </a:spcBef>
              <a:buClr>
                <a:srgbClr val="024F84"/>
              </a:buClr>
              <a:buFont typeface="DejaVu Sans"/>
              <a:buAutoNum type="alphaLcParenBoth"/>
              <a:tabLst>
                <a:tab pos="255904" algn="l"/>
              </a:tabLst>
            </a:pPr>
            <a:r>
              <a:rPr sz="1200" spc="-20" dirty="0">
                <a:latin typeface="Arial"/>
                <a:cs typeface="Arial"/>
              </a:rPr>
              <a:t>weights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20" dirty="0">
                <a:latin typeface="Arial"/>
                <a:cs typeface="Arial"/>
              </a:rPr>
              <a:t>adult</a:t>
            </a:r>
            <a:r>
              <a:rPr sz="1200" spc="30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females</a:t>
            </a:r>
            <a:endParaRPr sz="1200">
              <a:latin typeface="Arial"/>
              <a:cs typeface="Arial"/>
            </a:endParaRPr>
          </a:p>
          <a:p>
            <a:pPr marL="255270" indent="-234315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Font typeface="DejaVu Sans"/>
              <a:buAutoNum type="alphaLcParenBoth"/>
              <a:tabLst>
                <a:tab pos="255904" algn="l"/>
              </a:tabLst>
            </a:pPr>
            <a:r>
              <a:rPr sz="1200" spc="-25" dirty="0">
                <a:latin typeface="Arial"/>
                <a:cs typeface="Arial"/>
              </a:rPr>
              <a:t>scores </a:t>
            </a:r>
            <a:r>
              <a:rPr sz="1200" spc="-20" dirty="0">
                <a:latin typeface="Arial"/>
                <a:cs typeface="Arial"/>
              </a:rPr>
              <a:t>on </a:t>
            </a:r>
            <a:r>
              <a:rPr sz="1200" spc="-40" dirty="0">
                <a:latin typeface="Arial"/>
                <a:cs typeface="Arial"/>
              </a:rPr>
              <a:t>an </a:t>
            </a:r>
            <a:r>
              <a:rPr sz="1200" spc="-20" dirty="0">
                <a:latin typeface="Arial"/>
                <a:cs typeface="Arial"/>
              </a:rPr>
              <a:t>well-designed</a:t>
            </a:r>
            <a:r>
              <a:rPr sz="1200" spc="75" dirty="0">
                <a:latin typeface="Arial"/>
                <a:cs typeface="Arial"/>
              </a:rPr>
              <a:t> </a:t>
            </a:r>
            <a:r>
              <a:rPr sz="1200" spc="-35" dirty="0">
                <a:latin typeface="Arial"/>
                <a:cs typeface="Arial"/>
              </a:rPr>
              <a:t>exam</a:t>
            </a:r>
            <a:endParaRPr sz="120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Font typeface="DejaVu Sans"/>
              <a:buAutoNum type="alphaLcParenBoth"/>
              <a:tabLst>
                <a:tab pos="255904" algn="l"/>
              </a:tabLst>
            </a:pPr>
            <a:r>
              <a:rPr sz="1200" spc="-30" dirty="0">
                <a:latin typeface="Arial"/>
                <a:cs typeface="Arial"/>
              </a:rPr>
              <a:t>last </a:t>
            </a:r>
            <a:r>
              <a:rPr sz="1200" spc="-15" dirty="0">
                <a:latin typeface="Arial"/>
                <a:cs typeface="Arial"/>
              </a:rPr>
              <a:t>digits of </a:t>
            </a:r>
            <a:r>
              <a:rPr sz="1200" spc="-20" dirty="0">
                <a:latin typeface="Arial"/>
                <a:cs typeface="Arial"/>
              </a:rPr>
              <a:t>phone</a:t>
            </a:r>
            <a:r>
              <a:rPr sz="1200" spc="5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numbers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76724" y="9801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8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spc="-50" dirty="0">
                <a:solidFill>
                  <a:srgbClr val="1A2E3D"/>
                </a:solidFill>
              </a:rPr>
              <a:t>Clicker</a:t>
            </a:r>
            <a:r>
              <a:rPr sz="1000" spc="-45" dirty="0">
                <a:solidFill>
                  <a:srgbClr val="1A2E3D"/>
                </a:solidFill>
              </a:rPr>
              <a:t> </a:t>
            </a:r>
            <a:r>
              <a:rPr sz="1000" spc="-65" dirty="0">
                <a:solidFill>
                  <a:srgbClr val="1A2E3D"/>
                </a:solidFill>
              </a:rPr>
              <a:t>question</a:t>
            </a: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92912" y="364617"/>
            <a:ext cx="4222115" cy="429259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436880">
              <a:lnSpc>
                <a:spcPct val="100000"/>
              </a:lnSpc>
              <a:spcBef>
                <a:spcPts val="244"/>
              </a:spcBef>
            </a:pP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Which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of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these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most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likely </a:t>
            </a:r>
            <a:r>
              <a:rPr sz="1200" spc="5" dirty="0">
                <a:solidFill>
                  <a:srgbClr val="1A2E3D"/>
                </a:solidFill>
                <a:latin typeface="Arial"/>
                <a:cs typeface="Arial"/>
              </a:rPr>
              <a:t>to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have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roughly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symmetric  distribution?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234" y="887376"/>
            <a:ext cx="4076700" cy="911225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55270" indent="-234315">
              <a:lnSpc>
                <a:spcPct val="100000"/>
              </a:lnSpc>
              <a:spcBef>
                <a:spcPts val="405"/>
              </a:spcBef>
              <a:buClr>
                <a:srgbClr val="024F84"/>
              </a:buClr>
              <a:buFont typeface="DejaVu Sans"/>
              <a:buAutoNum type="alphaLcParenBoth"/>
              <a:tabLst>
                <a:tab pos="255904" algn="l"/>
              </a:tabLst>
            </a:pPr>
            <a:r>
              <a:rPr sz="1200" spc="-40" dirty="0">
                <a:latin typeface="Arial"/>
                <a:cs typeface="Arial"/>
              </a:rPr>
              <a:t>salaries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20" dirty="0">
                <a:latin typeface="Arial"/>
                <a:cs typeface="Arial"/>
              </a:rPr>
              <a:t>random </a:t>
            </a:r>
            <a:r>
              <a:rPr sz="1200" spc="-30" dirty="0">
                <a:latin typeface="Arial"/>
                <a:cs typeface="Arial"/>
              </a:rPr>
              <a:t>sample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20" dirty="0">
                <a:latin typeface="Arial"/>
                <a:cs typeface="Arial"/>
              </a:rPr>
              <a:t>people </a:t>
            </a:r>
            <a:r>
              <a:rPr sz="1200" spc="-25" dirty="0">
                <a:latin typeface="Arial"/>
                <a:cs typeface="Arial"/>
              </a:rPr>
              <a:t>from </a:t>
            </a:r>
            <a:r>
              <a:rPr sz="1200" spc="-15" dirty="0">
                <a:latin typeface="Arial"/>
                <a:cs typeface="Arial"/>
              </a:rPr>
              <a:t>North</a:t>
            </a:r>
            <a:r>
              <a:rPr sz="1200" spc="210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Carolina</a:t>
            </a:r>
            <a:endParaRPr sz="1200" dirty="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0"/>
              </a:spcBef>
              <a:buClr>
                <a:srgbClr val="024F84"/>
              </a:buClr>
              <a:buFont typeface="DejaVu Sans"/>
              <a:buAutoNum type="alphaLcParenBoth"/>
              <a:tabLst>
                <a:tab pos="255904" algn="l"/>
              </a:tabLst>
            </a:pPr>
            <a:r>
              <a:rPr sz="1200" i="1" dirty="0">
                <a:solidFill>
                  <a:srgbClr val="C00000"/>
                </a:solidFill>
                <a:latin typeface="Arial"/>
                <a:cs typeface="Arial"/>
              </a:rPr>
              <a:t>weights </a:t>
            </a:r>
            <a:r>
              <a:rPr sz="1200" i="1" spc="15" dirty="0">
                <a:solidFill>
                  <a:srgbClr val="C00000"/>
                </a:solidFill>
                <a:latin typeface="Arial"/>
                <a:cs typeface="Arial"/>
              </a:rPr>
              <a:t>of </a:t>
            </a:r>
            <a:r>
              <a:rPr sz="1200" i="1" dirty="0">
                <a:solidFill>
                  <a:srgbClr val="C00000"/>
                </a:solidFill>
                <a:latin typeface="Arial"/>
                <a:cs typeface="Arial"/>
              </a:rPr>
              <a:t>adult</a:t>
            </a:r>
            <a:r>
              <a:rPr sz="1200" i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i="1" spc="-15" dirty="0">
                <a:solidFill>
                  <a:srgbClr val="C00000"/>
                </a:solidFill>
                <a:latin typeface="Arial"/>
                <a:cs typeface="Arial"/>
              </a:rPr>
              <a:t>females</a:t>
            </a:r>
            <a:endParaRPr sz="1200" dirty="0">
              <a:solidFill>
                <a:srgbClr val="C00000"/>
              </a:solidFill>
              <a:latin typeface="Arial"/>
              <a:cs typeface="Arial"/>
            </a:endParaRPr>
          </a:p>
          <a:p>
            <a:pPr marL="255270" indent="-234315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Font typeface="DejaVu Sans"/>
              <a:buAutoNum type="alphaLcParenBoth"/>
              <a:tabLst>
                <a:tab pos="255904" algn="l"/>
              </a:tabLst>
            </a:pPr>
            <a:r>
              <a:rPr sz="1200" spc="-25" dirty="0">
                <a:latin typeface="Arial"/>
                <a:cs typeface="Arial"/>
              </a:rPr>
              <a:t>scores </a:t>
            </a:r>
            <a:r>
              <a:rPr sz="1200" spc="-20" dirty="0">
                <a:latin typeface="Arial"/>
                <a:cs typeface="Arial"/>
              </a:rPr>
              <a:t>on </a:t>
            </a:r>
            <a:r>
              <a:rPr sz="1200" spc="-40" dirty="0">
                <a:latin typeface="Arial"/>
                <a:cs typeface="Arial"/>
              </a:rPr>
              <a:t>an </a:t>
            </a:r>
            <a:r>
              <a:rPr sz="1200" spc="-20" dirty="0">
                <a:latin typeface="Arial"/>
                <a:cs typeface="Arial"/>
              </a:rPr>
              <a:t>well-designed</a:t>
            </a:r>
            <a:r>
              <a:rPr sz="1200" spc="75" dirty="0">
                <a:latin typeface="Arial"/>
                <a:cs typeface="Arial"/>
              </a:rPr>
              <a:t> </a:t>
            </a:r>
            <a:r>
              <a:rPr sz="1200" spc="-35" dirty="0">
                <a:latin typeface="Arial"/>
                <a:cs typeface="Arial"/>
              </a:rPr>
              <a:t>exam</a:t>
            </a:r>
            <a:endParaRPr sz="1200" dirty="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Font typeface="DejaVu Sans"/>
              <a:buAutoNum type="alphaLcParenBoth"/>
              <a:tabLst>
                <a:tab pos="255904" algn="l"/>
              </a:tabLst>
            </a:pPr>
            <a:r>
              <a:rPr sz="1200" i="1" spc="-30" dirty="0">
                <a:solidFill>
                  <a:srgbClr val="C00000"/>
                </a:solidFill>
                <a:latin typeface="Arial"/>
                <a:cs typeface="Arial"/>
              </a:rPr>
              <a:t>last </a:t>
            </a:r>
            <a:r>
              <a:rPr sz="1200" i="1" spc="-15" dirty="0">
                <a:solidFill>
                  <a:srgbClr val="C00000"/>
                </a:solidFill>
                <a:latin typeface="Arial"/>
                <a:cs typeface="Arial"/>
              </a:rPr>
              <a:t>digits of </a:t>
            </a:r>
            <a:r>
              <a:rPr sz="1200" i="1" spc="-20" dirty="0">
                <a:solidFill>
                  <a:srgbClr val="C00000"/>
                </a:solidFill>
                <a:latin typeface="Arial"/>
                <a:cs typeface="Arial"/>
              </a:rPr>
              <a:t>phone</a:t>
            </a:r>
            <a:r>
              <a:rPr sz="1200" i="1" spc="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200" i="1" spc="-25" dirty="0">
                <a:solidFill>
                  <a:srgbClr val="C00000"/>
                </a:solidFill>
                <a:latin typeface="Arial"/>
                <a:cs typeface="Arial"/>
              </a:rPr>
              <a:t>numbers</a:t>
            </a:r>
            <a:endParaRPr sz="1200" i="1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76724" y="9801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🔮</a:t>
            </a:r>
          </a:p>
        </p:txBody>
      </p:sp>
      <p:pic>
        <p:nvPicPr>
          <p:cNvPr id="8" name="Picture 2" descr="Cyclone Fence in Shallow Photograph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0" y="1821207"/>
            <a:ext cx="1908747" cy="127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6686" y="434975"/>
            <a:ext cx="4385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Think about natural boundaries!</a:t>
            </a:r>
            <a:endParaRPr lang="en-US" sz="2400" b="1" dirty="0"/>
          </a:p>
        </p:txBody>
      </p:sp>
      <p:pic>
        <p:nvPicPr>
          <p:cNvPr id="2050" name="Picture 2" descr="Cyclone Fence in Shallow Photograph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0" y="1821207"/>
            <a:ext cx="1908747" cy="127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242087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850" y="130175"/>
            <a:ext cx="3962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To do now: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dirty="0" smtClean="0"/>
              <a:t>Turn on your clicker (</a:t>
            </a:r>
            <a:r>
              <a:rPr lang="en-US" sz="1100" dirty="0" smtClean="0">
                <a:solidFill>
                  <a:schemeClr val="accent6">
                    <a:lumMod val="75000"/>
                  </a:schemeClr>
                </a:solidFill>
              </a:rPr>
              <a:t>orange button</a:t>
            </a:r>
            <a:r>
              <a:rPr lang="en-US" sz="1100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dirty="0"/>
              <a:t>W</a:t>
            </a:r>
            <a:r>
              <a:rPr lang="en-US" sz="1100" dirty="0" smtClean="0"/>
              <a:t>ait about 6 seconds.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u="sng" dirty="0" smtClean="0"/>
              <a:t>IF your clicker says “READY,”: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100" dirty="0" smtClean="0"/>
              <a:t>Look for when your name appears on the slides. </a:t>
            </a:r>
            <a:r>
              <a:rPr lang="en-US" sz="1100" i="1" dirty="0">
                <a:solidFill>
                  <a:srgbClr val="FFC000"/>
                </a:solidFill>
              </a:rPr>
              <a:t>(If </a:t>
            </a:r>
            <a:r>
              <a:rPr lang="en-US" sz="1100" i="1" dirty="0" smtClean="0">
                <a:solidFill>
                  <a:srgbClr val="FFC000"/>
                </a:solidFill>
              </a:rPr>
              <a:t>you don’t see your name and you are officially enrolled in the course let me know!)</a:t>
            </a:r>
            <a:endParaRPr lang="en-US" sz="1100" dirty="0" smtClean="0"/>
          </a:p>
          <a:p>
            <a:pPr marL="800100" lvl="1" indent="-342900">
              <a:buFont typeface="+mj-lt"/>
              <a:buAutoNum type="alphaLcParenR"/>
            </a:pPr>
            <a:r>
              <a:rPr lang="en-US" sz="1100" dirty="0" smtClean="0"/>
              <a:t>When you see your name, type the 4 letters you see under it (you have 15 seconds).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100" b="1" dirty="0" smtClean="0">
                <a:solidFill>
                  <a:srgbClr val="00B050"/>
                </a:solidFill>
              </a:rPr>
              <a:t>If your name box turned another color, your clicker should now be registered to the class!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u="sng" dirty="0"/>
              <a:t>IF your clicker </a:t>
            </a:r>
            <a:r>
              <a:rPr lang="en-US" sz="1100" u="sng" dirty="0" smtClean="0"/>
              <a:t>does not say </a:t>
            </a:r>
            <a:r>
              <a:rPr lang="en-US" sz="1100" u="sng" dirty="0"/>
              <a:t>“</a:t>
            </a:r>
            <a:r>
              <a:rPr lang="en-US" sz="1100" u="sng" dirty="0" smtClean="0"/>
              <a:t>READY”: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100" dirty="0" smtClean="0"/>
              <a:t>Hold down on the </a:t>
            </a:r>
            <a:r>
              <a:rPr lang="en-US" sz="1100" dirty="0" smtClean="0">
                <a:solidFill>
                  <a:schemeClr val="accent6">
                    <a:lumMod val="75000"/>
                  </a:schemeClr>
                </a:solidFill>
              </a:rPr>
              <a:t>orange button </a:t>
            </a:r>
            <a:r>
              <a:rPr lang="en-US" sz="1100" dirty="0" smtClean="0"/>
              <a:t>until the clicker screen changes.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100" dirty="0" smtClean="0"/>
              <a:t>Quickly press AA.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100" dirty="0" smtClean="0"/>
              <a:t>Wait ~6 seconds.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100" dirty="0" smtClean="0"/>
              <a:t>Your screen should now say “READY”. </a:t>
            </a:r>
            <a:r>
              <a:rPr lang="en-US" sz="1100" i="1" dirty="0" smtClean="0">
                <a:solidFill>
                  <a:srgbClr val="FFC000"/>
                </a:solidFill>
              </a:rPr>
              <a:t>(If not, ask a TA for help!)</a:t>
            </a:r>
          </a:p>
        </p:txBody>
      </p:sp>
      <p:sp>
        <p:nvSpPr>
          <p:cNvPr id="10" name="U-Turn Arrow 9"/>
          <p:cNvSpPr/>
          <p:nvPr/>
        </p:nvSpPr>
        <p:spPr>
          <a:xfrm rot="16200000">
            <a:off x="-781050" y="1768475"/>
            <a:ext cx="2057400" cy="304800"/>
          </a:xfrm>
          <a:prstGeom prst="uturnArrow">
            <a:avLst>
              <a:gd name="adj1" fmla="val 26657"/>
              <a:gd name="adj2" fmla="val 25000"/>
              <a:gd name="adj3" fmla="val 29972"/>
              <a:gd name="adj4" fmla="val 45028"/>
              <a:gd name="adj5" fmla="val 7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1050" y="-98425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Register your Clicker!</a:t>
            </a:r>
            <a:endParaRPr lang="en-US" sz="2000" b="1" dirty="0"/>
          </a:p>
        </p:txBody>
      </p:sp>
      <p:sp>
        <p:nvSpPr>
          <p:cNvPr id="13" name="object 4"/>
          <p:cNvSpPr/>
          <p:nvPr/>
        </p:nvSpPr>
        <p:spPr>
          <a:xfrm>
            <a:off x="3448050" y="15456"/>
            <a:ext cx="1099112" cy="8473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2938" y="3206834"/>
            <a:ext cx="4991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srgbClr val="7030A0"/>
                </a:solidFill>
              </a:rPr>
              <a:t>We will be registering clickers 1/14, 1/16, 1/23… clicker grading begins on 1/28!</a:t>
            </a:r>
            <a:endParaRPr lang="en-US" sz="105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04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2912" y="897255"/>
            <a:ext cx="4222115" cy="251460"/>
          </a:xfrm>
          <a:prstGeom prst="rect">
            <a:avLst/>
          </a:prstGeom>
          <a:solidFill>
            <a:srgbClr val="007784"/>
          </a:solidFill>
        </p:spPr>
        <p:txBody>
          <a:bodyPr vert="horz" wrap="square" lIns="0" tIns="26669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9"/>
              </a:spcBef>
            </a:pPr>
            <a:r>
              <a:rPr sz="1050" spc="-40" dirty="0">
                <a:solidFill>
                  <a:srgbClr val="FFFFFF"/>
                </a:solidFill>
                <a:latin typeface="DejaVu Sans"/>
                <a:cs typeface="DejaVu Sans"/>
              </a:rPr>
              <a:t>Application </a:t>
            </a:r>
            <a:r>
              <a:rPr sz="1050" spc="-50" dirty="0">
                <a:solidFill>
                  <a:srgbClr val="FFFFFF"/>
                </a:solidFill>
                <a:latin typeface="DejaVu Sans"/>
                <a:cs typeface="DejaVu Sans"/>
              </a:rPr>
              <a:t>exercise: </a:t>
            </a:r>
            <a:r>
              <a:rPr sz="1050" spc="-55" dirty="0">
                <a:solidFill>
                  <a:srgbClr val="FFFFFF"/>
                </a:solidFill>
                <a:latin typeface="DejaVu Sans"/>
                <a:cs typeface="DejaVu Sans"/>
              </a:rPr>
              <a:t>1.1 </a:t>
            </a:r>
            <a:r>
              <a:rPr sz="1050" spc="-45" dirty="0">
                <a:solidFill>
                  <a:srgbClr val="FFFFFF"/>
                </a:solidFill>
                <a:latin typeface="DejaVu Sans"/>
                <a:cs typeface="DejaVu Sans"/>
              </a:rPr>
              <a:t>Distributions </a:t>
            </a:r>
            <a:r>
              <a:rPr sz="1050" spc="-35" dirty="0">
                <a:solidFill>
                  <a:srgbClr val="FFFFFF"/>
                </a:solidFill>
                <a:latin typeface="DejaVu Sans"/>
                <a:cs typeface="DejaVu Sans"/>
              </a:rPr>
              <a:t>of </a:t>
            </a:r>
            <a:r>
              <a:rPr sz="1050" spc="-60" dirty="0">
                <a:solidFill>
                  <a:srgbClr val="FFFFFF"/>
                </a:solidFill>
                <a:latin typeface="DejaVu Sans"/>
                <a:cs typeface="DejaVu Sans"/>
              </a:rPr>
              <a:t>numerical</a:t>
            </a:r>
            <a:r>
              <a:rPr sz="1050" spc="-130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55" dirty="0">
                <a:solidFill>
                  <a:srgbClr val="FFFFFF"/>
                </a:solidFill>
                <a:latin typeface="DejaVu Sans"/>
                <a:cs typeface="DejaVu Sans"/>
              </a:rPr>
              <a:t>variables</a:t>
            </a:r>
            <a:endParaRPr sz="105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2912" y="1148715"/>
            <a:ext cx="4222115" cy="610870"/>
          </a:xfrm>
          <a:prstGeom prst="rect">
            <a:avLst/>
          </a:prstGeom>
          <a:solidFill>
            <a:srgbClr val="D6E9EB"/>
          </a:solidFill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Times New Roman"/>
              <a:cs typeface="Times New Roman"/>
            </a:endParaRPr>
          </a:p>
          <a:p>
            <a:pPr marL="59690">
              <a:lnSpc>
                <a:spcPct val="100000"/>
              </a:lnSpc>
            </a:pPr>
            <a:r>
              <a:rPr sz="1200" spc="-50" dirty="0">
                <a:latin typeface="Arial"/>
                <a:cs typeface="Arial"/>
              </a:rPr>
              <a:t>See </a:t>
            </a:r>
            <a:r>
              <a:rPr sz="1200" spc="-20" dirty="0">
                <a:latin typeface="Arial"/>
                <a:cs typeface="Arial"/>
              </a:rPr>
              <a:t>the course website for</a:t>
            </a:r>
            <a:r>
              <a:rPr sz="1200" spc="10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instructions.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12488" y="3279140"/>
            <a:ext cx="13779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15</a:t>
            </a:r>
            <a:endParaRPr sz="800">
              <a:latin typeface="DejaVu Sans"/>
              <a:cs typeface="DejaVu Sans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7532" y="511175"/>
            <a:ext cx="43850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How do mean, median, and skewness relate?</a:t>
            </a:r>
            <a:endParaRPr lang="en-US" sz="2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50" y="1425575"/>
            <a:ext cx="2543175" cy="1872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7418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16934" y="57937"/>
            <a:ext cx="109537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-40" dirty="0">
                <a:solidFill>
                  <a:srgbClr val="FFFFFF"/>
                </a:solidFill>
                <a:latin typeface="DejaVu Sans"/>
                <a:cs typeface="DejaVu Sans"/>
              </a:rPr>
              <a:t>Mean vs.</a:t>
            </a:r>
            <a:r>
              <a:rPr sz="1050" spc="20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60" dirty="0">
                <a:solidFill>
                  <a:srgbClr val="FFFFFF"/>
                </a:solidFill>
                <a:latin typeface="DejaVu Sans"/>
                <a:cs typeface="DejaVu Sans"/>
              </a:rPr>
              <a:t>median</a:t>
            </a:r>
            <a:endParaRPr sz="1050">
              <a:latin typeface="DejaVu Sans"/>
              <a:cs typeface="DejaVu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2912" y="495427"/>
            <a:ext cx="4222115" cy="204470"/>
          </a:xfrm>
          <a:custGeom>
            <a:avLst/>
            <a:gdLst/>
            <a:ahLst/>
            <a:cxnLst/>
            <a:rect l="l" t="t" r="r" b="b"/>
            <a:pathLst>
              <a:path w="4222115" h="204470">
                <a:moveTo>
                  <a:pt x="0" y="204088"/>
                </a:moveTo>
                <a:lnTo>
                  <a:pt x="4222115" y="204088"/>
                </a:lnTo>
                <a:lnTo>
                  <a:pt x="4222115" y="0"/>
                </a:lnTo>
                <a:lnTo>
                  <a:pt x="0" y="0"/>
                </a:lnTo>
                <a:lnTo>
                  <a:pt x="0" y="204088"/>
                </a:lnTo>
                <a:close/>
              </a:path>
            </a:pathLst>
          </a:custGeom>
          <a:solidFill>
            <a:srgbClr val="9AB8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2912" y="699516"/>
            <a:ext cx="4222115" cy="998219"/>
          </a:xfrm>
          <a:custGeom>
            <a:avLst/>
            <a:gdLst/>
            <a:ahLst/>
            <a:cxnLst/>
            <a:rect l="l" t="t" r="r" b="b"/>
            <a:pathLst>
              <a:path w="4222115" h="998219">
                <a:moveTo>
                  <a:pt x="0" y="998093"/>
                </a:moveTo>
                <a:lnTo>
                  <a:pt x="4222115" y="998093"/>
                </a:lnTo>
                <a:lnTo>
                  <a:pt x="4222115" y="0"/>
                </a:lnTo>
                <a:lnTo>
                  <a:pt x="0" y="0"/>
                </a:lnTo>
                <a:lnTo>
                  <a:pt x="0" y="998093"/>
                </a:lnTo>
                <a:close/>
              </a:path>
            </a:pathLst>
          </a:custGeom>
          <a:solidFill>
            <a:srgbClr val="D6E2EB"/>
          </a:solidFill>
        </p:spPr>
        <p:txBody>
          <a:bodyPr wrap="square" lIns="0" tIns="0" rIns="0" bIns="0" rtlCol="0"/>
          <a:lstStyle/>
          <a:p>
            <a:endParaRPr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ject 5"/>
              <p:cNvSpPr txBox="1"/>
              <p:nvPr/>
            </p:nvSpPr>
            <p:spPr>
              <a:xfrm>
                <a:off x="229234" y="460611"/>
                <a:ext cx="3934460" cy="2503570"/>
              </a:xfrm>
              <a:prstGeom prst="rect">
                <a:avLst/>
              </a:prstGeom>
            </p:spPr>
            <p:txBody>
              <a:bodyPr vert="horz" wrap="square" lIns="0" tIns="60325" rIns="0" bIns="0" rtlCol="0">
                <a:spAutoFit/>
              </a:bodyPr>
              <a:lstStyle/>
              <a:p>
                <a:pPr marL="23495">
                  <a:lnSpc>
                    <a:spcPct val="100000"/>
                  </a:lnSpc>
                  <a:spcBef>
                    <a:spcPts val="475"/>
                  </a:spcBef>
                </a:pPr>
                <a:r>
                  <a:rPr lang="en-US" sz="1000" spc="-50" dirty="0" smtClean="0">
                    <a:solidFill>
                      <a:srgbClr val="1A2E3D"/>
                    </a:solidFill>
                    <a:latin typeface="DejaVu Sans"/>
                    <a:cs typeface="DejaVu Sans"/>
                  </a:rPr>
                  <a:t>Clicker</a:t>
                </a:r>
                <a:r>
                  <a:rPr lang="en-US" sz="1000" spc="-45" dirty="0">
                    <a:solidFill>
                      <a:srgbClr val="1A2E3D"/>
                    </a:solidFill>
                    <a:latin typeface="DejaVu Sans"/>
                    <a:cs typeface="DejaVu Sans"/>
                  </a:rPr>
                  <a:t> </a:t>
                </a:r>
                <a:r>
                  <a:rPr lang="en-US" sz="1000" spc="-65" dirty="0">
                    <a:solidFill>
                      <a:srgbClr val="1A2E3D"/>
                    </a:solidFill>
                    <a:latin typeface="DejaVu Sans"/>
                    <a:cs typeface="DejaVu Sans"/>
                  </a:rPr>
                  <a:t>question</a:t>
                </a:r>
                <a:endParaRPr lang="en-US" sz="1000" dirty="0">
                  <a:latin typeface="DejaVu Sans"/>
                  <a:cs typeface="DejaVu Sans"/>
                </a:endParaRPr>
              </a:p>
              <a:p>
                <a:pPr marL="23495" marR="5080">
                  <a:lnSpc>
                    <a:spcPct val="100000"/>
                  </a:lnSpc>
                  <a:spcBef>
                    <a:spcPts val="450"/>
                  </a:spcBef>
                </a:pPr>
                <a:r>
                  <a:rPr lang="en-US" sz="1200" spc="-10" dirty="0">
                    <a:solidFill>
                      <a:srgbClr val="1A2E3D"/>
                    </a:solidFill>
                    <a:latin typeface="Arial"/>
                    <a:cs typeface="Arial"/>
                  </a:rPr>
                  <a:t>How </a:t>
                </a:r>
                <a:r>
                  <a:rPr lang="en-US" sz="1200" spc="5" dirty="0">
                    <a:solidFill>
                      <a:srgbClr val="1A2E3D"/>
                    </a:solidFill>
                    <a:latin typeface="Arial"/>
                    <a:cs typeface="Arial"/>
                  </a:rPr>
                  <a:t>do </a:t>
                </a:r>
                <a:r>
                  <a:rPr lang="en-US" sz="1200" spc="-20" dirty="0">
                    <a:solidFill>
                      <a:srgbClr val="1A2E3D"/>
                    </a:solidFill>
                    <a:latin typeface="Arial"/>
                    <a:cs typeface="Arial"/>
                  </a:rPr>
                  <a:t>the </a:t>
                </a:r>
                <a:r>
                  <a:rPr lang="en-US" sz="1200" spc="-35" dirty="0">
                    <a:solidFill>
                      <a:srgbClr val="1A2E3D"/>
                    </a:solidFill>
                    <a:latin typeface="Arial"/>
                    <a:cs typeface="Arial"/>
                  </a:rPr>
                  <a:t>mean </a:t>
                </a:r>
                <a:r>
                  <a:rPr lang="en-US" sz="1200" spc="-25" dirty="0">
                    <a:solidFill>
                      <a:srgbClr val="1A2E3D"/>
                    </a:solidFill>
                    <a:latin typeface="Arial"/>
                    <a:cs typeface="Arial"/>
                  </a:rPr>
                  <a:t>and </a:t>
                </a:r>
                <a:r>
                  <a:rPr lang="en-US" sz="1200" spc="-30" dirty="0">
                    <a:solidFill>
                      <a:srgbClr val="1A2E3D"/>
                    </a:solidFill>
                    <a:latin typeface="Arial"/>
                    <a:cs typeface="Arial"/>
                  </a:rPr>
                  <a:t>median </a:t>
                </a:r>
                <a:r>
                  <a:rPr lang="en-US" sz="1200" spc="-15" dirty="0">
                    <a:solidFill>
                      <a:srgbClr val="1A2E3D"/>
                    </a:solidFill>
                    <a:latin typeface="Arial"/>
                    <a:cs typeface="Arial"/>
                  </a:rPr>
                  <a:t>of </a:t>
                </a:r>
                <a:r>
                  <a:rPr lang="en-US" sz="1200" spc="-20" dirty="0">
                    <a:solidFill>
                      <a:srgbClr val="1A2E3D"/>
                    </a:solidFill>
                    <a:latin typeface="Arial"/>
                    <a:cs typeface="Arial"/>
                  </a:rPr>
                  <a:t>the </a:t>
                </a:r>
                <a:r>
                  <a:rPr lang="en-US" sz="1200" spc="-25" dirty="0">
                    <a:solidFill>
                      <a:srgbClr val="1A2E3D"/>
                    </a:solidFill>
                    <a:latin typeface="Arial"/>
                    <a:cs typeface="Arial"/>
                  </a:rPr>
                  <a:t>following </a:t>
                </a:r>
                <a:r>
                  <a:rPr lang="en-US" sz="1200" spc="10" dirty="0">
                    <a:solidFill>
                      <a:srgbClr val="1A2E3D"/>
                    </a:solidFill>
                    <a:latin typeface="Arial"/>
                    <a:cs typeface="Arial"/>
                  </a:rPr>
                  <a:t>two </a:t>
                </a:r>
                <a:r>
                  <a:rPr lang="en-US" sz="1200" spc="-20" dirty="0">
                    <a:solidFill>
                      <a:srgbClr val="1A2E3D"/>
                    </a:solidFill>
                    <a:latin typeface="Arial"/>
                    <a:cs typeface="Arial"/>
                  </a:rPr>
                  <a:t>datasets  compare?</a:t>
                </a:r>
                <a:endParaRPr lang="en-US" sz="1200" dirty="0">
                  <a:latin typeface="Arial"/>
                  <a:cs typeface="Arial"/>
                </a:endParaRPr>
              </a:p>
              <a:p>
                <a:pPr>
                  <a:lnSpc>
                    <a:spcPct val="100000"/>
                  </a:lnSpc>
                  <a:spcBef>
                    <a:spcPts val="15"/>
                  </a:spcBef>
                </a:pPr>
                <a:endParaRPr lang="en-US" sz="1250" dirty="0">
                  <a:latin typeface="Times New Roman"/>
                  <a:cs typeface="Times New Roman"/>
                </a:endParaRPr>
              </a:p>
              <a:p>
                <a:pPr marL="23495">
                  <a:lnSpc>
                    <a:spcPct val="100000"/>
                  </a:lnSpc>
                </a:pPr>
                <a:r>
                  <a:rPr lang="en-US" sz="1200" spc="-30" dirty="0">
                    <a:solidFill>
                      <a:srgbClr val="1A2E3D"/>
                    </a:solidFill>
                    <a:latin typeface="Arial"/>
                    <a:cs typeface="Arial"/>
                  </a:rPr>
                  <a:t>Dataset </a:t>
                </a:r>
                <a:r>
                  <a:rPr lang="en-US" sz="1200" spc="-5" dirty="0">
                    <a:solidFill>
                      <a:srgbClr val="1A2E3D"/>
                    </a:solidFill>
                    <a:latin typeface="Arial"/>
                    <a:cs typeface="Arial"/>
                  </a:rPr>
                  <a:t>1: 30, 50, 70,</a:t>
                </a:r>
                <a:r>
                  <a:rPr lang="en-US" sz="1200" spc="-180" dirty="0">
                    <a:solidFill>
                      <a:srgbClr val="1A2E3D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spc="-10" dirty="0">
                    <a:solidFill>
                      <a:srgbClr val="1A2E3D"/>
                    </a:solidFill>
                    <a:latin typeface="Arial"/>
                    <a:cs typeface="Arial"/>
                  </a:rPr>
                  <a:t>90</a:t>
                </a:r>
                <a:endParaRPr lang="en-US" sz="1200" dirty="0">
                  <a:latin typeface="Arial"/>
                  <a:cs typeface="Arial"/>
                </a:endParaRPr>
              </a:p>
              <a:p>
                <a:pPr marL="23495">
                  <a:lnSpc>
                    <a:spcPct val="100000"/>
                  </a:lnSpc>
                  <a:spcBef>
                    <a:spcPts val="5"/>
                  </a:spcBef>
                </a:pPr>
                <a:r>
                  <a:rPr lang="en-US" sz="1200" spc="-30" dirty="0">
                    <a:solidFill>
                      <a:srgbClr val="1A2E3D"/>
                    </a:solidFill>
                    <a:latin typeface="Arial"/>
                    <a:cs typeface="Arial"/>
                  </a:rPr>
                  <a:t>Dataset </a:t>
                </a:r>
                <a:r>
                  <a:rPr lang="en-US" sz="1200" spc="-5" dirty="0">
                    <a:solidFill>
                      <a:srgbClr val="1A2E3D"/>
                    </a:solidFill>
                    <a:latin typeface="Arial"/>
                    <a:cs typeface="Arial"/>
                  </a:rPr>
                  <a:t>2: 30, 50, 70,</a:t>
                </a:r>
                <a:r>
                  <a:rPr lang="en-US" sz="1200" spc="-180" dirty="0">
                    <a:solidFill>
                      <a:srgbClr val="1A2E3D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spc="-10" dirty="0">
                    <a:solidFill>
                      <a:srgbClr val="1A2E3D"/>
                    </a:solidFill>
                    <a:latin typeface="Arial"/>
                    <a:cs typeface="Arial"/>
                  </a:rPr>
                  <a:t>1000</a:t>
                </a:r>
                <a:endParaRPr lang="en-US" sz="1200" dirty="0">
                  <a:latin typeface="Arial"/>
                  <a:cs typeface="Arial"/>
                </a:endParaRPr>
              </a:p>
              <a:p>
                <a:pPr>
                  <a:lnSpc>
                    <a:spcPct val="100000"/>
                  </a:lnSpc>
                  <a:spcBef>
                    <a:spcPts val="40"/>
                  </a:spcBef>
                </a:pPr>
                <a:endParaRPr lang="en-US" sz="1300" dirty="0">
                  <a:latin typeface="Times New Roman"/>
                  <a:cs typeface="Times New Roman"/>
                </a:endParaRPr>
              </a:p>
              <a:p>
                <a:pPr marL="252729" indent="-231775">
                  <a:lnSpc>
                    <a:spcPct val="100000"/>
                  </a:lnSpc>
                  <a:spcBef>
                    <a:spcPts val="5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pc="-145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b="0" i="1" spc="-145" smtClean="0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b="0" i="1" spc="-145" smtClean="0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sz="1200" b="0" i="1" spc="-145" smtClean="0">
                        <a:latin typeface="Cambria Math" panose="02040503050406030204" pitchFamily="18" charset="0"/>
                        <a:cs typeface="Arial"/>
                      </a:rPr>
                      <m:t>=</m:t>
                    </m:r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b="0" i="1" spc="-145" smtClean="0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200" spc="-145" dirty="0" smtClean="0">
                    <a:latin typeface="Arial"/>
                    <a:cs typeface="Arial"/>
                  </a:rPr>
                  <a:t>, 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1 </a:t>
                </a:r>
                <a:r>
                  <a:rPr lang="en-US" sz="1200" spc="204" dirty="0">
                    <a:latin typeface="Arial"/>
                    <a:cs typeface="Arial"/>
                  </a:rPr>
                  <a:t>=</a:t>
                </a:r>
                <a:r>
                  <a:rPr lang="en-US" sz="1200" spc="-160" dirty="0">
                    <a:latin typeface="Arial"/>
                    <a:cs typeface="Arial"/>
                  </a:rPr>
                  <a:t>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2</a:t>
                </a:r>
                <a:endParaRPr lang="en-US" sz="1200" baseline="-13888" dirty="0">
                  <a:latin typeface="Times New Roman"/>
                  <a:cs typeface="Times New Roman"/>
                </a:endParaRPr>
              </a:p>
              <a:p>
                <a:pPr marL="252729" indent="-240029">
                  <a:lnSpc>
                    <a:spcPct val="100000"/>
                  </a:lnSpc>
                  <a:spcBef>
                    <a:spcPts val="300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sz="1200" b="0" i="1" spc="-145" smtClean="0">
                        <a:latin typeface="Cambria Math" panose="02040503050406030204" pitchFamily="18" charset="0"/>
                        <a:cs typeface="Arial"/>
                      </a:rPr>
                      <m:t>&lt;</m:t>
                    </m:r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200" spc="-145" dirty="0" smtClean="0">
                    <a:latin typeface="Arial"/>
                    <a:cs typeface="Arial"/>
                  </a:rPr>
                  <a:t>, 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1 </a:t>
                </a:r>
                <a:r>
                  <a:rPr lang="en-US" sz="1200" spc="204" dirty="0">
                    <a:latin typeface="Arial"/>
                    <a:cs typeface="Arial"/>
                  </a:rPr>
                  <a:t>=</a:t>
                </a:r>
                <a:r>
                  <a:rPr lang="en-US" sz="1200" spc="-30" dirty="0">
                    <a:latin typeface="Arial"/>
                    <a:cs typeface="Arial"/>
                  </a:rPr>
                  <a:t>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2</a:t>
                </a:r>
                <a:endParaRPr lang="en-US" sz="1200" baseline="-13888" dirty="0">
                  <a:latin typeface="Times New Roman"/>
                  <a:cs typeface="Times New Roman"/>
                </a:endParaRPr>
              </a:p>
              <a:p>
                <a:pPr marL="252729" indent="-231775">
                  <a:lnSpc>
                    <a:spcPct val="100000"/>
                  </a:lnSpc>
                  <a:spcBef>
                    <a:spcPts val="305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sz="1200" b="0" i="1" spc="-145" smtClean="0">
                        <a:latin typeface="Cambria Math" panose="02040503050406030204" pitchFamily="18" charset="0"/>
                        <a:cs typeface="Arial"/>
                      </a:rPr>
                      <m:t>&lt;</m:t>
                    </m:r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200" i="1" spc="25" dirty="0" smtClean="0">
                    <a:latin typeface="Times New Roman"/>
                    <a:cs typeface="Times New Roman"/>
                  </a:rPr>
                  <a:t>, median</a:t>
                </a:r>
                <a:r>
                  <a:rPr lang="en-US" sz="1200" spc="37" baseline="-13888" dirty="0" smtClean="0">
                    <a:latin typeface="Times New Roman"/>
                    <a:cs typeface="Times New Roman"/>
                  </a:rPr>
                  <a:t>1 </a:t>
                </a:r>
                <a:r>
                  <a:rPr lang="en-US" sz="1200" i="1" spc="100" dirty="0">
                    <a:latin typeface="Times New Roman"/>
                    <a:cs typeface="Times New Roman"/>
                  </a:rPr>
                  <a:t>&lt;</a:t>
                </a:r>
                <a:r>
                  <a:rPr lang="en-US" sz="1200" i="1" dirty="0">
                    <a:latin typeface="Times New Roman"/>
                    <a:cs typeface="Times New Roman"/>
                  </a:rPr>
                  <a:t>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2</a:t>
                </a:r>
                <a:endParaRPr lang="en-US" sz="1200" baseline="-13888" dirty="0">
                  <a:latin typeface="Times New Roman"/>
                  <a:cs typeface="Times New Roman"/>
                </a:endParaRPr>
              </a:p>
              <a:p>
                <a:pPr marL="252729" indent="-240029">
                  <a:lnSpc>
                    <a:spcPct val="100000"/>
                  </a:lnSpc>
                  <a:spcBef>
                    <a:spcPts val="305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sz="1200" b="0" i="1" spc="-145" smtClean="0">
                        <a:latin typeface="Cambria Math" panose="02040503050406030204" pitchFamily="18" charset="0"/>
                        <a:cs typeface="Arial"/>
                      </a:rPr>
                      <m:t>&gt;</m:t>
                    </m:r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200" spc="-145" dirty="0">
                    <a:latin typeface="Arial"/>
                    <a:cs typeface="Arial"/>
                  </a:rPr>
                  <a:t>, 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1 </a:t>
                </a:r>
                <a:r>
                  <a:rPr lang="en-US" sz="1200" i="1" spc="100" dirty="0">
                    <a:latin typeface="Times New Roman"/>
                    <a:cs typeface="Times New Roman"/>
                  </a:rPr>
                  <a:t>&lt;</a:t>
                </a:r>
                <a:r>
                  <a:rPr lang="en-US" sz="1200" i="1" dirty="0">
                    <a:latin typeface="Times New Roman"/>
                    <a:cs typeface="Times New Roman"/>
                  </a:rPr>
                  <a:t>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2</a:t>
                </a:r>
                <a:endParaRPr lang="en-US" sz="1200" baseline="-13888" dirty="0">
                  <a:latin typeface="Times New Roman"/>
                  <a:cs typeface="Times New Roman"/>
                </a:endParaRPr>
              </a:p>
              <a:p>
                <a:pPr marL="252729" indent="-231775">
                  <a:lnSpc>
                    <a:spcPct val="100000"/>
                  </a:lnSpc>
                  <a:spcBef>
                    <a:spcPts val="300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sz="1200" b="0" i="1" spc="-145" smtClean="0">
                        <a:latin typeface="Cambria Math" panose="02040503050406030204" pitchFamily="18" charset="0"/>
                        <a:cs typeface="Arial"/>
                      </a:rPr>
                      <m:t>&gt;</m:t>
                    </m:r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200" spc="-145" dirty="0" smtClean="0">
                    <a:latin typeface="Arial"/>
                    <a:cs typeface="Arial"/>
                  </a:rPr>
                  <a:t>, 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1 </a:t>
                </a:r>
                <a:r>
                  <a:rPr lang="en-US" sz="1200" spc="204" dirty="0">
                    <a:latin typeface="Arial"/>
                    <a:cs typeface="Arial"/>
                  </a:rPr>
                  <a:t>=</a:t>
                </a:r>
                <a:r>
                  <a:rPr lang="en-US" sz="1200" spc="-30" dirty="0">
                    <a:latin typeface="Arial"/>
                    <a:cs typeface="Arial"/>
                  </a:rPr>
                  <a:t>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2</a:t>
                </a:r>
                <a:endParaRPr sz="1200" baseline="-13888" dirty="0">
                  <a:latin typeface="Times New Roman"/>
                  <a:cs typeface="Times New Roman"/>
                </a:endParaRPr>
              </a:p>
            </p:txBody>
          </p:sp>
        </mc:Choice>
        <mc:Fallback xmlns="">
          <p:sp>
            <p:nvSpPr>
              <p:cNvPr id="5" name="object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234" y="460611"/>
                <a:ext cx="3934460" cy="2503570"/>
              </a:xfrm>
              <a:prstGeom prst="rect">
                <a:avLst/>
              </a:prstGeom>
              <a:blipFill>
                <a:blip r:embed="rId2"/>
                <a:stretch>
                  <a:fillRect l="-2171" r="-2791" b="-21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ject 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9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5250" y="0"/>
            <a:ext cx="468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  <a:r>
              <a:rPr lang="en-US" b="1" dirty="0"/>
              <a:t> 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00050" y="-1957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16934" y="57937"/>
            <a:ext cx="109537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-40" dirty="0">
                <a:solidFill>
                  <a:srgbClr val="FFFFFF"/>
                </a:solidFill>
                <a:latin typeface="DejaVu Sans"/>
                <a:cs typeface="DejaVu Sans"/>
              </a:rPr>
              <a:t>Mean vs.</a:t>
            </a:r>
            <a:r>
              <a:rPr sz="1050" spc="20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60" dirty="0">
                <a:solidFill>
                  <a:srgbClr val="FFFFFF"/>
                </a:solidFill>
                <a:latin typeface="DejaVu Sans"/>
                <a:cs typeface="DejaVu Sans"/>
              </a:rPr>
              <a:t>median</a:t>
            </a:r>
            <a:endParaRPr sz="1050">
              <a:latin typeface="DejaVu Sans"/>
              <a:cs typeface="DejaVu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2912" y="495427"/>
            <a:ext cx="4222115" cy="204470"/>
          </a:xfrm>
          <a:custGeom>
            <a:avLst/>
            <a:gdLst/>
            <a:ahLst/>
            <a:cxnLst/>
            <a:rect l="l" t="t" r="r" b="b"/>
            <a:pathLst>
              <a:path w="4222115" h="204470">
                <a:moveTo>
                  <a:pt x="0" y="204088"/>
                </a:moveTo>
                <a:lnTo>
                  <a:pt x="4222115" y="204088"/>
                </a:lnTo>
                <a:lnTo>
                  <a:pt x="4222115" y="0"/>
                </a:lnTo>
                <a:lnTo>
                  <a:pt x="0" y="0"/>
                </a:lnTo>
                <a:lnTo>
                  <a:pt x="0" y="204088"/>
                </a:lnTo>
                <a:close/>
              </a:path>
            </a:pathLst>
          </a:custGeom>
          <a:solidFill>
            <a:srgbClr val="9AB8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2912" y="699516"/>
            <a:ext cx="4222115" cy="998219"/>
          </a:xfrm>
          <a:custGeom>
            <a:avLst/>
            <a:gdLst/>
            <a:ahLst/>
            <a:cxnLst/>
            <a:rect l="l" t="t" r="r" b="b"/>
            <a:pathLst>
              <a:path w="4222115" h="998219">
                <a:moveTo>
                  <a:pt x="0" y="998093"/>
                </a:moveTo>
                <a:lnTo>
                  <a:pt x="4222115" y="998093"/>
                </a:lnTo>
                <a:lnTo>
                  <a:pt x="4222115" y="0"/>
                </a:lnTo>
                <a:lnTo>
                  <a:pt x="0" y="0"/>
                </a:lnTo>
                <a:lnTo>
                  <a:pt x="0" y="998093"/>
                </a:lnTo>
                <a:close/>
              </a:path>
            </a:pathLst>
          </a:custGeom>
          <a:solidFill>
            <a:srgbClr val="D6E2EB"/>
          </a:solidFill>
        </p:spPr>
        <p:txBody>
          <a:bodyPr wrap="square" lIns="0" tIns="0" rIns="0" bIns="0" rtlCol="0"/>
          <a:lstStyle/>
          <a:p>
            <a:endParaRPr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ject 5"/>
              <p:cNvSpPr txBox="1"/>
              <p:nvPr/>
            </p:nvSpPr>
            <p:spPr>
              <a:xfrm>
                <a:off x="229234" y="460611"/>
                <a:ext cx="3934460" cy="2503570"/>
              </a:xfrm>
              <a:prstGeom prst="rect">
                <a:avLst/>
              </a:prstGeom>
            </p:spPr>
            <p:txBody>
              <a:bodyPr vert="horz" wrap="square" lIns="0" tIns="60325" rIns="0" bIns="0" rtlCol="0">
                <a:spAutoFit/>
              </a:bodyPr>
              <a:lstStyle/>
              <a:p>
                <a:pPr marL="23495">
                  <a:lnSpc>
                    <a:spcPct val="100000"/>
                  </a:lnSpc>
                  <a:spcBef>
                    <a:spcPts val="475"/>
                  </a:spcBef>
                </a:pPr>
                <a:r>
                  <a:rPr lang="en-US" sz="1000" spc="-50" dirty="0" smtClean="0">
                    <a:solidFill>
                      <a:srgbClr val="1A2E3D"/>
                    </a:solidFill>
                    <a:latin typeface="DejaVu Sans"/>
                    <a:cs typeface="DejaVu Sans"/>
                  </a:rPr>
                  <a:t>Clicker</a:t>
                </a:r>
                <a:r>
                  <a:rPr lang="en-US" sz="1000" spc="-45" dirty="0">
                    <a:solidFill>
                      <a:srgbClr val="1A2E3D"/>
                    </a:solidFill>
                    <a:latin typeface="DejaVu Sans"/>
                    <a:cs typeface="DejaVu Sans"/>
                  </a:rPr>
                  <a:t> </a:t>
                </a:r>
                <a:r>
                  <a:rPr lang="en-US" sz="1000" spc="-65" dirty="0">
                    <a:solidFill>
                      <a:srgbClr val="1A2E3D"/>
                    </a:solidFill>
                    <a:latin typeface="DejaVu Sans"/>
                    <a:cs typeface="DejaVu Sans"/>
                  </a:rPr>
                  <a:t>question</a:t>
                </a:r>
                <a:endParaRPr lang="en-US" sz="1000" dirty="0">
                  <a:latin typeface="DejaVu Sans"/>
                  <a:cs typeface="DejaVu Sans"/>
                </a:endParaRPr>
              </a:p>
              <a:p>
                <a:pPr marL="23495" marR="5080">
                  <a:lnSpc>
                    <a:spcPct val="100000"/>
                  </a:lnSpc>
                  <a:spcBef>
                    <a:spcPts val="450"/>
                  </a:spcBef>
                </a:pPr>
                <a:r>
                  <a:rPr lang="en-US" sz="1200" spc="-10" dirty="0">
                    <a:solidFill>
                      <a:srgbClr val="1A2E3D"/>
                    </a:solidFill>
                    <a:latin typeface="Arial"/>
                    <a:cs typeface="Arial"/>
                  </a:rPr>
                  <a:t>How </a:t>
                </a:r>
                <a:r>
                  <a:rPr lang="en-US" sz="1200" spc="5" dirty="0">
                    <a:solidFill>
                      <a:srgbClr val="1A2E3D"/>
                    </a:solidFill>
                    <a:latin typeface="Arial"/>
                    <a:cs typeface="Arial"/>
                  </a:rPr>
                  <a:t>do </a:t>
                </a:r>
                <a:r>
                  <a:rPr lang="en-US" sz="1200" spc="-20" dirty="0">
                    <a:solidFill>
                      <a:srgbClr val="1A2E3D"/>
                    </a:solidFill>
                    <a:latin typeface="Arial"/>
                    <a:cs typeface="Arial"/>
                  </a:rPr>
                  <a:t>the </a:t>
                </a:r>
                <a:r>
                  <a:rPr lang="en-US" sz="1200" spc="-35" dirty="0">
                    <a:solidFill>
                      <a:srgbClr val="1A2E3D"/>
                    </a:solidFill>
                    <a:latin typeface="Arial"/>
                    <a:cs typeface="Arial"/>
                  </a:rPr>
                  <a:t>mean </a:t>
                </a:r>
                <a:r>
                  <a:rPr lang="en-US" sz="1200" spc="-25" dirty="0">
                    <a:solidFill>
                      <a:srgbClr val="1A2E3D"/>
                    </a:solidFill>
                    <a:latin typeface="Arial"/>
                    <a:cs typeface="Arial"/>
                  </a:rPr>
                  <a:t>and </a:t>
                </a:r>
                <a:r>
                  <a:rPr lang="en-US" sz="1200" spc="-30" dirty="0">
                    <a:solidFill>
                      <a:srgbClr val="1A2E3D"/>
                    </a:solidFill>
                    <a:latin typeface="Arial"/>
                    <a:cs typeface="Arial"/>
                  </a:rPr>
                  <a:t>median </a:t>
                </a:r>
                <a:r>
                  <a:rPr lang="en-US" sz="1200" spc="-15" dirty="0">
                    <a:solidFill>
                      <a:srgbClr val="1A2E3D"/>
                    </a:solidFill>
                    <a:latin typeface="Arial"/>
                    <a:cs typeface="Arial"/>
                  </a:rPr>
                  <a:t>of </a:t>
                </a:r>
                <a:r>
                  <a:rPr lang="en-US" sz="1200" spc="-20" dirty="0">
                    <a:solidFill>
                      <a:srgbClr val="1A2E3D"/>
                    </a:solidFill>
                    <a:latin typeface="Arial"/>
                    <a:cs typeface="Arial"/>
                  </a:rPr>
                  <a:t>the </a:t>
                </a:r>
                <a:r>
                  <a:rPr lang="en-US" sz="1200" spc="-25" dirty="0">
                    <a:solidFill>
                      <a:srgbClr val="1A2E3D"/>
                    </a:solidFill>
                    <a:latin typeface="Arial"/>
                    <a:cs typeface="Arial"/>
                  </a:rPr>
                  <a:t>following </a:t>
                </a:r>
                <a:r>
                  <a:rPr lang="en-US" sz="1200" spc="10" dirty="0">
                    <a:solidFill>
                      <a:srgbClr val="1A2E3D"/>
                    </a:solidFill>
                    <a:latin typeface="Arial"/>
                    <a:cs typeface="Arial"/>
                  </a:rPr>
                  <a:t>two </a:t>
                </a:r>
                <a:r>
                  <a:rPr lang="en-US" sz="1200" spc="-20" dirty="0">
                    <a:solidFill>
                      <a:srgbClr val="1A2E3D"/>
                    </a:solidFill>
                    <a:latin typeface="Arial"/>
                    <a:cs typeface="Arial"/>
                  </a:rPr>
                  <a:t>datasets  compare?</a:t>
                </a:r>
                <a:endParaRPr lang="en-US" sz="1200" dirty="0">
                  <a:latin typeface="Arial"/>
                  <a:cs typeface="Arial"/>
                </a:endParaRPr>
              </a:p>
              <a:p>
                <a:pPr>
                  <a:lnSpc>
                    <a:spcPct val="100000"/>
                  </a:lnSpc>
                  <a:spcBef>
                    <a:spcPts val="15"/>
                  </a:spcBef>
                </a:pPr>
                <a:endParaRPr lang="en-US" sz="1250" dirty="0">
                  <a:latin typeface="Times New Roman"/>
                  <a:cs typeface="Times New Roman"/>
                </a:endParaRPr>
              </a:p>
              <a:p>
                <a:pPr marL="23495">
                  <a:lnSpc>
                    <a:spcPct val="100000"/>
                  </a:lnSpc>
                </a:pPr>
                <a:r>
                  <a:rPr lang="en-US" sz="1200" spc="-30" dirty="0">
                    <a:solidFill>
                      <a:srgbClr val="1A2E3D"/>
                    </a:solidFill>
                    <a:latin typeface="Arial"/>
                    <a:cs typeface="Arial"/>
                  </a:rPr>
                  <a:t>Dataset </a:t>
                </a:r>
                <a:r>
                  <a:rPr lang="en-US" sz="1200" spc="-5" dirty="0">
                    <a:solidFill>
                      <a:srgbClr val="1A2E3D"/>
                    </a:solidFill>
                    <a:latin typeface="Arial"/>
                    <a:cs typeface="Arial"/>
                  </a:rPr>
                  <a:t>1: 30, 50, 70,</a:t>
                </a:r>
                <a:r>
                  <a:rPr lang="en-US" sz="1200" spc="-180" dirty="0">
                    <a:solidFill>
                      <a:srgbClr val="1A2E3D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spc="-10" dirty="0">
                    <a:solidFill>
                      <a:srgbClr val="1A2E3D"/>
                    </a:solidFill>
                    <a:latin typeface="Arial"/>
                    <a:cs typeface="Arial"/>
                  </a:rPr>
                  <a:t>90</a:t>
                </a:r>
                <a:endParaRPr lang="en-US" sz="1200" dirty="0">
                  <a:latin typeface="Arial"/>
                  <a:cs typeface="Arial"/>
                </a:endParaRPr>
              </a:p>
              <a:p>
                <a:pPr marL="23495">
                  <a:lnSpc>
                    <a:spcPct val="100000"/>
                  </a:lnSpc>
                  <a:spcBef>
                    <a:spcPts val="5"/>
                  </a:spcBef>
                </a:pPr>
                <a:r>
                  <a:rPr lang="en-US" sz="1200" spc="-30" dirty="0">
                    <a:solidFill>
                      <a:srgbClr val="1A2E3D"/>
                    </a:solidFill>
                    <a:latin typeface="Arial"/>
                    <a:cs typeface="Arial"/>
                  </a:rPr>
                  <a:t>Dataset </a:t>
                </a:r>
                <a:r>
                  <a:rPr lang="en-US" sz="1200" spc="-5" dirty="0">
                    <a:solidFill>
                      <a:srgbClr val="1A2E3D"/>
                    </a:solidFill>
                    <a:latin typeface="Arial"/>
                    <a:cs typeface="Arial"/>
                  </a:rPr>
                  <a:t>2: 30, 50, 70,</a:t>
                </a:r>
                <a:r>
                  <a:rPr lang="en-US" sz="1200" spc="-180" dirty="0">
                    <a:solidFill>
                      <a:srgbClr val="1A2E3D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spc="-10" dirty="0">
                    <a:solidFill>
                      <a:srgbClr val="1A2E3D"/>
                    </a:solidFill>
                    <a:latin typeface="Arial"/>
                    <a:cs typeface="Arial"/>
                  </a:rPr>
                  <a:t>1000</a:t>
                </a:r>
                <a:endParaRPr lang="en-US" sz="1200" dirty="0">
                  <a:latin typeface="Arial"/>
                  <a:cs typeface="Arial"/>
                </a:endParaRPr>
              </a:p>
              <a:p>
                <a:pPr>
                  <a:lnSpc>
                    <a:spcPct val="100000"/>
                  </a:lnSpc>
                  <a:spcBef>
                    <a:spcPts val="40"/>
                  </a:spcBef>
                </a:pPr>
                <a:endParaRPr lang="en-US" sz="1300" dirty="0">
                  <a:latin typeface="Times New Roman"/>
                  <a:cs typeface="Times New Roman"/>
                </a:endParaRPr>
              </a:p>
              <a:p>
                <a:pPr marL="252729" indent="-231775">
                  <a:lnSpc>
                    <a:spcPct val="100000"/>
                  </a:lnSpc>
                  <a:spcBef>
                    <a:spcPts val="5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pc="-145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b="0" i="1" spc="-145" smtClean="0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b="0" i="1" spc="-145" smtClean="0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sz="1200" b="0" i="1" spc="-145" smtClean="0">
                        <a:latin typeface="Cambria Math" panose="02040503050406030204" pitchFamily="18" charset="0"/>
                        <a:cs typeface="Arial"/>
                      </a:rPr>
                      <m:t>=</m:t>
                    </m:r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b="0" i="1" spc="-145" smtClean="0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200" spc="-145" dirty="0" smtClean="0">
                    <a:latin typeface="Arial"/>
                    <a:cs typeface="Arial"/>
                  </a:rPr>
                  <a:t>, 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1 </a:t>
                </a:r>
                <a:r>
                  <a:rPr lang="en-US" sz="1200" spc="204" dirty="0">
                    <a:latin typeface="Arial"/>
                    <a:cs typeface="Arial"/>
                  </a:rPr>
                  <a:t>=</a:t>
                </a:r>
                <a:r>
                  <a:rPr lang="en-US" sz="1200" spc="-160" dirty="0">
                    <a:latin typeface="Arial"/>
                    <a:cs typeface="Arial"/>
                  </a:rPr>
                  <a:t>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2</a:t>
                </a:r>
                <a:endParaRPr lang="en-US" sz="1200" baseline="-13888" dirty="0">
                  <a:latin typeface="Times New Roman"/>
                  <a:cs typeface="Times New Roman"/>
                </a:endParaRPr>
              </a:p>
              <a:p>
                <a:pPr marL="252729" indent="-240029">
                  <a:lnSpc>
                    <a:spcPct val="100000"/>
                  </a:lnSpc>
                  <a:spcBef>
                    <a:spcPts val="300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b="1" i="1" spc="-145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b="1" i="1" spc="-145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b="1" i="1" spc="-145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Arial"/>
                              </a:rPr>
                              <m:t>𝒙</m:t>
                            </m:r>
                          </m:e>
                        </m:acc>
                      </m:e>
                      <m:sub>
                        <m:r>
                          <a:rPr lang="en-US" sz="1200" b="1" i="1" spc="-145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𝟏</m:t>
                        </m:r>
                      </m:sub>
                    </m:sSub>
                    <m:r>
                      <a:rPr lang="en-US" sz="1200" b="1" i="1" spc="-145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/>
                      </a:rPr>
                      <m:t>&lt;</m:t>
                    </m:r>
                    <m:sSub>
                      <m:sSubPr>
                        <m:ctrlPr>
                          <a:rPr lang="en-US" sz="1200" b="1" i="1" spc="-145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b="1" i="1" spc="-145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b="1" i="1" spc="-145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Arial"/>
                              </a:rPr>
                              <m:t>𝒙</m:t>
                            </m:r>
                          </m:e>
                        </m:acc>
                      </m:e>
                      <m:sub>
                        <m:r>
                          <a:rPr lang="en-US" sz="1200" b="1" i="1" spc="-145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1200" b="1" spc="-145" dirty="0" smtClean="0">
                    <a:solidFill>
                      <a:srgbClr val="C00000"/>
                    </a:solidFill>
                    <a:latin typeface="Arial"/>
                    <a:cs typeface="Arial"/>
                  </a:rPr>
                  <a:t>,  </a:t>
                </a:r>
                <a:r>
                  <a:rPr lang="en-US" sz="1200" b="1" i="1" spc="25" dirty="0">
                    <a:solidFill>
                      <a:srgbClr val="C00000"/>
                    </a:solidFill>
                    <a:latin typeface="Times New Roman"/>
                    <a:cs typeface="Times New Roman"/>
                  </a:rPr>
                  <a:t>median</a:t>
                </a:r>
                <a:r>
                  <a:rPr lang="en-US" sz="1200" b="1" spc="37" baseline="-13888" dirty="0">
                    <a:solidFill>
                      <a:srgbClr val="C00000"/>
                    </a:solidFill>
                    <a:latin typeface="Times New Roman"/>
                    <a:cs typeface="Times New Roman"/>
                  </a:rPr>
                  <a:t>1 </a:t>
                </a:r>
                <a:r>
                  <a:rPr lang="en-US" sz="1200" b="1" spc="204" dirty="0">
                    <a:solidFill>
                      <a:srgbClr val="C00000"/>
                    </a:solidFill>
                    <a:latin typeface="Arial"/>
                    <a:cs typeface="Arial"/>
                  </a:rPr>
                  <a:t>=</a:t>
                </a:r>
                <a:r>
                  <a:rPr lang="en-US" sz="1200" b="1" spc="-30" dirty="0">
                    <a:solidFill>
                      <a:srgbClr val="C00000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b="1" i="1" spc="25" dirty="0">
                    <a:solidFill>
                      <a:srgbClr val="C00000"/>
                    </a:solidFill>
                    <a:latin typeface="Times New Roman"/>
                    <a:cs typeface="Times New Roman"/>
                  </a:rPr>
                  <a:t>median</a:t>
                </a:r>
                <a:r>
                  <a:rPr lang="en-US" sz="1200" b="1" spc="37" baseline="-13888" dirty="0">
                    <a:solidFill>
                      <a:srgbClr val="C00000"/>
                    </a:solidFill>
                    <a:latin typeface="Times New Roman"/>
                    <a:cs typeface="Times New Roman"/>
                  </a:rPr>
                  <a:t>2</a:t>
                </a:r>
                <a:endParaRPr lang="en-US" sz="1200" b="1" baseline="-13888" dirty="0">
                  <a:solidFill>
                    <a:srgbClr val="C00000"/>
                  </a:solidFill>
                  <a:latin typeface="Times New Roman"/>
                  <a:cs typeface="Times New Roman"/>
                </a:endParaRPr>
              </a:p>
              <a:p>
                <a:pPr marL="252729" indent="-231775">
                  <a:lnSpc>
                    <a:spcPct val="100000"/>
                  </a:lnSpc>
                  <a:spcBef>
                    <a:spcPts val="305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sz="1200" b="0" i="1" spc="-145" smtClean="0">
                        <a:latin typeface="Cambria Math" panose="02040503050406030204" pitchFamily="18" charset="0"/>
                        <a:cs typeface="Arial"/>
                      </a:rPr>
                      <m:t>&lt;</m:t>
                    </m:r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200" i="1" spc="25" dirty="0" smtClean="0">
                    <a:latin typeface="Times New Roman"/>
                    <a:cs typeface="Times New Roman"/>
                  </a:rPr>
                  <a:t>, median</a:t>
                </a:r>
                <a:r>
                  <a:rPr lang="en-US" sz="1200" spc="37" baseline="-13888" dirty="0" smtClean="0">
                    <a:latin typeface="Times New Roman"/>
                    <a:cs typeface="Times New Roman"/>
                  </a:rPr>
                  <a:t>1 </a:t>
                </a:r>
                <a:r>
                  <a:rPr lang="en-US" sz="1200" i="1" spc="100" dirty="0">
                    <a:latin typeface="Times New Roman"/>
                    <a:cs typeface="Times New Roman"/>
                  </a:rPr>
                  <a:t>&lt;</a:t>
                </a:r>
                <a:r>
                  <a:rPr lang="en-US" sz="1200" i="1" dirty="0">
                    <a:latin typeface="Times New Roman"/>
                    <a:cs typeface="Times New Roman"/>
                  </a:rPr>
                  <a:t>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2</a:t>
                </a:r>
                <a:endParaRPr lang="en-US" sz="1200" baseline="-13888" dirty="0">
                  <a:latin typeface="Times New Roman"/>
                  <a:cs typeface="Times New Roman"/>
                </a:endParaRPr>
              </a:p>
              <a:p>
                <a:pPr marL="252729" indent="-240029">
                  <a:lnSpc>
                    <a:spcPct val="100000"/>
                  </a:lnSpc>
                  <a:spcBef>
                    <a:spcPts val="305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sz="1200" b="0" i="1" spc="-145" smtClean="0">
                        <a:latin typeface="Cambria Math" panose="02040503050406030204" pitchFamily="18" charset="0"/>
                        <a:cs typeface="Arial"/>
                      </a:rPr>
                      <m:t>&gt;</m:t>
                    </m:r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200" spc="-145" dirty="0">
                    <a:latin typeface="Arial"/>
                    <a:cs typeface="Arial"/>
                  </a:rPr>
                  <a:t>, 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1 </a:t>
                </a:r>
                <a:r>
                  <a:rPr lang="en-US" sz="1200" i="1" spc="100" dirty="0">
                    <a:latin typeface="Times New Roman"/>
                    <a:cs typeface="Times New Roman"/>
                  </a:rPr>
                  <a:t>&lt;</a:t>
                </a:r>
                <a:r>
                  <a:rPr lang="en-US" sz="1200" i="1" dirty="0">
                    <a:latin typeface="Times New Roman"/>
                    <a:cs typeface="Times New Roman"/>
                  </a:rPr>
                  <a:t>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2</a:t>
                </a:r>
                <a:endParaRPr lang="en-US" sz="1200" baseline="-13888" dirty="0">
                  <a:latin typeface="Times New Roman"/>
                  <a:cs typeface="Times New Roman"/>
                </a:endParaRPr>
              </a:p>
              <a:p>
                <a:pPr marL="252729" indent="-231775">
                  <a:lnSpc>
                    <a:spcPct val="100000"/>
                  </a:lnSpc>
                  <a:spcBef>
                    <a:spcPts val="300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sz="1200" b="0" i="1" spc="-145" smtClean="0">
                        <a:latin typeface="Cambria Math" panose="02040503050406030204" pitchFamily="18" charset="0"/>
                        <a:cs typeface="Arial"/>
                      </a:rPr>
                      <m:t>&gt;</m:t>
                    </m:r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200" spc="-145" dirty="0" smtClean="0">
                    <a:latin typeface="Arial"/>
                    <a:cs typeface="Arial"/>
                  </a:rPr>
                  <a:t>, 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1 </a:t>
                </a:r>
                <a:r>
                  <a:rPr lang="en-US" sz="1200" spc="204" dirty="0">
                    <a:latin typeface="Arial"/>
                    <a:cs typeface="Arial"/>
                  </a:rPr>
                  <a:t>=</a:t>
                </a:r>
                <a:r>
                  <a:rPr lang="en-US" sz="1200" spc="-30" dirty="0">
                    <a:latin typeface="Arial"/>
                    <a:cs typeface="Arial"/>
                  </a:rPr>
                  <a:t>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2</a:t>
                </a:r>
                <a:endParaRPr sz="1200" baseline="-13888" dirty="0">
                  <a:latin typeface="Times New Roman"/>
                  <a:cs typeface="Times New Roman"/>
                </a:endParaRPr>
              </a:p>
            </p:txBody>
          </p:sp>
        </mc:Choice>
        <mc:Fallback xmlns="">
          <p:sp>
            <p:nvSpPr>
              <p:cNvPr id="5" name="object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234" y="460611"/>
                <a:ext cx="3934460" cy="2503570"/>
              </a:xfrm>
              <a:prstGeom prst="rect">
                <a:avLst/>
              </a:prstGeom>
              <a:blipFill>
                <a:blip r:embed="rId2"/>
                <a:stretch>
                  <a:fillRect l="-2171" r="-2791" b="-21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ject 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9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5250" y="0"/>
            <a:ext cx="468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  <a:r>
              <a:rPr lang="en-US" b="1" dirty="0"/>
              <a:t> 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00050" y="-1957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  <p:extLst>
      <p:ext uri="{BB962C8B-B14F-4D97-AF65-F5344CB8AC3E}">
        <p14:creationId xmlns:p14="http://schemas.microsoft.com/office/powerpoint/2010/main" val="192883766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16934" y="57937"/>
            <a:ext cx="109537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-40" dirty="0">
                <a:solidFill>
                  <a:srgbClr val="FFFFFF"/>
                </a:solidFill>
                <a:latin typeface="DejaVu Sans"/>
                <a:cs typeface="DejaVu Sans"/>
              </a:rPr>
              <a:t>Mean vs.</a:t>
            </a:r>
            <a:r>
              <a:rPr sz="1050" spc="20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60" dirty="0">
                <a:solidFill>
                  <a:srgbClr val="FFFFFF"/>
                </a:solidFill>
                <a:latin typeface="DejaVu Sans"/>
                <a:cs typeface="DejaVu Sans"/>
              </a:rPr>
              <a:t>median</a:t>
            </a:r>
            <a:endParaRPr sz="1050">
              <a:latin typeface="DejaVu Sans"/>
              <a:cs typeface="DejaVu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2912" y="495427"/>
            <a:ext cx="4222115" cy="204470"/>
          </a:xfrm>
          <a:custGeom>
            <a:avLst/>
            <a:gdLst/>
            <a:ahLst/>
            <a:cxnLst/>
            <a:rect l="l" t="t" r="r" b="b"/>
            <a:pathLst>
              <a:path w="4222115" h="204470">
                <a:moveTo>
                  <a:pt x="0" y="204088"/>
                </a:moveTo>
                <a:lnTo>
                  <a:pt x="4222115" y="204088"/>
                </a:lnTo>
                <a:lnTo>
                  <a:pt x="4222115" y="0"/>
                </a:lnTo>
                <a:lnTo>
                  <a:pt x="0" y="0"/>
                </a:lnTo>
                <a:lnTo>
                  <a:pt x="0" y="204088"/>
                </a:lnTo>
                <a:close/>
              </a:path>
            </a:pathLst>
          </a:custGeom>
          <a:solidFill>
            <a:srgbClr val="9AB8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2912" y="699516"/>
            <a:ext cx="4222115" cy="998219"/>
          </a:xfrm>
          <a:custGeom>
            <a:avLst/>
            <a:gdLst/>
            <a:ahLst/>
            <a:cxnLst/>
            <a:rect l="l" t="t" r="r" b="b"/>
            <a:pathLst>
              <a:path w="4222115" h="998219">
                <a:moveTo>
                  <a:pt x="0" y="998093"/>
                </a:moveTo>
                <a:lnTo>
                  <a:pt x="4222115" y="998093"/>
                </a:lnTo>
                <a:lnTo>
                  <a:pt x="4222115" y="0"/>
                </a:lnTo>
                <a:lnTo>
                  <a:pt x="0" y="0"/>
                </a:lnTo>
                <a:lnTo>
                  <a:pt x="0" y="998093"/>
                </a:lnTo>
                <a:close/>
              </a:path>
            </a:pathLst>
          </a:custGeom>
          <a:solidFill>
            <a:srgbClr val="D6E2EB"/>
          </a:solidFill>
        </p:spPr>
        <p:txBody>
          <a:bodyPr wrap="square" lIns="0" tIns="0" rIns="0" bIns="0" rtlCol="0"/>
          <a:lstStyle/>
          <a:p>
            <a:endParaRPr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ject 5"/>
              <p:cNvSpPr txBox="1"/>
              <p:nvPr/>
            </p:nvSpPr>
            <p:spPr>
              <a:xfrm>
                <a:off x="229234" y="460611"/>
                <a:ext cx="3934460" cy="2503570"/>
              </a:xfrm>
              <a:prstGeom prst="rect">
                <a:avLst/>
              </a:prstGeom>
            </p:spPr>
            <p:txBody>
              <a:bodyPr vert="horz" wrap="square" lIns="0" tIns="60325" rIns="0" bIns="0" rtlCol="0">
                <a:spAutoFit/>
              </a:bodyPr>
              <a:lstStyle/>
              <a:p>
                <a:pPr marL="23495">
                  <a:lnSpc>
                    <a:spcPct val="100000"/>
                  </a:lnSpc>
                  <a:spcBef>
                    <a:spcPts val="475"/>
                  </a:spcBef>
                </a:pPr>
                <a:r>
                  <a:rPr lang="en-US" sz="1000" spc="-50" dirty="0" smtClean="0">
                    <a:solidFill>
                      <a:srgbClr val="1A2E3D"/>
                    </a:solidFill>
                    <a:latin typeface="DejaVu Sans"/>
                    <a:cs typeface="DejaVu Sans"/>
                  </a:rPr>
                  <a:t>Clicker</a:t>
                </a:r>
                <a:r>
                  <a:rPr lang="en-US" sz="1000" spc="-45" dirty="0">
                    <a:solidFill>
                      <a:srgbClr val="1A2E3D"/>
                    </a:solidFill>
                    <a:latin typeface="DejaVu Sans"/>
                    <a:cs typeface="DejaVu Sans"/>
                  </a:rPr>
                  <a:t> </a:t>
                </a:r>
                <a:r>
                  <a:rPr lang="en-US" sz="1000" spc="-65" dirty="0">
                    <a:solidFill>
                      <a:srgbClr val="1A2E3D"/>
                    </a:solidFill>
                    <a:latin typeface="DejaVu Sans"/>
                    <a:cs typeface="DejaVu Sans"/>
                  </a:rPr>
                  <a:t>question</a:t>
                </a:r>
                <a:endParaRPr lang="en-US" sz="1000" dirty="0">
                  <a:latin typeface="DejaVu Sans"/>
                  <a:cs typeface="DejaVu Sans"/>
                </a:endParaRPr>
              </a:p>
              <a:p>
                <a:pPr marL="23495" marR="5080">
                  <a:lnSpc>
                    <a:spcPct val="100000"/>
                  </a:lnSpc>
                  <a:spcBef>
                    <a:spcPts val="450"/>
                  </a:spcBef>
                </a:pPr>
                <a:r>
                  <a:rPr lang="en-US" sz="1200" spc="-10" dirty="0">
                    <a:solidFill>
                      <a:srgbClr val="1A2E3D"/>
                    </a:solidFill>
                    <a:latin typeface="Arial"/>
                    <a:cs typeface="Arial"/>
                  </a:rPr>
                  <a:t>How </a:t>
                </a:r>
                <a:r>
                  <a:rPr lang="en-US" sz="1200" spc="5" dirty="0">
                    <a:solidFill>
                      <a:srgbClr val="1A2E3D"/>
                    </a:solidFill>
                    <a:latin typeface="Arial"/>
                    <a:cs typeface="Arial"/>
                  </a:rPr>
                  <a:t>do </a:t>
                </a:r>
                <a:r>
                  <a:rPr lang="en-US" sz="1200" spc="-20" dirty="0">
                    <a:solidFill>
                      <a:srgbClr val="1A2E3D"/>
                    </a:solidFill>
                    <a:latin typeface="Arial"/>
                    <a:cs typeface="Arial"/>
                  </a:rPr>
                  <a:t>the </a:t>
                </a:r>
                <a:r>
                  <a:rPr lang="en-US" sz="1200" spc="-35" dirty="0">
                    <a:solidFill>
                      <a:srgbClr val="1A2E3D"/>
                    </a:solidFill>
                    <a:latin typeface="Arial"/>
                    <a:cs typeface="Arial"/>
                  </a:rPr>
                  <a:t>mean </a:t>
                </a:r>
                <a:r>
                  <a:rPr lang="en-US" sz="1200" spc="-25" dirty="0">
                    <a:solidFill>
                      <a:srgbClr val="1A2E3D"/>
                    </a:solidFill>
                    <a:latin typeface="Arial"/>
                    <a:cs typeface="Arial"/>
                  </a:rPr>
                  <a:t>and </a:t>
                </a:r>
                <a:r>
                  <a:rPr lang="en-US" sz="1200" spc="-30" dirty="0">
                    <a:solidFill>
                      <a:srgbClr val="1A2E3D"/>
                    </a:solidFill>
                    <a:latin typeface="Arial"/>
                    <a:cs typeface="Arial"/>
                  </a:rPr>
                  <a:t>median </a:t>
                </a:r>
                <a:r>
                  <a:rPr lang="en-US" sz="1200" spc="-15" dirty="0">
                    <a:solidFill>
                      <a:srgbClr val="1A2E3D"/>
                    </a:solidFill>
                    <a:latin typeface="Arial"/>
                    <a:cs typeface="Arial"/>
                  </a:rPr>
                  <a:t>of </a:t>
                </a:r>
                <a:r>
                  <a:rPr lang="en-US" sz="1200" spc="-20" dirty="0">
                    <a:solidFill>
                      <a:srgbClr val="1A2E3D"/>
                    </a:solidFill>
                    <a:latin typeface="Arial"/>
                    <a:cs typeface="Arial"/>
                  </a:rPr>
                  <a:t>the </a:t>
                </a:r>
                <a:r>
                  <a:rPr lang="en-US" sz="1200" spc="-25" dirty="0">
                    <a:solidFill>
                      <a:srgbClr val="1A2E3D"/>
                    </a:solidFill>
                    <a:latin typeface="Arial"/>
                    <a:cs typeface="Arial"/>
                  </a:rPr>
                  <a:t>following </a:t>
                </a:r>
                <a:r>
                  <a:rPr lang="en-US" sz="1200" spc="10" dirty="0">
                    <a:solidFill>
                      <a:srgbClr val="1A2E3D"/>
                    </a:solidFill>
                    <a:latin typeface="Arial"/>
                    <a:cs typeface="Arial"/>
                  </a:rPr>
                  <a:t>two </a:t>
                </a:r>
                <a:r>
                  <a:rPr lang="en-US" sz="1200" spc="-20" dirty="0">
                    <a:solidFill>
                      <a:srgbClr val="1A2E3D"/>
                    </a:solidFill>
                    <a:latin typeface="Arial"/>
                    <a:cs typeface="Arial"/>
                  </a:rPr>
                  <a:t>datasets  compare?</a:t>
                </a:r>
                <a:endParaRPr lang="en-US" sz="1200" dirty="0">
                  <a:latin typeface="Arial"/>
                  <a:cs typeface="Arial"/>
                </a:endParaRPr>
              </a:p>
              <a:p>
                <a:pPr>
                  <a:lnSpc>
                    <a:spcPct val="100000"/>
                  </a:lnSpc>
                  <a:spcBef>
                    <a:spcPts val="15"/>
                  </a:spcBef>
                </a:pPr>
                <a:endParaRPr lang="en-US" sz="1250" dirty="0">
                  <a:latin typeface="Times New Roman"/>
                  <a:cs typeface="Times New Roman"/>
                </a:endParaRPr>
              </a:p>
              <a:p>
                <a:pPr marL="23495">
                  <a:lnSpc>
                    <a:spcPct val="100000"/>
                  </a:lnSpc>
                </a:pPr>
                <a:r>
                  <a:rPr lang="en-US" sz="1200" spc="-30" dirty="0">
                    <a:solidFill>
                      <a:srgbClr val="1A2E3D"/>
                    </a:solidFill>
                    <a:latin typeface="Arial"/>
                    <a:cs typeface="Arial"/>
                  </a:rPr>
                  <a:t>Dataset </a:t>
                </a:r>
                <a:r>
                  <a:rPr lang="en-US" sz="1200" spc="-5" dirty="0">
                    <a:solidFill>
                      <a:srgbClr val="1A2E3D"/>
                    </a:solidFill>
                    <a:latin typeface="Arial"/>
                    <a:cs typeface="Arial"/>
                  </a:rPr>
                  <a:t>1: 30, 50, 70,</a:t>
                </a:r>
                <a:r>
                  <a:rPr lang="en-US" sz="1200" spc="-180" dirty="0">
                    <a:solidFill>
                      <a:srgbClr val="1A2E3D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spc="-10" dirty="0">
                    <a:solidFill>
                      <a:srgbClr val="1A2E3D"/>
                    </a:solidFill>
                    <a:latin typeface="Arial"/>
                    <a:cs typeface="Arial"/>
                  </a:rPr>
                  <a:t>90</a:t>
                </a:r>
                <a:endParaRPr lang="en-US" sz="1200" dirty="0">
                  <a:latin typeface="Arial"/>
                  <a:cs typeface="Arial"/>
                </a:endParaRPr>
              </a:p>
              <a:p>
                <a:pPr marL="23495">
                  <a:lnSpc>
                    <a:spcPct val="100000"/>
                  </a:lnSpc>
                  <a:spcBef>
                    <a:spcPts val="5"/>
                  </a:spcBef>
                </a:pPr>
                <a:r>
                  <a:rPr lang="en-US" sz="1200" spc="-30" dirty="0">
                    <a:solidFill>
                      <a:srgbClr val="1A2E3D"/>
                    </a:solidFill>
                    <a:latin typeface="Arial"/>
                    <a:cs typeface="Arial"/>
                  </a:rPr>
                  <a:t>Dataset </a:t>
                </a:r>
                <a:r>
                  <a:rPr lang="en-US" sz="1200" spc="-5" dirty="0">
                    <a:solidFill>
                      <a:srgbClr val="1A2E3D"/>
                    </a:solidFill>
                    <a:latin typeface="Arial"/>
                    <a:cs typeface="Arial"/>
                  </a:rPr>
                  <a:t>2: 30, 50, 70,</a:t>
                </a:r>
                <a:r>
                  <a:rPr lang="en-US" sz="1200" spc="-180" dirty="0">
                    <a:solidFill>
                      <a:srgbClr val="1A2E3D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spc="-10" dirty="0">
                    <a:solidFill>
                      <a:srgbClr val="1A2E3D"/>
                    </a:solidFill>
                    <a:latin typeface="Arial"/>
                    <a:cs typeface="Arial"/>
                  </a:rPr>
                  <a:t>1000</a:t>
                </a:r>
                <a:endParaRPr lang="en-US" sz="1200" dirty="0">
                  <a:latin typeface="Arial"/>
                  <a:cs typeface="Arial"/>
                </a:endParaRPr>
              </a:p>
              <a:p>
                <a:pPr>
                  <a:lnSpc>
                    <a:spcPct val="100000"/>
                  </a:lnSpc>
                  <a:spcBef>
                    <a:spcPts val="40"/>
                  </a:spcBef>
                </a:pPr>
                <a:endParaRPr lang="en-US" sz="1300" dirty="0">
                  <a:latin typeface="Times New Roman"/>
                  <a:cs typeface="Times New Roman"/>
                </a:endParaRPr>
              </a:p>
              <a:p>
                <a:pPr marL="252729" indent="-231775">
                  <a:lnSpc>
                    <a:spcPct val="100000"/>
                  </a:lnSpc>
                  <a:spcBef>
                    <a:spcPts val="5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pc="-145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b="0" i="1" spc="-145" smtClean="0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b="0" i="1" spc="-145" smtClean="0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sz="1200" b="0" i="1" spc="-145" smtClean="0">
                        <a:latin typeface="Cambria Math" panose="02040503050406030204" pitchFamily="18" charset="0"/>
                        <a:cs typeface="Arial"/>
                      </a:rPr>
                      <m:t>=</m:t>
                    </m:r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b="0" i="1" spc="-145" smtClean="0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200" spc="-145" dirty="0" smtClean="0">
                    <a:latin typeface="Arial"/>
                    <a:cs typeface="Arial"/>
                  </a:rPr>
                  <a:t>, 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1 </a:t>
                </a:r>
                <a:r>
                  <a:rPr lang="en-US" sz="1200" spc="204" dirty="0">
                    <a:latin typeface="Arial"/>
                    <a:cs typeface="Arial"/>
                  </a:rPr>
                  <a:t>=</a:t>
                </a:r>
                <a:r>
                  <a:rPr lang="en-US" sz="1200" spc="-160" dirty="0">
                    <a:latin typeface="Arial"/>
                    <a:cs typeface="Arial"/>
                  </a:rPr>
                  <a:t>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2</a:t>
                </a:r>
                <a:endParaRPr lang="en-US" sz="1200" baseline="-13888" dirty="0">
                  <a:latin typeface="Times New Roman"/>
                  <a:cs typeface="Times New Roman"/>
                </a:endParaRPr>
              </a:p>
              <a:p>
                <a:pPr marL="252729" indent="-240029">
                  <a:lnSpc>
                    <a:spcPct val="100000"/>
                  </a:lnSpc>
                  <a:spcBef>
                    <a:spcPts val="300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b="1" i="1" spc="-145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b="1" i="1" spc="-145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b="1" i="1" spc="-145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Arial"/>
                              </a:rPr>
                              <m:t>𝒙</m:t>
                            </m:r>
                          </m:e>
                        </m:acc>
                      </m:e>
                      <m:sub>
                        <m:r>
                          <a:rPr lang="en-US" sz="1200" b="1" i="1" spc="-145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𝟏</m:t>
                        </m:r>
                      </m:sub>
                    </m:sSub>
                    <m:r>
                      <a:rPr lang="en-US" sz="1200" b="1" i="1" spc="-145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/>
                      </a:rPr>
                      <m:t>&lt;</m:t>
                    </m:r>
                    <m:sSub>
                      <m:sSubPr>
                        <m:ctrlPr>
                          <a:rPr lang="en-US" sz="1200" b="1" i="1" spc="-145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b="1" i="1" spc="-145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b="1" i="1" spc="-145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Arial"/>
                              </a:rPr>
                              <m:t>𝒙</m:t>
                            </m:r>
                          </m:e>
                        </m:acc>
                      </m:e>
                      <m:sub>
                        <m:r>
                          <a:rPr lang="en-US" sz="1200" b="1" i="1" spc="-145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1200" b="1" spc="-145" dirty="0" smtClean="0">
                    <a:solidFill>
                      <a:srgbClr val="C00000"/>
                    </a:solidFill>
                    <a:latin typeface="Arial"/>
                    <a:cs typeface="Arial"/>
                  </a:rPr>
                  <a:t>,  </a:t>
                </a:r>
                <a:r>
                  <a:rPr lang="en-US" sz="1200" b="1" i="1" spc="25" dirty="0">
                    <a:solidFill>
                      <a:srgbClr val="C00000"/>
                    </a:solidFill>
                    <a:latin typeface="Times New Roman"/>
                    <a:cs typeface="Times New Roman"/>
                  </a:rPr>
                  <a:t>median</a:t>
                </a:r>
                <a:r>
                  <a:rPr lang="en-US" sz="1200" b="1" spc="37" baseline="-13888" dirty="0">
                    <a:solidFill>
                      <a:srgbClr val="C00000"/>
                    </a:solidFill>
                    <a:latin typeface="Times New Roman"/>
                    <a:cs typeface="Times New Roman"/>
                  </a:rPr>
                  <a:t>1 </a:t>
                </a:r>
                <a:r>
                  <a:rPr lang="en-US" sz="1200" b="1" spc="204" dirty="0">
                    <a:solidFill>
                      <a:srgbClr val="C00000"/>
                    </a:solidFill>
                    <a:latin typeface="Arial"/>
                    <a:cs typeface="Arial"/>
                  </a:rPr>
                  <a:t>=</a:t>
                </a:r>
                <a:r>
                  <a:rPr lang="en-US" sz="1200" b="1" spc="-30" dirty="0">
                    <a:solidFill>
                      <a:srgbClr val="C00000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b="1" i="1" spc="25" dirty="0">
                    <a:solidFill>
                      <a:srgbClr val="C00000"/>
                    </a:solidFill>
                    <a:latin typeface="Times New Roman"/>
                    <a:cs typeface="Times New Roman"/>
                  </a:rPr>
                  <a:t>median</a:t>
                </a:r>
                <a:r>
                  <a:rPr lang="en-US" sz="1200" b="1" spc="37" baseline="-13888" dirty="0">
                    <a:solidFill>
                      <a:srgbClr val="C00000"/>
                    </a:solidFill>
                    <a:latin typeface="Times New Roman"/>
                    <a:cs typeface="Times New Roman"/>
                  </a:rPr>
                  <a:t>2</a:t>
                </a:r>
                <a:endParaRPr lang="en-US" sz="1200" b="1" baseline="-13888" dirty="0">
                  <a:solidFill>
                    <a:srgbClr val="C00000"/>
                  </a:solidFill>
                  <a:latin typeface="Times New Roman"/>
                  <a:cs typeface="Times New Roman"/>
                </a:endParaRPr>
              </a:p>
              <a:p>
                <a:pPr marL="252729" indent="-231775">
                  <a:lnSpc>
                    <a:spcPct val="100000"/>
                  </a:lnSpc>
                  <a:spcBef>
                    <a:spcPts val="305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sz="1200" b="0" i="1" spc="-145" smtClean="0">
                        <a:latin typeface="Cambria Math" panose="02040503050406030204" pitchFamily="18" charset="0"/>
                        <a:cs typeface="Arial"/>
                      </a:rPr>
                      <m:t>&lt;</m:t>
                    </m:r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200" i="1" spc="25" dirty="0" smtClean="0">
                    <a:latin typeface="Times New Roman"/>
                    <a:cs typeface="Times New Roman"/>
                  </a:rPr>
                  <a:t>, median</a:t>
                </a:r>
                <a:r>
                  <a:rPr lang="en-US" sz="1200" spc="37" baseline="-13888" dirty="0" smtClean="0">
                    <a:latin typeface="Times New Roman"/>
                    <a:cs typeface="Times New Roman"/>
                  </a:rPr>
                  <a:t>1 </a:t>
                </a:r>
                <a:r>
                  <a:rPr lang="en-US" sz="1200" i="1" spc="100" dirty="0">
                    <a:latin typeface="Times New Roman"/>
                    <a:cs typeface="Times New Roman"/>
                  </a:rPr>
                  <a:t>&lt;</a:t>
                </a:r>
                <a:r>
                  <a:rPr lang="en-US" sz="1200" i="1" dirty="0">
                    <a:latin typeface="Times New Roman"/>
                    <a:cs typeface="Times New Roman"/>
                  </a:rPr>
                  <a:t>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2</a:t>
                </a:r>
                <a:endParaRPr lang="en-US" sz="1200" baseline="-13888" dirty="0">
                  <a:latin typeface="Times New Roman"/>
                  <a:cs typeface="Times New Roman"/>
                </a:endParaRPr>
              </a:p>
              <a:p>
                <a:pPr marL="252729" indent="-240029">
                  <a:lnSpc>
                    <a:spcPct val="100000"/>
                  </a:lnSpc>
                  <a:spcBef>
                    <a:spcPts val="305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sz="1200" b="0" i="1" spc="-145" smtClean="0">
                        <a:latin typeface="Cambria Math" panose="02040503050406030204" pitchFamily="18" charset="0"/>
                        <a:cs typeface="Arial"/>
                      </a:rPr>
                      <m:t>&gt;</m:t>
                    </m:r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200" spc="-145" dirty="0">
                    <a:latin typeface="Arial"/>
                    <a:cs typeface="Arial"/>
                  </a:rPr>
                  <a:t>, 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1 </a:t>
                </a:r>
                <a:r>
                  <a:rPr lang="en-US" sz="1200" i="1" spc="100" dirty="0">
                    <a:latin typeface="Times New Roman"/>
                    <a:cs typeface="Times New Roman"/>
                  </a:rPr>
                  <a:t>&lt;</a:t>
                </a:r>
                <a:r>
                  <a:rPr lang="en-US" sz="1200" i="1" dirty="0">
                    <a:latin typeface="Times New Roman"/>
                    <a:cs typeface="Times New Roman"/>
                  </a:rPr>
                  <a:t>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2</a:t>
                </a:r>
                <a:endParaRPr lang="en-US" sz="1200" baseline="-13888" dirty="0">
                  <a:latin typeface="Times New Roman"/>
                  <a:cs typeface="Times New Roman"/>
                </a:endParaRPr>
              </a:p>
              <a:p>
                <a:pPr marL="252729" indent="-231775">
                  <a:lnSpc>
                    <a:spcPct val="100000"/>
                  </a:lnSpc>
                  <a:spcBef>
                    <a:spcPts val="300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sz="1200" b="0" i="1" spc="-145" smtClean="0">
                        <a:latin typeface="Cambria Math" panose="02040503050406030204" pitchFamily="18" charset="0"/>
                        <a:cs typeface="Arial"/>
                      </a:rPr>
                      <m:t>&gt;</m:t>
                    </m:r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200" spc="-145" dirty="0" smtClean="0">
                    <a:latin typeface="Arial"/>
                    <a:cs typeface="Arial"/>
                  </a:rPr>
                  <a:t>, 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1 </a:t>
                </a:r>
                <a:r>
                  <a:rPr lang="en-US" sz="1200" spc="204" dirty="0">
                    <a:latin typeface="Arial"/>
                    <a:cs typeface="Arial"/>
                  </a:rPr>
                  <a:t>=</a:t>
                </a:r>
                <a:r>
                  <a:rPr lang="en-US" sz="1200" spc="-30" dirty="0">
                    <a:latin typeface="Arial"/>
                    <a:cs typeface="Arial"/>
                  </a:rPr>
                  <a:t>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2</a:t>
                </a:r>
                <a:endParaRPr sz="1200" baseline="-13888" dirty="0">
                  <a:latin typeface="Times New Roman"/>
                  <a:cs typeface="Times New Roman"/>
                </a:endParaRPr>
              </a:p>
            </p:txBody>
          </p:sp>
        </mc:Choice>
        <mc:Fallback xmlns="">
          <p:sp>
            <p:nvSpPr>
              <p:cNvPr id="5" name="object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234" y="460611"/>
                <a:ext cx="3934460" cy="2503570"/>
              </a:xfrm>
              <a:prstGeom prst="rect">
                <a:avLst/>
              </a:prstGeom>
              <a:blipFill>
                <a:blip r:embed="rId2"/>
                <a:stretch>
                  <a:fillRect l="-2171" r="-2791" b="-21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ject 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9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5250" y="0"/>
            <a:ext cx="468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  <a:r>
              <a:rPr lang="en-US" b="1" dirty="0"/>
              <a:t> 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00050" y="-1957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8024" y="903986"/>
            <a:ext cx="1752658" cy="123717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737548" y="966700"/>
            <a:ext cx="13587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u="sng" dirty="0" smtClean="0">
                <a:solidFill>
                  <a:srgbClr val="C00000"/>
                </a:solidFill>
              </a:rPr>
              <a:t>Symmetric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rgbClr val="C00000"/>
                </a:solidFill>
              </a:rPr>
              <a:t>Mean=median=60</a:t>
            </a:r>
            <a:endParaRPr lang="en-US" sz="105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19656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16934" y="57937"/>
            <a:ext cx="109537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-40" dirty="0">
                <a:solidFill>
                  <a:srgbClr val="FFFFFF"/>
                </a:solidFill>
                <a:latin typeface="DejaVu Sans"/>
                <a:cs typeface="DejaVu Sans"/>
              </a:rPr>
              <a:t>Mean vs.</a:t>
            </a:r>
            <a:r>
              <a:rPr sz="1050" spc="20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60" dirty="0">
                <a:solidFill>
                  <a:srgbClr val="FFFFFF"/>
                </a:solidFill>
                <a:latin typeface="DejaVu Sans"/>
                <a:cs typeface="DejaVu Sans"/>
              </a:rPr>
              <a:t>median</a:t>
            </a:r>
            <a:endParaRPr sz="1050">
              <a:latin typeface="DejaVu Sans"/>
              <a:cs typeface="DejaVu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2912" y="495427"/>
            <a:ext cx="4222115" cy="204470"/>
          </a:xfrm>
          <a:custGeom>
            <a:avLst/>
            <a:gdLst/>
            <a:ahLst/>
            <a:cxnLst/>
            <a:rect l="l" t="t" r="r" b="b"/>
            <a:pathLst>
              <a:path w="4222115" h="204470">
                <a:moveTo>
                  <a:pt x="0" y="204088"/>
                </a:moveTo>
                <a:lnTo>
                  <a:pt x="4222115" y="204088"/>
                </a:lnTo>
                <a:lnTo>
                  <a:pt x="4222115" y="0"/>
                </a:lnTo>
                <a:lnTo>
                  <a:pt x="0" y="0"/>
                </a:lnTo>
                <a:lnTo>
                  <a:pt x="0" y="204088"/>
                </a:lnTo>
                <a:close/>
              </a:path>
            </a:pathLst>
          </a:custGeom>
          <a:solidFill>
            <a:srgbClr val="9AB8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2912" y="699516"/>
            <a:ext cx="4222115" cy="998219"/>
          </a:xfrm>
          <a:custGeom>
            <a:avLst/>
            <a:gdLst/>
            <a:ahLst/>
            <a:cxnLst/>
            <a:rect l="l" t="t" r="r" b="b"/>
            <a:pathLst>
              <a:path w="4222115" h="998219">
                <a:moveTo>
                  <a:pt x="0" y="998093"/>
                </a:moveTo>
                <a:lnTo>
                  <a:pt x="4222115" y="998093"/>
                </a:lnTo>
                <a:lnTo>
                  <a:pt x="4222115" y="0"/>
                </a:lnTo>
                <a:lnTo>
                  <a:pt x="0" y="0"/>
                </a:lnTo>
                <a:lnTo>
                  <a:pt x="0" y="998093"/>
                </a:lnTo>
                <a:close/>
              </a:path>
            </a:pathLst>
          </a:custGeom>
          <a:solidFill>
            <a:srgbClr val="D6E2EB"/>
          </a:solidFill>
        </p:spPr>
        <p:txBody>
          <a:bodyPr wrap="square" lIns="0" tIns="0" rIns="0" bIns="0" rtlCol="0"/>
          <a:lstStyle/>
          <a:p>
            <a:endParaRPr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ject 5"/>
              <p:cNvSpPr txBox="1"/>
              <p:nvPr/>
            </p:nvSpPr>
            <p:spPr>
              <a:xfrm>
                <a:off x="229234" y="460611"/>
                <a:ext cx="3934460" cy="2503570"/>
              </a:xfrm>
              <a:prstGeom prst="rect">
                <a:avLst/>
              </a:prstGeom>
            </p:spPr>
            <p:txBody>
              <a:bodyPr vert="horz" wrap="square" lIns="0" tIns="60325" rIns="0" bIns="0" rtlCol="0">
                <a:spAutoFit/>
              </a:bodyPr>
              <a:lstStyle/>
              <a:p>
                <a:pPr marL="23495">
                  <a:lnSpc>
                    <a:spcPct val="100000"/>
                  </a:lnSpc>
                  <a:spcBef>
                    <a:spcPts val="475"/>
                  </a:spcBef>
                </a:pPr>
                <a:r>
                  <a:rPr lang="en-US" sz="1000" spc="-50" dirty="0" smtClean="0">
                    <a:solidFill>
                      <a:srgbClr val="1A2E3D"/>
                    </a:solidFill>
                    <a:latin typeface="DejaVu Sans"/>
                    <a:cs typeface="DejaVu Sans"/>
                  </a:rPr>
                  <a:t>Clicker</a:t>
                </a:r>
                <a:r>
                  <a:rPr lang="en-US" sz="1000" spc="-45" dirty="0">
                    <a:solidFill>
                      <a:srgbClr val="1A2E3D"/>
                    </a:solidFill>
                    <a:latin typeface="DejaVu Sans"/>
                    <a:cs typeface="DejaVu Sans"/>
                  </a:rPr>
                  <a:t> </a:t>
                </a:r>
                <a:r>
                  <a:rPr lang="en-US" sz="1000" spc="-65" dirty="0">
                    <a:solidFill>
                      <a:srgbClr val="1A2E3D"/>
                    </a:solidFill>
                    <a:latin typeface="DejaVu Sans"/>
                    <a:cs typeface="DejaVu Sans"/>
                  </a:rPr>
                  <a:t>question</a:t>
                </a:r>
                <a:endParaRPr lang="en-US" sz="1000" dirty="0">
                  <a:latin typeface="DejaVu Sans"/>
                  <a:cs typeface="DejaVu Sans"/>
                </a:endParaRPr>
              </a:p>
              <a:p>
                <a:pPr marL="23495" marR="5080">
                  <a:lnSpc>
                    <a:spcPct val="100000"/>
                  </a:lnSpc>
                  <a:spcBef>
                    <a:spcPts val="450"/>
                  </a:spcBef>
                </a:pPr>
                <a:r>
                  <a:rPr lang="en-US" sz="1200" spc="-10" dirty="0">
                    <a:solidFill>
                      <a:srgbClr val="1A2E3D"/>
                    </a:solidFill>
                    <a:latin typeface="Arial"/>
                    <a:cs typeface="Arial"/>
                  </a:rPr>
                  <a:t>How </a:t>
                </a:r>
                <a:r>
                  <a:rPr lang="en-US" sz="1200" spc="5" dirty="0">
                    <a:solidFill>
                      <a:srgbClr val="1A2E3D"/>
                    </a:solidFill>
                    <a:latin typeface="Arial"/>
                    <a:cs typeface="Arial"/>
                  </a:rPr>
                  <a:t>do </a:t>
                </a:r>
                <a:r>
                  <a:rPr lang="en-US" sz="1200" spc="-20" dirty="0">
                    <a:solidFill>
                      <a:srgbClr val="1A2E3D"/>
                    </a:solidFill>
                    <a:latin typeface="Arial"/>
                    <a:cs typeface="Arial"/>
                  </a:rPr>
                  <a:t>the </a:t>
                </a:r>
                <a:r>
                  <a:rPr lang="en-US" sz="1200" spc="-35" dirty="0">
                    <a:solidFill>
                      <a:srgbClr val="1A2E3D"/>
                    </a:solidFill>
                    <a:latin typeface="Arial"/>
                    <a:cs typeface="Arial"/>
                  </a:rPr>
                  <a:t>mean </a:t>
                </a:r>
                <a:r>
                  <a:rPr lang="en-US" sz="1200" spc="-25" dirty="0">
                    <a:solidFill>
                      <a:srgbClr val="1A2E3D"/>
                    </a:solidFill>
                    <a:latin typeface="Arial"/>
                    <a:cs typeface="Arial"/>
                  </a:rPr>
                  <a:t>and </a:t>
                </a:r>
                <a:r>
                  <a:rPr lang="en-US" sz="1200" spc="-30" dirty="0">
                    <a:solidFill>
                      <a:srgbClr val="1A2E3D"/>
                    </a:solidFill>
                    <a:latin typeface="Arial"/>
                    <a:cs typeface="Arial"/>
                  </a:rPr>
                  <a:t>median </a:t>
                </a:r>
                <a:r>
                  <a:rPr lang="en-US" sz="1200" spc="-15" dirty="0">
                    <a:solidFill>
                      <a:srgbClr val="1A2E3D"/>
                    </a:solidFill>
                    <a:latin typeface="Arial"/>
                    <a:cs typeface="Arial"/>
                  </a:rPr>
                  <a:t>of </a:t>
                </a:r>
                <a:r>
                  <a:rPr lang="en-US" sz="1200" spc="-20" dirty="0">
                    <a:solidFill>
                      <a:srgbClr val="1A2E3D"/>
                    </a:solidFill>
                    <a:latin typeface="Arial"/>
                    <a:cs typeface="Arial"/>
                  </a:rPr>
                  <a:t>the </a:t>
                </a:r>
                <a:r>
                  <a:rPr lang="en-US" sz="1200" spc="-25" dirty="0">
                    <a:solidFill>
                      <a:srgbClr val="1A2E3D"/>
                    </a:solidFill>
                    <a:latin typeface="Arial"/>
                    <a:cs typeface="Arial"/>
                  </a:rPr>
                  <a:t>following </a:t>
                </a:r>
                <a:r>
                  <a:rPr lang="en-US" sz="1200" spc="10" dirty="0">
                    <a:solidFill>
                      <a:srgbClr val="1A2E3D"/>
                    </a:solidFill>
                    <a:latin typeface="Arial"/>
                    <a:cs typeface="Arial"/>
                  </a:rPr>
                  <a:t>two </a:t>
                </a:r>
                <a:r>
                  <a:rPr lang="en-US" sz="1200" spc="-20" dirty="0">
                    <a:solidFill>
                      <a:srgbClr val="1A2E3D"/>
                    </a:solidFill>
                    <a:latin typeface="Arial"/>
                    <a:cs typeface="Arial"/>
                  </a:rPr>
                  <a:t>datasets  compare?</a:t>
                </a:r>
                <a:endParaRPr lang="en-US" sz="1200" dirty="0">
                  <a:latin typeface="Arial"/>
                  <a:cs typeface="Arial"/>
                </a:endParaRPr>
              </a:p>
              <a:p>
                <a:pPr>
                  <a:lnSpc>
                    <a:spcPct val="100000"/>
                  </a:lnSpc>
                  <a:spcBef>
                    <a:spcPts val="15"/>
                  </a:spcBef>
                </a:pPr>
                <a:endParaRPr lang="en-US" sz="1250" dirty="0">
                  <a:latin typeface="Times New Roman"/>
                  <a:cs typeface="Times New Roman"/>
                </a:endParaRPr>
              </a:p>
              <a:p>
                <a:pPr marL="23495">
                  <a:lnSpc>
                    <a:spcPct val="100000"/>
                  </a:lnSpc>
                </a:pPr>
                <a:r>
                  <a:rPr lang="en-US" sz="1200" spc="-30" dirty="0">
                    <a:solidFill>
                      <a:srgbClr val="1A2E3D"/>
                    </a:solidFill>
                    <a:latin typeface="Arial"/>
                    <a:cs typeface="Arial"/>
                  </a:rPr>
                  <a:t>Dataset </a:t>
                </a:r>
                <a:r>
                  <a:rPr lang="en-US" sz="1200" spc="-5" dirty="0">
                    <a:solidFill>
                      <a:srgbClr val="1A2E3D"/>
                    </a:solidFill>
                    <a:latin typeface="Arial"/>
                    <a:cs typeface="Arial"/>
                  </a:rPr>
                  <a:t>1: 30, 50, 70,</a:t>
                </a:r>
                <a:r>
                  <a:rPr lang="en-US" sz="1200" spc="-180" dirty="0">
                    <a:solidFill>
                      <a:srgbClr val="1A2E3D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spc="-10" dirty="0">
                    <a:solidFill>
                      <a:srgbClr val="1A2E3D"/>
                    </a:solidFill>
                    <a:latin typeface="Arial"/>
                    <a:cs typeface="Arial"/>
                  </a:rPr>
                  <a:t>90</a:t>
                </a:r>
                <a:endParaRPr lang="en-US" sz="1200" dirty="0">
                  <a:latin typeface="Arial"/>
                  <a:cs typeface="Arial"/>
                </a:endParaRPr>
              </a:p>
              <a:p>
                <a:pPr marL="23495">
                  <a:lnSpc>
                    <a:spcPct val="100000"/>
                  </a:lnSpc>
                  <a:spcBef>
                    <a:spcPts val="5"/>
                  </a:spcBef>
                </a:pPr>
                <a:r>
                  <a:rPr lang="en-US" sz="1200" spc="-30" dirty="0">
                    <a:solidFill>
                      <a:srgbClr val="1A2E3D"/>
                    </a:solidFill>
                    <a:latin typeface="Arial"/>
                    <a:cs typeface="Arial"/>
                  </a:rPr>
                  <a:t>Dataset </a:t>
                </a:r>
                <a:r>
                  <a:rPr lang="en-US" sz="1200" spc="-5" dirty="0">
                    <a:solidFill>
                      <a:srgbClr val="1A2E3D"/>
                    </a:solidFill>
                    <a:latin typeface="Arial"/>
                    <a:cs typeface="Arial"/>
                  </a:rPr>
                  <a:t>2: 30, 50, 70,</a:t>
                </a:r>
                <a:r>
                  <a:rPr lang="en-US" sz="1200" spc="-180" dirty="0">
                    <a:solidFill>
                      <a:srgbClr val="1A2E3D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spc="-10" dirty="0">
                    <a:solidFill>
                      <a:srgbClr val="1A2E3D"/>
                    </a:solidFill>
                    <a:latin typeface="Arial"/>
                    <a:cs typeface="Arial"/>
                  </a:rPr>
                  <a:t>1000</a:t>
                </a:r>
                <a:endParaRPr lang="en-US" sz="1200" dirty="0">
                  <a:latin typeface="Arial"/>
                  <a:cs typeface="Arial"/>
                </a:endParaRPr>
              </a:p>
              <a:p>
                <a:pPr>
                  <a:lnSpc>
                    <a:spcPct val="100000"/>
                  </a:lnSpc>
                  <a:spcBef>
                    <a:spcPts val="40"/>
                  </a:spcBef>
                </a:pPr>
                <a:endParaRPr lang="en-US" sz="1300" dirty="0">
                  <a:latin typeface="Times New Roman"/>
                  <a:cs typeface="Times New Roman"/>
                </a:endParaRPr>
              </a:p>
              <a:p>
                <a:pPr marL="252729" indent="-231775">
                  <a:lnSpc>
                    <a:spcPct val="100000"/>
                  </a:lnSpc>
                  <a:spcBef>
                    <a:spcPts val="5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pc="-145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 smtClean="0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b="0" i="1" spc="-145" smtClean="0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b="0" i="1" spc="-145" smtClean="0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sz="1200" b="0" i="1" spc="-145" smtClean="0">
                        <a:latin typeface="Cambria Math" panose="02040503050406030204" pitchFamily="18" charset="0"/>
                        <a:cs typeface="Arial"/>
                      </a:rPr>
                      <m:t>=</m:t>
                    </m:r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b="0" i="1" spc="-145" smtClean="0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200" spc="-145" dirty="0" smtClean="0">
                    <a:latin typeface="Arial"/>
                    <a:cs typeface="Arial"/>
                  </a:rPr>
                  <a:t>, 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1 </a:t>
                </a:r>
                <a:r>
                  <a:rPr lang="en-US" sz="1200" spc="204" dirty="0">
                    <a:latin typeface="Arial"/>
                    <a:cs typeface="Arial"/>
                  </a:rPr>
                  <a:t>=</a:t>
                </a:r>
                <a:r>
                  <a:rPr lang="en-US" sz="1200" spc="-160" dirty="0">
                    <a:latin typeface="Arial"/>
                    <a:cs typeface="Arial"/>
                  </a:rPr>
                  <a:t>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2</a:t>
                </a:r>
                <a:endParaRPr lang="en-US" sz="1200" baseline="-13888" dirty="0">
                  <a:latin typeface="Times New Roman"/>
                  <a:cs typeface="Times New Roman"/>
                </a:endParaRPr>
              </a:p>
              <a:p>
                <a:pPr marL="252729" indent="-240029">
                  <a:lnSpc>
                    <a:spcPct val="100000"/>
                  </a:lnSpc>
                  <a:spcBef>
                    <a:spcPts val="300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b="1" i="1" spc="-145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b="1" i="1" spc="-145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b="1" i="1" spc="-145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Arial"/>
                              </a:rPr>
                              <m:t>𝒙</m:t>
                            </m:r>
                          </m:e>
                        </m:acc>
                      </m:e>
                      <m:sub>
                        <m:r>
                          <a:rPr lang="en-US" sz="1200" b="1" i="1" spc="-145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𝟏</m:t>
                        </m:r>
                      </m:sub>
                    </m:sSub>
                    <m:r>
                      <a:rPr lang="en-US" sz="1200" b="1" i="1" spc="-145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cs typeface="Arial"/>
                      </a:rPr>
                      <m:t>&lt;</m:t>
                    </m:r>
                    <m:sSub>
                      <m:sSubPr>
                        <m:ctrlPr>
                          <a:rPr lang="en-US" sz="1200" b="1" i="1" spc="-145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b="1" i="1" spc="-145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b="1" i="1" spc="-145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Arial"/>
                              </a:rPr>
                              <m:t>𝒙</m:t>
                            </m:r>
                          </m:e>
                        </m:acc>
                      </m:e>
                      <m:sub>
                        <m:r>
                          <a:rPr lang="en-US" sz="1200" b="1" i="1" spc="-145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1200" b="1" spc="-145" dirty="0" smtClean="0">
                    <a:solidFill>
                      <a:srgbClr val="C00000"/>
                    </a:solidFill>
                    <a:latin typeface="Arial"/>
                    <a:cs typeface="Arial"/>
                  </a:rPr>
                  <a:t>,  </a:t>
                </a:r>
                <a:r>
                  <a:rPr lang="en-US" sz="1200" b="1" i="1" spc="25" dirty="0">
                    <a:solidFill>
                      <a:srgbClr val="C00000"/>
                    </a:solidFill>
                    <a:latin typeface="Times New Roman"/>
                    <a:cs typeface="Times New Roman"/>
                  </a:rPr>
                  <a:t>median</a:t>
                </a:r>
                <a:r>
                  <a:rPr lang="en-US" sz="1200" b="1" spc="37" baseline="-13888" dirty="0">
                    <a:solidFill>
                      <a:srgbClr val="C00000"/>
                    </a:solidFill>
                    <a:latin typeface="Times New Roman"/>
                    <a:cs typeface="Times New Roman"/>
                  </a:rPr>
                  <a:t>1 </a:t>
                </a:r>
                <a:r>
                  <a:rPr lang="en-US" sz="1200" b="1" spc="204" dirty="0">
                    <a:solidFill>
                      <a:srgbClr val="C00000"/>
                    </a:solidFill>
                    <a:latin typeface="Arial"/>
                    <a:cs typeface="Arial"/>
                  </a:rPr>
                  <a:t>=</a:t>
                </a:r>
                <a:r>
                  <a:rPr lang="en-US" sz="1200" b="1" spc="-30" dirty="0">
                    <a:solidFill>
                      <a:srgbClr val="C00000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b="1" i="1" spc="25" dirty="0">
                    <a:solidFill>
                      <a:srgbClr val="C00000"/>
                    </a:solidFill>
                    <a:latin typeface="Times New Roman"/>
                    <a:cs typeface="Times New Roman"/>
                  </a:rPr>
                  <a:t>median</a:t>
                </a:r>
                <a:r>
                  <a:rPr lang="en-US" sz="1200" b="1" spc="37" baseline="-13888" dirty="0">
                    <a:solidFill>
                      <a:srgbClr val="C00000"/>
                    </a:solidFill>
                    <a:latin typeface="Times New Roman"/>
                    <a:cs typeface="Times New Roman"/>
                  </a:rPr>
                  <a:t>2</a:t>
                </a:r>
                <a:endParaRPr lang="en-US" sz="1200" b="1" baseline="-13888" dirty="0">
                  <a:solidFill>
                    <a:srgbClr val="C00000"/>
                  </a:solidFill>
                  <a:latin typeface="Times New Roman"/>
                  <a:cs typeface="Times New Roman"/>
                </a:endParaRPr>
              </a:p>
              <a:p>
                <a:pPr marL="252729" indent="-231775">
                  <a:lnSpc>
                    <a:spcPct val="100000"/>
                  </a:lnSpc>
                  <a:spcBef>
                    <a:spcPts val="305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sz="1200" b="0" i="1" spc="-145" smtClean="0">
                        <a:latin typeface="Cambria Math" panose="02040503050406030204" pitchFamily="18" charset="0"/>
                        <a:cs typeface="Arial"/>
                      </a:rPr>
                      <m:t>&lt;</m:t>
                    </m:r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200" i="1" spc="25" dirty="0" smtClean="0">
                    <a:latin typeface="Times New Roman"/>
                    <a:cs typeface="Times New Roman"/>
                  </a:rPr>
                  <a:t>, median</a:t>
                </a:r>
                <a:r>
                  <a:rPr lang="en-US" sz="1200" spc="37" baseline="-13888" dirty="0" smtClean="0">
                    <a:latin typeface="Times New Roman"/>
                    <a:cs typeface="Times New Roman"/>
                  </a:rPr>
                  <a:t>1 </a:t>
                </a:r>
                <a:r>
                  <a:rPr lang="en-US" sz="1200" i="1" spc="100" dirty="0">
                    <a:latin typeface="Times New Roman"/>
                    <a:cs typeface="Times New Roman"/>
                  </a:rPr>
                  <a:t>&lt;</a:t>
                </a:r>
                <a:r>
                  <a:rPr lang="en-US" sz="1200" i="1" dirty="0">
                    <a:latin typeface="Times New Roman"/>
                    <a:cs typeface="Times New Roman"/>
                  </a:rPr>
                  <a:t>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2</a:t>
                </a:r>
                <a:endParaRPr lang="en-US" sz="1200" baseline="-13888" dirty="0">
                  <a:latin typeface="Times New Roman"/>
                  <a:cs typeface="Times New Roman"/>
                </a:endParaRPr>
              </a:p>
              <a:p>
                <a:pPr marL="252729" indent="-240029">
                  <a:lnSpc>
                    <a:spcPct val="100000"/>
                  </a:lnSpc>
                  <a:spcBef>
                    <a:spcPts val="305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sz="1200" b="0" i="1" spc="-145" smtClean="0">
                        <a:latin typeface="Cambria Math" panose="02040503050406030204" pitchFamily="18" charset="0"/>
                        <a:cs typeface="Arial"/>
                      </a:rPr>
                      <m:t>&gt;</m:t>
                    </m:r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200" spc="-145" dirty="0">
                    <a:latin typeface="Arial"/>
                    <a:cs typeface="Arial"/>
                  </a:rPr>
                  <a:t>, 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1 </a:t>
                </a:r>
                <a:r>
                  <a:rPr lang="en-US" sz="1200" i="1" spc="100" dirty="0">
                    <a:latin typeface="Times New Roman"/>
                    <a:cs typeface="Times New Roman"/>
                  </a:rPr>
                  <a:t>&lt;</a:t>
                </a:r>
                <a:r>
                  <a:rPr lang="en-US" sz="1200" i="1" dirty="0">
                    <a:latin typeface="Times New Roman"/>
                    <a:cs typeface="Times New Roman"/>
                  </a:rPr>
                  <a:t>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2</a:t>
                </a:r>
                <a:endParaRPr lang="en-US" sz="1200" baseline="-13888" dirty="0">
                  <a:latin typeface="Times New Roman"/>
                  <a:cs typeface="Times New Roman"/>
                </a:endParaRPr>
              </a:p>
              <a:p>
                <a:pPr marL="252729" indent="-231775">
                  <a:lnSpc>
                    <a:spcPct val="100000"/>
                  </a:lnSpc>
                  <a:spcBef>
                    <a:spcPts val="300"/>
                  </a:spcBef>
                  <a:buClr>
                    <a:srgbClr val="024F84"/>
                  </a:buClr>
                  <a:buFont typeface="DejaVu Sans"/>
                  <a:buAutoNum type="alphaLcParenBoth"/>
                  <a:tabLst>
                    <a:tab pos="252729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en-US" sz="1200" b="0" i="1" spc="-145" smtClean="0">
                        <a:latin typeface="Cambria Math" panose="02040503050406030204" pitchFamily="18" charset="0"/>
                        <a:cs typeface="Arial"/>
                      </a:rPr>
                      <m:t>&gt;</m:t>
                    </m:r>
                    <m:sSub>
                      <m:sSubPr>
                        <m:ctrlP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accPr>
                          <m:e>
                            <m:r>
                              <a:rPr lang="en-US" sz="1200" i="1" spc="-145">
                                <a:latin typeface="Cambria Math" panose="02040503050406030204" pitchFamily="18" charset="0"/>
                                <a:cs typeface="Arial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1200" i="1" spc="-145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200" spc="-145" dirty="0" smtClean="0">
                    <a:latin typeface="Arial"/>
                    <a:cs typeface="Arial"/>
                  </a:rPr>
                  <a:t>, 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1 </a:t>
                </a:r>
                <a:r>
                  <a:rPr lang="en-US" sz="1200" spc="204" dirty="0">
                    <a:latin typeface="Arial"/>
                    <a:cs typeface="Arial"/>
                  </a:rPr>
                  <a:t>=</a:t>
                </a:r>
                <a:r>
                  <a:rPr lang="en-US" sz="1200" spc="-30" dirty="0">
                    <a:latin typeface="Arial"/>
                    <a:cs typeface="Arial"/>
                  </a:rPr>
                  <a:t> </a:t>
                </a:r>
                <a:r>
                  <a:rPr lang="en-US" sz="1200" i="1" spc="25" dirty="0">
                    <a:latin typeface="Times New Roman"/>
                    <a:cs typeface="Times New Roman"/>
                  </a:rPr>
                  <a:t>median</a:t>
                </a:r>
                <a:r>
                  <a:rPr lang="en-US" sz="1200" spc="37" baseline="-13888" dirty="0">
                    <a:latin typeface="Times New Roman"/>
                    <a:cs typeface="Times New Roman"/>
                  </a:rPr>
                  <a:t>2</a:t>
                </a:r>
                <a:endParaRPr sz="1200" baseline="-13888" dirty="0">
                  <a:latin typeface="Times New Roman"/>
                  <a:cs typeface="Times New Roman"/>
                </a:endParaRPr>
              </a:p>
            </p:txBody>
          </p:sp>
        </mc:Choice>
        <mc:Fallback xmlns="">
          <p:sp>
            <p:nvSpPr>
              <p:cNvPr id="5" name="object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234" y="460611"/>
                <a:ext cx="3934460" cy="2503570"/>
              </a:xfrm>
              <a:prstGeom prst="rect">
                <a:avLst/>
              </a:prstGeom>
              <a:blipFill>
                <a:blip r:embed="rId2"/>
                <a:stretch>
                  <a:fillRect l="-2171" r="-2791" b="-21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ject 6"/>
          <p:cNvSpPr txBox="1"/>
          <p:nvPr/>
        </p:nvSpPr>
        <p:spPr>
          <a:xfrm>
            <a:off x="4440682" y="3283980"/>
            <a:ext cx="8191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9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5250" y="0"/>
            <a:ext cx="468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  <a:r>
              <a:rPr lang="en-US" b="1" dirty="0"/>
              <a:t> 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00050" y="-1957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8024" y="903986"/>
            <a:ext cx="1752658" cy="123717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8024" y="2177485"/>
            <a:ext cx="1752658" cy="123717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737548" y="966700"/>
            <a:ext cx="13587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u="sng" dirty="0" smtClean="0">
                <a:solidFill>
                  <a:srgbClr val="C00000"/>
                </a:solidFill>
              </a:rPr>
              <a:t>Symmetric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rgbClr val="C00000"/>
                </a:solidFill>
              </a:rPr>
              <a:t>Mean=median=60</a:t>
            </a:r>
            <a:endParaRPr lang="en-US" sz="105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60443" y="2252009"/>
            <a:ext cx="137134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u="sng" dirty="0" smtClean="0">
                <a:solidFill>
                  <a:srgbClr val="C00000"/>
                </a:solidFill>
              </a:rPr>
              <a:t>Right-Skewed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rgbClr val="C00000"/>
                </a:solidFill>
              </a:rPr>
              <a:t>Mean&gt;median=60</a:t>
            </a:r>
            <a:endParaRPr lang="en-US" sz="105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11760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649" y="2284339"/>
            <a:ext cx="1828800" cy="966604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7532" y="511175"/>
            <a:ext cx="43850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Why </a:t>
            </a:r>
            <a:r>
              <a:rPr lang="en-US" sz="2400" b="1" dirty="0" smtClean="0"/>
              <a:t>are </a:t>
            </a:r>
            <a:r>
              <a:rPr lang="en-US" sz="2400" b="1" dirty="0" smtClean="0"/>
              <a:t>the </a:t>
            </a:r>
            <a:r>
              <a:rPr lang="en-US" sz="2400" b="1" dirty="0" smtClean="0"/>
              <a:t>ways </a:t>
            </a:r>
            <a:r>
              <a:rPr lang="en-US" sz="2400" b="1" dirty="0" smtClean="0"/>
              <a:t>we calculate </a:t>
            </a:r>
            <a:r>
              <a:rPr lang="en-US" sz="2400" b="1" i="1" u="sng" dirty="0" smtClean="0"/>
              <a:t>population</a:t>
            </a:r>
            <a:r>
              <a:rPr lang="en-US" sz="2400" b="1" u="sng" dirty="0" smtClean="0"/>
              <a:t> standard deviation </a:t>
            </a:r>
            <a:r>
              <a:rPr lang="en-US" sz="2400" b="1" dirty="0" smtClean="0"/>
              <a:t>and </a:t>
            </a:r>
            <a:r>
              <a:rPr lang="en-US" sz="2400" b="1" i="1" u="sng" dirty="0" smtClean="0"/>
              <a:t>sample</a:t>
            </a:r>
            <a:r>
              <a:rPr lang="en-US" sz="2400" b="1" u="sng" dirty="0" smtClean="0"/>
              <a:t> standard deviation </a:t>
            </a:r>
            <a:r>
              <a:rPr lang="en-US" sz="2400" b="1" dirty="0" smtClean="0"/>
              <a:t>different?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19634" y="1622619"/>
            <a:ext cx="106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8000" dirty="0" smtClean="0">
                <a:solidFill>
                  <a:srgbClr val="00B0F0"/>
                </a:solidFill>
              </a:rPr>
              <a:t>σ</a:t>
            </a:r>
            <a:endParaRPr lang="en-US" sz="8000" dirty="0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14650" y="1806575"/>
            <a:ext cx="106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00B050"/>
                </a:solidFill>
              </a:rPr>
              <a:t>s</a:t>
            </a:r>
            <a:endParaRPr lang="en-US" sz="8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8756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88183" y="57937"/>
            <a:ext cx="202438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-45" dirty="0">
                <a:solidFill>
                  <a:srgbClr val="FFFFFF"/>
                </a:solidFill>
                <a:latin typeface="DejaVu Sans"/>
                <a:cs typeface="DejaVu Sans"/>
              </a:rPr>
              <a:t>Standard </a:t>
            </a:r>
            <a:r>
              <a:rPr sz="1050" spc="-55" dirty="0">
                <a:solidFill>
                  <a:srgbClr val="FFFFFF"/>
                </a:solidFill>
                <a:latin typeface="DejaVu Sans"/>
                <a:cs typeface="DejaVu Sans"/>
              </a:rPr>
              <a:t>deviation </a:t>
            </a:r>
            <a:r>
              <a:rPr sz="1050" spc="-50" dirty="0">
                <a:solidFill>
                  <a:srgbClr val="FFFFFF"/>
                </a:solidFill>
                <a:latin typeface="DejaVu Sans"/>
                <a:cs typeface="DejaVu Sans"/>
              </a:rPr>
              <a:t>and</a:t>
            </a:r>
            <a:r>
              <a:rPr sz="1050" spc="-35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55" dirty="0">
                <a:solidFill>
                  <a:srgbClr val="FFFFFF"/>
                </a:solidFill>
                <a:latin typeface="DejaVu Sans"/>
                <a:cs typeface="DejaVu Sans"/>
              </a:rPr>
              <a:t>variance</a:t>
            </a:r>
            <a:endParaRPr sz="105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5600" y="470649"/>
            <a:ext cx="341439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10" dirty="0">
                <a:solidFill>
                  <a:srgbClr val="000000"/>
                </a:solidFill>
                <a:latin typeface="Arial"/>
                <a:cs typeface="Arial"/>
              </a:rPr>
              <a:t>Most </a:t>
            </a:r>
            <a:r>
              <a:rPr sz="1200" spc="-20" dirty="0">
                <a:solidFill>
                  <a:srgbClr val="000000"/>
                </a:solidFill>
                <a:latin typeface="Arial"/>
                <a:cs typeface="Arial"/>
              </a:rPr>
              <a:t>commonly </a:t>
            </a:r>
            <a:r>
              <a:rPr sz="1200" spc="-25" dirty="0">
                <a:solidFill>
                  <a:srgbClr val="000000"/>
                </a:solidFill>
                <a:latin typeface="Arial"/>
                <a:cs typeface="Arial"/>
              </a:rPr>
              <a:t>used </a:t>
            </a:r>
            <a:r>
              <a:rPr sz="1200" spc="-40" dirty="0">
                <a:solidFill>
                  <a:srgbClr val="000000"/>
                </a:solidFill>
                <a:latin typeface="Arial"/>
                <a:cs typeface="Arial"/>
              </a:rPr>
              <a:t>measure </a:t>
            </a:r>
            <a:r>
              <a:rPr sz="1200" spc="-15" dirty="0">
                <a:solidFill>
                  <a:srgbClr val="000000"/>
                </a:solidFill>
                <a:latin typeface="Arial"/>
                <a:cs typeface="Arial"/>
              </a:rPr>
              <a:t>of </a:t>
            </a:r>
            <a:r>
              <a:rPr sz="1200" spc="-35" dirty="0">
                <a:solidFill>
                  <a:srgbClr val="000000"/>
                </a:solidFill>
                <a:latin typeface="Arial"/>
                <a:cs typeface="Arial"/>
              </a:rPr>
              <a:t>variability </a:t>
            </a:r>
            <a:r>
              <a:rPr sz="1200" spc="-40" dirty="0">
                <a:solidFill>
                  <a:srgbClr val="000000"/>
                </a:solidFill>
                <a:latin typeface="Arial"/>
                <a:cs typeface="Arial"/>
              </a:rPr>
              <a:t>is</a:t>
            </a:r>
            <a:r>
              <a:rPr sz="12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00000"/>
                </a:solidFill>
                <a:latin typeface="Arial"/>
                <a:cs typeface="Arial"/>
              </a:rPr>
              <a:t>the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5600" y="622541"/>
            <a:ext cx="3979545" cy="111823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94310" marR="106045">
              <a:lnSpc>
                <a:spcPts val="1200"/>
              </a:lnSpc>
              <a:spcBef>
                <a:spcPts val="330"/>
              </a:spcBef>
            </a:pPr>
            <a:r>
              <a:rPr sz="1200" i="1" spc="-20" dirty="0">
                <a:solidFill>
                  <a:srgbClr val="024F84"/>
                </a:solidFill>
                <a:latin typeface="Arial"/>
                <a:cs typeface="Arial"/>
              </a:rPr>
              <a:t>standard </a:t>
            </a:r>
            <a:r>
              <a:rPr sz="1200" i="1" spc="-25" dirty="0">
                <a:solidFill>
                  <a:srgbClr val="024F84"/>
                </a:solidFill>
                <a:latin typeface="Arial"/>
                <a:cs typeface="Arial"/>
              </a:rPr>
              <a:t>deviation</a:t>
            </a:r>
            <a:r>
              <a:rPr sz="1200" spc="-25" dirty="0">
                <a:latin typeface="Arial"/>
                <a:cs typeface="Arial"/>
              </a:rPr>
              <a:t>, </a:t>
            </a:r>
            <a:r>
              <a:rPr sz="1200" spc="-15" dirty="0">
                <a:latin typeface="Arial"/>
                <a:cs typeface="Arial"/>
              </a:rPr>
              <a:t>which </a:t>
            </a:r>
            <a:r>
              <a:rPr sz="1200" spc="-30" dirty="0">
                <a:latin typeface="Arial"/>
                <a:cs typeface="Arial"/>
              </a:rPr>
              <a:t>roughly </a:t>
            </a:r>
            <a:r>
              <a:rPr sz="1200" spc="-40" dirty="0">
                <a:latin typeface="Arial"/>
                <a:cs typeface="Arial"/>
              </a:rPr>
              <a:t>measures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40" dirty="0">
                <a:latin typeface="Arial"/>
                <a:cs typeface="Arial"/>
              </a:rPr>
              <a:t>average  </a:t>
            </a:r>
            <a:r>
              <a:rPr sz="1200" spc="-30" dirty="0">
                <a:latin typeface="Arial"/>
                <a:cs typeface="Arial"/>
              </a:rPr>
              <a:t>deviation </a:t>
            </a:r>
            <a:r>
              <a:rPr sz="1200" spc="-25" dirty="0">
                <a:latin typeface="Arial"/>
                <a:cs typeface="Arial"/>
              </a:rPr>
              <a:t>from </a:t>
            </a:r>
            <a:r>
              <a:rPr sz="1200" spc="-20" dirty="0">
                <a:latin typeface="Arial"/>
                <a:cs typeface="Arial"/>
              </a:rPr>
              <a:t>the</a:t>
            </a:r>
            <a:r>
              <a:rPr sz="1200" spc="50" dirty="0">
                <a:latin typeface="Arial"/>
                <a:cs typeface="Arial"/>
              </a:rPr>
              <a:t> </a:t>
            </a:r>
            <a:r>
              <a:rPr sz="1200" spc="-35" dirty="0">
                <a:latin typeface="Arial"/>
                <a:cs typeface="Arial"/>
              </a:rPr>
              <a:t>mean</a:t>
            </a:r>
            <a:endParaRPr sz="1200">
              <a:latin typeface="Arial"/>
              <a:cs typeface="Arial"/>
            </a:endParaRPr>
          </a:p>
          <a:p>
            <a:pPr marL="492125" marR="55880" indent="-137795">
              <a:lnSpc>
                <a:spcPct val="100000"/>
              </a:lnSpc>
              <a:spcBef>
                <a:spcPts val="150"/>
              </a:spcBef>
            </a:pPr>
            <a:r>
              <a:rPr sz="1000" spc="-60" dirty="0">
                <a:solidFill>
                  <a:srgbClr val="024F84"/>
                </a:solidFill>
                <a:latin typeface="Arial"/>
                <a:cs typeface="Arial"/>
              </a:rPr>
              <a:t>– </a:t>
            </a:r>
            <a:r>
              <a:rPr sz="1000" spc="-15" dirty="0">
                <a:latin typeface="Arial"/>
                <a:cs typeface="Arial"/>
              </a:rPr>
              <a:t>Notation: </a:t>
            </a:r>
            <a:r>
              <a:rPr sz="1000" i="1" spc="50" dirty="0">
                <a:latin typeface="Times New Roman"/>
                <a:cs typeface="Times New Roman"/>
              </a:rPr>
              <a:t>σ</a:t>
            </a:r>
            <a:r>
              <a:rPr sz="1000" spc="50" dirty="0">
                <a:latin typeface="Arial"/>
                <a:cs typeface="Arial"/>
              </a:rPr>
              <a:t>: </a:t>
            </a:r>
            <a:r>
              <a:rPr sz="1000" spc="-15" dirty="0">
                <a:latin typeface="Arial"/>
                <a:cs typeface="Arial"/>
              </a:rPr>
              <a:t>population </a:t>
            </a:r>
            <a:r>
              <a:rPr sz="1000" spc="-20" dirty="0">
                <a:latin typeface="Arial"/>
                <a:cs typeface="Arial"/>
              </a:rPr>
              <a:t>standard deviation, </a:t>
            </a:r>
            <a:r>
              <a:rPr sz="1000" i="1" spc="5" dirty="0">
                <a:latin typeface="Times New Roman"/>
                <a:cs typeface="Times New Roman"/>
              </a:rPr>
              <a:t>s</a:t>
            </a:r>
            <a:r>
              <a:rPr sz="1000" spc="5" dirty="0">
                <a:latin typeface="Arial"/>
                <a:cs typeface="Arial"/>
              </a:rPr>
              <a:t>: </a:t>
            </a:r>
            <a:r>
              <a:rPr sz="1000" spc="-25" dirty="0">
                <a:latin typeface="Arial"/>
                <a:cs typeface="Arial"/>
              </a:rPr>
              <a:t>sample </a:t>
            </a:r>
            <a:r>
              <a:rPr sz="1000" spc="-20" dirty="0">
                <a:latin typeface="Arial"/>
                <a:cs typeface="Arial"/>
              </a:rPr>
              <a:t>standard  </a:t>
            </a:r>
            <a:r>
              <a:rPr sz="1000" spc="-25" dirty="0">
                <a:latin typeface="Arial"/>
                <a:cs typeface="Arial"/>
              </a:rPr>
              <a:t>deviation</a:t>
            </a:r>
            <a:endParaRPr sz="1000">
              <a:latin typeface="Arial"/>
              <a:cs typeface="Arial"/>
            </a:endParaRPr>
          </a:p>
          <a:p>
            <a:pPr marL="194310" marR="5080" indent="-182245">
              <a:lnSpc>
                <a:spcPct val="100000"/>
              </a:lnSpc>
              <a:spcBef>
                <a:spcPts val="54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0" dirty="0">
                <a:latin typeface="Arial"/>
                <a:cs typeface="Arial"/>
              </a:rPr>
              <a:t>Calculating </a:t>
            </a:r>
            <a:r>
              <a:rPr sz="1200" spc="-20" dirty="0">
                <a:latin typeface="Arial"/>
                <a:cs typeface="Arial"/>
              </a:rPr>
              <a:t>the standard </a:t>
            </a:r>
            <a:r>
              <a:rPr sz="1200" spc="-25" dirty="0">
                <a:latin typeface="Arial"/>
                <a:cs typeface="Arial"/>
              </a:rPr>
              <a:t>deviation, </a:t>
            </a:r>
            <a:r>
              <a:rPr sz="1200" spc="-20" dirty="0">
                <a:latin typeface="Arial"/>
                <a:cs typeface="Arial"/>
              </a:rPr>
              <a:t>for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20" dirty="0">
                <a:latin typeface="Arial"/>
                <a:cs typeface="Arial"/>
              </a:rPr>
              <a:t>population </a:t>
            </a:r>
            <a:r>
              <a:rPr sz="1200" spc="-65" dirty="0">
                <a:latin typeface="Arial"/>
                <a:cs typeface="Arial"/>
              </a:rPr>
              <a:t>(rarely,  </a:t>
            </a:r>
            <a:r>
              <a:rPr sz="1200" spc="-40" dirty="0">
                <a:latin typeface="Arial"/>
                <a:cs typeface="Arial"/>
              </a:rPr>
              <a:t>if </a:t>
            </a:r>
            <a:r>
              <a:rPr sz="1200" spc="-60" dirty="0">
                <a:latin typeface="Arial"/>
                <a:cs typeface="Arial"/>
              </a:rPr>
              <a:t>ever)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for </a:t>
            </a:r>
            <a:r>
              <a:rPr sz="1200" spc="-50" dirty="0">
                <a:latin typeface="Arial"/>
                <a:cs typeface="Arial"/>
              </a:rPr>
              <a:t>a</a:t>
            </a:r>
            <a:r>
              <a:rPr sz="1200" spc="140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sample: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5"/>
              </a:spcBef>
            </a:pPr>
            <a:r>
              <a:rPr spc="-70" dirty="0"/>
              <a:t>10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355600" y="2414638"/>
            <a:ext cx="377126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5" dirty="0">
                <a:latin typeface="Arial"/>
                <a:cs typeface="Arial"/>
              </a:rPr>
              <a:t>Square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20" dirty="0">
                <a:latin typeface="Arial"/>
                <a:cs typeface="Arial"/>
              </a:rPr>
              <a:t>the standard </a:t>
            </a:r>
            <a:r>
              <a:rPr sz="1200" spc="-30" dirty="0">
                <a:latin typeface="Arial"/>
                <a:cs typeface="Arial"/>
              </a:rPr>
              <a:t>deviation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30" dirty="0">
                <a:latin typeface="Arial"/>
                <a:cs typeface="Arial"/>
              </a:rPr>
              <a:t>called </a:t>
            </a:r>
            <a:r>
              <a:rPr sz="1200" spc="-20" dirty="0">
                <a:latin typeface="Arial"/>
                <a:cs typeface="Arial"/>
              </a:rPr>
              <a:t>the</a:t>
            </a:r>
            <a:r>
              <a:rPr sz="1200" spc="95" dirty="0">
                <a:latin typeface="Arial"/>
                <a:cs typeface="Arial"/>
              </a:rPr>
              <a:t> </a:t>
            </a:r>
            <a:r>
              <a:rPr sz="1200" i="1" spc="-35" dirty="0">
                <a:solidFill>
                  <a:srgbClr val="024F84"/>
                </a:solidFill>
                <a:latin typeface="Arial"/>
                <a:cs typeface="Arial"/>
              </a:rPr>
              <a:t>variance</a:t>
            </a:r>
            <a:r>
              <a:rPr sz="1200" spc="-35" dirty="0"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0" y="1740776"/>
            <a:ext cx="3508215" cy="6738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7851" y="-947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88183" y="57937"/>
            <a:ext cx="202438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-45" dirty="0">
                <a:solidFill>
                  <a:srgbClr val="FFFFFF"/>
                </a:solidFill>
                <a:latin typeface="DejaVu Sans"/>
                <a:cs typeface="DejaVu Sans"/>
              </a:rPr>
              <a:t>Standard </a:t>
            </a:r>
            <a:r>
              <a:rPr sz="1050" spc="-55" dirty="0">
                <a:solidFill>
                  <a:srgbClr val="FFFFFF"/>
                </a:solidFill>
                <a:latin typeface="DejaVu Sans"/>
                <a:cs typeface="DejaVu Sans"/>
              </a:rPr>
              <a:t>deviation </a:t>
            </a:r>
            <a:r>
              <a:rPr sz="1050" spc="-50" dirty="0">
                <a:solidFill>
                  <a:srgbClr val="FFFFFF"/>
                </a:solidFill>
                <a:latin typeface="DejaVu Sans"/>
                <a:cs typeface="DejaVu Sans"/>
              </a:rPr>
              <a:t>and</a:t>
            </a:r>
            <a:r>
              <a:rPr sz="1050" spc="-35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55" dirty="0">
                <a:solidFill>
                  <a:srgbClr val="FFFFFF"/>
                </a:solidFill>
                <a:latin typeface="DejaVu Sans"/>
                <a:cs typeface="DejaVu Sans"/>
              </a:rPr>
              <a:t>variance</a:t>
            </a:r>
            <a:endParaRPr sz="105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5600" y="470649"/>
            <a:ext cx="341439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10" dirty="0">
                <a:solidFill>
                  <a:srgbClr val="000000"/>
                </a:solidFill>
                <a:latin typeface="Arial"/>
                <a:cs typeface="Arial"/>
              </a:rPr>
              <a:t>Most </a:t>
            </a:r>
            <a:r>
              <a:rPr sz="1200" spc="-20" dirty="0">
                <a:solidFill>
                  <a:srgbClr val="000000"/>
                </a:solidFill>
                <a:latin typeface="Arial"/>
                <a:cs typeface="Arial"/>
              </a:rPr>
              <a:t>commonly </a:t>
            </a:r>
            <a:r>
              <a:rPr sz="1200" spc="-25" dirty="0">
                <a:solidFill>
                  <a:srgbClr val="000000"/>
                </a:solidFill>
                <a:latin typeface="Arial"/>
                <a:cs typeface="Arial"/>
              </a:rPr>
              <a:t>used </a:t>
            </a:r>
            <a:r>
              <a:rPr sz="1200" spc="-40" dirty="0">
                <a:solidFill>
                  <a:srgbClr val="000000"/>
                </a:solidFill>
                <a:latin typeface="Arial"/>
                <a:cs typeface="Arial"/>
              </a:rPr>
              <a:t>measure </a:t>
            </a:r>
            <a:r>
              <a:rPr sz="1200" spc="-15" dirty="0">
                <a:solidFill>
                  <a:srgbClr val="000000"/>
                </a:solidFill>
                <a:latin typeface="Arial"/>
                <a:cs typeface="Arial"/>
              </a:rPr>
              <a:t>of </a:t>
            </a:r>
            <a:r>
              <a:rPr sz="1200" spc="-35" dirty="0">
                <a:solidFill>
                  <a:srgbClr val="000000"/>
                </a:solidFill>
                <a:latin typeface="Arial"/>
                <a:cs typeface="Arial"/>
              </a:rPr>
              <a:t>variability </a:t>
            </a:r>
            <a:r>
              <a:rPr sz="1200" spc="-40" dirty="0">
                <a:solidFill>
                  <a:srgbClr val="000000"/>
                </a:solidFill>
                <a:latin typeface="Arial"/>
                <a:cs typeface="Arial"/>
              </a:rPr>
              <a:t>is</a:t>
            </a:r>
            <a:r>
              <a:rPr sz="12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000000"/>
                </a:solidFill>
                <a:latin typeface="Arial"/>
                <a:cs typeface="Arial"/>
              </a:rPr>
              <a:t>the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5600" y="622541"/>
            <a:ext cx="3979545" cy="111823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94310" marR="106045">
              <a:lnSpc>
                <a:spcPts val="1200"/>
              </a:lnSpc>
              <a:spcBef>
                <a:spcPts val="330"/>
              </a:spcBef>
            </a:pPr>
            <a:r>
              <a:rPr sz="1200" i="1" spc="-20" dirty="0">
                <a:solidFill>
                  <a:srgbClr val="024F84"/>
                </a:solidFill>
                <a:latin typeface="Arial"/>
                <a:cs typeface="Arial"/>
              </a:rPr>
              <a:t>standard </a:t>
            </a:r>
            <a:r>
              <a:rPr sz="1200" i="1" spc="-25" dirty="0">
                <a:solidFill>
                  <a:srgbClr val="024F84"/>
                </a:solidFill>
                <a:latin typeface="Arial"/>
                <a:cs typeface="Arial"/>
              </a:rPr>
              <a:t>deviation</a:t>
            </a:r>
            <a:r>
              <a:rPr sz="1200" spc="-25" dirty="0">
                <a:latin typeface="Arial"/>
                <a:cs typeface="Arial"/>
              </a:rPr>
              <a:t>, </a:t>
            </a:r>
            <a:r>
              <a:rPr sz="1200" spc="-15" dirty="0">
                <a:latin typeface="Arial"/>
                <a:cs typeface="Arial"/>
              </a:rPr>
              <a:t>which </a:t>
            </a:r>
            <a:r>
              <a:rPr sz="1200" spc="-30" dirty="0">
                <a:latin typeface="Arial"/>
                <a:cs typeface="Arial"/>
              </a:rPr>
              <a:t>roughly </a:t>
            </a:r>
            <a:r>
              <a:rPr sz="1200" spc="-40" dirty="0">
                <a:latin typeface="Arial"/>
                <a:cs typeface="Arial"/>
              </a:rPr>
              <a:t>measures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40" dirty="0">
                <a:latin typeface="Arial"/>
                <a:cs typeface="Arial"/>
              </a:rPr>
              <a:t>average  </a:t>
            </a:r>
            <a:r>
              <a:rPr sz="1200" spc="-30" dirty="0">
                <a:latin typeface="Arial"/>
                <a:cs typeface="Arial"/>
              </a:rPr>
              <a:t>deviation </a:t>
            </a:r>
            <a:r>
              <a:rPr sz="1200" spc="-25" dirty="0">
                <a:latin typeface="Arial"/>
                <a:cs typeface="Arial"/>
              </a:rPr>
              <a:t>from </a:t>
            </a:r>
            <a:r>
              <a:rPr sz="1200" spc="-20" dirty="0">
                <a:latin typeface="Arial"/>
                <a:cs typeface="Arial"/>
              </a:rPr>
              <a:t>the</a:t>
            </a:r>
            <a:r>
              <a:rPr sz="1200" spc="50" dirty="0">
                <a:latin typeface="Arial"/>
                <a:cs typeface="Arial"/>
              </a:rPr>
              <a:t> </a:t>
            </a:r>
            <a:r>
              <a:rPr sz="1200" spc="-35" dirty="0">
                <a:latin typeface="Arial"/>
                <a:cs typeface="Arial"/>
              </a:rPr>
              <a:t>mean</a:t>
            </a:r>
            <a:endParaRPr sz="1200">
              <a:latin typeface="Arial"/>
              <a:cs typeface="Arial"/>
            </a:endParaRPr>
          </a:p>
          <a:p>
            <a:pPr marL="492125" marR="55880" indent="-137795">
              <a:lnSpc>
                <a:spcPct val="100000"/>
              </a:lnSpc>
              <a:spcBef>
                <a:spcPts val="150"/>
              </a:spcBef>
            </a:pPr>
            <a:r>
              <a:rPr sz="1000" spc="-60" dirty="0">
                <a:solidFill>
                  <a:srgbClr val="024F84"/>
                </a:solidFill>
                <a:latin typeface="Arial"/>
                <a:cs typeface="Arial"/>
              </a:rPr>
              <a:t>– </a:t>
            </a:r>
            <a:r>
              <a:rPr sz="1000" spc="-15" dirty="0">
                <a:latin typeface="Arial"/>
                <a:cs typeface="Arial"/>
              </a:rPr>
              <a:t>Notation: </a:t>
            </a:r>
            <a:r>
              <a:rPr sz="1000" i="1" spc="50" dirty="0">
                <a:latin typeface="Times New Roman"/>
                <a:cs typeface="Times New Roman"/>
              </a:rPr>
              <a:t>σ</a:t>
            </a:r>
            <a:r>
              <a:rPr sz="1000" spc="50" dirty="0">
                <a:latin typeface="Arial"/>
                <a:cs typeface="Arial"/>
              </a:rPr>
              <a:t>: </a:t>
            </a:r>
            <a:r>
              <a:rPr sz="1000" spc="-15" dirty="0">
                <a:latin typeface="Arial"/>
                <a:cs typeface="Arial"/>
              </a:rPr>
              <a:t>population </a:t>
            </a:r>
            <a:r>
              <a:rPr sz="1000" spc="-20" dirty="0">
                <a:latin typeface="Arial"/>
                <a:cs typeface="Arial"/>
              </a:rPr>
              <a:t>standard deviation, </a:t>
            </a:r>
            <a:r>
              <a:rPr sz="1000" i="1" spc="5" dirty="0">
                <a:latin typeface="Times New Roman"/>
                <a:cs typeface="Times New Roman"/>
              </a:rPr>
              <a:t>s</a:t>
            </a:r>
            <a:r>
              <a:rPr sz="1000" spc="5" dirty="0">
                <a:latin typeface="Arial"/>
                <a:cs typeface="Arial"/>
              </a:rPr>
              <a:t>: </a:t>
            </a:r>
            <a:r>
              <a:rPr sz="1000" spc="-25" dirty="0">
                <a:latin typeface="Arial"/>
                <a:cs typeface="Arial"/>
              </a:rPr>
              <a:t>sample </a:t>
            </a:r>
            <a:r>
              <a:rPr sz="1000" spc="-20" dirty="0">
                <a:latin typeface="Arial"/>
                <a:cs typeface="Arial"/>
              </a:rPr>
              <a:t>standard  </a:t>
            </a:r>
            <a:r>
              <a:rPr sz="1000" spc="-25" dirty="0">
                <a:latin typeface="Arial"/>
                <a:cs typeface="Arial"/>
              </a:rPr>
              <a:t>deviation</a:t>
            </a:r>
            <a:endParaRPr sz="1000">
              <a:latin typeface="Arial"/>
              <a:cs typeface="Arial"/>
            </a:endParaRPr>
          </a:p>
          <a:p>
            <a:pPr marL="194310" marR="5080" indent="-182245">
              <a:lnSpc>
                <a:spcPct val="100000"/>
              </a:lnSpc>
              <a:spcBef>
                <a:spcPts val="54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0" dirty="0">
                <a:latin typeface="Arial"/>
                <a:cs typeface="Arial"/>
              </a:rPr>
              <a:t>Calculating </a:t>
            </a:r>
            <a:r>
              <a:rPr sz="1200" spc="-20" dirty="0">
                <a:latin typeface="Arial"/>
                <a:cs typeface="Arial"/>
              </a:rPr>
              <a:t>the standard </a:t>
            </a:r>
            <a:r>
              <a:rPr sz="1200" spc="-25" dirty="0">
                <a:latin typeface="Arial"/>
                <a:cs typeface="Arial"/>
              </a:rPr>
              <a:t>deviation, </a:t>
            </a:r>
            <a:r>
              <a:rPr sz="1200" spc="-20" dirty="0">
                <a:latin typeface="Arial"/>
                <a:cs typeface="Arial"/>
              </a:rPr>
              <a:t>for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20" dirty="0">
                <a:latin typeface="Arial"/>
                <a:cs typeface="Arial"/>
              </a:rPr>
              <a:t>population </a:t>
            </a:r>
            <a:r>
              <a:rPr sz="1200" spc="-65" dirty="0">
                <a:latin typeface="Arial"/>
                <a:cs typeface="Arial"/>
              </a:rPr>
              <a:t>(rarely,  </a:t>
            </a:r>
            <a:r>
              <a:rPr sz="1200" spc="-40" dirty="0">
                <a:latin typeface="Arial"/>
                <a:cs typeface="Arial"/>
              </a:rPr>
              <a:t>if </a:t>
            </a:r>
            <a:r>
              <a:rPr sz="1200" spc="-60" dirty="0">
                <a:latin typeface="Arial"/>
                <a:cs typeface="Arial"/>
              </a:rPr>
              <a:t>ever)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spc="-20" dirty="0">
                <a:latin typeface="Arial"/>
                <a:cs typeface="Arial"/>
              </a:rPr>
              <a:t>for </a:t>
            </a:r>
            <a:r>
              <a:rPr sz="1200" spc="-50" dirty="0">
                <a:latin typeface="Arial"/>
                <a:cs typeface="Arial"/>
              </a:rPr>
              <a:t>a</a:t>
            </a:r>
            <a:r>
              <a:rPr sz="1200" spc="140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sample: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55"/>
              </a:spcBef>
            </a:pPr>
            <a:r>
              <a:rPr spc="-70" dirty="0"/>
              <a:t>10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355600" y="2414638"/>
            <a:ext cx="377126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5" dirty="0">
                <a:latin typeface="Arial"/>
                <a:cs typeface="Arial"/>
              </a:rPr>
              <a:t>Square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20" dirty="0">
                <a:latin typeface="Arial"/>
                <a:cs typeface="Arial"/>
              </a:rPr>
              <a:t>the standard </a:t>
            </a:r>
            <a:r>
              <a:rPr sz="1200" spc="-30" dirty="0">
                <a:latin typeface="Arial"/>
                <a:cs typeface="Arial"/>
              </a:rPr>
              <a:t>deviation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30" dirty="0">
                <a:latin typeface="Arial"/>
                <a:cs typeface="Arial"/>
              </a:rPr>
              <a:t>called </a:t>
            </a:r>
            <a:r>
              <a:rPr sz="1200" spc="-20" dirty="0">
                <a:latin typeface="Arial"/>
                <a:cs typeface="Arial"/>
              </a:rPr>
              <a:t>the</a:t>
            </a:r>
            <a:r>
              <a:rPr sz="1200" spc="95" dirty="0">
                <a:latin typeface="Arial"/>
                <a:cs typeface="Arial"/>
              </a:rPr>
              <a:t> </a:t>
            </a:r>
            <a:r>
              <a:rPr sz="1200" i="1" spc="-35" dirty="0">
                <a:solidFill>
                  <a:srgbClr val="024F84"/>
                </a:solidFill>
                <a:latin typeface="Arial"/>
                <a:cs typeface="Arial"/>
              </a:rPr>
              <a:t>variance</a:t>
            </a:r>
            <a:r>
              <a:rPr sz="1200" spc="-35" dirty="0"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0" y="1740776"/>
            <a:ext cx="3508215" cy="6738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7851" y="-947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5" name="Rectangle 4"/>
          <p:cNvSpPr/>
          <p:nvPr/>
        </p:nvSpPr>
        <p:spPr>
          <a:xfrm>
            <a:off x="1847850" y="1958975"/>
            <a:ext cx="228600" cy="15527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41395" y="1958975"/>
            <a:ext cx="228600" cy="15527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43050" y="2181712"/>
            <a:ext cx="228600" cy="15527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143250" y="2181484"/>
            <a:ext cx="533400" cy="15096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9849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48151" y="57937"/>
            <a:ext cx="76454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-35" dirty="0">
                <a:solidFill>
                  <a:srgbClr val="FFFFFF"/>
                </a:solidFill>
                <a:latin typeface="DejaVu Sans"/>
                <a:cs typeface="DejaVu Sans"/>
              </a:rPr>
              <a:t>More </a:t>
            </a:r>
            <a:r>
              <a:rPr sz="1050" spc="-40" dirty="0">
                <a:solidFill>
                  <a:srgbClr val="FFFFFF"/>
                </a:solidFill>
                <a:latin typeface="DejaVu Sans"/>
                <a:cs typeface="DejaVu Sans"/>
              </a:rPr>
              <a:t>on</a:t>
            </a:r>
            <a:r>
              <a:rPr sz="1050" spc="-100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5" dirty="0">
                <a:solidFill>
                  <a:srgbClr val="FFFFFF"/>
                </a:solidFill>
                <a:latin typeface="DejaVu Sans"/>
                <a:cs typeface="DejaVu Sans"/>
              </a:rPr>
              <a:t>SD</a:t>
            </a:r>
            <a:endParaRPr sz="1050">
              <a:latin typeface="DejaVu Sans"/>
              <a:cs typeface="DejaVu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2912" y="518668"/>
            <a:ext cx="4222115" cy="429259"/>
          </a:xfrm>
          <a:custGeom>
            <a:avLst/>
            <a:gdLst/>
            <a:ahLst/>
            <a:cxnLst/>
            <a:rect l="l" t="t" r="r" b="b"/>
            <a:pathLst>
              <a:path w="4222115" h="429259">
                <a:moveTo>
                  <a:pt x="0" y="429133"/>
                </a:moveTo>
                <a:lnTo>
                  <a:pt x="4222115" y="429133"/>
                </a:lnTo>
                <a:lnTo>
                  <a:pt x="4222115" y="0"/>
                </a:lnTo>
                <a:lnTo>
                  <a:pt x="0" y="0"/>
                </a:lnTo>
                <a:lnTo>
                  <a:pt x="0" y="429133"/>
                </a:lnTo>
                <a:close/>
              </a:path>
            </a:pathLst>
          </a:custGeom>
          <a:solidFill>
            <a:srgbClr val="CC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53111" y="537527"/>
            <a:ext cx="400812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200" spc="-45" dirty="0">
                <a:solidFill>
                  <a:srgbClr val="0E3652"/>
                </a:solidFill>
                <a:latin typeface="Arial"/>
                <a:cs typeface="Arial"/>
              </a:rPr>
              <a:t>Why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divide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by </a:t>
            </a:r>
            <a:r>
              <a:rPr sz="1200" i="1" spc="55" dirty="0">
                <a:solidFill>
                  <a:srgbClr val="0E3652"/>
                </a:solidFill>
                <a:latin typeface="Times New Roman"/>
                <a:cs typeface="Times New Roman"/>
              </a:rPr>
              <a:t>n </a:t>
            </a:r>
            <a:r>
              <a:rPr sz="1200" i="1" spc="114" dirty="0">
                <a:solidFill>
                  <a:srgbClr val="0E3652"/>
                </a:solidFill>
                <a:latin typeface="Times New Roman"/>
                <a:cs typeface="Times New Roman"/>
              </a:rPr>
              <a:t>− </a:t>
            </a:r>
            <a:r>
              <a:rPr sz="1200" spc="-85" dirty="0">
                <a:solidFill>
                  <a:srgbClr val="0E3652"/>
                </a:solidFill>
                <a:latin typeface="Arial"/>
                <a:cs typeface="Arial"/>
              </a:rPr>
              <a:t>1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instead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i="1" spc="55" dirty="0">
                <a:solidFill>
                  <a:srgbClr val="0E3652"/>
                </a:solidFill>
                <a:latin typeface="Times New Roman"/>
                <a:cs typeface="Times New Roman"/>
              </a:rPr>
              <a:t>n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when calculating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</a:t>
            </a:r>
            <a:r>
              <a:rPr sz="1200" spc="-229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sample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11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3111" y="721601"/>
            <a:ext cx="129476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standard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deviation?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7851" y="-947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8" name="Rectangle 7"/>
          <p:cNvSpPr/>
          <p:nvPr/>
        </p:nvSpPr>
        <p:spPr>
          <a:xfrm>
            <a:off x="476250" y="-21304"/>
            <a:ext cx="3811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pc="20" dirty="0">
                <a:latin typeface="Arial"/>
                <a:cs typeface="Arial"/>
              </a:rPr>
              <a:t>⚙</a:t>
            </a: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978150">
              <a:lnSpc>
                <a:spcPct val="100000"/>
              </a:lnSpc>
              <a:spcBef>
                <a:spcPts val="135"/>
              </a:spcBef>
            </a:pPr>
            <a:r>
              <a:rPr spc="-35" dirty="0"/>
              <a:t>Readiness</a:t>
            </a:r>
            <a:r>
              <a:rPr spc="-80" dirty="0"/>
              <a:t> </a:t>
            </a:r>
            <a:r>
              <a:rPr spc="-45" dirty="0"/>
              <a:t>assessment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5600" y="493128"/>
            <a:ext cx="260032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35" dirty="0">
                <a:solidFill>
                  <a:srgbClr val="024F84"/>
                </a:solidFill>
                <a:latin typeface="Arial"/>
                <a:cs typeface="Arial"/>
              </a:rPr>
              <a:t>Individual: </a:t>
            </a:r>
            <a:r>
              <a:rPr sz="1200" spc="-10" dirty="0">
                <a:latin typeface="Arial"/>
                <a:cs typeface="Arial"/>
              </a:rPr>
              <a:t>15 </a:t>
            </a:r>
            <a:r>
              <a:rPr sz="1200" spc="-25" dirty="0">
                <a:latin typeface="Arial"/>
                <a:cs typeface="Arial"/>
              </a:rPr>
              <a:t>minutes, </a:t>
            </a:r>
            <a:r>
              <a:rPr sz="1200" spc="-30" dirty="0">
                <a:latin typeface="Arial"/>
                <a:cs typeface="Arial"/>
              </a:rPr>
              <a:t>using</a:t>
            </a:r>
            <a:r>
              <a:rPr sz="1200" spc="-190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clickers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9925" y="915714"/>
            <a:ext cx="1230605" cy="9229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88667" y="915714"/>
            <a:ext cx="1230605" cy="9229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997456" y="915714"/>
            <a:ext cx="1230605" cy="92295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34360" y="1851303"/>
            <a:ext cx="1230605" cy="92295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343102" y="1851303"/>
            <a:ext cx="1230605" cy="92295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55600" y="3008617"/>
            <a:ext cx="3844290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i="1" spc="-65" dirty="0">
                <a:solidFill>
                  <a:srgbClr val="024F84"/>
                </a:solidFill>
                <a:latin typeface="Arial"/>
                <a:cs typeface="Arial"/>
              </a:rPr>
              <a:t>Team: </a:t>
            </a:r>
            <a:r>
              <a:rPr sz="1200" spc="-10" dirty="0">
                <a:latin typeface="Arial"/>
                <a:cs typeface="Arial"/>
              </a:rPr>
              <a:t>10 </a:t>
            </a:r>
            <a:r>
              <a:rPr sz="1200" spc="-25" dirty="0">
                <a:latin typeface="Arial"/>
                <a:cs typeface="Arial"/>
              </a:rPr>
              <a:t>minutes, </a:t>
            </a:r>
            <a:r>
              <a:rPr sz="1200" spc="-30" dirty="0">
                <a:latin typeface="Arial"/>
                <a:cs typeface="Arial"/>
              </a:rPr>
              <a:t>using </a:t>
            </a:r>
            <a:r>
              <a:rPr sz="1200" spc="-15" dirty="0">
                <a:latin typeface="Arial"/>
                <a:cs typeface="Arial"/>
              </a:rPr>
              <a:t>scratch </a:t>
            </a:r>
            <a:r>
              <a:rPr sz="1200" spc="-25" dirty="0">
                <a:latin typeface="Arial"/>
                <a:cs typeface="Arial"/>
              </a:rPr>
              <a:t>off </a:t>
            </a:r>
            <a:r>
              <a:rPr sz="1200" spc="-30" dirty="0">
                <a:latin typeface="Arial"/>
                <a:cs typeface="Arial"/>
              </a:rPr>
              <a:t>sheets </a:t>
            </a:r>
            <a:r>
              <a:rPr sz="1200" spc="-60" dirty="0">
                <a:latin typeface="Arial"/>
                <a:cs typeface="Arial"/>
              </a:rPr>
              <a:t>(1 </a:t>
            </a:r>
            <a:r>
              <a:rPr sz="1200" spc="-20" dirty="0">
                <a:latin typeface="Arial"/>
                <a:cs typeface="Arial"/>
              </a:rPr>
              <a:t>per</a:t>
            </a:r>
            <a:r>
              <a:rPr sz="1200" spc="10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team)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40682" y="3279140"/>
            <a:ext cx="8191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</a:t>
            </a:r>
            <a:endParaRPr sz="800">
              <a:latin typeface="DejaVu Sans"/>
              <a:cs typeface="DejaVu Sans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48151" y="57937"/>
            <a:ext cx="76454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-35" dirty="0">
                <a:solidFill>
                  <a:srgbClr val="FFFFFF"/>
                </a:solidFill>
                <a:latin typeface="DejaVu Sans"/>
                <a:cs typeface="DejaVu Sans"/>
              </a:rPr>
              <a:t>More </a:t>
            </a:r>
            <a:r>
              <a:rPr sz="1050" spc="-40" dirty="0">
                <a:solidFill>
                  <a:srgbClr val="FFFFFF"/>
                </a:solidFill>
                <a:latin typeface="DejaVu Sans"/>
                <a:cs typeface="DejaVu Sans"/>
              </a:rPr>
              <a:t>on</a:t>
            </a:r>
            <a:r>
              <a:rPr sz="1050" spc="-100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5" dirty="0">
                <a:solidFill>
                  <a:srgbClr val="FFFFFF"/>
                </a:solidFill>
                <a:latin typeface="DejaVu Sans"/>
                <a:cs typeface="DejaVu Sans"/>
              </a:rPr>
              <a:t>SD</a:t>
            </a:r>
            <a:endParaRPr sz="1050">
              <a:latin typeface="DejaVu Sans"/>
              <a:cs typeface="DejaVu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2912" y="518668"/>
            <a:ext cx="4222115" cy="429259"/>
          </a:xfrm>
          <a:custGeom>
            <a:avLst/>
            <a:gdLst/>
            <a:ahLst/>
            <a:cxnLst/>
            <a:rect l="l" t="t" r="r" b="b"/>
            <a:pathLst>
              <a:path w="4222115" h="429259">
                <a:moveTo>
                  <a:pt x="0" y="429133"/>
                </a:moveTo>
                <a:lnTo>
                  <a:pt x="4222115" y="429133"/>
                </a:lnTo>
                <a:lnTo>
                  <a:pt x="4222115" y="0"/>
                </a:lnTo>
                <a:lnTo>
                  <a:pt x="0" y="0"/>
                </a:lnTo>
                <a:lnTo>
                  <a:pt x="0" y="429133"/>
                </a:lnTo>
                <a:close/>
              </a:path>
            </a:pathLst>
          </a:custGeom>
          <a:solidFill>
            <a:srgbClr val="CC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53111" y="537527"/>
            <a:ext cx="400812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200" spc="-45" dirty="0">
                <a:solidFill>
                  <a:srgbClr val="0E3652"/>
                </a:solidFill>
                <a:latin typeface="Arial"/>
                <a:cs typeface="Arial"/>
              </a:rPr>
              <a:t>Why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divide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by </a:t>
            </a:r>
            <a:r>
              <a:rPr sz="1200" i="1" spc="55" dirty="0">
                <a:solidFill>
                  <a:srgbClr val="0E3652"/>
                </a:solidFill>
                <a:latin typeface="Times New Roman"/>
                <a:cs typeface="Times New Roman"/>
              </a:rPr>
              <a:t>n </a:t>
            </a:r>
            <a:r>
              <a:rPr sz="1200" i="1" spc="114" dirty="0">
                <a:solidFill>
                  <a:srgbClr val="0E3652"/>
                </a:solidFill>
                <a:latin typeface="Times New Roman"/>
                <a:cs typeface="Times New Roman"/>
              </a:rPr>
              <a:t>− </a:t>
            </a:r>
            <a:r>
              <a:rPr sz="1200" spc="-85" dirty="0">
                <a:solidFill>
                  <a:srgbClr val="0E3652"/>
                </a:solidFill>
                <a:latin typeface="Arial"/>
                <a:cs typeface="Arial"/>
              </a:rPr>
              <a:t>1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instead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i="1" spc="55" dirty="0">
                <a:solidFill>
                  <a:srgbClr val="0E3652"/>
                </a:solidFill>
                <a:latin typeface="Times New Roman"/>
                <a:cs typeface="Times New Roman"/>
              </a:rPr>
              <a:t>n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when calculating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</a:t>
            </a:r>
            <a:r>
              <a:rPr sz="1200" spc="-229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sample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11</a:t>
            </a:r>
            <a:endParaRPr sz="800">
              <a:latin typeface="DejaVu Sans"/>
              <a:cs typeface="DejaVu San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ject 5"/>
              <p:cNvSpPr txBox="1"/>
              <p:nvPr/>
            </p:nvSpPr>
            <p:spPr>
              <a:xfrm>
                <a:off x="240536" y="723702"/>
                <a:ext cx="4126865" cy="629339"/>
              </a:xfrm>
              <a:prstGeom prst="rect">
                <a:avLst/>
              </a:prstGeom>
            </p:spPr>
            <p:txBody>
              <a:bodyPr vert="horz" wrap="square" lIns="0" tIns="3302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260"/>
                  </a:spcBef>
                </a:pPr>
                <a:r>
                  <a:rPr lang="en-US" sz="1200" spc="-20" dirty="0" smtClean="0">
                    <a:solidFill>
                      <a:srgbClr val="0E3652"/>
                    </a:solidFill>
                    <a:latin typeface="Arial"/>
                    <a:cs typeface="Arial"/>
                  </a:rPr>
                  <a:t>standard</a:t>
                </a:r>
                <a:r>
                  <a:rPr lang="en-US" sz="1200" spc="-5" dirty="0">
                    <a:solidFill>
                      <a:srgbClr val="0E3652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spc="-30" dirty="0">
                    <a:solidFill>
                      <a:srgbClr val="0E3652"/>
                    </a:solidFill>
                    <a:latin typeface="Arial"/>
                    <a:cs typeface="Arial"/>
                  </a:rPr>
                  <a:t>deviation?</a:t>
                </a:r>
                <a:endParaRPr lang="en-US" sz="1200" dirty="0">
                  <a:latin typeface="Arial"/>
                  <a:cs typeface="Arial"/>
                </a:endParaRPr>
              </a:p>
              <a:p>
                <a:pPr marL="12700" marR="5080">
                  <a:lnSpc>
                    <a:spcPct val="100000"/>
                  </a:lnSpc>
                  <a:spcBef>
                    <a:spcPts val="165"/>
                  </a:spcBef>
                </a:pPr>
                <a:r>
                  <a:rPr lang="en-US" sz="1200" spc="-30" dirty="0">
                    <a:latin typeface="Arial"/>
                    <a:cs typeface="Arial"/>
                  </a:rPr>
                  <a:t>Lose </a:t>
                </a:r>
                <a:r>
                  <a:rPr lang="en-US" sz="1200" spc="-50" dirty="0">
                    <a:latin typeface="Arial"/>
                    <a:cs typeface="Arial"/>
                  </a:rPr>
                  <a:t>a </a:t>
                </a:r>
                <a:r>
                  <a:rPr lang="en-US" sz="1200" spc="-20" dirty="0">
                    <a:latin typeface="Arial"/>
                    <a:cs typeface="Arial"/>
                  </a:rPr>
                  <a:t>“degree </a:t>
                </a:r>
                <a:r>
                  <a:rPr lang="en-US" sz="1200" spc="-15" dirty="0">
                    <a:latin typeface="Arial"/>
                    <a:cs typeface="Arial"/>
                  </a:rPr>
                  <a:t>of </a:t>
                </a:r>
                <a:r>
                  <a:rPr lang="en-US" sz="1200" spc="-20" dirty="0">
                    <a:latin typeface="Arial"/>
                    <a:cs typeface="Arial"/>
                  </a:rPr>
                  <a:t>freedom” for </a:t>
                </a:r>
                <a:r>
                  <a:rPr lang="en-US" sz="1200" spc="-30" dirty="0">
                    <a:latin typeface="Arial"/>
                    <a:cs typeface="Arial"/>
                  </a:rPr>
                  <a:t>using </a:t>
                </a:r>
                <a:r>
                  <a:rPr lang="en-US" sz="1200" spc="-40" dirty="0">
                    <a:latin typeface="Arial"/>
                    <a:cs typeface="Arial"/>
                  </a:rPr>
                  <a:t>an </a:t>
                </a:r>
                <a:r>
                  <a:rPr lang="en-US" sz="1200" spc="-25" dirty="0">
                    <a:latin typeface="Arial"/>
                    <a:cs typeface="Arial"/>
                  </a:rPr>
                  <a:t>estimate </a:t>
                </a:r>
                <a:r>
                  <a:rPr lang="en-US" sz="1200" spc="-45" dirty="0">
                    <a:latin typeface="Arial"/>
                    <a:cs typeface="Arial"/>
                  </a:rPr>
                  <a:t>(the </a:t>
                </a:r>
                <a:r>
                  <a:rPr lang="en-US" sz="1200" spc="-30" dirty="0">
                    <a:latin typeface="Arial"/>
                    <a:cs typeface="Arial"/>
                  </a:rPr>
                  <a:t>sample  </a:t>
                </a:r>
                <a:r>
                  <a:rPr lang="en-US" sz="1200" spc="-30" dirty="0" smtClean="0">
                    <a:latin typeface="Arial"/>
                    <a:cs typeface="Arial"/>
                  </a:rPr>
                  <a:t>mean,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ar-AE" sz="1200" i="1" spc="-30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accPr>
                      <m:e>
                        <m:r>
                          <a:rPr lang="ar-AE" sz="1200" b="0" i="1" spc="-30" smtClean="0">
                            <a:latin typeface="Cambria Math" panose="02040503050406030204" pitchFamily="18" charset="0"/>
                            <a:cs typeface="Arial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1200" spc="-190" dirty="0" smtClean="0">
                    <a:latin typeface="Arial"/>
                    <a:cs typeface="Arial"/>
                  </a:rPr>
                  <a:t> </a:t>
                </a:r>
                <a:r>
                  <a:rPr lang="ar-AE" sz="1200" spc="-190" dirty="0" smtClean="0">
                    <a:latin typeface="Arial"/>
                    <a:cs typeface="Arial"/>
                  </a:rPr>
                  <a:t>)</a:t>
                </a:r>
                <a:r>
                  <a:rPr lang="en-US" sz="1200" spc="-190" dirty="0" smtClean="0">
                    <a:latin typeface="Arial"/>
                    <a:cs typeface="Arial"/>
                  </a:rPr>
                  <a:t> </a:t>
                </a:r>
                <a:r>
                  <a:rPr lang="en-US" sz="1200" spc="-190" dirty="0" err="1" smtClean="0">
                    <a:latin typeface="Arial"/>
                    <a:cs typeface="Arial"/>
                  </a:rPr>
                  <a:t>i</a:t>
                </a:r>
                <a:r>
                  <a:rPr lang="en-US" sz="1200" spc="-190" dirty="0" smtClean="0">
                    <a:latin typeface="Arial"/>
                    <a:cs typeface="Arial"/>
                  </a:rPr>
                  <a:t>  n</a:t>
                </a:r>
                <a:r>
                  <a:rPr lang="en-US" sz="1200" spc="-40" dirty="0" smtClean="0">
                    <a:latin typeface="Arial"/>
                    <a:cs typeface="Arial"/>
                  </a:rPr>
                  <a:t>  </a:t>
                </a:r>
                <a:r>
                  <a:rPr lang="en-US" sz="1200" spc="-25" dirty="0" smtClean="0">
                    <a:latin typeface="Arial"/>
                    <a:cs typeface="Arial"/>
                  </a:rPr>
                  <a:t>estimating </a:t>
                </a:r>
                <a:r>
                  <a:rPr lang="en-US" sz="1200" spc="-20" dirty="0">
                    <a:latin typeface="Arial"/>
                    <a:cs typeface="Arial"/>
                  </a:rPr>
                  <a:t>the </a:t>
                </a:r>
                <a:r>
                  <a:rPr lang="en-US" sz="1200" spc="-30" dirty="0">
                    <a:latin typeface="Arial"/>
                    <a:cs typeface="Arial"/>
                  </a:rPr>
                  <a:t>sample </a:t>
                </a:r>
                <a:r>
                  <a:rPr lang="en-US" sz="1200" spc="-25" dirty="0">
                    <a:latin typeface="Arial"/>
                    <a:cs typeface="Arial"/>
                  </a:rPr>
                  <a:t>variance/standard</a:t>
                </a:r>
                <a:r>
                  <a:rPr lang="en-US" sz="1200" spc="70" dirty="0">
                    <a:latin typeface="Arial"/>
                    <a:cs typeface="Arial"/>
                  </a:rPr>
                  <a:t> </a:t>
                </a:r>
                <a:r>
                  <a:rPr lang="en-US" sz="1200" spc="-25" dirty="0">
                    <a:latin typeface="Arial"/>
                    <a:cs typeface="Arial"/>
                  </a:rPr>
                  <a:t>deviation.</a:t>
                </a:r>
                <a:endParaRPr sz="1200" dirty="0"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5" name="object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36" y="723702"/>
                <a:ext cx="4126865" cy="629339"/>
              </a:xfrm>
              <a:prstGeom prst="rect">
                <a:avLst/>
              </a:prstGeom>
              <a:blipFill>
                <a:blip r:embed="rId2"/>
                <a:stretch>
                  <a:fillRect l="-1920" t="-3883" b="-106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147851" y="-947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8" name="Rectangle 7"/>
          <p:cNvSpPr/>
          <p:nvPr/>
        </p:nvSpPr>
        <p:spPr>
          <a:xfrm>
            <a:off x="476250" y="-21304"/>
            <a:ext cx="3811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pc="20" dirty="0">
                <a:latin typeface="Arial"/>
                <a:cs typeface="Arial"/>
              </a:rPr>
              <a:t>⚙</a:t>
            </a: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623" y="2251954"/>
            <a:ext cx="3508215" cy="67382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3748151" y="57937"/>
            <a:ext cx="76454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-35" dirty="0">
                <a:solidFill>
                  <a:srgbClr val="FFFFFF"/>
                </a:solidFill>
                <a:latin typeface="DejaVu Sans"/>
                <a:cs typeface="DejaVu Sans"/>
              </a:rPr>
              <a:t>More </a:t>
            </a:r>
            <a:r>
              <a:rPr sz="1050" spc="-40" dirty="0">
                <a:solidFill>
                  <a:srgbClr val="FFFFFF"/>
                </a:solidFill>
                <a:latin typeface="DejaVu Sans"/>
                <a:cs typeface="DejaVu Sans"/>
              </a:rPr>
              <a:t>on</a:t>
            </a:r>
            <a:r>
              <a:rPr sz="1050" spc="-100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5" dirty="0">
                <a:solidFill>
                  <a:srgbClr val="FFFFFF"/>
                </a:solidFill>
                <a:latin typeface="DejaVu Sans"/>
                <a:cs typeface="DejaVu Sans"/>
              </a:rPr>
              <a:t>SD</a:t>
            </a:r>
            <a:endParaRPr sz="1050">
              <a:latin typeface="DejaVu Sans"/>
              <a:cs typeface="DejaVu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2912" y="518668"/>
            <a:ext cx="4222115" cy="429259"/>
          </a:xfrm>
          <a:custGeom>
            <a:avLst/>
            <a:gdLst/>
            <a:ahLst/>
            <a:cxnLst/>
            <a:rect l="l" t="t" r="r" b="b"/>
            <a:pathLst>
              <a:path w="4222115" h="429259">
                <a:moveTo>
                  <a:pt x="0" y="429133"/>
                </a:moveTo>
                <a:lnTo>
                  <a:pt x="4222115" y="429133"/>
                </a:lnTo>
                <a:lnTo>
                  <a:pt x="4222115" y="0"/>
                </a:lnTo>
                <a:lnTo>
                  <a:pt x="0" y="0"/>
                </a:lnTo>
                <a:lnTo>
                  <a:pt x="0" y="429133"/>
                </a:lnTo>
                <a:close/>
              </a:path>
            </a:pathLst>
          </a:custGeom>
          <a:solidFill>
            <a:srgbClr val="CC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53111" y="537527"/>
            <a:ext cx="400812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200" spc="-45" dirty="0">
                <a:solidFill>
                  <a:srgbClr val="0E3652"/>
                </a:solidFill>
                <a:latin typeface="Arial"/>
                <a:cs typeface="Arial"/>
              </a:rPr>
              <a:t>Why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divide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by </a:t>
            </a:r>
            <a:r>
              <a:rPr sz="1200" i="1" spc="55" dirty="0">
                <a:solidFill>
                  <a:srgbClr val="0E3652"/>
                </a:solidFill>
                <a:latin typeface="Times New Roman"/>
                <a:cs typeface="Times New Roman"/>
              </a:rPr>
              <a:t>n </a:t>
            </a:r>
            <a:r>
              <a:rPr sz="1200" i="1" spc="114" dirty="0">
                <a:solidFill>
                  <a:srgbClr val="0E3652"/>
                </a:solidFill>
                <a:latin typeface="Times New Roman"/>
                <a:cs typeface="Times New Roman"/>
              </a:rPr>
              <a:t>− </a:t>
            </a:r>
            <a:r>
              <a:rPr sz="1200" spc="-85" dirty="0">
                <a:solidFill>
                  <a:srgbClr val="0E3652"/>
                </a:solidFill>
                <a:latin typeface="Arial"/>
                <a:cs typeface="Arial"/>
              </a:rPr>
              <a:t>1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instead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i="1" spc="55" dirty="0">
                <a:solidFill>
                  <a:srgbClr val="0E3652"/>
                </a:solidFill>
                <a:latin typeface="Times New Roman"/>
                <a:cs typeface="Times New Roman"/>
              </a:rPr>
              <a:t>n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when calculating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</a:t>
            </a:r>
            <a:r>
              <a:rPr sz="1200" spc="-229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sample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11</a:t>
            </a:r>
            <a:endParaRPr sz="800">
              <a:latin typeface="DejaVu Sans"/>
              <a:cs typeface="DejaVu San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ject 5"/>
              <p:cNvSpPr txBox="1"/>
              <p:nvPr/>
            </p:nvSpPr>
            <p:spPr>
              <a:xfrm>
                <a:off x="240536" y="723702"/>
                <a:ext cx="4126865" cy="629339"/>
              </a:xfrm>
              <a:prstGeom prst="rect">
                <a:avLst/>
              </a:prstGeom>
            </p:spPr>
            <p:txBody>
              <a:bodyPr vert="horz" wrap="square" lIns="0" tIns="3302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260"/>
                  </a:spcBef>
                </a:pPr>
                <a:r>
                  <a:rPr lang="en-US" sz="1200" spc="-20" dirty="0" smtClean="0">
                    <a:solidFill>
                      <a:srgbClr val="0E3652"/>
                    </a:solidFill>
                    <a:latin typeface="Arial"/>
                    <a:cs typeface="Arial"/>
                  </a:rPr>
                  <a:t>standard</a:t>
                </a:r>
                <a:r>
                  <a:rPr lang="en-US" sz="1200" spc="-5" dirty="0">
                    <a:solidFill>
                      <a:srgbClr val="0E3652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spc="-30" dirty="0">
                    <a:solidFill>
                      <a:srgbClr val="0E3652"/>
                    </a:solidFill>
                    <a:latin typeface="Arial"/>
                    <a:cs typeface="Arial"/>
                  </a:rPr>
                  <a:t>deviation?</a:t>
                </a:r>
                <a:endParaRPr lang="en-US" sz="1200" dirty="0">
                  <a:latin typeface="Arial"/>
                  <a:cs typeface="Arial"/>
                </a:endParaRPr>
              </a:p>
              <a:p>
                <a:pPr marL="12700" marR="5080">
                  <a:lnSpc>
                    <a:spcPct val="100000"/>
                  </a:lnSpc>
                  <a:spcBef>
                    <a:spcPts val="165"/>
                  </a:spcBef>
                </a:pPr>
                <a:r>
                  <a:rPr lang="en-US" sz="1200" spc="-30" dirty="0">
                    <a:latin typeface="Arial"/>
                    <a:cs typeface="Arial"/>
                  </a:rPr>
                  <a:t>Lose </a:t>
                </a:r>
                <a:r>
                  <a:rPr lang="en-US" sz="1200" spc="-50" dirty="0">
                    <a:latin typeface="Arial"/>
                    <a:cs typeface="Arial"/>
                  </a:rPr>
                  <a:t>a </a:t>
                </a:r>
                <a:r>
                  <a:rPr lang="en-US" sz="1200" spc="-20" dirty="0">
                    <a:latin typeface="Arial"/>
                    <a:cs typeface="Arial"/>
                  </a:rPr>
                  <a:t>“degree </a:t>
                </a:r>
                <a:r>
                  <a:rPr lang="en-US" sz="1200" spc="-15" dirty="0">
                    <a:latin typeface="Arial"/>
                    <a:cs typeface="Arial"/>
                  </a:rPr>
                  <a:t>of </a:t>
                </a:r>
                <a:r>
                  <a:rPr lang="en-US" sz="1200" spc="-20" dirty="0">
                    <a:latin typeface="Arial"/>
                    <a:cs typeface="Arial"/>
                  </a:rPr>
                  <a:t>freedom” for </a:t>
                </a:r>
                <a:r>
                  <a:rPr lang="en-US" sz="1200" spc="-30" dirty="0">
                    <a:latin typeface="Arial"/>
                    <a:cs typeface="Arial"/>
                  </a:rPr>
                  <a:t>using </a:t>
                </a:r>
                <a:r>
                  <a:rPr lang="en-US" sz="1200" spc="-40" dirty="0">
                    <a:latin typeface="Arial"/>
                    <a:cs typeface="Arial"/>
                  </a:rPr>
                  <a:t>an </a:t>
                </a:r>
                <a:r>
                  <a:rPr lang="en-US" sz="1200" spc="-25" dirty="0">
                    <a:latin typeface="Arial"/>
                    <a:cs typeface="Arial"/>
                  </a:rPr>
                  <a:t>estimate </a:t>
                </a:r>
                <a:r>
                  <a:rPr lang="en-US" sz="1200" spc="-45" dirty="0">
                    <a:latin typeface="Arial"/>
                    <a:cs typeface="Arial"/>
                  </a:rPr>
                  <a:t>(the </a:t>
                </a:r>
                <a:r>
                  <a:rPr lang="en-US" sz="1200" spc="-30" dirty="0">
                    <a:latin typeface="Arial"/>
                    <a:cs typeface="Arial"/>
                  </a:rPr>
                  <a:t>sample  </a:t>
                </a:r>
                <a:r>
                  <a:rPr lang="en-US" sz="1200" spc="-30" dirty="0" smtClean="0">
                    <a:latin typeface="Arial"/>
                    <a:cs typeface="Arial"/>
                  </a:rPr>
                  <a:t>mean,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ar-AE" sz="1200" i="1" spc="-30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accPr>
                      <m:e>
                        <m:r>
                          <a:rPr lang="ar-AE" sz="1200" b="0" i="1" spc="-30" smtClean="0">
                            <a:latin typeface="Cambria Math" panose="02040503050406030204" pitchFamily="18" charset="0"/>
                            <a:cs typeface="Arial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1200" spc="-190" dirty="0" smtClean="0">
                    <a:latin typeface="Arial"/>
                    <a:cs typeface="Arial"/>
                  </a:rPr>
                  <a:t> </a:t>
                </a:r>
                <a:r>
                  <a:rPr lang="ar-AE" sz="1200" spc="-190" dirty="0" smtClean="0">
                    <a:latin typeface="Arial"/>
                    <a:cs typeface="Arial"/>
                  </a:rPr>
                  <a:t>)</a:t>
                </a:r>
                <a:r>
                  <a:rPr lang="en-US" sz="1200" spc="-190" dirty="0" smtClean="0">
                    <a:latin typeface="Arial"/>
                    <a:cs typeface="Arial"/>
                  </a:rPr>
                  <a:t> </a:t>
                </a:r>
                <a:r>
                  <a:rPr lang="en-US" sz="1200" spc="-190" dirty="0" err="1" smtClean="0">
                    <a:latin typeface="Arial"/>
                    <a:cs typeface="Arial"/>
                  </a:rPr>
                  <a:t>i</a:t>
                </a:r>
                <a:r>
                  <a:rPr lang="en-US" sz="1200" spc="-190" dirty="0" smtClean="0">
                    <a:latin typeface="Arial"/>
                    <a:cs typeface="Arial"/>
                  </a:rPr>
                  <a:t>  n</a:t>
                </a:r>
                <a:r>
                  <a:rPr lang="en-US" sz="1200" spc="-40" dirty="0" smtClean="0">
                    <a:latin typeface="Arial"/>
                    <a:cs typeface="Arial"/>
                  </a:rPr>
                  <a:t>  </a:t>
                </a:r>
                <a:r>
                  <a:rPr lang="en-US" sz="1200" spc="-25" dirty="0" smtClean="0">
                    <a:latin typeface="Arial"/>
                    <a:cs typeface="Arial"/>
                  </a:rPr>
                  <a:t>estimating </a:t>
                </a:r>
                <a:r>
                  <a:rPr lang="en-US" sz="1200" spc="-20" dirty="0">
                    <a:latin typeface="Arial"/>
                    <a:cs typeface="Arial"/>
                  </a:rPr>
                  <a:t>the </a:t>
                </a:r>
                <a:r>
                  <a:rPr lang="en-US" sz="1200" spc="-30" dirty="0">
                    <a:latin typeface="Arial"/>
                    <a:cs typeface="Arial"/>
                  </a:rPr>
                  <a:t>sample </a:t>
                </a:r>
                <a:r>
                  <a:rPr lang="en-US" sz="1200" spc="-25" dirty="0">
                    <a:latin typeface="Arial"/>
                    <a:cs typeface="Arial"/>
                  </a:rPr>
                  <a:t>variance/standard</a:t>
                </a:r>
                <a:r>
                  <a:rPr lang="en-US" sz="1200" spc="70" dirty="0">
                    <a:latin typeface="Arial"/>
                    <a:cs typeface="Arial"/>
                  </a:rPr>
                  <a:t> </a:t>
                </a:r>
                <a:r>
                  <a:rPr lang="en-US" sz="1200" spc="-25" dirty="0">
                    <a:latin typeface="Arial"/>
                    <a:cs typeface="Arial"/>
                  </a:rPr>
                  <a:t>deviation.</a:t>
                </a:r>
                <a:endParaRPr sz="1200" dirty="0"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5" name="object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36" y="723702"/>
                <a:ext cx="4126865" cy="629339"/>
              </a:xfrm>
              <a:prstGeom prst="rect">
                <a:avLst/>
              </a:prstGeom>
              <a:blipFill>
                <a:blip r:embed="rId3"/>
                <a:stretch>
                  <a:fillRect l="-1920" t="-3883" b="-106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147851" y="-947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8" name="Rectangle 7"/>
          <p:cNvSpPr/>
          <p:nvPr/>
        </p:nvSpPr>
        <p:spPr>
          <a:xfrm>
            <a:off x="476250" y="-21304"/>
            <a:ext cx="3811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pc="20" dirty="0">
                <a:latin typeface="Arial"/>
                <a:cs typeface="Arial"/>
              </a:rPr>
              <a:t>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8650" y="1489526"/>
                <a:ext cx="361416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 smtClean="0"/>
                  <a:t>More uncertainty introduced by using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ar-AE" sz="1200" i="1" spc="-30">
                            <a:latin typeface="Cambria Math" panose="02040503050406030204" pitchFamily="18" charset="0"/>
                            <a:cs typeface="Arial"/>
                          </a:rPr>
                        </m:ctrlPr>
                      </m:accPr>
                      <m:e>
                        <m:r>
                          <a:rPr lang="ar-AE" sz="1200" i="1" spc="-30">
                            <a:latin typeface="Cambria Math" panose="02040503050406030204" pitchFamily="18" charset="0"/>
                            <a:cs typeface="Arial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1200" dirty="0" smtClean="0"/>
                  <a:t> instead of </a:t>
                </a:r>
                <a:r>
                  <a:rPr lang="el-GR" sz="1200" dirty="0" smtClean="0"/>
                  <a:t>μ</a:t>
                </a:r>
                <a:r>
                  <a:rPr lang="en-US" sz="1200" dirty="0" smtClean="0"/>
                  <a:t>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200" dirty="0" smtClean="0"/>
                  <a:t>All else held equal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200" b="0" i="0" spc="-30" smtClean="0">
                        <a:latin typeface="Cambria Math" panose="02040503050406030204" pitchFamily="18" charset="0"/>
                        <a:cs typeface="Arial"/>
                      </a:rPr>
                      <m:t>ie</m:t>
                    </m:r>
                    <m:r>
                      <a:rPr lang="en-US" sz="1200" b="0" i="0" spc="-30" smtClean="0">
                        <a:latin typeface="Cambria Math" panose="02040503050406030204" pitchFamily="18" charset="0"/>
                        <a:cs typeface="Arial"/>
                      </a:rPr>
                      <m:t>. </m:t>
                    </m:r>
                    <m:acc>
                      <m:accPr>
                        <m:chr m:val="̅"/>
                        <m:ctrlPr>
                          <a:rPr lang="ar-AE" sz="1200" i="1" spc="-30">
                            <a:latin typeface="Cambria Math" panose="02040503050406030204" pitchFamily="18" charset="0"/>
                            <a:cs typeface="Arial"/>
                          </a:rPr>
                        </m:ctrlPr>
                      </m:accPr>
                      <m:e>
                        <m:r>
                          <a:rPr lang="ar-AE" sz="1200" i="1" spc="-30">
                            <a:latin typeface="Cambria Math" panose="02040503050406030204" pitchFamily="18" charset="0"/>
                            <a:cs typeface="Arial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1200" dirty="0" smtClean="0"/>
                  <a:t> = </a:t>
                </a:r>
                <a:r>
                  <a:rPr lang="el-GR" sz="1200" dirty="0" smtClean="0"/>
                  <a:t>μ</a:t>
                </a:r>
                <a:r>
                  <a:rPr lang="en-US" sz="1200" dirty="0" smtClean="0"/>
                  <a:t>) :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1200" dirty="0" smtClean="0"/>
                  <a:t>n → n-1 … gets smaller!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1200" dirty="0" smtClean="0"/>
                  <a:t> </a:t>
                </a:r>
                <a:endParaRPr lang="en-US" sz="1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50" y="1489526"/>
                <a:ext cx="3614162" cy="1015663"/>
              </a:xfrm>
              <a:prstGeom prst="rect">
                <a:avLst/>
              </a:prstGeom>
              <a:blipFill>
                <a:blip r:embed="rId4"/>
                <a:stretch>
                  <a:fillRect b="-17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2303968" y="2476851"/>
            <a:ext cx="3930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→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4443" y="2902461"/>
            <a:ext cx="40980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1200" dirty="0" smtClean="0"/>
              <a:t>…gets larger…. incorporates more variation/uncertainty.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3280675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l="12601" b="45171"/>
          <a:stretch/>
        </p:blipFill>
        <p:spPr>
          <a:xfrm>
            <a:off x="2533650" y="2416175"/>
            <a:ext cx="1979041" cy="816899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3748151" y="57937"/>
            <a:ext cx="76454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-35" dirty="0">
                <a:solidFill>
                  <a:srgbClr val="FFFFFF"/>
                </a:solidFill>
                <a:latin typeface="DejaVu Sans"/>
                <a:cs typeface="DejaVu Sans"/>
              </a:rPr>
              <a:t>More </a:t>
            </a:r>
            <a:r>
              <a:rPr sz="1050" spc="-40" dirty="0">
                <a:solidFill>
                  <a:srgbClr val="FFFFFF"/>
                </a:solidFill>
                <a:latin typeface="DejaVu Sans"/>
                <a:cs typeface="DejaVu Sans"/>
              </a:rPr>
              <a:t>on</a:t>
            </a:r>
            <a:r>
              <a:rPr sz="1050" spc="-100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5" dirty="0">
                <a:solidFill>
                  <a:srgbClr val="FFFFFF"/>
                </a:solidFill>
                <a:latin typeface="DejaVu Sans"/>
                <a:cs typeface="DejaVu Sans"/>
              </a:rPr>
              <a:t>SD</a:t>
            </a:r>
            <a:endParaRPr sz="1050">
              <a:latin typeface="DejaVu Sans"/>
              <a:cs typeface="DejaVu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2912" y="518668"/>
            <a:ext cx="4222115" cy="429259"/>
          </a:xfrm>
          <a:custGeom>
            <a:avLst/>
            <a:gdLst/>
            <a:ahLst/>
            <a:cxnLst/>
            <a:rect l="l" t="t" r="r" b="b"/>
            <a:pathLst>
              <a:path w="4222115" h="429259">
                <a:moveTo>
                  <a:pt x="0" y="429133"/>
                </a:moveTo>
                <a:lnTo>
                  <a:pt x="4222115" y="429133"/>
                </a:lnTo>
                <a:lnTo>
                  <a:pt x="4222115" y="0"/>
                </a:lnTo>
                <a:lnTo>
                  <a:pt x="0" y="0"/>
                </a:lnTo>
                <a:lnTo>
                  <a:pt x="0" y="429133"/>
                </a:lnTo>
                <a:close/>
              </a:path>
            </a:pathLst>
          </a:custGeom>
          <a:solidFill>
            <a:srgbClr val="CC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53111" y="537527"/>
            <a:ext cx="400812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200" spc="-45" dirty="0">
                <a:solidFill>
                  <a:srgbClr val="0E3652"/>
                </a:solidFill>
                <a:latin typeface="Arial"/>
                <a:cs typeface="Arial"/>
              </a:rPr>
              <a:t>Why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divide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by </a:t>
            </a:r>
            <a:r>
              <a:rPr sz="1200" i="1" spc="55" dirty="0">
                <a:solidFill>
                  <a:srgbClr val="0E3652"/>
                </a:solidFill>
                <a:latin typeface="Times New Roman"/>
                <a:cs typeface="Times New Roman"/>
              </a:rPr>
              <a:t>n </a:t>
            </a:r>
            <a:r>
              <a:rPr sz="1200" i="1" spc="114" dirty="0">
                <a:solidFill>
                  <a:srgbClr val="0E3652"/>
                </a:solidFill>
                <a:latin typeface="Times New Roman"/>
                <a:cs typeface="Times New Roman"/>
              </a:rPr>
              <a:t>− </a:t>
            </a:r>
            <a:r>
              <a:rPr sz="1200" spc="-85" dirty="0">
                <a:solidFill>
                  <a:srgbClr val="0E3652"/>
                </a:solidFill>
                <a:latin typeface="Arial"/>
                <a:cs typeface="Arial"/>
              </a:rPr>
              <a:t>1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instead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i="1" spc="55" dirty="0">
                <a:solidFill>
                  <a:srgbClr val="0E3652"/>
                </a:solidFill>
                <a:latin typeface="Times New Roman"/>
                <a:cs typeface="Times New Roman"/>
              </a:rPr>
              <a:t>n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when calculating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</a:t>
            </a:r>
            <a:r>
              <a:rPr sz="1200" spc="-229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sample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11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2912" y="1567688"/>
            <a:ext cx="4222115" cy="429259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 marR="396875">
              <a:lnSpc>
                <a:spcPct val="100000"/>
              </a:lnSpc>
              <a:spcBef>
                <a:spcPts val="240"/>
              </a:spcBef>
            </a:pPr>
            <a:r>
              <a:rPr sz="1200" spc="-45" dirty="0">
                <a:solidFill>
                  <a:srgbClr val="0E3652"/>
                </a:solidFill>
                <a:latin typeface="Arial"/>
                <a:cs typeface="Arial"/>
              </a:rPr>
              <a:t>Why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do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we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use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squared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deviation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in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calculation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variance?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7851" y="-947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6250" y="-21304"/>
            <a:ext cx="3811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pc="20" dirty="0">
                <a:latin typeface="Arial"/>
                <a:cs typeface="Arial"/>
              </a:rPr>
              <a:t>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ject 5"/>
              <p:cNvSpPr txBox="1"/>
              <p:nvPr/>
            </p:nvSpPr>
            <p:spPr>
              <a:xfrm>
                <a:off x="240536" y="723702"/>
                <a:ext cx="4126865" cy="629339"/>
              </a:xfrm>
              <a:prstGeom prst="rect">
                <a:avLst/>
              </a:prstGeom>
            </p:spPr>
            <p:txBody>
              <a:bodyPr vert="horz" wrap="square" lIns="0" tIns="3302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260"/>
                  </a:spcBef>
                </a:pPr>
                <a:r>
                  <a:rPr lang="en-US" sz="1200" spc="-20" dirty="0" smtClean="0">
                    <a:solidFill>
                      <a:srgbClr val="0E3652"/>
                    </a:solidFill>
                    <a:latin typeface="Arial"/>
                    <a:cs typeface="Arial"/>
                  </a:rPr>
                  <a:t>standard</a:t>
                </a:r>
                <a:r>
                  <a:rPr lang="en-US" sz="1200" spc="-5" dirty="0">
                    <a:solidFill>
                      <a:srgbClr val="0E3652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spc="-30" dirty="0">
                    <a:solidFill>
                      <a:srgbClr val="0E3652"/>
                    </a:solidFill>
                    <a:latin typeface="Arial"/>
                    <a:cs typeface="Arial"/>
                  </a:rPr>
                  <a:t>deviation?</a:t>
                </a:r>
                <a:endParaRPr lang="en-US" sz="1200" dirty="0">
                  <a:latin typeface="Arial"/>
                  <a:cs typeface="Arial"/>
                </a:endParaRPr>
              </a:p>
              <a:p>
                <a:pPr marL="12700" marR="5080">
                  <a:lnSpc>
                    <a:spcPct val="100000"/>
                  </a:lnSpc>
                  <a:spcBef>
                    <a:spcPts val="165"/>
                  </a:spcBef>
                </a:pPr>
                <a:r>
                  <a:rPr lang="en-US" sz="1200" spc="-30" dirty="0">
                    <a:latin typeface="Arial"/>
                    <a:cs typeface="Arial"/>
                  </a:rPr>
                  <a:t>Lose </a:t>
                </a:r>
                <a:r>
                  <a:rPr lang="en-US" sz="1200" spc="-50" dirty="0">
                    <a:latin typeface="Arial"/>
                    <a:cs typeface="Arial"/>
                  </a:rPr>
                  <a:t>a </a:t>
                </a:r>
                <a:r>
                  <a:rPr lang="en-US" sz="1200" spc="-20" dirty="0">
                    <a:latin typeface="Arial"/>
                    <a:cs typeface="Arial"/>
                  </a:rPr>
                  <a:t>“degree </a:t>
                </a:r>
                <a:r>
                  <a:rPr lang="en-US" sz="1200" spc="-15" dirty="0">
                    <a:latin typeface="Arial"/>
                    <a:cs typeface="Arial"/>
                  </a:rPr>
                  <a:t>of </a:t>
                </a:r>
                <a:r>
                  <a:rPr lang="en-US" sz="1200" spc="-20" dirty="0">
                    <a:latin typeface="Arial"/>
                    <a:cs typeface="Arial"/>
                  </a:rPr>
                  <a:t>freedom” for </a:t>
                </a:r>
                <a:r>
                  <a:rPr lang="en-US" sz="1200" spc="-30" dirty="0">
                    <a:latin typeface="Arial"/>
                    <a:cs typeface="Arial"/>
                  </a:rPr>
                  <a:t>using </a:t>
                </a:r>
                <a:r>
                  <a:rPr lang="en-US" sz="1200" spc="-40" dirty="0">
                    <a:latin typeface="Arial"/>
                    <a:cs typeface="Arial"/>
                  </a:rPr>
                  <a:t>an </a:t>
                </a:r>
                <a:r>
                  <a:rPr lang="en-US" sz="1200" spc="-25" dirty="0">
                    <a:latin typeface="Arial"/>
                    <a:cs typeface="Arial"/>
                  </a:rPr>
                  <a:t>estimate </a:t>
                </a:r>
                <a:r>
                  <a:rPr lang="en-US" sz="1200" spc="-45" dirty="0">
                    <a:latin typeface="Arial"/>
                    <a:cs typeface="Arial"/>
                  </a:rPr>
                  <a:t>(the </a:t>
                </a:r>
                <a:r>
                  <a:rPr lang="en-US" sz="1200" spc="-30" dirty="0">
                    <a:latin typeface="Arial"/>
                    <a:cs typeface="Arial"/>
                  </a:rPr>
                  <a:t>sample  </a:t>
                </a:r>
                <a:r>
                  <a:rPr lang="en-US" sz="1200" spc="-30" dirty="0" smtClean="0">
                    <a:latin typeface="Arial"/>
                    <a:cs typeface="Arial"/>
                  </a:rPr>
                  <a:t>mean,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ar-AE" sz="1200" i="1" spc="-30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accPr>
                      <m:e>
                        <m:r>
                          <a:rPr lang="ar-AE" sz="1200" b="0" i="1" spc="-30" smtClean="0">
                            <a:latin typeface="Cambria Math" panose="02040503050406030204" pitchFamily="18" charset="0"/>
                            <a:cs typeface="Arial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1200" spc="-190" dirty="0" smtClean="0">
                    <a:latin typeface="Arial"/>
                    <a:cs typeface="Arial"/>
                  </a:rPr>
                  <a:t> </a:t>
                </a:r>
                <a:r>
                  <a:rPr lang="ar-AE" sz="1200" spc="-190" dirty="0" smtClean="0">
                    <a:latin typeface="Arial"/>
                    <a:cs typeface="Arial"/>
                  </a:rPr>
                  <a:t>)</a:t>
                </a:r>
                <a:r>
                  <a:rPr lang="en-US" sz="1200" spc="-190" dirty="0" smtClean="0">
                    <a:latin typeface="Arial"/>
                    <a:cs typeface="Arial"/>
                  </a:rPr>
                  <a:t> </a:t>
                </a:r>
                <a:r>
                  <a:rPr lang="en-US" sz="1200" spc="-190" dirty="0" err="1" smtClean="0">
                    <a:latin typeface="Arial"/>
                    <a:cs typeface="Arial"/>
                  </a:rPr>
                  <a:t>i</a:t>
                </a:r>
                <a:r>
                  <a:rPr lang="en-US" sz="1200" spc="-190" dirty="0" smtClean="0">
                    <a:latin typeface="Arial"/>
                    <a:cs typeface="Arial"/>
                  </a:rPr>
                  <a:t>  n</a:t>
                </a:r>
                <a:r>
                  <a:rPr lang="en-US" sz="1200" spc="-40" dirty="0" smtClean="0">
                    <a:latin typeface="Arial"/>
                    <a:cs typeface="Arial"/>
                  </a:rPr>
                  <a:t>  </a:t>
                </a:r>
                <a:r>
                  <a:rPr lang="en-US" sz="1200" spc="-25" dirty="0" smtClean="0">
                    <a:latin typeface="Arial"/>
                    <a:cs typeface="Arial"/>
                  </a:rPr>
                  <a:t>estimating </a:t>
                </a:r>
                <a:r>
                  <a:rPr lang="en-US" sz="1200" spc="-20" dirty="0">
                    <a:latin typeface="Arial"/>
                    <a:cs typeface="Arial"/>
                  </a:rPr>
                  <a:t>the </a:t>
                </a:r>
                <a:r>
                  <a:rPr lang="en-US" sz="1200" spc="-30" dirty="0">
                    <a:latin typeface="Arial"/>
                    <a:cs typeface="Arial"/>
                  </a:rPr>
                  <a:t>sample </a:t>
                </a:r>
                <a:r>
                  <a:rPr lang="en-US" sz="1200" spc="-25" dirty="0">
                    <a:latin typeface="Arial"/>
                    <a:cs typeface="Arial"/>
                  </a:rPr>
                  <a:t>variance/standard</a:t>
                </a:r>
                <a:r>
                  <a:rPr lang="en-US" sz="1200" spc="70" dirty="0">
                    <a:latin typeface="Arial"/>
                    <a:cs typeface="Arial"/>
                  </a:rPr>
                  <a:t> </a:t>
                </a:r>
                <a:r>
                  <a:rPr lang="en-US" sz="1200" spc="-25" dirty="0">
                    <a:latin typeface="Arial"/>
                    <a:cs typeface="Arial"/>
                  </a:rPr>
                  <a:t>deviation</a:t>
                </a:r>
                <a:r>
                  <a:rPr lang="en-US" sz="1200" spc="-25" dirty="0" smtClean="0">
                    <a:latin typeface="Arial"/>
                    <a:cs typeface="Arial"/>
                  </a:rPr>
                  <a:t>.)</a:t>
                </a:r>
                <a:endParaRPr sz="1200" dirty="0"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11" name="object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36" y="723702"/>
                <a:ext cx="4126865" cy="629339"/>
              </a:xfrm>
              <a:prstGeom prst="rect">
                <a:avLst/>
              </a:prstGeom>
              <a:blipFill>
                <a:blip r:embed="rId3"/>
                <a:stretch>
                  <a:fillRect l="-1920" t="-3883" r="-886" b="-106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l="12601" b="45171"/>
          <a:stretch/>
        </p:blipFill>
        <p:spPr>
          <a:xfrm>
            <a:off x="2533650" y="2416175"/>
            <a:ext cx="1979041" cy="816899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3748151" y="57937"/>
            <a:ext cx="76454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-35" dirty="0">
                <a:solidFill>
                  <a:srgbClr val="FFFFFF"/>
                </a:solidFill>
                <a:latin typeface="DejaVu Sans"/>
                <a:cs typeface="DejaVu Sans"/>
              </a:rPr>
              <a:t>More </a:t>
            </a:r>
            <a:r>
              <a:rPr sz="1050" spc="-40" dirty="0">
                <a:solidFill>
                  <a:srgbClr val="FFFFFF"/>
                </a:solidFill>
                <a:latin typeface="DejaVu Sans"/>
                <a:cs typeface="DejaVu Sans"/>
              </a:rPr>
              <a:t>on</a:t>
            </a:r>
            <a:r>
              <a:rPr sz="1050" spc="-100" dirty="0">
                <a:solidFill>
                  <a:srgbClr val="FFFFFF"/>
                </a:solidFill>
                <a:latin typeface="DejaVu Sans"/>
                <a:cs typeface="DejaVu Sans"/>
              </a:rPr>
              <a:t> </a:t>
            </a:r>
            <a:r>
              <a:rPr sz="1050" spc="-5" dirty="0">
                <a:solidFill>
                  <a:srgbClr val="FFFFFF"/>
                </a:solidFill>
                <a:latin typeface="DejaVu Sans"/>
                <a:cs typeface="DejaVu Sans"/>
              </a:rPr>
              <a:t>SD</a:t>
            </a:r>
            <a:endParaRPr sz="1050">
              <a:latin typeface="DejaVu Sans"/>
              <a:cs typeface="DejaVu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2912" y="518668"/>
            <a:ext cx="4222115" cy="429259"/>
          </a:xfrm>
          <a:custGeom>
            <a:avLst/>
            <a:gdLst/>
            <a:ahLst/>
            <a:cxnLst/>
            <a:rect l="l" t="t" r="r" b="b"/>
            <a:pathLst>
              <a:path w="4222115" h="429259">
                <a:moveTo>
                  <a:pt x="0" y="429133"/>
                </a:moveTo>
                <a:lnTo>
                  <a:pt x="4222115" y="429133"/>
                </a:lnTo>
                <a:lnTo>
                  <a:pt x="4222115" y="0"/>
                </a:lnTo>
                <a:lnTo>
                  <a:pt x="0" y="0"/>
                </a:lnTo>
                <a:lnTo>
                  <a:pt x="0" y="429133"/>
                </a:lnTo>
                <a:close/>
              </a:path>
            </a:pathLst>
          </a:custGeom>
          <a:solidFill>
            <a:srgbClr val="CCD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53111" y="537527"/>
            <a:ext cx="4008120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200" spc="-45" dirty="0">
                <a:solidFill>
                  <a:srgbClr val="0E3652"/>
                </a:solidFill>
                <a:latin typeface="Arial"/>
                <a:cs typeface="Arial"/>
              </a:rPr>
              <a:t>Why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divide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by </a:t>
            </a:r>
            <a:r>
              <a:rPr sz="1200" i="1" spc="55" dirty="0">
                <a:solidFill>
                  <a:srgbClr val="0E3652"/>
                </a:solidFill>
                <a:latin typeface="Times New Roman"/>
                <a:cs typeface="Times New Roman"/>
              </a:rPr>
              <a:t>n </a:t>
            </a:r>
            <a:r>
              <a:rPr sz="1200" i="1" spc="114" dirty="0">
                <a:solidFill>
                  <a:srgbClr val="0E3652"/>
                </a:solidFill>
                <a:latin typeface="Times New Roman"/>
                <a:cs typeface="Times New Roman"/>
              </a:rPr>
              <a:t>− </a:t>
            </a:r>
            <a:r>
              <a:rPr sz="1200" spc="-85" dirty="0">
                <a:solidFill>
                  <a:srgbClr val="0E3652"/>
                </a:solidFill>
                <a:latin typeface="Arial"/>
                <a:cs typeface="Arial"/>
              </a:rPr>
              <a:t>1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instead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</a:t>
            </a:r>
            <a:r>
              <a:rPr sz="1200" i="1" spc="55" dirty="0">
                <a:solidFill>
                  <a:srgbClr val="0E3652"/>
                </a:solidFill>
                <a:latin typeface="Times New Roman"/>
                <a:cs typeface="Times New Roman"/>
              </a:rPr>
              <a:t>n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when calculating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</a:t>
            </a:r>
            <a:r>
              <a:rPr sz="1200" spc="-229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sample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11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2912" y="1567688"/>
            <a:ext cx="4222115" cy="429259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 marR="396875">
              <a:lnSpc>
                <a:spcPct val="100000"/>
              </a:lnSpc>
              <a:spcBef>
                <a:spcPts val="240"/>
              </a:spcBef>
            </a:pPr>
            <a:r>
              <a:rPr sz="1200" spc="-45" dirty="0">
                <a:solidFill>
                  <a:srgbClr val="0E3652"/>
                </a:solidFill>
                <a:latin typeface="Arial"/>
                <a:cs typeface="Arial"/>
              </a:rPr>
              <a:t>Why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do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we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use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squared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deviation </a:t>
            </a:r>
            <a:r>
              <a:rPr sz="1200" spc="-40" dirty="0">
                <a:solidFill>
                  <a:srgbClr val="0E3652"/>
                </a:solidFill>
                <a:latin typeface="Arial"/>
                <a:cs typeface="Arial"/>
              </a:rPr>
              <a:t>in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calculation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of 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variance?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5600" y="2050021"/>
            <a:ext cx="3984625" cy="6121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5080" indent="-182245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105" dirty="0">
                <a:latin typeface="Arial"/>
                <a:cs typeface="Arial"/>
              </a:rPr>
              <a:t>To </a:t>
            </a:r>
            <a:r>
              <a:rPr sz="1200" spc="-15" dirty="0">
                <a:latin typeface="Arial"/>
                <a:cs typeface="Arial"/>
              </a:rPr>
              <a:t>get </a:t>
            </a:r>
            <a:r>
              <a:rPr sz="1200" spc="-20" dirty="0">
                <a:latin typeface="Arial"/>
                <a:cs typeface="Arial"/>
              </a:rPr>
              <a:t>rid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35" dirty="0">
                <a:latin typeface="Arial"/>
                <a:cs typeface="Arial"/>
              </a:rPr>
              <a:t>negatives </a:t>
            </a:r>
            <a:r>
              <a:rPr sz="1200" spc="-20" dirty="0">
                <a:latin typeface="Arial"/>
                <a:cs typeface="Arial"/>
              </a:rPr>
              <a:t>so </a:t>
            </a:r>
            <a:r>
              <a:rPr sz="1200" spc="-10" dirty="0">
                <a:latin typeface="Arial"/>
                <a:cs typeface="Arial"/>
              </a:rPr>
              <a:t>that </a:t>
            </a:r>
            <a:r>
              <a:rPr sz="1200" spc="-25" dirty="0">
                <a:latin typeface="Arial"/>
                <a:cs typeface="Arial"/>
              </a:rPr>
              <a:t>observations </a:t>
            </a:r>
            <a:r>
              <a:rPr sz="1200" spc="-40" dirty="0">
                <a:latin typeface="Arial"/>
                <a:cs typeface="Arial"/>
              </a:rPr>
              <a:t>equally </a:t>
            </a:r>
            <a:r>
              <a:rPr sz="1200" spc="-15" dirty="0">
                <a:latin typeface="Arial"/>
                <a:cs typeface="Arial"/>
              </a:rPr>
              <a:t>distant  </a:t>
            </a:r>
            <a:r>
              <a:rPr sz="1200" spc="-25" dirty="0">
                <a:latin typeface="Arial"/>
                <a:cs typeface="Arial"/>
              </a:rPr>
              <a:t>from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5" dirty="0">
                <a:latin typeface="Arial"/>
                <a:cs typeface="Arial"/>
              </a:rPr>
              <a:t>mean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spc="-25" dirty="0">
                <a:latin typeface="Arial"/>
                <a:cs typeface="Arial"/>
              </a:rPr>
              <a:t>weighed</a:t>
            </a:r>
            <a:r>
              <a:rPr sz="1200" spc="130" dirty="0">
                <a:latin typeface="Arial"/>
                <a:cs typeface="Arial"/>
              </a:rPr>
              <a:t> </a:t>
            </a:r>
            <a:r>
              <a:rPr sz="1200" spc="-50" dirty="0">
                <a:latin typeface="Arial"/>
                <a:cs typeface="Arial"/>
              </a:rPr>
              <a:t>equally.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105" dirty="0">
                <a:latin typeface="Arial"/>
                <a:cs typeface="Arial"/>
              </a:rPr>
              <a:t>To </a:t>
            </a:r>
            <a:r>
              <a:rPr sz="1200" spc="-25" dirty="0">
                <a:latin typeface="Arial"/>
                <a:cs typeface="Arial"/>
              </a:rPr>
              <a:t>weigh </a:t>
            </a:r>
            <a:r>
              <a:rPr sz="1200" spc="-35" dirty="0">
                <a:latin typeface="Arial"/>
                <a:cs typeface="Arial"/>
              </a:rPr>
              <a:t>larger </a:t>
            </a:r>
            <a:r>
              <a:rPr sz="1200" spc="-30" dirty="0">
                <a:latin typeface="Arial"/>
                <a:cs typeface="Arial"/>
              </a:rPr>
              <a:t>deviations more</a:t>
            </a:r>
            <a:r>
              <a:rPr sz="1200" spc="-150" dirty="0">
                <a:latin typeface="Arial"/>
                <a:cs typeface="Arial"/>
              </a:rPr>
              <a:t> </a:t>
            </a:r>
            <a:r>
              <a:rPr sz="1200" spc="-55" dirty="0">
                <a:latin typeface="Arial"/>
                <a:cs typeface="Arial"/>
              </a:rPr>
              <a:t>heavily.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7851" y="-947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6250" y="-21304"/>
            <a:ext cx="3811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pc="20" dirty="0">
                <a:latin typeface="Arial"/>
                <a:cs typeface="Arial"/>
              </a:rPr>
              <a:t>⚙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ject 5"/>
              <p:cNvSpPr txBox="1"/>
              <p:nvPr/>
            </p:nvSpPr>
            <p:spPr>
              <a:xfrm>
                <a:off x="240536" y="723702"/>
                <a:ext cx="4126865" cy="629339"/>
              </a:xfrm>
              <a:prstGeom prst="rect">
                <a:avLst/>
              </a:prstGeom>
            </p:spPr>
            <p:txBody>
              <a:bodyPr vert="horz" wrap="square" lIns="0" tIns="3302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260"/>
                  </a:spcBef>
                </a:pPr>
                <a:r>
                  <a:rPr lang="en-US" sz="1200" spc="-20" dirty="0" smtClean="0">
                    <a:solidFill>
                      <a:srgbClr val="0E3652"/>
                    </a:solidFill>
                    <a:latin typeface="Arial"/>
                    <a:cs typeface="Arial"/>
                  </a:rPr>
                  <a:t>standard</a:t>
                </a:r>
                <a:r>
                  <a:rPr lang="en-US" sz="1200" spc="-5" dirty="0">
                    <a:solidFill>
                      <a:srgbClr val="0E3652"/>
                    </a:solidFill>
                    <a:latin typeface="Arial"/>
                    <a:cs typeface="Arial"/>
                  </a:rPr>
                  <a:t> </a:t>
                </a:r>
                <a:r>
                  <a:rPr lang="en-US" sz="1200" spc="-30" dirty="0">
                    <a:solidFill>
                      <a:srgbClr val="0E3652"/>
                    </a:solidFill>
                    <a:latin typeface="Arial"/>
                    <a:cs typeface="Arial"/>
                  </a:rPr>
                  <a:t>deviation?</a:t>
                </a:r>
                <a:endParaRPr lang="en-US" sz="1200" dirty="0">
                  <a:latin typeface="Arial"/>
                  <a:cs typeface="Arial"/>
                </a:endParaRPr>
              </a:p>
              <a:p>
                <a:pPr marL="12700" marR="5080">
                  <a:lnSpc>
                    <a:spcPct val="100000"/>
                  </a:lnSpc>
                  <a:spcBef>
                    <a:spcPts val="165"/>
                  </a:spcBef>
                </a:pPr>
                <a:r>
                  <a:rPr lang="en-US" sz="1200" spc="-30" dirty="0">
                    <a:latin typeface="Arial"/>
                    <a:cs typeface="Arial"/>
                  </a:rPr>
                  <a:t>Lose </a:t>
                </a:r>
                <a:r>
                  <a:rPr lang="en-US" sz="1200" spc="-50" dirty="0">
                    <a:latin typeface="Arial"/>
                    <a:cs typeface="Arial"/>
                  </a:rPr>
                  <a:t>a </a:t>
                </a:r>
                <a:r>
                  <a:rPr lang="en-US" sz="1200" spc="-20" dirty="0">
                    <a:latin typeface="Arial"/>
                    <a:cs typeface="Arial"/>
                  </a:rPr>
                  <a:t>“degree </a:t>
                </a:r>
                <a:r>
                  <a:rPr lang="en-US" sz="1200" spc="-15" dirty="0">
                    <a:latin typeface="Arial"/>
                    <a:cs typeface="Arial"/>
                  </a:rPr>
                  <a:t>of </a:t>
                </a:r>
                <a:r>
                  <a:rPr lang="en-US" sz="1200" spc="-20" dirty="0">
                    <a:latin typeface="Arial"/>
                    <a:cs typeface="Arial"/>
                  </a:rPr>
                  <a:t>freedom” for </a:t>
                </a:r>
                <a:r>
                  <a:rPr lang="en-US" sz="1200" spc="-30" dirty="0">
                    <a:latin typeface="Arial"/>
                    <a:cs typeface="Arial"/>
                  </a:rPr>
                  <a:t>using </a:t>
                </a:r>
                <a:r>
                  <a:rPr lang="en-US" sz="1200" spc="-40" dirty="0">
                    <a:latin typeface="Arial"/>
                    <a:cs typeface="Arial"/>
                  </a:rPr>
                  <a:t>an </a:t>
                </a:r>
                <a:r>
                  <a:rPr lang="en-US" sz="1200" spc="-25" dirty="0">
                    <a:latin typeface="Arial"/>
                    <a:cs typeface="Arial"/>
                  </a:rPr>
                  <a:t>estimate </a:t>
                </a:r>
                <a:r>
                  <a:rPr lang="en-US" sz="1200" spc="-45" dirty="0">
                    <a:latin typeface="Arial"/>
                    <a:cs typeface="Arial"/>
                  </a:rPr>
                  <a:t>(the </a:t>
                </a:r>
                <a:r>
                  <a:rPr lang="en-US" sz="1200" spc="-30" dirty="0">
                    <a:latin typeface="Arial"/>
                    <a:cs typeface="Arial"/>
                  </a:rPr>
                  <a:t>sample  </a:t>
                </a:r>
                <a:r>
                  <a:rPr lang="en-US" sz="1200" spc="-30" dirty="0" smtClean="0">
                    <a:latin typeface="Arial"/>
                    <a:cs typeface="Arial"/>
                  </a:rPr>
                  <a:t>mean,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ar-AE" sz="1200" i="1" spc="-30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accPr>
                      <m:e>
                        <m:r>
                          <a:rPr lang="ar-AE" sz="1200" b="0" i="1" spc="-30" smtClean="0">
                            <a:latin typeface="Cambria Math" panose="02040503050406030204" pitchFamily="18" charset="0"/>
                            <a:cs typeface="Arial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1200" spc="-190" dirty="0" smtClean="0">
                    <a:latin typeface="Arial"/>
                    <a:cs typeface="Arial"/>
                  </a:rPr>
                  <a:t> </a:t>
                </a:r>
                <a:r>
                  <a:rPr lang="ar-AE" sz="1200" spc="-190" dirty="0" smtClean="0">
                    <a:latin typeface="Arial"/>
                    <a:cs typeface="Arial"/>
                  </a:rPr>
                  <a:t>)</a:t>
                </a:r>
                <a:r>
                  <a:rPr lang="en-US" sz="1200" spc="-190" dirty="0" smtClean="0">
                    <a:latin typeface="Arial"/>
                    <a:cs typeface="Arial"/>
                  </a:rPr>
                  <a:t> </a:t>
                </a:r>
                <a:r>
                  <a:rPr lang="en-US" sz="1200" spc="-190" dirty="0" err="1" smtClean="0">
                    <a:latin typeface="Arial"/>
                    <a:cs typeface="Arial"/>
                  </a:rPr>
                  <a:t>i</a:t>
                </a:r>
                <a:r>
                  <a:rPr lang="en-US" sz="1200" spc="-190" dirty="0" smtClean="0">
                    <a:latin typeface="Arial"/>
                    <a:cs typeface="Arial"/>
                  </a:rPr>
                  <a:t>  n</a:t>
                </a:r>
                <a:r>
                  <a:rPr lang="en-US" sz="1200" spc="-40" dirty="0" smtClean="0">
                    <a:latin typeface="Arial"/>
                    <a:cs typeface="Arial"/>
                  </a:rPr>
                  <a:t>  </a:t>
                </a:r>
                <a:r>
                  <a:rPr lang="en-US" sz="1200" spc="-25" dirty="0" smtClean="0">
                    <a:latin typeface="Arial"/>
                    <a:cs typeface="Arial"/>
                  </a:rPr>
                  <a:t>estimating </a:t>
                </a:r>
                <a:r>
                  <a:rPr lang="en-US" sz="1200" spc="-20" dirty="0">
                    <a:latin typeface="Arial"/>
                    <a:cs typeface="Arial"/>
                  </a:rPr>
                  <a:t>the </a:t>
                </a:r>
                <a:r>
                  <a:rPr lang="en-US" sz="1200" spc="-30" dirty="0">
                    <a:latin typeface="Arial"/>
                    <a:cs typeface="Arial"/>
                  </a:rPr>
                  <a:t>sample </a:t>
                </a:r>
                <a:r>
                  <a:rPr lang="en-US" sz="1200" spc="-25" dirty="0">
                    <a:latin typeface="Arial"/>
                    <a:cs typeface="Arial"/>
                  </a:rPr>
                  <a:t>variance/standard</a:t>
                </a:r>
                <a:r>
                  <a:rPr lang="en-US" sz="1200" spc="70" dirty="0">
                    <a:latin typeface="Arial"/>
                    <a:cs typeface="Arial"/>
                  </a:rPr>
                  <a:t> </a:t>
                </a:r>
                <a:r>
                  <a:rPr lang="en-US" sz="1200" spc="-25" dirty="0">
                    <a:latin typeface="Arial"/>
                    <a:cs typeface="Arial"/>
                  </a:rPr>
                  <a:t>deviation</a:t>
                </a:r>
                <a:r>
                  <a:rPr lang="en-US" sz="1200" spc="-25" dirty="0" smtClean="0">
                    <a:latin typeface="Arial"/>
                    <a:cs typeface="Arial"/>
                  </a:rPr>
                  <a:t>.)</a:t>
                </a:r>
                <a:endParaRPr sz="1200" dirty="0">
                  <a:latin typeface="Arial"/>
                  <a:cs typeface="Arial"/>
                </a:endParaRPr>
              </a:p>
            </p:txBody>
          </p:sp>
        </mc:Choice>
        <mc:Fallback xmlns="">
          <p:sp>
            <p:nvSpPr>
              <p:cNvPr id="11" name="object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36" y="723702"/>
                <a:ext cx="4126865" cy="629339"/>
              </a:xfrm>
              <a:prstGeom prst="rect">
                <a:avLst/>
              </a:prstGeom>
              <a:blipFill>
                <a:blip r:embed="rId3"/>
                <a:stretch>
                  <a:fillRect l="-1920" t="-3883" r="-886" b="-106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128772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1450" y="405430"/>
            <a:ext cx="438503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Center</a:t>
            </a:r>
            <a:r>
              <a:rPr lang="en-US" sz="2400" b="1" dirty="0" smtClean="0"/>
              <a:t>:</a:t>
            </a:r>
          </a:p>
          <a:p>
            <a:r>
              <a:rPr lang="en-US" sz="2400" b="1" dirty="0" smtClean="0"/>
              <a:t>When should we use </a:t>
            </a:r>
            <a:r>
              <a:rPr lang="en-US" sz="2400" b="1" u="sng" dirty="0" smtClean="0"/>
              <a:t>mean</a:t>
            </a:r>
            <a:r>
              <a:rPr lang="en-US" sz="2400" b="1" dirty="0" smtClean="0"/>
              <a:t> vs. </a:t>
            </a:r>
            <a:r>
              <a:rPr lang="en-US" sz="2400" b="1" u="sng" dirty="0" smtClean="0"/>
              <a:t>median</a:t>
            </a:r>
            <a:r>
              <a:rPr lang="en-US" sz="2400" b="1" dirty="0" smtClean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 smtClean="0"/>
          </a:p>
          <a:p>
            <a:r>
              <a:rPr lang="en-US" sz="2400" b="1" u="sng" dirty="0" smtClean="0"/>
              <a:t>Spread</a:t>
            </a:r>
            <a:r>
              <a:rPr lang="en-US" sz="2400" b="1" dirty="0" smtClean="0"/>
              <a:t>:</a:t>
            </a:r>
          </a:p>
          <a:p>
            <a:r>
              <a:rPr lang="en-US" sz="2400" b="1" dirty="0" smtClean="0"/>
              <a:t>When should we use </a:t>
            </a:r>
            <a:r>
              <a:rPr lang="en-US" sz="2400" b="1" u="sng" dirty="0" smtClean="0"/>
              <a:t>standard deviation</a:t>
            </a:r>
            <a:r>
              <a:rPr lang="en-US" sz="2400" b="1" dirty="0" smtClean="0"/>
              <a:t> vs. </a:t>
            </a:r>
            <a:r>
              <a:rPr lang="en-US" sz="2400" b="1" u="sng" dirty="0" smtClean="0"/>
              <a:t>IQR</a:t>
            </a:r>
            <a:r>
              <a:rPr lang="en-US" sz="2400" b="1" dirty="0" smtClean="0"/>
              <a:t> vs. </a:t>
            </a:r>
            <a:r>
              <a:rPr lang="en-US" sz="2400" b="1" u="sng" dirty="0" smtClean="0"/>
              <a:t>range</a:t>
            </a:r>
            <a:r>
              <a:rPr lang="en-US" sz="2400" b="1" dirty="0" smtClean="0"/>
              <a:t>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6159"/>
          <a:stretch/>
        </p:blipFill>
        <p:spPr>
          <a:xfrm>
            <a:off x="2686050" y="1273175"/>
            <a:ext cx="1752658" cy="1160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70856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4" name="object 3"/>
          <p:cNvSpPr txBox="1"/>
          <p:nvPr/>
        </p:nvSpPr>
        <p:spPr>
          <a:xfrm>
            <a:off x="110692" y="434975"/>
            <a:ext cx="4545409" cy="286745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35"/>
              </a:spcBef>
              <a:buFont typeface="+mj-lt"/>
              <a:buAutoNum type="romanUcPeriod"/>
              <a:tabLst>
                <a:tab pos="167005" algn="l"/>
              </a:tabLst>
            </a:pP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Readiness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assessment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30"/>
              </a:spcBef>
              <a:buFont typeface="+mj-lt"/>
              <a:buAutoNum type="romanUcPeriod"/>
            </a:pPr>
            <a:endParaRPr sz="1050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Housekeeping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25"/>
              </a:spcBef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5"/>
              </a:spcBef>
              <a:buFont typeface="+mj-lt"/>
              <a:buAutoNum type="romanUcPeriod"/>
              <a:tabLst>
                <a:tab pos="167005" algn="l"/>
              </a:tabLst>
            </a:pP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Main </a:t>
            </a: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ideas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755650" lvl="2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u="sng" spc="-45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Analysis work flow:</a:t>
            </a:r>
            <a:endParaRPr lang="en-US" sz="1050" spc="-45" dirty="0" smtClean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1212850" lvl="3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🆕 👫 </a:t>
            </a:r>
            <a:r>
              <a:rPr sz="1050" spc="-45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Always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start </a:t>
            </a:r>
            <a:r>
              <a:rPr sz="1050" spc="-6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your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exploration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with </a:t>
            </a:r>
            <a:r>
              <a:rPr sz="1050" spc="-6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</a:t>
            </a:r>
            <a:r>
              <a:rPr sz="1050" spc="7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visualization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755650" marR="5080" lvl="2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u="sng" spc="-55" dirty="0" smtClean="0">
                <a:solidFill>
                  <a:schemeClr val="tx2"/>
                </a:solidFill>
                <a:latin typeface="DejaVu Sans"/>
                <a:cs typeface="DejaVu Sans"/>
              </a:rPr>
              <a:t>Single Numerical Variable</a:t>
            </a:r>
          </a:p>
          <a:p>
            <a:pPr marL="1212850" marR="5080" lvl="3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🔍 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🔮</a:t>
            </a:r>
            <a:r>
              <a:rPr lang="en-US"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⚙</a:t>
            </a:r>
            <a:r>
              <a:rPr lang="en-US" sz="1050" spc="2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-55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When </a:t>
            </a: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describing </a:t>
            </a:r>
            <a:r>
              <a:rPr sz="1050" spc="-6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numerical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distributions </a:t>
            </a:r>
            <a:r>
              <a:rPr sz="1050" spc="-2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discuss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shape,  </a:t>
            </a:r>
            <a:r>
              <a:rPr sz="1050" spc="-6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center,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spread,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and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unusual</a:t>
            </a:r>
            <a:r>
              <a:rPr sz="1050" spc="2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observations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1212850" marR="69215" lvl="3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tx2"/>
                </a:solidFill>
              </a:rPr>
              <a:t>🔍 </a:t>
            </a:r>
            <a:r>
              <a:rPr sz="1050" spc="-30" dirty="0" smtClean="0">
                <a:solidFill>
                  <a:schemeClr val="tx2"/>
                </a:solidFill>
                <a:latin typeface="DejaVu Sans"/>
                <a:cs typeface="DejaVu Sans"/>
              </a:rPr>
              <a:t>Robust </a:t>
            </a:r>
            <a:r>
              <a:rPr sz="1050" spc="-40" dirty="0">
                <a:solidFill>
                  <a:schemeClr val="tx2"/>
                </a:solidFill>
                <a:latin typeface="DejaVu Sans"/>
                <a:cs typeface="DejaVu Sans"/>
              </a:rPr>
              <a:t>statistics </a:t>
            </a:r>
            <a:r>
              <a:rPr sz="1050" spc="-75" dirty="0">
                <a:solidFill>
                  <a:schemeClr val="tx2"/>
                </a:solidFill>
                <a:latin typeface="DejaVu Sans"/>
                <a:cs typeface="DejaVu Sans"/>
              </a:rPr>
              <a:t>are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not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easily aﬀected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by outliers and  </a:t>
            </a:r>
            <a:r>
              <a:rPr sz="1050" spc="-75" dirty="0">
                <a:solidFill>
                  <a:schemeClr val="tx2"/>
                </a:solidFill>
                <a:latin typeface="DejaVu Sans"/>
                <a:cs typeface="DejaVu Sans"/>
              </a:rPr>
              <a:t>extreme</a:t>
            </a:r>
            <a:r>
              <a:rPr sz="1050" spc="-35" dirty="0">
                <a:solidFill>
                  <a:schemeClr val="tx2"/>
                </a:solidFill>
                <a:latin typeface="DejaVu Sans"/>
                <a:cs typeface="DejaVu Sans"/>
              </a:rPr>
              <a:t> </a:t>
            </a:r>
            <a:r>
              <a:rPr sz="1050" spc="-40" dirty="0">
                <a:solidFill>
                  <a:schemeClr val="tx2"/>
                </a:solidFill>
                <a:latin typeface="DejaVu Sans"/>
                <a:cs typeface="DejaVu Sans"/>
              </a:rPr>
              <a:t>skew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1212850" lvl="3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🔍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 🆕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sz="1050" spc="-20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Use </a:t>
            </a: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box plots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to display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quartiles,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median,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and</a:t>
            </a:r>
            <a:r>
              <a:rPr sz="1050" spc="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outliers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742950" lvl="1" indent="-285750">
              <a:lnSpc>
                <a:spcPct val="100000"/>
              </a:lnSpc>
              <a:spcBef>
                <a:spcPts val="25"/>
              </a:spcBef>
              <a:buClr>
                <a:srgbClr val="CCCCCC"/>
              </a:buClr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Application</a:t>
            </a: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exercises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30"/>
              </a:spcBef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6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Summary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239772187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455035">
              <a:lnSpc>
                <a:spcPct val="100000"/>
              </a:lnSpc>
              <a:spcBef>
                <a:spcPts val="135"/>
              </a:spcBef>
            </a:pPr>
            <a:r>
              <a:rPr spc="-45" dirty="0"/>
              <a:t>Range </a:t>
            </a:r>
            <a:r>
              <a:rPr spc="-50" dirty="0"/>
              <a:t>and</a:t>
            </a:r>
            <a:r>
              <a:rPr spc="-80" dirty="0"/>
              <a:t> </a:t>
            </a:r>
            <a:r>
              <a:rPr spc="-5" dirty="0"/>
              <a:t>IQR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12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2912" y="495427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spc="-50" dirty="0">
                <a:solidFill>
                  <a:srgbClr val="1A2E3D"/>
                </a:solidFill>
                <a:latin typeface="DejaVu Sans"/>
                <a:cs typeface="DejaVu Sans"/>
              </a:rPr>
              <a:t>Clicker</a:t>
            </a:r>
            <a:r>
              <a:rPr sz="1000" spc="-45" dirty="0">
                <a:solidFill>
                  <a:srgbClr val="1A2E3D"/>
                </a:solidFill>
                <a:latin typeface="DejaVu Sans"/>
                <a:cs typeface="DejaVu Sans"/>
              </a:rPr>
              <a:t> </a:t>
            </a:r>
            <a:r>
              <a:rPr sz="1000" spc="-65" dirty="0">
                <a:solidFill>
                  <a:srgbClr val="1A2E3D"/>
                </a:solidFill>
                <a:latin typeface="DejaVu Sans"/>
                <a:cs typeface="DejaVu Sans"/>
              </a:rPr>
              <a:t>question</a:t>
            </a:r>
            <a:endParaRPr sz="1000">
              <a:latin typeface="DejaVu Sans"/>
              <a:cs typeface="DejaVu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2912" y="699516"/>
            <a:ext cx="4222115" cy="458470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219075">
              <a:lnSpc>
                <a:spcPct val="100000"/>
              </a:lnSpc>
              <a:spcBef>
                <a:spcPts val="244"/>
              </a:spcBef>
            </a:pPr>
            <a:r>
              <a:rPr sz="1200" spc="-75" dirty="0">
                <a:solidFill>
                  <a:srgbClr val="1A2E3D"/>
                </a:solidFill>
                <a:latin typeface="Arial"/>
                <a:cs typeface="Arial"/>
              </a:rPr>
              <a:t>True </a:t>
            </a:r>
            <a:r>
              <a:rPr sz="1200" spc="60" dirty="0">
                <a:solidFill>
                  <a:srgbClr val="1A2E3D"/>
                </a:solidFill>
                <a:latin typeface="Arial"/>
                <a:cs typeface="Arial"/>
              </a:rPr>
              <a:t>/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False: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range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always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at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least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as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large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as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65" dirty="0">
                <a:solidFill>
                  <a:srgbClr val="1A2E3D"/>
                </a:solidFill>
                <a:latin typeface="Arial"/>
                <a:cs typeface="Arial"/>
              </a:rPr>
              <a:t>IQR 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for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given</a:t>
            </a:r>
            <a:r>
              <a:rPr sz="1200" spc="6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dataset.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9234" y="1251105"/>
            <a:ext cx="499109" cy="46863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55270" indent="-234315">
              <a:lnSpc>
                <a:spcPct val="100000"/>
              </a:lnSpc>
              <a:spcBef>
                <a:spcPts val="405"/>
              </a:spcBef>
              <a:buClr>
                <a:srgbClr val="024F84"/>
              </a:buClr>
              <a:buFont typeface="DejaVu Sans"/>
              <a:buAutoNum type="alphaLcParenBoth"/>
              <a:tabLst>
                <a:tab pos="255904" algn="l"/>
              </a:tabLst>
            </a:pPr>
            <a:r>
              <a:rPr sz="1200" spc="-185" dirty="0">
                <a:latin typeface="Arial"/>
                <a:cs typeface="Arial"/>
              </a:rPr>
              <a:t>Y</a:t>
            </a:r>
            <a:r>
              <a:rPr sz="1200" spc="-50" dirty="0">
                <a:latin typeface="Arial"/>
                <a:cs typeface="Arial"/>
              </a:rPr>
              <a:t>e</a:t>
            </a:r>
            <a:r>
              <a:rPr sz="1200" spc="-30" dirty="0">
                <a:latin typeface="Arial"/>
                <a:cs typeface="Arial"/>
              </a:rPr>
              <a:t>s</a:t>
            </a:r>
            <a:endParaRPr sz="120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Font typeface="DejaVu Sans"/>
              <a:buAutoNum type="alphaLcParenBoth"/>
              <a:tabLst>
                <a:tab pos="255904" algn="l"/>
              </a:tabLst>
            </a:pPr>
            <a:r>
              <a:rPr sz="1200" spc="-20" dirty="0">
                <a:latin typeface="Arial"/>
                <a:cs typeface="Arial"/>
              </a:rPr>
              <a:t>No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4253" y="-2222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50" y="1546615"/>
            <a:ext cx="2730825" cy="1880240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455035">
              <a:lnSpc>
                <a:spcPct val="100000"/>
              </a:lnSpc>
              <a:spcBef>
                <a:spcPts val="135"/>
              </a:spcBef>
            </a:pPr>
            <a:r>
              <a:rPr spc="-45" dirty="0"/>
              <a:t>Range </a:t>
            </a:r>
            <a:r>
              <a:rPr spc="-50" dirty="0"/>
              <a:t>and</a:t>
            </a:r>
            <a:r>
              <a:rPr spc="-80" dirty="0"/>
              <a:t> </a:t>
            </a:r>
            <a:r>
              <a:rPr spc="-5" dirty="0"/>
              <a:t>IQR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12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2912" y="495427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spc="-50" dirty="0">
                <a:solidFill>
                  <a:srgbClr val="1A2E3D"/>
                </a:solidFill>
                <a:latin typeface="DejaVu Sans"/>
                <a:cs typeface="DejaVu Sans"/>
              </a:rPr>
              <a:t>Clicker</a:t>
            </a:r>
            <a:r>
              <a:rPr sz="1000" spc="-45" dirty="0">
                <a:solidFill>
                  <a:srgbClr val="1A2E3D"/>
                </a:solidFill>
                <a:latin typeface="DejaVu Sans"/>
                <a:cs typeface="DejaVu Sans"/>
              </a:rPr>
              <a:t> </a:t>
            </a:r>
            <a:r>
              <a:rPr sz="1000" spc="-65" dirty="0">
                <a:solidFill>
                  <a:srgbClr val="1A2E3D"/>
                </a:solidFill>
                <a:latin typeface="DejaVu Sans"/>
                <a:cs typeface="DejaVu Sans"/>
              </a:rPr>
              <a:t>question</a:t>
            </a:r>
            <a:endParaRPr sz="1000">
              <a:latin typeface="DejaVu Sans"/>
              <a:cs typeface="DejaVu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2912" y="699516"/>
            <a:ext cx="4222115" cy="458470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219075">
              <a:lnSpc>
                <a:spcPct val="100000"/>
              </a:lnSpc>
              <a:spcBef>
                <a:spcPts val="244"/>
              </a:spcBef>
            </a:pPr>
            <a:r>
              <a:rPr sz="1200" spc="-75" dirty="0">
                <a:solidFill>
                  <a:srgbClr val="1A2E3D"/>
                </a:solidFill>
                <a:latin typeface="Arial"/>
                <a:cs typeface="Arial"/>
              </a:rPr>
              <a:t>True </a:t>
            </a:r>
            <a:r>
              <a:rPr sz="1200" spc="60" dirty="0">
                <a:solidFill>
                  <a:srgbClr val="1A2E3D"/>
                </a:solidFill>
                <a:latin typeface="Arial"/>
                <a:cs typeface="Arial"/>
              </a:rPr>
              <a:t>/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False: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range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always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at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least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as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large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as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65" dirty="0">
                <a:solidFill>
                  <a:srgbClr val="1A2E3D"/>
                </a:solidFill>
                <a:latin typeface="Arial"/>
                <a:cs typeface="Arial"/>
              </a:rPr>
              <a:t>IQR 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for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given</a:t>
            </a:r>
            <a:r>
              <a:rPr sz="1200" spc="6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dataset.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9234" y="1251105"/>
            <a:ext cx="2325370" cy="72771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55270" indent="-234315">
              <a:lnSpc>
                <a:spcPct val="100000"/>
              </a:lnSpc>
              <a:spcBef>
                <a:spcPts val="405"/>
              </a:spcBef>
              <a:buClr>
                <a:srgbClr val="024F84"/>
              </a:buClr>
              <a:buFont typeface="DejaVu Sans"/>
              <a:buAutoNum type="alphaLcParenBoth"/>
              <a:tabLst>
                <a:tab pos="255904" algn="l"/>
              </a:tabLst>
            </a:pPr>
            <a:r>
              <a:rPr sz="1200" i="1" spc="-90" dirty="0">
                <a:solidFill>
                  <a:srgbClr val="935151"/>
                </a:solidFill>
                <a:latin typeface="Arial"/>
                <a:cs typeface="Arial"/>
              </a:rPr>
              <a:t>Yes</a:t>
            </a:r>
            <a:endParaRPr sz="120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Font typeface="DejaVu Sans"/>
              <a:buAutoNum type="alphaLcParenBoth"/>
              <a:tabLst>
                <a:tab pos="255904" algn="l"/>
              </a:tabLst>
            </a:pPr>
            <a:r>
              <a:rPr sz="1200" spc="-20" dirty="0">
                <a:latin typeface="Arial"/>
                <a:cs typeface="Arial"/>
              </a:rPr>
              <a:t>No</a:t>
            </a:r>
            <a:endParaRPr sz="1200">
              <a:latin typeface="Arial"/>
              <a:cs typeface="Arial"/>
            </a:endParaRPr>
          </a:p>
          <a:p>
            <a:pPr marL="23495">
              <a:lnSpc>
                <a:spcPct val="100000"/>
              </a:lnSpc>
              <a:spcBef>
                <a:spcPts val="600"/>
              </a:spcBef>
            </a:pPr>
            <a:r>
              <a:rPr sz="1200" i="1" spc="-50" dirty="0">
                <a:latin typeface="Arial"/>
                <a:cs typeface="Arial"/>
              </a:rPr>
              <a:t>Range </a:t>
            </a:r>
            <a:r>
              <a:rPr sz="1200" i="1" spc="10" dirty="0">
                <a:latin typeface="Arial"/>
                <a:cs typeface="Arial"/>
              </a:rPr>
              <a:t>= </a:t>
            </a:r>
            <a:r>
              <a:rPr sz="1200" i="1" spc="-35" dirty="0">
                <a:latin typeface="Arial"/>
                <a:cs typeface="Arial"/>
              </a:rPr>
              <a:t>max </a:t>
            </a:r>
            <a:r>
              <a:rPr sz="1200" i="1" spc="40" dirty="0">
                <a:latin typeface="Arial"/>
                <a:cs typeface="Arial"/>
              </a:rPr>
              <a:t>- </a:t>
            </a:r>
            <a:r>
              <a:rPr sz="1200" i="1" spc="-25" dirty="0">
                <a:latin typeface="Arial"/>
                <a:cs typeface="Arial"/>
              </a:rPr>
              <a:t>min, </a:t>
            </a:r>
            <a:r>
              <a:rPr sz="1200" i="1" spc="-75" dirty="0">
                <a:latin typeface="Arial"/>
                <a:cs typeface="Arial"/>
              </a:rPr>
              <a:t>IQR </a:t>
            </a:r>
            <a:r>
              <a:rPr sz="1200" i="1" spc="10" dirty="0">
                <a:latin typeface="Arial"/>
                <a:cs typeface="Arial"/>
              </a:rPr>
              <a:t>= </a:t>
            </a:r>
            <a:r>
              <a:rPr sz="1200" i="1" spc="-30" dirty="0">
                <a:latin typeface="Arial"/>
                <a:cs typeface="Arial"/>
              </a:rPr>
              <a:t>Q3 </a:t>
            </a:r>
            <a:r>
              <a:rPr sz="1200" i="1" spc="40" dirty="0">
                <a:latin typeface="Arial"/>
                <a:cs typeface="Arial"/>
              </a:rPr>
              <a:t>-</a:t>
            </a:r>
            <a:r>
              <a:rPr sz="1200" i="1" spc="125" dirty="0">
                <a:latin typeface="Arial"/>
                <a:cs typeface="Arial"/>
              </a:rPr>
              <a:t> </a:t>
            </a:r>
            <a:r>
              <a:rPr sz="1200" i="1" spc="-30" dirty="0">
                <a:latin typeface="Arial"/>
                <a:cs typeface="Arial"/>
              </a:rPr>
              <a:t>Q1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4253" y="-2222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455035">
              <a:lnSpc>
                <a:spcPct val="100000"/>
              </a:lnSpc>
              <a:spcBef>
                <a:spcPts val="135"/>
              </a:spcBef>
            </a:pPr>
            <a:r>
              <a:rPr spc="-45" dirty="0"/>
              <a:t>Range </a:t>
            </a:r>
            <a:r>
              <a:rPr spc="-50" dirty="0"/>
              <a:t>and</a:t>
            </a:r>
            <a:r>
              <a:rPr spc="-80" dirty="0"/>
              <a:t> </a:t>
            </a:r>
            <a:r>
              <a:rPr spc="-5" dirty="0"/>
              <a:t>IQR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12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2912" y="495427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spc="-50" dirty="0">
                <a:solidFill>
                  <a:srgbClr val="1A2E3D"/>
                </a:solidFill>
                <a:latin typeface="DejaVu Sans"/>
                <a:cs typeface="DejaVu Sans"/>
              </a:rPr>
              <a:t>Clicker</a:t>
            </a:r>
            <a:r>
              <a:rPr sz="1000" spc="-45" dirty="0">
                <a:solidFill>
                  <a:srgbClr val="1A2E3D"/>
                </a:solidFill>
                <a:latin typeface="DejaVu Sans"/>
                <a:cs typeface="DejaVu Sans"/>
              </a:rPr>
              <a:t> </a:t>
            </a:r>
            <a:r>
              <a:rPr sz="1000" spc="-65" dirty="0">
                <a:solidFill>
                  <a:srgbClr val="1A2E3D"/>
                </a:solidFill>
                <a:latin typeface="DejaVu Sans"/>
                <a:cs typeface="DejaVu Sans"/>
              </a:rPr>
              <a:t>question</a:t>
            </a:r>
            <a:endParaRPr sz="1000">
              <a:latin typeface="DejaVu Sans"/>
              <a:cs typeface="DejaVu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2912" y="699516"/>
            <a:ext cx="4222115" cy="458470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219075">
              <a:lnSpc>
                <a:spcPct val="100000"/>
              </a:lnSpc>
              <a:spcBef>
                <a:spcPts val="244"/>
              </a:spcBef>
            </a:pPr>
            <a:r>
              <a:rPr sz="1200" spc="-75" dirty="0">
                <a:solidFill>
                  <a:srgbClr val="1A2E3D"/>
                </a:solidFill>
                <a:latin typeface="Arial"/>
                <a:cs typeface="Arial"/>
              </a:rPr>
              <a:t>True </a:t>
            </a:r>
            <a:r>
              <a:rPr sz="1200" spc="60" dirty="0">
                <a:solidFill>
                  <a:srgbClr val="1A2E3D"/>
                </a:solidFill>
                <a:latin typeface="Arial"/>
                <a:cs typeface="Arial"/>
              </a:rPr>
              <a:t>/ </a:t>
            </a:r>
            <a:r>
              <a:rPr sz="1200" spc="-45" dirty="0">
                <a:solidFill>
                  <a:srgbClr val="1A2E3D"/>
                </a:solidFill>
                <a:latin typeface="Arial"/>
                <a:cs typeface="Arial"/>
              </a:rPr>
              <a:t>False: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range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always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at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least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as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large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as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65" dirty="0">
                <a:solidFill>
                  <a:srgbClr val="1A2E3D"/>
                </a:solidFill>
                <a:latin typeface="Arial"/>
                <a:cs typeface="Arial"/>
              </a:rPr>
              <a:t>IQR 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for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given</a:t>
            </a:r>
            <a:r>
              <a:rPr sz="1200" spc="6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dataset.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9234" y="1251105"/>
            <a:ext cx="2325370" cy="72771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55270" indent="-234315">
              <a:lnSpc>
                <a:spcPct val="100000"/>
              </a:lnSpc>
              <a:spcBef>
                <a:spcPts val="405"/>
              </a:spcBef>
              <a:buClr>
                <a:srgbClr val="024F84"/>
              </a:buClr>
              <a:buFont typeface="DejaVu Sans"/>
              <a:buAutoNum type="alphaLcParenBoth"/>
              <a:tabLst>
                <a:tab pos="255904" algn="l"/>
              </a:tabLst>
            </a:pPr>
            <a:r>
              <a:rPr sz="1200" i="1" spc="-90" dirty="0">
                <a:solidFill>
                  <a:srgbClr val="935151"/>
                </a:solidFill>
                <a:latin typeface="Arial"/>
                <a:cs typeface="Arial"/>
              </a:rPr>
              <a:t>Yes</a:t>
            </a:r>
            <a:endParaRPr sz="120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Font typeface="DejaVu Sans"/>
              <a:buAutoNum type="alphaLcParenBoth"/>
              <a:tabLst>
                <a:tab pos="255904" algn="l"/>
              </a:tabLst>
            </a:pPr>
            <a:r>
              <a:rPr sz="1200" spc="-20" dirty="0">
                <a:latin typeface="Arial"/>
                <a:cs typeface="Arial"/>
              </a:rPr>
              <a:t>No</a:t>
            </a:r>
            <a:endParaRPr sz="1200">
              <a:latin typeface="Arial"/>
              <a:cs typeface="Arial"/>
            </a:endParaRPr>
          </a:p>
          <a:p>
            <a:pPr marL="23495">
              <a:lnSpc>
                <a:spcPct val="100000"/>
              </a:lnSpc>
              <a:spcBef>
                <a:spcPts val="600"/>
              </a:spcBef>
            </a:pPr>
            <a:r>
              <a:rPr sz="1200" i="1" spc="-50" dirty="0">
                <a:latin typeface="Arial"/>
                <a:cs typeface="Arial"/>
              </a:rPr>
              <a:t>Range </a:t>
            </a:r>
            <a:r>
              <a:rPr sz="1200" i="1" spc="10" dirty="0">
                <a:latin typeface="Arial"/>
                <a:cs typeface="Arial"/>
              </a:rPr>
              <a:t>= </a:t>
            </a:r>
            <a:r>
              <a:rPr sz="1200" i="1" spc="-35" dirty="0">
                <a:latin typeface="Arial"/>
                <a:cs typeface="Arial"/>
              </a:rPr>
              <a:t>max </a:t>
            </a:r>
            <a:r>
              <a:rPr sz="1200" i="1" spc="40" dirty="0">
                <a:latin typeface="Arial"/>
                <a:cs typeface="Arial"/>
              </a:rPr>
              <a:t>- </a:t>
            </a:r>
            <a:r>
              <a:rPr sz="1200" i="1" spc="-25" dirty="0">
                <a:latin typeface="Arial"/>
                <a:cs typeface="Arial"/>
              </a:rPr>
              <a:t>min, </a:t>
            </a:r>
            <a:r>
              <a:rPr sz="1200" i="1" spc="-75" dirty="0">
                <a:latin typeface="Arial"/>
                <a:cs typeface="Arial"/>
              </a:rPr>
              <a:t>IQR </a:t>
            </a:r>
            <a:r>
              <a:rPr sz="1200" i="1" spc="10" dirty="0">
                <a:latin typeface="Arial"/>
                <a:cs typeface="Arial"/>
              </a:rPr>
              <a:t>= </a:t>
            </a:r>
            <a:r>
              <a:rPr sz="1200" i="1" spc="-30" dirty="0">
                <a:latin typeface="Arial"/>
                <a:cs typeface="Arial"/>
              </a:rPr>
              <a:t>Q3 </a:t>
            </a:r>
            <a:r>
              <a:rPr sz="1200" i="1" spc="40" dirty="0">
                <a:latin typeface="Arial"/>
                <a:cs typeface="Arial"/>
              </a:rPr>
              <a:t>-</a:t>
            </a:r>
            <a:r>
              <a:rPr sz="1200" i="1" spc="125" dirty="0">
                <a:latin typeface="Arial"/>
                <a:cs typeface="Arial"/>
              </a:rPr>
              <a:t> </a:t>
            </a:r>
            <a:r>
              <a:rPr sz="1200" i="1" spc="-30" dirty="0">
                <a:latin typeface="Arial"/>
                <a:cs typeface="Arial"/>
              </a:rPr>
              <a:t>Q1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2912" y="2212086"/>
            <a:ext cx="4222115" cy="27495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0"/>
              </a:spcBef>
            </a:pP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range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or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65" dirty="0">
                <a:solidFill>
                  <a:srgbClr val="0E3652"/>
                </a:solidFill>
                <a:latin typeface="Arial"/>
                <a:cs typeface="Arial"/>
              </a:rPr>
              <a:t>IQR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more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robust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to</a:t>
            </a:r>
            <a:r>
              <a:rPr sz="1200" spc="25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outliers?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4253" y="-2222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6162" y="599062"/>
            <a:ext cx="2280204" cy="150029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0152" y="604484"/>
            <a:ext cx="2280204" cy="1500291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455035">
              <a:lnSpc>
                <a:spcPct val="100000"/>
              </a:lnSpc>
              <a:spcBef>
                <a:spcPts val="135"/>
              </a:spcBef>
            </a:pPr>
            <a:r>
              <a:rPr spc="-45" dirty="0"/>
              <a:t>Range </a:t>
            </a:r>
            <a:r>
              <a:rPr spc="-50" dirty="0"/>
              <a:t>and</a:t>
            </a:r>
            <a:r>
              <a:rPr spc="-80" dirty="0"/>
              <a:t> </a:t>
            </a:r>
            <a:r>
              <a:rPr spc="-5" dirty="0"/>
              <a:t>IQR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412488" y="3283980"/>
            <a:ext cx="137795" cy="142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12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2912" y="2212086"/>
            <a:ext cx="4222115" cy="27495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0"/>
              </a:spcBef>
            </a:pP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Is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range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or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65" dirty="0">
                <a:solidFill>
                  <a:srgbClr val="0E3652"/>
                </a:solidFill>
                <a:latin typeface="Arial"/>
                <a:cs typeface="Arial"/>
              </a:rPr>
              <a:t>IQR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more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robust </a:t>
            </a:r>
            <a:r>
              <a:rPr sz="1200" spc="5" dirty="0">
                <a:solidFill>
                  <a:srgbClr val="0E3652"/>
                </a:solidFill>
                <a:latin typeface="Arial"/>
                <a:cs typeface="Arial"/>
              </a:rPr>
              <a:t>to</a:t>
            </a:r>
            <a:r>
              <a:rPr sz="1200" spc="250" dirty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outliers?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0411" y="2464041"/>
            <a:ext cx="26987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i="1" spc="-60" dirty="0">
                <a:latin typeface="Arial"/>
                <a:cs typeface="Arial"/>
              </a:rPr>
              <a:t>IQ</a:t>
            </a:r>
            <a:r>
              <a:rPr sz="1200" i="1" spc="-95" dirty="0">
                <a:latin typeface="Arial"/>
                <a:cs typeface="Arial"/>
              </a:rPr>
              <a:t>R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4253" y="-2222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536032" y="1320869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64223" y="1314889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ject 7"/>
          <p:cNvSpPr txBox="1"/>
          <p:nvPr/>
        </p:nvSpPr>
        <p:spPr>
          <a:xfrm>
            <a:off x="3629694" y="1311642"/>
            <a:ext cx="26987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i="1" spc="-60" dirty="0">
                <a:latin typeface="Arial"/>
                <a:cs typeface="Arial"/>
              </a:rPr>
              <a:t>IQ</a:t>
            </a:r>
            <a:r>
              <a:rPr sz="1200" i="1" spc="-95" dirty="0">
                <a:latin typeface="Arial"/>
                <a:cs typeface="Arial"/>
              </a:rPr>
              <a:t>R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7" name="object 7"/>
          <p:cNvSpPr txBox="1"/>
          <p:nvPr/>
        </p:nvSpPr>
        <p:spPr>
          <a:xfrm>
            <a:off x="1416623" y="1314889"/>
            <a:ext cx="269875" cy="207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i="1" spc="-60" dirty="0">
                <a:latin typeface="Arial"/>
                <a:cs typeface="Arial"/>
              </a:rPr>
              <a:t>IQ</a:t>
            </a:r>
            <a:r>
              <a:rPr sz="1200" i="1" spc="-95" dirty="0">
                <a:latin typeface="Arial"/>
                <a:cs typeface="Arial"/>
              </a:rPr>
              <a:t>R</a:t>
            </a:r>
            <a:endParaRPr sz="1200" dirty="0">
              <a:latin typeface="Arial"/>
              <a:cs typeface="Arial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959423" y="1654175"/>
            <a:ext cx="11170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bject 7"/>
          <p:cNvSpPr txBox="1"/>
          <p:nvPr/>
        </p:nvSpPr>
        <p:spPr>
          <a:xfrm>
            <a:off x="1357885" y="1651316"/>
            <a:ext cx="413765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1200" i="1" spc="-60" dirty="0" smtClean="0">
                <a:latin typeface="Arial"/>
                <a:cs typeface="Arial"/>
              </a:rPr>
              <a:t>range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23" name="object 7"/>
          <p:cNvSpPr txBox="1"/>
          <p:nvPr/>
        </p:nvSpPr>
        <p:spPr>
          <a:xfrm>
            <a:off x="3811081" y="1614699"/>
            <a:ext cx="413765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1200" i="1" spc="-60" dirty="0" smtClean="0">
                <a:latin typeface="Arial"/>
                <a:cs typeface="Arial"/>
              </a:rPr>
              <a:t>range</a:t>
            </a:r>
            <a:endParaRPr sz="1200" dirty="0">
              <a:latin typeface="Arial"/>
              <a:cs typeface="Arial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2512667" y="1577975"/>
            <a:ext cx="18497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2609850" y="1120775"/>
            <a:ext cx="457200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26917" y="57937"/>
            <a:ext cx="148590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65" dirty="0"/>
              <a:t>Summary </a:t>
            </a:r>
            <a:r>
              <a:rPr spc="-35" dirty="0"/>
              <a:t>of </a:t>
            </a:r>
            <a:r>
              <a:rPr spc="-70" dirty="0"/>
              <a:t>main</a:t>
            </a:r>
            <a:r>
              <a:rPr spc="-35" dirty="0"/>
              <a:t> </a:t>
            </a:r>
            <a:r>
              <a:rPr spc="-40" dirty="0"/>
              <a:t>ideas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7650" y="358775"/>
            <a:ext cx="4362450" cy="1242007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spcBef>
                <a:spcPts val="405"/>
              </a:spcBef>
              <a:buClr>
                <a:srgbClr val="024F84"/>
              </a:buClr>
              <a:tabLst>
                <a:tab pos="213995" algn="l"/>
              </a:tabLst>
            </a:pPr>
            <a:r>
              <a:rPr lang="en-US" sz="1600" b="1" dirty="0" smtClean="0">
                <a:latin typeface="Arial"/>
                <a:cs typeface="Arial"/>
              </a:rPr>
              <a:t>To Do:</a:t>
            </a:r>
          </a:p>
          <a:p>
            <a:pPr marL="213360" indent="-200660">
              <a:spcBef>
                <a:spcPts val="405"/>
              </a:spcBef>
              <a:buClr>
                <a:srgbClr val="024F84"/>
              </a:buClr>
              <a:buFont typeface="DejaVu Sans"/>
              <a:buAutoNum type="arabicPeriod"/>
              <a:tabLst>
                <a:tab pos="213995" algn="l"/>
              </a:tabLst>
            </a:pPr>
            <a:r>
              <a:rPr lang="en-US" sz="1200" u="sng" dirty="0" smtClean="0">
                <a:latin typeface="Arial"/>
                <a:cs typeface="Arial"/>
              </a:rPr>
              <a:t>Getting to Know you Survey + Pretest</a:t>
            </a:r>
            <a:r>
              <a:rPr lang="en-US" sz="1200" dirty="0" smtClean="0">
                <a:latin typeface="Arial"/>
                <a:cs typeface="Arial"/>
              </a:rPr>
              <a:t> </a:t>
            </a:r>
            <a:r>
              <a:rPr lang="en-US" sz="1200" b="1" dirty="0" smtClean="0">
                <a:latin typeface="Arial"/>
                <a:cs typeface="Arial"/>
              </a:rPr>
              <a:t>due tomorrow 1/15</a:t>
            </a:r>
          </a:p>
          <a:p>
            <a:pPr marL="213360" indent="-200660">
              <a:spcBef>
                <a:spcPts val="405"/>
              </a:spcBef>
              <a:buClr>
                <a:srgbClr val="024F84"/>
              </a:buClr>
              <a:buFont typeface="DejaVu Sans"/>
              <a:buAutoNum type="arabicPeriod"/>
              <a:tabLst>
                <a:tab pos="213995" algn="l"/>
              </a:tabLst>
            </a:pPr>
            <a:endParaRPr lang="en-US" sz="1200" i="1" dirty="0" smtClean="0">
              <a:latin typeface="Arial"/>
              <a:cs typeface="Arial"/>
            </a:endParaRPr>
          </a:p>
          <a:p>
            <a:pPr marL="213360" indent="-200660">
              <a:lnSpc>
                <a:spcPct val="100000"/>
              </a:lnSpc>
              <a:spcBef>
                <a:spcPts val="405"/>
              </a:spcBef>
              <a:buClr>
                <a:srgbClr val="024F84"/>
              </a:buClr>
              <a:buFont typeface="DejaVu Sans"/>
              <a:buAutoNum type="arabicPeriod"/>
              <a:tabLst>
                <a:tab pos="213995" algn="l"/>
              </a:tabLst>
            </a:pPr>
            <a:r>
              <a:rPr lang="en-US" sz="1200" dirty="0" smtClean="0">
                <a:latin typeface="Arial"/>
                <a:cs typeface="Arial"/>
              </a:rPr>
              <a:t>Start working on </a:t>
            </a:r>
            <a:r>
              <a:rPr lang="en-US" sz="1200" u="sng" dirty="0" smtClean="0">
                <a:latin typeface="Arial"/>
                <a:cs typeface="Arial"/>
              </a:rPr>
              <a:t>Problem Set 1 </a:t>
            </a:r>
            <a:r>
              <a:rPr lang="en-US" sz="1200" b="1" dirty="0" smtClean="0">
                <a:latin typeface="Arial"/>
                <a:cs typeface="Arial"/>
              </a:rPr>
              <a:t>(Due Friday 1/26)</a:t>
            </a:r>
            <a:endParaRPr lang="en-US" sz="1200" dirty="0" smtClean="0">
              <a:latin typeface="Arial"/>
              <a:cs typeface="Arial"/>
            </a:endParaRPr>
          </a:p>
          <a:p>
            <a:pPr marL="213360" indent="-200660">
              <a:lnSpc>
                <a:spcPct val="100000"/>
              </a:lnSpc>
              <a:spcBef>
                <a:spcPts val="405"/>
              </a:spcBef>
              <a:buClr>
                <a:srgbClr val="024F84"/>
              </a:buClr>
              <a:buFont typeface="DejaVu Sans"/>
              <a:buAutoNum type="arabicPeriod"/>
              <a:tabLst>
                <a:tab pos="213995" algn="l"/>
              </a:tabLst>
            </a:pP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12488" y="3279140"/>
            <a:ext cx="13779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16</a:t>
            </a:r>
            <a:endParaRPr sz="800">
              <a:latin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23341254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368040">
              <a:lnSpc>
                <a:spcPct val="100000"/>
              </a:lnSpc>
              <a:spcBef>
                <a:spcPts val="135"/>
              </a:spcBef>
            </a:pPr>
            <a:r>
              <a:rPr spc="-30" dirty="0"/>
              <a:t>Robust</a:t>
            </a:r>
            <a:r>
              <a:rPr spc="-70" dirty="0"/>
              <a:t> </a:t>
            </a:r>
            <a:r>
              <a:rPr spc="-40" dirty="0"/>
              <a:t>statistics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5600" y="502399"/>
            <a:ext cx="3937635" cy="178895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4310" marR="97790" indent="-182245">
              <a:lnSpc>
                <a:spcPct val="100000"/>
              </a:lnSpc>
              <a:spcBef>
                <a:spcPts val="9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u="sng" spc="-40" dirty="0">
                <a:latin typeface="Arial"/>
                <a:cs typeface="Arial"/>
              </a:rPr>
              <a:t>Mean </a:t>
            </a:r>
            <a:r>
              <a:rPr sz="1200" u="sng" spc="-25" dirty="0">
                <a:latin typeface="Arial"/>
                <a:cs typeface="Arial"/>
              </a:rPr>
              <a:t>and </a:t>
            </a:r>
            <a:r>
              <a:rPr sz="1200" u="sng" spc="-20" dirty="0">
                <a:latin typeface="Arial"/>
                <a:cs typeface="Arial"/>
              </a:rPr>
              <a:t>standard </a:t>
            </a:r>
            <a:r>
              <a:rPr sz="1200" u="sng" spc="-30" dirty="0">
                <a:latin typeface="Arial"/>
                <a:cs typeface="Arial"/>
              </a:rPr>
              <a:t>deviation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b="1" spc="-45" dirty="0">
                <a:latin typeface="Arial"/>
                <a:cs typeface="Arial"/>
              </a:rPr>
              <a:t>easily </a:t>
            </a:r>
            <a:r>
              <a:rPr sz="1200" b="1" spc="-25" dirty="0">
                <a:latin typeface="Arial"/>
                <a:cs typeface="Arial"/>
              </a:rPr>
              <a:t>affected </a:t>
            </a:r>
            <a:r>
              <a:rPr sz="1200" b="1" spc="-20" dirty="0">
                <a:latin typeface="Arial"/>
                <a:cs typeface="Arial"/>
              </a:rPr>
              <a:t>by  </a:t>
            </a:r>
            <a:r>
              <a:rPr sz="1200" b="1" spc="-30" dirty="0">
                <a:latin typeface="Arial"/>
                <a:cs typeface="Arial"/>
              </a:rPr>
              <a:t>extreme </a:t>
            </a:r>
            <a:r>
              <a:rPr sz="1200" b="1" spc="-25" dirty="0">
                <a:latin typeface="Arial"/>
                <a:cs typeface="Arial"/>
              </a:rPr>
              <a:t>observations </a:t>
            </a:r>
            <a:r>
              <a:rPr sz="1200" spc="-30" dirty="0">
                <a:latin typeface="Arial"/>
                <a:cs typeface="Arial"/>
              </a:rPr>
              <a:t>since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45" dirty="0">
                <a:latin typeface="Arial"/>
                <a:cs typeface="Arial"/>
              </a:rPr>
              <a:t>value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30" dirty="0">
                <a:latin typeface="Arial"/>
                <a:cs typeface="Arial"/>
              </a:rPr>
              <a:t>each </a:t>
            </a:r>
            <a:r>
              <a:rPr sz="1200" spc="-20" dirty="0">
                <a:latin typeface="Arial"/>
                <a:cs typeface="Arial"/>
              </a:rPr>
              <a:t>data </a:t>
            </a:r>
            <a:r>
              <a:rPr sz="1200" spc="-10" dirty="0">
                <a:latin typeface="Arial"/>
                <a:cs typeface="Arial"/>
              </a:rPr>
              <a:t>point  </a:t>
            </a:r>
            <a:r>
              <a:rPr sz="1200" spc="-15" dirty="0">
                <a:latin typeface="Arial"/>
                <a:cs typeface="Arial"/>
              </a:rPr>
              <a:t>contributes </a:t>
            </a:r>
            <a:r>
              <a:rPr sz="1200" spc="5" dirty="0">
                <a:latin typeface="Arial"/>
                <a:cs typeface="Arial"/>
              </a:rPr>
              <a:t>to </a:t>
            </a:r>
            <a:r>
              <a:rPr sz="1200" spc="-30" dirty="0">
                <a:latin typeface="Arial"/>
                <a:cs typeface="Arial"/>
              </a:rPr>
              <a:t>their</a:t>
            </a:r>
            <a:r>
              <a:rPr sz="1200" spc="10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calculation.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u="sng" spc="-30" dirty="0">
                <a:latin typeface="Arial"/>
                <a:cs typeface="Arial"/>
              </a:rPr>
              <a:t>Median </a:t>
            </a:r>
            <a:r>
              <a:rPr sz="1200" u="sng" spc="-25" dirty="0">
                <a:latin typeface="Arial"/>
                <a:cs typeface="Arial"/>
              </a:rPr>
              <a:t>and </a:t>
            </a:r>
            <a:r>
              <a:rPr sz="1200" u="sng" spc="-65" dirty="0">
                <a:latin typeface="Arial"/>
                <a:cs typeface="Arial"/>
              </a:rPr>
              <a:t>IQR </a:t>
            </a:r>
            <a:r>
              <a:rPr sz="1200" spc="-50" dirty="0">
                <a:latin typeface="Arial"/>
                <a:cs typeface="Arial"/>
              </a:rPr>
              <a:t>are </a:t>
            </a:r>
            <a:r>
              <a:rPr sz="1200" b="1" spc="-30" dirty="0">
                <a:latin typeface="Arial"/>
                <a:cs typeface="Arial"/>
              </a:rPr>
              <a:t>more</a:t>
            </a:r>
            <a:r>
              <a:rPr sz="1200" b="1" spc="50" dirty="0">
                <a:latin typeface="Arial"/>
                <a:cs typeface="Arial"/>
              </a:rPr>
              <a:t> </a:t>
            </a:r>
            <a:r>
              <a:rPr sz="1200" b="1" spc="-15" dirty="0" smtClean="0">
                <a:latin typeface="Arial"/>
                <a:cs typeface="Arial"/>
              </a:rPr>
              <a:t>robust</a:t>
            </a:r>
            <a:r>
              <a:rPr lang="en-US" sz="1200" b="1" spc="-15" dirty="0" smtClean="0">
                <a:latin typeface="Arial"/>
                <a:cs typeface="Arial"/>
              </a:rPr>
              <a:t> to outliers.</a:t>
            </a:r>
            <a:endParaRPr sz="1200" b="1" dirty="0">
              <a:latin typeface="Arial"/>
              <a:cs typeface="Arial"/>
            </a:endParaRPr>
          </a:p>
          <a:p>
            <a:pPr marL="194310" marR="5080" indent="-182245">
              <a:lnSpc>
                <a:spcPct val="100000"/>
              </a:lnSpc>
              <a:spcBef>
                <a:spcPts val="30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45" dirty="0">
                <a:latin typeface="Arial"/>
                <a:cs typeface="Arial"/>
              </a:rPr>
              <a:t>Therefore </a:t>
            </a:r>
            <a:r>
              <a:rPr sz="1200" spc="-20" dirty="0">
                <a:latin typeface="Arial"/>
                <a:cs typeface="Arial"/>
              </a:rPr>
              <a:t>we choose </a:t>
            </a:r>
            <a:r>
              <a:rPr sz="1200" b="1" spc="-45" dirty="0" smtClean="0">
                <a:latin typeface="Arial"/>
                <a:cs typeface="Arial"/>
              </a:rPr>
              <a:t>median</a:t>
            </a:r>
            <a:r>
              <a:rPr lang="en-US" sz="1200" b="1" spc="-45" dirty="0" smtClean="0">
                <a:latin typeface="Arial"/>
                <a:cs typeface="Arial"/>
              </a:rPr>
              <a:t> </a:t>
            </a:r>
            <a:r>
              <a:rPr sz="1200" b="1" spc="-45" dirty="0" smtClean="0">
                <a:latin typeface="Arial"/>
                <a:cs typeface="Arial"/>
              </a:rPr>
              <a:t>&amp;</a:t>
            </a:r>
            <a:r>
              <a:rPr lang="en-US" sz="1200" b="1" spc="-45" dirty="0" smtClean="0">
                <a:latin typeface="Arial"/>
                <a:cs typeface="Arial"/>
              </a:rPr>
              <a:t> </a:t>
            </a:r>
            <a:r>
              <a:rPr sz="1200" b="1" spc="-45" dirty="0" smtClean="0">
                <a:latin typeface="Arial"/>
                <a:cs typeface="Arial"/>
              </a:rPr>
              <a:t>IQR</a:t>
            </a:r>
            <a:r>
              <a:rPr sz="1200" spc="-45" dirty="0" smtClean="0">
                <a:latin typeface="Arial"/>
                <a:cs typeface="Arial"/>
              </a:rPr>
              <a:t> </a:t>
            </a:r>
            <a:r>
              <a:rPr sz="1200" spc="-50" dirty="0">
                <a:latin typeface="Arial"/>
                <a:cs typeface="Arial"/>
              </a:rPr>
              <a:t>(over </a:t>
            </a:r>
            <a:r>
              <a:rPr sz="1200" spc="-55" dirty="0">
                <a:latin typeface="Arial"/>
                <a:cs typeface="Arial"/>
              </a:rPr>
              <a:t>mean&amp;SD) </a:t>
            </a:r>
            <a:r>
              <a:rPr sz="1200" spc="-25" dirty="0">
                <a:latin typeface="Arial"/>
                <a:cs typeface="Arial"/>
              </a:rPr>
              <a:t>when  </a:t>
            </a:r>
            <a:r>
              <a:rPr sz="1200" spc="-20" dirty="0">
                <a:latin typeface="Arial"/>
                <a:cs typeface="Arial"/>
              </a:rPr>
              <a:t>describing skewed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15" dirty="0">
                <a:latin typeface="Arial"/>
                <a:cs typeface="Arial"/>
              </a:rPr>
              <a:t>distributions</a:t>
            </a:r>
            <a:r>
              <a:rPr sz="1200" spc="-15" dirty="0" smtClean="0">
                <a:latin typeface="Arial"/>
                <a:cs typeface="Arial"/>
              </a:rPr>
              <a:t>.</a:t>
            </a:r>
            <a:endParaRPr lang="en-US" sz="1200" spc="-15" dirty="0" smtClean="0">
              <a:latin typeface="Arial"/>
              <a:cs typeface="Arial"/>
            </a:endParaRPr>
          </a:p>
          <a:p>
            <a:pPr marL="194310" marR="5080" indent="-182245">
              <a:spcBef>
                <a:spcPts val="305"/>
              </a:spcBef>
            </a:pPr>
            <a:r>
              <a:rPr lang="en-US"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W</a:t>
            </a:r>
            <a:r>
              <a:rPr lang="en-US" sz="1200" spc="-20" dirty="0" smtClean="0">
                <a:latin typeface="Arial"/>
                <a:cs typeface="Arial"/>
              </a:rPr>
              <a:t>e </a:t>
            </a:r>
            <a:r>
              <a:rPr lang="en-US" sz="1200" spc="-20" dirty="0">
                <a:latin typeface="Arial"/>
                <a:cs typeface="Arial"/>
              </a:rPr>
              <a:t>choose </a:t>
            </a:r>
            <a:r>
              <a:rPr lang="en-US" sz="1200" b="1" spc="-55" dirty="0" smtClean="0">
                <a:latin typeface="Arial"/>
                <a:cs typeface="Arial"/>
              </a:rPr>
              <a:t>mean &amp; SD</a:t>
            </a:r>
            <a:r>
              <a:rPr lang="en-US" sz="1200" spc="-55" dirty="0" smtClean="0">
                <a:latin typeface="Arial"/>
                <a:cs typeface="Arial"/>
              </a:rPr>
              <a:t> </a:t>
            </a:r>
            <a:r>
              <a:rPr lang="en-US" sz="1200" spc="-25" dirty="0">
                <a:latin typeface="Arial"/>
                <a:cs typeface="Arial"/>
              </a:rPr>
              <a:t>when  </a:t>
            </a:r>
            <a:r>
              <a:rPr lang="en-US" sz="1200" spc="-20" dirty="0">
                <a:latin typeface="Arial"/>
                <a:cs typeface="Arial"/>
              </a:rPr>
              <a:t>describing </a:t>
            </a:r>
            <a:r>
              <a:rPr lang="en-US" sz="1200" spc="-20" dirty="0" smtClean="0">
                <a:latin typeface="Arial"/>
                <a:cs typeface="Arial"/>
              </a:rPr>
              <a:t>symmetric</a:t>
            </a:r>
            <a:r>
              <a:rPr lang="en-US" sz="1200" spc="15" dirty="0" smtClean="0">
                <a:latin typeface="Arial"/>
                <a:cs typeface="Arial"/>
              </a:rPr>
              <a:t> </a:t>
            </a:r>
            <a:r>
              <a:rPr lang="en-US" sz="1200" spc="-15" dirty="0" smtClean="0">
                <a:latin typeface="Arial"/>
                <a:cs typeface="Arial"/>
              </a:rPr>
              <a:t>distributions, as they are more useful in using mathematical theory to make inferences.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12488" y="3279140"/>
            <a:ext cx="13779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13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253" y="-2222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5069" y="511175"/>
            <a:ext cx="438503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How do we determine if a data point is an outlier in a numerical distribution?</a:t>
            </a:r>
          </a:p>
          <a:p>
            <a:endParaRPr lang="en-US" sz="2400" b="1" dirty="0"/>
          </a:p>
          <a:p>
            <a:r>
              <a:rPr lang="en-US" sz="2400" b="1" dirty="0" smtClean="0"/>
              <a:t>How do we </a:t>
            </a:r>
          </a:p>
          <a:p>
            <a:r>
              <a:rPr lang="en-US" sz="2400" b="1" dirty="0" smtClean="0"/>
              <a:t>construct a </a:t>
            </a:r>
          </a:p>
          <a:p>
            <a:r>
              <a:rPr lang="en-US" sz="2400" b="1" dirty="0" smtClean="0"/>
              <a:t>boxplot?</a:t>
            </a:r>
          </a:p>
        </p:txBody>
      </p:sp>
      <p:pic>
        <p:nvPicPr>
          <p:cNvPr id="1026" name="Picture 2" descr="outlier dete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6505" y="1759039"/>
            <a:ext cx="1828799" cy="1344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381250" y="3150743"/>
            <a:ext cx="2981325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" dirty="0"/>
              <a:t>https://www.kdnuggets.com/2017/01/3-methods-deal-outliers.html</a:t>
            </a:r>
          </a:p>
        </p:txBody>
      </p:sp>
    </p:spTree>
    <p:extLst>
      <p:ext uri="{BB962C8B-B14F-4D97-AF65-F5344CB8AC3E}">
        <p14:creationId xmlns:p14="http://schemas.microsoft.com/office/powerpoint/2010/main" val="50156448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4" name="object 3"/>
          <p:cNvSpPr txBox="1"/>
          <p:nvPr/>
        </p:nvSpPr>
        <p:spPr>
          <a:xfrm>
            <a:off x="110692" y="434975"/>
            <a:ext cx="4545409" cy="286745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35"/>
              </a:spcBef>
              <a:buFont typeface="+mj-lt"/>
              <a:buAutoNum type="romanUcPeriod"/>
              <a:tabLst>
                <a:tab pos="167005" algn="l"/>
              </a:tabLst>
            </a:pP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Readiness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assessment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30"/>
              </a:spcBef>
              <a:buFont typeface="+mj-lt"/>
              <a:buAutoNum type="romanUcPeriod"/>
            </a:pPr>
            <a:endParaRPr sz="1050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Housekeeping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25"/>
              </a:spcBef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5"/>
              </a:spcBef>
              <a:buFont typeface="+mj-lt"/>
              <a:buAutoNum type="romanUcPeriod"/>
              <a:tabLst>
                <a:tab pos="167005" algn="l"/>
              </a:tabLst>
            </a:pP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Main </a:t>
            </a: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ideas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755650" lvl="2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u="sng" spc="-45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Analysis work flow:</a:t>
            </a:r>
            <a:endParaRPr lang="en-US" sz="1050" spc="-45" dirty="0" smtClean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1212850" lvl="3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🆕 👫 </a:t>
            </a:r>
            <a:r>
              <a:rPr sz="1050" spc="-45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Always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start </a:t>
            </a:r>
            <a:r>
              <a:rPr sz="1050" spc="-6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your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exploration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with </a:t>
            </a:r>
            <a:r>
              <a:rPr sz="1050" spc="-6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</a:t>
            </a:r>
            <a:r>
              <a:rPr sz="1050" spc="7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visualization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755650" marR="5080" lvl="2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u="sng" spc="-55" dirty="0" smtClean="0">
                <a:solidFill>
                  <a:schemeClr val="tx2"/>
                </a:solidFill>
                <a:latin typeface="DejaVu Sans"/>
                <a:cs typeface="DejaVu Sans"/>
              </a:rPr>
              <a:t>Single Numerical Variable</a:t>
            </a:r>
          </a:p>
          <a:p>
            <a:pPr marL="1212850" marR="5080" lvl="3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🔍 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🔮</a:t>
            </a:r>
            <a:r>
              <a:rPr lang="en-US"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⚙</a:t>
            </a:r>
            <a:r>
              <a:rPr lang="en-US" sz="1050" spc="2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-55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When </a:t>
            </a: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describing </a:t>
            </a:r>
            <a:r>
              <a:rPr sz="1050" spc="-6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numerical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distributions </a:t>
            </a:r>
            <a:r>
              <a:rPr sz="1050" spc="-2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discuss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shape,  </a:t>
            </a:r>
            <a:r>
              <a:rPr sz="1050" spc="-6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center,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spread,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and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unusual</a:t>
            </a:r>
            <a:r>
              <a:rPr sz="1050" spc="2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observations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1212850" marR="69215" lvl="3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🔍 </a:t>
            </a:r>
            <a:r>
              <a:rPr sz="1050" spc="-30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Robust </a:t>
            </a: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statistics </a:t>
            </a:r>
            <a:r>
              <a:rPr sz="1050" spc="-7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are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not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easily aﬀected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by outliers and  </a:t>
            </a:r>
            <a:r>
              <a:rPr sz="1050" spc="-7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extreme</a:t>
            </a: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skew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1212850" lvl="3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 smtClean="0">
                <a:solidFill>
                  <a:schemeClr val="tx2"/>
                </a:solidFill>
              </a:rPr>
              <a:t>🔍</a:t>
            </a:r>
            <a:r>
              <a:rPr lang="en-US" sz="1050" dirty="0">
                <a:solidFill>
                  <a:schemeClr val="tx2"/>
                </a:solidFill>
              </a:rPr>
              <a:t> 🆕</a:t>
            </a:r>
            <a:r>
              <a:rPr lang="en-US" sz="1050" dirty="0" smtClean="0">
                <a:solidFill>
                  <a:schemeClr val="tx2"/>
                </a:solidFill>
              </a:rPr>
              <a:t> </a:t>
            </a:r>
            <a:r>
              <a:rPr sz="1050" spc="-20" dirty="0" smtClean="0">
                <a:solidFill>
                  <a:schemeClr val="tx2"/>
                </a:solidFill>
                <a:latin typeface="DejaVu Sans"/>
                <a:cs typeface="DejaVu Sans"/>
              </a:rPr>
              <a:t>Use </a:t>
            </a:r>
            <a:r>
              <a:rPr sz="1050" spc="-35" dirty="0">
                <a:solidFill>
                  <a:schemeClr val="tx2"/>
                </a:solidFill>
                <a:latin typeface="DejaVu Sans"/>
                <a:cs typeface="DejaVu Sans"/>
              </a:rPr>
              <a:t>box plots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to display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quartiles,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median,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and</a:t>
            </a:r>
            <a:r>
              <a:rPr sz="1050" spc="40" dirty="0">
                <a:solidFill>
                  <a:schemeClr val="tx2"/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outliers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742950" lvl="1" indent="-285750">
              <a:lnSpc>
                <a:spcPct val="100000"/>
              </a:lnSpc>
              <a:spcBef>
                <a:spcPts val="25"/>
              </a:spcBef>
              <a:buClr>
                <a:srgbClr val="CCCCCC"/>
              </a:buClr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Application</a:t>
            </a: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exercises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30"/>
              </a:spcBef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6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Summary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403577364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81120">
              <a:lnSpc>
                <a:spcPct val="100000"/>
              </a:lnSpc>
              <a:spcBef>
                <a:spcPts val="135"/>
              </a:spcBef>
            </a:pPr>
            <a:r>
              <a:rPr spc="-20" dirty="0"/>
              <a:t>Box</a:t>
            </a:r>
            <a:r>
              <a:rPr spc="-85" dirty="0"/>
              <a:t> </a:t>
            </a:r>
            <a:r>
              <a:rPr spc="-45" dirty="0"/>
              <a:t>plot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4052570" cy="5740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50" dirty="0">
                <a:latin typeface="Arial"/>
                <a:cs typeface="Arial"/>
              </a:rPr>
              <a:t>A </a:t>
            </a:r>
            <a:r>
              <a:rPr sz="1200" i="1" spc="-15" dirty="0">
                <a:solidFill>
                  <a:srgbClr val="024F84"/>
                </a:solidFill>
                <a:latin typeface="Arial"/>
                <a:cs typeface="Arial"/>
              </a:rPr>
              <a:t>box </a:t>
            </a:r>
            <a:r>
              <a:rPr sz="1200" i="1" spc="-5" dirty="0">
                <a:solidFill>
                  <a:srgbClr val="024F84"/>
                </a:solidFill>
                <a:latin typeface="Arial"/>
                <a:cs typeface="Arial"/>
              </a:rPr>
              <a:t>plot </a:t>
            </a:r>
            <a:r>
              <a:rPr sz="1200" spc="-45" dirty="0">
                <a:latin typeface="Arial"/>
                <a:cs typeface="Arial"/>
              </a:rPr>
              <a:t>visualizes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5" dirty="0">
                <a:latin typeface="Arial"/>
                <a:cs typeface="Arial"/>
              </a:rPr>
              <a:t>median,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5" dirty="0">
                <a:latin typeface="Arial"/>
                <a:cs typeface="Arial"/>
              </a:rPr>
              <a:t>quartiles, and </a:t>
            </a:r>
            <a:r>
              <a:rPr sz="1200" spc="-15" dirty="0">
                <a:latin typeface="Arial"/>
                <a:cs typeface="Arial"/>
              </a:rPr>
              <a:t>suspected  </a:t>
            </a:r>
            <a:r>
              <a:rPr sz="1200" spc="-25" dirty="0">
                <a:latin typeface="Arial"/>
                <a:cs typeface="Arial"/>
              </a:rPr>
              <a:t>outliers. </a:t>
            </a:r>
            <a:r>
              <a:rPr sz="1200" b="1" spc="-40" dirty="0">
                <a:latin typeface="Arial"/>
                <a:cs typeface="Arial"/>
              </a:rPr>
              <a:t>An </a:t>
            </a:r>
            <a:r>
              <a:rPr sz="1200" b="1" i="1" spc="-30" dirty="0">
                <a:solidFill>
                  <a:srgbClr val="FF0000"/>
                </a:solidFill>
                <a:latin typeface="Arial"/>
                <a:cs typeface="Arial"/>
              </a:rPr>
              <a:t>outlier</a:t>
            </a:r>
            <a:r>
              <a:rPr sz="1200" b="1" i="1" spc="-3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b="1" spc="-40" dirty="0">
                <a:latin typeface="Arial"/>
                <a:cs typeface="Arial"/>
              </a:rPr>
              <a:t>is </a:t>
            </a:r>
            <a:r>
              <a:rPr sz="1200" b="1" spc="-30" dirty="0">
                <a:latin typeface="Arial"/>
                <a:cs typeface="Arial"/>
              </a:rPr>
              <a:t>deﬁned </a:t>
            </a:r>
            <a:r>
              <a:rPr sz="1200" b="1" spc="-40" dirty="0">
                <a:latin typeface="Arial"/>
                <a:cs typeface="Arial"/>
              </a:rPr>
              <a:t>as an </a:t>
            </a:r>
            <a:r>
              <a:rPr sz="1200" b="1" spc="-25" dirty="0">
                <a:latin typeface="Arial"/>
                <a:cs typeface="Arial"/>
              </a:rPr>
              <a:t>observation </a:t>
            </a:r>
            <a:r>
              <a:rPr sz="1200" b="1" spc="-30" dirty="0">
                <a:latin typeface="Arial"/>
                <a:cs typeface="Arial"/>
              </a:rPr>
              <a:t>more </a:t>
            </a:r>
            <a:r>
              <a:rPr sz="1200" b="1" spc="-25" dirty="0">
                <a:latin typeface="Arial"/>
                <a:cs typeface="Arial"/>
              </a:rPr>
              <a:t>than  </a:t>
            </a:r>
            <a:r>
              <a:rPr sz="1200" b="1" spc="-15" dirty="0">
                <a:solidFill>
                  <a:srgbClr val="FF0000"/>
                </a:solidFill>
                <a:latin typeface="Arial"/>
                <a:cs typeface="Arial"/>
              </a:rPr>
              <a:t>1.5</a:t>
            </a:r>
            <a:r>
              <a:rPr sz="1200" b="1" i="1" spc="-15" dirty="0">
                <a:solidFill>
                  <a:srgbClr val="FF0000"/>
                </a:solidFill>
                <a:latin typeface="Times New Roman"/>
                <a:cs typeface="Times New Roman"/>
              </a:rPr>
              <a:t>×</a:t>
            </a:r>
            <a:r>
              <a:rPr sz="1200" b="1" spc="-15" dirty="0">
                <a:solidFill>
                  <a:srgbClr val="00B050"/>
                </a:solidFill>
                <a:latin typeface="Arial"/>
                <a:cs typeface="Arial"/>
              </a:rPr>
              <a:t>IQR</a:t>
            </a:r>
            <a:r>
              <a:rPr sz="12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spc="-35" dirty="0">
                <a:solidFill>
                  <a:srgbClr val="FF0000"/>
                </a:solidFill>
                <a:latin typeface="Arial"/>
                <a:cs typeface="Arial"/>
              </a:rPr>
              <a:t>away </a:t>
            </a:r>
            <a:r>
              <a:rPr sz="1200" b="1" spc="-25" dirty="0">
                <a:solidFill>
                  <a:srgbClr val="FF0000"/>
                </a:solidFill>
                <a:latin typeface="Arial"/>
                <a:cs typeface="Arial"/>
              </a:rPr>
              <a:t>from </a:t>
            </a:r>
            <a:r>
              <a:rPr sz="1200" b="1" spc="-20" dirty="0">
                <a:solidFill>
                  <a:srgbClr val="FF0000"/>
                </a:solidFill>
                <a:latin typeface="Arial"/>
                <a:cs typeface="Arial"/>
              </a:rPr>
              <a:t>the</a:t>
            </a:r>
            <a:r>
              <a:rPr sz="1200" b="1" spc="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spc="-25" dirty="0" smtClean="0">
                <a:solidFill>
                  <a:srgbClr val="FF0000"/>
                </a:solidFill>
                <a:latin typeface="Arial"/>
                <a:cs typeface="Arial"/>
              </a:rPr>
              <a:t>quartiles</a:t>
            </a:r>
            <a:r>
              <a:rPr lang="en-US" sz="1200" b="1" spc="-25" dirty="0" smtClean="0">
                <a:solidFill>
                  <a:srgbClr val="FF0000"/>
                </a:solidFill>
                <a:latin typeface="Arial"/>
                <a:cs typeface="Arial"/>
              </a:rPr>
              <a:t> (Q1 and Q3)</a:t>
            </a:r>
            <a:r>
              <a:rPr sz="1200" b="1" spc="-25" dirty="0" smtClean="0">
                <a:latin typeface="Arial"/>
                <a:cs typeface="Arial"/>
              </a:rPr>
              <a:t>.</a:t>
            </a:r>
            <a:endParaRPr sz="1200" b="1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46319" y="2630977"/>
            <a:ext cx="568960" cy="379095"/>
          </a:xfrm>
          <a:custGeom>
            <a:avLst/>
            <a:gdLst/>
            <a:ahLst/>
            <a:cxnLst/>
            <a:rect l="l" t="t" r="r" b="b"/>
            <a:pathLst>
              <a:path w="568960" h="379094">
                <a:moveTo>
                  <a:pt x="0" y="378610"/>
                </a:moveTo>
                <a:lnTo>
                  <a:pt x="568491" y="378610"/>
                </a:lnTo>
                <a:lnTo>
                  <a:pt x="568491" y="0"/>
                </a:lnTo>
                <a:lnTo>
                  <a:pt x="0" y="0"/>
                </a:lnTo>
                <a:lnTo>
                  <a:pt x="0" y="378610"/>
                </a:lnTo>
                <a:close/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46319" y="2881490"/>
            <a:ext cx="568960" cy="0"/>
          </a:xfrm>
          <a:custGeom>
            <a:avLst/>
            <a:gdLst/>
            <a:ahLst/>
            <a:cxnLst/>
            <a:rect l="l" t="t" r="r" b="b"/>
            <a:pathLst>
              <a:path w="568960">
                <a:moveTo>
                  <a:pt x="0" y="0"/>
                </a:moveTo>
                <a:lnTo>
                  <a:pt x="568491" y="0"/>
                </a:lnTo>
              </a:path>
            </a:pathLst>
          </a:custGeom>
          <a:ln w="115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41536" y="1319616"/>
            <a:ext cx="0" cy="1764664"/>
          </a:xfrm>
          <a:custGeom>
            <a:avLst/>
            <a:gdLst/>
            <a:ahLst/>
            <a:cxnLst/>
            <a:rect l="l" t="t" r="r" b="b"/>
            <a:pathLst>
              <a:path h="1764664">
                <a:moveTo>
                  <a:pt x="0" y="1764495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08380" y="3084112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08380" y="2790080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08380" y="2495972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08380" y="2201864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08380" y="1907756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108380" y="1613725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08380" y="1319616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129086" y="2954403"/>
            <a:ext cx="554355" cy="55244"/>
          </a:xfrm>
          <a:custGeom>
            <a:avLst/>
            <a:gdLst/>
            <a:ahLst/>
            <a:cxnLst/>
            <a:rect l="l" t="t" r="r" b="b"/>
            <a:pathLst>
              <a:path w="554355" h="55244">
                <a:moveTo>
                  <a:pt x="554292" y="0"/>
                </a:moveTo>
                <a:lnTo>
                  <a:pt x="0" y="55183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129086" y="2983799"/>
            <a:ext cx="40640" cy="44450"/>
          </a:xfrm>
          <a:custGeom>
            <a:avLst/>
            <a:gdLst/>
            <a:ahLst/>
            <a:cxnLst/>
            <a:rect l="l" t="t" r="r" b="b"/>
            <a:pathLst>
              <a:path w="40639" h="44450">
                <a:moveTo>
                  <a:pt x="35919" y="0"/>
                </a:moveTo>
                <a:lnTo>
                  <a:pt x="0" y="25788"/>
                </a:lnTo>
                <a:lnTo>
                  <a:pt x="40294" y="43978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797547" y="2902868"/>
            <a:ext cx="59690" cy="996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725939" y="2855282"/>
            <a:ext cx="718820" cy="12375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00" spc="15" dirty="0">
                <a:solidFill>
                  <a:srgbClr val="00B0F0"/>
                </a:solidFill>
                <a:latin typeface="Arial"/>
                <a:cs typeface="Arial"/>
              </a:rPr>
              <a:t>Q </a:t>
            </a:r>
            <a:r>
              <a:rPr sz="700" spc="5" dirty="0">
                <a:solidFill>
                  <a:srgbClr val="00B0F0"/>
                </a:solidFill>
                <a:latin typeface="Arial"/>
                <a:cs typeface="Arial"/>
              </a:rPr>
              <a:t>(first</a:t>
            </a:r>
            <a:r>
              <a:rPr sz="700" spc="-55" dirty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00B0F0"/>
                </a:solidFill>
                <a:latin typeface="Arial"/>
                <a:cs typeface="Arial"/>
              </a:rPr>
              <a:t>quartile)</a:t>
            </a:r>
            <a:endParaRPr sz="700" dirty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129086" y="2804356"/>
            <a:ext cx="554355" cy="77470"/>
          </a:xfrm>
          <a:custGeom>
            <a:avLst/>
            <a:gdLst/>
            <a:ahLst/>
            <a:cxnLst/>
            <a:rect l="l" t="t" r="r" b="b"/>
            <a:pathLst>
              <a:path w="554355" h="77469">
                <a:moveTo>
                  <a:pt x="554292" y="0"/>
                </a:moveTo>
                <a:lnTo>
                  <a:pt x="0" y="77134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129086" y="2854321"/>
            <a:ext cx="41275" cy="44450"/>
          </a:xfrm>
          <a:custGeom>
            <a:avLst/>
            <a:gdLst/>
            <a:ahLst/>
            <a:cxnLst/>
            <a:rect l="l" t="t" r="r" b="b"/>
            <a:pathLst>
              <a:path w="41275" h="44450">
                <a:moveTo>
                  <a:pt x="34844" y="0"/>
                </a:moveTo>
                <a:lnTo>
                  <a:pt x="0" y="27169"/>
                </a:lnTo>
                <a:lnTo>
                  <a:pt x="40908" y="43824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129086" y="2534424"/>
            <a:ext cx="554355" cy="96520"/>
          </a:xfrm>
          <a:custGeom>
            <a:avLst/>
            <a:gdLst/>
            <a:ahLst/>
            <a:cxnLst/>
            <a:rect l="l" t="t" r="r" b="b"/>
            <a:pathLst>
              <a:path w="554355" h="96519">
                <a:moveTo>
                  <a:pt x="554292" y="0"/>
                </a:moveTo>
                <a:lnTo>
                  <a:pt x="0" y="96475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129086" y="2602579"/>
            <a:ext cx="41910" cy="43815"/>
          </a:xfrm>
          <a:custGeom>
            <a:avLst/>
            <a:gdLst/>
            <a:ahLst/>
            <a:cxnLst/>
            <a:rect l="l" t="t" r="r" b="b"/>
            <a:pathLst>
              <a:path w="41910" h="43814">
                <a:moveTo>
                  <a:pt x="33923" y="0"/>
                </a:moveTo>
                <a:lnTo>
                  <a:pt x="0" y="28320"/>
                </a:lnTo>
                <a:lnTo>
                  <a:pt x="41522" y="43517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2730675" y="2290045"/>
            <a:ext cx="791210" cy="54950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700" spc="15" dirty="0">
                <a:solidFill>
                  <a:srgbClr val="00B0F0"/>
                </a:solidFill>
                <a:latin typeface="Arial"/>
                <a:cs typeface="Arial"/>
              </a:rPr>
              <a:t>Q</a:t>
            </a:r>
            <a:r>
              <a:rPr sz="675" spc="22" baseline="-18518" dirty="0">
                <a:solidFill>
                  <a:srgbClr val="00B0F0"/>
                </a:solidFill>
                <a:latin typeface="Arial"/>
                <a:cs typeface="Arial"/>
              </a:rPr>
              <a:t>3 </a:t>
            </a:r>
            <a:r>
              <a:rPr sz="700" spc="5" dirty="0">
                <a:solidFill>
                  <a:srgbClr val="00B0F0"/>
                </a:solidFill>
                <a:latin typeface="Arial"/>
                <a:cs typeface="Arial"/>
              </a:rPr>
              <a:t>(third</a:t>
            </a:r>
            <a:r>
              <a:rPr sz="700" spc="-65" dirty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00B0F0"/>
                </a:solidFill>
                <a:latin typeface="Arial"/>
                <a:cs typeface="Arial"/>
              </a:rPr>
              <a:t>quartile)</a:t>
            </a:r>
            <a:endParaRPr sz="700" dirty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700" spc="10" dirty="0">
                <a:solidFill>
                  <a:srgbClr val="00B0F0"/>
                </a:solidFill>
                <a:latin typeface="Arial"/>
                <a:cs typeface="Arial"/>
              </a:rPr>
              <a:t>median</a:t>
            </a:r>
            <a:endParaRPr sz="700" dirty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412488" y="3279140"/>
            <a:ext cx="13779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14</a:t>
            </a:r>
            <a:endParaRPr sz="800">
              <a:latin typeface="DejaVu Sans"/>
              <a:cs typeface="DejaVu Sans"/>
            </a:endParaRPr>
          </a:p>
        </p:txBody>
      </p:sp>
      <p:cxnSp>
        <p:nvCxnSpPr>
          <p:cNvPr id="87" name="Straight Connector 86"/>
          <p:cNvCxnSpPr/>
          <p:nvPr/>
        </p:nvCxnSpPr>
        <p:spPr>
          <a:xfrm>
            <a:off x="1546123" y="2640877"/>
            <a:ext cx="0" cy="36871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bject 48"/>
          <p:cNvSpPr/>
          <p:nvPr/>
        </p:nvSpPr>
        <p:spPr>
          <a:xfrm>
            <a:off x="1291967" y="1163276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49"/>
          <p:cNvSpPr/>
          <p:nvPr/>
        </p:nvSpPr>
        <p:spPr>
          <a:xfrm>
            <a:off x="1291967" y="179869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50"/>
          <p:cNvSpPr/>
          <p:nvPr/>
        </p:nvSpPr>
        <p:spPr>
          <a:xfrm>
            <a:off x="1291967" y="183307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430"/>
                </a:lnTo>
                <a:lnTo>
                  <a:pt x="45963" y="45992"/>
                </a:lnTo>
                <a:lnTo>
                  <a:pt x="37397" y="51763"/>
                </a:lnTo>
                <a:lnTo>
                  <a:pt x="26939" y="53878"/>
                </a:lnTo>
                <a:lnTo>
                  <a:pt x="16480" y="51763"/>
                </a:lnTo>
                <a:lnTo>
                  <a:pt x="7914" y="45992"/>
                </a:lnTo>
                <a:lnTo>
                  <a:pt x="2126" y="37430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51"/>
          <p:cNvSpPr/>
          <p:nvPr/>
        </p:nvSpPr>
        <p:spPr>
          <a:xfrm>
            <a:off x="1291967" y="219748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52"/>
          <p:cNvSpPr/>
          <p:nvPr/>
        </p:nvSpPr>
        <p:spPr>
          <a:xfrm>
            <a:off x="1291967" y="227731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53"/>
          <p:cNvSpPr/>
          <p:nvPr/>
        </p:nvSpPr>
        <p:spPr>
          <a:xfrm>
            <a:off x="1291967" y="228506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54"/>
          <p:cNvSpPr/>
          <p:nvPr/>
        </p:nvSpPr>
        <p:spPr>
          <a:xfrm>
            <a:off x="1291967" y="229972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55"/>
          <p:cNvSpPr/>
          <p:nvPr/>
        </p:nvSpPr>
        <p:spPr>
          <a:xfrm>
            <a:off x="1291967" y="231583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56"/>
          <p:cNvSpPr/>
          <p:nvPr/>
        </p:nvSpPr>
        <p:spPr>
          <a:xfrm>
            <a:off x="1291967" y="232673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57"/>
          <p:cNvSpPr/>
          <p:nvPr/>
        </p:nvSpPr>
        <p:spPr>
          <a:xfrm>
            <a:off x="1291967" y="233379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58"/>
          <p:cNvSpPr/>
          <p:nvPr/>
        </p:nvSpPr>
        <p:spPr>
          <a:xfrm>
            <a:off x="1291967" y="241891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59"/>
          <p:cNvSpPr/>
          <p:nvPr/>
        </p:nvSpPr>
        <p:spPr>
          <a:xfrm>
            <a:off x="1291967" y="255223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60"/>
          <p:cNvSpPr/>
          <p:nvPr/>
        </p:nvSpPr>
        <p:spPr>
          <a:xfrm>
            <a:off x="1291967" y="259168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61"/>
          <p:cNvSpPr/>
          <p:nvPr/>
        </p:nvSpPr>
        <p:spPr>
          <a:xfrm>
            <a:off x="1291967" y="264087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62"/>
          <p:cNvSpPr/>
          <p:nvPr/>
        </p:nvSpPr>
        <p:spPr>
          <a:xfrm>
            <a:off x="1291967" y="266014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63"/>
          <p:cNvSpPr/>
          <p:nvPr/>
        </p:nvSpPr>
        <p:spPr>
          <a:xfrm>
            <a:off x="1291967" y="271801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64"/>
          <p:cNvSpPr/>
          <p:nvPr/>
        </p:nvSpPr>
        <p:spPr>
          <a:xfrm>
            <a:off x="1291967" y="272714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65"/>
          <p:cNvSpPr/>
          <p:nvPr/>
        </p:nvSpPr>
        <p:spPr>
          <a:xfrm>
            <a:off x="1291967" y="274510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66"/>
          <p:cNvSpPr/>
          <p:nvPr/>
        </p:nvSpPr>
        <p:spPr>
          <a:xfrm>
            <a:off x="1291967" y="275231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67"/>
          <p:cNvSpPr/>
          <p:nvPr/>
        </p:nvSpPr>
        <p:spPr>
          <a:xfrm>
            <a:off x="1291967" y="276521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68"/>
          <p:cNvSpPr/>
          <p:nvPr/>
        </p:nvSpPr>
        <p:spPr>
          <a:xfrm>
            <a:off x="1291967" y="2769204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69"/>
          <p:cNvSpPr/>
          <p:nvPr/>
        </p:nvSpPr>
        <p:spPr>
          <a:xfrm>
            <a:off x="1291967" y="277810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70"/>
          <p:cNvSpPr/>
          <p:nvPr/>
        </p:nvSpPr>
        <p:spPr>
          <a:xfrm>
            <a:off x="1291967" y="278440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71"/>
          <p:cNvSpPr/>
          <p:nvPr/>
        </p:nvSpPr>
        <p:spPr>
          <a:xfrm>
            <a:off x="1291967" y="27943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61"/>
          <p:cNvSpPr/>
          <p:nvPr/>
        </p:nvSpPr>
        <p:spPr>
          <a:xfrm>
            <a:off x="1287743" y="290942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62"/>
          <p:cNvSpPr/>
          <p:nvPr/>
        </p:nvSpPr>
        <p:spPr>
          <a:xfrm>
            <a:off x="1289854" y="308295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63"/>
          <p:cNvSpPr/>
          <p:nvPr/>
        </p:nvSpPr>
        <p:spPr>
          <a:xfrm>
            <a:off x="1291469" y="2844026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64"/>
          <p:cNvSpPr/>
          <p:nvPr/>
        </p:nvSpPr>
        <p:spPr>
          <a:xfrm>
            <a:off x="1282004" y="296729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65"/>
          <p:cNvSpPr/>
          <p:nvPr/>
        </p:nvSpPr>
        <p:spPr>
          <a:xfrm>
            <a:off x="1293358" y="32109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66"/>
          <p:cNvSpPr/>
          <p:nvPr/>
        </p:nvSpPr>
        <p:spPr>
          <a:xfrm>
            <a:off x="1290745" y="311741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67"/>
          <p:cNvSpPr/>
          <p:nvPr/>
        </p:nvSpPr>
        <p:spPr>
          <a:xfrm>
            <a:off x="1288021" y="293078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68"/>
          <p:cNvSpPr/>
          <p:nvPr/>
        </p:nvSpPr>
        <p:spPr>
          <a:xfrm>
            <a:off x="1289854" y="2876184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69"/>
          <p:cNvSpPr/>
          <p:nvPr/>
        </p:nvSpPr>
        <p:spPr>
          <a:xfrm>
            <a:off x="1294107" y="282653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70"/>
          <p:cNvSpPr/>
          <p:nvPr/>
        </p:nvSpPr>
        <p:spPr>
          <a:xfrm>
            <a:off x="1287742" y="298676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71"/>
          <p:cNvSpPr/>
          <p:nvPr/>
        </p:nvSpPr>
        <p:spPr>
          <a:xfrm>
            <a:off x="1286434" y="303585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743020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81120">
              <a:lnSpc>
                <a:spcPct val="100000"/>
              </a:lnSpc>
              <a:spcBef>
                <a:spcPts val="135"/>
              </a:spcBef>
            </a:pPr>
            <a:r>
              <a:rPr spc="-20" dirty="0"/>
              <a:t>Box</a:t>
            </a:r>
            <a:r>
              <a:rPr spc="-85" dirty="0"/>
              <a:t> </a:t>
            </a:r>
            <a:r>
              <a:rPr spc="-45" dirty="0"/>
              <a:t>plot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4052570" cy="5740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50" dirty="0">
                <a:latin typeface="Arial"/>
                <a:cs typeface="Arial"/>
              </a:rPr>
              <a:t>A </a:t>
            </a:r>
            <a:r>
              <a:rPr sz="1200" i="1" spc="-15" dirty="0">
                <a:solidFill>
                  <a:srgbClr val="024F84"/>
                </a:solidFill>
                <a:latin typeface="Arial"/>
                <a:cs typeface="Arial"/>
              </a:rPr>
              <a:t>box </a:t>
            </a:r>
            <a:r>
              <a:rPr sz="1200" i="1" spc="-5" dirty="0">
                <a:solidFill>
                  <a:srgbClr val="024F84"/>
                </a:solidFill>
                <a:latin typeface="Arial"/>
                <a:cs typeface="Arial"/>
              </a:rPr>
              <a:t>plot </a:t>
            </a:r>
            <a:r>
              <a:rPr sz="1200" spc="-45" dirty="0">
                <a:latin typeface="Arial"/>
                <a:cs typeface="Arial"/>
              </a:rPr>
              <a:t>visualizes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5" dirty="0">
                <a:latin typeface="Arial"/>
                <a:cs typeface="Arial"/>
              </a:rPr>
              <a:t>median,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5" dirty="0">
                <a:latin typeface="Arial"/>
                <a:cs typeface="Arial"/>
              </a:rPr>
              <a:t>quartiles, and </a:t>
            </a:r>
            <a:r>
              <a:rPr sz="1200" spc="-15" dirty="0">
                <a:latin typeface="Arial"/>
                <a:cs typeface="Arial"/>
              </a:rPr>
              <a:t>suspected  </a:t>
            </a:r>
            <a:r>
              <a:rPr sz="1200" spc="-25" dirty="0">
                <a:latin typeface="Arial"/>
                <a:cs typeface="Arial"/>
              </a:rPr>
              <a:t>outliers. </a:t>
            </a:r>
            <a:r>
              <a:rPr sz="1200" b="1" spc="-40" dirty="0">
                <a:latin typeface="Arial"/>
                <a:cs typeface="Arial"/>
              </a:rPr>
              <a:t>An </a:t>
            </a:r>
            <a:r>
              <a:rPr sz="1200" b="1" i="1" spc="-30" dirty="0">
                <a:solidFill>
                  <a:srgbClr val="FF0000"/>
                </a:solidFill>
                <a:latin typeface="Arial"/>
                <a:cs typeface="Arial"/>
              </a:rPr>
              <a:t>outlier</a:t>
            </a:r>
            <a:r>
              <a:rPr sz="1200" b="1" i="1" spc="-3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b="1" spc="-40" dirty="0">
                <a:latin typeface="Arial"/>
                <a:cs typeface="Arial"/>
              </a:rPr>
              <a:t>is </a:t>
            </a:r>
            <a:r>
              <a:rPr sz="1200" b="1" spc="-30" dirty="0">
                <a:latin typeface="Arial"/>
                <a:cs typeface="Arial"/>
              </a:rPr>
              <a:t>deﬁned </a:t>
            </a:r>
            <a:r>
              <a:rPr sz="1200" b="1" spc="-40" dirty="0">
                <a:latin typeface="Arial"/>
                <a:cs typeface="Arial"/>
              </a:rPr>
              <a:t>as an </a:t>
            </a:r>
            <a:r>
              <a:rPr sz="1200" b="1" spc="-25" dirty="0">
                <a:latin typeface="Arial"/>
                <a:cs typeface="Arial"/>
              </a:rPr>
              <a:t>observation </a:t>
            </a:r>
            <a:r>
              <a:rPr sz="1200" b="1" spc="-30" dirty="0">
                <a:latin typeface="Arial"/>
                <a:cs typeface="Arial"/>
              </a:rPr>
              <a:t>more </a:t>
            </a:r>
            <a:r>
              <a:rPr sz="1200" b="1" spc="-25" dirty="0">
                <a:latin typeface="Arial"/>
                <a:cs typeface="Arial"/>
              </a:rPr>
              <a:t>than  </a:t>
            </a:r>
            <a:r>
              <a:rPr sz="1200" b="1" spc="-15" dirty="0">
                <a:solidFill>
                  <a:srgbClr val="FF0000"/>
                </a:solidFill>
                <a:latin typeface="Arial"/>
                <a:cs typeface="Arial"/>
              </a:rPr>
              <a:t>1.5</a:t>
            </a:r>
            <a:r>
              <a:rPr sz="1200" b="1" i="1" spc="-15" dirty="0">
                <a:solidFill>
                  <a:srgbClr val="FF0000"/>
                </a:solidFill>
                <a:latin typeface="Times New Roman"/>
                <a:cs typeface="Times New Roman"/>
              </a:rPr>
              <a:t>×</a:t>
            </a:r>
            <a:r>
              <a:rPr sz="1200" b="1" spc="-15" dirty="0">
                <a:solidFill>
                  <a:srgbClr val="00B050"/>
                </a:solidFill>
                <a:latin typeface="Arial"/>
                <a:cs typeface="Arial"/>
              </a:rPr>
              <a:t>IQR</a:t>
            </a:r>
            <a:r>
              <a:rPr sz="12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spc="-35" dirty="0">
                <a:solidFill>
                  <a:srgbClr val="FF0000"/>
                </a:solidFill>
                <a:latin typeface="Arial"/>
                <a:cs typeface="Arial"/>
              </a:rPr>
              <a:t>away </a:t>
            </a:r>
            <a:r>
              <a:rPr sz="1200" b="1" spc="-25" dirty="0">
                <a:solidFill>
                  <a:srgbClr val="FF0000"/>
                </a:solidFill>
                <a:latin typeface="Arial"/>
                <a:cs typeface="Arial"/>
              </a:rPr>
              <a:t>from </a:t>
            </a:r>
            <a:r>
              <a:rPr sz="1200" b="1" spc="-20" dirty="0">
                <a:solidFill>
                  <a:srgbClr val="FF0000"/>
                </a:solidFill>
                <a:latin typeface="Arial"/>
                <a:cs typeface="Arial"/>
              </a:rPr>
              <a:t>the</a:t>
            </a:r>
            <a:r>
              <a:rPr sz="1200" b="1" spc="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spc="-25" dirty="0" smtClean="0">
                <a:solidFill>
                  <a:srgbClr val="FF0000"/>
                </a:solidFill>
                <a:latin typeface="Arial"/>
                <a:cs typeface="Arial"/>
              </a:rPr>
              <a:t>quartiles</a:t>
            </a:r>
            <a:r>
              <a:rPr lang="en-US" sz="1200" b="1" spc="-25" dirty="0">
                <a:solidFill>
                  <a:srgbClr val="FF0000"/>
                </a:solidFill>
                <a:latin typeface="Arial"/>
                <a:cs typeface="Arial"/>
              </a:rPr>
              <a:t> (Q1 and Q3)</a:t>
            </a:r>
            <a:r>
              <a:rPr sz="1200" b="1" spc="-25" dirty="0" smtClean="0">
                <a:latin typeface="Arial"/>
                <a:cs typeface="Arial"/>
              </a:rPr>
              <a:t>.</a:t>
            </a:r>
            <a:endParaRPr sz="1200" b="1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46319" y="2630977"/>
            <a:ext cx="568960" cy="379095"/>
          </a:xfrm>
          <a:custGeom>
            <a:avLst/>
            <a:gdLst/>
            <a:ahLst/>
            <a:cxnLst/>
            <a:rect l="l" t="t" r="r" b="b"/>
            <a:pathLst>
              <a:path w="568960" h="379094">
                <a:moveTo>
                  <a:pt x="0" y="378610"/>
                </a:moveTo>
                <a:lnTo>
                  <a:pt x="568491" y="378610"/>
                </a:lnTo>
                <a:lnTo>
                  <a:pt x="568491" y="0"/>
                </a:lnTo>
                <a:lnTo>
                  <a:pt x="0" y="0"/>
                </a:lnTo>
                <a:lnTo>
                  <a:pt x="0" y="378610"/>
                </a:lnTo>
                <a:close/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46319" y="2881490"/>
            <a:ext cx="568960" cy="0"/>
          </a:xfrm>
          <a:custGeom>
            <a:avLst/>
            <a:gdLst/>
            <a:ahLst/>
            <a:cxnLst/>
            <a:rect l="l" t="t" r="r" b="b"/>
            <a:pathLst>
              <a:path w="568960">
                <a:moveTo>
                  <a:pt x="0" y="0"/>
                </a:moveTo>
                <a:lnTo>
                  <a:pt x="568491" y="0"/>
                </a:lnTo>
              </a:path>
            </a:pathLst>
          </a:custGeom>
          <a:ln w="115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41536" y="1319616"/>
            <a:ext cx="0" cy="1764664"/>
          </a:xfrm>
          <a:custGeom>
            <a:avLst/>
            <a:gdLst/>
            <a:ahLst/>
            <a:cxnLst/>
            <a:rect l="l" t="t" r="r" b="b"/>
            <a:pathLst>
              <a:path h="1764664">
                <a:moveTo>
                  <a:pt x="0" y="1764495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08380" y="3084112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08380" y="2790080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08380" y="2495972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08380" y="2201864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08380" y="1907756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108380" y="1613725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08380" y="1319616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129086" y="2954403"/>
            <a:ext cx="554355" cy="55244"/>
          </a:xfrm>
          <a:custGeom>
            <a:avLst/>
            <a:gdLst/>
            <a:ahLst/>
            <a:cxnLst/>
            <a:rect l="l" t="t" r="r" b="b"/>
            <a:pathLst>
              <a:path w="554355" h="55244">
                <a:moveTo>
                  <a:pt x="554292" y="0"/>
                </a:moveTo>
                <a:lnTo>
                  <a:pt x="0" y="55183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129086" y="2983799"/>
            <a:ext cx="40640" cy="44450"/>
          </a:xfrm>
          <a:custGeom>
            <a:avLst/>
            <a:gdLst/>
            <a:ahLst/>
            <a:cxnLst/>
            <a:rect l="l" t="t" r="r" b="b"/>
            <a:pathLst>
              <a:path w="40639" h="44450">
                <a:moveTo>
                  <a:pt x="35919" y="0"/>
                </a:moveTo>
                <a:lnTo>
                  <a:pt x="0" y="25788"/>
                </a:lnTo>
                <a:lnTo>
                  <a:pt x="40294" y="43978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797547" y="2902868"/>
            <a:ext cx="59690" cy="996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725939" y="2855282"/>
            <a:ext cx="718820" cy="12375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00" spc="15" dirty="0">
                <a:solidFill>
                  <a:srgbClr val="00B0F0"/>
                </a:solidFill>
                <a:latin typeface="Arial"/>
                <a:cs typeface="Arial"/>
              </a:rPr>
              <a:t>Q </a:t>
            </a:r>
            <a:r>
              <a:rPr sz="700" spc="5" dirty="0">
                <a:solidFill>
                  <a:srgbClr val="00B0F0"/>
                </a:solidFill>
                <a:latin typeface="Arial"/>
                <a:cs typeface="Arial"/>
              </a:rPr>
              <a:t>(first</a:t>
            </a:r>
            <a:r>
              <a:rPr sz="700" spc="-55" dirty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00B0F0"/>
                </a:solidFill>
                <a:latin typeface="Arial"/>
                <a:cs typeface="Arial"/>
              </a:rPr>
              <a:t>quartile)</a:t>
            </a:r>
            <a:endParaRPr sz="700" dirty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129086" y="2804356"/>
            <a:ext cx="554355" cy="77470"/>
          </a:xfrm>
          <a:custGeom>
            <a:avLst/>
            <a:gdLst/>
            <a:ahLst/>
            <a:cxnLst/>
            <a:rect l="l" t="t" r="r" b="b"/>
            <a:pathLst>
              <a:path w="554355" h="77469">
                <a:moveTo>
                  <a:pt x="554292" y="0"/>
                </a:moveTo>
                <a:lnTo>
                  <a:pt x="0" y="77134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129086" y="2854321"/>
            <a:ext cx="41275" cy="44450"/>
          </a:xfrm>
          <a:custGeom>
            <a:avLst/>
            <a:gdLst/>
            <a:ahLst/>
            <a:cxnLst/>
            <a:rect l="l" t="t" r="r" b="b"/>
            <a:pathLst>
              <a:path w="41275" h="44450">
                <a:moveTo>
                  <a:pt x="34844" y="0"/>
                </a:moveTo>
                <a:lnTo>
                  <a:pt x="0" y="27169"/>
                </a:lnTo>
                <a:lnTo>
                  <a:pt x="40908" y="43824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129086" y="2534424"/>
            <a:ext cx="554355" cy="96520"/>
          </a:xfrm>
          <a:custGeom>
            <a:avLst/>
            <a:gdLst/>
            <a:ahLst/>
            <a:cxnLst/>
            <a:rect l="l" t="t" r="r" b="b"/>
            <a:pathLst>
              <a:path w="554355" h="96519">
                <a:moveTo>
                  <a:pt x="554292" y="0"/>
                </a:moveTo>
                <a:lnTo>
                  <a:pt x="0" y="96475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129086" y="2602579"/>
            <a:ext cx="41910" cy="43815"/>
          </a:xfrm>
          <a:custGeom>
            <a:avLst/>
            <a:gdLst/>
            <a:ahLst/>
            <a:cxnLst/>
            <a:rect l="l" t="t" r="r" b="b"/>
            <a:pathLst>
              <a:path w="41910" h="43814">
                <a:moveTo>
                  <a:pt x="33923" y="0"/>
                </a:moveTo>
                <a:lnTo>
                  <a:pt x="0" y="28320"/>
                </a:lnTo>
                <a:lnTo>
                  <a:pt x="41522" y="43517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2730675" y="2290045"/>
            <a:ext cx="791210" cy="54950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700" spc="15" dirty="0">
                <a:solidFill>
                  <a:srgbClr val="00B0F0"/>
                </a:solidFill>
                <a:latin typeface="Arial"/>
                <a:cs typeface="Arial"/>
              </a:rPr>
              <a:t>Q</a:t>
            </a:r>
            <a:r>
              <a:rPr sz="675" spc="22" baseline="-18518" dirty="0">
                <a:solidFill>
                  <a:srgbClr val="00B0F0"/>
                </a:solidFill>
                <a:latin typeface="Arial"/>
                <a:cs typeface="Arial"/>
              </a:rPr>
              <a:t>3 </a:t>
            </a:r>
            <a:r>
              <a:rPr sz="700" spc="5" dirty="0">
                <a:solidFill>
                  <a:srgbClr val="00B0F0"/>
                </a:solidFill>
                <a:latin typeface="Arial"/>
                <a:cs typeface="Arial"/>
              </a:rPr>
              <a:t>(third</a:t>
            </a:r>
            <a:r>
              <a:rPr sz="700" spc="-65" dirty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00B0F0"/>
                </a:solidFill>
                <a:latin typeface="Arial"/>
                <a:cs typeface="Arial"/>
              </a:rPr>
              <a:t>quartile)</a:t>
            </a:r>
            <a:endParaRPr sz="700" dirty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700" spc="10" dirty="0">
                <a:solidFill>
                  <a:srgbClr val="00B0F0"/>
                </a:solidFill>
                <a:latin typeface="Arial"/>
                <a:cs typeface="Arial"/>
              </a:rPr>
              <a:t>median</a:t>
            </a:r>
            <a:endParaRPr sz="700" dirty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412488" y="3279140"/>
            <a:ext cx="13779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14</a:t>
            </a:r>
            <a:endParaRPr sz="800">
              <a:latin typeface="DejaVu Sans"/>
              <a:cs typeface="DejaVu Sans"/>
            </a:endParaRPr>
          </a:p>
        </p:txBody>
      </p:sp>
      <p:cxnSp>
        <p:nvCxnSpPr>
          <p:cNvPr id="87" name="Straight Connector 86"/>
          <p:cNvCxnSpPr/>
          <p:nvPr/>
        </p:nvCxnSpPr>
        <p:spPr>
          <a:xfrm>
            <a:off x="1546123" y="2640877"/>
            <a:ext cx="0" cy="36871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930727" y="2733858"/>
            <a:ext cx="42896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spc="-15" dirty="0">
                <a:solidFill>
                  <a:srgbClr val="00B050"/>
                </a:solidFill>
                <a:latin typeface="Arial"/>
                <a:cs typeface="Arial"/>
              </a:rPr>
              <a:t>IQR</a:t>
            </a:r>
            <a:endParaRPr lang="en-US" sz="1100" dirty="0"/>
          </a:p>
        </p:txBody>
      </p:sp>
      <p:sp>
        <p:nvSpPr>
          <p:cNvPr id="91" name="object 48"/>
          <p:cNvSpPr/>
          <p:nvPr/>
        </p:nvSpPr>
        <p:spPr>
          <a:xfrm>
            <a:off x="1291967" y="1163276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49"/>
          <p:cNvSpPr/>
          <p:nvPr/>
        </p:nvSpPr>
        <p:spPr>
          <a:xfrm>
            <a:off x="1291967" y="179869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50"/>
          <p:cNvSpPr/>
          <p:nvPr/>
        </p:nvSpPr>
        <p:spPr>
          <a:xfrm>
            <a:off x="1291967" y="183307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430"/>
                </a:lnTo>
                <a:lnTo>
                  <a:pt x="45963" y="45992"/>
                </a:lnTo>
                <a:lnTo>
                  <a:pt x="37397" y="51763"/>
                </a:lnTo>
                <a:lnTo>
                  <a:pt x="26939" y="53878"/>
                </a:lnTo>
                <a:lnTo>
                  <a:pt x="16480" y="51763"/>
                </a:lnTo>
                <a:lnTo>
                  <a:pt x="7914" y="45992"/>
                </a:lnTo>
                <a:lnTo>
                  <a:pt x="2126" y="37430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51"/>
          <p:cNvSpPr/>
          <p:nvPr/>
        </p:nvSpPr>
        <p:spPr>
          <a:xfrm>
            <a:off x="1291967" y="219748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52"/>
          <p:cNvSpPr/>
          <p:nvPr/>
        </p:nvSpPr>
        <p:spPr>
          <a:xfrm>
            <a:off x="1291967" y="227731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53"/>
          <p:cNvSpPr/>
          <p:nvPr/>
        </p:nvSpPr>
        <p:spPr>
          <a:xfrm>
            <a:off x="1291967" y="228506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54"/>
          <p:cNvSpPr/>
          <p:nvPr/>
        </p:nvSpPr>
        <p:spPr>
          <a:xfrm>
            <a:off x="1291967" y="229972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55"/>
          <p:cNvSpPr/>
          <p:nvPr/>
        </p:nvSpPr>
        <p:spPr>
          <a:xfrm>
            <a:off x="1291967" y="231583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56"/>
          <p:cNvSpPr/>
          <p:nvPr/>
        </p:nvSpPr>
        <p:spPr>
          <a:xfrm>
            <a:off x="1291967" y="232673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57"/>
          <p:cNvSpPr/>
          <p:nvPr/>
        </p:nvSpPr>
        <p:spPr>
          <a:xfrm>
            <a:off x="1291967" y="233379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58"/>
          <p:cNvSpPr/>
          <p:nvPr/>
        </p:nvSpPr>
        <p:spPr>
          <a:xfrm>
            <a:off x="1291967" y="241891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59"/>
          <p:cNvSpPr/>
          <p:nvPr/>
        </p:nvSpPr>
        <p:spPr>
          <a:xfrm>
            <a:off x="1291967" y="255223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60"/>
          <p:cNvSpPr/>
          <p:nvPr/>
        </p:nvSpPr>
        <p:spPr>
          <a:xfrm>
            <a:off x="1291967" y="259168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61"/>
          <p:cNvSpPr/>
          <p:nvPr/>
        </p:nvSpPr>
        <p:spPr>
          <a:xfrm>
            <a:off x="1291967" y="264087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62"/>
          <p:cNvSpPr/>
          <p:nvPr/>
        </p:nvSpPr>
        <p:spPr>
          <a:xfrm>
            <a:off x="1291967" y="266014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63"/>
          <p:cNvSpPr/>
          <p:nvPr/>
        </p:nvSpPr>
        <p:spPr>
          <a:xfrm>
            <a:off x="1291967" y="271801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64"/>
          <p:cNvSpPr/>
          <p:nvPr/>
        </p:nvSpPr>
        <p:spPr>
          <a:xfrm>
            <a:off x="1291967" y="272714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65"/>
          <p:cNvSpPr/>
          <p:nvPr/>
        </p:nvSpPr>
        <p:spPr>
          <a:xfrm>
            <a:off x="1291967" y="274510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66"/>
          <p:cNvSpPr/>
          <p:nvPr/>
        </p:nvSpPr>
        <p:spPr>
          <a:xfrm>
            <a:off x="1291967" y="275231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67"/>
          <p:cNvSpPr/>
          <p:nvPr/>
        </p:nvSpPr>
        <p:spPr>
          <a:xfrm>
            <a:off x="1291967" y="276521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68"/>
          <p:cNvSpPr/>
          <p:nvPr/>
        </p:nvSpPr>
        <p:spPr>
          <a:xfrm>
            <a:off x="1291967" y="2769204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69"/>
          <p:cNvSpPr/>
          <p:nvPr/>
        </p:nvSpPr>
        <p:spPr>
          <a:xfrm>
            <a:off x="1291967" y="277810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70"/>
          <p:cNvSpPr/>
          <p:nvPr/>
        </p:nvSpPr>
        <p:spPr>
          <a:xfrm>
            <a:off x="1291967" y="278440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71"/>
          <p:cNvSpPr/>
          <p:nvPr/>
        </p:nvSpPr>
        <p:spPr>
          <a:xfrm>
            <a:off x="1291967" y="27943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61"/>
          <p:cNvSpPr/>
          <p:nvPr/>
        </p:nvSpPr>
        <p:spPr>
          <a:xfrm>
            <a:off x="1287743" y="290942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62"/>
          <p:cNvSpPr/>
          <p:nvPr/>
        </p:nvSpPr>
        <p:spPr>
          <a:xfrm>
            <a:off x="1289854" y="308295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63"/>
          <p:cNvSpPr/>
          <p:nvPr/>
        </p:nvSpPr>
        <p:spPr>
          <a:xfrm>
            <a:off x="1291469" y="2844026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64"/>
          <p:cNvSpPr/>
          <p:nvPr/>
        </p:nvSpPr>
        <p:spPr>
          <a:xfrm>
            <a:off x="1282004" y="296729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65"/>
          <p:cNvSpPr/>
          <p:nvPr/>
        </p:nvSpPr>
        <p:spPr>
          <a:xfrm>
            <a:off x="1293358" y="32109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66"/>
          <p:cNvSpPr/>
          <p:nvPr/>
        </p:nvSpPr>
        <p:spPr>
          <a:xfrm>
            <a:off x="1290745" y="311741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67"/>
          <p:cNvSpPr/>
          <p:nvPr/>
        </p:nvSpPr>
        <p:spPr>
          <a:xfrm>
            <a:off x="1288021" y="293078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68"/>
          <p:cNvSpPr/>
          <p:nvPr/>
        </p:nvSpPr>
        <p:spPr>
          <a:xfrm>
            <a:off x="1289854" y="2876184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69"/>
          <p:cNvSpPr/>
          <p:nvPr/>
        </p:nvSpPr>
        <p:spPr>
          <a:xfrm>
            <a:off x="1294107" y="282653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70"/>
          <p:cNvSpPr/>
          <p:nvPr/>
        </p:nvSpPr>
        <p:spPr>
          <a:xfrm>
            <a:off x="1287742" y="298676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71"/>
          <p:cNvSpPr/>
          <p:nvPr/>
        </p:nvSpPr>
        <p:spPr>
          <a:xfrm>
            <a:off x="1286434" y="303585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133" name="Straight Arrow Connector 132"/>
          <p:cNvCxnSpPr/>
          <p:nvPr/>
        </p:nvCxnSpPr>
        <p:spPr>
          <a:xfrm flipV="1">
            <a:off x="1243710" y="2816695"/>
            <a:ext cx="316221" cy="4796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890753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81120">
              <a:lnSpc>
                <a:spcPct val="100000"/>
              </a:lnSpc>
              <a:spcBef>
                <a:spcPts val="135"/>
              </a:spcBef>
            </a:pPr>
            <a:r>
              <a:rPr spc="-20" dirty="0"/>
              <a:t>Box</a:t>
            </a:r>
            <a:r>
              <a:rPr spc="-85" dirty="0"/>
              <a:t> </a:t>
            </a:r>
            <a:r>
              <a:rPr spc="-45" dirty="0"/>
              <a:t>plot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4052570" cy="5740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50" dirty="0">
                <a:latin typeface="Arial"/>
                <a:cs typeface="Arial"/>
              </a:rPr>
              <a:t>A </a:t>
            </a:r>
            <a:r>
              <a:rPr sz="1200" i="1" spc="-15" dirty="0">
                <a:solidFill>
                  <a:srgbClr val="024F84"/>
                </a:solidFill>
                <a:latin typeface="Arial"/>
                <a:cs typeface="Arial"/>
              </a:rPr>
              <a:t>box </a:t>
            </a:r>
            <a:r>
              <a:rPr sz="1200" i="1" spc="-5" dirty="0">
                <a:solidFill>
                  <a:srgbClr val="024F84"/>
                </a:solidFill>
                <a:latin typeface="Arial"/>
                <a:cs typeface="Arial"/>
              </a:rPr>
              <a:t>plot </a:t>
            </a:r>
            <a:r>
              <a:rPr sz="1200" spc="-45" dirty="0">
                <a:latin typeface="Arial"/>
                <a:cs typeface="Arial"/>
              </a:rPr>
              <a:t>visualizes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5" dirty="0">
                <a:latin typeface="Arial"/>
                <a:cs typeface="Arial"/>
              </a:rPr>
              <a:t>median,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5" dirty="0">
                <a:latin typeface="Arial"/>
                <a:cs typeface="Arial"/>
              </a:rPr>
              <a:t>quartiles, and </a:t>
            </a:r>
            <a:r>
              <a:rPr sz="1200" spc="-15" dirty="0">
                <a:latin typeface="Arial"/>
                <a:cs typeface="Arial"/>
              </a:rPr>
              <a:t>suspected  </a:t>
            </a:r>
            <a:r>
              <a:rPr sz="1200" spc="-25" dirty="0">
                <a:latin typeface="Arial"/>
                <a:cs typeface="Arial"/>
              </a:rPr>
              <a:t>outliers. </a:t>
            </a:r>
            <a:r>
              <a:rPr sz="1200" b="1" spc="-40" dirty="0">
                <a:latin typeface="Arial"/>
                <a:cs typeface="Arial"/>
              </a:rPr>
              <a:t>An </a:t>
            </a:r>
            <a:r>
              <a:rPr sz="1200" b="1" i="1" spc="-30" dirty="0">
                <a:solidFill>
                  <a:srgbClr val="FF0000"/>
                </a:solidFill>
                <a:latin typeface="Arial"/>
                <a:cs typeface="Arial"/>
              </a:rPr>
              <a:t>outlier</a:t>
            </a:r>
            <a:r>
              <a:rPr sz="1200" b="1" i="1" spc="-3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b="1" spc="-40" dirty="0">
                <a:latin typeface="Arial"/>
                <a:cs typeface="Arial"/>
              </a:rPr>
              <a:t>is </a:t>
            </a:r>
            <a:r>
              <a:rPr sz="1200" b="1" spc="-30" dirty="0">
                <a:latin typeface="Arial"/>
                <a:cs typeface="Arial"/>
              </a:rPr>
              <a:t>deﬁned </a:t>
            </a:r>
            <a:r>
              <a:rPr sz="1200" b="1" spc="-40" dirty="0">
                <a:latin typeface="Arial"/>
                <a:cs typeface="Arial"/>
              </a:rPr>
              <a:t>as an </a:t>
            </a:r>
            <a:r>
              <a:rPr sz="1200" b="1" spc="-25" dirty="0">
                <a:latin typeface="Arial"/>
                <a:cs typeface="Arial"/>
              </a:rPr>
              <a:t>observation </a:t>
            </a:r>
            <a:r>
              <a:rPr sz="1200" b="1" spc="-30" dirty="0">
                <a:latin typeface="Arial"/>
                <a:cs typeface="Arial"/>
              </a:rPr>
              <a:t>more </a:t>
            </a:r>
            <a:r>
              <a:rPr sz="1200" b="1" spc="-25" dirty="0">
                <a:latin typeface="Arial"/>
                <a:cs typeface="Arial"/>
              </a:rPr>
              <a:t>than  </a:t>
            </a:r>
            <a:r>
              <a:rPr sz="1200" b="1" spc="-15" dirty="0">
                <a:solidFill>
                  <a:srgbClr val="FF0000"/>
                </a:solidFill>
                <a:latin typeface="Arial"/>
                <a:cs typeface="Arial"/>
              </a:rPr>
              <a:t>1.5</a:t>
            </a:r>
            <a:r>
              <a:rPr sz="1200" b="1" i="1" spc="-15" dirty="0">
                <a:solidFill>
                  <a:srgbClr val="FF0000"/>
                </a:solidFill>
                <a:latin typeface="Times New Roman"/>
                <a:cs typeface="Times New Roman"/>
              </a:rPr>
              <a:t>×</a:t>
            </a:r>
            <a:r>
              <a:rPr sz="1200" b="1" spc="-15" dirty="0">
                <a:solidFill>
                  <a:srgbClr val="00B050"/>
                </a:solidFill>
                <a:latin typeface="Arial"/>
                <a:cs typeface="Arial"/>
              </a:rPr>
              <a:t>IQR</a:t>
            </a:r>
            <a:r>
              <a:rPr sz="12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spc="-35" dirty="0">
                <a:solidFill>
                  <a:srgbClr val="FF0000"/>
                </a:solidFill>
                <a:latin typeface="Arial"/>
                <a:cs typeface="Arial"/>
              </a:rPr>
              <a:t>away </a:t>
            </a:r>
            <a:r>
              <a:rPr sz="1200" b="1" spc="-25" dirty="0">
                <a:solidFill>
                  <a:srgbClr val="FF0000"/>
                </a:solidFill>
                <a:latin typeface="Arial"/>
                <a:cs typeface="Arial"/>
              </a:rPr>
              <a:t>from </a:t>
            </a:r>
            <a:r>
              <a:rPr sz="1200" b="1" spc="-20" dirty="0">
                <a:solidFill>
                  <a:srgbClr val="FF0000"/>
                </a:solidFill>
                <a:latin typeface="Arial"/>
                <a:cs typeface="Arial"/>
              </a:rPr>
              <a:t>the</a:t>
            </a:r>
            <a:r>
              <a:rPr sz="1200" b="1" spc="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spc="-25" dirty="0" smtClean="0">
                <a:solidFill>
                  <a:srgbClr val="FF0000"/>
                </a:solidFill>
                <a:latin typeface="Arial"/>
                <a:cs typeface="Arial"/>
              </a:rPr>
              <a:t>quartiles</a:t>
            </a:r>
            <a:r>
              <a:rPr lang="en-US" sz="1200" b="1" spc="-25" dirty="0">
                <a:solidFill>
                  <a:srgbClr val="FF0000"/>
                </a:solidFill>
                <a:latin typeface="Arial"/>
                <a:cs typeface="Arial"/>
              </a:rPr>
              <a:t> (Q1 and Q3)</a:t>
            </a:r>
            <a:r>
              <a:rPr sz="1200" b="1" spc="-25" dirty="0" smtClean="0">
                <a:latin typeface="Arial"/>
                <a:cs typeface="Arial"/>
              </a:rPr>
              <a:t>.</a:t>
            </a:r>
            <a:endParaRPr sz="1200" b="1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46319" y="2630977"/>
            <a:ext cx="568960" cy="379095"/>
          </a:xfrm>
          <a:custGeom>
            <a:avLst/>
            <a:gdLst/>
            <a:ahLst/>
            <a:cxnLst/>
            <a:rect l="l" t="t" r="r" b="b"/>
            <a:pathLst>
              <a:path w="568960" h="379094">
                <a:moveTo>
                  <a:pt x="0" y="378610"/>
                </a:moveTo>
                <a:lnTo>
                  <a:pt x="568491" y="378610"/>
                </a:lnTo>
                <a:lnTo>
                  <a:pt x="568491" y="0"/>
                </a:lnTo>
                <a:lnTo>
                  <a:pt x="0" y="0"/>
                </a:lnTo>
                <a:lnTo>
                  <a:pt x="0" y="378610"/>
                </a:lnTo>
                <a:close/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46319" y="2881490"/>
            <a:ext cx="568960" cy="0"/>
          </a:xfrm>
          <a:custGeom>
            <a:avLst/>
            <a:gdLst/>
            <a:ahLst/>
            <a:cxnLst/>
            <a:rect l="l" t="t" r="r" b="b"/>
            <a:pathLst>
              <a:path w="568960">
                <a:moveTo>
                  <a:pt x="0" y="0"/>
                </a:moveTo>
                <a:lnTo>
                  <a:pt x="568491" y="0"/>
                </a:lnTo>
              </a:path>
            </a:pathLst>
          </a:custGeom>
          <a:ln w="115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41536" y="1319616"/>
            <a:ext cx="0" cy="1764664"/>
          </a:xfrm>
          <a:custGeom>
            <a:avLst/>
            <a:gdLst/>
            <a:ahLst/>
            <a:cxnLst/>
            <a:rect l="l" t="t" r="r" b="b"/>
            <a:pathLst>
              <a:path h="1764664">
                <a:moveTo>
                  <a:pt x="0" y="1764495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08380" y="3084112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08380" y="2790080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08380" y="2495972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08380" y="2201864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08380" y="1907756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108380" y="1613725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08380" y="1319616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129086" y="2954403"/>
            <a:ext cx="554355" cy="55244"/>
          </a:xfrm>
          <a:custGeom>
            <a:avLst/>
            <a:gdLst/>
            <a:ahLst/>
            <a:cxnLst/>
            <a:rect l="l" t="t" r="r" b="b"/>
            <a:pathLst>
              <a:path w="554355" h="55244">
                <a:moveTo>
                  <a:pt x="554292" y="0"/>
                </a:moveTo>
                <a:lnTo>
                  <a:pt x="0" y="55183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129086" y="2983799"/>
            <a:ext cx="40640" cy="44450"/>
          </a:xfrm>
          <a:custGeom>
            <a:avLst/>
            <a:gdLst/>
            <a:ahLst/>
            <a:cxnLst/>
            <a:rect l="l" t="t" r="r" b="b"/>
            <a:pathLst>
              <a:path w="40639" h="44450">
                <a:moveTo>
                  <a:pt x="35919" y="0"/>
                </a:moveTo>
                <a:lnTo>
                  <a:pt x="0" y="25788"/>
                </a:lnTo>
                <a:lnTo>
                  <a:pt x="40294" y="43978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797547" y="2902868"/>
            <a:ext cx="59690" cy="996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725939" y="2855282"/>
            <a:ext cx="718820" cy="12375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00" spc="15" dirty="0">
                <a:solidFill>
                  <a:srgbClr val="00B0F0"/>
                </a:solidFill>
                <a:latin typeface="Arial"/>
                <a:cs typeface="Arial"/>
              </a:rPr>
              <a:t>Q </a:t>
            </a:r>
            <a:r>
              <a:rPr sz="700" spc="5" dirty="0">
                <a:solidFill>
                  <a:srgbClr val="00B0F0"/>
                </a:solidFill>
                <a:latin typeface="Arial"/>
                <a:cs typeface="Arial"/>
              </a:rPr>
              <a:t>(first</a:t>
            </a:r>
            <a:r>
              <a:rPr sz="700" spc="-55" dirty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00B0F0"/>
                </a:solidFill>
                <a:latin typeface="Arial"/>
                <a:cs typeface="Arial"/>
              </a:rPr>
              <a:t>quartile)</a:t>
            </a:r>
            <a:endParaRPr sz="700" dirty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129086" y="2804356"/>
            <a:ext cx="554355" cy="77470"/>
          </a:xfrm>
          <a:custGeom>
            <a:avLst/>
            <a:gdLst/>
            <a:ahLst/>
            <a:cxnLst/>
            <a:rect l="l" t="t" r="r" b="b"/>
            <a:pathLst>
              <a:path w="554355" h="77469">
                <a:moveTo>
                  <a:pt x="554292" y="0"/>
                </a:moveTo>
                <a:lnTo>
                  <a:pt x="0" y="77134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129086" y="2854321"/>
            <a:ext cx="41275" cy="44450"/>
          </a:xfrm>
          <a:custGeom>
            <a:avLst/>
            <a:gdLst/>
            <a:ahLst/>
            <a:cxnLst/>
            <a:rect l="l" t="t" r="r" b="b"/>
            <a:pathLst>
              <a:path w="41275" h="44450">
                <a:moveTo>
                  <a:pt x="34844" y="0"/>
                </a:moveTo>
                <a:lnTo>
                  <a:pt x="0" y="27169"/>
                </a:lnTo>
                <a:lnTo>
                  <a:pt x="40908" y="43824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129086" y="2534424"/>
            <a:ext cx="554355" cy="96520"/>
          </a:xfrm>
          <a:custGeom>
            <a:avLst/>
            <a:gdLst/>
            <a:ahLst/>
            <a:cxnLst/>
            <a:rect l="l" t="t" r="r" b="b"/>
            <a:pathLst>
              <a:path w="554355" h="96519">
                <a:moveTo>
                  <a:pt x="554292" y="0"/>
                </a:moveTo>
                <a:lnTo>
                  <a:pt x="0" y="96475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129086" y="2602579"/>
            <a:ext cx="41910" cy="43815"/>
          </a:xfrm>
          <a:custGeom>
            <a:avLst/>
            <a:gdLst/>
            <a:ahLst/>
            <a:cxnLst/>
            <a:rect l="l" t="t" r="r" b="b"/>
            <a:pathLst>
              <a:path w="41910" h="43814">
                <a:moveTo>
                  <a:pt x="33923" y="0"/>
                </a:moveTo>
                <a:lnTo>
                  <a:pt x="0" y="28320"/>
                </a:lnTo>
                <a:lnTo>
                  <a:pt x="41522" y="43517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591832" y="2062946"/>
            <a:ext cx="478155" cy="0"/>
          </a:xfrm>
          <a:custGeom>
            <a:avLst/>
            <a:gdLst/>
            <a:ahLst/>
            <a:cxnLst/>
            <a:rect l="l" t="t" r="r" b="b"/>
            <a:pathLst>
              <a:path w="478155">
                <a:moveTo>
                  <a:pt x="0" y="0"/>
                </a:moveTo>
                <a:lnTo>
                  <a:pt x="477541" y="0"/>
                </a:lnTo>
              </a:path>
            </a:pathLst>
          </a:custGeom>
          <a:ln w="28575">
            <a:solidFill>
              <a:srgbClr val="FFC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2722490" y="2304015"/>
            <a:ext cx="791210" cy="54950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700" spc="15" dirty="0">
                <a:solidFill>
                  <a:srgbClr val="00B0F0"/>
                </a:solidFill>
                <a:latin typeface="Arial"/>
                <a:cs typeface="Arial"/>
              </a:rPr>
              <a:t>Q</a:t>
            </a:r>
            <a:r>
              <a:rPr sz="675" spc="22" baseline="-18518" dirty="0">
                <a:solidFill>
                  <a:srgbClr val="00B0F0"/>
                </a:solidFill>
                <a:latin typeface="Arial"/>
                <a:cs typeface="Arial"/>
              </a:rPr>
              <a:t>3 </a:t>
            </a:r>
            <a:r>
              <a:rPr sz="700" spc="5" dirty="0">
                <a:solidFill>
                  <a:srgbClr val="00B0F0"/>
                </a:solidFill>
                <a:latin typeface="Arial"/>
                <a:cs typeface="Arial"/>
              </a:rPr>
              <a:t>(third</a:t>
            </a:r>
            <a:r>
              <a:rPr sz="700" spc="-65" dirty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00B0F0"/>
                </a:solidFill>
                <a:latin typeface="Arial"/>
                <a:cs typeface="Arial"/>
              </a:rPr>
              <a:t>quartile)</a:t>
            </a:r>
            <a:endParaRPr sz="700" dirty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700" spc="10" dirty="0">
                <a:solidFill>
                  <a:srgbClr val="00B0F0"/>
                </a:solidFill>
                <a:latin typeface="Arial"/>
                <a:cs typeface="Arial"/>
              </a:rPr>
              <a:t>median</a:t>
            </a:r>
            <a:endParaRPr sz="700" dirty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412488" y="3279140"/>
            <a:ext cx="13779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14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79" name="object 39"/>
          <p:cNvSpPr/>
          <p:nvPr/>
        </p:nvSpPr>
        <p:spPr>
          <a:xfrm>
            <a:off x="1692067" y="3445391"/>
            <a:ext cx="478155" cy="0"/>
          </a:xfrm>
          <a:custGeom>
            <a:avLst/>
            <a:gdLst/>
            <a:ahLst/>
            <a:cxnLst/>
            <a:rect l="l" t="t" r="r" b="b"/>
            <a:pathLst>
              <a:path w="478155">
                <a:moveTo>
                  <a:pt x="0" y="0"/>
                </a:moveTo>
                <a:lnTo>
                  <a:pt x="477541" y="0"/>
                </a:lnTo>
              </a:path>
            </a:pathLst>
          </a:custGeom>
          <a:ln w="28575">
            <a:solidFill>
              <a:srgbClr val="7030A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TextBox 79"/>
          <p:cNvSpPr txBox="1"/>
          <p:nvPr/>
        </p:nvSpPr>
        <p:spPr>
          <a:xfrm>
            <a:off x="3304668" y="1888399"/>
            <a:ext cx="98831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solidFill>
                  <a:srgbClr val="FFC000"/>
                </a:solidFill>
              </a:rPr>
              <a:t>=</a:t>
            </a:r>
            <a:r>
              <a:rPr lang="en-US" sz="700" dirty="0" smtClean="0">
                <a:solidFill>
                  <a:srgbClr val="00B0F0"/>
                </a:solidFill>
              </a:rPr>
              <a:t>Q3</a:t>
            </a:r>
            <a:r>
              <a:rPr lang="en-US" sz="700" dirty="0" smtClean="0">
                <a:solidFill>
                  <a:srgbClr val="FFC000"/>
                </a:solidFill>
              </a:rPr>
              <a:t>+1.5(</a:t>
            </a:r>
            <a:r>
              <a:rPr lang="en-US" sz="700" dirty="0" smtClean="0">
                <a:solidFill>
                  <a:srgbClr val="00B050"/>
                </a:solidFill>
              </a:rPr>
              <a:t>IQR</a:t>
            </a:r>
            <a:r>
              <a:rPr lang="en-US" sz="700" dirty="0" smtClean="0">
                <a:solidFill>
                  <a:srgbClr val="FFC000"/>
                </a:solidFill>
              </a:rPr>
              <a:t>)</a:t>
            </a:r>
            <a:endParaRPr lang="en-US" sz="700" dirty="0">
              <a:solidFill>
                <a:srgbClr val="FFC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289374" y="3138058"/>
            <a:ext cx="98831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solidFill>
                  <a:srgbClr val="7030A0"/>
                </a:solidFill>
              </a:rPr>
              <a:t>=</a:t>
            </a:r>
            <a:r>
              <a:rPr lang="en-US" sz="700" b="1" dirty="0" smtClean="0">
                <a:solidFill>
                  <a:srgbClr val="00B0F0"/>
                </a:solidFill>
              </a:rPr>
              <a:t>Q1</a:t>
            </a:r>
            <a:r>
              <a:rPr lang="en-US" sz="700" b="1" dirty="0" smtClean="0">
                <a:solidFill>
                  <a:srgbClr val="7030A0"/>
                </a:solidFill>
              </a:rPr>
              <a:t>-1.5(</a:t>
            </a:r>
            <a:r>
              <a:rPr lang="en-US" sz="700" b="1" dirty="0" smtClean="0">
                <a:solidFill>
                  <a:srgbClr val="00B050"/>
                </a:solidFill>
              </a:rPr>
              <a:t>IQR</a:t>
            </a:r>
            <a:r>
              <a:rPr lang="en-US" sz="700" b="1" dirty="0" smtClean="0">
                <a:solidFill>
                  <a:srgbClr val="7030A0"/>
                </a:solidFill>
              </a:rPr>
              <a:t>)</a:t>
            </a:r>
            <a:endParaRPr lang="en-US" sz="700" b="1" dirty="0">
              <a:solidFill>
                <a:srgbClr val="7030A0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238624" y="2843091"/>
            <a:ext cx="7717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600" u="sng" spc="15" dirty="0" smtClean="0">
                <a:solidFill>
                  <a:srgbClr val="7030A0"/>
                </a:solidFill>
                <a:latin typeface="Arial"/>
                <a:cs typeface="Arial"/>
              </a:rPr>
              <a:t>min </a:t>
            </a:r>
            <a:r>
              <a:rPr lang="en-US" sz="600" u="sng" spc="5" dirty="0" smtClean="0">
                <a:solidFill>
                  <a:srgbClr val="7030A0"/>
                </a:solidFill>
                <a:latin typeface="Arial"/>
                <a:cs typeface="Arial"/>
              </a:rPr>
              <a:t>whisker</a:t>
            </a:r>
            <a:r>
              <a:rPr lang="en-US" sz="600" u="sng" spc="-65" dirty="0" smtClean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600" u="sng" spc="10" dirty="0" smtClean="0">
                <a:solidFill>
                  <a:srgbClr val="7030A0"/>
                </a:solidFill>
                <a:latin typeface="Arial"/>
                <a:cs typeface="Arial"/>
              </a:rPr>
              <a:t>reach</a:t>
            </a:r>
            <a:endParaRPr lang="en-US" sz="600" u="sng" dirty="0">
              <a:solidFill>
                <a:srgbClr val="7030A0"/>
              </a:solidFill>
              <a:latin typeface="Arial"/>
              <a:cs typeface="Arial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09059" y="3033004"/>
            <a:ext cx="1371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7030A0"/>
                </a:solidFill>
              </a:rPr>
              <a:t>(lower fence)</a:t>
            </a:r>
            <a:endParaRPr lang="en-US" sz="700" dirty="0">
              <a:solidFill>
                <a:srgbClr val="7030A0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730675" y="1925838"/>
            <a:ext cx="678391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00" dirty="0" smtClean="0">
                <a:solidFill>
                  <a:srgbClr val="FFC000"/>
                </a:solidFill>
              </a:rPr>
              <a:t>(upper </a:t>
            </a:r>
            <a:r>
              <a:rPr lang="en-US" sz="700" dirty="0">
                <a:solidFill>
                  <a:srgbClr val="FFC000"/>
                </a:solidFill>
              </a:rPr>
              <a:t>fence)</a:t>
            </a:r>
          </a:p>
        </p:txBody>
      </p:sp>
      <p:cxnSp>
        <p:nvCxnSpPr>
          <p:cNvPr id="87" name="Straight Connector 86"/>
          <p:cNvCxnSpPr/>
          <p:nvPr/>
        </p:nvCxnSpPr>
        <p:spPr>
          <a:xfrm>
            <a:off x="1546123" y="2640877"/>
            <a:ext cx="0" cy="36871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>
            <a:off x="2641498" y="1826541"/>
            <a:ext cx="852156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600" u="sng" spc="15" dirty="0">
                <a:solidFill>
                  <a:srgbClr val="FFC000"/>
                </a:solidFill>
                <a:latin typeface="Arial"/>
                <a:cs typeface="Arial"/>
              </a:rPr>
              <a:t>max </a:t>
            </a:r>
            <a:r>
              <a:rPr lang="en-US" sz="600" u="sng" spc="5" dirty="0">
                <a:solidFill>
                  <a:srgbClr val="FFC000"/>
                </a:solidFill>
                <a:latin typeface="Arial"/>
                <a:cs typeface="Arial"/>
              </a:rPr>
              <a:t>whisker</a:t>
            </a:r>
            <a:r>
              <a:rPr lang="en-US" sz="600" u="sng" spc="-6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lang="en-US" sz="600" u="sng" spc="10" dirty="0">
                <a:solidFill>
                  <a:srgbClr val="FFC000"/>
                </a:solidFill>
                <a:latin typeface="Arial"/>
                <a:cs typeface="Arial"/>
              </a:rPr>
              <a:t>reach</a:t>
            </a:r>
            <a:endParaRPr lang="en-US" sz="600" u="sng" dirty="0">
              <a:solidFill>
                <a:srgbClr val="FFC000"/>
              </a:solidFill>
              <a:latin typeface="Arial"/>
              <a:cs typeface="Arial"/>
            </a:endParaRPr>
          </a:p>
        </p:txBody>
      </p:sp>
      <p:sp>
        <p:nvSpPr>
          <p:cNvPr id="119" name="object 48"/>
          <p:cNvSpPr/>
          <p:nvPr/>
        </p:nvSpPr>
        <p:spPr>
          <a:xfrm>
            <a:off x="1291967" y="1163276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49"/>
          <p:cNvSpPr/>
          <p:nvPr/>
        </p:nvSpPr>
        <p:spPr>
          <a:xfrm>
            <a:off x="1291967" y="179869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50"/>
          <p:cNvSpPr/>
          <p:nvPr/>
        </p:nvSpPr>
        <p:spPr>
          <a:xfrm>
            <a:off x="1291967" y="183307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430"/>
                </a:lnTo>
                <a:lnTo>
                  <a:pt x="45963" y="45992"/>
                </a:lnTo>
                <a:lnTo>
                  <a:pt x="37397" y="51763"/>
                </a:lnTo>
                <a:lnTo>
                  <a:pt x="26939" y="53878"/>
                </a:lnTo>
                <a:lnTo>
                  <a:pt x="16480" y="51763"/>
                </a:lnTo>
                <a:lnTo>
                  <a:pt x="7914" y="45992"/>
                </a:lnTo>
                <a:lnTo>
                  <a:pt x="2126" y="37430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51"/>
          <p:cNvSpPr/>
          <p:nvPr/>
        </p:nvSpPr>
        <p:spPr>
          <a:xfrm>
            <a:off x="1291967" y="219748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52"/>
          <p:cNvSpPr/>
          <p:nvPr/>
        </p:nvSpPr>
        <p:spPr>
          <a:xfrm>
            <a:off x="1291967" y="227731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53"/>
          <p:cNvSpPr/>
          <p:nvPr/>
        </p:nvSpPr>
        <p:spPr>
          <a:xfrm>
            <a:off x="1291967" y="228506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54"/>
          <p:cNvSpPr/>
          <p:nvPr/>
        </p:nvSpPr>
        <p:spPr>
          <a:xfrm>
            <a:off x="1291967" y="229972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55"/>
          <p:cNvSpPr/>
          <p:nvPr/>
        </p:nvSpPr>
        <p:spPr>
          <a:xfrm>
            <a:off x="1291967" y="231583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56"/>
          <p:cNvSpPr/>
          <p:nvPr/>
        </p:nvSpPr>
        <p:spPr>
          <a:xfrm>
            <a:off x="1291967" y="232673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57"/>
          <p:cNvSpPr/>
          <p:nvPr/>
        </p:nvSpPr>
        <p:spPr>
          <a:xfrm>
            <a:off x="1291967" y="233379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58"/>
          <p:cNvSpPr/>
          <p:nvPr/>
        </p:nvSpPr>
        <p:spPr>
          <a:xfrm>
            <a:off x="1291967" y="241891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59"/>
          <p:cNvSpPr/>
          <p:nvPr/>
        </p:nvSpPr>
        <p:spPr>
          <a:xfrm>
            <a:off x="1291967" y="255223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60"/>
          <p:cNvSpPr/>
          <p:nvPr/>
        </p:nvSpPr>
        <p:spPr>
          <a:xfrm>
            <a:off x="1291967" y="259168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61"/>
          <p:cNvSpPr/>
          <p:nvPr/>
        </p:nvSpPr>
        <p:spPr>
          <a:xfrm>
            <a:off x="1291967" y="264087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62"/>
          <p:cNvSpPr/>
          <p:nvPr/>
        </p:nvSpPr>
        <p:spPr>
          <a:xfrm>
            <a:off x="1291967" y="266014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63"/>
          <p:cNvSpPr/>
          <p:nvPr/>
        </p:nvSpPr>
        <p:spPr>
          <a:xfrm>
            <a:off x="1291967" y="271801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64"/>
          <p:cNvSpPr/>
          <p:nvPr/>
        </p:nvSpPr>
        <p:spPr>
          <a:xfrm>
            <a:off x="1291967" y="272714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65"/>
          <p:cNvSpPr/>
          <p:nvPr/>
        </p:nvSpPr>
        <p:spPr>
          <a:xfrm>
            <a:off x="1291967" y="274510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66"/>
          <p:cNvSpPr/>
          <p:nvPr/>
        </p:nvSpPr>
        <p:spPr>
          <a:xfrm>
            <a:off x="1291967" y="275231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67"/>
          <p:cNvSpPr/>
          <p:nvPr/>
        </p:nvSpPr>
        <p:spPr>
          <a:xfrm>
            <a:off x="1291967" y="276521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68"/>
          <p:cNvSpPr/>
          <p:nvPr/>
        </p:nvSpPr>
        <p:spPr>
          <a:xfrm>
            <a:off x="1291967" y="2769204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69"/>
          <p:cNvSpPr/>
          <p:nvPr/>
        </p:nvSpPr>
        <p:spPr>
          <a:xfrm>
            <a:off x="1291967" y="277810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70"/>
          <p:cNvSpPr/>
          <p:nvPr/>
        </p:nvSpPr>
        <p:spPr>
          <a:xfrm>
            <a:off x="1291967" y="278440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71"/>
          <p:cNvSpPr/>
          <p:nvPr/>
        </p:nvSpPr>
        <p:spPr>
          <a:xfrm>
            <a:off x="1291967" y="27943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61"/>
          <p:cNvSpPr/>
          <p:nvPr/>
        </p:nvSpPr>
        <p:spPr>
          <a:xfrm>
            <a:off x="1287743" y="290942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62"/>
          <p:cNvSpPr/>
          <p:nvPr/>
        </p:nvSpPr>
        <p:spPr>
          <a:xfrm>
            <a:off x="1289854" y="308295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63"/>
          <p:cNvSpPr/>
          <p:nvPr/>
        </p:nvSpPr>
        <p:spPr>
          <a:xfrm>
            <a:off x="1291469" y="2844026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64"/>
          <p:cNvSpPr/>
          <p:nvPr/>
        </p:nvSpPr>
        <p:spPr>
          <a:xfrm>
            <a:off x="1282004" y="296729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65"/>
          <p:cNvSpPr/>
          <p:nvPr/>
        </p:nvSpPr>
        <p:spPr>
          <a:xfrm>
            <a:off x="1293358" y="32109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66"/>
          <p:cNvSpPr/>
          <p:nvPr/>
        </p:nvSpPr>
        <p:spPr>
          <a:xfrm>
            <a:off x="1290745" y="311741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67"/>
          <p:cNvSpPr/>
          <p:nvPr/>
        </p:nvSpPr>
        <p:spPr>
          <a:xfrm>
            <a:off x="1288021" y="293078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68"/>
          <p:cNvSpPr/>
          <p:nvPr/>
        </p:nvSpPr>
        <p:spPr>
          <a:xfrm>
            <a:off x="1289854" y="2876184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69"/>
          <p:cNvSpPr/>
          <p:nvPr/>
        </p:nvSpPr>
        <p:spPr>
          <a:xfrm>
            <a:off x="1294107" y="282653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70"/>
          <p:cNvSpPr/>
          <p:nvPr/>
        </p:nvSpPr>
        <p:spPr>
          <a:xfrm>
            <a:off x="1287742" y="298676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71"/>
          <p:cNvSpPr/>
          <p:nvPr/>
        </p:nvSpPr>
        <p:spPr>
          <a:xfrm>
            <a:off x="1286434" y="303585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Rectangle 153"/>
          <p:cNvSpPr/>
          <p:nvPr/>
        </p:nvSpPr>
        <p:spPr>
          <a:xfrm>
            <a:off x="930727" y="2733858"/>
            <a:ext cx="42896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spc="-15" dirty="0">
                <a:solidFill>
                  <a:srgbClr val="00B050"/>
                </a:solidFill>
                <a:latin typeface="Arial"/>
                <a:cs typeface="Arial"/>
              </a:rPr>
              <a:t>IQR</a:t>
            </a:r>
            <a:endParaRPr lang="en-US" sz="1100" dirty="0"/>
          </a:p>
        </p:txBody>
      </p:sp>
      <p:cxnSp>
        <p:nvCxnSpPr>
          <p:cNvPr id="155" name="Straight Arrow Connector 154"/>
          <p:cNvCxnSpPr/>
          <p:nvPr/>
        </p:nvCxnSpPr>
        <p:spPr>
          <a:xfrm flipV="1">
            <a:off x="1243710" y="2816695"/>
            <a:ext cx="316221" cy="4796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>
            <a:stCxn id="85" idx="2"/>
          </p:cNvCxnSpPr>
          <p:nvPr/>
        </p:nvCxnSpPr>
        <p:spPr>
          <a:xfrm>
            <a:off x="994859" y="3233059"/>
            <a:ext cx="641102" cy="151513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 flipH="1">
            <a:off x="2129086" y="2011207"/>
            <a:ext cx="601589" cy="77247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object 8"/>
          <p:cNvSpPr/>
          <p:nvPr/>
        </p:nvSpPr>
        <p:spPr>
          <a:xfrm flipH="1">
            <a:off x="1830602" y="2088454"/>
            <a:ext cx="45719" cy="543009"/>
          </a:xfrm>
          <a:custGeom>
            <a:avLst/>
            <a:gdLst/>
            <a:ahLst/>
            <a:cxnLst/>
            <a:rect l="l" t="t" r="r" b="b"/>
            <a:pathLst>
              <a:path h="407035">
                <a:moveTo>
                  <a:pt x="0" y="0"/>
                </a:moveTo>
                <a:lnTo>
                  <a:pt x="0" y="40647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8"/>
          <p:cNvSpPr/>
          <p:nvPr/>
        </p:nvSpPr>
        <p:spPr>
          <a:xfrm flipH="1">
            <a:off x="1830600" y="3014075"/>
            <a:ext cx="45720" cy="411750"/>
          </a:xfrm>
          <a:custGeom>
            <a:avLst/>
            <a:gdLst/>
            <a:ahLst/>
            <a:cxnLst/>
            <a:rect l="l" t="t" r="r" b="b"/>
            <a:pathLst>
              <a:path h="407035">
                <a:moveTo>
                  <a:pt x="0" y="0"/>
                </a:moveTo>
                <a:lnTo>
                  <a:pt x="0" y="40647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Rectangle 161"/>
          <p:cNvSpPr/>
          <p:nvPr/>
        </p:nvSpPr>
        <p:spPr>
          <a:xfrm>
            <a:off x="1866834" y="2190399"/>
            <a:ext cx="52450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 smtClean="0"/>
              <a:t>1.5(</a:t>
            </a:r>
            <a:r>
              <a:rPr lang="en-US" sz="800" dirty="0" smtClean="0">
                <a:solidFill>
                  <a:srgbClr val="00B050"/>
                </a:solidFill>
              </a:rPr>
              <a:t>IQR</a:t>
            </a:r>
            <a:r>
              <a:rPr lang="en-US" sz="800" dirty="0"/>
              <a:t>)</a:t>
            </a:r>
            <a:endParaRPr lang="en-US" dirty="0"/>
          </a:p>
        </p:txBody>
      </p:sp>
      <p:sp>
        <p:nvSpPr>
          <p:cNvPr id="163" name="Rectangle 162"/>
          <p:cNvSpPr/>
          <p:nvPr/>
        </p:nvSpPr>
        <p:spPr>
          <a:xfrm>
            <a:off x="1827493" y="3084112"/>
            <a:ext cx="52450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 smtClean="0"/>
              <a:t>1.5(</a:t>
            </a:r>
            <a:r>
              <a:rPr lang="en-US" sz="800" dirty="0" smtClean="0">
                <a:solidFill>
                  <a:srgbClr val="00B050"/>
                </a:solidFill>
              </a:rPr>
              <a:t>IQR</a:t>
            </a:r>
            <a:r>
              <a:rPr lang="en-US" sz="800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32350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81120">
              <a:lnSpc>
                <a:spcPct val="100000"/>
              </a:lnSpc>
              <a:spcBef>
                <a:spcPts val="135"/>
              </a:spcBef>
            </a:pPr>
            <a:r>
              <a:rPr spc="-20" dirty="0"/>
              <a:t>Box</a:t>
            </a:r>
            <a:r>
              <a:rPr spc="-85" dirty="0"/>
              <a:t> </a:t>
            </a:r>
            <a:r>
              <a:rPr spc="-45" dirty="0"/>
              <a:t>plot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4052570" cy="5740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50" dirty="0">
                <a:latin typeface="Arial"/>
                <a:cs typeface="Arial"/>
              </a:rPr>
              <a:t>A </a:t>
            </a:r>
            <a:r>
              <a:rPr sz="1200" i="1" spc="-15" dirty="0">
                <a:solidFill>
                  <a:srgbClr val="024F84"/>
                </a:solidFill>
                <a:latin typeface="Arial"/>
                <a:cs typeface="Arial"/>
              </a:rPr>
              <a:t>box </a:t>
            </a:r>
            <a:r>
              <a:rPr sz="1200" i="1" spc="-5" dirty="0">
                <a:solidFill>
                  <a:srgbClr val="024F84"/>
                </a:solidFill>
                <a:latin typeface="Arial"/>
                <a:cs typeface="Arial"/>
              </a:rPr>
              <a:t>plot </a:t>
            </a:r>
            <a:r>
              <a:rPr sz="1200" spc="-45" dirty="0">
                <a:latin typeface="Arial"/>
                <a:cs typeface="Arial"/>
              </a:rPr>
              <a:t>visualizes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5" dirty="0">
                <a:latin typeface="Arial"/>
                <a:cs typeface="Arial"/>
              </a:rPr>
              <a:t>median,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5" dirty="0">
                <a:latin typeface="Arial"/>
                <a:cs typeface="Arial"/>
              </a:rPr>
              <a:t>quartiles, and </a:t>
            </a:r>
            <a:r>
              <a:rPr sz="1200" spc="-15" dirty="0">
                <a:latin typeface="Arial"/>
                <a:cs typeface="Arial"/>
              </a:rPr>
              <a:t>suspected  </a:t>
            </a:r>
            <a:r>
              <a:rPr sz="1200" spc="-25" dirty="0">
                <a:latin typeface="Arial"/>
                <a:cs typeface="Arial"/>
              </a:rPr>
              <a:t>outliers. </a:t>
            </a:r>
            <a:r>
              <a:rPr sz="1200" b="1" spc="-40" dirty="0">
                <a:latin typeface="Arial"/>
                <a:cs typeface="Arial"/>
              </a:rPr>
              <a:t>An </a:t>
            </a:r>
            <a:r>
              <a:rPr sz="1200" b="1" i="1" spc="-30" dirty="0">
                <a:solidFill>
                  <a:srgbClr val="FF0000"/>
                </a:solidFill>
                <a:latin typeface="Arial"/>
                <a:cs typeface="Arial"/>
              </a:rPr>
              <a:t>outlier</a:t>
            </a:r>
            <a:r>
              <a:rPr sz="1200" b="1" i="1" spc="-3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b="1" spc="-40" dirty="0">
                <a:latin typeface="Arial"/>
                <a:cs typeface="Arial"/>
              </a:rPr>
              <a:t>is </a:t>
            </a:r>
            <a:r>
              <a:rPr sz="1200" b="1" spc="-30" dirty="0">
                <a:latin typeface="Arial"/>
                <a:cs typeface="Arial"/>
              </a:rPr>
              <a:t>deﬁned </a:t>
            </a:r>
            <a:r>
              <a:rPr sz="1200" b="1" spc="-40" dirty="0">
                <a:latin typeface="Arial"/>
                <a:cs typeface="Arial"/>
              </a:rPr>
              <a:t>as an </a:t>
            </a:r>
            <a:r>
              <a:rPr sz="1200" b="1" spc="-25" dirty="0">
                <a:latin typeface="Arial"/>
                <a:cs typeface="Arial"/>
              </a:rPr>
              <a:t>observation </a:t>
            </a:r>
            <a:r>
              <a:rPr sz="1200" b="1" spc="-30" dirty="0">
                <a:latin typeface="Arial"/>
                <a:cs typeface="Arial"/>
              </a:rPr>
              <a:t>more </a:t>
            </a:r>
            <a:r>
              <a:rPr sz="1200" b="1" spc="-25" dirty="0">
                <a:latin typeface="Arial"/>
                <a:cs typeface="Arial"/>
              </a:rPr>
              <a:t>than  </a:t>
            </a:r>
            <a:r>
              <a:rPr sz="1200" b="1" spc="-15" dirty="0">
                <a:solidFill>
                  <a:srgbClr val="FF0000"/>
                </a:solidFill>
                <a:latin typeface="Arial"/>
                <a:cs typeface="Arial"/>
              </a:rPr>
              <a:t>1.5</a:t>
            </a:r>
            <a:r>
              <a:rPr sz="1200" b="1" i="1" spc="-15" dirty="0">
                <a:solidFill>
                  <a:srgbClr val="FF0000"/>
                </a:solidFill>
                <a:latin typeface="Times New Roman"/>
                <a:cs typeface="Times New Roman"/>
              </a:rPr>
              <a:t>×</a:t>
            </a:r>
            <a:r>
              <a:rPr sz="1200" b="1" spc="-15" dirty="0">
                <a:solidFill>
                  <a:srgbClr val="00B050"/>
                </a:solidFill>
                <a:latin typeface="Arial"/>
                <a:cs typeface="Arial"/>
              </a:rPr>
              <a:t>IQR</a:t>
            </a:r>
            <a:r>
              <a:rPr sz="12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spc="-35" dirty="0">
                <a:solidFill>
                  <a:srgbClr val="FF0000"/>
                </a:solidFill>
                <a:latin typeface="Arial"/>
                <a:cs typeface="Arial"/>
              </a:rPr>
              <a:t>away </a:t>
            </a:r>
            <a:r>
              <a:rPr sz="1200" b="1" spc="-25" dirty="0">
                <a:solidFill>
                  <a:srgbClr val="FF0000"/>
                </a:solidFill>
                <a:latin typeface="Arial"/>
                <a:cs typeface="Arial"/>
              </a:rPr>
              <a:t>from </a:t>
            </a:r>
            <a:r>
              <a:rPr sz="1200" b="1" spc="-20" dirty="0">
                <a:solidFill>
                  <a:srgbClr val="FF0000"/>
                </a:solidFill>
                <a:latin typeface="Arial"/>
                <a:cs typeface="Arial"/>
              </a:rPr>
              <a:t>the</a:t>
            </a:r>
            <a:r>
              <a:rPr sz="1200" b="1" spc="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spc="-25" dirty="0" smtClean="0">
                <a:solidFill>
                  <a:srgbClr val="FF0000"/>
                </a:solidFill>
                <a:latin typeface="Arial"/>
                <a:cs typeface="Arial"/>
              </a:rPr>
              <a:t>quartiles</a:t>
            </a:r>
            <a:r>
              <a:rPr lang="en-US" sz="1200" b="1" spc="-25" dirty="0">
                <a:solidFill>
                  <a:srgbClr val="FF0000"/>
                </a:solidFill>
                <a:latin typeface="Arial"/>
                <a:cs typeface="Arial"/>
              </a:rPr>
              <a:t> (Q1 and Q3)</a:t>
            </a:r>
            <a:r>
              <a:rPr sz="1200" b="1" spc="-25" dirty="0" smtClean="0">
                <a:latin typeface="Arial"/>
                <a:cs typeface="Arial"/>
              </a:rPr>
              <a:t>.</a:t>
            </a:r>
            <a:endParaRPr sz="1200" b="1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46319" y="2630977"/>
            <a:ext cx="568960" cy="379095"/>
          </a:xfrm>
          <a:custGeom>
            <a:avLst/>
            <a:gdLst/>
            <a:ahLst/>
            <a:cxnLst/>
            <a:rect l="l" t="t" r="r" b="b"/>
            <a:pathLst>
              <a:path w="568960" h="379094">
                <a:moveTo>
                  <a:pt x="0" y="378610"/>
                </a:moveTo>
                <a:lnTo>
                  <a:pt x="568491" y="378610"/>
                </a:lnTo>
                <a:lnTo>
                  <a:pt x="568491" y="0"/>
                </a:lnTo>
                <a:lnTo>
                  <a:pt x="0" y="0"/>
                </a:lnTo>
                <a:lnTo>
                  <a:pt x="0" y="378610"/>
                </a:lnTo>
                <a:close/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46319" y="2881490"/>
            <a:ext cx="568960" cy="0"/>
          </a:xfrm>
          <a:custGeom>
            <a:avLst/>
            <a:gdLst/>
            <a:ahLst/>
            <a:cxnLst/>
            <a:rect l="l" t="t" r="r" b="b"/>
            <a:pathLst>
              <a:path w="568960">
                <a:moveTo>
                  <a:pt x="0" y="0"/>
                </a:moveTo>
                <a:lnTo>
                  <a:pt x="568491" y="0"/>
                </a:lnTo>
              </a:path>
            </a:pathLst>
          </a:custGeom>
          <a:ln w="115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41536" y="1319616"/>
            <a:ext cx="0" cy="1764664"/>
          </a:xfrm>
          <a:custGeom>
            <a:avLst/>
            <a:gdLst/>
            <a:ahLst/>
            <a:cxnLst/>
            <a:rect l="l" t="t" r="r" b="b"/>
            <a:pathLst>
              <a:path h="1764664">
                <a:moveTo>
                  <a:pt x="0" y="1764495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08380" y="3084112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08380" y="2790080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08380" y="2495972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08380" y="2201864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08380" y="1907756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108380" y="1613725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08380" y="1319616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129086" y="2954403"/>
            <a:ext cx="554355" cy="55244"/>
          </a:xfrm>
          <a:custGeom>
            <a:avLst/>
            <a:gdLst/>
            <a:ahLst/>
            <a:cxnLst/>
            <a:rect l="l" t="t" r="r" b="b"/>
            <a:pathLst>
              <a:path w="554355" h="55244">
                <a:moveTo>
                  <a:pt x="554292" y="0"/>
                </a:moveTo>
                <a:lnTo>
                  <a:pt x="0" y="55183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129086" y="2983799"/>
            <a:ext cx="40640" cy="44450"/>
          </a:xfrm>
          <a:custGeom>
            <a:avLst/>
            <a:gdLst/>
            <a:ahLst/>
            <a:cxnLst/>
            <a:rect l="l" t="t" r="r" b="b"/>
            <a:pathLst>
              <a:path w="40639" h="44450">
                <a:moveTo>
                  <a:pt x="35919" y="0"/>
                </a:moveTo>
                <a:lnTo>
                  <a:pt x="0" y="25788"/>
                </a:lnTo>
                <a:lnTo>
                  <a:pt x="40294" y="43978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797547" y="2902868"/>
            <a:ext cx="59690" cy="996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725939" y="2855282"/>
            <a:ext cx="718820" cy="12375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00" spc="15" dirty="0">
                <a:solidFill>
                  <a:srgbClr val="00B0F0"/>
                </a:solidFill>
                <a:latin typeface="Arial"/>
                <a:cs typeface="Arial"/>
              </a:rPr>
              <a:t>Q </a:t>
            </a:r>
            <a:r>
              <a:rPr sz="700" spc="5" dirty="0">
                <a:solidFill>
                  <a:srgbClr val="00B0F0"/>
                </a:solidFill>
                <a:latin typeface="Arial"/>
                <a:cs typeface="Arial"/>
              </a:rPr>
              <a:t>(first</a:t>
            </a:r>
            <a:r>
              <a:rPr sz="700" spc="-55" dirty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00B0F0"/>
                </a:solidFill>
                <a:latin typeface="Arial"/>
                <a:cs typeface="Arial"/>
              </a:rPr>
              <a:t>quartile)</a:t>
            </a:r>
            <a:endParaRPr sz="700" dirty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129086" y="2804356"/>
            <a:ext cx="554355" cy="77470"/>
          </a:xfrm>
          <a:custGeom>
            <a:avLst/>
            <a:gdLst/>
            <a:ahLst/>
            <a:cxnLst/>
            <a:rect l="l" t="t" r="r" b="b"/>
            <a:pathLst>
              <a:path w="554355" h="77469">
                <a:moveTo>
                  <a:pt x="554292" y="0"/>
                </a:moveTo>
                <a:lnTo>
                  <a:pt x="0" y="77134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129086" y="2854321"/>
            <a:ext cx="41275" cy="44450"/>
          </a:xfrm>
          <a:custGeom>
            <a:avLst/>
            <a:gdLst/>
            <a:ahLst/>
            <a:cxnLst/>
            <a:rect l="l" t="t" r="r" b="b"/>
            <a:pathLst>
              <a:path w="41275" h="44450">
                <a:moveTo>
                  <a:pt x="34844" y="0"/>
                </a:moveTo>
                <a:lnTo>
                  <a:pt x="0" y="27169"/>
                </a:lnTo>
                <a:lnTo>
                  <a:pt x="40908" y="43824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129086" y="2534424"/>
            <a:ext cx="554355" cy="96520"/>
          </a:xfrm>
          <a:custGeom>
            <a:avLst/>
            <a:gdLst/>
            <a:ahLst/>
            <a:cxnLst/>
            <a:rect l="l" t="t" r="r" b="b"/>
            <a:pathLst>
              <a:path w="554355" h="96519">
                <a:moveTo>
                  <a:pt x="554292" y="0"/>
                </a:moveTo>
                <a:lnTo>
                  <a:pt x="0" y="96475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129086" y="2602579"/>
            <a:ext cx="41910" cy="43815"/>
          </a:xfrm>
          <a:custGeom>
            <a:avLst/>
            <a:gdLst/>
            <a:ahLst/>
            <a:cxnLst/>
            <a:rect l="l" t="t" r="r" b="b"/>
            <a:pathLst>
              <a:path w="41910" h="43814">
                <a:moveTo>
                  <a:pt x="33923" y="0"/>
                </a:moveTo>
                <a:lnTo>
                  <a:pt x="0" y="28320"/>
                </a:lnTo>
                <a:lnTo>
                  <a:pt x="41522" y="43517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591832" y="2062946"/>
            <a:ext cx="478155" cy="0"/>
          </a:xfrm>
          <a:custGeom>
            <a:avLst/>
            <a:gdLst/>
            <a:ahLst/>
            <a:cxnLst/>
            <a:rect l="l" t="t" r="r" b="b"/>
            <a:pathLst>
              <a:path w="478155">
                <a:moveTo>
                  <a:pt x="0" y="0"/>
                </a:moveTo>
                <a:lnTo>
                  <a:pt x="477541" y="0"/>
                </a:lnTo>
              </a:path>
            </a:pathLst>
          </a:custGeom>
          <a:ln w="28575">
            <a:solidFill>
              <a:srgbClr val="FFC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2722490" y="2304015"/>
            <a:ext cx="791210" cy="54950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700" spc="15" dirty="0">
                <a:solidFill>
                  <a:srgbClr val="00B0F0"/>
                </a:solidFill>
                <a:latin typeface="Arial"/>
                <a:cs typeface="Arial"/>
              </a:rPr>
              <a:t>Q</a:t>
            </a:r>
            <a:r>
              <a:rPr sz="675" spc="22" baseline="-18518" dirty="0">
                <a:solidFill>
                  <a:srgbClr val="00B0F0"/>
                </a:solidFill>
                <a:latin typeface="Arial"/>
                <a:cs typeface="Arial"/>
              </a:rPr>
              <a:t>3 </a:t>
            </a:r>
            <a:r>
              <a:rPr sz="700" spc="5" dirty="0">
                <a:solidFill>
                  <a:srgbClr val="00B0F0"/>
                </a:solidFill>
                <a:latin typeface="Arial"/>
                <a:cs typeface="Arial"/>
              </a:rPr>
              <a:t>(third</a:t>
            </a:r>
            <a:r>
              <a:rPr sz="700" spc="-65" dirty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00B0F0"/>
                </a:solidFill>
                <a:latin typeface="Arial"/>
                <a:cs typeface="Arial"/>
              </a:rPr>
              <a:t>quartile)</a:t>
            </a:r>
            <a:endParaRPr sz="700" dirty="0">
              <a:solidFill>
                <a:srgbClr val="00B0F0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700" spc="10" dirty="0">
                <a:solidFill>
                  <a:srgbClr val="00B0F0"/>
                </a:solidFill>
                <a:latin typeface="Arial"/>
                <a:cs typeface="Arial"/>
              </a:rPr>
              <a:t>median</a:t>
            </a:r>
            <a:endParaRPr sz="700" dirty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412488" y="3279140"/>
            <a:ext cx="13779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14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304668" y="1888399"/>
            <a:ext cx="98831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solidFill>
                  <a:srgbClr val="FFC000"/>
                </a:solidFill>
              </a:rPr>
              <a:t>=</a:t>
            </a:r>
            <a:r>
              <a:rPr lang="en-US" sz="700" dirty="0" smtClean="0">
                <a:solidFill>
                  <a:srgbClr val="00B0F0"/>
                </a:solidFill>
              </a:rPr>
              <a:t>Q3</a:t>
            </a:r>
            <a:r>
              <a:rPr lang="en-US" sz="700" dirty="0" smtClean="0">
                <a:solidFill>
                  <a:srgbClr val="FFC000"/>
                </a:solidFill>
              </a:rPr>
              <a:t>+1.5(</a:t>
            </a:r>
            <a:r>
              <a:rPr lang="en-US" sz="700" dirty="0" smtClean="0">
                <a:solidFill>
                  <a:srgbClr val="00B050"/>
                </a:solidFill>
              </a:rPr>
              <a:t>IQR</a:t>
            </a:r>
            <a:r>
              <a:rPr lang="en-US" sz="700" dirty="0" smtClean="0">
                <a:solidFill>
                  <a:srgbClr val="FFC000"/>
                </a:solidFill>
              </a:rPr>
              <a:t>)</a:t>
            </a:r>
            <a:endParaRPr lang="en-US" sz="700" dirty="0">
              <a:solidFill>
                <a:srgbClr val="FFC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289374" y="3138058"/>
            <a:ext cx="98831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solidFill>
                  <a:srgbClr val="7030A0"/>
                </a:solidFill>
              </a:rPr>
              <a:t>=</a:t>
            </a:r>
            <a:r>
              <a:rPr lang="en-US" sz="700" b="1" dirty="0" smtClean="0">
                <a:solidFill>
                  <a:srgbClr val="00B0F0"/>
                </a:solidFill>
              </a:rPr>
              <a:t>Q1</a:t>
            </a:r>
            <a:r>
              <a:rPr lang="en-US" sz="700" b="1" dirty="0" smtClean="0">
                <a:solidFill>
                  <a:srgbClr val="7030A0"/>
                </a:solidFill>
              </a:rPr>
              <a:t>-1.5(</a:t>
            </a:r>
            <a:r>
              <a:rPr lang="en-US" sz="700" b="1" dirty="0" smtClean="0">
                <a:solidFill>
                  <a:srgbClr val="00B050"/>
                </a:solidFill>
              </a:rPr>
              <a:t>IQR</a:t>
            </a:r>
            <a:r>
              <a:rPr lang="en-US" sz="700" b="1" dirty="0" smtClean="0">
                <a:solidFill>
                  <a:srgbClr val="7030A0"/>
                </a:solidFill>
              </a:rPr>
              <a:t>)</a:t>
            </a:r>
            <a:endParaRPr lang="en-US" sz="700" b="1" dirty="0">
              <a:solidFill>
                <a:srgbClr val="7030A0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238624" y="2843091"/>
            <a:ext cx="7717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600" u="sng" spc="15" dirty="0" smtClean="0">
                <a:solidFill>
                  <a:srgbClr val="7030A0"/>
                </a:solidFill>
                <a:latin typeface="Arial"/>
                <a:cs typeface="Arial"/>
              </a:rPr>
              <a:t>min </a:t>
            </a:r>
            <a:r>
              <a:rPr lang="en-US" sz="600" u="sng" spc="5" dirty="0" smtClean="0">
                <a:solidFill>
                  <a:srgbClr val="7030A0"/>
                </a:solidFill>
                <a:latin typeface="Arial"/>
                <a:cs typeface="Arial"/>
              </a:rPr>
              <a:t>whisker</a:t>
            </a:r>
            <a:r>
              <a:rPr lang="en-US" sz="600" u="sng" spc="-65" dirty="0" smtClean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600" u="sng" spc="10" dirty="0" smtClean="0">
                <a:solidFill>
                  <a:srgbClr val="7030A0"/>
                </a:solidFill>
                <a:latin typeface="Arial"/>
                <a:cs typeface="Arial"/>
              </a:rPr>
              <a:t>reach</a:t>
            </a:r>
            <a:endParaRPr lang="en-US" sz="600" u="sng" dirty="0">
              <a:solidFill>
                <a:srgbClr val="7030A0"/>
              </a:solidFill>
              <a:latin typeface="Arial"/>
              <a:cs typeface="Arial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09059" y="3033004"/>
            <a:ext cx="1371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7030A0"/>
                </a:solidFill>
              </a:rPr>
              <a:t>(lower fence)</a:t>
            </a:r>
            <a:endParaRPr lang="en-US" sz="700" dirty="0">
              <a:solidFill>
                <a:srgbClr val="7030A0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730675" y="1925838"/>
            <a:ext cx="678391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00" dirty="0" smtClean="0">
                <a:solidFill>
                  <a:srgbClr val="FFC000"/>
                </a:solidFill>
              </a:rPr>
              <a:t>(upper </a:t>
            </a:r>
            <a:r>
              <a:rPr lang="en-US" sz="700" dirty="0">
                <a:solidFill>
                  <a:srgbClr val="FFC000"/>
                </a:solidFill>
              </a:rPr>
              <a:t>fence)</a:t>
            </a:r>
          </a:p>
        </p:txBody>
      </p:sp>
      <p:cxnSp>
        <p:nvCxnSpPr>
          <p:cNvPr id="87" name="Straight Connector 86"/>
          <p:cNvCxnSpPr/>
          <p:nvPr/>
        </p:nvCxnSpPr>
        <p:spPr>
          <a:xfrm>
            <a:off x="1546123" y="2640877"/>
            <a:ext cx="0" cy="36871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>
            <a:off x="2641498" y="1826541"/>
            <a:ext cx="852156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600" u="sng" spc="15" dirty="0">
                <a:solidFill>
                  <a:srgbClr val="FFC000"/>
                </a:solidFill>
                <a:latin typeface="Arial"/>
                <a:cs typeface="Arial"/>
              </a:rPr>
              <a:t>max </a:t>
            </a:r>
            <a:r>
              <a:rPr lang="en-US" sz="600" u="sng" spc="5" dirty="0">
                <a:solidFill>
                  <a:srgbClr val="FFC000"/>
                </a:solidFill>
                <a:latin typeface="Arial"/>
                <a:cs typeface="Arial"/>
              </a:rPr>
              <a:t>whisker</a:t>
            </a:r>
            <a:r>
              <a:rPr lang="en-US" sz="600" u="sng" spc="-6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lang="en-US" sz="600" u="sng" spc="10" dirty="0">
                <a:solidFill>
                  <a:srgbClr val="FFC000"/>
                </a:solidFill>
                <a:latin typeface="Arial"/>
                <a:cs typeface="Arial"/>
              </a:rPr>
              <a:t>reach</a:t>
            </a:r>
            <a:endParaRPr lang="en-US" sz="600" u="sng" dirty="0">
              <a:solidFill>
                <a:srgbClr val="FFC000"/>
              </a:solidFill>
              <a:latin typeface="Arial"/>
              <a:cs typeface="Arial"/>
            </a:endParaRPr>
          </a:p>
        </p:txBody>
      </p:sp>
      <p:sp>
        <p:nvSpPr>
          <p:cNvPr id="119" name="object 48"/>
          <p:cNvSpPr/>
          <p:nvPr/>
        </p:nvSpPr>
        <p:spPr>
          <a:xfrm>
            <a:off x="1291967" y="1163276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49"/>
          <p:cNvSpPr/>
          <p:nvPr/>
        </p:nvSpPr>
        <p:spPr>
          <a:xfrm>
            <a:off x="1291967" y="179869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50"/>
          <p:cNvSpPr/>
          <p:nvPr/>
        </p:nvSpPr>
        <p:spPr>
          <a:xfrm>
            <a:off x="1291967" y="183307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430"/>
                </a:lnTo>
                <a:lnTo>
                  <a:pt x="45963" y="45992"/>
                </a:lnTo>
                <a:lnTo>
                  <a:pt x="37397" y="51763"/>
                </a:lnTo>
                <a:lnTo>
                  <a:pt x="26939" y="53878"/>
                </a:lnTo>
                <a:lnTo>
                  <a:pt x="16480" y="51763"/>
                </a:lnTo>
                <a:lnTo>
                  <a:pt x="7914" y="45992"/>
                </a:lnTo>
                <a:lnTo>
                  <a:pt x="2126" y="37430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51"/>
          <p:cNvSpPr/>
          <p:nvPr/>
        </p:nvSpPr>
        <p:spPr>
          <a:xfrm>
            <a:off x="1291967" y="219748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52"/>
          <p:cNvSpPr/>
          <p:nvPr/>
        </p:nvSpPr>
        <p:spPr>
          <a:xfrm>
            <a:off x="1291967" y="227731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53"/>
          <p:cNvSpPr/>
          <p:nvPr/>
        </p:nvSpPr>
        <p:spPr>
          <a:xfrm>
            <a:off x="1291967" y="228506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54"/>
          <p:cNvSpPr/>
          <p:nvPr/>
        </p:nvSpPr>
        <p:spPr>
          <a:xfrm>
            <a:off x="1291967" y="229972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55"/>
          <p:cNvSpPr/>
          <p:nvPr/>
        </p:nvSpPr>
        <p:spPr>
          <a:xfrm>
            <a:off x="1291967" y="231583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56"/>
          <p:cNvSpPr/>
          <p:nvPr/>
        </p:nvSpPr>
        <p:spPr>
          <a:xfrm>
            <a:off x="1291967" y="232673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57"/>
          <p:cNvSpPr/>
          <p:nvPr/>
        </p:nvSpPr>
        <p:spPr>
          <a:xfrm>
            <a:off x="1291967" y="233379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58"/>
          <p:cNvSpPr/>
          <p:nvPr/>
        </p:nvSpPr>
        <p:spPr>
          <a:xfrm>
            <a:off x="1291967" y="241891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59"/>
          <p:cNvSpPr/>
          <p:nvPr/>
        </p:nvSpPr>
        <p:spPr>
          <a:xfrm>
            <a:off x="1291967" y="255223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60"/>
          <p:cNvSpPr/>
          <p:nvPr/>
        </p:nvSpPr>
        <p:spPr>
          <a:xfrm>
            <a:off x="1291967" y="259168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61"/>
          <p:cNvSpPr/>
          <p:nvPr/>
        </p:nvSpPr>
        <p:spPr>
          <a:xfrm>
            <a:off x="1291967" y="264087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62"/>
          <p:cNvSpPr/>
          <p:nvPr/>
        </p:nvSpPr>
        <p:spPr>
          <a:xfrm>
            <a:off x="1291967" y="266014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63"/>
          <p:cNvSpPr/>
          <p:nvPr/>
        </p:nvSpPr>
        <p:spPr>
          <a:xfrm>
            <a:off x="1291967" y="271801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64"/>
          <p:cNvSpPr/>
          <p:nvPr/>
        </p:nvSpPr>
        <p:spPr>
          <a:xfrm>
            <a:off x="1291967" y="272714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65"/>
          <p:cNvSpPr/>
          <p:nvPr/>
        </p:nvSpPr>
        <p:spPr>
          <a:xfrm>
            <a:off x="1291967" y="274510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66"/>
          <p:cNvSpPr/>
          <p:nvPr/>
        </p:nvSpPr>
        <p:spPr>
          <a:xfrm>
            <a:off x="1291967" y="275231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67"/>
          <p:cNvSpPr/>
          <p:nvPr/>
        </p:nvSpPr>
        <p:spPr>
          <a:xfrm>
            <a:off x="1291967" y="276521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68"/>
          <p:cNvSpPr/>
          <p:nvPr/>
        </p:nvSpPr>
        <p:spPr>
          <a:xfrm>
            <a:off x="1291967" y="2769204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69"/>
          <p:cNvSpPr/>
          <p:nvPr/>
        </p:nvSpPr>
        <p:spPr>
          <a:xfrm>
            <a:off x="1291967" y="277810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70"/>
          <p:cNvSpPr/>
          <p:nvPr/>
        </p:nvSpPr>
        <p:spPr>
          <a:xfrm>
            <a:off x="1291967" y="278440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71"/>
          <p:cNvSpPr/>
          <p:nvPr/>
        </p:nvSpPr>
        <p:spPr>
          <a:xfrm>
            <a:off x="1291967" y="27943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61"/>
          <p:cNvSpPr/>
          <p:nvPr/>
        </p:nvSpPr>
        <p:spPr>
          <a:xfrm>
            <a:off x="1287743" y="290942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62"/>
          <p:cNvSpPr/>
          <p:nvPr/>
        </p:nvSpPr>
        <p:spPr>
          <a:xfrm>
            <a:off x="1289854" y="308295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63"/>
          <p:cNvSpPr/>
          <p:nvPr/>
        </p:nvSpPr>
        <p:spPr>
          <a:xfrm>
            <a:off x="1291469" y="2844026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64"/>
          <p:cNvSpPr/>
          <p:nvPr/>
        </p:nvSpPr>
        <p:spPr>
          <a:xfrm>
            <a:off x="1282004" y="296729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65"/>
          <p:cNvSpPr/>
          <p:nvPr/>
        </p:nvSpPr>
        <p:spPr>
          <a:xfrm>
            <a:off x="1293358" y="32109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66"/>
          <p:cNvSpPr/>
          <p:nvPr/>
        </p:nvSpPr>
        <p:spPr>
          <a:xfrm>
            <a:off x="1290745" y="311741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67"/>
          <p:cNvSpPr/>
          <p:nvPr/>
        </p:nvSpPr>
        <p:spPr>
          <a:xfrm>
            <a:off x="1288021" y="293078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68"/>
          <p:cNvSpPr/>
          <p:nvPr/>
        </p:nvSpPr>
        <p:spPr>
          <a:xfrm>
            <a:off x="1289854" y="2876184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69"/>
          <p:cNvSpPr/>
          <p:nvPr/>
        </p:nvSpPr>
        <p:spPr>
          <a:xfrm>
            <a:off x="1294107" y="282653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70"/>
          <p:cNvSpPr/>
          <p:nvPr/>
        </p:nvSpPr>
        <p:spPr>
          <a:xfrm>
            <a:off x="1287742" y="298676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71"/>
          <p:cNvSpPr/>
          <p:nvPr/>
        </p:nvSpPr>
        <p:spPr>
          <a:xfrm>
            <a:off x="1286434" y="303585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Rectangle 153"/>
          <p:cNvSpPr/>
          <p:nvPr/>
        </p:nvSpPr>
        <p:spPr>
          <a:xfrm>
            <a:off x="930727" y="2733858"/>
            <a:ext cx="42896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1" spc="-15" dirty="0">
                <a:solidFill>
                  <a:srgbClr val="00B050"/>
                </a:solidFill>
                <a:latin typeface="Arial"/>
                <a:cs typeface="Arial"/>
              </a:rPr>
              <a:t>IQR</a:t>
            </a:r>
            <a:endParaRPr lang="en-US" sz="1100" dirty="0"/>
          </a:p>
        </p:txBody>
      </p:sp>
      <p:cxnSp>
        <p:nvCxnSpPr>
          <p:cNvPr id="155" name="Straight Arrow Connector 154"/>
          <p:cNvCxnSpPr/>
          <p:nvPr/>
        </p:nvCxnSpPr>
        <p:spPr>
          <a:xfrm flipV="1">
            <a:off x="1243710" y="2816695"/>
            <a:ext cx="316221" cy="4796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 flipH="1">
            <a:off x="2129086" y="2011207"/>
            <a:ext cx="601589" cy="77247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object 8"/>
          <p:cNvSpPr/>
          <p:nvPr/>
        </p:nvSpPr>
        <p:spPr>
          <a:xfrm flipH="1">
            <a:off x="1830602" y="2088454"/>
            <a:ext cx="45719" cy="543009"/>
          </a:xfrm>
          <a:custGeom>
            <a:avLst/>
            <a:gdLst/>
            <a:ahLst/>
            <a:cxnLst/>
            <a:rect l="l" t="t" r="r" b="b"/>
            <a:pathLst>
              <a:path h="407035">
                <a:moveTo>
                  <a:pt x="0" y="0"/>
                </a:moveTo>
                <a:lnTo>
                  <a:pt x="0" y="40647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Rectangle 161"/>
          <p:cNvSpPr/>
          <p:nvPr/>
        </p:nvSpPr>
        <p:spPr>
          <a:xfrm>
            <a:off x="1866834" y="2190399"/>
            <a:ext cx="52450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 smtClean="0"/>
              <a:t>1.5(</a:t>
            </a:r>
            <a:r>
              <a:rPr lang="en-US" sz="800" dirty="0" smtClean="0">
                <a:solidFill>
                  <a:srgbClr val="00B050"/>
                </a:solidFill>
              </a:rPr>
              <a:t>IQR</a:t>
            </a:r>
            <a:r>
              <a:rPr lang="en-US" sz="800" dirty="0"/>
              <a:t>)</a:t>
            </a:r>
            <a:endParaRPr lang="en-US" dirty="0"/>
          </a:p>
        </p:txBody>
      </p:sp>
      <p:sp>
        <p:nvSpPr>
          <p:cNvPr id="76" name="object 11"/>
          <p:cNvSpPr/>
          <p:nvPr/>
        </p:nvSpPr>
        <p:spPr>
          <a:xfrm>
            <a:off x="1805736" y="1835150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0" y="24867"/>
                </a:moveTo>
                <a:lnTo>
                  <a:pt x="1964" y="15218"/>
                </a:lnTo>
                <a:lnTo>
                  <a:pt x="7310" y="7310"/>
                </a:lnTo>
                <a:lnTo>
                  <a:pt x="15218" y="1964"/>
                </a:lnTo>
                <a:lnTo>
                  <a:pt x="24867" y="0"/>
                </a:lnTo>
                <a:lnTo>
                  <a:pt x="34516" y="1964"/>
                </a:lnTo>
                <a:lnTo>
                  <a:pt x="42423" y="7310"/>
                </a:lnTo>
                <a:lnTo>
                  <a:pt x="47770" y="15218"/>
                </a:lnTo>
                <a:lnTo>
                  <a:pt x="49734" y="24867"/>
                </a:lnTo>
                <a:lnTo>
                  <a:pt x="47770" y="34548"/>
                </a:lnTo>
                <a:lnTo>
                  <a:pt x="42423" y="42452"/>
                </a:lnTo>
                <a:lnTo>
                  <a:pt x="34516" y="47780"/>
                </a:lnTo>
                <a:lnTo>
                  <a:pt x="24867" y="49734"/>
                </a:lnTo>
                <a:lnTo>
                  <a:pt x="15218" y="47780"/>
                </a:lnTo>
                <a:lnTo>
                  <a:pt x="7310" y="42452"/>
                </a:lnTo>
                <a:lnTo>
                  <a:pt x="1964" y="34548"/>
                </a:lnTo>
                <a:lnTo>
                  <a:pt x="0" y="24867"/>
                </a:lnTo>
              </a:path>
            </a:pathLst>
          </a:custGeom>
          <a:solidFill>
            <a:schemeClr val="bg1">
              <a:lumMod val="65000"/>
            </a:schemeClr>
          </a:solidFill>
          <a:ln w="5756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12"/>
          <p:cNvSpPr/>
          <p:nvPr/>
        </p:nvSpPr>
        <p:spPr>
          <a:xfrm>
            <a:off x="1805736" y="1165348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5">
                <a:moveTo>
                  <a:pt x="24867" y="0"/>
                </a:moveTo>
                <a:lnTo>
                  <a:pt x="15218" y="1953"/>
                </a:lnTo>
                <a:lnTo>
                  <a:pt x="7310" y="7281"/>
                </a:lnTo>
                <a:lnTo>
                  <a:pt x="1964" y="15185"/>
                </a:lnTo>
                <a:lnTo>
                  <a:pt x="0" y="24867"/>
                </a:lnTo>
                <a:lnTo>
                  <a:pt x="1964" y="34516"/>
                </a:lnTo>
                <a:lnTo>
                  <a:pt x="7310" y="42423"/>
                </a:lnTo>
                <a:lnTo>
                  <a:pt x="15218" y="47770"/>
                </a:lnTo>
                <a:lnTo>
                  <a:pt x="24867" y="49734"/>
                </a:lnTo>
                <a:lnTo>
                  <a:pt x="34516" y="47770"/>
                </a:lnTo>
                <a:lnTo>
                  <a:pt x="42423" y="42423"/>
                </a:lnTo>
                <a:lnTo>
                  <a:pt x="47770" y="34516"/>
                </a:lnTo>
                <a:lnTo>
                  <a:pt x="49734" y="24867"/>
                </a:lnTo>
                <a:lnTo>
                  <a:pt x="47770" y="15185"/>
                </a:lnTo>
                <a:lnTo>
                  <a:pt x="42423" y="7281"/>
                </a:lnTo>
                <a:lnTo>
                  <a:pt x="34516" y="1953"/>
                </a:lnTo>
                <a:lnTo>
                  <a:pt x="24867" y="0"/>
                </a:lnTo>
                <a:close/>
              </a:path>
            </a:pathLst>
          </a:custGeom>
          <a:solidFill>
            <a:srgbClr val="000000">
              <a:alpha val="250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13"/>
          <p:cNvSpPr/>
          <p:nvPr/>
        </p:nvSpPr>
        <p:spPr>
          <a:xfrm>
            <a:off x="1805736" y="1165348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5">
                <a:moveTo>
                  <a:pt x="0" y="24867"/>
                </a:moveTo>
                <a:lnTo>
                  <a:pt x="1964" y="15185"/>
                </a:lnTo>
                <a:lnTo>
                  <a:pt x="7310" y="7281"/>
                </a:lnTo>
                <a:lnTo>
                  <a:pt x="15218" y="1953"/>
                </a:lnTo>
                <a:lnTo>
                  <a:pt x="24867" y="0"/>
                </a:lnTo>
                <a:lnTo>
                  <a:pt x="34516" y="1953"/>
                </a:lnTo>
                <a:lnTo>
                  <a:pt x="42423" y="7281"/>
                </a:lnTo>
                <a:lnTo>
                  <a:pt x="47770" y="15185"/>
                </a:lnTo>
                <a:lnTo>
                  <a:pt x="49734" y="24867"/>
                </a:lnTo>
                <a:lnTo>
                  <a:pt x="47770" y="34516"/>
                </a:lnTo>
                <a:lnTo>
                  <a:pt x="42423" y="42423"/>
                </a:lnTo>
                <a:lnTo>
                  <a:pt x="34516" y="47770"/>
                </a:lnTo>
                <a:lnTo>
                  <a:pt x="24867" y="49734"/>
                </a:lnTo>
                <a:lnTo>
                  <a:pt x="15218" y="47770"/>
                </a:lnTo>
                <a:lnTo>
                  <a:pt x="7310" y="42423"/>
                </a:lnTo>
                <a:lnTo>
                  <a:pt x="1964" y="34516"/>
                </a:lnTo>
                <a:lnTo>
                  <a:pt x="0" y="24867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14"/>
          <p:cNvSpPr/>
          <p:nvPr/>
        </p:nvSpPr>
        <p:spPr>
          <a:xfrm>
            <a:off x="1805736" y="1800766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24867" y="0"/>
                </a:moveTo>
                <a:lnTo>
                  <a:pt x="15218" y="1964"/>
                </a:lnTo>
                <a:lnTo>
                  <a:pt x="7310" y="7310"/>
                </a:lnTo>
                <a:lnTo>
                  <a:pt x="1964" y="15218"/>
                </a:lnTo>
                <a:lnTo>
                  <a:pt x="0" y="24867"/>
                </a:lnTo>
                <a:lnTo>
                  <a:pt x="1964" y="34516"/>
                </a:lnTo>
                <a:lnTo>
                  <a:pt x="7310" y="42423"/>
                </a:lnTo>
                <a:lnTo>
                  <a:pt x="15218" y="47770"/>
                </a:lnTo>
                <a:lnTo>
                  <a:pt x="24867" y="49734"/>
                </a:lnTo>
                <a:lnTo>
                  <a:pt x="34516" y="47770"/>
                </a:lnTo>
                <a:lnTo>
                  <a:pt x="42423" y="42423"/>
                </a:lnTo>
                <a:lnTo>
                  <a:pt x="47770" y="34516"/>
                </a:lnTo>
                <a:lnTo>
                  <a:pt x="49734" y="24867"/>
                </a:lnTo>
                <a:lnTo>
                  <a:pt x="47770" y="15218"/>
                </a:lnTo>
                <a:lnTo>
                  <a:pt x="42423" y="7310"/>
                </a:lnTo>
                <a:lnTo>
                  <a:pt x="34516" y="1964"/>
                </a:lnTo>
                <a:lnTo>
                  <a:pt x="24867" y="0"/>
                </a:lnTo>
                <a:close/>
              </a:path>
            </a:pathLst>
          </a:custGeom>
          <a:solidFill>
            <a:srgbClr val="000000">
              <a:alpha val="25099"/>
            </a:srgbClr>
          </a:solidFill>
          <a:ln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41"/>
          <p:cNvSpPr/>
          <p:nvPr/>
        </p:nvSpPr>
        <p:spPr>
          <a:xfrm>
            <a:off x="1915873" y="1196048"/>
            <a:ext cx="767715" cy="127000"/>
          </a:xfrm>
          <a:custGeom>
            <a:avLst/>
            <a:gdLst/>
            <a:ahLst/>
            <a:cxnLst/>
            <a:rect l="l" t="t" r="r" b="b"/>
            <a:pathLst>
              <a:path w="767714" h="127000">
                <a:moveTo>
                  <a:pt x="767505" y="126408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42"/>
          <p:cNvSpPr/>
          <p:nvPr/>
        </p:nvSpPr>
        <p:spPr>
          <a:xfrm>
            <a:off x="1915873" y="1180468"/>
            <a:ext cx="41910" cy="43815"/>
          </a:xfrm>
          <a:custGeom>
            <a:avLst/>
            <a:gdLst/>
            <a:ahLst/>
            <a:cxnLst/>
            <a:rect l="l" t="t" r="r" b="b"/>
            <a:pathLst>
              <a:path w="41910" h="43815">
                <a:moveTo>
                  <a:pt x="41368" y="0"/>
                </a:moveTo>
                <a:lnTo>
                  <a:pt x="0" y="15580"/>
                </a:lnTo>
                <a:lnTo>
                  <a:pt x="34153" y="43594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45"/>
          <p:cNvSpPr/>
          <p:nvPr/>
        </p:nvSpPr>
        <p:spPr>
          <a:xfrm>
            <a:off x="1915873" y="1322456"/>
            <a:ext cx="767715" cy="527685"/>
          </a:xfrm>
          <a:custGeom>
            <a:avLst/>
            <a:gdLst/>
            <a:ahLst/>
            <a:cxnLst/>
            <a:rect l="l" t="t" r="r" b="b"/>
            <a:pathLst>
              <a:path w="767714" h="527685">
                <a:moveTo>
                  <a:pt x="767505" y="0"/>
                </a:moveTo>
                <a:lnTo>
                  <a:pt x="0" y="527276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47"/>
          <p:cNvSpPr txBox="1"/>
          <p:nvPr/>
        </p:nvSpPr>
        <p:spPr>
          <a:xfrm>
            <a:off x="2725939" y="1239683"/>
            <a:ext cx="767715" cy="12375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00" spc="5" dirty="0" smtClean="0">
                <a:latin typeface="Arial"/>
                <a:cs typeface="Arial"/>
              </a:rPr>
              <a:t>outliers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93" name="object 39"/>
          <p:cNvSpPr/>
          <p:nvPr/>
        </p:nvSpPr>
        <p:spPr>
          <a:xfrm>
            <a:off x="1692067" y="3445391"/>
            <a:ext cx="478155" cy="0"/>
          </a:xfrm>
          <a:custGeom>
            <a:avLst/>
            <a:gdLst/>
            <a:ahLst/>
            <a:cxnLst/>
            <a:rect l="l" t="t" r="r" b="b"/>
            <a:pathLst>
              <a:path w="478155">
                <a:moveTo>
                  <a:pt x="0" y="0"/>
                </a:moveTo>
                <a:lnTo>
                  <a:pt x="477541" y="0"/>
                </a:lnTo>
              </a:path>
            </a:pathLst>
          </a:custGeom>
          <a:ln w="28575">
            <a:solidFill>
              <a:srgbClr val="7030A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994859" y="3233059"/>
            <a:ext cx="641102" cy="151513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bject 8"/>
          <p:cNvSpPr/>
          <p:nvPr/>
        </p:nvSpPr>
        <p:spPr>
          <a:xfrm flipH="1">
            <a:off x="1830600" y="3014075"/>
            <a:ext cx="45720" cy="411750"/>
          </a:xfrm>
          <a:custGeom>
            <a:avLst/>
            <a:gdLst/>
            <a:ahLst/>
            <a:cxnLst/>
            <a:rect l="l" t="t" r="r" b="b"/>
            <a:pathLst>
              <a:path h="407035">
                <a:moveTo>
                  <a:pt x="0" y="0"/>
                </a:moveTo>
                <a:lnTo>
                  <a:pt x="0" y="40647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Rectangle 95"/>
          <p:cNvSpPr/>
          <p:nvPr/>
        </p:nvSpPr>
        <p:spPr>
          <a:xfrm>
            <a:off x="1827493" y="3084112"/>
            <a:ext cx="52450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 smtClean="0"/>
              <a:t>1.5(</a:t>
            </a:r>
            <a:r>
              <a:rPr lang="en-US" sz="800" dirty="0" smtClean="0">
                <a:solidFill>
                  <a:srgbClr val="00B050"/>
                </a:solidFill>
              </a:rPr>
              <a:t>IQR</a:t>
            </a:r>
            <a:r>
              <a:rPr lang="en-US" sz="800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97641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81120">
              <a:lnSpc>
                <a:spcPct val="100000"/>
              </a:lnSpc>
              <a:spcBef>
                <a:spcPts val="135"/>
              </a:spcBef>
            </a:pPr>
            <a:r>
              <a:rPr spc="-20" dirty="0"/>
              <a:t>Box</a:t>
            </a:r>
            <a:r>
              <a:rPr spc="-85" dirty="0"/>
              <a:t> </a:t>
            </a:r>
            <a:r>
              <a:rPr spc="-45" dirty="0"/>
              <a:t>plot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4052570" cy="5740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50" dirty="0">
                <a:latin typeface="Arial"/>
                <a:cs typeface="Arial"/>
              </a:rPr>
              <a:t>A </a:t>
            </a:r>
            <a:r>
              <a:rPr sz="1200" i="1" spc="-15" dirty="0">
                <a:solidFill>
                  <a:srgbClr val="024F84"/>
                </a:solidFill>
                <a:latin typeface="Arial"/>
                <a:cs typeface="Arial"/>
              </a:rPr>
              <a:t>box </a:t>
            </a:r>
            <a:r>
              <a:rPr sz="1200" i="1" spc="-5" dirty="0">
                <a:solidFill>
                  <a:srgbClr val="024F84"/>
                </a:solidFill>
                <a:latin typeface="Arial"/>
                <a:cs typeface="Arial"/>
              </a:rPr>
              <a:t>plot </a:t>
            </a:r>
            <a:r>
              <a:rPr sz="1200" spc="-45" dirty="0">
                <a:latin typeface="Arial"/>
                <a:cs typeface="Arial"/>
              </a:rPr>
              <a:t>visualizes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5" dirty="0">
                <a:latin typeface="Arial"/>
                <a:cs typeface="Arial"/>
              </a:rPr>
              <a:t>median,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5" dirty="0">
                <a:latin typeface="Arial"/>
                <a:cs typeface="Arial"/>
              </a:rPr>
              <a:t>quartiles, and </a:t>
            </a:r>
            <a:r>
              <a:rPr sz="1200" spc="-15" dirty="0">
                <a:latin typeface="Arial"/>
                <a:cs typeface="Arial"/>
              </a:rPr>
              <a:t>suspected  </a:t>
            </a:r>
            <a:r>
              <a:rPr sz="1200" spc="-25" dirty="0">
                <a:latin typeface="Arial"/>
                <a:cs typeface="Arial"/>
              </a:rPr>
              <a:t>outliers. </a:t>
            </a:r>
            <a:r>
              <a:rPr sz="1200" b="1" spc="-40" dirty="0">
                <a:latin typeface="Arial"/>
                <a:cs typeface="Arial"/>
              </a:rPr>
              <a:t>An </a:t>
            </a:r>
            <a:r>
              <a:rPr sz="1200" b="1" i="1" spc="-30" dirty="0">
                <a:solidFill>
                  <a:srgbClr val="FF0000"/>
                </a:solidFill>
                <a:latin typeface="Arial"/>
                <a:cs typeface="Arial"/>
              </a:rPr>
              <a:t>outlier</a:t>
            </a:r>
            <a:r>
              <a:rPr sz="1200" b="1" i="1" spc="-3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b="1" spc="-40" dirty="0">
                <a:latin typeface="Arial"/>
                <a:cs typeface="Arial"/>
              </a:rPr>
              <a:t>is </a:t>
            </a:r>
            <a:r>
              <a:rPr sz="1200" b="1" spc="-30" dirty="0">
                <a:latin typeface="Arial"/>
                <a:cs typeface="Arial"/>
              </a:rPr>
              <a:t>deﬁned </a:t>
            </a:r>
            <a:r>
              <a:rPr sz="1200" b="1" spc="-40" dirty="0">
                <a:latin typeface="Arial"/>
                <a:cs typeface="Arial"/>
              </a:rPr>
              <a:t>as an </a:t>
            </a:r>
            <a:r>
              <a:rPr sz="1200" b="1" spc="-25" dirty="0">
                <a:latin typeface="Arial"/>
                <a:cs typeface="Arial"/>
              </a:rPr>
              <a:t>observation </a:t>
            </a:r>
            <a:r>
              <a:rPr sz="1200" b="1" spc="-30" dirty="0">
                <a:latin typeface="Arial"/>
                <a:cs typeface="Arial"/>
              </a:rPr>
              <a:t>more </a:t>
            </a:r>
            <a:r>
              <a:rPr sz="1200" b="1" spc="-25" dirty="0">
                <a:latin typeface="Arial"/>
                <a:cs typeface="Arial"/>
              </a:rPr>
              <a:t>than  </a:t>
            </a:r>
            <a:r>
              <a:rPr sz="1200" b="1" spc="-15" dirty="0">
                <a:solidFill>
                  <a:srgbClr val="FF0000"/>
                </a:solidFill>
                <a:latin typeface="Arial"/>
                <a:cs typeface="Arial"/>
              </a:rPr>
              <a:t>1.5</a:t>
            </a:r>
            <a:r>
              <a:rPr sz="1200" b="1" i="1" spc="-15" dirty="0">
                <a:solidFill>
                  <a:srgbClr val="FF0000"/>
                </a:solidFill>
                <a:latin typeface="Times New Roman"/>
                <a:cs typeface="Times New Roman"/>
              </a:rPr>
              <a:t>×</a:t>
            </a:r>
            <a:r>
              <a:rPr sz="1200" b="1" spc="-15" dirty="0">
                <a:solidFill>
                  <a:srgbClr val="00B050"/>
                </a:solidFill>
                <a:latin typeface="Arial"/>
                <a:cs typeface="Arial"/>
              </a:rPr>
              <a:t>IQR</a:t>
            </a:r>
            <a:r>
              <a:rPr sz="12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spc="-35" dirty="0">
                <a:solidFill>
                  <a:srgbClr val="FF0000"/>
                </a:solidFill>
                <a:latin typeface="Arial"/>
                <a:cs typeface="Arial"/>
              </a:rPr>
              <a:t>away </a:t>
            </a:r>
            <a:r>
              <a:rPr sz="1200" b="1" spc="-25" dirty="0">
                <a:solidFill>
                  <a:srgbClr val="FF0000"/>
                </a:solidFill>
                <a:latin typeface="Arial"/>
                <a:cs typeface="Arial"/>
              </a:rPr>
              <a:t>from </a:t>
            </a:r>
            <a:r>
              <a:rPr sz="1200" b="1" spc="-20" dirty="0">
                <a:solidFill>
                  <a:srgbClr val="FF0000"/>
                </a:solidFill>
                <a:latin typeface="Arial"/>
                <a:cs typeface="Arial"/>
              </a:rPr>
              <a:t>the</a:t>
            </a:r>
            <a:r>
              <a:rPr sz="1200" b="1" spc="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spc="-25" dirty="0" smtClean="0">
                <a:solidFill>
                  <a:srgbClr val="FF0000"/>
                </a:solidFill>
                <a:latin typeface="Arial"/>
                <a:cs typeface="Arial"/>
              </a:rPr>
              <a:t>quartiles</a:t>
            </a:r>
            <a:r>
              <a:rPr lang="en-US" sz="1200" b="1" spc="-25" dirty="0">
                <a:solidFill>
                  <a:srgbClr val="FF0000"/>
                </a:solidFill>
                <a:latin typeface="Arial"/>
                <a:cs typeface="Arial"/>
              </a:rPr>
              <a:t> (Q1 and Q3)</a:t>
            </a:r>
            <a:r>
              <a:rPr sz="1200" b="1" spc="-25" dirty="0" smtClean="0">
                <a:latin typeface="Arial"/>
                <a:cs typeface="Arial"/>
              </a:rPr>
              <a:t>.</a:t>
            </a:r>
            <a:endParaRPr sz="1200" b="1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46319" y="2630977"/>
            <a:ext cx="568960" cy="379095"/>
          </a:xfrm>
          <a:custGeom>
            <a:avLst/>
            <a:gdLst/>
            <a:ahLst/>
            <a:cxnLst/>
            <a:rect l="l" t="t" r="r" b="b"/>
            <a:pathLst>
              <a:path w="568960" h="379094">
                <a:moveTo>
                  <a:pt x="0" y="378610"/>
                </a:moveTo>
                <a:lnTo>
                  <a:pt x="568491" y="378610"/>
                </a:lnTo>
                <a:lnTo>
                  <a:pt x="568491" y="0"/>
                </a:lnTo>
                <a:lnTo>
                  <a:pt x="0" y="0"/>
                </a:lnTo>
                <a:lnTo>
                  <a:pt x="0" y="378610"/>
                </a:lnTo>
                <a:close/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46319" y="2881490"/>
            <a:ext cx="568960" cy="0"/>
          </a:xfrm>
          <a:custGeom>
            <a:avLst/>
            <a:gdLst/>
            <a:ahLst/>
            <a:cxnLst/>
            <a:rect l="l" t="t" r="r" b="b"/>
            <a:pathLst>
              <a:path w="568960">
                <a:moveTo>
                  <a:pt x="0" y="0"/>
                </a:moveTo>
                <a:lnTo>
                  <a:pt x="568491" y="0"/>
                </a:lnTo>
              </a:path>
            </a:pathLst>
          </a:custGeom>
          <a:ln w="115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46123" y="3279140"/>
            <a:ext cx="568960" cy="0"/>
          </a:xfrm>
          <a:custGeom>
            <a:avLst/>
            <a:gdLst/>
            <a:ahLst/>
            <a:cxnLst/>
            <a:rect l="l" t="t" r="r" b="b"/>
            <a:pathLst>
              <a:path w="568960">
                <a:moveTo>
                  <a:pt x="0" y="0"/>
                </a:moveTo>
                <a:lnTo>
                  <a:pt x="568491" y="0"/>
                </a:lnTo>
              </a:path>
            </a:pathLst>
          </a:custGeom>
          <a:ln w="28575"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30603" y="2224429"/>
            <a:ext cx="0" cy="407034"/>
          </a:xfrm>
          <a:custGeom>
            <a:avLst/>
            <a:gdLst/>
            <a:ahLst/>
            <a:cxnLst/>
            <a:rect l="l" t="t" r="r" b="b"/>
            <a:pathLst>
              <a:path h="407035">
                <a:moveTo>
                  <a:pt x="0" y="0"/>
                </a:moveTo>
                <a:lnTo>
                  <a:pt x="0" y="40647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46319" y="2224429"/>
            <a:ext cx="568960" cy="0"/>
          </a:xfrm>
          <a:custGeom>
            <a:avLst/>
            <a:gdLst/>
            <a:ahLst/>
            <a:cxnLst/>
            <a:rect l="l" t="t" r="r" b="b"/>
            <a:pathLst>
              <a:path w="568960">
                <a:moveTo>
                  <a:pt x="0" y="0"/>
                </a:moveTo>
                <a:lnTo>
                  <a:pt x="568491" y="0"/>
                </a:lnTo>
              </a:path>
            </a:pathLst>
          </a:custGeom>
          <a:ln w="38100"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805736" y="1835150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24867" y="0"/>
                </a:moveTo>
                <a:lnTo>
                  <a:pt x="15218" y="1964"/>
                </a:lnTo>
                <a:lnTo>
                  <a:pt x="7310" y="7310"/>
                </a:lnTo>
                <a:lnTo>
                  <a:pt x="1964" y="15218"/>
                </a:lnTo>
                <a:lnTo>
                  <a:pt x="0" y="24867"/>
                </a:lnTo>
                <a:lnTo>
                  <a:pt x="1964" y="34548"/>
                </a:lnTo>
                <a:lnTo>
                  <a:pt x="7310" y="42452"/>
                </a:lnTo>
                <a:lnTo>
                  <a:pt x="15218" y="47780"/>
                </a:lnTo>
                <a:lnTo>
                  <a:pt x="24867" y="49734"/>
                </a:lnTo>
                <a:lnTo>
                  <a:pt x="34516" y="47780"/>
                </a:lnTo>
                <a:lnTo>
                  <a:pt x="42423" y="42452"/>
                </a:lnTo>
                <a:lnTo>
                  <a:pt x="47770" y="34548"/>
                </a:lnTo>
                <a:lnTo>
                  <a:pt x="49734" y="24867"/>
                </a:lnTo>
                <a:lnTo>
                  <a:pt x="47770" y="15218"/>
                </a:lnTo>
                <a:lnTo>
                  <a:pt x="42423" y="7310"/>
                </a:lnTo>
                <a:lnTo>
                  <a:pt x="34516" y="1964"/>
                </a:lnTo>
                <a:lnTo>
                  <a:pt x="24867" y="0"/>
                </a:lnTo>
                <a:close/>
              </a:path>
            </a:pathLst>
          </a:custGeom>
          <a:solidFill>
            <a:srgbClr val="000000">
              <a:alpha val="250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805736" y="1835150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0" y="24867"/>
                </a:moveTo>
                <a:lnTo>
                  <a:pt x="1964" y="15218"/>
                </a:lnTo>
                <a:lnTo>
                  <a:pt x="7310" y="7310"/>
                </a:lnTo>
                <a:lnTo>
                  <a:pt x="15218" y="1964"/>
                </a:lnTo>
                <a:lnTo>
                  <a:pt x="24867" y="0"/>
                </a:lnTo>
                <a:lnTo>
                  <a:pt x="34516" y="1964"/>
                </a:lnTo>
                <a:lnTo>
                  <a:pt x="42423" y="7310"/>
                </a:lnTo>
                <a:lnTo>
                  <a:pt x="47770" y="15218"/>
                </a:lnTo>
                <a:lnTo>
                  <a:pt x="49734" y="24867"/>
                </a:lnTo>
                <a:lnTo>
                  <a:pt x="47770" y="34548"/>
                </a:lnTo>
                <a:lnTo>
                  <a:pt x="42423" y="42452"/>
                </a:lnTo>
                <a:lnTo>
                  <a:pt x="34516" y="47780"/>
                </a:lnTo>
                <a:lnTo>
                  <a:pt x="24867" y="49734"/>
                </a:lnTo>
                <a:lnTo>
                  <a:pt x="15218" y="47780"/>
                </a:lnTo>
                <a:lnTo>
                  <a:pt x="7310" y="42452"/>
                </a:lnTo>
                <a:lnTo>
                  <a:pt x="1964" y="34548"/>
                </a:lnTo>
                <a:lnTo>
                  <a:pt x="0" y="24867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805736" y="1165348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5">
                <a:moveTo>
                  <a:pt x="24867" y="0"/>
                </a:moveTo>
                <a:lnTo>
                  <a:pt x="15218" y="1953"/>
                </a:lnTo>
                <a:lnTo>
                  <a:pt x="7310" y="7281"/>
                </a:lnTo>
                <a:lnTo>
                  <a:pt x="1964" y="15185"/>
                </a:lnTo>
                <a:lnTo>
                  <a:pt x="0" y="24867"/>
                </a:lnTo>
                <a:lnTo>
                  <a:pt x="1964" y="34516"/>
                </a:lnTo>
                <a:lnTo>
                  <a:pt x="7310" y="42423"/>
                </a:lnTo>
                <a:lnTo>
                  <a:pt x="15218" y="47770"/>
                </a:lnTo>
                <a:lnTo>
                  <a:pt x="24867" y="49734"/>
                </a:lnTo>
                <a:lnTo>
                  <a:pt x="34516" y="47770"/>
                </a:lnTo>
                <a:lnTo>
                  <a:pt x="42423" y="42423"/>
                </a:lnTo>
                <a:lnTo>
                  <a:pt x="47770" y="34516"/>
                </a:lnTo>
                <a:lnTo>
                  <a:pt x="49734" y="24867"/>
                </a:lnTo>
                <a:lnTo>
                  <a:pt x="47770" y="15185"/>
                </a:lnTo>
                <a:lnTo>
                  <a:pt x="42423" y="7281"/>
                </a:lnTo>
                <a:lnTo>
                  <a:pt x="34516" y="1953"/>
                </a:lnTo>
                <a:lnTo>
                  <a:pt x="24867" y="0"/>
                </a:lnTo>
                <a:close/>
              </a:path>
            </a:pathLst>
          </a:custGeom>
          <a:solidFill>
            <a:srgbClr val="000000">
              <a:alpha val="250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805736" y="1165348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5">
                <a:moveTo>
                  <a:pt x="0" y="24867"/>
                </a:moveTo>
                <a:lnTo>
                  <a:pt x="1964" y="15185"/>
                </a:lnTo>
                <a:lnTo>
                  <a:pt x="7310" y="7281"/>
                </a:lnTo>
                <a:lnTo>
                  <a:pt x="15218" y="1953"/>
                </a:lnTo>
                <a:lnTo>
                  <a:pt x="24867" y="0"/>
                </a:lnTo>
                <a:lnTo>
                  <a:pt x="34516" y="1953"/>
                </a:lnTo>
                <a:lnTo>
                  <a:pt x="42423" y="7281"/>
                </a:lnTo>
                <a:lnTo>
                  <a:pt x="47770" y="15185"/>
                </a:lnTo>
                <a:lnTo>
                  <a:pt x="49734" y="24867"/>
                </a:lnTo>
                <a:lnTo>
                  <a:pt x="47770" y="34516"/>
                </a:lnTo>
                <a:lnTo>
                  <a:pt x="42423" y="42423"/>
                </a:lnTo>
                <a:lnTo>
                  <a:pt x="34516" y="47770"/>
                </a:lnTo>
                <a:lnTo>
                  <a:pt x="24867" y="49734"/>
                </a:lnTo>
                <a:lnTo>
                  <a:pt x="15218" y="47770"/>
                </a:lnTo>
                <a:lnTo>
                  <a:pt x="7310" y="42423"/>
                </a:lnTo>
                <a:lnTo>
                  <a:pt x="1964" y="34516"/>
                </a:lnTo>
                <a:lnTo>
                  <a:pt x="0" y="24867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805736" y="1800766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24867" y="0"/>
                </a:moveTo>
                <a:lnTo>
                  <a:pt x="15218" y="1964"/>
                </a:lnTo>
                <a:lnTo>
                  <a:pt x="7310" y="7310"/>
                </a:lnTo>
                <a:lnTo>
                  <a:pt x="1964" y="15218"/>
                </a:lnTo>
                <a:lnTo>
                  <a:pt x="0" y="24867"/>
                </a:lnTo>
                <a:lnTo>
                  <a:pt x="1964" y="34516"/>
                </a:lnTo>
                <a:lnTo>
                  <a:pt x="7310" y="42423"/>
                </a:lnTo>
                <a:lnTo>
                  <a:pt x="15218" y="47770"/>
                </a:lnTo>
                <a:lnTo>
                  <a:pt x="24867" y="49734"/>
                </a:lnTo>
                <a:lnTo>
                  <a:pt x="34516" y="47770"/>
                </a:lnTo>
                <a:lnTo>
                  <a:pt x="42423" y="42423"/>
                </a:lnTo>
                <a:lnTo>
                  <a:pt x="47770" y="34516"/>
                </a:lnTo>
                <a:lnTo>
                  <a:pt x="49734" y="24867"/>
                </a:lnTo>
                <a:lnTo>
                  <a:pt x="47770" y="15218"/>
                </a:lnTo>
                <a:lnTo>
                  <a:pt x="42423" y="7310"/>
                </a:lnTo>
                <a:lnTo>
                  <a:pt x="34516" y="1964"/>
                </a:lnTo>
                <a:lnTo>
                  <a:pt x="24867" y="0"/>
                </a:lnTo>
                <a:close/>
              </a:path>
            </a:pathLst>
          </a:custGeom>
          <a:solidFill>
            <a:srgbClr val="000000">
              <a:alpha val="250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805736" y="1800766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0" y="24867"/>
                </a:moveTo>
                <a:lnTo>
                  <a:pt x="1964" y="15218"/>
                </a:lnTo>
                <a:lnTo>
                  <a:pt x="7310" y="7310"/>
                </a:lnTo>
                <a:lnTo>
                  <a:pt x="15218" y="1964"/>
                </a:lnTo>
                <a:lnTo>
                  <a:pt x="24867" y="0"/>
                </a:lnTo>
                <a:lnTo>
                  <a:pt x="34516" y="1964"/>
                </a:lnTo>
                <a:lnTo>
                  <a:pt x="42423" y="7310"/>
                </a:lnTo>
                <a:lnTo>
                  <a:pt x="47770" y="15218"/>
                </a:lnTo>
                <a:lnTo>
                  <a:pt x="49734" y="24867"/>
                </a:lnTo>
                <a:lnTo>
                  <a:pt x="47770" y="34516"/>
                </a:lnTo>
                <a:lnTo>
                  <a:pt x="42423" y="42423"/>
                </a:lnTo>
                <a:lnTo>
                  <a:pt x="34516" y="47770"/>
                </a:lnTo>
                <a:lnTo>
                  <a:pt x="24867" y="49734"/>
                </a:lnTo>
                <a:lnTo>
                  <a:pt x="15218" y="47770"/>
                </a:lnTo>
                <a:lnTo>
                  <a:pt x="7310" y="42423"/>
                </a:lnTo>
                <a:lnTo>
                  <a:pt x="1964" y="34516"/>
                </a:lnTo>
                <a:lnTo>
                  <a:pt x="0" y="24867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41536" y="1319616"/>
            <a:ext cx="0" cy="1764664"/>
          </a:xfrm>
          <a:custGeom>
            <a:avLst/>
            <a:gdLst/>
            <a:ahLst/>
            <a:cxnLst/>
            <a:rect l="l" t="t" r="r" b="b"/>
            <a:pathLst>
              <a:path h="1764664">
                <a:moveTo>
                  <a:pt x="0" y="1764495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08380" y="3084112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08380" y="2790080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08380" y="2495972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08380" y="2201864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08380" y="1907756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108380" y="1613725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08380" y="1319616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129086" y="2224429"/>
            <a:ext cx="554355" cy="55244"/>
          </a:xfrm>
          <a:custGeom>
            <a:avLst/>
            <a:gdLst/>
            <a:ahLst/>
            <a:cxnLst/>
            <a:rect l="l" t="t" r="r" b="b"/>
            <a:pathLst>
              <a:path w="554355" h="55244">
                <a:moveTo>
                  <a:pt x="554292" y="55106"/>
                </a:moveTo>
                <a:lnTo>
                  <a:pt x="0" y="0"/>
                </a:lnTo>
              </a:path>
            </a:pathLst>
          </a:custGeom>
          <a:ln w="5756"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129086" y="2206239"/>
            <a:ext cx="40640" cy="44450"/>
          </a:xfrm>
          <a:custGeom>
            <a:avLst/>
            <a:gdLst/>
            <a:ahLst/>
            <a:cxnLst/>
            <a:rect l="l" t="t" r="r" b="b"/>
            <a:pathLst>
              <a:path w="40639" h="44450">
                <a:moveTo>
                  <a:pt x="40294" y="0"/>
                </a:moveTo>
                <a:lnTo>
                  <a:pt x="0" y="18189"/>
                </a:lnTo>
                <a:lnTo>
                  <a:pt x="35919" y="43978"/>
                </a:lnTo>
              </a:path>
            </a:pathLst>
          </a:custGeom>
          <a:ln w="5756"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2722811" y="2198051"/>
            <a:ext cx="791210" cy="37766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700" u="sng" spc="5" dirty="0" smtClean="0">
                <a:solidFill>
                  <a:srgbClr val="92D050"/>
                </a:solidFill>
                <a:latin typeface="Arial"/>
                <a:cs typeface="Arial"/>
              </a:rPr>
              <a:t>upper</a:t>
            </a:r>
            <a:r>
              <a:rPr sz="700" u="sng" spc="-5" dirty="0" smtClean="0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sz="700" u="sng" spc="5" dirty="0">
                <a:solidFill>
                  <a:srgbClr val="92D050"/>
                </a:solidFill>
                <a:latin typeface="Arial"/>
                <a:cs typeface="Arial"/>
              </a:rPr>
              <a:t>whisker</a:t>
            </a:r>
            <a:endParaRPr sz="700" u="sng" dirty="0">
              <a:solidFill>
                <a:srgbClr val="92D050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5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 dirty="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1915873" y="1196048"/>
            <a:ext cx="767715" cy="127000"/>
          </a:xfrm>
          <a:custGeom>
            <a:avLst/>
            <a:gdLst/>
            <a:ahLst/>
            <a:cxnLst/>
            <a:rect l="l" t="t" r="r" b="b"/>
            <a:pathLst>
              <a:path w="767714" h="127000">
                <a:moveTo>
                  <a:pt x="767505" y="126408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915873" y="1180468"/>
            <a:ext cx="41910" cy="43815"/>
          </a:xfrm>
          <a:custGeom>
            <a:avLst/>
            <a:gdLst/>
            <a:ahLst/>
            <a:cxnLst/>
            <a:rect l="l" t="t" r="r" b="b"/>
            <a:pathLst>
              <a:path w="41910" h="43815">
                <a:moveTo>
                  <a:pt x="41368" y="0"/>
                </a:moveTo>
                <a:lnTo>
                  <a:pt x="0" y="15580"/>
                </a:lnTo>
                <a:lnTo>
                  <a:pt x="34153" y="43594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915873" y="1322456"/>
            <a:ext cx="767715" cy="494665"/>
          </a:xfrm>
          <a:custGeom>
            <a:avLst/>
            <a:gdLst/>
            <a:ahLst/>
            <a:cxnLst/>
            <a:rect l="l" t="t" r="r" b="b"/>
            <a:pathLst>
              <a:path w="767714" h="494664">
                <a:moveTo>
                  <a:pt x="767505" y="0"/>
                </a:moveTo>
                <a:lnTo>
                  <a:pt x="0" y="49435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915873" y="1777510"/>
            <a:ext cx="44450" cy="39370"/>
          </a:xfrm>
          <a:custGeom>
            <a:avLst/>
            <a:gdLst/>
            <a:ahLst/>
            <a:cxnLst/>
            <a:rect l="l" t="t" r="r" b="b"/>
            <a:pathLst>
              <a:path w="44450" h="39369">
                <a:moveTo>
                  <a:pt x="20185" y="0"/>
                </a:moveTo>
                <a:lnTo>
                  <a:pt x="0" y="39296"/>
                </a:lnTo>
                <a:lnTo>
                  <a:pt x="44131" y="37147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915873" y="1322456"/>
            <a:ext cx="767715" cy="527685"/>
          </a:xfrm>
          <a:custGeom>
            <a:avLst/>
            <a:gdLst/>
            <a:ahLst/>
            <a:cxnLst/>
            <a:rect l="l" t="t" r="r" b="b"/>
            <a:pathLst>
              <a:path w="767714" h="527685">
                <a:moveTo>
                  <a:pt x="767505" y="0"/>
                </a:moveTo>
                <a:lnTo>
                  <a:pt x="0" y="527276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915873" y="1809899"/>
            <a:ext cx="44450" cy="40005"/>
          </a:xfrm>
          <a:custGeom>
            <a:avLst/>
            <a:gdLst/>
            <a:ahLst/>
            <a:cxnLst/>
            <a:rect l="l" t="t" r="r" b="b"/>
            <a:pathLst>
              <a:path w="44450" h="40005">
                <a:moveTo>
                  <a:pt x="19034" y="0"/>
                </a:moveTo>
                <a:lnTo>
                  <a:pt x="0" y="39833"/>
                </a:lnTo>
                <a:lnTo>
                  <a:pt x="44054" y="36379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2725939" y="1239683"/>
            <a:ext cx="767715" cy="12375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700" spc="5" dirty="0" smtClean="0">
                <a:latin typeface="Arial"/>
                <a:cs typeface="Arial"/>
              </a:rPr>
              <a:t>outliers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412488" y="3279140"/>
            <a:ext cx="13779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14</a:t>
            </a:r>
            <a:endParaRPr sz="800">
              <a:latin typeface="DejaVu Sans"/>
              <a:cs typeface="DejaVu Sans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817921" y="2280684"/>
            <a:ext cx="14750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92D050"/>
                </a:solidFill>
              </a:rPr>
              <a:t>=largest observation ≤ </a:t>
            </a:r>
            <a:r>
              <a:rPr lang="en-US" sz="700" dirty="0" smtClean="0">
                <a:solidFill>
                  <a:srgbClr val="FFC000"/>
                </a:solidFill>
              </a:rPr>
              <a:t>upper fence</a:t>
            </a:r>
            <a:endParaRPr lang="en-US" sz="700" dirty="0">
              <a:solidFill>
                <a:srgbClr val="FFC000"/>
              </a:solidFill>
            </a:endParaRPr>
          </a:p>
        </p:txBody>
      </p:sp>
      <p:sp>
        <p:nvSpPr>
          <p:cNvPr id="119" name="object 48"/>
          <p:cNvSpPr/>
          <p:nvPr/>
        </p:nvSpPr>
        <p:spPr>
          <a:xfrm>
            <a:off x="1291967" y="1163276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49"/>
          <p:cNvSpPr/>
          <p:nvPr/>
        </p:nvSpPr>
        <p:spPr>
          <a:xfrm>
            <a:off x="1291967" y="179869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50"/>
          <p:cNvSpPr/>
          <p:nvPr/>
        </p:nvSpPr>
        <p:spPr>
          <a:xfrm>
            <a:off x="1291967" y="183307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430"/>
                </a:lnTo>
                <a:lnTo>
                  <a:pt x="45963" y="45992"/>
                </a:lnTo>
                <a:lnTo>
                  <a:pt x="37397" y="51763"/>
                </a:lnTo>
                <a:lnTo>
                  <a:pt x="26939" y="53878"/>
                </a:lnTo>
                <a:lnTo>
                  <a:pt x="16480" y="51763"/>
                </a:lnTo>
                <a:lnTo>
                  <a:pt x="7914" y="45992"/>
                </a:lnTo>
                <a:lnTo>
                  <a:pt x="2126" y="37430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51"/>
          <p:cNvSpPr/>
          <p:nvPr/>
        </p:nvSpPr>
        <p:spPr>
          <a:xfrm>
            <a:off x="1291967" y="219748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150"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chemeClr val="accent6"/>
              </a:solidFill>
            </a:endParaRPr>
          </a:p>
        </p:txBody>
      </p:sp>
      <p:sp>
        <p:nvSpPr>
          <p:cNvPr id="123" name="object 52"/>
          <p:cNvSpPr/>
          <p:nvPr/>
        </p:nvSpPr>
        <p:spPr>
          <a:xfrm>
            <a:off x="1291967" y="227731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53"/>
          <p:cNvSpPr/>
          <p:nvPr/>
        </p:nvSpPr>
        <p:spPr>
          <a:xfrm>
            <a:off x="1291967" y="228506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54"/>
          <p:cNvSpPr/>
          <p:nvPr/>
        </p:nvSpPr>
        <p:spPr>
          <a:xfrm>
            <a:off x="1291967" y="229972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55"/>
          <p:cNvSpPr/>
          <p:nvPr/>
        </p:nvSpPr>
        <p:spPr>
          <a:xfrm>
            <a:off x="1291967" y="231583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56"/>
          <p:cNvSpPr/>
          <p:nvPr/>
        </p:nvSpPr>
        <p:spPr>
          <a:xfrm>
            <a:off x="1291967" y="232673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57"/>
          <p:cNvSpPr/>
          <p:nvPr/>
        </p:nvSpPr>
        <p:spPr>
          <a:xfrm>
            <a:off x="1291967" y="233379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58"/>
          <p:cNvSpPr/>
          <p:nvPr/>
        </p:nvSpPr>
        <p:spPr>
          <a:xfrm>
            <a:off x="1291967" y="241891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59"/>
          <p:cNvSpPr/>
          <p:nvPr/>
        </p:nvSpPr>
        <p:spPr>
          <a:xfrm>
            <a:off x="1291967" y="255223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60"/>
          <p:cNvSpPr/>
          <p:nvPr/>
        </p:nvSpPr>
        <p:spPr>
          <a:xfrm>
            <a:off x="1291967" y="2591680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61"/>
          <p:cNvSpPr/>
          <p:nvPr/>
        </p:nvSpPr>
        <p:spPr>
          <a:xfrm>
            <a:off x="1291967" y="264087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62"/>
          <p:cNvSpPr/>
          <p:nvPr/>
        </p:nvSpPr>
        <p:spPr>
          <a:xfrm>
            <a:off x="1291967" y="266014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63"/>
          <p:cNvSpPr/>
          <p:nvPr/>
        </p:nvSpPr>
        <p:spPr>
          <a:xfrm>
            <a:off x="1291967" y="271801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64"/>
          <p:cNvSpPr/>
          <p:nvPr/>
        </p:nvSpPr>
        <p:spPr>
          <a:xfrm>
            <a:off x="1291967" y="272714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65"/>
          <p:cNvSpPr/>
          <p:nvPr/>
        </p:nvSpPr>
        <p:spPr>
          <a:xfrm>
            <a:off x="1291967" y="274510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66"/>
          <p:cNvSpPr/>
          <p:nvPr/>
        </p:nvSpPr>
        <p:spPr>
          <a:xfrm>
            <a:off x="1291967" y="275231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67"/>
          <p:cNvSpPr/>
          <p:nvPr/>
        </p:nvSpPr>
        <p:spPr>
          <a:xfrm>
            <a:off x="1291967" y="276521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68"/>
          <p:cNvSpPr/>
          <p:nvPr/>
        </p:nvSpPr>
        <p:spPr>
          <a:xfrm>
            <a:off x="1291967" y="2769204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69"/>
          <p:cNvSpPr/>
          <p:nvPr/>
        </p:nvSpPr>
        <p:spPr>
          <a:xfrm>
            <a:off x="1291967" y="277810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70"/>
          <p:cNvSpPr/>
          <p:nvPr/>
        </p:nvSpPr>
        <p:spPr>
          <a:xfrm>
            <a:off x="1291967" y="278440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71"/>
          <p:cNvSpPr/>
          <p:nvPr/>
        </p:nvSpPr>
        <p:spPr>
          <a:xfrm>
            <a:off x="1291967" y="279437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61"/>
          <p:cNvSpPr/>
          <p:nvPr/>
        </p:nvSpPr>
        <p:spPr>
          <a:xfrm>
            <a:off x="1287743" y="290942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62"/>
          <p:cNvSpPr/>
          <p:nvPr/>
        </p:nvSpPr>
        <p:spPr>
          <a:xfrm>
            <a:off x="1289854" y="3082955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63"/>
          <p:cNvSpPr/>
          <p:nvPr/>
        </p:nvSpPr>
        <p:spPr>
          <a:xfrm>
            <a:off x="1291469" y="2844026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64"/>
          <p:cNvSpPr/>
          <p:nvPr/>
        </p:nvSpPr>
        <p:spPr>
          <a:xfrm>
            <a:off x="1282004" y="296729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65"/>
          <p:cNvSpPr/>
          <p:nvPr/>
        </p:nvSpPr>
        <p:spPr>
          <a:xfrm>
            <a:off x="1293358" y="3210973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150"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66"/>
          <p:cNvSpPr/>
          <p:nvPr/>
        </p:nvSpPr>
        <p:spPr>
          <a:xfrm>
            <a:off x="1290745" y="3117411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67"/>
          <p:cNvSpPr/>
          <p:nvPr/>
        </p:nvSpPr>
        <p:spPr>
          <a:xfrm>
            <a:off x="1288021" y="2930788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68"/>
          <p:cNvSpPr/>
          <p:nvPr/>
        </p:nvSpPr>
        <p:spPr>
          <a:xfrm>
            <a:off x="1289854" y="2876184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48"/>
                </a:lnTo>
                <a:lnTo>
                  <a:pt x="7914" y="7886"/>
                </a:lnTo>
                <a:lnTo>
                  <a:pt x="16480" y="2115"/>
                </a:lnTo>
                <a:lnTo>
                  <a:pt x="26939" y="0"/>
                </a:lnTo>
                <a:lnTo>
                  <a:pt x="37397" y="2115"/>
                </a:lnTo>
                <a:lnTo>
                  <a:pt x="45963" y="7886"/>
                </a:lnTo>
                <a:lnTo>
                  <a:pt x="51752" y="16448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69"/>
          <p:cNvSpPr/>
          <p:nvPr/>
        </p:nvSpPr>
        <p:spPr>
          <a:xfrm>
            <a:off x="1294107" y="2826537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70"/>
          <p:cNvSpPr/>
          <p:nvPr/>
        </p:nvSpPr>
        <p:spPr>
          <a:xfrm>
            <a:off x="1287742" y="2986762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71"/>
          <p:cNvSpPr/>
          <p:nvPr/>
        </p:nvSpPr>
        <p:spPr>
          <a:xfrm>
            <a:off x="1286434" y="3035859"/>
            <a:ext cx="53975" cy="53975"/>
          </a:xfrm>
          <a:custGeom>
            <a:avLst/>
            <a:gdLst/>
            <a:ahLst/>
            <a:cxnLst/>
            <a:rect l="l" t="t" r="r" b="b"/>
            <a:pathLst>
              <a:path w="53975" h="53975">
                <a:moveTo>
                  <a:pt x="0" y="26939"/>
                </a:moveTo>
                <a:lnTo>
                  <a:pt x="2126" y="16480"/>
                </a:lnTo>
                <a:lnTo>
                  <a:pt x="7914" y="7914"/>
                </a:lnTo>
                <a:lnTo>
                  <a:pt x="16480" y="2126"/>
                </a:lnTo>
                <a:lnTo>
                  <a:pt x="26939" y="0"/>
                </a:lnTo>
                <a:lnTo>
                  <a:pt x="37397" y="2126"/>
                </a:lnTo>
                <a:lnTo>
                  <a:pt x="45963" y="7914"/>
                </a:lnTo>
                <a:lnTo>
                  <a:pt x="51752" y="16480"/>
                </a:lnTo>
                <a:lnTo>
                  <a:pt x="53878" y="26939"/>
                </a:lnTo>
                <a:lnTo>
                  <a:pt x="51752" y="37397"/>
                </a:lnTo>
                <a:lnTo>
                  <a:pt x="45963" y="45963"/>
                </a:lnTo>
                <a:lnTo>
                  <a:pt x="37397" y="51752"/>
                </a:lnTo>
                <a:lnTo>
                  <a:pt x="26939" y="53878"/>
                </a:lnTo>
                <a:lnTo>
                  <a:pt x="16480" y="51752"/>
                </a:lnTo>
                <a:lnTo>
                  <a:pt x="7914" y="45963"/>
                </a:lnTo>
                <a:lnTo>
                  <a:pt x="2126" y="37397"/>
                </a:lnTo>
                <a:lnTo>
                  <a:pt x="0" y="26939"/>
                </a:lnTo>
              </a:path>
            </a:pathLst>
          </a:custGeom>
          <a:ln w="5756">
            <a:solidFill>
              <a:srgbClr val="569BB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39"/>
          <p:cNvSpPr/>
          <p:nvPr/>
        </p:nvSpPr>
        <p:spPr>
          <a:xfrm>
            <a:off x="1591832" y="2062946"/>
            <a:ext cx="478155" cy="0"/>
          </a:xfrm>
          <a:custGeom>
            <a:avLst/>
            <a:gdLst/>
            <a:ahLst/>
            <a:cxnLst/>
            <a:rect l="l" t="t" r="r" b="b"/>
            <a:pathLst>
              <a:path w="478155">
                <a:moveTo>
                  <a:pt x="0" y="0"/>
                </a:moveTo>
                <a:lnTo>
                  <a:pt x="477541" y="0"/>
                </a:lnTo>
              </a:path>
            </a:pathLst>
          </a:custGeom>
          <a:ln w="28575">
            <a:solidFill>
              <a:srgbClr val="FFC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TextBox 103"/>
          <p:cNvSpPr txBox="1"/>
          <p:nvPr/>
        </p:nvSpPr>
        <p:spPr>
          <a:xfrm>
            <a:off x="3355364" y="1816895"/>
            <a:ext cx="98831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700" dirty="0">
              <a:solidFill>
                <a:srgbClr val="FFC00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289374" y="3138058"/>
            <a:ext cx="98831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700" b="1" dirty="0">
              <a:solidFill>
                <a:srgbClr val="7030A0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38624" y="2843091"/>
            <a:ext cx="7717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600" u="sng" spc="15" dirty="0" smtClean="0">
                <a:solidFill>
                  <a:srgbClr val="7030A0"/>
                </a:solidFill>
                <a:latin typeface="Arial"/>
                <a:cs typeface="Arial"/>
              </a:rPr>
              <a:t>min </a:t>
            </a:r>
            <a:r>
              <a:rPr lang="en-US" sz="600" u="sng" spc="5" dirty="0" smtClean="0">
                <a:solidFill>
                  <a:srgbClr val="7030A0"/>
                </a:solidFill>
                <a:latin typeface="Arial"/>
                <a:cs typeface="Arial"/>
              </a:rPr>
              <a:t>whisker</a:t>
            </a:r>
            <a:r>
              <a:rPr lang="en-US" sz="600" u="sng" spc="-65" dirty="0" smtClean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600" u="sng" spc="10" dirty="0" smtClean="0">
                <a:solidFill>
                  <a:srgbClr val="7030A0"/>
                </a:solidFill>
                <a:latin typeface="Arial"/>
                <a:cs typeface="Arial"/>
              </a:rPr>
              <a:t>reach</a:t>
            </a:r>
            <a:endParaRPr lang="en-US" sz="600" u="sng" dirty="0">
              <a:solidFill>
                <a:srgbClr val="7030A0"/>
              </a:solidFill>
              <a:latin typeface="Arial"/>
              <a:cs typeface="Arial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309059" y="3033004"/>
            <a:ext cx="1371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7030A0"/>
                </a:solidFill>
              </a:rPr>
              <a:t>(lower fence)</a:t>
            </a:r>
            <a:endParaRPr lang="en-US" sz="700" dirty="0">
              <a:solidFill>
                <a:srgbClr val="7030A0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2641498" y="1826541"/>
            <a:ext cx="852156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600" u="sng" spc="15" dirty="0">
                <a:solidFill>
                  <a:srgbClr val="FFC000"/>
                </a:solidFill>
                <a:latin typeface="Arial"/>
                <a:cs typeface="Arial"/>
              </a:rPr>
              <a:t>max </a:t>
            </a:r>
            <a:r>
              <a:rPr lang="en-US" sz="600" u="sng" spc="5" dirty="0">
                <a:solidFill>
                  <a:srgbClr val="FFC000"/>
                </a:solidFill>
                <a:latin typeface="Arial"/>
                <a:cs typeface="Arial"/>
              </a:rPr>
              <a:t>whisker</a:t>
            </a:r>
            <a:r>
              <a:rPr lang="en-US" sz="600" u="sng" spc="-6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lang="en-US" sz="600" u="sng" spc="10" dirty="0">
                <a:solidFill>
                  <a:srgbClr val="FFC000"/>
                </a:solidFill>
                <a:latin typeface="Arial"/>
                <a:cs typeface="Arial"/>
              </a:rPr>
              <a:t>reach</a:t>
            </a:r>
            <a:endParaRPr lang="en-US" sz="600" u="sng" dirty="0">
              <a:solidFill>
                <a:srgbClr val="FFC000"/>
              </a:solidFill>
              <a:latin typeface="Arial"/>
              <a:cs typeface="Arial"/>
            </a:endParaRPr>
          </a:p>
        </p:txBody>
      </p:sp>
      <p:cxnSp>
        <p:nvCxnSpPr>
          <p:cNvPr id="112" name="Straight Arrow Connector 111"/>
          <p:cNvCxnSpPr/>
          <p:nvPr/>
        </p:nvCxnSpPr>
        <p:spPr>
          <a:xfrm flipH="1">
            <a:off x="2069987" y="2011207"/>
            <a:ext cx="660689" cy="54722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Box 170"/>
          <p:cNvSpPr txBox="1"/>
          <p:nvPr/>
        </p:nvSpPr>
        <p:spPr>
          <a:xfrm>
            <a:off x="2780979" y="2989805"/>
            <a:ext cx="189666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92D050"/>
                </a:solidFill>
              </a:rPr>
              <a:t>=smallest observation ≥ </a:t>
            </a:r>
            <a:r>
              <a:rPr lang="en-US" sz="700" dirty="0" smtClean="0">
                <a:solidFill>
                  <a:srgbClr val="7030A0"/>
                </a:solidFill>
              </a:rPr>
              <a:t>lower fence</a:t>
            </a:r>
            <a:endParaRPr lang="en-US" sz="700" dirty="0">
              <a:solidFill>
                <a:srgbClr val="7030A0"/>
              </a:solidFill>
            </a:endParaRPr>
          </a:p>
        </p:txBody>
      </p:sp>
      <p:sp>
        <p:nvSpPr>
          <p:cNvPr id="172" name="object 35"/>
          <p:cNvSpPr/>
          <p:nvPr/>
        </p:nvSpPr>
        <p:spPr>
          <a:xfrm flipV="1">
            <a:off x="2149406" y="3089833"/>
            <a:ext cx="355973" cy="174671"/>
          </a:xfrm>
          <a:custGeom>
            <a:avLst/>
            <a:gdLst/>
            <a:ahLst/>
            <a:cxnLst/>
            <a:rect l="l" t="t" r="r" b="b"/>
            <a:pathLst>
              <a:path w="554355" h="55244">
                <a:moveTo>
                  <a:pt x="554292" y="55106"/>
                </a:moveTo>
                <a:lnTo>
                  <a:pt x="0" y="0"/>
                </a:lnTo>
              </a:path>
            </a:pathLst>
          </a:custGeom>
          <a:ln w="5756"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TextBox 89"/>
          <p:cNvSpPr txBox="1"/>
          <p:nvPr/>
        </p:nvSpPr>
        <p:spPr>
          <a:xfrm>
            <a:off x="2726051" y="1932823"/>
            <a:ext cx="13716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rgbClr val="FFC000"/>
                </a:solidFill>
              </a:rPr>
              <a:t>(upper fence)</a:t>
            </a:r>
            <a:endParaRPr lang="en-US" sz="700" dirty="0">
              <a:solidFill>
                <a:srgbClr val="FFC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562715" y="2853524"/>
            <a:ext cx="8265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lang="en-US" sz="800" u="sng" spc="5" dirty="0" smtClean="0">
                <a:solidFill>
                  <a:srgbClr val="92D050"/>
                </a:solidFill>
                <a:latin typeface="Arial"/>
                <a:cs typeface="Arial"/>
              </a:rPr>
              <a:t>lower</a:t>
            </a:r>
            <a:r>
              <a:rPr lang="en-US" sz="800" u="sng" spc="-5" dirty="0" smtClean="0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lang="en-US" sz="800" u="sng" spc="5" dirty="0">
                <a:solidFill>
                  <a:srgbClr val="92D050"/>
                </a:solidFill>
                <a:latin typeface="Arial"/>
                <a:cs typeface="Arial"/>
              </a:rPr>
              <a:t>whisker</a:t>
            </a:r>
            <a:endParaRPr lang="en-US" sz="800" u="sng" dirty="0">
              <a:solidFill>
                <a:srgbClr val="92D050"/>
              </a:solidFill>
              <a:latin typeface="Arial"/>
              <a:cs typeface="Arial"/>
            </a:endParaRPr>
          </a:p>
        </p:txBody>
      </p:sp>
      <p:sp>
        <p:nvSpPr>
          <p:cNvPr id="93" name="object 39"/>
          <p:cNvSpPr/>
          <p:nvPr/>
        </p:nvSpPr>
        <p:spPr>
          <a:xfrm>
            <a:off x="1692067" y="3445391"/>
            <a:ext cx="478155" cy="0"/>
          </a:xfrm>
          <a:custGeom>
            <a:avLst/>
            <a:gdLst/>
            <a:ahLst/>
            <a:cxnLst/>
            <a:rect l="l" t="t" r="r" b="b"/>
            <a:pathLst>
              <a:path w="478155">
                <a:moveTo>
                  <a:pt x="0" y="0"/>
                </a:moveTo>
                <a:lnTo>
                  <a:pt x="477541" y="0"/>
                </a:lnTo>
              </a:path>
            </a:pathLst>
          </a:custGeom>
          <a:ln w="28575">
            <a:solidFill>
              <a:srgbClr val="7030A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994859" y="3233059"/>
            <a:ext cx="641102" cy="151513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bject 8"/>
          <p:cNvSpPr/>
          <p:nvPr/>
        </p:nvSpPr>
        <p:spPr>
          <a:xfrm flipH="1">
            <a:off x="1785098" y="3005820"/>
            <a:ext cx="45719" cy="258686"/>
          </a:xfrm>
          <a:custGeom>
            <a:avLst/>
            <a:gdLst/>
            <a:ahLst/>
            <a:cxnLst/>
            <a:rect l="l" t="t" r="r" b="b"/>
            <a:pathLst>
              <a:path h="407035">
                <a:moveTo>
                  <a:pt x="0" y="0"/>
                </a:moveTo>
                <a:lnTo>
                  <a:pt x="0" y="40647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4933110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81120">
              <a:lnSpc>
                <a:spcPct val="100000"/>
              </a:lnSpc>
              <a:spcBef>
                <a:spcPts val="135"/>
              </a:spcBef>
            </a:pPr>
            <a:r>
              <a:rPr spc="-20" dirty="0"/>
              <a:t>Box</a:t>
            </a:r>
            <a:r>
              <a:rPr spc="-85" dirty="0"/>
              <a:t> </a:t>
            </a:r>
            <a:r>
              <a:rPr spc="-45" dirty="0"/>
              <a:t>plot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0411" y="426453"/>
            <a:ext cx="4052570" cy="5740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200" spc="-50" dirty="0">
                <a:latin typeface="Arial"/>
                <a:cs typeface="Arial"/>
              </a:rPr>
              <a:t>A </a:t>
            </a:r>
            <a:r>
              <a:rPr sz="1200" i="1" spc="-15" dirty="0">
                <a:solidFill>
                  <a:srgbClr val="024F84"/>
                </a:solidFill>
                <a:latin typeface="Arial"/>
                <a:cs typeface="Arial"/>
              </a:rPr>
              <a:t>box </a:t>
            </a:r>
            <a:r>
              <a:rPr sz="1200" i="1" spc="-5" dirty="0">
                <a:solidFill>
                  <a:srgbClr val="024F84"/>
                </a:solidFill>
                <a:latin typeface="Arial"/>
                <a:cs typeface="Arial"/>
              </a:rPr>
              <a:t>plot </a:t>
            </a:r>
            <a:r>
              <a:rPr sz="1200" spc="-45" dirty="0">
                <a:latin typeface="Arial"/>
                <a:cs typeface="Arial"/>
              </a:rPr>
              <a:t>visualizes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5" dirty="0">
                <a:latin typeface="Arial"/>
                <a:cs typeface="Arial"/>
              </a:rPr>
              <a:t>median,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5" dirty="0">
                <a:latin typeface="Arial"/>
                <a:cs typeface="Arial"/>
              </a:rPr>
              <a:t>quartiles, and </a:t>
            </a:r>
            <a:r>
              <a:rPr sz="1200" spc="-15" dirty="0">
                <a:latin typeface="Arial"/>
                <a:cs typeface="Arial"/>
              </a:rPr>
              <a:t>suspected  </a:t>
            </a:r>
            <a:r>
              <a:rPr sz="1200" spc="-25" dirty="0">
                <a:latin typeface="Arial"/>
                <a:cs typeface="Arial"/>
              </a:rPr>
              <a:t>outliers. </a:t>
            </a:r>
            <a:r>
              <a:rPr sz="1200" b="1" spc="-40" dirty="0">
                <a:latin typeface="Arial"/>
                <a:cs typeface="Arial"/>
              </a:rPr>
              <a:t>An </a:t>
            </a:r>
            <a:r>
              <a:rPr sz="1200" b="1" i="1" spc="-30" dirty="0">
                <a:solidFill>
                  <a:srgbClr val="FF0000"/>
                </a:solidFill>
                <a:latin typeface="Arial"/>
                <a:cs typeface="Arial"/>
              </a:rPr>
              <a:t>outlier</a:t>
            </a:r>
            <a:r>
              <a:rPr sz="1200" b="1" i="1" spc="-30" dirty="0">
                <a:solidFill>
                  <a:srgbClr val="024F84"/>
                </a:solidFill>
                <a:latin typeface="Arial"/>
                <a:cs typeface="Arial"/>
              </a:rPr>
              <a:t> </a:t>
            </a:r>
            <a:r>
              <a:rPr sz="1200" b="1" spc="-40" dirty="0">
                <a:latin typeface="Arial"/>
                <a:cs typeface="Arial"/>
              </a:rPr>
              <a:t>is </a:t>
            </a:r>
            <a:r>
              <a:rPr sz="1200" b="1" spc="-30" dirty="0">
                <a:latin typeface="Arial"/>
                <a:cs typeface="Arial"/>
              </a:rPr>
              <a:t>deﬁned </a:t>
            </a:r>
            <a:r>
              <a:rPr sz="1200" b="1" spc="-40" dirty="0">
                <a:latin typeface="Arial"/>
                <a:cs typeface="Arial"/>
              </a:rPr>
              <a:t>as an </a:t>
            </a:r>
            <a:r>
              <a:rPr sz="1200" b="1" spc="-25" dirty="0">
                <a:latin typeface="Arial"/>
                <a:cs typeface="Arial"/>
              </a:rPr>
              <a:t>observation </a:t>
            </a:r>
            <a:r>
              <a:rPr sz="1200" b="1" spc="-30" dirty="0">
                <a:latin typeface="Arial"/>
                <a:cs typeface="Arial"/>
              </a:rPr>
              <a:t>more </a:t>
            </a:r>
            <a:r>
              <a:rPr sz="1200" b="1" spc="-25" dirty="0">
                <a:latin typeface="Arial"/>
                <a:cs typeface="Arial"/>
              </a:rPr>
              <a:t>than  </a:t>
            </a:r>
            <a:r>
              <a:rPr sz="1200" b="1" spc="-15" dirty="0">
                <a:solidFill>
                  <a:srgbClr val="FF0000"/>
                </a:solidFill>
                <a:latin typeface="Arial"/>
                <a:cs typeface="Arial"/>
              </a:rPr>
              <a:t>1.5</a:t>
            </a:r>
            <a:r>
              <a:rPr sz="1200" b="1" i="1" spc="-15" dirty="0">
                <a:solidFill>
                  <a:srgbClr val="FF0000"/>
                </a:solidFill>
                <a:latin typeface="Times New Roman"/>
                <a:cs typeface="Times New Roman"/>
              </a:rPr>
              <a:t>×</a:t>
            </a:r>
            <a:r>
              <a:rPr sz="1200" b="1" spc="-15" dirty="0">
                <a:solidFill>
                  <a:srgbClr val="00B050"/>
                </a:solidFill>
                <a:latin typeface="Arial"/>
                <a:cs typeface="Arial"/>
              </a:rPr>
              <a:t>IQR</a:t>
            </a:r>
            <a:r>
              <a:rPr sz="12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spc="-35" dirty="0">
                <a:solidFill>
                  <a:srgbClr val="FF0000"/>
                </a:solidFill>
                <a:latin typeface="Arial"/>
                <a:cs typeface="Arial"/>
              </a:rPr>
              <a:t>away </a:t>
            </a:r>
            <a:r>
              <a:rPr sz="1200" b="1" spc="-25" dirty="0">
                <a:solidFill>
                  <a:srgbClr val="FF0000"/>
                </a:solidFill>
                <a:latin typeface="Arial"/>
                <a:cs typeface="Arial"/>
              </a:rPr>
              <a:t>from </a:t>
            </a:r>
            <a:r>
              <a:rPr sz="1200" b="1" spc="-20" dirty="0">
                <a:solidFill>
                  <a:srgbClr val="FF0000"/>
                </a:solidFill>
                <a:latin typeface="Arial"/>
                <a:cs typeface="Arial"/>
              </a:rPr>
              <a:t>the</a:t>
            </a:r>
            <a:r>
              <a:rPr sz="1200" b="1" spc="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200" b="1" spc="-25" dirty="0" smtClean="0">
                <a:solidFill>
                  <a:srgbClr val="FF0000"/>
                </a:solidFill>
                <a:latin typeface="Arial"/>
                <a:cs typeface="Arial"/>
              </a:rPr>
              <a:t>quartiles</a:t>
            </a:r>
            <a:r>
              <a:rPr lang="en-US" sz="1200" b="1" spc="-25" dirty="0">
                <a:solidFill>
                  <a:srgbClr val="FF0000"/>
                </a:solidFill>
                <a:latin typeface="Arial"/>
                <a:cs typeface="Arial"/>
              </a:rPr>
              <a:t> (Q1 and Q3)</a:t>
            </a:r>
            <a:r>
              <a:rPr sz="1200" b="1" spc="-25" dirty="0" smtClean="0">
                <a:latin typeface="Arial"/>
                <a:cs typeface="Arial"/>
              </a:rPr>
              <a:t>.</a:t>
            </a:r>
            <a:endParaRPr sz="1200" b="1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46319" y="2630977"/>
            <a:ext cx="568960" cy="379095"/>
          </a:xfrm>
          <a:custGeom>
            <a:avLst/>
            <a:gdLst/>
            <a:ahLst/>
            <a:cxnLst/>
            <a:rect l="l" t="t" r="r" b="b"/>
            <a:pathLst>
              <a:path w="568960" h="379094">
                <a:moveTo>
                  <a:pt x="0" y="378610"/>
                </a:moveTo>
                <a:lnTo>
                  <a:pt x="568491" y="378610"/>
                </a:lnTo>
                <a:lnTo>
                  <a:pt x="568491" y="0"/>
                </a:lnTo>
                <a:lnTo>
                  <a:pt x="0" y="0"/>
                </a:lnTo>
                <a:lnTo>
                  <a:pt x="0" y="378610"/>
                </a:lnTo>
                <a:close/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46319" y="2881490"/>
            <a:ext cx="568960" cy="0"/>
          </a:xfrm>
          <a:custGeom>
            <a:avLst/>
            <a:gdLst/>
            <a:ahLst/>
            <a:cxnLst/>
            <a:rect l="l" t="t" r="r" b="b"/>
            <a:pathLst>
              <a:path w="568960">
                <a:moveTo>
                  <a:pt x="0" y="0"/>
                </a:moveTo>
                <a:lnTo>
                  <a:pt x="568491" y="0"/>
                </a:lnTo>
              </a:path>
            </a:pathLst>
          </a:custGeom>
          <a:ln w="115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20068" y="3009587"/>
            <a:ext cx="56253" cy="241840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72836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46123" y="3254375"/>
            <a:ext cx="568960" cy="0"/>
          </a:xfrm>
          <a:custGeom>
            <a:avLst/>
            <a:gdLst/>
            <a:ahLst/>
            <a:cxnLst/>
            <a:rect l="l" t="t" r="r" b="b"/>
            <a:pathLst>
              <a:path w="568960">
                <a:moveTo>
                  <a:pt x="0" y="0"/>
                </a:moveTo>
                <a:lnTo>
                  <a:pt x="568491" y="0"/>
                </a:lnTo>
              </a:path>
            </a:pathLst>
          </a:custGeom>
          <a:ln w="6350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30603" y="2224429"/>
            <a:ext cx="0" cy="407034"/>
          </a:xfrm>
          <a:custGeom>
            <a:avLst/>
            <a:gdLst/>
            <a:ahLst/>
            <a:cxnLst/>
            <a:rect l="l" t="t" r="r" b="b"/>
            <a:pathLst>
              <a:path h="407035">
                <a:moveTo>
                  <a:pt x="0" y="0"/>
                </a:moveTo>
                <a:lnTo>
                  <a:pt x="0" y="40647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46319" y="2224429"/>
            <a:ext cx="568960" cy="0"/>
          </a:xfrm>
          <a:custGeom>
            <a:avLst/>
            <a:gdLst/>
            <a:ahLst/>
            <a:cxnLst/>
            <a:rect l="l" t="t" r="r" b="b"/>
            <a:pathLst>
              <a:path w="568960">
                <a:moveTo>
                  <a:pt x="0" y="0"/>
                </a:moveTo>
                <a:lnTo>
                  <a:pt x="568491" y="0"/>
                </a:lnTo>
              </a:path>
            </a:pathLst>
          </a:custGeom>
          <a:ln w="6350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805736" y="1835150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24867" y="0"/>
                </a:moveTo>
                <a:lnTo>
                  <a:pt x="15218" y="1964"/>
                </a:lnTo>
                <a:lnTo>
                  <a:pt x="7310" y="7310"/>
                </a:lnTo>
                <a:lnTo>
                  <a:pt x="1964" y="15218"/>
                </a:lnTo>
                <a:lnTo>
                  <a:pt x="0" y="24867"/>
                </a:lnTo>
                <a:lnTo>
                  <a:pt x="1964" y="34548"/>
                </a:lnTo>
                <a:lnTo>
                  <a:pt x="7310" y="42452"/>
                </a:lnTo>
                <a:lnTo>
                  <a:pt x="15218" y="47780"/>
                </a:lnTo>
                <a:lnTo>
                  <a:pt x="24867" y="49734"/>
                </a:lnTo>
                <a:lnTo>
                  <a:pt x="34516" y="47780"/>
                </a:lnTo>
                <a:lnTo>
                  <a:pt x="42423" y="42452"/>
                </a:lnTo>
                <a:lnTo>
                  <a:pt x="47770" y="34548"/>
                </a:lnTo>
                <a:lnTo>
                  <a:pt x="49734" y="24867"/>
                </a:lnTo>
                <a:lnTo>
                  <a:pt x="47770" y="15218"/>
                </a:lnTo>
                <a:lnTo>
                  <a:pt x="42423" y="7310"/>
                </a:lnTo>
                <a:lnTo>
                  <a:pt x="34516" y="1964"/>
                </a:lnTo>
                <a:lnTo>
                  <a:pt x="24867" y="0"/>
                </a:lnTo>
                <a:close/>
              </a:path>
            </a:pathLst>
          </a:custGeom>
          <a:solidFill>
            <a:srgbClr val="000000">
              <a:alpha val="250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805736" y="1835150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0" y="24867"/>
                </a:moveTo>
                <a:lnTo>
                  <a:pt x="1964" y="15218"/>
                </a:lnTo>
                <a:lnTo>
                  <a:pt x="7310" y="7310"/>
                </a:lnTo>
                <a:lnTo>
                  <a:pt x="15218" y="1964"/>
                </a:lnTo>
                <a:lnTo>
                  <a:pt x="24867" y="0"/>
                </a:lnTo>
                <a:lnTo>
                  <a:pt x="34516" y="1964"/>
                </a:lnTo>
                <a:lnTo>
                  <a:pt x="42423" y="7310"/>
                </a:lnTo>
                <a:lnTo>
                  <a:pt x="47770" y="15218"/>
                </a:lnTo>
                <a:lnTo>
                  <a:pt x="49734" y="24867"/>
                </a:lnTo>
                <a:lnTo>
                  <a:pt x="47770" y="34548"/>
                </a:lnTo>
                <a:lnTo>
                  <a:pt x="42423" y="42452"/>
                </a:lnTo>
                <a:lnTo>
                  <a:pt x="34516" y="47780"/>
                </a:lnTo>
                <a:lnTo>
                  <a:pt x="24867" y="49734"/>
                </a:lnTo>
                <a:lnTo>
                  <a:pt x="15218" y="47780"/>
                </a:lnTo>
                <a:lnTo>
                  <a:pt x="7310" y="42452"/>
                </a:lnTo>
                <a:lnTo>
                  <a:pt x="1964" y="34548"/>
                </a:lnTo>
                <a:lnTo>
                  <a:pt x="0" y="24867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805736" y="1165348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5">
                <a:moveTo>
                  <a:pt x="24867" y="0"/>
                </a:moveTo>
                <a:lnTo>
                  <a:pt x="15218" y="1953"/>
                </a:lnTo>
                <a:lnTo>
                  <a:pt x="7310" y="7281"/>
                </a:lnTo>
                <a:lnTo>
                  <a:pt x="1964" y="15185"/>
                </a:lnTo>
                <a:lnTo>
                  <a:pt x="0" y="24867"/>
                </a:lnTo>
                <a:lnTo>
                  <a:pt x="1964" y="34516"/>
                </a:lnTo>
                <a:lnTo>
                  <a:pt x="7310" y="42423"/>
                </a:lnTo>
                <a:lnTo>
                  <a:pt x="15218" y="47770"/>
                </a:lnTo>
                <a:lnTo>
                  <a:pt x="24867" y="49734"/>
                </a:lnTo>
                <a:lnTo>
                  <a:pt x="34516" y="47770"/>
                </a:lnTo>
                <a:lnTo>
                  <a:pt x="42423" y="42423"/>
                </a:lnTo>
                <a:lnTo>
                  <a:pt x="47770" y="34516"/>
                </a:lnTo>
                <a:lnTo>
                  <a:pt x="49734" y="24867"/>
                </a:lnTo>
                <a:lnTo>
                  <a:pt x="47770" y="15185"/>
                </a:lnTo>
                <a:lnTo>
                  <a:pt x="42423" y="7281"/>
                </a:lnTo>
                <a:lnTo>
                  <a:pt x="34516" y="1953"/>
                </a:lnTo>
                <a:lnTo>
                  <a:pt x="24867" y="0"/>
                </a:lnTo>
                <a:close/>
              </a:path>
            </a:pathLst>
          </a:custGeom>
          <a:solidFill>
            <a:srgbClr val="000000">
              <a:alpha val="250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805736" y="1165348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5">
                <a:moveTo>
                  <a:pt x="0" y="24867"/>
                </a:moveTo>
                <a:lnTo>
                  <a:pt x="1964" y="15185"/>
                </a:lnTo>
                <a:lnTo>
                  <a:pt x="7310" y="7281"/>
                </a:lnTo>
                <a:lnTo>
                  <a:pt x="15218" y="1953"/>
                </a:lnTo>
                <a:lnTo>
                  <a:pt x="24867" y="0"/>
                </a:lnTo>
                <a:lnTo>
                  <a:pt x="34516" y="1953"/>
                </a:lnTo>
                <a:lnTo>
                  <a:pt x="42423" y="7281"/>
                </a:lnTo>
                <a:lnTo>
                  <a:pt x="47770" y="15185"/>
                </a:lnTo>
                <a:lnTo>
                  <a:pt x="49734" y="24867"/>
                </a:lnTo>
                <a:lnTo>
                  <a:pt x="47770" y="34516"/>
                </a:lnTo>
                <a:lnTo>
                  <a:pt x="42423" y="42423"/>
                </a:lnTo>
                <a:lnTo>
                  <a:pt x="34516" y="47770"/>
                </a:lnTo>
                <a:lnTo>
                  <a:pt x="24867" y="49734"/>
                </a:lnTo>
                <a:lnTo>
                  <a:pt x="15218" y="47770"/>
                </a:lnTo>
                <a:lnTo>
                  <a:pt x="7310" y="42423"/>
                </a:lnTo>
                <a:lnTo>
                  <a:pt x="1964" y="34516"/>
                </a:lnTo>
                <a:lnTo>
                  <a:pt x="0" y="24867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805736" y="1800766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24867" y="0"/>
                </a:moveTo>
                <a:lnTo>
                  <a:pt x="15218" y="1964"/>
                </a:lnTo>
                <a:lnTo>
                  <a:pt x="7310" y="7310"/>
                </a:lnTo>
                <a:lnTo>
                  <a:pt x="1964" y="15218"/>
                </a:lnTo>
                <a:lnTo>
                  <a:pt x="0" y="24867"/>
                </a:lnTo>
                <a:lnTo>
                  <a:pt x="1964" y="34516"/>
                </a:lnTo>
                <a:lnTo>
                  <a:pt x="7310" y="42423"/>
                </a:lnTo>
                <a:lnTo>
                  <a:pt x="15218" y="47770"/>
                </a:lnTo>
                <a:lnTo>
                  <a:pt x="24867" y="49734"/>
                </a:lnTo>
                <a:lnTo>
                  <a:pt x="34516" y="47770"/>
                </a:lnTo>
                <a:lnTo>
                  <a:pt x="42423" y="42423"/>
                </a:lnTo>
                <a:lnTo>
                  <a:pt x="47770" y="34516"/>
                </a:lnTo>
                <a:lnTo>
                  <a:pt x="49734" y="24867"/>
                </a:lnTo>
                <a:lnTo>
                  <a:pt x="47770" y="15218"/>
                </a:lnTo>
                <a:lnTo>
                  <a:pt x="42423" y="7310"/>
                </a:lnTo>
                <a:lnTo>
                  <a:pt x="34516" y="1964"/>
                </a:lnTo>
                <a:lnTo>
                  <a:pt x="24867" y="0"/>
                </a:lnTo>
                <a:close/>
              </a:path>
            </a:pathLst>
          </a:custGeom>
          <a:solidFill>
            <a:srgbClr val="000000">
              <a:alpha val="250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805736" y="1800766"/>
            <a:ext cx="50165" cy="50165"/>
          </a:xfrm>
          <a:custGeom>
            <a:avLst/>
            <a:gdLst/>
            <a:ahLst/>
            <a:cxnLst/>
            <a:rect l="l" t="t" r="r" b="b"/>
            <a:pathLst>
              <a:path w="50164" h="50164">
                <a:moveTo>
                  <a:pt x="0" y="24867"/>
                </a:moveTo>
                <a:lnTo>
                  <a:pt x="1964" y="15218"/>
                </a:lnTo>
                <a:lnTo>
                  <a:pt x="7310" y="7310"/>
                </a:lnTo>
                <a:lnTo>
                  <a:pt x="15218" y="1964"/>
                </a:lnTo>
                <a:lnTo>
                  <a:pt x="24867" y="0"/>
                </a:lnTo>
                <a:lnTo>
                  <a:pt x="34516" y="1964"/>
                </a:lnTo>
                <a:lnTo>
                  <a:pt x="42423" y="7310"/>
                </a:lnTo>
                <a:lnTo>
                  <a:pt x="47770" y="15218"/>
                </a:lnTo>
                <a:lnTo>
                  <a:pt x="49734" y="24867"/>
                </a:lnTo>
                <a:lnTo>
                  <a:pt x="47770" y="34516"/>
                </a:lnTo>
                <a:lnTo>
                  <a:pt x="42423" y="42423"/>
                </a:lnTo>
                <a:lnTo>
                  <a:pt x="34516" y="47770"/>
                </a:lnTo>
                <a:lnTo>
                  <a:pt x="24867" y="49734"/>
                </a:lnTo>
                <a:lnTo>
                  <a:pt x="15218" y="47770"/>
                </a:lnTo>
                <a:lnTo>
                  <a:pt x="7310" y="42423"/>
                </a:lnTo>
                <a:lnTo>
                  <a:pt x="1964" y="34516"/>
                </a:lnTo>
                <a:lnTo>
                  <a:pt x="0" y="24867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41536" y="1319616"/>
            <a:ext cx="0" cy="1764664"/>
          </a:xfrm>
          <a:custGeom>
            <a:avLst/>
            <a:gdLst/>
            <a:ahLst/>
            <a:cxnLst/>
            <a:rect l="l" t="t" r="r" b="b"/>
            <a:pathLst>
              <a:path h="1764664">
                <a:moveTo>
                  <a:pt x="0" y="1764495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08380" y="3084112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08380" y="2790080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08380" y="2495972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08380" y="2201864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08380" y="1907756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108380" y="1613725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08380" y="1319616"/>
            <a:ext cx="33655" cy="0"/>
          </a:xfrm>
          <a:custGeom>
            <a:avLst/>
            <a:gdLst/>
            <a:ahLst/>
            <a:cxnLst/>
            <a:rect l="l" t="t" r="r" b="b"/>
            <a:pathLst>
              <a:path w="33655">
                <a:moveTo>
                  <a:pt x="33156" y="0"/>
                </a:moveTo>
                <a:lnTo>
                  <a:pt x="0" y="0"/>
                </a:lnTo>
              </a:path>
            </a:pathLst>
          </a:custGeom>
          <a:ln w="57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797547" y="2902868"/>
            <a:ext cx="59690" cy="996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50" spc="15" dirty="0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412488" y="3279140"/>
            <a:ext cx="13779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70" dirty="0">
                <a:solidFill>
                  <a:srgbClr val="7F7F7F"/>
                </a:solidFill>
                <a:latin typeface="DejaVu Sans"/>
                <a:cs typeface="DejaVu Sans"/>
              </a:rPr>
              <a:t>14</a:t>
            </a:r>
            <a:endParaRPr sz="800">
              <a:latin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119575510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4" name="object 3"/>
          <p:cNvSpPr txBox="1"/>
          <p:nvPr/>
        </p:nvSpPr>
        <p:spPr>
          <a:xfrm>
            <a:off x="110692" y="434975"/>
            <a:ext cx="4545409" cy="286745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35"/>
              </a:spcBef>
              <a:buFont typeface="+mj-lt"/>
              <a:buAutoNum type="romanUcPeriod"/>
              <a:tabLst>
                <a:tab pos="167005" algn="l"/>
              </a:tabLst>
            </a:pPr>
            <a:r>
              <a:rPr sz="1050" spc="-35" dirty="0">
                <a:solidFill>
                  <a:schemeClr val="tx2"/>
                </a:solidFill>
                <a:latin typeface="DejaVu Sans"/>
                <a:cs typeface="DejaVu Sans"/>
              </a:rPr>
              <a:t>Readiness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assessment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30"/>
              </a:spcBef>
              <a:buFont typeface="+mj-lt"/>
              <a:buAutoNum type="romanUcPeriod"/>
            </a:pPr>
            <a:endParaRPr sz="1050" dirty="0">
              <a:solidFill>
                <a:schemeClr val="tx2"/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Housekeeping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25"/>
              </a:spcBef>
              <a:buFont typeface="+mj-lt"/>
              <a:buAutoNum type="romanUcPeriod"/>
            </a:pPr>
            <a:endParaRPr sz="1050" dirty="0">
              <a:solidFill>
                <a:schemeClr val="tx2"/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5"/>
              </a:spcBef>
              <a:buFont typeface="+mj-lt"/>
              <a:buAutoNum type="romanUcPeriod"/>
              <a:tabLst>
                <a:tab pos="167005" algn="l"/>
              </a:tabLst>
            </a:pPr>
            <a:r>
              <a:rPr sz="1050" spc="-35" dirty="0">
                <a:solidFill>
                  <a:schemeClr val="tx2"/>
                </a:solidFill>
                <a:latin typeface="DejaVu Sans"/>
                <a:cs typeface="DejaVu Sans"/>
              </a:rPr>
              <a:t>Main </a:t>
            </a:r>
            <a:r>
              <a:rPr sz="1050" spc="-40" dirty="0">
                <a:solidFill>
                  <a:schemeClr val="tx2"/>
                </a:solidFill>
                <a:latin typeface="DejaVu Sans"/>
                <a:cs typeface="DejaVu Sans"/>
              </a:rPr>
              <a:t>ideas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755650" lvl="2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u="sng" spc="-45" dirty="0" smtClean="0">
                <a:solidFill>
                  <a:schemeClr val="tx2"/>
                </a:solidFill>
                <a:latin typeface="DejaVu Sans"/>
                <a:cs typeface="DejaVu Sans"/>
              </a:rPr>
              <a:t>Analysis work flow:</a:t>
            </a:r>
            <a:endParaRPr lang="en-US" sz="1050" spc="-45" dirty="0" smtClean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1212850" lvl="3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tx2"/>
                </a:solidFill>
              </a:rPr>
              <a:t>🆕 👫 </a:t>
            </a:r>
            <a:r>
              <a:rPr sz="1050" spc="-45" dirty="0" smtClean="0">
                <a:solidFill>
                  <a:schemeClr val="tx2"/>
                </a:solidFill>
                <a:latin typeface="DejaVu Sans"/>
                <a:cs typeface="DejaVu Sans"/>
              </a:rPr>
              <a:t>Always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start </a:t>
            </a:r>
            <a:r>
              <a:rPr sz="1050" spc="-60" dirty="0">
                <a:solidFill>
                  <a:schemeClr val="tx2"/>
                </a:solidFill>
                <a:latin typeface="DejaVu Sans"/>
                <a:cs typeface="DejaVu Sans"/>
              </a:rPr>
              <a:t>your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exploration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with </a:t>
            </a:r>
            <a:r>
              <a:rPr sz="1050" spc="-60" dirty="0">
                <a:solidFill>
                  <a:schemeClr val="tx2"/>
                </a:solidFill>
                <a:latin typeface="DejaVu Sans"/>
                <a:cs typeface="DejaVu Sans"/>
              </a:rPr>
              <a:t>a</a:t>
            </a:r>
            <a:r>
              <a:rPr sz="1050" spc="70" dirty="0">
                <a:solidFill>
                  <a:schemeClr val="tx2"/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visualization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755650" marR="5080" lvl="2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u="sng" spc="-55" dirty="0" smtClean="0">
                <a:solidFill>
                  <a:schemeClr val="tx2"/>
                </a:solidFill>
                <a:latin typeface="DejaVu Sans"/>
                <a:cs typeface="DejaVu Sans"/>
              </a:rPr>
              <a:t>Single Numerical Variable</a:t>
            </a:r>
          </a:p>
          <a:p>
            <a:pPr marL="1212850" marR="5080" lvl="3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tx2"/>
                </a:solidFill>
              </a:rPr>
              <a:t>🔍 </a:t>
            </a:r>
            <a:r>
              <a:rPr lang="en-US" sz="1050" dirty="0" smtClean="0">
                <a:solidFill>
                  <a:schemeClr val="tx2"/>
                </a:solidFill>
              </a:rPr>
              <a:t>🔮</a:t>
            </a:r>
            <a:r>
              <a:rPr lang="en-US" sz="1050" spc="20" dirty="0">
                <a:solidFill>
                  <a:schemeClr val="tx2"/>
                </a:solidFill>
                <a:latin typeface="Arial"/>
                <a:cs typeface="Arial"/>
              </a:rPr>
              <a:t> ⚙</a:t>
            </a:r>
            <a:r>
              <a:rPr lang="en-US" sz="1050" spc="20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50" spc="-55" dirty="0" smtClean="0">
                <a:solidFill>
                  <a:schemeClr val="tx2"/>
                </a:solidFill>
                <a:latin typeface="DejaVu Sans"/>
                <a:cs typeface="DejaVu Sans"/>
              </a:rPr>
              <a:t>When </a:t>
            </a:r>
            <a:r>
              <a:rPr sz="1050" spc="-40" dirty="0">
                <a:solidFill>
                  <a:schemeClr val="tx2"/>
                </a:solidFill>
                <a:latin typeface="DejaVu Sans"/>
                <a:cs typeface="DejaVu Sans"/>
              </a:rPr>
              <a:t>describing </a:t>
            </a:r>
            <a:r>
              <a:rPr sz="1050" spc="-60" dirty="0">
                <a:solidFill>
                  <a:schemeClr val="tx2"/>
                </a:solidFill>
                <a:latin typeface="DejaVu Sans"/>
                <a:cs typeface="DejaVu Sans"/>
              </a:rPr>
              <a:t>numerical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distributions </a:t>
            </a:r>
            <a:r>
              <a:rPr sz="1050" spc="-20" dirty="0">
                <a:solidFill>
                  <a:schemeClr val="tx2"/>
                </a:solidFill>
                <a:latin typeface="DejaVu Sans"/>
                <a:cs typeface="DejaVu Sans"/>
              </a:rPr>
              <a:t>discuss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shape,  </a:t>
            </a:r>
            <a:r>
              <a:rPr sz="1050" spc="-65" dirty="0">
                <a:solidFill>
                  <a:schemeClr val="tx2"/>
                </a:solidFill>
                <a:latin typeface="DejaVu Sans"/>
                <a:cs typeface="DejaVu Sans"/>
              </a:rPr>
              <a:t>center,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spread,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and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unusual</a:t>
            </a:r>
            <a:r>
              <a:rPr sz="1050" spc="25" dirty="0">
                <a:solidFill>
                  <a:schemeClr val="tx2"/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observations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1212850" marR="69215" lvl="3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tx2"/>
                </a:solidFill>
              </a:rPr>
              <a:t>🔍 </a:t>
            </a:r>
            <a:r>
              <a:rPr sz="1050" spc="-30" dirty="0" smtClean="0">
                <a:solidFill>
                  <a:schemeClr val="tx2"/>
                </a:solidFill>
                <a:latin typeface="DejaVu Sans"/>
                <a:cs typeface="DejaVu Sans"/>
              </a:rPr>
              <a:t>Robust </a:t>
            </a:r>
            <a:r>
              <a:rPr sz="1050" spc="-40" dirty="0">
                <a:solidFill>
                  <a:schemeClr val="tx2"/>
                </a:solidFill>
                <a:latin typeface="DejaVu Sans"/>
                <a:cs typeface="DejaVu Sans"/>
              </a:rPr>
              <a:t>statistics </a:t>
            </a:r>
            <a:r>
              <a:rPr sz="1050" spc="-75" dirty="0">
                <a:solidFill>
                  <a:schemeClr val="tx2"/>
                </a:solidFill>
                <a:latin typeface="DejaVu Sans"/>
                <a:cs typeface="DejaVu Sans"/>
              </a:rPr>
              <a:t>are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not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easily aﬀected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by outliers and  </a:t>
            </a:r>
            <a:r>
              <a:rPr sz="1050" spc="-75" dirty="0">
                <a:solidFill>
                  <a:schemeClr val="tx2"/>
                </a:solidFill>
                <a:latin typeface="DejaVu Sans"/>
                <a:cs typeface="DejaVu Sans"/>
              </a:rPr>
              <a:t>extreme</a:t>
            </a:r>
            <a:r>
              <a:rPr sz="1050" spc="-35" dirty="0">
                <a:solidFill>
                  <a:schemeClr val="tx2"/>
                </a:solidFill>
                <a:latin typeface="DejaVu Sans"/>
                <a:cs typeface="DejaVu Sans"/>
              </a:rPr>
              <a:t> </a:t>
            </a:r>
            <a:r>
              <a:rPr sz="1050" spc="-40" dirty="0">
                <a:solidFill>
                  <a:schemeClr val="tx2"/>
                </a:solidFill>
                <a:latin typeface="DejaVu Sans"/>
                <a:cs typeface="DejaVu Sans"/>
              </a:rPr>
              <a:t>skew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1212850" lvl="3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 smtClean="0">
                <a:solidFill>
                  <a:schemeClr val="tx2"/>
                </a:solidFill>
              </a:rPr>
              <a:t>🔍</a:t>
            </a:r>
            <a:r>
              <a:rPr lang="en-US" sz="1050" dirty="0">
                <a:solidFill>
                  <a:schemeClr val="tx2"/>
                </a:solidFill>
              </a:rPr>
              <a:t> 🆕</a:t>
            </a:r>
            <a:r>
              <a:rPr lang="en-US" sz="1050" dirty="0" smtClean="0">
                <a:solidFill>
                  <a:schemeClr val="tx2"/>
                </a:solidFill>
              </a:rPr>
              <a:t> </a:t>
            </a:r>
            <a:r>
              <a:rPr sz="1050" spc="-20" dirty="0" smtClean="0">
                <a:solidFill>
                  <a:schemeClr val="tx2"/>
                </a:solidFill>
                <a:latin typeface="DejaVu Sans"/>
                <a:cs typeface="DejaVu Sans"/>
              </a:rPr>
              <a:t>Use </a:t>
            </a:r>
            <a:r>
              <a:rPr sz="1050" spc="-35" dirty="0">
                <a:solidFill>
                  <a:schemeClr val="tx2"/>
                </a:solidFill>
                <a:latin typeface="DejaVu Sans"/>
                <a:cs typeface="DejaVu Sans"/>
              </a:rPr>
              <a:t>box plots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to display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quartiles,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median,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and</a:t>
            </a:r>
            <a:r>
              <a:rPr sz="1050" spc="40" dirty="0">
                <a:solidFill>
                  <a:schemeClr val="tx2"/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outliers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742950" lvl="1" indent="-285750">
              <a:lnSpc>
                <a:spcPct val="100000"/>
              </a:lnSpc>
              <a:spcBef>
                <a:spcPts val="25"/>
              </a:spcBef>
              <a:buClr>
                <a:srgbClr val="CCCCCC"/>
              </a:buClr>
              <a:buFont typeface="+mj-lt"/>
              <a:buAutoNum type="romanUcPeriod"/>
            </a:pPr>
            <a:endParaRPr sz="1050" dirty="0">
              <a:solidFill>
                <a:schemeClr val="tx2"/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40" dirty="0">
                <a:solidFill>
                  <a:schemeClr val="tx2"/>
                </a:solidFill>
                <a:latin typeface="DejaVu Sans"/>
                <a:cs typeface="DejaVu Sans"/>
              </a:rPr>
              <a:t>Application</a:t>
            </a:r>
            <a:r>
              <a:rPr sz="1050" spc="-35" dirty="0">
                <a:solidFill>
                  <a:schemeClr val="tx2"/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exercises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30"/>
              </a:spcBef>
              <a:buFont typeface="+mj-lt"/>
              <a:buAutoNum type="romanUcPeriod"/>
            </a:pPr>
            <a:endParaRPr sz="1050" dirty="0">
              <a:solidFill>
                <a:schemeClr val="tx2"/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65" dirty="0">
                <a:solidFill>
                  <a:schemeClr val="tx2"/>
                </a:solidFill>
                <a:latin typeface="DejaVu Sans"/>
                <a:cs typeface="DejaVu Sans"/>
              </a:rPr>
              <a:t>Summary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357190950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1840" y="249072"/>
            <a:ext cx="4545409" cy="286745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35"/>
              </a:spcBef>
              <a:buFont typeface="+mj-lt"/>
              <a:buAutoNum type="romanUcPeriod"/>
              <a:tabLst>
                <a:tab pos="167005" algn="l"/>
              </a:tabLst>
            </a:pPr>
            <a:r>
              <a:rPr sz="1050" spc="-35" dirty="0">
                <a:solidFill>
                  <a:srgbClr val="024F84"/>
                </a:solidFill>
                <a:latin typeface="DejaVu Sans"/>
                <a:cs typeface="DejaVu Sans"/>
              </a:rPr>
              <a:t>Readiness </a:t>
            </a:r>
            <a:r>
              <a:rPr sz="1050" spc="-45" dirty="0">
                <a:solidFill>
                  <a:srgbClr val="024F84"/>
                </a:solidFill>
                <a:latin typeface="DejaVu Sans"/>
                <a:cs typeface="DejaVu Sans"/>
              </a:rPr>
              <a:t>assessment</a:t>
            </a:r>
            <a:endParaRPr sz="1050" dirty="0"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30"/>
              </a:spcBef>
              <a:buFont typeface="+mj-lt"/>
              <a:buAutoNum type="romanUcPeriod"/>
            </a:pPr>
            <a:endParaRPr sz="1050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Housekeeping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25"/>
              </a:spcBef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5"/>
              </a:spcBef>
              <a:buFont typeface="+mj-lt"/>
              <a:buAutoNum type="romanUcPeriod"/>
              <a:tabLst>
                <a:tab pos="167005" algn="l"/>
              </a:tabLst>
            </a:pP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Main </a:t>
            </a: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ideas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755650" lvl="2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u="sng" spc="-45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Analysis work flow:</a:t>
            </a:r>
            <a:endParaRPr lang="en-US" sz="1050" spc="-45" dirty="0" smtClean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1212850" lvl="3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🆕 👫 </a:t>
            </a:r>
            <a:r>
              <a:rPr sz="1050" spc="-45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Always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start </a:t>
            </a:r>
            <a:r>
              <a:rPr sz="1050" spc="-6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your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exploration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with </a:t>
            </a:r>
            <a:r>
              <a:rPr sz="1050" spc="-6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</a:t>
            </a:r>
            <a:r>
              <a:rPr sz="1050" spc="7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visualization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755650" marR="5080" lvl="2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u="sng" spc="-55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Single Numerical Variable</a:t>
            </a:r>
          </a:p>
          <a:p>
            <a:pPr marL="1212850" marR="5080" lvl="3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🔍 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🔮</a:t>
            </a:r>
            <a:r>
              <a:rPr lang="en-US"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⚙</a:t>
            </a:r>
            <a:r>
              <a:rPr lang="en-US" sz="1050" spc="2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-55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When </a:t>
            </a: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describing </a:t>
            </a:r>
            <a:r>
              <a:rPr sz="1050" spc="-6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numerical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distributions </a:t>
            </a:r>
            <a:r>
              <a:rPr sz="1050" spc="-2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discuss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shape,  </a:t>
            </a:r>
            <a:r>
              <a:rPr sz="1050" spc="-6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center,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spread,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and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unusual</a:t>
            </a:r>
            <a:r>
              <a:rPr sz="1050" spc="2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observations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1212850" marR="69215" lvl="3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🔍 </a:t>
            </a:r>
            <a:r>
              <a:rPr sz="1050" spc="-30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Robust </a:t>
            </a: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statistics </a:t>
            </a:r>
            <a:r>
              <a:rPr sz="1050" spc="-7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are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not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easily aﬀected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by outliers and  </a:t>
            </a:r>
            <a:r>
              <a:rPr sz="1050" spc="-7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extreme</a:t>
            </a: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skew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1212850" lvl="3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🔍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 🆕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sz="1050" spc="-20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Use </a:t>
            </a: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box plots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to display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quartiles,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median,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and</a:t>
            </a:r>
            <a:r>
              <a:rPr sz="1050" spc="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outliers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742950" lvl="1" indent="-285750">
              <a:lnSpc>
                <a:spcPct val="100000"/>
              </a:lnSpc>
              <a:spcBef>
                <a:spcPts val="25"/>
              </a:spcBef>
              <a:buClr>
                <a:srgbClr val="CCCCCC"/>
              </a:buClr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Application</a:t>
            </a: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exercises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30"/>
              </a:spcBef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6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Summary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4" name="object 3"/>
          <p:cNvSpPr txBox="1"/>
          <p:nvPr/>
        </p:nvSpPr>
        <p:spPr>
          <a:xfrm>
            <a:off x="121840" y="249072"/>
            <a:ext cx="4545409" cy="286745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35"/>
              </a:spcBef>
              <a:buFont typeface="+mj-lt"/>
              <a:buAutoNum type="romanUcPeriod"/>
              <a:tabLst>
                <a:tab pos="167005" algn="l"/>
              </a:tabLst>
            </a:pPr>
            <a:r>
              <a:rPr sz="1050" spc="-3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Readiness </a:t>
            </a:r>
            <a:r>
              <a:rPr sz="1050" spc="-45" dirty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assessment</a:t>
            </a:r>
            <a:endParaRPr sz="1050" dirty="0">
              <a:solidFill>
                <a:schemeClr val="bg1">
                  <a:lumMod val="7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30"/>
              </a:spcBef>
              <a:buFont typeface="+mj-lt"/>
              <a:buAutoNum type="romanUcPeriod"/>
            </a:pPr>
            <a:endParaRPr sz="1050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Housekeeping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25"/>
              </a:spcBef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5"/>
              </a:spcBef>
              <a:buFont typeface="+mj-lt"/>
              <a:buAutoNum type="romanUcPeriod"/>
              <a:tabLst>
                <a:tab pos="167005" algn="l"/>
              </a:tabLst>
            </a:pP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Main </a:t>
            </a: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ideas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755650" lvl="2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u="sng" spc="-45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Analysis work flow:</a:t>
            </a:r>
            <a:endParaRPr lang="en-US" sz="1050" spc="-45" dirty="0" smtClean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1212850" lvl="3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🆕 👫 </a:t>
            </a:r>
            <a:r>
              <a:rPr sz="1050" spc="-45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Always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start </a:t>
            </a:r>
            <a:r>
              <a:rPr sz="1050" spc="-6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your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exploration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with </a:t>
            </a:r>
            <a:r>
              <a:rPr sz="1050" spc="-6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</a:t>
            </a:r>
            <a:r>
              <a:rPr sz="1050" spc="7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visualization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755650" marR="5080" lvl="2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u="sng" spc="-55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Single Numerical Variable</a:t>
            </a:r>
          </a:p>
          <a:p>
            <a:pPr marL="1212850" marR="5080" lvl="3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🔍 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🔮</a:t>
            </a:r>
            <a:r>
              <a:rPr lang="en-US" sz="1050" spc="20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⚙</a:t>
            </a:r>
            <a:r>
              <a:rPr lang="en-US" sz="1050" spc="2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</a:t>
            </a:r>
            <a:r>
              <a:rPr sz="1050" spc="-55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When </a:t>
            </a: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describing </a:t>
            </a:r>
            <a:r>
              <a:rPr sz="1050" spc="-6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numerical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distributions </a:t>
            </a:r>
            <a:r>
              <a:rPr sz="1050" spc="-2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discuss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shape,  </a:t>
            </a:r>
            <a:r>
              <a:rPr sz="1050" spc="-6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center,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spread,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and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unusual</a:t>
            </a:r>
            <a:r>
              <a:rPr sz="1050" spc="2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observations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1212850" marR="69215" lvl="3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🔍 </a:t>
            </a:r>
            <a:r>
              <a:rPr sz="1050" spc="-30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Robust </a:t>
            </a: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statistics </a:t>
            </a:r>
            <a:r>
              <a:rPr sz="1050" spc="-7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are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not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easily aﬀected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by outliers and  </a:t>
            </a:r>
            <a:r>
              <a:rPr sz="1050" spc="-7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extreme</a:t>
            </a: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skew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1212850" lvl="3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🔍</a:t>
            </a:r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 🆕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sz="1050" spc="-20" dirty="0" smtClean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Use </a:t>
            </a: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box plots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to display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quartiles, </a:t>
            </a:r>
            <a:r>
              <a:rPr sz="1050" spc="-5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median,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and</a:t>
            </a:r>
            <a:r>
              <a:rPr sz="1050" spc="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outliers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742950" lvl="1" indent="-285750">
              <a:lnSpc>
                <a:spcPct val="100000"/>
              </a:lnSpc>
              <a:spcBef>
                <a:spcPts val="25"/>
              </a:spcBef>
              <a:buClr>
                <a:srgbClr val="CCCCCC"/>
              </a:buClr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Application</a:t>
            </a: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exercises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30"/>
              </a:spcBef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6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Summary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13505569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4" name="object 3"/>
          <p:cNvSpPr txBox="1"/>
          <p:nvPr/>
        </p:nvSpPr>
        <p:spPr>
          <a:xfrm>
            <a:off x="110692" y="434975"/>
            <a:ext cx="4545409" cy="286745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35"/>
              </a:spcBef>
              <a:buFont typeface="+mj-lt"/>
              <a:buAutoNum type="romanUcPeriod"/>
              <a:tabLst>
                <a:tab pos="167005" algn="l"/>
              </a:tabLst>
            </a:pP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Readiness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assessment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30"/>
              </a:spcBef>
              <a:buFont typeface="+mj-lt"/>
              <a:buAutoNum type="romanUcPeriod"/>
            </a:pPr>
            <a:endParaRPr sz="1050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Housekeeping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25"/>
              </a:spcBef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5"/>
              </a:spcBef>
              <a:buFont typeface="+mj-lt"/>
              <a:buAutoNum type="romanUcPeriod"/>
              <a:tabLst>
                <a:tab pos="167005" algn="l"/>
              </a:tabLst>
            </a:pPr>
            <a:r>
              <a:rPr sz="1050" spc="-35" dirty="0">
                <a:solidFill>
                  <a:schemeClr val="tx2"/>
                </a:solidFill>
                <a:latin typeface="DejaVu Sans"/>
                <a:cs typeface="DejaVu Sans"/>
              </a:rPr>
              <a:t>Main </a:t>
            </a:r>
            <a:r>
              <a:rPr sz="1050" spc="-40" dirty="0">
                <a:solidFill>
                  <a:schemeClr val="tx2"/>
                </a:solidFill>
                <a:latin typeface="DejaVu Sans"/>
                <a:cs typeface="DejaVu Sans"/>
              </a:rPr>
              <a:t>ideas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755650" lvl="2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u="sng" spc="-45" dirty="0" smtClean="0">
                <a:solidFill>
                  <a:schemeClr val="tx2"/>
                </a:solidFill>
                <a:latin typeface="DejaVu Sans"/>
                <a:cs typeface="DejaVu Sans"/>
              </a:rPr>
              <a:t>Analysis work flow:</a:t>
            </a:r>
            <a:endParaRPr lang="en-US" sz="1050" spc="-45" dirty="0" smtClean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1212850" lvl="3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tx2"/>
                </a:solidFill>
              </a:rPr>
              <a:t>🆕 👫 </a:t>
            </a:r>
            <a:r>
              <a:rPr sz="1050" spc="-45" dirty="0" smtClean="0">
                <a:solidFill>
                  <a:schemeClr val="tx2"/>
                </a:solidFill>
                <a:latin typeface="DejaVu Sans"/>
                <a:cs typeface="DejaVu Sans"/>
              </a:rPr>
              <a:t>Always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start </a:t>
            </a:r>
            <a:r>
              <a:rPr sz="1050" spc="-60" dirty="0">
                <a:solidFill>
                  <a:schemeClr val="tx2"/>
                </a:solidFill>
                <a:latin typeface="DejaVu Sans"/>
                <a:cs typeface="DejaVu Sans"/>
              </a:rPr>
              <a:t>your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exploration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with </a:t>
            </a:r>
            <a:r>
              <a:rPr sz="1050" spc="-60" dirty="0">
                <a:solidFill>
                  <a:schemeClr val="tx2"/>
                </a:solidFill>
                <a:latin typeface="DejaVu Sans"/>
                <a:cs typeface="DejaVu Sans"/>
              </a:rPr>
              <a:t>a</a:t>
            </a:r>
            <a:r>
              <a:rPr sz="1050" spc="70" dirty="0">
                <a:solidFill>
                  <a:schemeClr val="tx2"/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visualization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755650" marR="5080" lvl="2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u="sng" spc="-55" dirty="0" smtClean="0">
                <a:solidFill>
                  <a:schemeClr val="tx2"/>
                </a:solidFill>
                <a:latin typeface="DejaVu Sans"/>
                <a:cs typeface="DejaVu Sans"/>
              </a:rPr>
              <a:t>Single Numerical Variable</a:t>
            </a:r>
          </a:p>
          <a:p>
            <a:pPr marL="1212850" marR="5080" lvl="3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tx2"/>
                </a:solidFill>
              </a:rPr>
              <a:t>🔍 </a:t>
            </a:r>
            <a:r>
              <a:rPr lang="en-US" sz="1050" dirty="0" smtClean="0">
                <a:solidFill>
                  <a:schemeClr val="tx2"/>
                </a:solidFill>
              </a:rPr>
              <a:t>🔮</a:t>
            </a:r>
            <a:r>
              <a:rPr lang="en-US" sz="1050" spc="20" dirty="0">
                <a:solidFill>
                  <a:schemeClr val="tx2"/>
                </a:solidFill>
                <a:latin typeface="Arial"/>
                <a:cs typeface="Arial"/>
              </a:rPr>
              <a:t> ⚙</a:t>
            </a:r>
            <a:r>
              <a:rPr lang="en-US" sz="1050" spc="20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50" spc="-55" dirty="0" smtClean="0">
                <a:solidFill>
                  <a:schemeClr val="tx2"/>
                </a:solidFill>
                <a:latin typeface="DejaVu Sans"/>
                <a:cs typeface="DejaVu Sans"/>
              </a:rPr>
              <a:t>When </a:t>
            </a:r>
            <a:r>
              <a:rPr sz="1050" spc="-40" dirty="0">
                <a:solidFill>
                  <a:schemeClr val="tx2"/>
                </a:solidFill>
                <a:latin typeface="DejaVu Sans"/>
                <a:cs typeface="DejaVu Sans"/>
              </a:rPr>
              <a:t>describing </a:t>
            </a:r>
            <a:r>
              <a:rPr sz="1050" spc="-60" dirty="0">
                <a:solidFill>
                  <a:schemeClr val="tx2"/>
                </a:solidFill>
                <a:latin typeface="DejaVu Sans"/>
                <a:cs typeface="DejaVu Sans"/>
              </a:rPr>
              <a:t>numerical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distributions </a:t>
            </a:r>
            <a:r>
              <a:rPr sz="1050" spc="-20" dirty="0">
                <a:solidFill>
                  <a:schemeClr val="tx2"/>
                </a:solidFill>
                <a:latin typeface="DejaVu Sans"/>
                <a:cs typeface="DejaVu Sans"/>
              </a:rPr>
              <a:t>discuss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shape,  </a:t>
            </a:r>
            <a:r>
              <a:rPr sz="1050" spc="-65" dirty="0">
                <a:solidFill>
                  <a:schemeClr val="tx2"/>
                </a:solidFill>
                <a:latin typeface="DejaVu Sans"/>
                <a:cs typeface="DejaVu Sans"/>
              </a:rPr>
              <a:t>center,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spread,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and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unusual</a:t>
            </a:r>
            <a:r>
              <a:rPr sz="1050" spc="25" dirty="0">
                <a:solidFill>
                  <a:schemeClr val="tx2"/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observations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1212850" marR="69215" lvl="3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tx2"/>
                </a:solidFill>
              </a:rPr>
              <a:t>🔍 </a:t>
            </a:r>
            <a:r>
              <a:rPr sz="1050" spc="-30" dirty="0" smtClean="0">
                <a:solidFill>
                  <a:schemeClr val="tx2"/>
                </a:solidFill>
                <a:latin typeface="DejaVu Sans"/>
                <a:cs typeface="DejaVu Sans"/>
              </a:rPr>
              <a:t>Robust </a:t>
            </a:r>
            <a:r>
              <a:rPr sz="1050" spc="-40" dirty="0">
                <a:solidFill>
                  <a:schemeClr val="tx2"/>
                </a:solidFill>
                <a:latin typeface="DejaVu Sans"/>
                <a:cs typeface="DejaVu Sans"/>
              </a:rPr>
              <a:t>statistics </a:t>
            </a:r>
            <a:r>
              <a:rPr sz="1050" spc="-75" dirty="0">
                <a:solidFill>
                  <a:schemeClr val="tx2"/>
                </a:solidFill>
                <a:latin typeface="DejaVu Sans"/>
                <a:cs typeface="DejaVu Sans"/>
              </a:rPr>
              <a:t>are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not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easily aﬀected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by outliers and  </a:t>
            </a:r>
            <a:r>
              <a:rPr sz="1050" spc="-75" dirty="0">
                <a:solidFill>
                  <a:schemeClr val="tx2"/>
                </a:solidFill>
                <a:latin typeface="DejaVu Sans"/>
                <a:cs typeface="DejaVu Sans"/>
              </a:rPr>
              <a:t>extreme</a:t>
            </a:r>
            <a:r>
              <a:rPr sz="1050" spc="-35" dirty="0">
                <a:solidFill>
                  <a:schemeClr val="tx2"/>
                </a:solidFill>
                <a:latin typeface="DejaVu Sans"/>
                <a:cs typeface="DejaVu Sans"/>
              </a:rPr>
              <a:t> </a:t>
            </a:r>
            <a:r>
              <a:rPr sz="1050" spc="-40" dirty="0">
                <a:solidFill>
                  <a:schemeClr val="tx2"/>
                </a:solidFill>
                <a:latin typeface="DejaVu Sans"/>
                <a:cs typeface="DejaVu Sans"/>
              </a:rPr>
              <a:t>skew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1212850" lvl="3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 smtClean="0">
                <a:solidFill>
                  <a:schemeClr val="tx2"/>
                </a:solidFill>
              </a:rPr>
              <a:t>🔍</a:t>
            </a:r>
            <a:r>
              <a:rPr lang="en-US" sz="1050" dirty="0">
                <a:solidFill>
                  <a:schemeClr val="tx2"/>
                </a:solidFill>
              </a:rPr>
              <a:t> 🆕</a:t>
            </a:r>
            <a:r>
              <a:rPr lang="en-US" sz="1050" dirty="0" smtClean="0">
                <a:solidFill>
                  <a:schemeClr val="tx2"/>
                </a:solidFill>
              </a:rPr>
              <a:t> </a:t>
            </a:r>
            <a:r>
              <a:rPr sz="1050" spc="-20" dirty="0" smtClean="0">
                <a:solidFill>
                  <a:schemeClr val="tx2"/>
                </a:solidFill>
                <a:latin typeface="DejaVu Sans"/>
                <a:cs typeface="DejaVu Sans"/>
              </a:rPr>
              <a:t>Use </a:t>
            </a:r>
            <a:r>
              <a:rPr sz="1050" spc="-35" dirty="0">
                <a:solidFill>
                  <a:schemeClr val="tx2"/>
                </a:solidFill>
                <a:latin typeface="DejaVu Sans"/>
                <a:cs typeface="DejaVu Sans"/>
              </a:rPr>
              <a:t>box plots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to display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quartiles,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median,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and</a:t>
            </a:r>
            <a:r>
              <a:rPr sz="1050" spc="40" dirty="0">
                <a:solidFill>
                  <a:schemeClr val="tx2"/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outliers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742950" lvl="1" indent="-285750">
              <a:lnSpc>
                <a:spcPct val="100000"/>
              </a:lnSpc>
              <a:spcBef>
                <a:spcPts val="25"/>
              </a:spcBef>
              <a:buClr>
                <a:srgbClr val="CCCCCC"/>
              </a:buClr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Application</a:t>
            </a: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exercises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30"/>
              </a:spcBef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6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Summary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212758622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sp>
        <p:nvSpPr>
          <p:cNvPr id="4" name="object 3"/>
          <p:cNvSpPr txBox="1"/>
          <p:nvPr/>
        </p:nvSpPr>
        <p:spPr>
          <a:xfrm>
            <a:off x="110692" y="434975"/>
            <a:ext cx="4545409" cy="2867452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35"/>
              </a:spcBef>
              <a:buFont typeface="+mj-lt"/>
              <a:buAutoNum type="romanUcPeriod"/>
              <a:tabLst>
                <a:tab pos="167005" algn="l"/>
              </a:tabLst>
            </a:pP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Readiness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assessment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30"/>
              </a:spcBef>
              <a:buFont typeface="+mj-lt"/>
              <a:buAutoNum type="romanUcPeriod"/>
            </a:pPr>
            <a:endParaRPr sz="1050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Housekeeping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25"/>
              </a:spcBef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5"/>
              </a:spcBef>
              <a:buFont typeface="+mj-lt"/>
              <a:buAutoNum type="romanUcPeriod"/>
              <a:tabLst>
                <a:tab pos="167005" algn="l"/>
              </a:tabLst>
            </a:pPr>
            <a:r>
              <a:rPr sz="1050" spc="-35" dirty="0">
                <a:solidFill>
                  <a:schemeClr val="tx2"/>
                </a:solidFill>
                <a:latin typeface="DejaVu Sans"/>
                <a:cs typeface="DejaVu Sans"/>
              </a:rPr>
              <a:t>Main </a:t>
            </a:r>
            <a:r>
              <a:rPr sz="1050" spc="-40" dirty="0">
                <a:solidFill>
                  <a:schemeClr val="tx2"/>
                </a:solidFill>
                <a:latin typeface="DejaVu Sans"/>
                <a:cs typeface="DejaVu Sans"/>
              </a:rPr>
              <a:t>ideas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755650" lvl="2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u="sng" spc="-45" dirty="0" smtClean="0">
                <a:solidFill>
                  <a:schemeClr val="tx2"/>
                </a:solidFill>
                <a:latin typeface="DejaVu Sans"/>
                <a:cs typeface="DejaVu Sans"/>
              </a:rPr>
              <a:t>Analysis work flow:</a:t>
            </a:r>
            <a:endParaRPr lang="en-US" sz="1050" spc="-45" dirty="0" smtClean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1212850" lvl="3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tx2"/>
                </a:solidFill>
              </a:rPr>
              <a:t>🆕 👫 </a:t>
            </a:r>
            <a:r>
              <a:rPr sz="1050" spc="-45" dirty="0" smtClean="0">
                <a:solidFill>
                  <a:schemeClr val="tx2"/>
                </a:solidFill>
                <a:latin typeface="DejaVu Sans"/>
                <a:cs typeface="DejaVu Sans"/>
              </a:rPr>
              <a:t>Always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start </a:t>
            </a:r>
            <a:r>
              <a:rPr sz="1050" spc="-60" dirty="0">
                <a:solidFill>
                  <a:schemeClr val="tx2"/>
                </a:solidFill>
                <a:latin typeface="DejaVu Sans"/>
                <a:cs typeface="DejaVu Sans"/>
              </a:rPr>
              <a:t>your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exploration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with </a:t>
            </a:r>
            <a:r>
              <a:rPr sz="1050" spc="-60" dirty="0">
                <a:solidFill>
                  <a:schemeClr val="tx2"/>
                </a:solidFill>
                <a:latin typeface="DejaVu Sans"/>
                <a:cs typeface="DejaVu Sans"/>
              </a:rPr>
              <a:t>a</a:t>
            </a:r>
            <a:r>
              <a:rPr sz="1050" spc="70" dirty="0">
                <a:solidFill>
                  <a:schemeClr val="tx2"/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visualization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755650" marR="5080" lvl="2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u="sng" spc="-55" dirty="0" smtClean="0">
                <a:solidFill>
                  <a:schemeClr val="tx2"/>
                </a:solidFill>
                <a:latin typeface="DejaVu Sans"/>
                <a:cs typeface="DejaVu Sans"/>
              </a:rPr>
              <a:t>Single Numerical Variable</a:t>
            </a:r>
          </a:p>
          <a:p>
            <a:pPr marL="1212850" marR="5080" lvl="3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tx2"/>
                </a:solidFill>
              </a:rPr>
              <a:t>🔍 </a:t>
            </a:r>
            <a:r>
              <a:rPr lang="en-US" sz="1050" dirty="0" smtClean="0">
                <a:solidFill>
                  <a:schemeClr val="tx2"/>
                </a:solidFill>
              </a:rPr>
              <a:t>🔮</a:t>
            </a:r>
            <a:r>
              <a:rPr lang="en-US" sz="1050" spc="20" dirty="0">
                <a:solidFill>
                  <a:schemeClr val="tx2"/>
                </a:solidFill>
                <a:latin typeface="Arial"/>
                <a:cs typeface="Arial"/>
              </a:rPr>
              <a:t> ⚙</a:t>
            </a:r>
            <a:r>
              <a:rPr lang="en-US" sz="1050" spc="20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50" spc="-55" dirty="0" smtClean="0">
                <a:solidFill>
                  <a:schemeClr val="tx2"/>
                </a:solidFill>
                <a:latin typeface="DejaVu Sans"/>
                <a:cs typeface="DejaVu Sans"/>
              </a:rPr>
              <a:t>When </a:t>
            </a:r>
            <a:r>
              <a:rPr sz="1050" spc="-40" dirty="0">
                <a:solidFill>
                  <a:schemeClr val="tx2"/>
                </a:solidFill>
                <a:latin typeface="DejaVu Sans"/>
                <a:cs typeface="DejaVu Sans"/>
              </a:rPr>
              <a:t>describing </a:t>
            </a:r>
            <a:r>
              <a:rPr sz="1050" spc="-60" dirty="0">
                <a:solidFill>
                  <a:schemeClr val="tx2"/>
                </a:solidFill>
                <a:latin typeface="DejaVu Sans"/>
                <a:cs typeface="DejaVu Sans"/>
              </a:rPr>
              <a:t>numerical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distributions </a:t>
            </a:r>
            <a:r>
              <a:rPr sz="1050" spc="-20" dirty="0">
                <a:solidFill>
                  <a:schemeClr val="tx2"/>
                </a:solidFill>
                <a:latin typeface="DejaVu Sans"/>
                <a:cs typeface="DejaVu Sans"/>
              </a:rPr>
              <a:t>discuss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shape,  </a:t>
            </a:r>
            <a:r>
              <a:rPr sz="1050" spc="-65" dirty="0">
                <a:solidFill>
                  <a:schemeClr val="tx2"/>
                </a:solidFill>
                <a:latin typeface="DejaVu Sans"/>
                <a:cs typeface="DejaVu Sans"/>
              </a:rPr>
              <a:t>center,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spread,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and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unusual</a:t>
            </a:r>
            <a:r>
              <a:rPr sz="1050" spc="25" dirty="0">
                <a:solidFill>
                  <a:schemeClr val="tx2"/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observations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1212850" marR="69215" lvl="3" indent="-285750">
              <a:lnSpc>
                <a:spcPct val="107500"/>
              </a:lnSpc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>
                <a:solidFill>
                  <a:schemeClr val="tx2"/>
                </a:solidFill>
              </a:rPr>
              <a:t>🔍 </a:t>
            </a:r>
            <a:r>
              <a:rPr sz="1050" spc="-30" dirty="0" smtClean="0">
                <a:solidFill>
                  <a:schemeClr val="tx2"/>
                </a:solidFill>
                <a:latin typeface="DejaVu Sans"/>
                <a:cs typeface="DejaVu Sans"/>
              </a:rPr>
              <a:t>Robust </a:t>
            </a:r>
            <a:r>
              <a:rPr sz="1050" spc="-40" dirty="0">
                <a:solidFill>
                  <a:schemeClr val="tx2"/>
                </a:solidFill>
                <a:latin typeface="DejaVu Sans"/>
                <a:cs typeface="DejaVu Sans"/>
              </a:rPr>
              <a:t>statistics </a:t>
            </a:r>
            <a:r>
              <a:rPr sz="1050" spc="-75" dirty="0">
                <a:solidFill>
                  <a:schemeClr val="tx2"/>
                </a:solidFill>
                <a:latin typeface="DejaVu Sans"/>
                <a:cs typeface="DejaVu Sans"/>
              </a:rPr>
              <a:t>are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not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easily aﬀected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by outliers and  </a:t>
            </a:r>
            <a:r>
              <a:rPr sz="1050" spc="-75" dirty="0">
                <a:solidFill>
                  <a:schemeClr val="tx2"/>
                </a:solidFill>
                <a:latin typeface="DejaVu Sans"/>
                <a:cs typeface="DejaVu Sans"/>
              </a:rPr>
              <a:t>extreme</a:t>
            </a:r>
            <a:r>
              <a:rPr sz="1050" spc="-35" dirty="0">
                <a:solidFill>
                  <a:schemeClr val="tx2"/>
                </a:solidFill>
                <a:latin typeface="DejaVu Sans"/>
                <a:cs typeface="DejaVu Sans"/>
              </a:rPr>
              <a:t> </a:t>
            </a:r>
            <a:r>
              <a:rPr sz="1050" spc="-40" dirty="0">
                <a:solidFill>
                  <a:schemeClr val="tx2"/>
                </a:solidFill>
                <a:latin typeface="DejaVu Sans"/>
                <a:cs typeface="DejaVu Sans"/>
              </a:rPr>
              <a:t>skew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1212850" lvl="3" indent="-285750">
              <a:spcBef>
                <a:spcPts val="95"/>
              </a:spcBef>
              <a:buFont typeface="+mj-lt"/>
              <a:buAutoNum type="arabicPeriod"/>
              <a:tabLst>
                <a:tab pos="443865" algn="l"/>
              </a:tabLst>
            </a:pPr>
            <a:r>
              <a:rPr lang="en-US" sz="1050" dirty="0" smtClean="0">
                <a:solidFill>
                  <a:schemeClr val="tx2"/>
                </a:solidFill>
              </a:rPr>
              <a:t>🔍</a:t>
            </a:r>
            <a:r>
              <a:rPr lang="en-US" sz="1050" dirty="0">
                <a:solidFill>
                  <a:schemeClr val="tx2"/>
                </a:solidFill>
              </a:rPr>
              <a:t> 🆕</a:t>
            </a:r>
            <a:r>
              <a:rPr lang="en-US" sz="1050" dirty="0" smtClean="0">
                <a:solidFill>
                  <a:schemeClr val="tx2"/>
                </a:solidFill>
              </a:rPr>
              <a:t> </a:t>
            </a:r>
            <a:r>
              <a:rPr sz="1050" spc="-20" dirty="0" smtClean="0">
                <a:solidFill>
                  <a:schemeClr val="tx2"/>
                </a:solidFill>
                <a:latin typeface="DejaVu Sans"/>
                <a:cs typeface="DejaVu Sans"/>
              </a:rPr>
              <a:t>Use </a:t>
            </a:r>
            <a:r>
              <a:rPr sz="1050" spc="-35" dirty="0">
                <a:solidFill>
                  <a:schemeClr val="tx2"/>
                </a:solidFill>
                <a:latin typeface="DejaVu Sans"/>
                <a:cs typeface="DejaVu Sans"/>
              </a:rPr>
              <a:t>box plots </a:t>
            </a:r>
            <a:r>
              <a:rPr sz="1050" spc="-45" dirty="0">
                <a:solidFill>
                  <a:schemeClr val="tx2"/>
                </a:solidFill>
                <a:latin typeface="DejaVu Sans"/>
                <a:cs typeface="DejaVu Sans"/>
              </a:rPr>
              <a:t>to display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quartiles, </a:t>
            </a:r>
            <a:r>
              <a:rPr sz="1050" spc="-55" dirty="0">
                <a:solidFill>
                  <a:schemeClr val="tx2"/>
                </a:solidFill>
                <a:latin typeface="DejaVu Sans"/>
                <a:cs typeface="DejaVu Sans"/>
              </a:rPr>
              <a:t>median,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and</a:t>
            </a:r>
            <a:r>
              <a:rPr sz="1050" spc="40" dirty="0">
                <a:solidFill>
                  <a:schemeClr val="tx2"/>
                </a:solidFill>
                <a:latin typeface="DejaVu Sans"/>
                <a:cs typeface="DejaVu Sans"/>
              </a:rPr>
              <a:t> </a:t>
            </a:r>
            <a:r>
              <a:rPr sz="1050" spc="-50" dirty="0">
                <a:solidFill>
                  <a:schemeClr val="tx2"/>
                </a:solidFill>
                <a:latin typeface="DejaVu Sans"/>
                <a:cs typeface="DejaVu Sans"/>
              </a:rPr>
              <a:t>outliers</a:t>
            </a:r>
            <a:endParaRPr sz="1050" dirty="0">
              <a:solidFill>
                <a:schemeClr val="tx2"/>
              </a:solidFill>
              <a:latin typeface="DejaVu Sans"/>
              <a:cs typeface="DejaVu Sans"/>
            </a:endParaRPr>
          </a:p>
          <a:p>
            <a:pPr marL="742950" lvl="1" indent="-285750">
              <a:lnSpc>
                <a:spcPct val="100000"/>
              </a:lnSpc>
              <a:spcBef>
                <a:spcPts val="25"/>
              </a:spcBef>
              <a:buClr>
                <a:srgbClr val="CCCCCC"/>
              </a:buClr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40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Application</a:t>
            </a:r>
            <a:r>
              <a:rPr sz="1050" spc="-3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 </a:t>
            </a:r>
            <a:r>
              <a:rPr sz="1050" spc="-4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exercises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  <a:p>
            <a:pPr marL="285750" indent="-285750">
              <a:lnSpc>
                <a:spcPct val="100000"/>
              </a:lnSpc>
              <a:spcBef>
                <a:spcPts val="30"/>
              </a:spcBef>
              <a:buFont typeface="+mj-lt"/>
              <a:buAutoNum type="romanUcPeriod"/>
            </a:pPr>
            <a:endParaRPr sz="105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+mj-lt"/>
              <a:buAutoNum type="romanUcPeriod"/>
              <a:tabLst>
                <a:tab pos="167005" algn="l"/>
              </a:tabLst>
            </a:pPr>
            <a:r>
              <a:rPr sz="1050" spc="-65" dirty="0">
                <a:solidFill>
                  <a:schemeClr val="bg1">
                    <a:lumMod val="65000"/>
                  </a:schemeClr>
                </a:solidFill>
                <a:latin typeface="DejaVu Sans"/>
                <a:cs typeface="DejaVu Sans"/>
              </a:rPr>
              <a:t>Summary</a:t>
            </a:r>
            <a:endParaRPr sz="1050" dirty="0">
              <a:solidFill>
                <a:schemeClr val="bg1">
                  <a:lumMod val="65000"/>
                </a:schemeClr>
              </a:solidFill>
              <a:latin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271218118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-55" dirty="0"/>
              <a:t>Outline</a:t>
            </a:r>
          </a:p>
        </p:txBody>
      </p:sp>
      <p:pic>
        <p:nvPicPr>
          <p:cNvPr id="5" name="Picture 2" descr="https://www2.stat.duke.edu/courses/Spring19/sta101.001/images/Roadmap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" t="22428" r="-1891" b="21557"/>
          <a:stretch/>
        </p:blipFill>
        <p:spPr bwMode="auto">
          <a:xfrm>
            <a:off x="207308" y="1589643"/>
            <a:ext cx="4195482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533650" y="1882775"/>
            <a:ext cx="762000" cy="9906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8904" y="301446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Should we calculate a </a:t>
            </a:r>
            <a:r>
              <a:rPr lang="en-US" sz="2400" b="1" u="sng" dirty="0" smtClean="0">
                <a:solidFill>
                  <a:srgbClr val="C00000"/>
                </a:solidFill>
              </a:rPr>
              <a:t>summary statistic </a:t>
            </a:r>
            <a:r>
              <a:rPr lang="en-US" sz="2400" b="1" dirty="0" smtClean="0">
                <a:solidFill>
                  <a:srgbClr val="C00000"/>
                </a:solidFill>
              </a:rPr>
              <a:t>or make a </a:t>
            </a:r>
            <a:r>
              <a:rPr lang="en-US" sz="2400" b="1" u="sng" dirty="0" smtClean="0">
                <a:solidFill>
                  <a:srgbClr val="C00000"/>
                </a:solidFill>
              </a:rPr>
              <a:t>data visualization </a:t>
            </a:r>
            <a:r>
              <a:rPr lang="en-US" sz="2400" b="1" dirty="0" smtClean="0">
                <a:solidFill>
                  <a:srgbClr val="C00000"/>
                </a:solidFill>
              </a:rPr>
              <a:t>first? 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12031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8284</TotalTime>
  <Words>2329</Words>
  <Application>Microsoft Office PowerPoint</Application>
  <PresentationFormat>Custom</PresentationFormat>
  <Paragraphs>503</Paragraphs>
  <Slides>49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6" baseType="lpstr">
      <vt:lpstr>Arial</vt:lpstr>
      <vt:lpstr>Calibri</vt:lpstr>
      <vt:lpstr>Cambria Math</vt:lpstr>
      <vt:lpstr>DejaVu Sans</vt:lpstr>
      <vt:lpstr>DejaVu Serif</vt:lpstr>
      <vt:lpstr>Times New Roman</vt:lpstr>
      <vt:lpstr>Office Theme</vt:lpstr>
      <vt:lpstr>PowerPoint Presentation</vt:lpstr>
      <vt:lpstr>PowerPoint Presentation</vt:lpstr>
      <vt:lpstr>Readiness assessment</vt:lpstr>
      <vt:lpstr>Summary of main ideas</vt:lpstr>
      <vt:lpstr>Outline</vt:lpstr>
      <vt:lpstr>Outline</vt:lpstr>
      <vt:lpstr>Outline</vt:lpstr>
      <vt:lpstr>Outline</vt:lpstr>
      <vt:lpstr>Outline</vt:lpstr>
      <vt:lpstr>From a past Sta 101 survey...</vt:lpstr>
      <vt:lpstr>From a past Sta 101 survey...</vt:lpstr>
      <vt:lpstr>Outline</vt:lpstr>
      <vt:lpstr>Outline</vt:lpstr>
      <vt:lpstr>Outline</vt:lpstr>
      <vt:lpstr>Describing distributions of numerical variables</vt:lpstr>
      <vt:lpstr>Outline</vt:lpstr>
      <vt:lpstr>Clicker question</vt:lpstr>
      <vt:lpstr>Clicker question</vt:lpstr>
      <vt:lpstr>Outline</vt:lpstr>
      <vt:lpstr>PowerPoint Presentation</vt:lpstr>
      <vt:lpstr>Outline</vt:lpstr>
      <vt:lpstr>PowerPoint Presentation</vt:lpstr>
      <vt:lpstr>PowerPoint Presentation</vt:lpstr>
      <vt:lpstr>PowerPoint Presentation</vt:lpstr>
      <vt:lpstr>PowerPoint Presentation</vt:lpstr>
      <vt:lpstr>Outline</vt:lpstr>
      <vt:lpstr>▶ Most commonly used measure of variability is the</vt:lpstr>
      <vt:lpstr>▶ Most commonly used measure of variability is the</vt:lpstr>
      <vt:lpstr>Why divide by n − 1 instead of n when calculating the sample</vt:lpstr>
      <vt:lpstr>Why divide by n − 1 instead of n when calculating the sample</vt:lpstr>
      <vt:lpstr>Why divide by n − 1 instead of n when calculating the sample</vt:lpstr>
      <vt:lpstr>Why divide by n − 1 instead of n when calculating the sample</vt:lpstr>
      <vt:lpstr>Why divide by n − 1 instead of n when calculating the sample</vt:lpstr>
      <vt:lpstr>Outline</vt:lpstr>
      <vt:lpstr>Outline</vt:lpstr>
      <vt:lpstr>Range and IQR</vt:lpstr>
      <vt:lpstr>Range and IQR</vt:lpstr>
      <vt:lpstr>Range and IQR</vt:lpstr>
      <vt:lpstr>Range and IQR</vt:lpstr>
      <vt:lpstr>Robust statistics</vt:lpstr>
      <vt:lpstr>Outline</vt:lpstr>
      <vt:lpstr>Outline</vt:lpstr>
      <vt:lpstr>Box plot</vt:lpstr>
      <vt:lpstr>Box plot</vt:lpstr>
      <vt:lpstr>Box plot</vt:lpstr>
      <vt:lpstr>Box plot</vt:lpstr>
      <vt:lpstr>Box plot</vt:lpstr>
      <vt:lpstr>Box plot</vt:lpstr>
      <vt:lpstr>Outline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1: Introduction to data - 2. Exploratory data analysis</dc:title>
  <dc:creator>Sta 101 - Spring 2016</dc:creator>
  <cp:lastModifiedBy>Dr Victoria Ellison, Ph.D.</cp:lastModifiedBy>
  <cp:revision>54</cp:revision>
  <cp:lastPrinted>2019-01-14T18:12:12Z</cp:lastPrinted>
  <dcterms:created xsi:type="dcterms:W3CDTF">2018-07-25T21:41:57Z</dcterms:created>
  <dcterms:modified xsi:type="dcterms:W3CDTF">2019-01-16T18:50:21Z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2016-01-13T00:00:00Z</vt:filetime>
  </property>
  <property fmtid="{D5CDD505-2E9C-101B-9397-08002B2CF9AE}" pid="3" name="Creator">
    <vt:lpwstr>LaTeX with Beamer class version 3.36</vt:lpwstr>
  </property>
  <property fmtid="{D5CDD505-2E9C-101B-9397-08002B2CF9AE}" pid="4" name="LastSaved">
    <vt:filetime>2018-07-25T00:00:00Z</vt:filetime>
  </property>
</Properties>
</file>