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0"/>
  </p:handoutMasterIdLst>
  <p:sldIdLst>
    <p:sldId id="256" r:id="rId2"/>
    <p:sldId id="300" r:id="rId3"/>
    <p:sldId id="257" r:id="rId4"/>
    <p:sldId id="290" r:id="rId5"/>
    <p:sldId id="259" r:id="rId6"/>
    <p:sldId id="295" r:id="rId7"/>
    <p:sldId id="261" r:id="rId8"/>
    <p:sldId id="262" r:id="rId9"/>
    <p:sldId id="285" r:id="rId10"/>
    <p:sldId id="286" r:id="rId11"/>
    <p:sldId id="294" r:id="rId12"/>
    <p:sldId id="264" r:id="rId13"/>
    <p:sldId id="289" r:id="rId14"/>
    <p:sldId id="287" r:id="rId15"/>
    <p:sldId id="296" r:id="rId16"/>
    <p:sldId id="266" r:id="rId17"/>
    <p:sldId id="301" r:id="rId18"/>
    <p:sldId id="288" r:id="rId19"/>
    <p:sldId id="29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91" r:id="rId31"/>
    <p:sldId id="292" r:id="rId32"/>
    <p:sldId id="293" r:id="rId33"/>
    <p:sldId id="279" r:id="rId34"/>
    <p:sldId id="280" r:id="rId35"/>
    <p:sldId id="298" r:id="rId36"/>
    <p:sldId id="282" r:id="rId37"/>
    <p:sldId id="284" r:id="rId38"/>
    <p:sldId id="299" r:id="rId39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135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C3798-8843-4BCE-B8F1-F130E2285044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725BF-BD63-47C7-8DE1-95190F0DC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24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663" y="57937"/>
            <a:ext cx="4414773" cy="36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6677" y="991730"/>
            <a:ext cx="3936745" cy="1238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427982" y="3283980"/>
            <a:ext cx="107314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math.stackexchange.com/questions/83756/examples-of-simpsons-parado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math.stackexchange.com/questions/83756/examples-of-simpsons-paradox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math.stackexchange.com/questions/83756/examples-of-simpsons-paradox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math.stackexchange.com/questions/83756/examples-of-simpsons-paradox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39293"/>
            <a:ext cx="4102100" cy="640715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878205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1: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Introduction </a:t>
            </a:r>
            <a:r>
              <a:rPr sz="1400" b="1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b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400">
              <a:latin typeface="Arial"/>
              <a:cs typeface="Arial"/>
            </a:endParaRPr>
          </a:p>
          <a:p>
            <a:pPr marL="748665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exploratory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sz="1400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2212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2019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2683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6974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45" dirty="0">
                <a:solidFill>
                  <a:srgbClr val="024F84"/>
                </a:solidFill>
                <a:latin typeface="Arial"/>
                <a:cs typeface="Arial"/>
              </a:rPr>
              <a:t>Dr.</a:t>
            </a:r>
            <a:r>
              <a:rPr sz="800" spc="2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lang="en-US" sz="800" spc="-20" dirty="0" smtClean="0">
                <a:solidFill>
                  <a:srgbClr val="024F84"/>
                </a:solidFill>
                <a:latin typeface="Arial"/>
                <a:cs typeface="Arial"/>
              </a:rPr>
              <a:t>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1650" y="2966974"/>
            <a:ext cx="2595880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>
                <a:latin typeface="Arial"/>
                <a:cs typeface="Arial"/>
              </a:rPr>
              <a:t>at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https://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www2.stat.duke.edu/courses/Spring19/sta101.001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/</a:t>
            </a:r>
            <a:endParaRPr sz="800" dirty="0"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635" y="1911490"/>
            <a:ext cx="2570670" cy="96110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202" y="239547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What is a good plot to use for visualizing the relationship between a </a:t>
            </a:r>
            <a:r>
              <a:rPr lang="en-US" sz="2400" b="1" u="sng" dirty="0" smtClean="0">
                <a:solidFill>
                  <a:srgbClr val="00B050"/>
                </a:solidFill>
              </a:rPr>
              <a:t>categorical</a:t>
            </a:r>
            <a:r>
              <a:rPr lang="en-US" sz="2400" b="1" dirty="0" smtClean="0"/>
              <a:t> and </a:t>
            </a:r>
            <a:r>
              <a:rPr lang="en-US" sz="2400" b="1" u="sng" dirty="0" smtClean="0">
                <a:solidFill>
                  <a:srgbClr val="FFC000"/>
                </a:solidFill>
              </a:rPr>
              <a:t>numerical</a:t>
            </a:r>
            <a:r>
              <a:rPr lang="en-US" sz="2400" b="1" dirty="0" smtClean="0"/>
              <a:t> variable?</a:t>
            </a:r>
            <a:endParaRPr 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373230"/>
              </p:ext>
            </p:extLst>
          </p:nvPr>
        </p:nvGraphicFramePr>
        <p:xfrm>
          <a:off x="171450" y="1861307"/>
          <a:ext cx="2057400" cy="1397822"/>
        </p:xfrm>
        <a:graphic>
          <a:graphicData uri="http://schemas.openxmlformats.org/drawingml/2006/table">
            <a:tbl>
              <a:tblPr/>
              <a:tblGrid>
                <a:gridCol w="895865">
                  <a:extLst>
                    <a:ext uri="{9D8B030D-6E8A-4147-A177-3AD203B41FA5}">
                      <a16:colId xmlns:a16="http://schemas.microsoft.com/office/drawing/2014/main" val="2462504051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3148633735"/>
                    </a:ext>
                  </a:extLst>
                </a:gridCol>
              </a:tblGrid>
              <a:tr h="3933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Are You a </a:t>
                      </a:r>
                      <a:r>
                        <a:rPr lang="en-US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Vegetarian</a:t>
                      </a:r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  <a:b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(Independent Variable)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How many </a:t>
                      </a:r>
                      <a:r>
                        <a:rPr lang="en-US" sz="8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nights</a:t>
                      </a:r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 do you spend </a:t>
                      </a:r>
                      <a:r>
                        <a:rPr lang="en-US" sz="8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drinking</a:t>
                      </a:r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 a week</a:t>
                      </a:r>
                      <a:r>
                        <a:rPr lang="en-US" sz="800" b="0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? </a:t>
                      </a:r>
                    </a:p>
                    <a:p>
                      <a:pPr algn="ctr" fontAlgn="b"/>
                      <a:r>
                        <a:rPr lang="en-US" sz="700" b="0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(Dependent Variable)</a:t>
                      </a:r>
                      <a:endParaRPr lang="en-US" sz="800" b="0" i="0" u="none" strike="noStrike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460261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022836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60809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505418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017373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157139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5440922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834084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225051"/>
                  </a:ext>
                </a:extLst>
              </a:tr>
            </a:tbl>
          </a:graphicData>
        </a:graphic>
      </p:graphicFrame>
      <p:pic>
        <p:nvPicPr>
          <p:cNvPr id="2050" name="Picture 2" descr="People Doing Cheers Inside Build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1994273"/>
            <a:ext cx="1774619" cy="118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575763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290214"/>
            <a:ext cx="3889375" cy="35157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-45" dirty="0">
                <a:solidFill>
                  <a:srgbClr val="024F84"/>
                </a:solidFill>
                <a:latin typeface="DejaVu Sans"/>
                <a:cs typeface="DejaVu Sans"/>
              </a:rPr>
              <a:t>Housekeeping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35" dirty="0">
                <a:solidFill>
                  <a:srgbClr val="CCDBE6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ideas</a:t>
            </a:r>
            <a:endParaRPr sz="1050" dirty="0">
              <a:latin typeface="DejaVu Sans"/>
              <a:cs typeface="DejaVu Sans"/>
            </a:endParaRPr>
          </a:p>
          <a:p>
            <a:pPr marL="698500" marR="5080" lvl="2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 Variables</a:t>
            </a:r>
          </a:p>
          <a:p>
            <a:pPr marL="1155700" marR="5080" lvl="3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segmented bar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or </a:t>
            </a:r>
            <a:r>
              <a:rPr sz="1050" spc="-4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mosaic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for visualizing  relationships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variables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marR="222885" lvl="2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latin typeface="DejaVu Sans"/>
                <a:cs typeface="DejaVu Sans"/>
              </a:rPr>
              <a:t>One Numerical and One Categorical Variable</a:t>
            </a:r>
          </a:p>
          <a:p>
            <a:pPr marL="1155700" marR="222885" lvl="3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sz="1050" spc="-20" dirty="0" smtClean="0">
                <a:latin typeface="DejaVu Sans"/>
                <a:cs typeface="DejaVu Sans"/>
              </a:rPr>
              <a:t>Use </a:t>
            </a:r>
            <a:r>
              <a:rPr sz="1050" spc="-25" dirty="0">
                <a:latin typeface="DejaVu Sans"/>
                <a:cs typeface="DejaVu Sans"/>
              </a:rPr>
              <a:t>side-by-side </a:t>
            </a:r>
            <a:r>
              <a:rPr sz="1050" spc="-35" dirty="0">
                <a:latin typeface="DejaVu Sans"/>
                <a:cs typeface="DejaVu Sans"/>
              </a:rPr>
              <a:t>box plots </a:t>
            </a:r>
            <a:r>
              <a:rPr sz="1050" spc="-45" dirty="0">
                <a:latin typeface="DejaVu Sans"/>
                <a:cs typeface="DejaVu Sans"/>
              </a:rPr>
              <a:t>to </a:t>
            </a:r>
            <a:r>
              <a:rPr sz="1050" spc="-50" dirty="0">
                <a:latin typeface="DejaVu Sans"/>
                <a:cs typeface="DejaVu Sans"/>
              </a:rPr>
              <a:t>visualize relationships  </a:t>
            </a:r>
            <a:r>
              <a:rPr sz="1050" spc="-55" dirty="0">
                <a:latin typeface="DejaVu Sans"/>
                <a:cs typeface="DejaVu Sans"/>
              </a:rPr>
              <a:t>between </a:t>
            </a:r>
            <a:r>
              <a:rPr sz="1050" spc="-60" dirty="0">
                <a:latin typeface="DejaVu Sans"/>
                <a:cs typeface="DejaVu Sans"/>
              </a:rPr>
              <a:t>a numerical </a:t>
            </a:r>
            <a:r>
              <a:rPr sz="1050" spc="-50" dirty="0">
                <a:latin typeface="DejaVu Sans"/>
                <a:cs typeface="DejaVu Sans"/>
              </a:rPr>
              <a:t>and </a:t>
            </a:r>
            <a:r>
              <a:rPr sz="1050" spc="-45" dirty="0">
                <a:latin typeface="DejaVu Sans"/>
                <a:cs typeface="DejaVu Sans"/>
              </a:rPr>
              <a:t>categorical</a:t>
            </a:r>
            <a:r>
              <a:rPr sz="1050" spc="75" dirty="0">
                <a:latin typeface="DejaVu Sans"/>
                <a:cs typeface="DejaVu Sans"/>
              </a:rPr>
              <a:t> </a:t>
            </a:r>
            <a:r>
              <a:rPr sz="1050" spc="-60" dirty="0">
                <a:latin typeface="DejaVu Sans"/>
                <a:cs typeface="DejaVu Sans"/>
              </a:rPr>
              <a:t>variable</a:t>
            </a:r>
            <a:endParaRPr sz="1050" dirty="0">
              <a:latin typeface="DejaVu Sans"/>
              <a:cs typeface="DejaVu Sans"/>
            </a:endParaRPr>
          </a:p>
          <a:p>
            <a:pPr marL="698500" lvl="2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30" dirty="0" smtClean="0">
                <a:solidFill>
                  <a:srgbClr val="CCCCCC"/>
                </a:solidFill>
                <a:latin typeface="DejaVu Sans"/>
                <a:cs typeface="DejaVu Sans"/>
              </a:rPr>
              <a:t>Building Intuition For Making Inferences</a:t>
            </a:r>
          </a:p>
          <a:p>
            <a:pPr marL="1155700" lvl="3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3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all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observed 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diﬀerences </a:t>
            </a:r>
            <a:r>
              <a:rPr sz="1050" spc="-75" dirty="0">
                <a:solidFill>
                  <a:srgbClr val="CCCCCC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statistically</a:t>
            </a:r>
            <a:r>
              <a:rPr sz="1050" spc="100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signiﬁcant</a:t>
            </a:r>
            <a:endParaRPr sz="1050" dirty="0">
              <a:latin typeface="DejaVu Sans"/>
              <a:cs typeface="DejaVu Sans"/>
            </a:endParaRPr>
          </a:p>
          <a:p>
            <a:pPr marL="1155700" lvl="3" indent="-228600">
              <a:spcBef>
                <a:spcPts val="9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20" dirty="0" smtClean="0">
                <a:solidFill>
                  <a:srgbClr val="CCCCCC"/>
                </a:solidFill>
                <a:latin typeface="DejaVu Sans"/>
                <a:cs typeface="DejaVu Sans"/>
              </a:rPr>
              <a:t>Be </a:t>
            </a:r>
            <a:r>
              <a:rPr sz="1050" spc="-65" dirty="0">
                <a:solidFill>
                  <a:srgbClr val="CCCCCC"/>
                </a:solidFill>
                <a:latin typeface="DejaVu Sans"/>
                <a:cs typeface="DejaVu Sans"/>
              </a:rPr>
              <a:t>aware </a:t>
            </a:r>
            <a:r>
              <a:rPr sz="1050" spc="-35" dirty="0">
                <a:solidFill>
                  <a:srgbClr val="CCCCCC"/>
                </a:solidFill>
                <a:latin typeface="DejaVu Sans"/>
                <a:cs typeface="DejaVu Sans"/>
              </a:rPr>
              <a:t>of </a:t>
            </a:r>
            <a:r>
              <a:rPr sz="1050" spc="-25" dirty="0">
                <a:solidFill>
                  <a:srgbClr val="CCCCCC"/>
                </a:solidFill>
                <a:latin typeface="DejaVu Sans"/>
                <a:cs typeface="DejaVu Sans"/>
              </a:rPr>
              <a:t>Simpson's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rgbClr val="CCCCCC"/>
                </a:solidFill>
                <a:latin typeface="DejaVu Sans"/>
                <a:cs typeface="DejaVu Sans"/>
              </a:rPr>
              <a:t>paradox</a:t>
            </a:r>
            <a:endParaRPr sz="1050" dirty="0">
              <a:latin typeface="DejaVu Sans"/>
              <a:cs typeface="DejaVu San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CCCCCC"/>
              </a:buClr>
              <a:buFont typeface="DejaVu Sans"/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Application</a:t>
            </a:r>
            <a:r>
              <a:rPr sz="1050" spc="-105" dirty="0">
                <a:solidFill>
                  <a:srgbClr val="CCDBE6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Exercise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7005" algn="l"/>
              </a:tabLst>
            </a:pPr>
            <a:endParaRPr sz="1050" dirty="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902367734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23037" y="57937"/>
            <a:ext cx="4089400" cy="3632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2.  </a:t>
            </a:r>
            <a:r>
              <a:rPr sz="1050" spc="-20" dirty="0">
                <a:solidFill>
                  <a:srgbClr val="FFFFFF"/>
                </a:solidFill>
                <a:latin typeface="DejaVu Sans"/>
                <a:cs typeface="DejaVu Sans"/>
              </a:rPr>
              <a:t>Use </a:t>
            </a:r>
            <a:r>
              <a:rPr sz="1050" spc="-25" dirty="0">
                <a:solidFill>
                  <a:srgbClr val="FFFFFF"/>
                </a:solidFill>
                <a:latin typeface="DejaVu Sans"/>
                <a:cs typeface="DejaVu Sans"/>
              </a:rPr>
              <a:t>side-by-side 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rgbClr val="FFFFFF"/>
                </a:solidFill>
                <a:latin typeface="DejaVu Sans"/>
                <a:cs typeface="DejaVu Sans"/>
              </a:rPr>
              <a:t>to </a:t>
            </a: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visualize relationships </a:t>
            </a: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between</a:t>
            </a:r>
            <a:r>
              <a:rPr sz="1050" spc="-14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a</a:t>
            </a:r>
            <a:endParaRPr sz="1050">
              <a:latin typeface="DejaVu Sans"/>
              <a:cs typeface="DejaVu Sans"/>
            </a:endParaRPr>
          </a:p>
          <a:p>
            <a:pPr marL="1959610">
              <a:lnSpc>
                <a:spcPct val="100000"/>
              </a:lnSpc>
              <a:spcBef>
                <a:spcPts val="95"/>
              </a:spcBef>
            </a:pP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numerical </a:t>
            </a: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and </a:t>
            </a:r>
            <a:r>
              <a:rPr sz="1050" spc="-45" dirty="0">
                <a:solidFill>
                  <a:srgbClr val="FFFFFF"/>
                </a:solidFill>
                <a:latin typeface="DejaVu Sans"/>
                <a:cs typeface="DejaVu Sans"/>
              </a:rPr>
              <a:t>categorical</a:t>
            </a:r>
            <a:r>
              <a:rPr sz="1050" spc="1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variable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65353"/>
            <a:ext cx="4222115" cy="455930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 marR="503555">
              <a:lnSpc>
                <a:spcPct val="100000"/>
              </a:lnSpc>
              <a:spcBef>
                <a:spcPts val="245"/>
              </a:spcBef>
            </a:pP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How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drinking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habits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vegetarian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vs.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non-vegetarian 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students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compare?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23849" y="1466952"/>
            <a:ext cx="3178810" cy="1508760"/>
          </a:xfrm>
          <a:custGeom>
            <a:avLst/>
            <a:gdLst/>
            <a:ahLst/>
            <a:cxnLst/>
            <a:rect l="l" t="t" r="r" b="b"/>
            <a:pathLst>
              <a:path w="3178810" h="1508760">
                <a:moveTo>
                  <a:pt x="0" y="1508239"/>
                </a:moveTo>
                <a:lnTo>
                  <a:pt x="3178512" y="1508239"/>
                </a:lnTo>
                <a:lnTo>
                  <a:pt x="3178512" y="0"/>
                </a:lnTo>
                <a:lnTo>
                  <a:pt x="0" y="0"/>
                </a:lnTo>
                <a:lnTo>
                  <a:pt x="0" y="150823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2510" y="2678097"/>
            <a:ext cx="1770380" cy="0"/>
          </a:xfrm>
          <a:custGeom>
            <a:avLst/>
            <a:gdLst/>
            <a:ahLst/>
            <a:cxnLst/>
            <a:rect l="l" t="t" r="r" b="b"/>
            <a:pathLst>
              <a:path w="1770379">
                <a:moveTo>
                  <a:pt x="0" y="0"/>
                </a:moveTo>
                <a:lnTo>
                  <a:pt x="1769851" y="0"/>
                </a:lnTo>
              </a:path>
            </a:pathLst>
          </a:custGeom>
          <a:ln w="543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3849" y="2678097"/>
            <a:ext cx="325120" cy="0"/>
          </a:xfrm>
          <a:custGeom>
            <a:avLst/>
            <a:gdLst/>
            <a:ahLst/>
            <a:cxnLst/>
            <a:rect l="l" t="t" r="r" b="b"/>
            <a:pathLst>
              <a:path w="325119">
                <a:moveTo>
                  <a:pt x="0" y="0"/>
                </a:moveTo>
                <a:lnTo>
                  <a:pt x="325091" y="0"/>
                </a:lnTo>
              </a:path>
            </a:pathLst>
          </a:custGeom>
          <a:ln w="543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3849" y="2221021"/>
            <a:ext cx="3178810" cy="0"/>
          </a:xfrm>
          <a:custGeom>
            <a:avLst/>
            <a:gdLst/>
            <a:ahLst/>
            <a:cxnLst/>
            <a:rect l="l" t="t" r="r" b="b"/>
            <a:pathLst>
              <a:path w="3178810">
                <a:moveTo>
                  <a:pt x="0" y="0"/>
                </a:moveTo>
                <a:lnTo>
                  <a:pt x="3178512" y="0"/>
                </a:lnTo>
              </a:path>
            </a:pathLst>
          </a:custGeom>
          <a:ln w="543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3849" y="1764047"/>
            <a:ext cx="3178810" cy="0"/>
          </a:xfrm>
          <a:custGeom>
            <a:avLst/>
            <a:gdLst/>
            <a:ahLst/>
            <a:cxnLst/>
            <a:rect l="l" t="t" r="r" b="b"/>
            <a:pathLst>
              <a:path w="3178810">
                <a:moveTo>
                  <a:pt x="0" y="0"/>
                </a:moveTo>
                <a:lnTo>
                  <a:pt x="3178512" y="0"/>
                </a:lnTo>
              </a:path>
            </a:pathLst>
          </a:custGeom>
          <a:ln w="5435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3849" y="2906584"/>
            <a:ext cx="3178810" cy="0"/>
          </a:xfrm>
          <a:custGeom>
            <a:avLst/>
            <a:gdLst/>
            <a:ahLst/>
            <a:cxnLst/>
            <a:rect l="l" t="t" r="r" b="b"/>
            <a:pathLst>
              <a:path w="3178810">
                <a:moveTo>
                  <a:pt x="0" y="0"/>
                </a:moveTo>
                <a:lnTo>
                  <a:pt x="3178512" y="0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3849" y="2449610"/>
            <a:ext cx="3178810" cy="0"/>
          </a:xfrm>
          <a:custGeom>
            <a:avLst/>
            <a:gdLst/>
            <a:ahLst/>
            <a:cxnLst/>
            <a:rect l="l" t="t" r="r" b="b"/>
            <a:pathLst>
              <a:path w="3178810">
                <a:moveTo>
                  <a:pt x="0" y="0"/>
                </a:moveTo>
                <a:lnTo>
                  <a:pt x="3178512" y="0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3849" y="1992534"/>
            <a:ext cx="3178810" cy="0"/>
          </a:xfrm>
          <a:custGeom>
            <a:avLst/>
            <a:gdLst/>
            <a:ahLst/>
            <a:cxnLst/>
            <a:rect l="l" t="t" r="r" b="b"/>
            <a:pathLst>
              <a:path w="3178810">
                <a:moveTo>
                  <a:pt x="0" y="0"/>
                </a:moveTo>
                <a:lnTo>
                  <a:pt x="3178512" y="0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3849" y="1535560"/>
            <a:ext cx="3178810" cy="0"/>
          </a:xfrm>
          <a:custGeom>
            <a:avLst/>
            <a:gdLst/>
            <a:ahLst/>
            <a:cxnLst/>
            <a:rect l="l" t="t" r="r" b="b"/>
            <a:pathLst>
              <a:path w="3178810">
                <a:moveTo>
                  <a:pt x="0" y="0"/>
                </a:moveTo>
                <a:lnTo>
                  <a:pt x="3178512" y="0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90725" y="1466952"/>
            <a:ext cx="0" cy="982980"/>
          </a:xfrm>
          <a:custGeom>
            <a:avLst/>
            <a:gdLst/>
            <a:ahLst/>
            <a:cxnLst/>
            <a:rect l="l" t="t" r="r" b="b"/>
            <a:pathLst>
              <a:path h="982980">
                <a:moveTo>
                  <a:pt x="0" y="0"/>
                </a:moveTo>
                <a:lnTo>
                  <a:pt x="0" y="982658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90725" y="2906584"/>
            <a:ext cx="0" cy="69215"/>
          </a:xfrm>
          <a:custGeom>
            <a:avLst/>
            <a:gdLst/>
            <a:ahLst/>
            <a:cxnLst/>
            <a:rect l="l" t="t" r="r" b="b"/>
            <a:pathLst>
              <a:path h="69214">
                <a:moveTo>
                  <a:pt x="0" y="0"/>
                </a:moveTo>
                <a:lnTo>
                  <a:pt x="0" y="68607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35485" y="1466952"/>
            <a:ext cx="0" cy="982980"/>
          </a:xfrm>
          <a:custGeom>
            <a:avLst/>
            <a:gdLst/>
            <a:ahLst/>
            <a:cxnLst/>
            <a:rect l="l" t="t" r="r" b="b"/>
            <a:pathLst>
              <a:path h="982980">
                <a:moveTo>
                  <a:pt x="0" y="0"/>
                </a:moveTo>
                <a:lnTo>
                  <a:pt x="0" y="982658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35485" y="2678097"/>
            <a:ext cx="0" cy="297180"/>
          </a:xfrm>
          <a:custGeom>
            <a:avLst/>
            <a:gdLst/>
            <a:ahLst/>
            <a:cxnLst/>
            <a:rect l="l" t="t" r="r" b="b"/>
            <a:pathLst>
              <a:path h="297180">
                <a:moveTo>
                  <a:pt x="0" y="0"/>
                </a:moveTo>
                <a:lnTo>
                  <a:pt x="0" y="297094"/>
                </a:lnTo>
              </a:path>
            </a:pathLst>
          </a:custGeom>
          <a:ln w="108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690725" y="1764047"/>
            <a:ext cx="0" cy="685800"/>
          </a:xfrm>
          <a:custGeom>
            <a:avLst/>
            <a:gdLst/>
            <a:ahLst/>
            <a:cxnLst/>
            <a:rect l="l" t="t" r="r" b="b"/>
            <a:pathLst>
              <a:path h="685800">
                <a:moveTo>
                  <a:pt x="0" y="685563"/>
                </a:moveTo>
                <a:lnTo>
                  <a:pt x="0" y="0"/>
                </a:lnTo>
              </a:path>
            </a:pathLst>
          </a:custGeom>
          <a:ln w="10870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48941" y="2449610"/>
            <a:ext cx="1083945" cy="457200"/>
          </a:xfrm>
          <a:custGeom>
            <a:avLst/>
            <a:gdLst/>
            <a:ahLst/>
            <a:cxnLst/>
            <a:rect l="l" t="t" r="r" b="b"/>
            <a:pathLst>
              <a:path w="1083945" h="457200">
                <a:moveTo>
                  <a:pt x="0" y="0"/>
                </a:moveTo>
                <a:lnTo>
                  <a:pt x="0" y="456973"/>
                </a:lnTo>
                <a:lnTo>
                  <a:pt x="1083569" y="456973"/>
                </a:lnTo>
                <a:lnTo>
                  <a:pt x="10835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48941" y="2449610"/>
            <a:ext cx="1083945" cy="457200"/>
          </a:xfrm>
          <a:custGeom>
            <a:avLst/>
            <a:gdLst/>
            <a:ahLst/>
            <a:cxnLst/>
            <a:rect l="l" t="t" r="r" b="b"/>
            <a:pathLst>
              <a:path w="1083945" h="457200">
                <a:moveTo>
                  <a:pt x="0" y="0"/>
                </a:moveTo>
                <a:lnTo>
                  <a:pt x="0" y="456973"/>
                </a:lnTo>
                <a:lnTo>
                  <a:pt x="1083569" y="456973"/>
                </a:lnTo>
                <a:lnTo>
                  <a:pt x="1083569" y="0"/>
                </a:lnTo>
                <a:lnTo>
                  <a:pt x="0" y="0"/>
                </a:lnTo>
                <a:close/>
              </a:path>
            </a:pathLst>
          </a:custGeom>
          <a:ln w="10870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48941" y="2667175"/>
            <a:ext cx="1083945" cy="22225"/>
          </a:xfrm>
          <a:custGeom>
            <a:avLst/>
            <a:gdLst/>
            <a:ahLst/>
            <a:cxnLst/>
            <a:rect l="l" t="t" r="r" b="b"/>
            <a:pathLst>
              <a:path w="1083945" h="22225">
                <a:moveTo>
                  <a:pt x="0" y="21843"/>
                </a:moveTo>
                <a:lnTo>
                  <a:pt x="1083569" y="21843"/>
                </a:lnTo>
                <a:lnTo>
                  <a:pt x="1083569" y="0"/>
                </a:lnTo>
                <a:lnTo>
                  <a:pt x="0" y="0"/>
                </a:lnTo>
                <a:lnTo>
                  <a:pt x="0" y="21843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23849" y="1483377"/>
            <a:ext cx="3178810" cy="3263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842644">
              <a:lnSpc>
                <a:spcPct val="100000"/>
              </a:lnSpc>
              <a:spcBef>
                <a:spcPts val="125"/>
              </a:spcBef>
            </a:pPr>
            <a:r>
              <a:rPr sz="450" spc="15" dirty="0">
                <a:solidFill>
                  <a:srgbClr val="333333"/>
                </a:solidFill>
                <a:latin typeface="Wingdings"/>
                <a:cs typeface="Wingdings"/>
              </a:rPr>
              <a:t></a:t>
            </a:r>
            <a:endParaRPr sz="450">
              <a:latin typeface="Wingdings"/>
              <a:cs typeface="Wingdings"/>
            </a:endParaRPr>
          </a:p>
          <a:p>
            <a:pPr>
              <a:lnSpc>
                <a:spcPct val="100000"/>
              </a:lnSpc>
            </a:pPr>
            <a:endParaRPr sz="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550">
              <a:latin typeface="Times New Roman"/>
              <a:cs typeface="Times New Roman"/>
            </a:endParaRPr>
          </a:p>
          <a:p>
            <a:pPr marR="822325" algn="r">
              <a:lnSpc>
                <a:spcPct val="100000"/>
              </a:lnSpc>
            </a:pPr>
            <a:r>
              <a:rPr sz="450" spc="15" dirty="0">
                <a:solidFill>
                  <a:srgbClr val="333333"/>
                </a:solidFill>
                <a:latin typeface="Wingdings"/>
                <a:cs typeface="Wingdings"/>
              </a:rPr>
              <a:t></a:t>
            </a:r>
            <a:endParaRPr sz="450">
              <a:latin typeface="Wingdings"/>
              <a:cs typeface="Wingding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135485" y="2678097"/>
            <a:ext cx="0" cy="228600"/>
          </a:xfrm>
          <a:custGeom>
            <a:avLst/>
            <a:gdLst/>
            <a:ahLst/>
            <a:cxnLst/>
            <a:rect l="l" t="t" r="r" b="b"/>
            <a:pathLst>
              <a:path h="228600">
                <a:moveTo>
                  <a:pt x="0" y="0"/>
                </a:moveTo>
                <a:lnTo>
                  <a:pt x="0" y="228486"/>
                </a:lnTo>
              </a:path>
            </a:pathLst>
          </a:custGeom>
          <a:ln w="10870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93700" y="2449610"/>
            <a:ext cx="1083945" cy="228600"/>
          </a:xfrm>
          <a:custGeom>
            <a:avLst/>
            <a:gdLst/>
            <a:ahLst/>
            <a:cxnLst/>
            <a:rect l="l" t="t" r="r" b="b"/>
            <a:pathLst>
              <a:path w="1083945" h="228600">
                <a:moveTo>
                  <a:pt x="0" y="0"/>
                </a:moveTo>
                <a:lnTo>
                  <a:pt x="0" y="228486"/>
                </a:lnTo>
                <a:lnTo>
                  <a:pt x="1083569" y="228486"/>
                </a:lnTo>
                <a:lnTo>
                  <a:pt x="10835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593700" y="2449610"/>
            <a:ext cx="1083945" cy="228600"/>
          </a:xfrm>
          <a:custGeom>
            <a:avLst/>
            <a:gdLst/>
            <a:ahLst/>
            <a:cxnLst/>
            <a:rect l="l" t="t" r="r" b="b"/>
            <a:pathLst>
              <a:path w="1083945" h="228600">
                <a:moveTo>
                  <a:pt x="0" y="0"/>
                </a:moveTo>
                <a:lnTo>
                  <a:pt x="0" y="228486"/>
                </a:lnTo>
                <a:lnTo>
                  <a:pt x="1083569" y="228486"/>
                </a:lnTo>
                <a:lnTo>
                  <a:pt x="1083569" y="0"/>
                </a:lnTo>
                <a:lnTo>
                  <a:pt x="0" y="0"/>
                </a:lnTo>
                <a:close/>
              </a:path>
            </a:pathLst>
          </a:custGeom>
          <a:ln w="10870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93700" y="2438688"/>
            <a:ext cx="1083945" cy="22225"/>
          </a:xfrm>
          <a:custGeom>
            <a:avLst/>
            <a:gdLst/>
            <a:ahLst/>
            <a:cxnLst/>
            <a:rect l="l" t="t" r="r" b="b"/>
            <a:pathLst>
              <a:path w="1083945" h="22225">
                <a:moveTo>
                  <a:pt x="0" y="21843"/>
                </a:moveTo>
                <a:lnTo>
                  <a:pt x="1083569" y="21843"/>
                </a:lnTo>
                <a:lnTo>
                  <a:pt x="1083569" y="0"/>
                </a:lnTo>
                <a:lnTo>
                  <a:pt x="0" y="0"/>
                </a:lnTo>
                <a:lnTo>
                  <a:pt x="0" y="21843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81523" y="2828148"/>
            <a:ext cx="8255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81523" y="2371174"/>
            <a:ext cx="8255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1523" y="1914098"/>
            <a:ext cx="8255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81523" y="1457124"/>
            <a:ext cx="8255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7F7F7F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80264" y="2906584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0" y="0"/>
                </a:moveTo>
                <a:lnTo>
                  <a:pt x="43584" y="0"/>
                </a:lnTo>
              </a:path>
            </a:pathLst>
          </a:custGeom>
          <a:ln w="1087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80264" y="2449610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0" y="0"/>
                </a:moveTo>
                <a:lnTo>
                  <a:pt x="43584" y="0"/>
                </a:lnTo>
              </a:path>
            </a:pathLst>
          </a:custGeom>
          <a:ln w="1087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80264" y="1992534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0" y="0"/>
                </a:moveTo>
                <a:lnTo>
                  <a:pt x="43584" y="0"/>
                </a:lnTo>
              </a:path>
            </a:pathLst>
          </a:custGeom>
          <a:ln w="1087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0264" y="1535560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0" y="0"/>
                </a:moveTo>
                <a:lnTo>
                  <a:pt x="43584" y="0"/>
                </a:lnTo>
              </a:path>
            </a:pathLst>
          </a:custGeom>
          <a:ln w="1087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90725" y="2975192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43584"/>
                </a:moveTo>
                <a:lnTo>
                  <a:pt x="0" y="0"/>
                </a:lnTo>
              </a:path>
            </a:pathLst>
          </a:custGeom>
          <a:ln w="1087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135485" y="2975192"/>
            <a:ext cx="0" cy="43815"/>
          </a:xfrm>
          <a:custGeom>
            <a:avLst/>
            <a:gdLst/>
            <a:ahLst/>
            <a:cxnLst/>
            <a:rect l="l" t="t" r="r" b="b"/>
            <a:pathLst>
              <a:path h="43814">
                <a:moveTo>
                  <a:pt x="0" y="43584"/>
                </a:moveTo>
                <a:lnTo>
                  <a:pt x="0" y="0"/>
                </a:lnTo>
              </a:path>
            </a:pathLst>
          </a:custGeom>
          <a:ln w="1087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621006" y="3006179"/>
            <a:ext cx="13970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7F7F7F"/>
                </a:solidFill>
                <a:latin typeface="Arial"/>
                <a:cs typeface="Arial"/>
              </a:rPr>
              <a:t>no</a:t>
            </a:r>
            <a:endParaRPr sz="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044025" y="3006179"/>
            <a:ext cx="18351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20" dirty="0">
                <a:solidFill>
                  <a:srgbClr val="7F7F7F"/>
                </a:solidFill>
                <a:latin typeface="Arial"/>
                <a:cs typeface="Arial"/>
              </a:rPr>
              <a:t>y</a:t>
            </a:r>
            <a:r>
              <a:rPr sz="800" dirty="0">
                <a:solidFill>
                  <a:srgbClr val="7F7F7F"/>
                </a:solidFill>
                <a:latin typeface="Arial"/>
                <a:cs typeface="Arial"/>
              </a:rPr>
              <a:t>es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113771" y="3110988"/>
            <a:ext cx="59944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0" dirty="0">
                <a:latin typeface="Arial"/>
                <a:cs typeface="Arial"/>
              </a:rPr>
              <a:t>v</a:t>
            </a:r>
            <a:r>
              <a:rPr sz="950" spc="5" dirty="0">
                <a:latin typeface="Arial"/>
                <a:cs typeface="Arial"/>
              </a:rPr>
              <a:t>egeta</a:t>
            </a:r>
            <a:r>
              <a:rPr sz="950" spc="15" dirty="0">
                <a:latin typeface="Arial"/>
                <a:cs typeface="Arial"/>
              </a:rPr>
              <a:t>r</a:t>
            </a:r>
            <a:r>
              <a:rPr sz="950" spc="5" dirty="0">
                <a:latin typeface="Arial"/>
                <a:cs typeface="Arial"/>
              </a:rPr>
              <a:t>ian</a:t>
            </a:r>
            <a:endParaRPr sz="9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33198" y="1810633"/>
            <a:ext cx="163195" cy="821055"/>
          </a:xfrm>
          <a:prstGeom prst="rect">
            <a:avLst/>
          </a:prstGeom>
        </p:spPr>
        <p:txBody>
          <a:bodyPr vert="vert270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950" spc="5" dirty="0">
                <a:latin typeface="Arial"/>
                <a:cs typeface="Arial"/>
              </a:rPr>
              <a:t>nights</a:t>
            </a:r>
            <a:r>
              <a:rPr sz="950" spc="-3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drinking</a:t>
            </a:r>
            <a:endParaRPr sz="9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61161" y="1273760"/>
            <a:ext cx="2504440" cy="198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spc="10" dirty="0">
                <a:latin typeface="Arial"/>
                <a:cs typeface="Arial"/>
              </a:rPr>
              <a:t>Nights drinking/week </a:t>
            </a:r>
            <a:r>
              <a:rPr sz="1100" spc="5" dirty="0">
                <a:latin typeface="Arial"/>
                <a:cs typeface="Arial"/>
              </a:rPr>
              <a:t>vs.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10" dirty="0">
                <a:latin typeface="Arial"/>
                <a:cs typeface="Arial"/>
              </a:rPr>
              <a:t>vegetarianism</a:t>
            </a:r>
            <a:endParaRPr sz="11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4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6138" y="982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202" y="239547"/>
            <a:ext cx="4587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Side-by-Side Boxplots </a:t>
            </a:r>
            <a:r>
              <a:rPr lang="en-US" sz="2400" b="1" dirty="0" smtClean="0"/>
              <a:t>are useful for visualizing the relationship between a </a:t>
            </a:r>
            <a:r>
              <a:rPr lang="en-US" sz="2400" b="1" u="sng" dirty="0" smtClean="0">
                <a:solidFill>
                  <a:srgbClr val="00B050"/>
                </a:solidFill>
              </a:rPr>
              <a:t>categorical</a:t>
            </a:r>
            <a:r>
              <a:rPr lang="en-US" sz="2400" b="1" dirty="0" smtClean="0"/>
              <a:t> and </a:t>
            </a:r>
            <a:r>
              <a:rPr lang="en-US" sz="2400" b="1" u="sng" dirty="0" smtClean="0">
                <a:solidFill>
                  <a:srgbClr val="FFC000"/>
                </a:solidFill>
              </a:rPr>
              <a:t>numerical</a:t>
            </a:r>
            <a:r>
              <a:rPr lang="en-US" sz="2400" b="1" dirty="0" smtClean="0"/>
              <a:t> variable.</a:t>
            </a:r>
            <a:endParaRPr 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1450" y="1861307"/>
          <a:ext cx="2057400" cy="1397822"/>
        </p:xfrm>
        <a:graphic>
          <a:graphicData uri="http://schemas.openxmlformats.org/drawingml/2006/table">
            <a:tbl>
              <a:tblPr/>
              <a:tblGrid>
                <a:gridCol w="895865">
                  <a:extLst>
                    <a:ext uri="{9D8B030D-6E8A-4147-A177-3AD203B41FA5}">
                      <a16:colId xmlns:a16="http://schemas.microsoft.com/office/drawing/2014/main" val="2462504051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3148633735"/>
                    </a:ext>
                  </a:extLst>
                </a:gridCol>
              </a:tblGrid>
              <a:tr h="3933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Are You a </a:t>
                      </a:r>
                      <a:r>
                        <a:rPr lang="en-US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Vegetarian</a:t>
                      </a:r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  <a:b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(Independent Variable)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How many </a:t>
                      </a:r>
                      <a:r>
                        <a:rPr lang="en-US" sz="8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nights</a:t>
                      </a:r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 do you spend </a:t>
                      </a:r>
                      <a:r>
                        <a:rPr lang="en-US" sz="8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drinking</a:t>
                      </a:r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 a week</a:t>
                      </a:r>
                      <a:r>
                        <a:rPr lang="en-US" sz="800" b="0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? </a:t>
                      </a:r>
                    </a:p>
                    <a:p>
                      <a:pPr algn="ctr" fontAlgn="b"/>
                      <a:r>
                        <a:rPr lang="en-US" sz="700" b="0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(Dependent Variable)</a:t>
                      </a:r>
                      <a:endParaRPr lang="en-US" sz="800" b="0" i="0" u="none" strike="noStrike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460261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022836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60809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505418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017373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157139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5440922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834084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225051"/>
                  </a:ext>
                </a:extLst>
              </a:tr>
            </a:tbl>
          </a:graphicData>
        </a:graphic>
      </p:graphicFrame>
      <p:pic>
        <p:nvPicPr>
          <p:cNvPr id="2050" name="Picture 2" descr="People Doing Cheers Inside Build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1994273"/>
            <a:ext cx="1774619" cy="118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29674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202" y="239547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spc="-30" dirty="0">
                <a:latin typeface="DejaVu Sans"/>
                <a:cs typeface="DejaVu Sans"/>
              </a:rPr>
              <a:t>Building Intuition For Making </a:t>
            </a:r>
            <a:r>
              <a:rPr lang="en-US" sz="2000" b="1" u="sng" spc="-30" dirty="0" smtClean="0">
                <a:latin typeface="DejaVu Sans"/>
                <a:cs typeface="DejaVu Sans"/>
              </a:rPr>
              <a:t>Inferences</a:t>
            </a:r>
            <a:endParaRPr lang="en-US" sz="2000" b="1" dirty="0" smtClean="0"/>
          </a:p>
          <a:p>
            <a:r>
              <a:rPr lang="en-US" sz="2000" b="1" dirty="0" smtClean="0"/>
              <a:t>Are all observed differences between two groups actually meaningful?</a:t>
            </a:r>
            <a:endParaRPr lang="en-US" sz="2000" b="1" dirty="0"/>
          </a:p>
        </p:txBody>
      </p:sp>
      <p:pic>
        <p:nvPicPr>
          <p:cNvPr id="3074" name="Picture 2" descr="Silver Imac, Apple Magic Keyboard, and Magic Mouse on Wooden Tab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9" y="1833582"/>
            <a:ext cx="2009364" cy="133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omputer Monitor on Tab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176" y="1833583"/>
            <a:ext cx="2370820" cy="133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638239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290214"/>
            <a:ext cx="3889375" cy="35157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-45" dirty="0">
                <a:solidFill>
                  <a:srgbClr val="024F84"/>
                </a:solidFill>
                <a:latin typeface="DejaVu Sans"/>
                <a:cs typeface="DejaVu Sans"/>
              </a:rPr>
              <a:t>Housekeeping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35" dirty="0">
                <a:solidFill>
                  <a:srgbClr val="CCDBE6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ideas</a:t>
            </a:r>
            <a:endParaRPr sz="1050" dirty="0">
              <a:latin typeface="DejaVu Sans"/>
              <a:cs typeface="DejaVu Sans"/>
            </a:endParaRPr>
          </a:p>
          <a:p>
            <a:pPr marL="698500" marR="5080" lvl="2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 Variables</a:t>
            </a:r>
          </a:p>
          <a:p>
            <a:pPr marL="1155700" marR="5080" lvl="3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segmented bar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or </a:t>
            </a:r>
            <a:r>
              <a:rPr sz="1050" spc="-4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mosaic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for visualizing  relationships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variables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marR="222885" lvl="2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One Numerical and One Categorical Variable</a:t>
            </a:r>
          </a:p>
          <a:p>
            <a:pPr marL="1155700" marR="222885" lvl="3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2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side-by-side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to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visualize relationships 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 numerical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categorical</a:t>
            </a:r>
            <a:r>
              <a:rPr sz="1050" spc="7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lvl="2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30" dirty="0" smtClean="0">
                <a:latin typeface="DejaVu Sans"/>
                <a:cs typeface="DejaVu Sans"/>
              </a:rPr>
              <a:t>Building Intuition For Making Inferences</a:t>
            </a:r>
          </a:p>
          <a:p>
            <a:pPr marL="1155700" lvl="3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✋ </a:t>
            </a:r>
            <a:r>
              <a:rPr sz="1050" spc="-30" dirty="0" smtClean="0">
                <a:latin typeface="DejaVu Sans"/>
                <a:cs typeface="DejaVu Sans"/>
              </a:rPr>
              <a:t>Not </a:t>
            </a:r>
            <a:r>
              <a:rPr sz="1050" spc="-55" dirty="0">
                <a:latin typeface="DejaVu Sans"/>
                <a:cs typeface="DejaVu Sans"/>
              </a:rPr>
              <a:t>all </a:t>
            </a:r>
            <a:r>
              <a:rPr sz="1050" spc="-45" dirty="0">
                <a:latin typeface="DejaVu Sans"/>
                <a:cs typeface="DejaVu Sans"/>
              </a:rPr>
              <a:t>observed </a:t>
            </a:r>
            <a:r>
              <a:rPr sz="1050" spc="-55" dirty="0">
                <a:latin typeface="DejaVu Sans"/>
                <a:cs typeface="DejaVu Sans"/>
              </a:rPr>
              <a:t>diﬀerences </a:t>
            </a:r>
            <a:r>
              <a:rPr sz="1050" spc="-75" dirty="0">
                <a:latin typeface="DejaVu Sans"/>
                <a:cs typeface="DejaVu Sans"/>
              </a:rPr>
              <a:t>are </a:t>
            </a:r>
            <a:r>
              <a:rPr sz="1050" spc="-50" dirty="0">
                <a:latin typeface="DejaVu Sans"/>
                <a:cs typeface="DejaVu Sans"/>
              </a:rPr>
              <a:t>statistically</a:t>
            </a:r>
            <a:r>
              <a:rPr sz="1050" spc="100" dirty="0">
                <a:latin typeface="DejaVu Sans"/>
                <a:cs typeface="DejaVu Sans"/>
              </a:rPr>
              <a:t> </a:t>
            </a:r>
            <a:r>
              <a:rPr sz="1050" spc="-50" dirty="0">
                <a:latin typeface="DejaVu Sans"/>
                <a:cs typeface="DejaVu Sans"/>
              </a:rPr>
              <a:t>signiﬁcant</a:t>
            </a:r>
            <a:endParaRPr sz="1050" dirty="0">
              <a:latin typeface="DejaVu Sans"/>
              <a:cs typeface="DejaVu Sans"/>
            </a:endParaRPr>
          </a:p>
          <a:p>
            <a:pPr marL="1155700" lvl="3" indent="-228600">
              <a:spcBef>
                <a:spcPts val="9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20" dirty="0" smtClean="0">
                <a:solidFill>
                  <a:srgbClr val="CCCCCC"/>
                </a:solidFill>
                <a:latin typeface="DejaVu Sans"/>
                <a:cs typeface="DejaVu Sans"/>
              </a:rPr>
              <a:t>Be </a:t>
            </a:r>
            <a:r>
              <a:rPr sz="1050" spc="-65" dirty="0">
                <a:solidFill>
                  <a:srgbClr val="CCCCCC"/>
                </a:solidFill>
                <a:latin typeface="DejaVu Sans"/>
                <a:cs typeface="DejaVu Sans"/>
              </a:rPr>
              <a:t>aware </a:t>
            </a:r>
            <a:r>
              <a:rPr sz="1050" spc="-35" dirty="0">
                <a:solidFill>
                  <a:srgbClr val="CCCCCC"/>
                </a:solidFill>
                <a:latin typeface="DejaVu Sans"/>
                <a:cs typeface="DejaVu Sans"/>
              </a:rPr>
              <a:t>of </a:t>
            </a:r>
            <a:r>
              <a:rPr sz="1050" spc="-25" dirty="0">
                <a:solidFill>
                  <a:srgbClr val="CCCCCC"/>
                </a:solidFill>
                <a:latin typeface="DejaVu Sans"/>
                <a:cs typeface="DejaVu Sans"/>
              </a:rPr>
              <a:t>Simpson's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rgbClr val="CCCCCC"/>
                </a:solidFill>
                <a:latin typeface="DejaVu Sans"/>
                <a:cs typeface="DejaVu Sans"/>
              </a:rPr>
              <a:t>paradox</a:t>
            </a:r>
            <a:endParaRPr sz="1050" dirty="0">
              <a:latin typeface="DejaVu Sans"/>
              <a:cs typeface="DejaVu San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CCCCCC"/>
              </a:buClr>
              <a:buFont typeface="DejaVu Sans"/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Application</a:t>
            </a:r>
            <a:r>
              <a:rPr sz="1050" spc="-105" dirty="0">
                <a:solidFill>
                  <a:srgbClr val="CCDBE6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Exercise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7005" algn="l"/>
              </a:tabLst>
            </a:pPr>
            <a:endParaRPr sz="1050" dirty="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398958662"/>
      </p:ext>
    </p:extLst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6469" y="57937"/>
            <a:ext cx="35464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3. </a:t>
            </a:r>
            <a:r>
              <a:rPr spc="-30" dirty="0"/>
              <a:t>Not </a:t>
            </a:r>
            <a:r>
              <a:rPr spc="-55" dirty="0"/>
              <a:t>all </a:t>
            </a:r>
            <a:r>
              <a:rPr spc="-45" dirty="0"/>
              <a:t>observed </a:t>
            </a:r>
            <a:r>
              <a:rPr spc="-55" dirty="0"/>
              <a:t>diﬀerences </a:t>
            </a:r>
            <a:r>
              <a:rPr spc="-75" dirty="0"/>
              <a:t>are </a:t>
            </a:r>
            <a:r>
              <a:rPr spc="-50" dirty="0"/>
              <a:t>statistically signiﬁcant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5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sp>
        <p:nvSpPr>
          <p:cNvPr id="7" name="object 3"/>
          <p:cNvSpPr txBox="1"/>
          <p:nvPr/>
        </p:nvSpPr>
        <p:spPr>
          <a:xfrm>
            <a:off x="171450" y="612770"/>
            <a:ext cx="4222115" cy="770082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75260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percent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students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sitting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b="1" spc="-30" dirty="0">
                <a:solidFill>
                  <a:srgbClr val="0E3652"/>
                </a:solidFill>
                <a:latin typeface="Arial"/>
                <a:cs typeface="Arial"/>
              </a:rPr>
              <a:t>left side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classroom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have </a:t>
            </a:r>
            <a:r>
              <a:rPr sz="1200" b="1" spc="-20" dirty="0">
                <a:solidFill>
                  <a:srgbClr val="0E3652"/>
                </a:solidFill>
                <a:latin typeface="Arial"/>
                <a:cs typeface="Arial"/>
              </a:rPr>
              <a:t>Mac </a:t>
            </a:r>
            <a:r>
              <a:rPr sz="1200" b="1" spc="-15" dirty="0">
                <a:solidFill>
                  <a:srgbClr val="0E3652"/>
                </a:solidFill>
                <a:latin typeface="Arial"/>
                <a:cs typeface="Arial"/>
              </a:rPr>
              <a:t>computers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?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about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on the </a:t>
            </a:r>
            <a:r>
              <a:rPr sz="1200" b="1" spc="-20" dirty="0">
                <a:solidFill>
                  <a:srgbClr val="0E3652"/>
                </a:solidFill>
                <a:latin typeface="Arial"/>
                <a:cs typeface="Arial"/>
              </a:rPr>
              <a:t>right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? 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Are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these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numbers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exactly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same?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If 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not,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 the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difference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is real,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due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random</a:t>
            </a:r>
            <a:r>
              <a:rPr sz="1200" spc="15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chance?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6469" y="57937"/>
            <a:ext cx="35464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3. </a:t>
            </a:r>
            <a:r>
              <a:rPr spc="-30" dirty="0"/>
              <a:t>Not </a:t>
            </a:r>
            <a:r>
              <a:rPr spc="-55" dirty="0"/>
              <a:t>all </a:t>
            </a:r>
            <a:r>
              <a:rPr spc="-45" dirty="0"/>
              <a:t>observed </a:t>
            </a:r>
            <a:r>
              <a:rPr spc="-55" dirty="0"/>
              <a:t>diﬀerences </a:t>
            </a:r>
            <a:r>
              <a:rPr spc="-75" dirty="0"/>
              <a:t>are </a:t>
            </a:r>
            <a:r>
              <a:rPr spc="-50" dirty="0"/>
              <a:t>statistically signiﬁcant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612770"/>
            <a:ext cx="4222115" cy="770082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75260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percent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students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sitting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b="1" spc="-30" dirty="0">
                <a:solidFill>
                  <a:srgbClr val="0E3652"/>
                </a:solidFill>
                <a:latin typeface="Arial"/>
                <a:cs typeface="Arial"/>
              </a:rPr>
              <a:t>left side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classroom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have </a:t>
            </a:r>
            <a:r>
              <a:rPr sz="1200" b="1" spc="-20" dirty="0">
                <a:solidFill>
                  <a:srgbClr val="0E3652"/>
                </a:solidFill>
                <a:latin typeface="Arial"/>
                <a:cs typeface="Arial"/>
              </a:rPr>
              <a:t>Mac </a:t>
            </a:r>
            <a:r>
              <a:rPr sz="1200" b="1" spc="-15" dirty="0">
                <a:solidFill>
                  <a:srgbClr val="0E3652"/>
                </a:solidFill>
                <a:latin typeface="Arial"/>
                <a:cs typeface="Arial"/>
              </a:rPr>
              <a:t>computers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?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about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on the </a:t>
            </a:r>
            <a:r>
              <a:rPr sz="1200" b="1" spc="-20" dirty="0">
                <a:solidFill>
                  <a:srgbClr val="0E3652"/>
                </a:solidFill>
                <a:latin typeface="Arial"/>
                <a:cs typeface="Arial"/>
              </a:rPr>
              <a:t>right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? 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Are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these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numbers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exactly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same?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If 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not,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think the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difference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is real,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due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random</a:t>
            </a:r>
            <a:r>
              <a:rPr sz="1200" spc="15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chance?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5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1492763"/>
            <a:ext cx="2649096" cy="185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08972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347" y="215638"/>
            <a:ext cx="434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spc="-30" dirty="0">
                <a:latin typeface="DejaVu Sans"/>
                <a:cs typeface="DejaVu Sans"/>
              </a:rPr>
              <a:t>Building Intuition For Making </a:t>
            </a:r>
            <a:r>
              <a:rPr lang="en-US" sz="2400" b="1" u="sng" spc="-30" dirty="0" smtClean="0">
                <a:latin typeface="DejaVu Sans"/>
                <a:cs typeface="DejaVu Sans"/>
              </a:rPr>
              <a:t>Inferences</a:t>
            </a:r>
            <a:endParaRPr lang="en-US" sz="2400" b="1" dirty="0" smtClean="0"/>
          </a:p>
          <a:p>
            <a:r>
              <a:rPr lang="en-US" sz="2400" b="1" dirty="0" smtClean="0"/>
              <a:t>Some studies can suggest one relationship, but upon a “closer look,” can reveal the</a:t>
            </a:r>
          </a:p>
          <a:p>
            <a:r>
              <a:rPr lang="en-US" sz="2400" b="1" dirty="0" smtClean="0"/>
              <a:t>opposite of this</a:t>
            </a:r>
          </a:p>
          <a:p>
            <a:r>
              <a:rPr lang="en-US" sz="2400" b="1" dirty="0" smtClean="0"/>
              <a:t>relationship. </a:t>
            </a:r>
            <a:r>
              <a:rPr lang="en-US" sz="2400" b="1" u="sng" dirty="0" smtClean="0"/>
              <a:t>Beware</a:t>
            </a:r>
          </a:p>
          <a:p>
            <a:r>
              <a:rPr lang="en-US" sz="2400" b="1" u="sng" dirty="0" smtClean="0"/>
              <a:t>of Simpson’s Paradox</a:t>
            </a:r>
            <a:r>
              <a:rPr lang="en-US" sz="2400" b="1" dirty="0" smtClean="0"/>
              <a:t>! </a:t>
            </a:r>
            <a:endParaRPr lang="en-US" sz="2400" b="1" dirty="0"/>
          </a:p>
        </p:txBody>
      </p:sp>
      <p:pic>
        <p:nvPicPr>
          <p:cNvPr id="4100" name="Picture 4" descr="Brown Handle Magnifying Gla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147" y="1958975"/>
            <a:ext cx="1586379" cy="1189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980144"/>
      </p:ext>
    </p:extLst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290214"/>
            <a:ext cx="3889375" cy="35157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-45" dirty="0">
                <a:solidFill>
                  <a:srgbClr val="024F84"/>
                </a:solidFill>
                <a:latin typeface="DejaVu Sans"/>
                <a:cs typeface="DejaVu Sans"/>
              </a:rPr>
              <a:t>Housekeeping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35" dirty="0">
                <a:solidFill>
                  <a:srgbClr val="CCDBE6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ideas</a:t>
            </a:r>
            <a:endParaRPr sz="1050" dirty="0">
              <a:latin typeface="DejaVu Sans"/>
              <a:cs typeface="DejaVu Sans"/>
            </a:endParaRPr>
          </a:p>
          <a:p>
            <a:pPr marL="698500" marR="5080" lvl="2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 Variables</a:t>
            </a:r>
          </a:p>
          <a:p>
            <a:pPr marL="1155700" marR="5080" lvl="3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segmented bar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or </a:t>
            </a:r>
            <a:r>
              <a:rPr sz="1050" spc="-4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mosaic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for visualizing  relationships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variables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marR="222885" lvl="2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One Numerical and One Categorical Variable</a:t>
            </a:r>
          </a:p>
          <a:p>
            <a:pPr marL="1155700" marR="222885" lvl="3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2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side-by-side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to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visualize relationships 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 numerical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categorical</a:t>
            </a:r>
            <a:r>
              <a:rPr sz="1050" spc="7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lvl="2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30" dirty="0" smtClean="0">
                <a:latin typeface="DejaVu Sans"/>
                <a:cs typeface="DejaVu Sans"/>
              </a:rPr>
              <a:t>Building Intuition For Making Inferences</a:t>
            </a:r>
          </a:p>
          <a:p>
            <a:pPr marL="1155700" lvl="3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3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all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observed 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diﬀerences </a:t>
            </a:r>
            <a:r>
              <a:rPr sz="1050" spc="-75" dirty="0">
                <a:solidFill>
                  <a:srgbClr val="CCCCCC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statistically</a:t>
            </a:r>
            <a:r>
              <a:rPr sz="1050" spc="100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signiﬁcant</a:t>
            </a:r>
            <a:endParaRPr sz="1050" dirty="0">
              <a:latin typeface="DejaVu Sans"/>
              <a:cs typeface="DejaVu Sans"/>
            </a:endParaRPr>
          </a:p>
          <a:p>
            <a:pPr marL="1155700" lvl="3" indent="-228600">
              <a:spcBef>
                <a:spcPts val="9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✋ </a:t>
            </a:r>
            <a:r>
              <a:rPr sz="1050" spc="-20" dirty="0" smtClean="0">
                <a:latin typeface="DejaVu Sans"/>
                <a:cs typeface="DejaVu Sans"/>
              </a:rPr>
              <a:t>Be </a:t>
            </a:r>
            <a:r>
              <a:rPr sz="1050" spc="-65" dirty="0">
                <a:latin typeface="DejaVu Sans"/>
                <a:cs typeface="DejaVu Sans"/>
              </a:rPr>
              <a:t>aware </a:t>
            </a:r>
            <a:r>
              <a:rPr sz="1050" spc="-35" dirty="0">
                <a:latin typeface="DejaVu Sans"/>
                <a:cs typeface="DejaVu Sans"/>
              </a:rPr>
              <a:t>of </a:t>
            </a:r>
            <a:r>
              <a:rPr sz="1050" spc="-25" dirty="0">
                <a:latin typeface="DejaVu Sans"/>
                <a:cs typeface="DejaVu Sans"/>
              </a:rPr>
              <a:t>Simpson's</a:t>
            </a:r>
            <a:r>
              <a:rPr sz="1050" spc="-55" dirty="0">
                <a:latin typeface="DejaVu Sans"/>
                <a:cs typeface="DejaVu Sans"/>
              </a:rPr>
              <a:t> </a:t>
            </a:r>
            <a:r>
              <a:rPr sz="1050" spc="-45" dirty="0">
                <a:latin typeface="DejaVu Sans"/>
                <a:cs typeface="DejaVu Sans"/>
              </a:rPr>
              <a:t>paradox</a:t>
            </a:r>
            <a:endParaRPr sz="1050" dirty="0">
              <a:latin typeface="DejaVu Sans"/>
              <a:cs typeface="DejaVu San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CCCCCC"/>
              </a:buClr>
              <a:buFont typeface="DejaVu Sans"/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Application</a:t>
            </a:r>
            <a:r>
              <a:rPr sz="1050" spc="-105" dirty="0">
                <a:solidFill>
                  <a:srgbClr val="CCDBE6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Exercise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7005" algn="l"/>
              </a:tabLst>
            </a:pPr>
            <a:endParaRPr sz="1050" dirty="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72358695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250" y="-4122"/>
            <a:ext cx="4419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News/Coming up…</a:t>
            </a:r>
          </a:p>
          <a:p>
            <a:pPr marL="342900" indent="-342900">
              <a:buAutoNum type="arabicPeriod"/>
            </a:pPr>
            <a:r>
              <a:rPr lang="en-US" u="sng" dirty="0" smtClean="0"/>
              <a:t>Office hours </a:t>
            </a:r>
            <a:r>
              <a:rPr lang="en-US" dirty="0" smtClean="0"/>
              <a:t>have opened up!</a:t>
            </a:r>
          </a:p>
          <a:p>
            <a:pPr marL="342900" indent="-342900">
              <a:buAutoNum type="arabicPeriod"/>
            </a:pPr>
            <a:r>
              <a:rPr lang="en-US" u="sng" dirty="0" smtClean="0"/>
              <a:t>Making assigned groups tonight </a:t>
            </a:r>
            <a:r>
              <a:rPr lang="en-US" sz="1400" i="1" dirty="0" smtClean="0"/>
              <a:t>(email with group assignments sent out tonight).</a:t>
            </a:r>
          </a:p>
          <a:p>
            <a:pPr marL="342900" indent="-342900">
              <a:buAutoNum type="arabicPeriod"/>
            </a:pPr>
            <a:r>
              <a:rPr lang="en-US" u="sng" dirty="0" smtClean="0"/>
              <a:t>Find your assigned group members </a:t>
            </a:r>
            <a:r>
              <a:rPr lang="en-US" dirty="0" smtClean="0"/>
              <a:t>tomorrow in lab </a:t>
            </a:r>
            <a:r>
              <a:rPr lang="en-US" sz="1400" i="1" dirty="0" smtClean="0"/>
              <a:t>(ask TA if you can’t find them.)</a:t>
            </a:r>
          </a:p>
          <a:p>
            <a:pPr marL="342900" indent="-342900">
              <a:buAutoNum type="arabicPeriod"/>
            </a:pPr>
            <a:r>
              <a:rPr lang="en-US" dirty="0" smtClean="0"/>
              <a:t>Start </a:t>
            </a:r>
            <a:r>
              <a:rPr lang="en-US" u="sng" dirty="0" smtClean="0"/>
              <a:t>Lab Assignment 1 </a:t>
            </a:r>
            <a:r>
              <a:rPr lang="en-US" dirty="0" smtClean="0"/>
              <a:t>in labs tomorrow with your assigned group. </a:t>
            </a:r>
            <a:r>
              <a:rPr lang="en-US" b="1" dirty="0" smtClean="0"/>
              <a:t>Due next Thursday 1/24 </a:t>
            </a:r>
            <a:r>
              <a:rPr lang="en-US" dirty="0" smtClean="0"/>
              <a:t>before your </a:t>
            </a:r>
            <a:r>
              <a:rPr lang="en-US" u="sng" dirty="0" smtClean="0"/>
              <a:t>next</a:t>
            </a:r>
            <a:r>
              <a:rPr lang="en-US" dirty="0" smtClean="0"/>
              <a:t> lab.</a:t>
            </a:r>
          </a:p>
          <a:p>
            <a:pPr marL="342900" indent="-342900">
              <a:buFontTx/>
              <a:buAutoNum type="arabicPeriod"/>
            </a:pPr>
            <a:r>
              <a:rPr lang="en-US" u="sng" dirty="0" smtClean="0"/>
              <a:t>Problem Set 1 </a:t>
            </a:r>
            <a:r>
              <a:rPr lang="en-US" dirty="0" smtClean="0"/>
              <a:t>due next</a:t>
            </a:r>
            <a:r>
              <a:rPr lang="en-US" b="1" dirty="0" smtClean="0"/>
              <a:t> Wednesday 1/25 11:55pm </a:t>
            </a:r>
            <a:r>
              <a:rPr lang="en-US" dirty="0" smtClean="0"/>
              <a:t>on Sakai!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56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613" y="57937"/>
            <a:ext cx="367220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30" dirty="0"/>
              <a:t>Race </a:t>
            </a:r>
            <a:r>
              <a:rPr spc="-50" dirty="0"/>
              <a:t>and death-penalty </a:t>
            </a:r>
            <a:r>
              <a:rPr spc="-45" dirty="0"/>
              <a:t>sentences </a:t>
            </a:r>
            <a:r>
              <a:rPr spc="-60" dirty="0"/>
              <a:t>in </a:t>
            </a:r>
            <a:r>
              <a:rPr spc="-40" dirty="0"/>
              <a:t>Florida </a:t>
            </a:r>
            <a:r>
              <a:rPr spc="-70" dirty="0"/>
              <a:t>murder</a:t>
            </a:r>
            <a:r>
              <a:rPr spc="85" dirty="0"/>
              <a:t> </a:t>
            </a:r>
            <a:r>
              <a:rPr spc="-25" dirty="0"/>
              <a:t>cases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6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1275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0" dirty="0">
                <a:latin typeface="Arial"/>
                <a:cs typeface="Arial"/>
              </a:rPr>
              <a:t>1991 </a:t>
            </a:r>
            <a:r>
              <a:rPr sz="1200" spc="-15" dirty="0">
                <a:latin typeface="Arial"/>
                <a:cs typeface="Arial"/>
              </a:rPr>
              <a:t>study </a:t>
            </a:r>
            <a:r>
              <a:rPr sz="1200" spc="-20" dirty="0">
                <a:latin typeface="Arial"/>
                <a:cs typeface="Arial"/>
              </a:rPr>
              <a:t>by </a:t>
            </a:r>
            <a:r>
              <a:rPr sz="1200" spc="-35" dirty="0">
                <a:latin typeface="Arial"/>
                <a:cs typeface="Arial"/>
              </a:rPr>
              <a:t>Radelet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40" dirty="0">
                <a:latin typeface="Arial"/>
                <a:cs typeface="Arial"/>
              </a:rPr>
              <a:t>Pierce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30" dirty="0">
                <a:latin typeface="Arial"/>
                <a:cs typeface="Arial"/>
              </a:rPr>
              <a:t>race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death-penalty  </a:t>
            </a:r>
            <a:r>
              <a:rPr sz="1200" spc="-85" dirty="0">
                <a:latin typeface="Arial"/>
                <a:cs typeface="Arial"/>
              </a:rPr>
              <a:t>(DP) </a:t>
            </a:r>
            <a:r>
              <a:rPr sz="1200" spc="-25" dirty="0">
                <a:latin typeface="Arial"/>
                <a:cs typeface="Arial"/>
              </a:rPr>
              <a:t>sentences </a:t>
            </a:r>
            <a:r>
              <a:rPr sz="1200" spc="-40" dirty="0">
                <a:latin typeface="Arial"/>
                <a:cs typeface="Arial"/>
              </a:rPr>
              <a:t>gives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following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table: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3612" y="984631"/>
          <a:ext cx="3183252" cy="721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5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9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race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27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75565">
                        <a:lnSpc>
                          <a:spcPts val="1205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Caucasian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53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430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483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75565">
                        <a:lnSpc>
                          <a:spcPts val="1410"/>
                        </a:lnSpc>
                      </a:pPr>
                      <a:r>
                        <a:rPr sz="1200" spc="-3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American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176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191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435">
                <a:tc>
                  <a:txBody>
                    <a:bodyPr/>
                    <a:lstStyle/>
                    <a:p>
                      <a:pPr marL="75565">
                        <a:lnSpc>
                          <a:spcPts val="1185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606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674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40411" y="2613723"/>
            <a:ext cx="302958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0" dirty="0">
                <a:latin typeface="Arial"/>
                <a:cs typeface="Arial"/>
              </a:rPr>
              <a:t>Adapted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from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Subsection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2.3.2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of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A.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Agresti</a:t>
            </a:r>
            <a:r>
              <a:rPr sz="600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(2002),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Categorical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Data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Analysis,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2nd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ed.,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and</a:t>
            </a: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http://math.stackexchange.com/questions/83756/examples-of-simpsons-paradox</a:t>
            </a:r>
            <a:r>
              <a:rPr sz="600" spc="-5" dirty="0">
                <a:latin typeface="Arial"/>
                <a:cs typeface="Arial"/>
              </a:rPr>
              <a:t>.</a:t>
            </a:r>
            <a:endParaRPr sz="6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8" name="Rectangle 7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613" y="57937"/>
            <a:ext cx="367220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30" dirty="0"/>
              <a:t>Race </a:t>
            </a:r>
            <a:r>
              <a:rPr spc="-50" dirty="0"/>
              <a:t>and death-penalty </a:t>
            </a:r>
            <a:r>
              <a:rPr spc="-45" dirty="0"/>
              <a:t>sentences </a:t>
            </a:r>
            <a:r>
              <a:rPr spc="-60" dirty="0"/>
              <a:t>in </a:t>
            </a:r>
            <a:r>
              <a:rPr spc="-40" dirty="0"/>
              <a:t>Florida </a:t>
            </a:r>
            <a:r>
              <a:rPr spc="-70" dirty="0"/>
              <a:t>murder</a:t>
            </a:r>
            <a:r>
              <a:rPr spc="85" dirty="0"/>
              <a:t> </a:t>
            </a:r>
            <a:r>
              <a:rPr spc="-25" dirty="0"/>
              <a:t>cases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6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1275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0" dirty="0">
                <a:latin typeface="Arial"/>
                <a:cs typeface="Arial"/>
              </a:rPr>
              <a:t>1991 </a:t>
            </a:r>
            <a:r>
              <a:rPr sz="1200" spc="-15" dirty="0">
                <a:latin typeface="Arial"/>
                <a:cs typeface="Arial"/>
              </a:rPr>
              <a:t>study </a:t>
            </a:r>
            <a:r>
              <a:rPr sz="1200" spc="-20" dirty="0">
                <a:latin typeface="Arial"/>
                <a:cs typeface="Arial"/>
              </a:rPr>
              <a:t>by </a:t>
            </a:r>
            <a:r>
              <a:rPr sz="1200" spc="-35" dirty="0">
                <a:latin typeface="Arial"/>
                <a:cs typeface="Arial"/>
              </a:rPr>
              <a:t>Radelet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40" dirty="0">
                <a:latin typeface="Arial"/>
                <a:cs typeface="Arial"/>
              </a:rPr>
              <a:t>Pierce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30" dirty="0">
                <a:latin typeface="Arial"/>
                <a:cs typeface="Arial"/>
              </a:rPr>
              <a:t>race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death-penalty  </a:t>
            </a:r>
            <a:r>
              <a:rPr sz="1200" spc="-85" dirty="0">
                <a:latin typeface="Arial"/>
                <a:cs typeface="Arial"/>
              </a:rPr>
              <a:t>(DP) </a:t>
            </a:r>
            <a:r>
              <a:rPr sz="1200" spc="-25" dirty="0">
                <a:latin typeface="Arial"/>
                <a:cs typeface="Arial"/>
              </a:rPr>
              <a:t>sentences </a:t>
            </a:r>
            <a:r>
              <a:rPr sz="1200" spc="-40" dirty="0">
                <a:latin typeface="Arial"/>
                <a:cs typeface="Arial"/>
              </a:rPr>
              <a:t>gives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following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table: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3612" y="984631"/>
          <a:ext cx="3183252" cy="721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5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9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race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75565">
                        <a:lnSpc>
                          <a:spcPts val="1205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Caucasian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53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430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483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i="1" spc="-3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11%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75565">
                        <a:lnSpc>
                          <a:spcPts val="1410"/>
                        </a:lnSpc>
                      </a:pPr>
                      <a:r>
                        <a:rPr sz="1200" spc="-3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American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176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191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435">
                <a:tc>
                  <a:txBody>
                    <a:bodyPr/>
                    <a:lstStyle/>
                    <a:p>
                      <a:pPr marL="75565">
                        <a:lnSpc>
                          <a:spcPts val="1185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606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674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40411" y="2613723"/>
            <a:ext cx="302958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0" dirty="0">
                <a:latin typeface="Arial"/>
                <a:cs typeface="Arial"/>
              </a:rPr>
              <a:t>Adapted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from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Subsection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2.3.2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of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A.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Agresti</a:t>
            </a:r>
            <a:r>
              <a:rPr sz="600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(2002),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Categorical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Data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Analysis,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2nd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ed.,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and</a:t>
            </a: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http://math.stackexchange.com/questions/83756/examples-of-simpsons-paradox</a:t>
            </a:r>
            <a:r>
              <a:rPr sz="600" spc="-5" dirty="0">
                <a:latin typeface="Arial"/>
                <a:cs typeface="Arial"/>
              </a:rPr>
              <a:t>.</a:t>
            </a:r>
            <a:endParaRPr sz="6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8" name="Rectangle 7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613" y="57937"/>
            <a:ext cx="367220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30" dirty="0"/>
              <a:t>Race </a:t>
            </a:r>
            <a:r>
              <a:rPr spc="-50" dirty="0"/>
              <a:t>and death-penalty </a:t>
            </a:r>
            <a:r>
              <a:rPr spc="-45" dirty="0"/>
              <a:t>sentences </a:t>
            </a:r>
            <a:r>
              <a:rPr spc="-60" dirty="0"/>
              <a:t>in </a:t>
            </a:r>
            <a:r>
              <a:rPr spc="-40" dirty="0"/>
              <a:t>Florida </a:t>
            </a:r>
            <a:r>
              <a:rPr spc="-70" dirty="0"/>
              <a:t>murder</a:t>
            </a:r>
            <a:r>
              <a:rPr spc="85" dirty="0"/>
              <a:t> </a:t>
            </a:r>
            <a:r>
              <a:rPr spc="-25" dirty="0"/>
              <a:t>cases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6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1275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0" dirty="0">
                <a:latin typeface="Arial"/>
                <a:cs typeface="Arial"/>
              </a:rPr>
              <a:t>1991 </a:t>
            </a:r>
            <a:r>
              <a:rPr sz="1200" spc="-15" dirty="0">
                <a:latin typeface="Arial"/>
                <a:cs typeface="Arial"/>
              </a:rPr>
              <a:t>study </a:t>
            </a:r>
            <a:r>
              <a:rPr sz="1200" spc="-20" dirty="0">
                <a:latin typeface="Arial"/>
                <a:cs typeface="Arial"/>
              </a:rPr>
              <a:t>by </a:t>
            </a:r>
            <a:r>
              <a:rPr sz="1200" spc="-35" dirty="0">
                <a:latin typeface="Arial"/>
                <a:cs typeface="Arial"/>
              </a:rPr>
              <a:t>Radelet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40" dirty="0">
                <a:latin typeface="Arial"/>
                <a:cs typeface="Arial"/>
              </a:rPr>
              <a:t>Pierce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30" dirty="0">
                <a:latin typeface="Arial"/>
                <a:cs typeface="Arial"/>
              </a:rPr>
              <a:t>race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death-penalty  </a:t>
            </a:r>
            <a:r>
              <a:rPr sz="1200" spc="-85" dirty="0">
                <a:latin typeface="Arial"/>
                <a:cs typeface="Arial"/>
              </a:rPr>
              <a:t>(DP) </a:t>
            </a:r>
            <a:r>
              <a:rPr sz="1200" spc="-25" dirty="0">
                <a:latin typeface="Arial"/>
                <a:cs typeface="Arial"/>
              </a:rPr>
              <a:t>sentences </a:t>
            </a:r>
            <a:r>
              <a:rPr sz="1200" spc="-40" dirty="0">
                <a:latin typeface="Arial"/>
                <a:cs typeface="Arial"/>
              </a:rPr>
              <a:t>gives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following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table: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3612" y="984631"/>
          <a:ext cx="3183252" cy="721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5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9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race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75565">
                        <a:lnSpc>
                          <a:spcPts val="1205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Caucasian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53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430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483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i="1" spc="-3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11%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75565">
                        <a:lnSpc>
                          <a:spcPts val="1410"/>
                        </a:lnSpc>
                      </a:pPr>
                      <a:r>
                        <a:rPr sz="1200" spc="-3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American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176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191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i="1" spc="-2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7.9%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435">
                <a:tc>
                  <a:txBody>
                    <a:bodyPr/>
                    <a:lstStyle/>
                    <a:p>
                      <a:pPr marL="75565">
                        <a:lnSpc>
                          <a:spcPts val="1185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606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674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40411" y="2613723"/>
            <a:ext cx="302958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0" dirty="0">
                <a:latin typeface="Arial"/>
                <a:cs typeface="Arial"/>
              </a:rPr>
              <a:t>Adapted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from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Subsection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2.3.2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of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A.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Agresti</a:t>
            </a:r>
            <a:r>
              <a:rPr sz="600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(2002),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Categorical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Data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Analysis,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2nd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ed.,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and</a:t>
            </a: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http://math.stackexchange.com/questions/83756/examples-of-simpsons-paradox</a:t>
            </a:r>
            <a:r>
              <a:rPr sz="600" spc="-5" dirty="0">
                <a:latin typeface="Arial"/>
                <a:cs typeface="Arial"/>
              </a:rPr>
              <a:t>.</a:t>
            </a:r>
            <a:endParaRPr sz="6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8" name="Rectangle 7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613" y="57937"/>
            <a:ext cx="367220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30" dirty="0"/>
              <a:t>Race </a:t>
            </a:r>
            <a:r>
              <a:rPr spc="-50" dirty="0"/>
              <a:t>and death-penalty </a:t>
            </a:r>
            <a:r>
              <a:rPr spc="-45" dirty="0"/>
              <a:t>sentences </a:t>
            </a:r>
            <a:r>
              <a:rPr spc="-60" dirty="0"/>
              <a:t>in </a:t>
            </a:r>
            <a:r>
              <a:rPr spc="-40" dirty="0"/>
              <a:t>Florida </a:t>
            </a:r>
            <a:r>
              <a:rPr spc="-70" dirty="0"/>
              <a:t>murder</a:t>
            </a:r>
            <a:r>
              <a:rPr spc="85" dirty="0"/>
              <a:t> </a:t>
            </a:r>
            <a:r>
              <a:rPr spc="-25" dirty="0"/>
              <a:t>cases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6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1275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0" dirty="0">
                <a:latin typeface="Arial"/>
                <a:cs typeface="Arial"/>
              </a:rPr>
              <a:t>1991 </a:t>
            </a:r>
            <a:r>
              <a:rPr sz="1200" spc="-15" dirty="0">
                <a:latin typeface="Arial"/>
                <a:cs typeface="Arial"/>
              </a:rPr>
              <a:t>study </a:t>
            </a:r>
            <a:r>
              <a:rPr sz="1200" spc="-20" dirty="0">
                <a:latin typeface="Arial"/>
                <a:cs typeface="Arial"/>
              </a:rPr>
              <a:t>by </a:t>
            </a:r>
            <a:r>
              <a:rPr sz="1200" spc="-35" dirty="0">
                <a:latin typeface="Arial"/>
                <a:cs typeface="Arial"/>
              </a:rPr>
              <a:t>Radelet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40" dirty="0">
                <a:latin typeface="Arial"/>
                <a:cs typeface="Arial"/>
              </a:rPr>
              <a:t>Pierce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30" dirty="0">
                <a:latin typeface="Arial"/>
                <a:cs typeface="Arial"/>
              </a:rPr>
              <a:t>race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death-penalty  </a:t>
            </a:r>
            <a:r>
              <a:rPr sz="1200" spc="-85" dirty="0">
                <a:latin typeface="Arial"/>
                <a:cs typeface="Arial"/>
              </a:rPr>
              <a:t>(DP) </a:t>
            </a:r>
            <a:r>
              <a:rPr sz="1200" spc="-25" dirty="0">
                <a:latin typeface="Arial"/>
                <a:cs typeface="Arial"/>
              </a:rPr>
              <a:t>sentences </a:t>
            </a:r>
            <a:r>
              <a:rPr sz="1200" spc="-40" dirty="0">
                <a:latin typeface="Arial"/>
                <a:cs typeface="Arial"/>
              </a:rPr>
              <a:t>gives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following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table: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3612" y="984631"/>
          <a:ext cx="3183252" cy="721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5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9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race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70"/>
                        </a:lnSpc>
                      </a:pP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75565">
                        <a:lnSpc>
                          <a:spcPts val="1205"/>
                        </a:lnSpc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Caucasian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53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430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483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</a:pPr>
                      <a:r>
                        <a:rPr sz="1200" i="1" spc="-3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11%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75565">
                        <a:lnSpc>
                          <a:spcPts val="1410"/>
                        </a:lnSpc>
                      </a:pPr>
                      <a:r>
                        <a:rPr sz="1200" spc="-3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American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176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191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i="1" spc="-2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7.9%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435">
                <a:tc>
                  <a:txBody>
                    <a:bodyPr/>
                    <a:lstStyle/>
                    <a:p>
                      <a:pPr marL="75565">
                        <a:lnSpc>
                          <a:spcPts val="1185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606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674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92912" y="1836547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0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Who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more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likely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get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death</a:t>
            </a:r>
            <a:r>
              <a:rPr sz="1200" spc="17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penalty?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0411" y="2710116"/>
            <a:ext cx="302958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0" dirty="0">
                <a:latin typeface="Arial"/>
                <a:cs typeface="Arial"/>
              </a:rPr>
              <a:t>Adapted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from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Subsection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2.3.2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of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A.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Agresti</a:t>
            </a:r>
            <a:r>
              <a:rPr sz="600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(2002),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Categorical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Data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20" dirty="0">
                <a:latin typeface="Arial"/>
                <a:cs typeface="Arial"/>
              </a:rPr>
              <a:t>Analysis,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2nd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ed.,</a:t>
            </a:r>
            <a:r>
              <a:rPr sz="600" spc="5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and</a:t>
            </a: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http://math.stackexchange.com/questions/83756/examples-of-simpsons-paradox</a:t>
            </a:r>
            <a:r>
              <a:rPr sz="600" spc="-5" dirty="0">
                <a:latin typeface="Arial"/>
                <a:cs typeface="Arial"/>
              </a:rPr>
              <a:t>.</a:t>
            </a:r>
            <a:endParaRPr sz="6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9" name="Rectangle 8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5759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Another</a:t>
            </a:r>
            <a:r>
              <a:rPr sz="1050" spc="-95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look</a:t>
            </a:r>
            <a:endParaRPr sz="105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40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0" dirty="0">
                <a:latin typeface="Arial"/>
                <a:cs typeface="Arial"/>
              </a:rPr>
              <a:t>taking </a:t>
            </a:r>
            <a:r>
              <a:rPr sz="1200" spc="-15" dirty="0">
                <a:latin typeface="Arial"/>
                <a:cs typeface="Arial"/>
              </a:rPr>
              <a:t>into </a:t>
            </a:r>
            <a:r>
              <a:rPr sz="1200" spc="-20" dirty="0">
                <a:latin typeface="Arial"/>
                <a:cs typeface="Arial"/>
              </a:rPr>
              <a:t>consideration </a:t>
            </a:r>
            <a:r>
              <a:rPr sz="1200" spc="-30" dirty="0">
                <a:latin typeface="Arial"/>
                <a:cs typeface="Arial"/>
              </a:rPr>
              <a:t>victim’s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race: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7</a:t>
            </a:r>
            <a:endParaRPr sz="800">
              <a:latin typeface="DejaVu Sans"/>
              <a:cs typeface="DejaVu San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3111" y="942086"/>
          <a:ext cx="4132577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51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1180"/>
                        </a:lnSpc>
                        <a:tabLst>
                          <a:tab pos="504190" algn="l"/>
                        </a:tabLst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	</a:t>
                      </a:r>
                      <a:r>
                        <a:rPr sz="1050" spc="3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467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674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5759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Another</a:t>
            </a:r>
            <a:r>
              <a:rPr sz="1050" spc="-95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look</a:t>
            </a:r>
            <a:endParaRPr sz="105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40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0" dirty="0">
                <a:latin typeface="Arial"/>
                <a:cs typeface="Arial"/>
              </a:rPr>
              <a:t>taking </a:t>
            </a:r>
            <a:r>
              <a:rPr sz="1200" spc="-15" dirty="0">
                <a:latin typeface="Arial"/>
                <a:cs typeface="Arial"/>
              </a:rPr>
              <a:t>into </a:t>
            </a:r>
            <a:r>
              <a:rPr sz="1200" spc="-20" dirty="0">
                <a:latin typeface="Arial"/>
                <a:cs typeface="Arial"/>
              </a:rPr>
              <a:t>consideration </a:t>
            </a:r>
            <a:r>
              <a:rPr sz="1200" spc="-30" dirty="0">
                <a:latin typeface="Arial"/>
                <a:cs typeface="Arial"/>
              </a:rPr>
              <a:t>victim’s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race: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7</a:t>
            </a:r>
            <a:endParaRPr sz="800">
              <a:latin typeface="DejaVu Sans"/>
              <a:cs typeface="DejaVu San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3111" y="942086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180"/>
                        </a:lnSpc>
                      </a:pPr>
                      <a:r>
                        <a:rPr sz="1050" spc="3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467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674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5759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Another</a:t>
            </a:r>
            <a:r>
              <a:rPr sz="1050" spc="-95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look</a:t>
            </a:r>
            <a:endParaRPr sz="105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40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0" dirty="0">
                <a:latin typeface="Arial"/>
                <a:cs typeface="Arial"/>
              </a:rPr>
              <a:t>taking </a:t>
            </a:r>
            <a:r>
              <a:rPr sz="1200" spc="-15" dirty="0">
                <a:latin typeface="Arial"/>
                <a:cs typeface="Arial"/>
              </a:rPr>
              <a:t>into </a:t>
            </a:r>
            <a:r>
              <a:rPr sz="1200" spc="-20" dirty="0">
                <a:latin typeface="Arial"/>
                <a:cs typeface="Arial"/>
              </a:rPr>
              <a:t>consideration </a:t>
            </a:r>
            <a:r>
              <a:rPr sz="1200" spc="-30" dirty="0">
                <a:latin typeface="Arial"/>
                <a:cs typeface="Arial"/>
              </a:rPr>
              <a:t>victim’s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race: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7</a:t>
            </a:r>
            <a:endParaRPr sz="800">
              <a:latin typeface="DejaVu Sans"/>
              <a:cs typeface="DejaVu San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3111" y="942086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180"/>
                        </a:lnSpc>
                      </a:pPr>
                      <a:r>
                        <a:rPr sz="1050" spc="3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467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22.9%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674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5759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Another</a:t>
            </a:r>
            <a:r>
              <a:rPr sz="1050" spc="-95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look</a:t>
            </a:r>
            <a:endParaRPr sz="105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40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0" dirty="0">
                <a:latin typeface="Arial"/>
                <a:cs typeface="Arial"/>
              </a:rPr>
              <a:t>taking </a:t>
            </a:r>
            <a:r>
              <a:rPr sz="1200" spc="-15" dirty="0">
                <a:latin typeface="Arial"/>
                <a:cs typeface="Arial"/>
              </a:rPr>
              <a:t>into </a:t>
            </a:r>
            <a:r>
              <a:rPr sz="1200" spc="-20" dirty="0">
                <a:latin typeface="Arial"/>
                <a:cs typeface="Arial"/>
              </a:rPr>
              <a:t>consideration </a:t>
            </a:r>
            <a:r>
              <a:rPr sz="1200" spc="-30" dirty="0">
                <a:latin typeface="Arial"/>
                <a:cs typeface="Arial"/>
              </a:rPr>
              <a:t>victim’s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race: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7</a:t>
            </a:r>
            <a:endParaRPr sz="800">
              <a:latin typeface="DejaVu Sans"/>
              <a:cs typeface="DejaVu San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3111" y="942086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3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467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22.9%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-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0%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674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5759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Another</a:t>
            </a:r>
            <a:r>
              <a:rPr sz="1050" spc="-95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look</a:t>
            </a:r>
            <a:endParaRPr sz="105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40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0" dirty="0">
                <a:latin typeface="Arial"/>
                <a:cs typeface="Arial"/>
              </a:rPr>
              <a:t>taking </a:t>
            </a:r>
            <a:r>
              <a:rPr sz="1200" spc="-15" dirty="0">
                <a:latin typeface="Arial"/>
                <a:cs typeface="Arial"/>
              </a:rPr>
              <a:t>into </a:t>
            </a:r>
            <a:r>
              <a:rPr sz="1200" spc="-20" dirty="0">
                <a:latin typeface="Arial"/>
                <a:cs typeface="Arial"/>
              </a:rPr>
              <a:t>consideration </a:t>
            </a:r>
            <a:r>
              <a:rPr sz="1200" spc="-30" dirty="0">
                <a:latin typeface="Arial"/>
                <a:cs typeface="Arial"/>
              </a:rPr>
              <a:t>victim’s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race: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7</a:t>
            </a:r>
            <a:endParaRPr sz="800">
              <a:latin typeface="DejaVu Sans"/>
              <a:cs typeface="DejaVu San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3111" y="942086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3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467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22.9%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-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0%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2.8%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674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9509" y="57937"/>
            <a:ext cx="8134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Another</a:t>
            </a:r>
            <a:r>
              <a:rPr spc="-75" dirty="0"/>
              <a:t> </a:t>
            </a:r>
            <a:r>
              <a:rPr spc="-35" dirty="0"/>
              <a:t>look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7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3302000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40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0" dirty="0">
                <a:latin typeface="Arial"/>
                <a:cs typeface="Arial"/>
              </a:rPr>
              <a:t>taking </a:t>
            </a:r>
            <a:r>
              <a:rPr sz="1200" spc="-15" dirty="0">
                <a:latin typeface="Arial"/>
                <a:cs typeface="Arial"/>
              </a:rPr>
              <a:t>into </a:t>
            </a:r>
            <a:r>
              <a:rPr sz="1200" spc="-20" dirty="0">
                <a:latin typeface="Arial"/>
                <a:cs typeface="Arial"/>
              </a:rPr>
              <a:t>consideration </a:t>
            </a:r>
            <a:r>
              <a:rPr sz="1200" spc="-30" dirty="0">
                <a:latin typeface="Arial"/>
                <a:cs typeface="Arial"/>
              </a:rPr>
              <a:t>victim’s</a:t>
            </a:r>
            <a:r>
              <a:rPr sz="1200" spc="8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race: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53111" y="942086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3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467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22.9%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-5" dirty="0">
                          <a:solidFill>
                            <a:srgbClr val="F4916B"/>
                          </a:solidFill>
                          <a:latin typeface="Arial"/>
                          <a:cs typeface="Arial"/>
                        </a:rPr>
                        <a:t>0%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2.8%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674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92912" y="2092579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Who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more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likely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get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death</a:t>
            </a:r>
            <a:r>
              <a:rPr sz="1200" spc="17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penalty?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8" name="Rectangle 7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290214"/>
            <a:ext cx="3889375" cy="35157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-45" dirty="0">
                <a:solidFill>
                  <a:srgbClr val="024F84"/>
                </a:solidFill>
                <a:latin typeface="DejaVu Sans"/>
                <a:cs typeface="DejaVu Sans"/>
              </a:rPr>
              <a:t>Housekeeping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35" dirty="0">
                <a:solidFill>
                  <a:srgbClr val="CCDBE6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ideas</a:t>
            </a:r>
            <a:endParaRPr sz="1050" dirty="0">
              <a:latin typeface="DejaVu Sans"/>
              <a:cs typeface="DejaVu Sans"/>
            </a:endParaRPr>
          </a:p>
          <a:p>
            <a:pPr marL="698500" marR="5080" lvl="2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 Variables</a:t>
            </a:r>
          </a:p>
          <a:p>
            <a:pPr marL="1155700" marR="5080" lvl="3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segmented bar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or </a:t>
            </a:r>
            <a:r>
              <a:rPr sz="1050" spc="-4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mosaic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for visualizing  relationships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variables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marR="222885" lvl="2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One Numerical and One Categorical Variable</a:t>
            </a:r>
          </a:p>
          <a:p>
            <a:pPr marL="1155700" marR="222885" lvl="3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2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side-by-side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to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visualize relationships 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 numerical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categorical</a:t>
            </a:r>
            <a:r>
              <a:rPr sz="1050" spc="7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lvl="2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30" dirty="0" smtClean="0">
                <a:solidFill>
                  <a:srgbClr val="CCCCCC"/>
                </a:solidFill>
                <a:latin typeface="DejaVu Sans"/>
                <a:cs typeface="DejaVu Sans"/>
              </a:rPr>
              <a:t>Building Intuition For Making Inferences</a:t>
            </a:r>
          </a:p>
          <a:p>
            <a:pPr marL="1155700" lvl="3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3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all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observed 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diﬀerences </a:t>
            </a:r>
            <a:r>
              <a:rPr sz="1050" spc="-75" dirty="0">
                <a:solidFill>
                  <a:srgbClr val="CCCCCC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statistically</a:t>
            </a:r>
            <a:r>
              <a:rPr sz="1050" spc="100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signiﬁcant</a:t>
            </a:r>
            <a:endParaRPr sz="1050" dirty="0">
              <a:latin typeface="DejaVu Sans"/>
              <a:cs typeface="DejaVu Sans"/>
            </a:endParaRPr>
          </a:p>
          <a:p>
            <a:pPr marL="1155700" lvl="3" indent="-228600">
              <a:spcBef>
                <a:spcPts val="9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20" dirty="0" smtClean="0">
                <a:solidFill>
                  <a:srgbClr val="CCCCCC"/>
                </a:solidFill>
                <a:latin typeface="DejaVu Sans"/>
                <a:cs typeface="DejaVu Sans"/>
              </a:rPr>
              <a:t>Be </a:t>
            </a:r>
            <a:r>
              <a:rPr sz="1050" spc="-65" dirty="0">
                <a:solidFill>
                  <a:srgbClr val="CCCCCC"/>
                </a:solidFill>
                <a:latin typeface="DejaVu Sans"/>
                <a:cs typeface="DejaVu Sans"/>
              </a:rPr>
              <a:t>aware </a:t>
            </a:r>
            <a:r>
              <a:rPr sz="1050" spc="-35" dirty="0">
                <a:solidFill>
                  <a:srgbClr val="CCCCCC"/>
                </a:solidFill>
                <a:latin typeface="DejaVu Sans"/>
                <a:cs typeface="DejaVu Sans"/>
              </a:rPr>
              <a:t>of </a:t>
            </a:r>
            <a:r>
              <a:rPr sz="1050" spc="-25" dirty="0">
                <a:solidFill>
                  <a:srgbClr val="CCCCCC"/>
                </a:solidFill>
                <a:latin typeface="DejaVu Sans"/>
                <a:cs typeface="DejaVu Sans"/>
              </a:rPr>
              <a:t>Simpson's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rgbClr val="CCCCCC"/>
                </a:solidFill>
                <a:latin typeface="DejaVu Sans"/>
                <a:cs typeface="DejaVu Sans"/>
              </a:rPr>
              <a:t>paradox</a:t>
            </a:r>
            <a:endParaRPr sz="1050" dirty="0">
              <a:latin typeface="DejaVu Sans"/>
              <a:cs typeface="DejaVu San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CCCCCC"/>
              </a:buClr>
              <a:buFont typeface="DejaVu Sans"/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Application</a:t>
            </a:r>
            <a:r>
              <a:rPr sz="1050" spc="-105" dirty="0">
                <a:solidFill>
                  <a:srgbClr val="CCDBE6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Exercise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7005" algn="l"/>
              </a:tabLst>
            </a:pPr>
            <a:endParaRPr sz="1050" dirty="0">
              <a:latin typeface="DejaVu Sans"/>
              <a:cs typeface="DejaVu Sans"/>
            </a:endParaRPr>
          </a:p>
        </p:txBody>
      </p:sp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86150">
              <a:lnSpc>
                <a:spcPct val="100000"/>
              </a:lnSpc>
              <a:spcBef>
                <a:spcPts val="135"/>
              </a:spcBef>
            </a:pPr>
            <a:r>
              <a:rPr spc="-35" dirty="0"/>
              <a:t>Contradiction?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8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3959860" cy="9410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solidFill>
                  <a:srgbClr val="C00000"/>
                </a:solidFill>
                <a:latin typeface="Arial"/>
                <a:cs typeface="Arial"/>
              </a:rPr>
              <a:t>People </a:t>
            </a:r>
            <a:r>
              <a:rPr sz="1200" spc="-15" dirty="0">
                <a:solidFill>
                  <a:srgbClr val="C00000"/>
                </a:solidFill>
                <a:latin typeface="Arial"/>
                <a:cs typeface="Arial"/>
              </a:rPr>
              <a:t>of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one race </a:t>
            </a:r>
            <a:r>
              <a:rPr sz="1200" spc="-50" dirty="0">
                <a:solidFill>
                  <a:srgbClr val="C00000"/>
                </a:solidFill>
                <a:latin typeface="Arial"/>
                <a:cs typeface="Arial"/>
              </a:rPr>
              <a:t>are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more </a:t>
            </a:r>
            <a:r>
              <a:rPr sz="1200" spc="-45" dirty="0">
                <a:solidFill>
                  <a:srgbClr val="C00000"/>
                </a:solidFill>
                <a:latin typeface="Arial"/>
                <a:cs typeface="Arial"/>
              </a:rPr>
              <a:t>likely </a:t>
            </a:r>
            <a:r>
              <a:rPr sz="1200" spc="5" dirty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sz="1200" spc="-25" dirty="0">
                <a:solidFill>
                  <a:srgbClr val="C00000"/>
                </a:solidFill>
                <a:latin typeface="Arial"/>
                <a:cs typeface="Arial"/>
              </a:rPr>
              <a:t>murder </a:t>
            </a:r>
            <a:r>
              <a:rPr sz="1200" spc="-20" dirty="0">
                <a:solidFill>
                  <a:srgbClr val="C00000"/>
                </a:solidFill>
                <a:latin typeface="Arial"/>
                <a:cs typeface="Arial"/>
              </a:rPr>
              <a:t>others </a:t>
            </a:r>
            <a:r>
              <a:rPr sz="1200" spc="-15" dirty="0">
                <a:solidFill>
                  <a:srgbClr val="C00000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C00000"/>
                </a:solidFill>
                <a:latin typeface="Arial"/>
                <a:cs typeface="Arial"/>
              </a:rPr>
              <a:t>the  </a:t>
            </a:r>
            <a:r>
              <a:rPr sz="1200" spc="-35" dirty="0">
                <a:solidFill>
                  <a:srgbClr val="C00000"/>
                </a:solidFill>
                <a:latin typeface="Arial"/>
                <a:cs typeface="Arial"/>
              </a:rPr>
              <a:t>same </a:t>
            </a:r>
            <a:r>
              <a:rPr sz="1200" spc="-25" dirty="0">
                <a:solidFill>
                  <a:srgbClr val="C00000"/>
                </a:solidFill>
                <a:latin typeface="Arial"/>
                <a:cs typeface="Arial"/>
              </a:rPr>
              <a:t>race</a:t>
            </a:r>
            <a:r>
              <a:rPr sz="1200" spc="-25" dirty="0">
                <a:latin typeface="Arial"/>
                <a:cs typeface="Arial"/>
              </a:rPr>
              <a:t>, murdering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5" dirty="0">
                <a:latin typeface="Arial"/>
                <a:cs typeface="Arial"/>
              </a:rPr>
              <a:t>Caucasian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result 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death </a:t>
            </a:r>
            <a:r>
              <a:rPr sz="1200" spc="-40" dirty="0">
                <a:latin typeface="Arial"/>
                <a:cs typeface="Arial"/>
              </a:rPr>
              <a:t>penalty,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5" dirty="0">
                <a:latin typeface="Arial"/>
                <a:cs typeface="Arial"/>
              </a:rPr>
              <a:t>there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35" dirty="0">
                <a:latin typeface="Arial"/>
                <a:cs typeface="Arial"/>
              </a:rPr>
              <a:t>Caucasian  </a:t>
            </a:r>
            <a:r>
              <a:rPr sz="1200" spc="-25" dirty="0">
                <a:latin typeface="Arial"/>
                <a:cs typeface="Arial"/>
              </a:rPr>
              <a:t>defendants than </a:t>
            </a:r>
            <a:r>
              <a:rPr sz="1200" spc="-30" dirty="0">
                <a:latin typeface="Arial"/>
                <a:cs typeface="Arial"/>
              </a:rPr>
              <a:t>African American </a:t>
            </a:r>
            <a:r>
              <a:rPr sz="1200" spc="-25" dirty="0">
                <a:latin typeface="Arial"/>
                <a:cs typeface="Arial"/>
              </a:rPr>
              <a:t>defendants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25" dirty="0">
                <a:latin typeface="Arial"/>
                <a:cs typeface="Arial"/>
              </a:rPr>
              <a:t>sample.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graphicFrame>
        <p:nvGraphicFramePr>
          <p:cNvPr id="7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796050"/>
              </p:ext>
            </p:extLst>
          </p:nvPr>
        </p:nvGraphicFramePr>
        <p:xfrm>
          <a:off x="266830" y="1654175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467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48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22.9%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0%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143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2.8%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674</a:t>
                      </a:r>
                      <a:endParaRPr sz="1050" dirty="0">
                        <a:solidFill>
                          <a:srgbClr val="00B05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2450" y="2771807"/>
                <a:ext cx="1429045" cy="4149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90% </m:t>
                      </m:r>
                      <m:d>
                        <m:dPr>
                          <m:ctrlPr>
                            <a:rPr lang="en-US" sz="1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467+143</m:t>
                              </m:r>
                            </m:num>
                            <m:den>
                              <m:r>
                                <a:rPr lang="en-US" sz="12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674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771807"/>
                <a:ext cx="1429045" cy="414985"/>
              </a:xfrm>
              <a:prstGeom prst="rect">
                <a:avLst/>
              </a:prstGeom>
              <a:blipFill>
                <a:blip r:embed="rId2"/>
                <a:stretch>
                  <a:fillRect l="-2564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533650" y="2771807"/>
                <a:ext cx="1259127" cy="4149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10% </m:t>
                      </m:r>
                      <m:d>
                        <m:dPr>
                          <m:ctrlPr>
                            <a:rPr lang="en-US" sz="12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  <m:r>
                                <a:rPr lang="en-US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2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num>
                            <m:den>
                              <m:r>
                                <a:rPr lang="en-US" sz="12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674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650" y="2771807"/>
                <a:ext cx="1259127" cy="414985"/>
              </a:xfrm>
              <a:prstGeom prst="rect">
                <a:avLst/>
              </a:prstGeom>
              <a:blipFill>
                <a:blip r:embed="rId3"/>
                <a:stretch>
                  <a:fillRect l="-2913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2143072" y="2912756"/>
            <a:ext cx="381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vs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077295652"/>
      </p:ext>
    </p:extLst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86150">
              <a:lnSpc>
                <a:spcPct val="100000"/>
              </a:lnSpc>
              <a:spcBef>
                <a:spcPts val="135"/>
              </a:spcBef>
            </a:pPr>
            <a:r>
              <a:rPr spc="-35" dirty="0"/>
              <a:t>Contradiction?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8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3959860" cy="9410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People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0" dirty="0">
                <a:latin typeface="Arial"/>
                <a:cs typeface="Arial"/>
              </a:rPr>
              <a:t>one race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murder </a:t>
            </a:r>
            <a:r>
              <a:rPr sz="1200" spc="-20" dirty="0">
                <a:latin typeface="Arial"/>
                <a:cs typeface="Arial"/>
              </a:rPr>
              <a:t>others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35" dirty="0">
                <a:latin typeface="Arial"/>
                <a:cs typeface="Arial"/>
              </a:rPr>
              <a:t>same </a:t>
            </a:r>
            <a:r>
              <a:rPr sz="1200" spc="-25" dirty="0">
                <a:latin typeface="Arial"/>
                <a:cs typeface="Arial"/>
              </a:rPr>
              <a:t>race, </a:t>
            </a:r>
            <a:r>
              <a:rPr sz="1200" spc="-25" dirty="0">
                <a:solidFill>
                  <a:srgbClr val="C00000"/>
                </a:solidFill>
                <a:latin typeface="Arial"/>
                <a:cs typeface="Arial"/>
              </a:rPr>
              <a:t>murdering </a:t>
            </a:r>
            <a:r>
              <a:rPr sz="1200" spc="-50" dirty="0">
                <a:solidFill>
                  <a:srgbClr val="C00000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C00000"/>
                </a:solidFill>
                <a:latin typeface="Arial"/>
                <a:cs typeface="Arial"/>
              </a:rPr>
              <a:t>Caucasian </a:t>
            </a:r>
            <a:r>
              <a:rPr sz="1200" spc="-40" dirty="0">
                <a:solidFill>
                  <a:srgbClr val="C00000"/>
                </a:solidFill>
                <a:latin typeface="Arial"/>
                <a:cs typeface="Arial"/>
              </a:rPr>
              <a:t>is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more </a:t>
            </a:r>
            <a:r>
              <a:rPr sz="1200" spc="-45" dirty="0">
                <a:solidFill>
                  <a:srgbClr val="C00000"/>
                </a:solidFill>
                <a:latin typeface="Arial"/>
                <a:cs typeface="Arial"/>
              </a:rPr>
              <a:t>likely </a:t>
            </a:r>
            <a:r>
              <a:rPr sz="1200" spc="5" dirty="0">
                <a:solidFill>
                  <a:srgbClr val="C00000"/>
                </a:solidFill>
                <a:latin typeface="Arial"/>
                <a:cs typeface="Arial"/>
              </a:rPr>
              <a:t>to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result  </a:t>
            </a:r>
            <a:r>
              <a:rPr sz="1200" spc="-40" dirty="0">
                <a:solidFill>
                  <a:srgbClr val="C00000"/>
                </a:solidFill>
                <a:latin typeface="Arial"/>
                <a:cs typeface="Arial"/>
              </a:rPr>
              <a:t>in </a:t>
            </a:r>
            <a:r>
              <a:rPr sz="1200" spc="-20" dirty="0">
                <a:solidFill>
                  <a:srgbClr val="C00000"/>
                </a:solidFill>
                <a:latin typeface="Arial"/>
                <a:cs typeface="Arial"/>
              </a:rPr>
              <a:t>the death </a:t>
            </a:r>
            <a:r>
              <a:rPr sz="1200" spc="-40" dirty="0">
                <a:solidFill>
                  <a:srgbClr val="C00000"/>
                </a:solidFill>
                <a:latin typeface="Arial"/>
                <a:cs typeface="Arial"/>
              </a:rPr>
              <a:t>penalty</a:t>
            </a:r>
            <a:r>
              <a:rPr sz="1200" spc="-40" dirty="0">
                <a:latin typeface="Arial"/>
                <a:cs typeface="Arial"/>
              </a:rPr>
              <a:t>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5" dirty="0">
                <a:latin typeface="Arial"/>
                <a:cs typeface="Arial"/>
              </a:rPr>
              <a:t>there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35" dirty="0">
                <a:latin typeface="Arial"/>
                <a:cs typeface="Arial"/>
              </a:rPr>
              <a:t>Caucasian  </a:t>
            </a:r>
            <a:r>
              <a:rPr sz="1200" spc="-25" dirty="0">
                <a:latin typeface="Arial"/>
                <a:cs typeface="Arial"/>
              </a:rPr>
              <a:t>defendants than </a:t>
            </a:r>
            <a:r>
              <a:rPr sz="1200" spc="-30" dirty="0">
                <a:latin typeface="Arial"/>
                <a:cs typeface="Arial"/>
              </a:rPr>
              <a:t>African American </a:t>
            </a:r>
            <a:r>
              <a:rPr sz="1200" spc="-25" dirty="0">
                <a:latin typeface="Arial"/>
                <a:cs typeface="Arial"/>
              </a:rPr>
              <a:t>defendants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25" dirty="0">
                <a:latin typeface="Arial"/>
                <a:cs typeface="Arial"/>
              </a:rPr>
              <a:t>sample.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graphicFrame>
        <p:nvGraphicFramePr>
          <p:cNvPr id="7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610345"/>
              </p:ext>
            </p:extLst>
          </p:nvPr>
        </p:nvGraphicFramePr>
        <p:xfrm>
          <a:off x="266830" y="1654175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467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48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22.9%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0%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143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2.8%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674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2450" y="2771807"/>
                <a:ext cx="1344086" cy="4149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12% </m:t>
                      </m:r>
                      <m:d>
                        <m:dPr>
                          <m:ctrlPr>
                            <a:rPr lang="en-US" sz="1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53+11</m:t>
                              </m:r>
                            </m:num>
                            <m:den>
                              <m:r>
                                <a:rPr lang="en-US" sz="1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467+48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771807"/>
                <a:ext cx="1344086" cy="414985"/>
              </a:xfrm>
              <a:prstGeom prst="rect">
                <a:avLst/>
              </a:prstGeom>
              <a:blipFill>
                <a:blip r:embed="rId2"/>
                <a:stretch>
                  <a:fillRect l="-2727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533650" y="2771807"/>
                <a:ext cx="1376146" cy="4149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2.5% </m:t>
                      </m:r>
                      <m:d>
                        <m:dPr>
                          <m:ctrlPr>
                            <a:rPr lang="en-US" sz="12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0+4</m:t>
                              </m:r>
                            </m:num>
                            <m:den>
                              <m:r>
                                <a:rPr lang="en-US" sz="12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16+143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650" y="2771807"/>
                <a:ext cx="1376146" cy="414985"/>
              </a:xfrm>
              <a:prstGeom prst="rect">
                <a:avLst/>
              </a:prstGeom>
              <a:blipFill>
                <a:blip r:embed="rId3"/>
                <a:stretch>
                  <a:fillRect l="-2222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2143072" y="2912756"/>
            <a:ext cx="381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vs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16690271"/>
      </p:ext>
    </p:extLst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86150">
              <a:lnSpc>
                <a:spcPct val="100000"/>
              </a:lnSpc>
              <a:spcBef>
                <a:spcPts val="135"/>
              </a:spcBef>
            </a:pPr>
            <a:r>
              <a:rPr spc="-35" dirty="0"/>
              <a:t>Contradiction?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8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3959860" cy="9410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People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0" dirty="0">
                <a:latin typeface="Arial"/>
                <a:cs typeface="Arial"/>
              </a:rPr>
              <a:t>one race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murder </a:t>
            </a:r>
            <a:r>
              <a:rPr sz="1200" spc="-20" dirty="0">
                <a:latin typeface="Arial"/>
                <a:cs typeface="Arial"/>
              </a:rPr>
              <a:t>others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35" dirty="0">
                <a:latin typeface="Arial"/>
                <a:cs typeface="Arial"/>
              </a:rPr>
              <a:t>same </a:t>
            </a:r>
            <a:r>
              <a:rPr sz="1200" spc="-25" dirty="0">
                <a:latin typeface="Arial"/>
                <a:cs typeface="Arial"/>
              </a:rPr>
              <a:t>race, murdering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5" dirty="0">
                <a:latin typeface="Arial"/>
                <a:cs typeface="Arial"/>
              </a:rPr>
              <a:t>Caucasian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result 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death </a:t>
            </a:r>
            <a:r>
              <a:rPr sz="1200" spc="-40" dirty="0">
                <a:latin typeface="Arial"/>
                <a:cs typeface="Arial"/>
              </a:rPr>
              <a:t>penalty,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5" dirty="0">
                <a:solidFill>
                  <a:srgbClr val="C00000"/>
                </a:solidFill>
                <a:latin typeface="Arial"/>
                <a:cs typeface="Arial"/>
              </a:rPr>
              <a:t>there </a:t>
            </a:r>
            <a:r>
              <a:rPr sz="1200" spc="-50" dirty="0">
                <a:solidFill>
                  <a:srgbClr val="C00000"/>
                </a:solidFill>
                <a:latin typeface="Arial"/>
                <a:cs typeface="Arial"/>
              </a:rPr>
              <a:t>are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more </a:t>
            </a:r>
            <a:r>
              <a:rPr sz="1200" spc="-35" dirty="0">
                <a:solidFill>
                  <a:srgbClr val="C00000"/>
                </a:solidFill>
                <a:latin typeface="Arial"/>
                <a:cs typeface="Arial"/>
              </a:rPr>
              <a:t>Caucasian  </a:t>
            </a:r>
            <a:r>
              <a:rPr sz="1200" spc="-25" dirty="0">
                <a:solidFill>
                  <a:srgbClr val="C00000"/>
                </a:solidFill>
                <a:latin typeface="Arial"/>
                <a:cs typeface="Arial"/>
              </a:rPr>
              <a:t>defendants than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African American </a:t>
            </a:r>
            <a:r>
              <a:rPr sz="1200" spc="-25" dirty="0">
                <a:solidFill>
                  <a:srgbClr val="C00000"/>
                </a:solidFill>
                <a:latin typeface="Arial"/>
                <a:cs typeface="Arial"/>
              </a:rPr>
              <a:t>defendants </a:t>
            </a:r>
            <a:r>
              <a:rPr sz="1200" spc="-40" dirty="0">
                <a:solidFill>
                  <a:srgbClr val="C00000"/>
                </a:solidFill>
                <a:latin typeface="Arial"/>
                <a:cs typeface="Arial"/>
              </a:rPr>
              <a:t>in </a:t>
            </a:r>
            <a:r>
              <a:rPr sz="1200" spc="-20" dirty="0">
                <a:solidFill>
                  <a:srgbClr val="C00000"/>
                </a:solidFill>
                <a:latin typeface="Arial"/>
                <a:cs typeface="Arial"/>
              </a:rPr>
              <a:t>the  </a:t>
            </a:r>
            <a:r>
              <a:rPr sz="1200" spc="-25" dirty="0">
                <a:solidFill>
                  <a:srgbClr val="C00000"/>
                </a:solidFill>
                <a:latin typeface="Arial"/>
                <a:cs typeface="Arial"/>
              </a:rPr>
              <a:t>sample.</a:t>
            </a:r>
            <a:endParaRPr sz="120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graphicFrame>
        <p:nvGraphicFramePr>
          <p:cNvPr id="7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22880"/>
              </p:ext>
            </p:extLst>
          </p:nvPr>
        </p:nvGraphicFramePr>
        <p:xfrm>
          <a:off x="266830" y="1654175"/>
          <a:ext cx="4173852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Victim’s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180"/>
                        </a:lnSpc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Defendant’s</a:t>
                      </a:r>
                      <a:r>
                        <a:rPr sz="1050" spc="-5" dirty="0">
                          <a:latin typeface="Arial"/>
                          <a:cs typeface="Arial"/>
                        </a:rPr>
                        <a:t> race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10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50" spc="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%</a:t>
                      </a:r>
                      <a:r>
                        <a:rPr sz="105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DP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75565">
                        <a:lnSpc>
                          <a:spcPts val="1135"/>
                        </a:lnSpc>
                      </a:pP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35"/>
                        </a:lnSpc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53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414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467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5"/>
                        </a:lnSpc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11.3%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48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22.9%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Caucasian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05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sz="1050" i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0%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-1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r>
                        <a:rPr sz="1050" spc="-1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139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spc="20" dirty="0">
                          <a:solidFill>
                            <a:srgbClr val="00B0F0"/>
                          </a:solidFill>
                          <a:latin typeface="Arial"/>
                          <a:cs typeface="Arial"/>
                        </a:rPr>
                        <a:t>143</a:t>
                      </a:r>
                      <a:endParaRPr sz="1050" dirty="0">
                        <a:solidFill>
                          <a:srgbClr val="00B0F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i="1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2.8%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75565">
                        <a:lnSpc>
                          <a:spcPts val="1100"/>
                        </a:lnSpc>
                      </a:pPr>
                      <a:r>
                        <a:rPr sz="1050" spc="-35" dirty="0"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latin typeface="Arial"/>
                          <a:cs typeface="Arial"/>
                        </a:rPr>
                        <a:t>68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606</a:t>
                      </a:r>
                      <a:endParaRPr sz="1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sz="10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674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732435"/>
      </p:ext>
    </p:extLst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86150">
              <a:lnSpc>
                <a:spcPct val="100000"/>
              </a:lnSpc>
              <a:spcBef>
                <a:spcPts val="135"/>
              </a:spcBef>
            </a:pPr>
            <a:r>
              <a:rPr spc="-35" dirty="0"/>
              <a:t>Contradiction?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8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3959860" cy="15297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People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0" dirty="0">
                <a:latin typeface="Arial"/>
                <a:cs typeface="Arial"/>
              </a:rPr>
              <a:t>one race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murder </a:t>
            </a:r>
            <a:r>
              <a:rPr sz="1200" spc="-20" dirty="0">
                <a:latin typeface="Arial"/>
                <a:cs typeface="Arial"/>
              </a:rPr>
              <a:t>others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35" dirty="0">
                <a:latin typeface="Arial"/>
                <a:cs typeface="Arial"/>
              </a:rPr>
              <a:t>same </a:t>
            </a:r>
            <a:r>
              <a:rPr sz="1200" spc="-25" dirty="0">
                <a:latin typeface="Arial"/>
                <a:cs typeface="Arial"/>
              </a:rPr>
              <a:t>race, murdering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5" dirty="0">
                <a:latin typeface="Arial"/>
                <a:cs typeface="Arial"/>
              </a:rPr>
              <a:t>Caucasian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result 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death </a:t>
            </a:r>
            <a:r>
              <a:rPr sz="1200" spc="-40" dirty="0">
                <a:latin typeface="Arial"/>
                <a:cs typeface="Arial"/>
              </a:rPr>
              <a:t>penalty,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5" dirty="0">
                <a:latin typeface="Arial"/>
                <a:cs typeface="Arial"/>
              </a:rPr>
              <a:t>there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35" dirty="0">
                <a:latin typeface="Arial"/>
                <a:cs typeface="Arial"/>
              </a:rPr>
              <a:t>Caucasian  </a:t>
            </a:r>
            <a:r>
              <a:rPr sz="1200" spc="-25" dirty="0">
                <a:latin typeface="Arial"/>
                <a:cs typeface="Arial"/>
              </a:rPr>
              <a:t>defendants than </a:t>
            </a:r>
            <a:r>
              <a:rPr sz="1200" spc="-30" dirty="0">
                <a:latin typeface="Arial"/>
                <a:cs typeface="Arial"/>
              </a:rPr>
              <a:t>African American </a:t>
            </a:r>
            <a:r>
              <a:rPr sz="1200" spc="-25" dirty="0">
                <a:latin typeface="Arial"/>
                <a:cs typeface="Arial"/>
              </a:rPr>
              <a:t>defendants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25" dirty="0">
                <a:latin typeface="Arial"/>
                <a:cs typeface="Arial"/>
              </a:rPr>
              <a:t>sample.</a:t>
            </a:r>
            <a:endParaRPr sz="1200">
              <a:latin typeface="Arial"/>
              <a:cs typeface="Arial"/>
            </a:endParaRPr>
          </a:p>
          <a:p>
            <a:pPr marL="194310" marR="64769" indent="-182245">
              <a:lnSpc>
                <a:spcPct val="100000"/>
              </a:lnSpc>
              <a:spcBef>
                <a:spcPts val="32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25" dirty="0">
                <a:latin typeface="Arial"/>
                <a:cs typeface="Arial"/>
              </a:rPr>
              <a:t>Controlling </a:t>
            </a:r>
            <a:r>
              <a:rPr sz="1200" spc="-20" dirty="0">
                <a:latin typeface="Arial"/>
                <a:cs typeface="Arial"/>
              </a:rPr>
              <a:t>for the </a:t>
            </a:r>
            <a:r>
              <a:rPr sz="1200" spc="-30" dirty="0">
                <a:latin typeface="Arial"/>
                <a:cs typeface="Arial"/>
              </a:rPr>
              <a:t>victim’s race </a:t>
            </a:r>
            <a:r>
              <a:rPr sz="1200" spc="-45" dirty="0">
                <a:latin typeface="Arial"/>
                <a:cs typeface="Arial"/>
              </a:rPr>
              <a:t>reveals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25" dirty="0">
                <a:latin typeface="Arial"/>
                <a:cs typeface="Arial"/>
              </a:rPr>
              <a:t>insights </a:t>
            </a:r>
            <a:r>
              <a:rPr sz="1200" spc="-15" dirty="0">
                <a:latin typeface="Arial"/>
                <a:cs typeface="Arial"/>
              </a:rPr>
              <a:t>into 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5" dirty="0">
                <a:latin typeface="Arial"/>
                <a:cs typeface="Arial"/>
              </a:rPr>
              <a:t>and changes </a:t>
            </a:r>
            <a:r>
              <a:rPr sz="1200" spc="-20" dirty="0">
                <a:latin typeface="Arial"/>
                <a:cs typeface="Arial"/>
              </a:rPr>
              <a:t>the direction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relationship  </a:t>
            </a:r>
            <a:r>
              <a:rPr sz="1200" spc="-20" dirty="0">
                <a:latin typeface="Arial"/>
                <a:cs typeface="Arial"/>
              </a:rPr>
              <a:t>between </a:t>
            </a:r>
            <a:r>
              <a:rPr sz="1200" spc="-30" dirty="0">
                <a:latin typeface="Arial"/>
                <a:cs typeface="Arial"/>
              </a:rPr>
              <a:t>race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death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penalty.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696634"/>
              </p:ext>
            </p:extLst>
          </p:nvPr>
        </p:nvGraphicFramePr>
        <p:xfrm>
          <a:off x="2381250" y="2188605"/>
          <a:ext cx="1828800" cy="1238250"/>
        </p:xfrm>
        <a:graphic>
          <a:graphicData uri="http://schemas.openxmlformats.org/drawingml/2006/table">
            <a:tbl>
              <a:tblPr/>
              <a:tblGrid>
                <a:gridCol w="1205890">
                  <a:extLst>
                    <a:ext uri="{9D8B030D-6E8A-4147-A177-3AD203B41FA5}">
                      <a16:colId xmlns:a16="http://schemas.microsoft.com/office/drawing/2014/main" val="4281729327"/>
                    </a:ext>
                  </a:extLst>
                </a:gridCol>
                <a:gridCol w="622910">
                  <a:extLst>
                    <a:ext uri="{9D8B030D-6E8A-4147-A177-3AD203B41FA5}">
                      <a16:colId xmlns:a16="http://schemas.microsoft.com/office/drawing/2014/main" val="1278672677"/>
                    </a:ext>
                  </a:extLst>
                </a:gridCol>
              </a:tblGrid>
              <a:tr h="2910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Defendant and Victim Races</a:t>
                      </a:r>
                      <a:b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(Independent Variable)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Death Penalty?</a:t>
                      </a:r>
                      <a:b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(Dependent Variable)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134287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Victim - 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226316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Victim - Black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068634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Victim - 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485072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Victim - 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398981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Victim - 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839139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Victim - 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924738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Victim - 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265045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Victim - Black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26644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84778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882238"/>
              </p:ext>
            </p:extLst>
          </p:nvPr>
        </p:nvGraphicFramePr>
        <p:xfrm>
          <a:off x="104504" y="2188605"/>
          <a:ext cx="1662129" cy="1238250"/>
        </p:xfrm>
        <a:graphic>
          <a:graphicData uri="http://schemas.openxmlformats.org/drawingml/2006/table">
            <a:tbl>
              <a:tblPr/>
              <a:tblGrid>
                <a:gridCol w="1095989">
                  <a:extLst>
                    <a:ext uri="{9D8B030D-6E8A-4147-A177-3AD203B41FA5}">
                      <a16:colId xmlns:a16="http://schemas.microsoft.com/office/drawing/2014/main" val="2804126258"/>
                    </a:ext>
                  </a:extLst>
                </a:gridCol>
                <a:gridCol w="566140">
                  <a:extLst>
                    <a:ext uri="{9D8B030D-6E8A-4147-A177-3AD203B41FA5}">
                      <a16:colId xmlns:a16="http://schemas.microsoft.com/office/drawing/2014/main" val="1693406876"/>
                    </a:ext>
                  </a:extLst>
                </a:gridCol>
              </a:tblGrid>
              <a:tr h="2910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Defendant Races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(Independent Variable)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Death Penalty?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(Dependent Variable)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253831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881788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033690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225202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476924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231268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679312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968368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Defendant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609449"/>
                  </a:ext>
                </a:extLst>
              </a:tr>
              <a:tr h="10524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29" marR="3629" marT="3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298977"/>
                  </a:ext>
                </a:extLst>
              </a:tr>
            </a:tbl>
          </a:graphicData>
        </a:graphic>
      </p:graphicFrame>
      <p:sp>
        <p:nvSpPr>
          <p:cNvPr id="10" name="5-Point Star 9"/>
          <p:cNvSpPr/>
          <p:nvPr/>
        </p:nvSpPr>
        <p:spPr>
          <a:xfrm>
            <a:off x="4057650" y="1908652"/>
            <a:ext cx="304800" cy="22963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86150">
              <a:lnSpc>
                <a:spcPct val="100000"/>
              </a:lnSpc>
              <a:spcBef>
                <a:spcPts val="135"/>
              </a:spcBef>
            </a:pPr>
            <a:r>
              <a:rPr spc="-35" dirty="0"/>
              <a:t>Contradiction?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8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3959860" cy="2668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People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0" dirty="0">
                <a:latin typeface="Arial"/>
                <a:cs typeface="Arial"/>
              </a:rPr>
              <a:t>one race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murder </a:t>
            </a:r>
            <a:r>
              <a:rPr sz="1200" spc="-20" dirty="0">
                <a:latin typeface="Arial"/>
                <a:cs typeface="Arial"/>
              </a:rPr>
              <a:t>others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35" dirty="0">
                <a:latin typeface="Arial"/>
                <a:cs typeface="Arial"/>
              </a:rPr>
              <a:t>same </a:t>
            </a:r>
            <a:r>
              <a:rPr sz="1200" spc="-25" dirty="0">
                <a:latin typeface="Arial"/>
                <a:cs typeface="Arial"/>
              </a:rPr>
              <a:t>race, murdering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5" dirty="0">
                <a:latin typeface="Arial"/>
                <a:cs typeface="Arial"/>
              </a:rPr>
              <a:t>Caucasian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45" dirty="0">
                <a:latin typeface="Arial"/>
                <a:cs typeface="Arial"/>
              </a:rPr>
              <a:t>likely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result 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death </a:t>
            </a:r>
            <a:r>
              <a:rPr sz="1200" spc="-40" dirty="0">
                <a:latin typeface="Arial"/>
                <a:cs typeface="Arial"/>
              </a:rPr>
              <a:t>penalty,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5" dirty="0">
                <a:latin typeface="Arial"/>
                <a:cs typeface="Arial"/>
              </a:rPr>
              <a:t>there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35" dirty="0">
                <a:latin typeface="Arial"/>
                <a:cs typeface="Arial"/>
              </a:rPr>
              <a:t>Caucasian  </a:t>
            </a:r>
            <a:r>
              <a:rPr sz="1200" spc="-25" dirty="0">
                <a:latin typeface="Arial"/>
                <a:cs typeface="Arial"/>
              </a:rPr>
              <a:t>defendants than </a:t>
            </a:r>
            <a:r>
              <a:rPr sz="1200" spc="-30" dirty="0">
                <a:latin typeface="Arial"/>
                <a:cs typeface="Arial"/>
              </a:rPr>
              <a:t>African American </a:t>
            </a:r>
            <a:r>
              <a:rPr sz="1200" spc="-25" dirty="0">
                <a:latin typeface="Arial"/>
                <a:cs typeface="Arial"/>
              </a:rPr>
              <a:t>defendants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 </a:t>
            </a:r>
            <a:r>
              <a:rPr sz="1200" spc="-25" dirty="0">
                <a:latin typeface="Arial"/>
                <a:cs typeface="Arial"/>
              </a:rPr>
              <a:t>sample.</a:t>
            </a:r>
            <a:endParaRPr sz="1200">
              <a:latin typeface="Arial"/>
              <a:cs typeface="Arial"/>
            </a:endParaRPr>
          </a:p>
          <a:p>
            <a:pPr marL="194310" marR="64769" indent="-182245">
              <a:lnSpc>
                <a:spcPct val="100000"/>
              </a:lnSpc>
              <a:spcBef>
                <a:spcPts val="32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25" dirty="0">
                <a:latin typeface="Arial"/>
                <a:cs typeface="Arial"/>
              </a:rPr>
              <a:t>Controlling </a:t>
            </a:r>
            <a:r>
              <a:rPr sz="1200" spc="-20" dirty="0">
                <a:latin typeface="Arial"/>
                <a:cs typeface="Arial"/>
              </a:rPr>
              <a:t>for the </a:t>
            </a:r>
            <a:r>
              <a:rPr sz="1200" spc="-30" dirty="0">
                <a:latin typeface="Arial"/>
                <a:cs typeface="Arial"/>
              </a:rPr>
              <a:t>victim’s race </a:t>
            </a:r>
            <a:r>
              <a:rPr sz="1200" spc="-45" dirty="0">
                <a:latin typeface="Arial"/>
                <a:cs typeface="Arial"/>
              </a:rPr>
              <a:t>reveals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25" dirty="0">
                <a:latin typeface="Arial"/>
                <a:cs typeface="Arial"/>
              </a:rPr>
              <a:t>insights </a:t>
            </a:r>
            <a:r>
              <a:rPr sz="1200" spc="-15" dirty="0">
                <a:latin typeface="Arial"/>
                <a:cs typeface="Arial"/>
              </a:rPr>
              <a:t>into 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spc="-25" dirty="0">
                <a:latin typeface="Arial"/>
                <a:cs typeface="Arial"/>
              </a:rPr>
              <a:t>and changes </a:t>
            </a:r>
            <a:r>
              <a:rPr sz="1200" spc="-20" dirty="0">
                <a:latin typeface="Arial"/>
                <a:cs typeface="Arial"/>
              </a:rPr>
              <a:t>the direction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relationship  </a:t>
            </a:r>
            <a:r>
              <a:rPr sz="1200" spc="-20" dirty="0">
                <a:latin typeface="Arial"/>
                <a:cs typeface="Arial"/>
              </a:rPr>
              <a:t>between </a:t>
            </a:r>
            <a:r>
              <a:rPr sz="1200" spc="-30" dirty="0">
                <a:latin typeface="Arial"/>
                <a:cs typeface="Arial"/>
              </a:rPr>
              <a:t>race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death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penalty.</a:t>
            </a:r>
            <a:endParaRPr sz="1200">
              <a:latin typeface="Arial"/>
              <a:cs typeface="Arial"/>
            </a:endParaRPr>
          </a:p>
          <a:p>
            <a:pPr marL="194310" marR="88900" indent="-182245">
              <a:lnSpc>
                <a:spcPct val="100000"/>
              </a:lnSpc>
              <a:spcBef>
                <a:spcPts val="31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45" dirty="0">
                <a:latin typeface="Arial"/>
                <a:cs typeface="Arial"/>
              </a:rPr>
              <a:t>This </a:t>
            </a:r>
            <a:r>
              <a:rPr sz="1200" spc="-25" dirty="0">
                <a:latin typeface="Arial"/>
                <a:cs typeface="Arial"/>
              </a:rPr>
              <a:t>phenomenon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called </a:t>
            </a: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Simpson’s Paradox</a:t>
            </a:r>
            <a:r>
              <a:rPr sz="1200" spc="-30" dirty="0">
                <a:latin typeface="Arial"/>
                <a:cs typeface="Arial"/>
              </a:rPr>
              <a:t>: </a:t>
            </a:r>
            <a:r>
              <a:rPr sz="1200" spc="-40" dirty="0">
                <a:latin typeface="Arial"/>
                <a:cs typeface="Arial"/>
              </a:rPr>
              <a:t>An  </a:t>
            </a:r>
            <a:r>
              <a:rPr sz="1200" spc="-25" dirty="0">
                <a:latin typeface="Arial"/>
                <a:cs typeface="Arial"/>
              </a:rPr>
              <a:t>association,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comparison,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20" dirty="0">
                <a:latin typeface="Arial"/>
                <a:cs typeface="Arial"/>
              </a:rPr>
              <a:t>holds </a:t>
            </a:r>
            <a:r>
              <a:rPr sz="1200" spc="-25" dirty="0">
                <a:latin typeface="Arial"/>
                <a:cs typeface="Arial"/>
              </a:rPr>
              <a:t>when </a:t>
            </a:r>
            <a:r>
              <a:rPr sz="1200" spc="-20" dirty="0">
                <a:latin typeface="Arial"/>
                <a:cs typeface="Arial"/>
              </a:rPr>
              <a:t>we  compare </a:t>
            </a:r>
            <a:r>
              <a:rPr sz="1200" spc="10" dirty="0">
                <a:latin typeface="Arial"/>
                <a:cs typeface="Arial"/>
              </a:rPr>
              <a:t>two </a:t>
            </a:r>
            <a:r>
              <a:rPr sz="1200" spc="-20" dirty="0">
                <a:latin typeface="Arial"/>
                <a:cs typeface="Arial"/>
              </a:rPr>
              <a:t>groups can </a:t>
            </a:r>
            <a:r>
              <a:rPr sz="1200" spc="-25" dirty="0">
                <a:latin typeface="Arial"/>
                <a:cs typeface="Arial"/>
              </a:rPr>
              <a:t>disappear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45" dirty="0">
                <a:latin typeface="Arial"/>
                <a:cs typeface="Arial"/>
              </a:rPr>
              <a:t>even </a:t>
            </a:r>
            <a:r>
              <a:rPr sz="1200" spc="-20" dirty="0">
                <a:latin typeface="Arial"/>
                <a:cs typeface="Arial"/>
              </a:rPr>
              <a:t>be </a:t>
            </a:r>
            <a:r>
              <a:rPr sz="1200" spc="-35" dirty="0">
                <a:latin typeface="Arial"/>
                <a:cs typeface="Arial"/>
              </a:rPr>
              <a:t>reversed  </a:t>
            </a:r>
            <a:r>
              <a:rPr sz="1200" spc="-25" dirty="0">
                <a:latin typeface="Arial"/>
                <a:cs typeface="Arial"/>
              </a:rPr>
              <a:t>when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5" dirty="0">
                <a:latin typeface="Arial"/>
                <a:cs typeface="Arial"/>
              </a:rPr>
              <a:t>original </a:t>
            </a:r>
            <a:r>
              <a:rPr sz="1200" spc="-20" dirty="0">
                <a:latin typeface="Arial"/>
                <a:cs typeface="Arial"/>
              </a:rPr>
              <a:t>groups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20" dirty="0">
                <a:latin typeface="Arial"/>
                <a:cs typeface="Arial"/>
              </a:rPr>
              <a:t>broken </a:t>
            </a:r>
            <a:r>
              <a:rPr sz="1200" spc="-5" dirty="0">
                <a:latin typeface="Arial"/>
                <a:cs typeface="Arial"/>
              </a:rPr>
              <a:t>down </a:t>
            </a:r>
            <a:r>
              <a:rPr sz="1200" spc="-15" dirty="0">
                <a:latin typeface="Arial"/>
                <a:cs typeface="Arial"/>
              </a:rPr>
              <a:t>into </a:t>
            </a:r>
            <a:r>
              <a:rPr sz="1200" spc="-40" dirty="0">
                <a:latin typeface="Arial"/>
                <a:cs typeface="Arial"/>
              </a:rPr>
              <a:t>smaller  </a:t>
            </a:r>
            <a:r>
              <a:rPr sz="1200" spc="-20" dirty="0">
                <a:latin typeface="Arial"/>
                <a:cs typeface="Arial"/>
              </a:rPr>
              <a:t>groups </a:t>
            </a:r>
            <a:r>
              <a:rPr sz="1200" spc="-15" dirty="0">
                <a:latin typeface="Arial"/>
                <a:cs typeface="Arial"/>
              </a:rPr>
              <a:t>according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some </a:t>
            </a:r>
            <a:r>
              <a:rPr sz="1200" spc="-20" dirty="0">
                <a:latin typeface="Arial"/>
                <a:cs typeface="Arial"/>
              </a:rPr>
              <a:t>other </a:t>
            </a:r>
            <a:r>
              <a:rPr sz="1200" spc="-35" dirty="0">
                <a:latin typeface="Arial"/>
                <a:cs typeface="Arial"/>
              </a:rPr>
              <a:t>feature </a:t>
            </a:r>
            <a:r>
              <a:rPr sz="1200" spc="-85" dirty="0">
                <a:latin typeface="Arial"/>
                <a:cs typeface="Arial"/>
              </a:rPr>
              <a:t>(a  </a:t>
            </a:r>
            <a:r>
              <a:rPr sz="1200" spc="-15" dirty="0">
                <a:latin typeface="Arial"/>
                <a:cs typeface="Arial"/>
              </a:rPr>
              <a:t>confounding/lurking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45" dirty="0">
                <a:latin typeface="Arial"/>
                <a:cs typeface="Arial"/>
              </a:rPr>
              <a:t>variable).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485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290214"/>
            <a:ext cx="3889375" cy="35157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-45" dirty="0">
                <a:solidFill>
                  <a:schemeClr val="accent1">
                    <a:lumMod val="20000"/>
                    <a:lumOff val="80000"/>
                  </a:schemeClr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35" dirty="0">
                <a:solidFill>
                  <a:srgbClr val="CCDBE6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ideas</a:t>
            </a:r>
            <a:endParaRPr sz="1050" dirty="0">
              <a:latin typeface="DejaVu Sans"/>
              <a:cs typeface="DejaVu Sans"/>
            </a:endParaRPr>
          </a:p>
          <a:p>
            <a:pPr marL="698500" marR="5080" lvl="2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 Variables</a:t>
            </a:r>
          </a:p>
          <a:p>
            <a:pPr marL="1155700" marR="5080" lvl="3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segmented bar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or </a:t>
            </a:r>
            <a:r>
              <a:rPr sz="1050" spc="-4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mosaic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plots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for visualizing  relationships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two categorical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variables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marR="222885" lvl="2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One Numerical and One Categorical Variable</a:t>
            </a:r>
          </a:p>
          <a:p>
            <a:pPr marL="1155700" marR="222885" lvl="3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2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side-by-side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to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visualize relationships 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 numerical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categorical</a:t>
            </a:r>
            <a:r>
              <a:rPr sz="1050" spc="7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lvl="2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3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Building Intuition For Making Inferences</a:t>
            </a:r>
          </a:p>
          <a:p>
            <a:pPr marL="1155700" lvl="3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3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all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observed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diﬀerences </a:t>
            </a:r>
            <a:r>
              <a:rPr sz="1050" spc="-7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statistically</a:t>
            </a:r>
            <a:r>
              <a:rPr sz="1050" spc="10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signiﬁcant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1155700" lvl="3" indent="-228600">
              <a:spcBef>
                <a:spcPts val="9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 </a:t>
            </a:r>
            <a:r>
              <a:rPr sz="1050" spc="-6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aware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of </a:t>
            </a:r>
            <a:r>
              <a:rPr sz="1050" spc="-2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Simpson's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paradox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CCCCCC"/>
              </a:buClr>
              <a:buFont typeface="DejaVu Sans"/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40" dirty="0">
                <a:solidFill>
                  <a:schemeClr val="accent1">
                    <a:lumMod val="7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105" dirty="0">
                <a:solidFill>
                  <a:schemeClr val="accent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accent1">
                    <a:lumMod val="75000"/>
                  </a:schemeClr>
                </a:solidFill>
                <a:latin typeface="DejaVu Sans"/>
                <a:cs typeface="DejaVu Sans"/>
              </a:rPr>
              <a:t>Exercise</a:t>
            </a:r>
            <a:endParaRPr sz="1050" dirty="0">
              <a:solidFill>
                <a:schemeClr val="accent1">
                  <a:lumMod val="75000"/>
                </a:schemeClr>
              </a:solidFill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7005" algn="l"/>
              </a:tabLst>
            </a:pPr>
            <a:endParaRPr sz="1050" dirty="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822352682"/>
      </p:ext>
    </p:extLst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2912" y="708533"/>
            <a:ext cx="4222115" cy="187231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Application </a:t>
            </a: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exercise: </a:t>
            </a:r>
            <a:r>
              <a:rPr sz="1050" spc="-55" dirty="0" smtClean="0">
                <a:solidFill>
                  <a:srgbClr val="FFFFFF"/>
                </a:solidFill>
                <a:latin typeface="DejaVu Sans"/>
                <a:cs typeface="DejaVu Sans"/>
              </a:rPr>
              <a:t>1.</a:t>
            </a:r>
            <a:r>
              <a:rPr lang="en-US" sz="1050" spc="-55" dirty="0" smtClean="0">
                <a:solidFill>
                  <a:srgbClr val="FFFFFF"/>
                </a:solidFill>
                <a:latin typeface="DejaVu Sans"/>
                <a:cs typeface="DejaVu Sans"/>
              </a:rPr>
              <a:t>2</a:t>
            </a:r>
            <a:r>
              <a:rPr sz="1050" spc="-55" dirty="0" smtClean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Histogram </a:t>
            </a:r>
            <a:r>
              <a:rPr sz="1050" spc="-45" dirty="0">
                <a:solidFill>
                  <a:srgbClr val="FFFFFF"/>
                </a:solidFill>
                <a:latin typeface="DejaVu Sans"/>
                <a:cs typeface="DejaVu Sans"/>
              </a:rPr>
              <a:t>to</a:t>
            </a:r>
            <a:r>
              <a:rPr sz="1050" spc="-14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boxplot</a:t>
            </a:r>
            <a:endParaRPr sz="1050" dirty="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960628"/>
            <a:ext cx="4222115" cy="610870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the course website for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instructions.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9</a:t>
            </a:r>
            <a:endParaRPr sz="800">
              <a:latin typeface="DejaVu Sans"/>
              <a:cs typeface="DejaVu Sans"/>
            </a:endParaRPr>
          </a:p>
        </p:txBody>
      </p:sp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6917" y="57937"/>
            <a:ext cx="14859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65" dirty="0"/>
              <a:t>Summary </a:t>
            </a:r>
            <a:r>
              <a:rPr spc="-35" dirty="0"/>
              <a:t>of </a:t>
            </a:r>
            <a:r>
              <a:rPr spc="-70" dirty="0"/>
              <a:t>main</a:t>
            </a:r>
            <a:r>
              <a:rPr spc="-35" dirty="0"/>
              <a:t> </a:t>
            </a:r>
            <a:r>
              <a:rPr spc="-40" dirty="0"/>
              <a:t>ideas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991730"/>
            <a:ext cx="3828415" cy="12382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5080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r>
              <a:rPr sz="1200" spc="-45" dirty="0">
                <a:latin typeface="Arial"/>
                <a:cs typeface="Arial"/>
              </a:rPr>
              <a:t>Use </a:t>
            </a:r>
            <a:r>
              <a:rPr sz="1200" spc="-20" dirty="0">
                <a:latin typeface="Arial"/>
                <a:cs typeface="Arial"/>
              </a:rPr>
              <a:t>segmented bar </a:t>
            </a:r>
            <a:r>
              <a:rPr sz="1200" spc="-10" dirty="0">
                <a:latin typeface="Arial"/>
                <a:cs typeface="Arial"/>
              </a:rPr>
              <a:t>plots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20" dirty="0">
                <a:latin typeface="Arial"/>
                <a:cs typeface="Arial"/>
              </a:rPr>
              <a:t>mosaic </a:t>
            </a:r>
            <a:r>
              <a:rPr sz="1200" spc="-10" dirty="0">
                <a:latin typeface="Arial"/>
                <a:cs typeface="Arial"/>
              </a:rPr>
              <a:t>plots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40" dirty="0">
                <a:latin typeface="Arial"/>
                <a:cs typeface="Arial"/>
              </a:rPr>
              <a:t>visualizing  </a:t>
            </a:r>
            <a:r>
              <a:rPr sz="1200" spc="-30" dirty="0">
                <a:latin typeface="Arial"/>
                <a:cs typeface="Arial"/>
              </a:rPr>
              <a:t>relationships </a:t>
            </a:r>
            <a:r>
              <a:rPr sz="1200" spc="-20" dirty="0">
                <a:latin typeface="Arial"/>
                <a:cs typeface="Arial"/>
              </a:rPr>
              <a:t>between </a:t>
            </a:r>
            <a:r>
              <a:rPr sz="1200" spc="10" dirty="0">
                <a:latin typeface="Arial"/>
                <a:cs typeface="Arial"/>
              </a:rPr>
              <a:t>two </a:t>
            </a:r>
            <a:r>
              <a:rPr sz="1200" spc="-20" dirty="0">
                <a:latin typeface="Arial"/>
                <a:cs typeface="Arial"/>
              </a:rPr>
              <a:t>categorical</a:t>
            </a:r>
            <a:r>
              <a:rPr sz="1200" spc="3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variables</a:t>
            </a:r>
            <a:endParaRPr sz="1200" dirty="0">
              <a:latin typeface="Arial"/>
              <a:cs typeface="Arial"/>
            </a:endParaRPr>
          </a:p>
          <a:p>
            <a:pPr marL="213360" marR="252729" indent="-20066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r>
              <a:rPr sz="1200" spc="-45" dirty="0">
                <a:latin typeface="Arial"/>
                <a:cs typeface="Arial"/>
              </a:rPr>
              <a:t>Use </a:t>
            </a:r>
            <a:r>
              <a:rPr sz="1200" spc="-15" dirty="0">
                <a:latin typeface="Arial"/>
                <a:cs typeface="Arial"/>
              </a:rPr>
              <a:t>side-by-side </a:t>
            </a:r>
            <a:r>
              <a:rPr sz="1200" spc="-10" dirty="0">
                <a:latin typeface="Arial"/>
                <a:cs typeface="Arial"/>
              </a:rPr>
              <a:t>box plots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45" dirty="0">
                <a:latin typeface="Arial"/>
                <a:cs typeface="Arial"/>
              </a:rPr>
              <a:t>visualize </a:t>
            </a:r>
            <a:r>
              <a:rPr sz="1200" spc="-30" dirty="0">
                <a:latin typeface="Arial"/>
                <a:cs typeface="Arial"/>
              </a:rPr>
              <a:t>relationships  </a:t>
            </a:r>
            <a:r>
              <a:rPr sz="1200" spc="-20" dirty="0">
                <a:latin typeface="Arial"/>
                <a:cs typeface="Arial"/>
              </a:rPr>
              <a:t>between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numerical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categorical</a:t>
            </a:r>
            <a:r>
              <a:rPr sz="1200" spc="11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variable</a:t>
            </a:r>
            <a:endParaRPr sz="1200" dirty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50" dirty="0">
                <a:latin typeface="Arial"/>
                <a:cs typeface="Arial"/>
              </a:rPr>
              <a:t>all </a:t>
            </a:r>
            <a:r>
              <a:rPr sz="1200" spc="-25" dirty="0">
                <a:latin typeface="Arial"/>
                <a:cs typeface="Arial"/>
              </a:rPr>
              <a:t>observed </a:t>
            </a:r>
            <a:r>
              <a:rPr sz="1200" spc="-30" dirty="0">
                <a:latin typeface="Arial"/>
                <a:cs typeface="Arial"/>
              </a:rPr>
              <a:t>differences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25" dirty="0">
                <a:latin typeface="Arial"/>
                <a:cs typeface="Arial"/>
              </a:rPr>
              <a:t>statistically</a:t>
            </a:r>
            <a:r>
              <a:rPr sz="1200" spc="155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signiﬁcant</a:t>
            </a:r>
            <a:endParaRPr sz="1200" dirty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r>
              <a:rPr sz="1200" spc="-30" dirty="0">
                <a:latin typeface="Arial"/>
                <a:cs typeface="Arial"/>
              </a:rPr>
              <a:t>Be </a:t>
            </a:r>
            <a:r>
              <a:rPr sz="1200" spc="-40" dirty="0">
                <a:latin typeface="Arial"/>
                <a:cs typeface="Arial"/>
              </a:rPr>
              <a:t>aware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0" dirty="0">
                <a:latin typeface="Arial"/>
                <a:cs typeface="Arial"/>
              </a:rPr>
              <a:t>Simpson’s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paradox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10</a:t>
            </a:r>
            <a:endParaRPr sz="800">
              <a:latin typeface="DejaVu Sans"/>
              <a:cs typeface="DejaVu Sans"/>
            </a:endParaRPr>
          </a:p>
        </p:txBody>
      </p:sp>
    </p:spTree>
  </p:cSld>
  <p:clrMapOvr>
    <a:masterClrMapping/>
  </p:clrMapOvr>
  <p:transition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290214"/>
            <a:ext cx="3889375" cy="26908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35" dirty="0">
                <a:solidFill>
                  <a:schemeClr val="accent1">
                    <a:lumMod val="75000"/>
                  </a:schemeClr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accent1">
                    <a:lumMod val="75000"/>
                  </a:schemeClr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accent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marR="5080" lvl="2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latin typeface="DejaVu Sans"/>
                <a:cs typeface="DejaVu Sans"/>
              </a:rPr>
              <a:t>Two Categorical Variables</a:t>
            </a:r>
          </a:p>
          <a:p>
            <a:pPr marL="1155700" marR="5080" lvl="3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sz="1050" spc="-20" dirty="0" smtClean="0">
                <a:latin typeface="DejaVu Sans"/>
                <a:cs typeface="DejaVu Sans"/>
              </a:rPr>
              <a:t>Use </a:t>
            </a:r>
            <a:r>
              <a:rPr sz="1050" spc="-55" dirty="0">
                <a:latin typeface="DejaVu Sans"/>
                <a:cs typeface="DejaVu Sans"/>
              </a:rPr>
              <a:t>segmented bar </a:t>
            </a:r>
            <a:r>
              <a:rPr sz="1050" spc="-35" dirty="0">
                <a:latin typeface="DejaVu Sans"/>
                <a:cs typeface="DejaVu Sans"/>
              </a:rPr>
              <a:t>plots </a:t>
            </a:r>
            <a:r>
              <a:rPr sz="1050" spc="-45" dirty="0">
                <a:latin typeface="DejaVu Sans"/>
                <a:cs typeface="DejaVu Sans"/>
              </a:rPr>
              <a:t>or </a:t>
            </a:r>
            <a:r>
              <a:rPr sz="1050" spc="-40" dirty="0">
                <a:latin typeface="DejaVu Sans"/>
                <a:cs typeface="DejaVu Sans"/>
              </a:rPr>
              <a:t>mosaic </a:t>
            </a:r>
            <a:r>
              <a:rPr sz="1050" spc="-35" dirty="0">
                <a:latin typeface="DejaVu Sans"/>
                <a:cs typeface="DejaVu Sans"/>
              </a:rPr>
              <a:t>plots </a:t>
            </a:r>
            <a:r>
              <a:rPr sz="1050" spc="-50" dirty="0">
                <a:latin typeface="DejaVu Sans"/>
                <a:cs typeface="DejaVu Sans"/>
              </a:rPr>
              <a:t>for visualizing  relationships </a:t>
            </a:r>
            <a:r>
              <a:rPr sz="1050" spc="-55" dirty="0">
                <a:latin typeface="DejaVu Sans"/>
                <a:cs typeface="DejaVu Sans"/>
              </a:rPr>
              <a:t>between </a:t>
            </a:r>
            <a:r>
              <a:rPr sz="1050" spc="-45" dirty="0">
                <a:latin typeface="DejaVu Sans"/>
                <a:cs typeface="DejaVu Sans"/>
              </a:rPr>
              <a:t>two categorical</a:t>
            </a:r>
            <a:r>
              <a:rPr sz="1050" spc="30" dirty="0">
                <a:latin typeface="DejaVu Sans"/>
                <a:cs typeface="DejaVu Sans"/>
              </a:rPr>
              <a:t> </a:t>
            </a:r>
            <a:r>
              <a:rPr sz="1050" spc="-55" dirty="0">
                <a:latin typeface="DejaVu Sans"/>
                <a:cs typeface="DejaVu Sans"/>
              </a:rPr>
              <a:t>variables</a:t>
            </a:r>
            <a:endParaRPr sz="1050" dirty="0">
              <a:latin typeface="DejaVu Sans"/>
              <a:cs typeface="DejaVu Sans"/>
            </a:endParaRPr>
          </a:p>
          <a:p>
            <a:pPr marL="698500" marR="222885" lvl="2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latin typeface="DejaVu Sans"/>
                <a:cs typeface="DejaVu Sans"/>
              </a:rPr>
              <a:t>One Numerical and One Categorical Variable</a:t>
            </a:r>
          </a:p>
          <a:p>
            <a:pPr marL="1155700" marR="222885" lvl="3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sz="1050" spc="-20" dirty="0" smtClean="0">
                <a:latin typeface="DejaVu Sans"/>
                <a:cs typeface="DejaVu Sans"/>
              </a:rPr>
              <a:t>Use </a:t>
            </a:r>
            <a:r>
              <a:rPr sz="1050" spc="-25" dirty="0">
                <a:latin typeface="DejaVu Sans"/>
                <a:cs typeface="DejaVu Sans"/>
              </a:rPr>
              <a:t>side-by-side </a:t>
            </a:r>
            <a:r>
              <a:rPr sz="1050" spc="-35" dirty="0">
                <a:latin typeface="DejaVu Sans"/>
                <a:cs typeface="DejaVu Sans"/>
              </a:rPr>
              <a:t>box plots </a:t>
            </a:r>
            <a:r>
              <a:rPr sz="1050" spc="-45" dirty="0">
                <a:latin typeface="DejaVu Sans"/>
                <a:cs typeface="DejaVu Sans"/>
              </a:rPr>
              <a:t>to </a:t>
            </a:r>
            <a:r>
              <a:rPr sz="1050" spc="-50" dirty="0">
                <a:latin typeface="DejaVu Sans"/>
                <a:cs typeface="DejaVu Sans"/>
              </a:rPr>
              <a:t>visualize relationships  </a:t>
            </a:r>
            <a:r>
              <a:rPr sz="1050" spc="-55" dirty="0">
                <a:latin typeface="DejaVu Sans"/>
                <a:cs typeface="DejaVu Sans"/>
              </a:rPr>
              <a:t>between </a:t>
            </a:r>
            <a:r>
              <a:rPr sz="1050" spc="-60" dirty="0">
                <a:latin typeface="DejaVu Sans"/>
                <a:cs typeface="DejaVu Sans"/>
              </a:rPr>
              <a:t>a numerical </a:t>
            </a:r>
            <a:r>
              <a:rPr sz="1050" spc="-50" dirty="0">
                <a:latin typeface="DejaVu Sans"/>
                <a:cs typeface="DejaVu Sans"/>
              </a:rPr>
              <a:t>and </a:t>
            </a:r>
            <a:r>
              <a:rPr sz="1050" spc="-45" dirty="0">
                <a:latin typeface="DejaVu Sans"/>
                <a:cs typeface="DejaVu Sans"/>
              </a:rPr>
              <a:t>categorical</a:t>
            </a:r>
            <a:r>
              <a:rPr sz="1050" spc="75" dirty="0">
                <a:latin typeface="DejaVu Sans"/>
                <a:cs typeface="DejaVu Sans"/>
              </a:rPr>
              <a:t> </a:t>
            </a:r>
            <a:r>
              <a:rPr sz="1050" spc="-60" dirty="0">
                <a:latin typeface="DejaVu Sans"/>
                <a:cs typeface="DejaVu Sans"/>
              </a:rPr>
              <a:t>variable</a:t>
            </a:r>
            <a:endParaRPr sz="1050" dirty="0">
              <a:latin typeface="DejaVu Sans"/>
              <a:cs typeface="DejaVu Sans"/>
            </a:endParaRPr>
          </a:p>
          <a:p>
            <a:pPr marL="698500" lvl="2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30" dirty="0" smtClean="0">
                <a:latin typeface="DejaVu Sans"/>
                <a:cs typeface="DejaVu Sans"/>
              </a:rPr>
              <a:t>Building Intuition For Making Inferences</a:t>
            </a:r>
          </a:p>
          <a:p>
            <a:pPr marL="1155700" lvl="3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✋ </a:t>
            </a:r>
            <a:r>
              <a:rPr sz="1050" spc="-30" dirty="0" smtClean="0">
                <a:latin typeface="DejaVu Sans"/>
                <a:cs typeface="DejaVu Sans"/>
              </a:rPr>
              <a:t>Not </a:t>
            </a:r>
            <a:r>
              <a:rPr sz="1050" spc="-55" dirty="0">
                <a:latin typeface="DejaVu Sans"/>
                <a:cs typeface="DejaVu Sans"/>
              </a:rPr>
              <a:t>all </a:t>
            </a:r>
            <a:r>
              <a:rPr sz="1050" spc="-45" dirty="0">
                <a:latin typeface="DejaVu Sans"/>
                <a:cs typeface="DejaVu Sans"/>
              </a:rPr>
              <a:t>observed </a:t>
            </a:r>
            <a:r>
              <a:rPr sz="1050" spc="-55" dirty="0">
                <a:latin typeface="DejaVu Sans"/>
                <a:cs typeface="DejaVu Sans"/>
              </a:rPr>
              <a:t>diﬀerences </a:t>
            </a:r>
            <a:r>
              <a:rPr sz="1050" spc="-75" dirty="0">
                <a:latin typeface="DejaVu Sans"/>
                <a:cs typeface="DejaVu Sans"/>
              </a:rPr>
              <a:t>are </a:t>
            </a:r>
            <a:r>
              <a:rPr sz="1050" spc="-50" dirty="0">
                <a:latin typeface="DejaVu Sans"/>
                <a:cs typeface="DejaVu Sans"/>
              </a:rPr>
              <a:t>statistically</a:t>
            </a:r>
            <a:r>
              <a:rPr sz="1050" spc="100" dirty="0">
                <a:latin typeface="DejaVu Sans"/>
                <a:cs typeface="DejaVu Sans"/>
              </a:rPr>
              <a:t> </a:t>
            </a:r>
            <a:r>
              <a:rPr sz="1050" spc="-50" dirty="0">
                <a:latin typeface="DejaVu Sans"/>
                <a:cs typeface="DejaVu Sans"/>
              </a:rPr>
              <a:t>signiﬁcant</a:t>
            </a:r>
            <a:endParaRPr sz="1050" dirty="0">
              <a:latin typeface="DejaVu Sans"/>
              <a:cs typeface="DejaVu Sans"/>
            </a:endParaRPr>
          </a:p>
          <a:p>
            <a:pPr marL="1155700" lvl="3" indent="-228600">
              <a:spcBef>
                <a:spcPts val="9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✋ </a:t>
            </a:r>
            <a:r>
              <a:rPr sz="1050" spc="-20" dirty="0" smtClean="0">
                <a:latin typeface="DejaVu Sans"/>
                <a:cs typeface="DejaVu Sans"/>
              </a:rPr>
              <a:t>Be </a:t>
            </a:r>
            <a:r>
              <a:rPr sz="1050" spc="-65" dirty="0">
                <a:latin typeface="DejaVu Sans"/>
                <a:cs typeface="DejaVu Sans"/>
              </a:rPr>
              <a:t>aware </a:t>
            </a:r>
            <a:r>
              <a:rPr sz="1050" spc="-35" dirty="0">
                <a:latin typeface="DejaVu Sans"/>
                <a:cs typeface="DejaVu Sans"/>
              </a:rPr>
              <a:t>of </a:t>
            </a:r>
            <a:r>
              <a:rPr sz="1050" spc="-25" dirty="0">
                <a:latin typeface="DejaVu Sans"/>
                <a:cs typeface="DejaVu Sans"/>
              </a:rPr>
              <a:t>Simpson's</a:t>
            </a:r>
            <a:r>
              <a:rPr sz="1050" spc="-55" dirty="0">
                <a:latin typeface="DejaVu Sans"/>
                <a:cs typeface="DejaVu Sans"/>
              </a:rPr>
              <a:t> </a:t>
            </a:r>
            <a:r>
              <a:rPr sz="1050" spc="-45" dirty="0">
                <a:latin typeface="DejaVu Sans"/>
                <a:cs typeface="DejaVu Sans"/>
              </a:rPr>
              <a:t>paradox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4697581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036" y="282575"/>
            <a:ext cx="434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types of plots can we use to visualize </a:t>
            </a:r>
            <a:r>
              <a:rPr lang="en-US" sz="2800" b="1" u="sng" dirty="0" smtClean="0"/>
              <a:t>two categorical variables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765394"/>
              </p:ext>
            </p:extLst>
          </p:nvPr>
        </p:nvGraphicFramePr>
        <p:xfrm>
          <a:off x="169036" y="1880249"/>
          <a:ext cx="1187263" cy="1397822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12542918"/>
                    </a:ext>
                  </a:extLst>
                </a:gridCol>
                <a:gridCol w="691963">
                  <a:extLst>
                    <a:ext uri="{9D8B030D-6E8A-4147-A177-3AD203B41FA5}">
                      <a16:colId xmlns:a16="http://schemas.microsoft.com/office/drawing/2014/main" val="3763453783"/>
                    </a:ext>
                  </a:extLst>
                </a:gridCol>
              </a:tblGrid>
              <a:tr h="3933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 Year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Independent Variable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 Relationship?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Dependent Variable)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947947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Freshman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427002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686080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Freshman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It's complicated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65165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Sophomore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726807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479165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335846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Freshman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314282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774943"/>
                  </a:ext>
                </a:extLst>
              </a:tr>
            </a:tbl>
          </a:graphicData>
        </a:graphic>
      </p:graphicFrame>
      <p:sp>
        <p:nvSpPr>
          <p:cNvPr id="22" name="Right Arrow 21"/>
          <p:cNvSpPr/>
          <p:nvPr/>
        </p:nvSpPr>
        <p:spPr>
          <a:xfrm>
            <a:off x="1466850" y="2568575"/>
            <a:ext cx="457200" cy="229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White Printer Paper Near White Ceramic Mu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1776426"/>
            <a:ext cx="2239954" cy="158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14650" y="2416175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?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75076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036" y="282575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Why is a </a:t>
            </a:r>
            <a:r>
              <a:rPr lang="en-US" sz="2000" b="1" u="sng" dirty="0" smtClean="0"/>
              <a:t>mosaic plot </a:t>
            </a:r>
            <a:r>
              <a:rPr lang="en-US" sz="2000" b="1" dirty="0" smtClean="0"/>
              <a:t>a better plot for visualizing the </a:t>
            </a:r>
            <a:r>
              <a:rPr lang="en-US" sz="2000" b="1" i="1" dirty="0" smtClean="0"/>
              <a:t>relationship</a:t>
            </a:r>
            <a:r>
              <a:rPr lang="en-US" sz="2000" b="1" dirty="0" smtClean="0"/>
              <a:t> between two categorical variables than a </a:t>
            </a:r>
            <a:r>
              <a:rPr lang="en-US" sz="2000" b="1" u="sng" dirty="0" smtClean="0"/>
              <a:t>segmented bar plot</a:t>
            </a:r>
            <a:r>
              <a:rPr lang="en-US" sz="2000" b="1" dirty="0" smtClean="0"/>
              <a:t>?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541" y="2035175"/>
            <a:ext cx="2657475" cy="1381887"/>
          </a:xfrm>
          <a:prstGeom prst="rect">
            <a:avLst/>
          </a:prstGeom>
        </p:spPr>
      </p:pic>
      <p:sp>
        <p:nvSpPr>
          <p:cNvPr id="22" name="Right Arrow 21"/>
          <p:cNvSpPr/>
          <p:nvPr/>
        </p:nvSpPr>
        <p:spPr>
          <a:xfrm>
            <a:off x="1466850" y="2568575"/>
            <a:ext cx="457200" cy="229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44002"/>
              </p:ext>
            </p:extLst>
          </p:nvPr>
        </p:nvGraphicFramePr>
        <p:xfrm>
          <a:off x="169036" y="1880249"/>
          <a:ext cx="1187263" cy="1397822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12542918"/>
                    </a:ext>
                  </a:extLst>
                </a:gridCol>
                <a:gridCol w="691963">
                  <a:extLst>
                    <a:ext uri="{9D8B030D-6E8A-4147-A177-3AD203B41FA5}">
                      <a16:colId xmlns:a16="http://schemas.microsoft.com/office/drawing/2014/main" val="3763453783"/>
                    </a:ext>
                  </a:extLst>
                </a:gridCol>
              </a:tblGrid>
              <a:tr h="39332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 Year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Independent Variable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a Relationship?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Dependent Variable)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947947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Freshman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427002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686080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Freshman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It's complicated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65165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Sophomore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726807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479165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335846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Freshman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314282"/>
                  </a:ext>
                </a:extLst>
              </a:tr>
              <a:tr h="10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3642" marR="3642" marT="36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77494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" y="290214"/>
            <a:ext cx="3889375" cy="35157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-45" dirty="0">
                <a:solidFill>
                  <a:srgbClr val="024F84"/>
                </a:solidFill>
                <a:latin typeface="DejaVu Sans"/>
                <a:cs typeface="DejaVu Sans"/>
              </a:rPr>
              <a:t>Housekeeping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35" dirty="0">
                <a:solidFill>
                  <a:srgbClr val="CCDBE6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ideas</a:t>
            </a:r>
            <a:endParaRPr sz="1050" dirty="0">
              <a:latin typeface="DejaVu Sans"/>
              <a:cs typeface="DejaVu Sans"/>
            </a:endParaRPr>
          </a:p>
          <a:p>
            <a:pPr marL="698500" marR="5080" lvl="2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latin typeface="DejaVu Sans"/>
                <a:cs typeface="DejaVu Sans"/>
              </a:rPr>
              <a:t>Two Categorical Variables</a:t>
            </a:r>
          </a:p>
          <a:p>
            <a:pPr marL="1155700" marR="5080" lvl="3" indent="-228600">
              <a:lnSpc>
                <a:spcPct val="107500"/>
              </a:lnSpc>
              <a:spcBef>
                <a:spcPts val="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sz="1050" spc="-20" dirty="0" smtClean="0">
                <a:latin typeface="DejaVu Sans"/>
                <a:cs typeface="DejaVu Sans"/>
              </a:rPr>
              <a:t>Use </a:t>
            </a:r>
            <a:r>
              <a:rPr sz="1050" spc="-55" dirty="0">
                <a:latin typeface="DejaVu Sans"/>
                <a:cs typeface="DejaVu Sans"/>
              </a:rPr>
              <a:t>segmented bar </a:t>
            </a:r>
            <a:r>
              <a:rPr sz="1050" spc="-35" dirty="0">
                <a:latin typeface="DejaVu Sans"/>
                <a:cs typeface="DejaVu Sans"/>
              </a:rPr>
              <a:t>plots </a:t>
            </a:r>
            <a:r>
              <a:rPr sz="1050" spc="-45" dirty="0">
                <a:latin typeface="DejaVu Sans"/>
                <a:cs typeface="DejaVu Sans"/>
              </a:rPr>
              <a:t>or </a:t>
            </a:r>
            <a:r>
              <a:rPr sz="1050" spc="-40" dirty="0">
                <a:latin typeface="DejaVu Sans"/>
                <a:cs typeface="DejaVu Sans"/>
              </a:rPr>
              <a:t>mosaic </a:t>
            </a:r>
            <a:r>
              <a:rPr sz="1050" spc="-35" dirty="0">
                <a:latin typeface="DejaVu Sans"/>
                <a:cs typeface="DejaVu Sans"/>
              </a:rPr>
              <a:t>plots </a:t>
            </a:r>
            <a:r>
              <a:rPr sz="1050" spc="-50" dirty="0">
                <a:latin typeface="DejaVu Sans"/>
                <a:cs typeface="DejaVu Sans"/>
              </a:rPr>
              <a:t>for visualizing  relationships </a:t>
            </a:r>
            <a:r>
              <a:rPr sz="1050" spc="-55" dirty="0">
                <a:latin typeface="DejaVu Sans"/>
                <a:cs typeface="DejaVu Sans"/>
              </a:rPr>
              <a:t>between </a:t>
            </a:r>
            <a:r>
              <a:rPr sz="1050" spc="-45" dirty="0">
                <a:latin typeface="DejaVu Sans"/>
                <a:cs typeface="DejaVu Sans"/>
              </a:rPr>
              <a:t>two categorical</a:t>
            </a:r>
            <a:r>
              <a:rPr sz="1050" spc="30" dirty="0">
                <a:latin typeface="DejaVu Sans"/>
                <a:cs typeface="DejaVu Sans"/>
              </a:rPr>
              <a:t> </a:t>
            </a:r>
            <a:r>
              <a:rPr sz="1050" spc="-55" dirty="0">
                <a:latin typeface="DejaVu Sans"/>
                <a:cs typeface="DejaVu Sans"/>
              </a:rPr>
              <a:t>variables</a:t>
            </a:r>
            <a:endParaRPr sz="1050" dirty="0">
              <a:latin typeface="DejaVu Sans"/>
              <a:cs typeface="DejaVu Sans"/>
            </a:endParaRPr>
          </a:p>
          <a:p>
            <a:pPr marL="698500" marR="222885" lvl="2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One Numerical and One Categorical Variable</a:t>
            </a:r>
          </a:p>
          <a:p>
            <a:pPr marL="1155700" marR="222885" lvl="3" indent="-228600">
              <a:lnSpc>
                <a:spcPct val="107500"/>
              </a:lnSpc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2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side-by-side </a:t>
            </a: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to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visualize relationships 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between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 numerical </a:t>
            </a:r>
            <a:r>
              <a:rPr sz="1050" spc="-5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categorical</a:t>
            </a:r>
            <a:r>
              <a:rPr sz="1050" spc="7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variable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698500" lvl="2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u="sng" spc="-30" dirty="0" smtClean="0">
                <a:solidFill>
                  <a:srgbClr val="CCCCCC"/>
                </a:solidFill>
                <a:latin typeface="DejaVu Sans"/>
                <a:cs typeface="DejaVu Sans"/>
              </a:rPr>
              <a:t>Building Intuition For Making Inferences</a:t>
            </a:r>
          </a:p>
          <a:p>
            <a:pPr marL="1155700" lvl="3" indent="-228600">
              <a:spcBef>
                <a:spcPts val="90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30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all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observed 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diﬀerences </a:t>
            </a:r>
            <a:r>
              <a:rPr sz="1050" spc="-75" dirty="0">
                <a:solidFill>
                  <a:srgbClr val="CCCCCC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statistically</a:t>
            </a:r>
            <a:r>
              <a:rPr sz="1050" spc="100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rgbClr val="CCCCCC"/>
                </a:solidFill>
                <a:latin typeface="DejaVu Sans"/>
                <a:cs typeface="DejaVu Sans"/>
              </a:rPr>
              <a:t>signiﬁcant</a:t>
            </a:r>
            <a:endParaRPr sz="1050" dirty="0">
              <a:latin typeface="DejaVu Sans"/>
              <a:cs typeface="DejaVu Sans"/>
            </a:endParaRPr>
          </a:p>
          <a:p>
            <a:pPr marL="1155700" lvl="3" indent="-228600">
              <a:spcBef>
                <a:spcPts val="95"/>
              </a:spcBef>
              <a:buFont typeface="+mj-lt"/>
              <a:buAutoNum type="alphaU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✋ </a:t>
            </a:r>
            <a:r>
              <a:rPr sz="1050" spc="-20" dirty="0" smtClean="0">
                <a:solidFill>
                  <a:srgbClr val="CCCCCC"/>
                </a:solidFill>
                <a:latin typeface="DejaVu Sans"/>
                <a:cs typeface="DejaVu Sans"/>
              </a:rPr>
              <a:t>Be </a:t>
            </a:r>
            <a:r>
              <a:rPr sz="1050" spc="-65" dirty="0">
                <a:solidFill>
                  <a:srgbClr val="CCCCCC"/>
                </a:solidFill>
                <a:latin typeface="DejaVu Sans"/>
                <a:cs typeface="DejaVu Sans"/>
              </a:rPr>
              <a:t>aware </a:t>
            </a:r>
            <a:r>
              <a:rPr sz="1050" spc="-35" dirty="0">
                <a:solidFill>
                  <a:srgbClr val="CCCCCC"/>
                </a:solidFill>
                <a:latin typeface="DejaVu Sans"/>
                <a:cs typeface="DejaVu Sans"/>
              </a:rPr>
              <a:t>of </a:t>
            </a:r>
            <a:r>
              <a:rPr sz="1050" spc="-25" dirty="0">
                <a:solidFill>
                  <a:srgbClr val="CCCCCC"/>
                </a:solidFill>
                <a:latin typeface="DejaVu Sans"/>
                <a:cs typeface="DejaVu Sans"/>
              </a:rPr>
              <a:t>Simpson's</a:t>
            </a:r>
            <a:r>
              <a:rPr sz="1050" spc="-55" dirty="0">
                <a:solidFill>
                  <a:srgbClr val="CCCCCC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rgbClr val="CCCCCC"/>
                </a:solidFill>
                <a:latin typeface="DejaVu Sans"/>
                <a:cs typeface="DejaVu Sans"/>
              </a:rPr>
              <a:t>paradox</a:t>
            </a:r>
            <a:endParaRPr sz="1050" dirty="0">
              <a:latin typeface="DejaVu Sans"/>
              <a:cs typeface="DejaVu San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CCCCCC"/>
              </a:buClr>
              <a:buFont typeface="DejaVu Sans"/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buAutoNum type="arabicPeriod"/>
              <a:tabLst>
                <a:tab pos="167005" algn="l"/>
              </a:tabLst>
            </a:pP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Application</a:t>
            </a:r>
            <a:r>
              <a:rPr sz="1050" spc="-105" dirty="0">
                <a:solidFill>
                  <a:srgbClr val="CCDBE6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rgbClr val="CCDBE6"/>
                </a:solidFill>
                <a:latin typeface="DejaVu Sans"/>
                <a:cs typeface="DejaVu Sans"/>
              </a:rPr>
              <a:t>Exercise</a:t>
            </a:r>
            <a:endParaRPr sz="1050" dirty="0">
              <a:latin typeface="DejaVu Sans"/>
              <a:cs typeface="DejaVu San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4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7005" algn="l"/>
              </a:tabLst>
            </a:pPr>
            <a:endParaRPr sz="1050" dirty="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637123665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5625" marR="5080" algn="r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1.  </a:t>
            </a:r>
            <a:r>
              <a:rPr spc="-20" dirty="0"/>
              <a:t>Use </a:t>
            </a:r>
            <a:r>
              <a:rPr spc="-55" dirty="0"/>
              <a:t>segmented bar </a:t>
            </a:r>
            <a:r>
              <a:rPr spc="-35" dirty="0"/>
              <a:t>plots </a:t>
            </a:r>
            <a:r>
              <a:rPr spc="-50" dirty="0"/>
              <a:t>for visualizing relationships bet.</a:t>
            </a:r>
            <a:r>
              <a:rPr spc="50" dirty="0"/>
              <a:t> </a:t>
            </a:r>
            <a:r>
              <a:rPr spc="-65" dirty="0"/>
              <a:t>2</a:t>
            </a:r>
          </a:p>
          <a:p>
            <a:pPr marL="555625" marR="5080" algn="r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categorical</a:t>
            </a:r>
            <a:r>
              <a:rPr spc="-70" dirty="0"/>
              <a:t> </a:t>
            </a:r>
            <a:r>
              <a:rPr spc="-55" dirty="0"/>
              <a:t>variables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2912" y="665353"/>
            <a:ext cx="4222115" cy="825500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 marR="6858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heights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segments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represent?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Is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there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relationship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between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class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year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relationship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status?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descriptive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statistics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can we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use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summarize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these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data?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Do 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widths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bars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represent</a:t>
            </a:r>
            <a:r>
              <a:rPr sz="1200" spc="8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anything?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3402" y="1767055"/>
            <a:ext cx="2067560" cy="1187450"/>
          </a:xfrm>
          <a:custGeom>
            <a:avLst/>
            <a:gdLst/>
            <a:ahLst/>
            <a:cxnLst/>
            <a:rect l="l" t="t" r="r" b="b"/>
            <a:pathLst>
              <a:path w="2067560" h="1187450">
                <a:moveTo>
                  <a:pt x="0" y="1186979"/>
                </a:moveTo>
                <a:lnTo>
                  <a:pt x="2067025" y="1186979"/>
                </a:lnTo>
                <a:lnTo>
                  <a:pt x="2067025" y="0"/>
                </a:lnTo>
                <a:lnTo>
                  <a:pt x="0" y="0"/>
                </a:lnTo>
                <a:lnTo>
                  <a:pt x="0" y="118697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94499" y="2745888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02339" y="2745888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>
                <a:moveTo>
                  <a:pt x="0" y="0"/>
                </a:moveTo>
                <a:lnTo>
                  <a:pt x="49232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10178" y="2745888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>
                <a:moveTo>
                  <a:pt x="0" y="0"/>
                </a:moveTo>
                <a:lnTo>
                  <a:pt x="49232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3402" y="2745888"/>
            <a:ext cx="74295" cy="0"/>
          </a:xfrm>
          <a:custGeom>
            <a:avLst/>
            <a:gdLst/>
            <a:ahLst/>
            <a:cxnLst/>
            <a:rect l="l" t="t" r="r" b="b"/>
            <a:pathLst>
              <a:path w="74294">
                <a:moveTo>
                  <a:pt x="0" y="0"/>
                </a:moveTo>
                <a:lnTo>
                  <a:pt x="73848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94499" y="2437581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02339" y="2437581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>
                <a:moveTo>
                  <a:pt x="0" y="0"/>
                </a:moveTo>
                <a:lnTo>
                  <a:pt x="49232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3402" y="2437581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94499" y="2129355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02339" y="2129355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>
                <a:moveTo>
                  <a:pt x="0" y="0"/>
                </a:moveTo>
                <a:lnTo>
                  <a:pt x="49232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3402" y="2129355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3402" y="1821049"/>
            <a:ext cx="2067560" cy="0"/>
          </a:xfrm>
          <a:custGeom>
            <a:avLst/>
            <a:gdLst/>
            <a:ahLst/>
            <a:cxnLst/>
            <a:rect l="l" t="t" r="r" b="b"/>
            <a:pathLst>
              <a:path w="2067560">
                <a:moveTo>
                  <a:pt x="0" y="0"/>
                </a:moveTo>
                <a:lnTo>
                  <a:pt x="2067106" y="0"/>
                </a:lnTo>
              </a:path>
            </a:pathLst>
          </a:custGeom>
          <a:ln w="4277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3402" y="2900041"/>
            <a:ext cx="2067560" cy="0"/>
          </a:xfrm>
          <a:custGeom>
            <a:avLst/>
            <a:gdLst/>
            <a:ahLst/>
            <a:cxnLst/>
            <a:rect l="l" t="t" r="r" b="b"/>
            <a:pathLst>
              <a:path w="2067560">
                <a:moveTo>
                  <a:pt x="0" y="0"/>
                </a:moveTo>
                <a:lnTo>
                  <a:pt x="2067106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94499" y="2591735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02339" y="2591735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>
                <a:moveTo>
                  <a:pt x="0" y="0"/>
                </a:moveTo>
                <a:lnTo>
                  <a:pt x="49232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3402" y="2591735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94499" y="2283428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02339" y="2283428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>
                <a:moveTo>
                  <a:pt x="0" y="0"/>
                </a:moveTo>
                <a:lnTo>
                  <a:pt x="49232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3402" y="2283428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394499" y="1975202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02339" y="1975202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>
                <a:moveTo>
                  <a:pt x="0" y="0"/>
                </a:moveTo>
                <a:lnTo>
                  <a:pt x="49232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3402" y="1975202"/>
            <a:ext cx="566420" cy="0"/>
          </a:xfrm>
          <a:custGeom>
            <a:avLst/>
            <a:gdLst/>
            <a:ahLst/>
            <a:cxnLst/>
            <a:rect l="l" t="t" r="r" b="b"/>
            <a:pathLst>
              <a:path w="566419">
                <a:moveTo>
                  <a:pt x="0" y="0"/>
                </a:moveTo>
                <a:lnTo>
                  <a:pt x="566008" y="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88714" y="1767055"/>
            <a:ext cx="0" cy="886460"/>
          </a:xfrm>
          <a:custGeom>
            <a:avLst/>
            <a:gdLst/>
            <a:ahLst/>
            <a:cxnLst/>
            <a:rect l="l" t="t" r="r" b="b"/>
            <a:pathLst>
              <a:path h="886460">
                <a:moveTo>
                  <a:pt x="0" y="0"/>
                </a:moveTo>
                <a:lnTo>
                  <a:pt x="0" y="886340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88714" y="2869210"/>
            <a:ext cx="0" cy="85090"/>
          </a:xfrm>
          <a:custGeom>
            <a:avLst/>
            <a:gdLst/>
            <a:ahLst/>
            <a:cxnLst/>
            <a:rect l="l" t="t" r="r" b="b"/>
            <a:pathLst>
              <a:path h="85089">
                <a:moveTo>
                  <a:pt x="0" y="0"/>
                </a:moveTo>
                <a:lnTo>
                  <a:pt x="0" y="84824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80875" y="1767055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0"/>
                </a:moveTo>
                <a:lnTo>
                  <a:pt x="0" y="53994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80875" y="2900041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0"/>
                </a:moveTo>
                <a:lnTo>
                  <a:pt x="0" y="53993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73035" y="1767055"/>
            <a:ext cx="0" cy="177800"/>
          </a:xfrm>
          <a:custGeom>
            <a:avLst/>
            <a:gdLst/>
            <a:ahLst/>
            <a:cxnLst/>
            <a:rect l="l" t="t" r="r" b="b"/>
            <a:pathLst>
              <a:path h="177800">
                <a:moveTo>
                  <a:pt x="0" y="0"/>
                </a:moveTo>
                <a:lnTo>
                  <a:pt x="0" y="177316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73035" y="2900041"/>
            <a:ext cx="0" cy="54610"/>
          </a:xfrm>
          <a:custGeom>
            <a:avLst/>
            <a:gdLst/>
            <a:ahLst/>
            <a:cxnLst/>
            <a:rect l="l" t="t" r="r" b="b"/>
            <a:pathLst>
              <a:path h="54610">
                <a:moveTo>
                  <a:pt x="0" y="0"/>
                </a:moveTo>
                <a:lnTo>
                  <a:pt x="0" y="53993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65196" y="1767055"/>
            <a:ext cx="0" cy="979169"/>
          </a:xfrm>
          <a:custGeom>
            <a:avLst/>
            <a:gdLst/>
            <a:ahLst/>
            <a:cxnLst/>
            <a:rect l="l" t="t" r="r" b="b"/>
            <a:pathLst>
              <a:path h="979169">
                <a:moveTo>
                  <a:pt x="0" y="0"/>
                </a:moveTo>
                <a:lnTo>
                  <a:pt x="0" y="978832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65196" y="2869210"/>
            <a:ext cx="0" cy="85090"/>
          </a:xfrm>
          <a:custGeom>
            <a:avLst/>
            <a:gdLst/>
            <a:ahLst/>
            <a:cxnLst/>
            <a:rect l="l" t="t" r="r" b="b"/>
            <a:pathLst>
              <a:path h="85089">
                <a:moveTo>
                  <a:pt x="0" y="0"/>
                </a:moveTo>
                <a:lnTo>
                  <a:pt x="0" y="84824"/>
                </a:lnTo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67250" y="2869210"/>
            <a:ext cx="443230" cy="31115"/>
          </a:xfrm>
          <a:custGeom>
            <a:avLst/>
            <a:gdLst/>
            <a:ahLst/>
            <a:cxnLst/>
            <a:rect l="l" t="t" r="r" b="b"/>
            <a:pathLst>
              <a:path w="443230" h="31114">
                <a:moveTo>
                  <a:pt x="0" y="30830"/>
                </a:moveTo>
                <a:lnTo>
                  <a:pt x="442928" y="30830"/>
                </a:lnTo>
                <a:lnTo>
                  <a:pt x="442928" y="0"/>
                </a:lnTo>
                <a:lnTo>
                  <a:pt x="0" y="0"/>
                </a:lnTo>
                <a:lnTo>
                  <a:pt x="0" y="30830"/>
                </a:lnTo>
                <a:close/>
              </a:path>
            </a:pathLst>
          </a:custGeom>
          <a:solidFill>
            <a:srgbClr val="F876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67250" y="2653396"/>
            <a:ext cx="443230" cy="215900"/>
          </a:xfrm>
          <a:custGeom>
            <a:avLst/>
            <a:gdLst/>
            <a:ahLst/>
            <a:cxnLst/>
            <a:rect l="l" t="t" r="r" b="b"/>
            <a:pathLst>
              <a:path w="443230" h="215900">
                <a:moveTo>
                  <a:pt x="0" y="215814"/>
                </a:moveTo>
                <a:lnTo>
                  <a:pt x="442928" y="215814"/>
                </a:lnTo>
                <a:lnTo>
                  <a:pt x="442928" y="0"/>
                </a:lnTo>
                <a:lnTo>
                  <a:pt x="0" y="0"/>
                </a:lnTo>
                <a:lnTo>
                  <a:pt x="0" y="215814"/>
                </a:lnTo>
                <a:close/>
              </a:path>
            </a:pathLst>
          </a:custGeom>
          <a:solidFill>
            <a:srgbClr val="00BA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67250" y="2622565"/>
            <a:ext cx="443230" cy="31115"/>
          </a:xfrm>
          <a:custGeom>
            <a:avLst/>
            <a:gdLst/>
            <a:ahLst/>
            <a:cxnLst/>
            <a:rect l="l" t="t" r="r" b="b"/>
            <a:pathLst>
              <a:path w="443230" h="31114">
                <a:moveTo>
                  <a:pt x="0" y="30830"/>
                </a:moveTo>
                <a:lnTo>
                  <a:pt x="442928" y="30830"/>
                </a:lnTo>
                <a:lnTo>
                  <a:pt x="442928" y="0"/>
                </a:lnTo>
                <a:lnTo>
                  <a:pt x="0" y="0"/>
                </a:lnTo>
                <a:lnTo>
                  <a:pt x="0" y="30830"/>
                </a:lnTo>
                <a:close/>
              </a:path>
            </a:pathLst>
          </a:custGeom>
          <a:solidFill>
            <a:srgbClr val="619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59411" y="2715057"/>
            <a:ext cx="443230" cy="185420"/>
          </a:xfrm>
          <a:custGeom>
            <a:avLst/>
            <a:gdLst/>
            <a:ahLst/>
            <a:cxnLst/>
            <a:rect l="l" t="t" r="r" b="b"/>
            <a:pathLst>
              <a:path w="443230" h="185419">
                <a:moveTo>
                  <a:pt x="0" y="184983"/>
                </a:moveTo>
                <a:lnTo>
                  <a:pt x="442928" y="184983"/>
                </a:lnTo>
                <a:lnTo>
                  <a:pt x="442928" y="0"/>
                </a:lnTo>
                <a:lnTo>
                  <a:pt x="0" y="0"/>
                </a:lnTo>
                <a:lnTo>
                  <a:pt x="0" y="184983"/>
                </a:lnTo>
                <a:close/>
              </a:path>
            </a:pathLst>
          </a:custGeom>
          <a:solidFill>
            <a:srgbClr val="F876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59411" y="2036783"/>
            <a:ext cx="443230" cy="678815"/>
          </a:xfrm>
          <a:custGeom>
            <a:avLst/>
            <a:gdLst/>
            <a:ahLst/>
            <a:cxnLst/>
            <a:rect l="l" t="t" r="r" b="b"/>
            <a:pathLst>
              <a:path w="443230" h="678814">
                <a:moveTo>
                  <a:pt x="0" y="678274"/>
                </a:moveTo>
                <a:lnTo>
                  <a:pt x="442928" y="678274"/>
                </a:lnTo>
                <a:lnTo>
                  <a:pt x="442928" y="0"/>
                </a:lnTo>
                <a:lnTo>
                  <a:pt x="0" y="0"/>
                </a:lnTo>
                <a:lnTo>
                  <a:pt x="0" y="678274"/>
                </a:lnTo>
                <a:close/>
              </a:path>
            </a:pathLst>
          </a:custGeom>
          <a:solidFill>
            <a:srgbClr val="00BA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459411" y="1821049"/>
            <a:ext cx="443230" cy="215900"/>
          </a:xfrm>
          <a:custGeom>
            <a:avLst/>
            <a:gdLst/>
            <a:ahLst/>
            <a:cxnLst/>
            <a:rect l="l" t="t" r="r" b="b"/>
            <a:pathLst>
              <a:path w="443230" h="215900">
                <a:moveTo>
                  <a:pt x="0" y="215814"/>
                </a:moveTo>
                <a:lnTo>
                  <a:pt x="442928" y="215814"/>
                </a:lnTo>
                <a:lnTo>
                  <a:pt x="442928" y="0"/>
                </a:lnTo>
                <a:lnTo>
                  <a:pt x="0" y="0"/>
                </a:lnTo>
                <a:lnTo>
                  <a:pt x="0" y="215814"/>
                </a:lnTo>
                <a:close/>
              </a:path>
            </a:pathLst>
          </a:custGeom>
          <a:solidFill>
            <a:srgbClr val="619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51571" y="2684226"/>
            <a:ext cx="443230" cy="215900"/>
          </a:xfrm>
          <a:custGeom>
            <a:avLst/>
            <a:gdLst/>
            <a:ahLst/>
            <a:cxnLst/>
            <a:rect l="l" t="t" r="r" b="b"/>
            <a:pathLst>
              <a:path w="443230" h="215900">
                <a:moveTo>
                  <a:pt x="0" y="215814"/>
                </a:moveTo>
                <a:lnTo>
                  <a:pt x="442928" y="215814"/>
                </a:lnTo>
                <a:lnTo>
                  <a:pt x="442928" y="0"/>
                </a:lnTo>
                <a:lnTo>
                  <a:pt x="0" y="0"/>
                </a:lnTo>
                <a:lnTo>
                  <a:pt x="0" y="215814"/>
                </a:lnTo>
                <a:close/>
              </a:path>
            </a:pathLst>
          </a:custGeom>
          <a:solidFill>
            <a:srgbClr val="F876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51571" y="2036783"/>
            <a:ext cx="443230" cy="647700"/>
          </a:xfrm>
          <a:custGeom>
            <a:avLst/>
            <a:gdLst/>
            <a:ahLst/>
            <a:cxnLst/>
            <a:rect l="l" t="t" r="r" b="b"/>
            <a:pathLst>
              <a:path w="443230" h="647700">
                <a:moveTo>
                  <a:pt x="0" y="647443"/>
                </a:moveTo>
                <a:lnTo>
                  <a:pt x="442928" y="647443"/>
                </a:lnTo>
                <a:lnTo>
                  <a:pt x="442928" y="0"/>
                </a:lnTo>
                <a:lnTo>
                  <a:pt x="0" y="0"/>
                </a:lnTo>
                <a:lnTo>
                  <a:pt x="0" y="647443"/>
                </a:lnTo>
                <a:close/>
              </a:path>
            </a:pathLst>
          </a:custGeom>
          <a:solidFill>
            <a:srgbClr val="00BA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51571" y="1944372"/>
            <a:ext cx="443230" cy="92710"/>
          </a:xfrm>
          <a:custGeom>
            <a:avLst/>
            <a:gdLst/>
            <a:ahLst/>
            <a:cxnLst/>
            <a:rect l="l" t="t" r="r" b="b"/>
            <a:pathLst>
              <a:path w="443230" h="92710">
                <a:moveTo>
                  <a:pt x="0" y="92491"/>
                </a:moveTo>
                <a:lnTo>
                  <a:pt x="442928" y="92491"/>
                </a:lnTo>
                <a:lnTo>
                  <a:pt x="442928" y="0"/>
                </a:lnTo>
                <a:lnTo>
                  <a:pt x="0" y="0"/>
                </a:lnTo>
                <a:lnTo>
                  <a:pt x="0" y="92491"/>
                </a:lnTo>
                <a:close/>
              </a:path>
            </a:pathLst>
          </a:custGeom>
          <a:solidFill>
            <a:srgbClr val="619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443731" y="2869210"/>
            <a:ext cx="443230" cy="31115"/>
          </a:xfrm>
          <a:custGeom>
            <a:avLst/>
            <a:gdLst/>
            <a:ahLst/>
            <a:cxnLst/>
            <a:rect l="l" t="t" r="r" b="b"/>
            <a:pathLst>
              <a:path w="443230" h="31114">
                <a:moveTo>
                  <a:pt x="0" y="30830"/>
                </a:moveTo>
                <a:lnTo>
                  <a:pt x="442928" y="30830"/>
                </a:lnTo>
                <a:lnTo>
                  <a:pt x="442928" y="0"/>
                </a:lnTo>
                <a:lnTo>
                  <a:pt x="0" y="0"/>
                </a:lnTo>
                <a:lnTo>
                  <a:pt x="0" y="30830"/>
                </a:lnTo>
                <a:close/>
              </a:path>
            </a:pathLst>
          </a:custGeom>
          <a:solidFill>
            <a:srgbClr val="F876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443731" y="2745888"/>
            <a:ext cx="443230" cy="123825"/>
          </a:xfrm>
          <a:custGeom>
            <a:avLst/>
            <a:gdLst/>
            <a:ahLst/>
            <a:cxnLst/>
            <a:rect l="l" t="t" r="r" b="b"/>
            <a:pathLst>
              <a:path w="443230" h="123825">
                <a:moveTo>
                  <a:pt x="0" y="123322"/>
                </a:moveTo>
                <a:lnTo>
                  <a:pt x="442928" y="123322"/>
                </a:lnTo>
                <a:lnTo>
                  <a:pt x="442928" y="0"/>
                </a:lnTo>
                <a:lnTo>
                  <a:pt x="0" y="0"/>
                </a:lnTo>
                <a:lnTo>
                  <a:pt x="0" y="123322"/>
                </a:lnTo>
                <a:close/>
              </a:path>
            </a:pathLst>
          </a:custGeom>
          <a:solidFill>
            <a:srgbClr val="00BA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778686" y="2835607"/>
            <a:ext cx="70485" cy="1225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6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33812" y="2527300"/>
            <a:ext cx="115570" cy="1225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6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33812" y="2218994"/>
            <a:ext cx="115570" cy="1225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20</a:t>
            </a:r>
            <a:endParaRPr sz="6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859101" y="2900041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>
                <a:moveTo>
                  <a:pt x="0" y="0"/>
                </a:moveTo>
                <a:lnTo>
                  <a:pt x="34301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59101" y="259173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>
                <a:moveTo>
                  <a:pt x="0" y="0"/>
                </a:moveTo>
                <a:lnTo>
                  <a:pt x="34301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59101" y="2283428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>
                <a:moveTo>
                  <a:pt x="0" y="0"/>
                </a:moveTo>
                <a:lnTo>
                  <a:pt x="34301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59101" y="1975202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>
                <a:moveTo>
                  <a:pt x="0" y="0"/>
                </a:moveTo>
                <a:lnTo>
                  <a:pt x="34301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88714" y="2954035"/>
            <a:ext cx="0" cy="34925"/>
          </a:xfrm>
          <a:custGeom>
            <a:avLst/>
            <a:gdLst/>
            <a:ahLst/>
            <a:cxnLst/>
            <a:rect l="l" t="t" r="r" b="b"/>
            <a:pathLst>
              <a:path h="34925">
                <a:moveTo>
                  <a:pt x="0" y="34301"/>
                </a:moveTo>
                <a:lnTo>
                  <a:pt x="0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680875" y="2954035"/>
            <a:ext cx="0" cy="34925"/>
          </a:xfrm>
          <a:custGeom>
            <a:avLst/>
            <a:gdLst/>
            <a:ahLst/>
            <a:cxnLst/>
            <a:rect l="l" t="t" r="r" b="b"/>
            <a:pathLst>
              <a:path h="34925">
                <a:moveTo>
                  <a:pt x="0" y="34301"/>
                </a:moveTo>
                <a:lnTo>
                  <a:pt x="0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173035" y="2954035"/>
            <a:ext cx="0" cy="34925"/>
          </a:xfrm>
          <a:custGeom>
            <a:avLst/>
            <a:gdLst/>
            <a:ahLst/>
            <a:cxnLst/>
            <a:rect l="l" t="t" r="r" b="b"/>
            <a:pathLst>
              <a:path h="34925">
                <a:moveTo>
                  <a:pt x="0" y="34301"/>
                </a:moveTo>
                <a:lnTo>
                  <a:pt x="0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665196" y="2954035"/>
            <a:ext cx="0" cy="34925"/>
          </a:xfrm>
          <a:custGeom>
            <a:avLst/>
            <a:gdLst/>
            <a:ahLst/>
            <a:cxnLst/>
            <a:rect l="l" t="t" r="r" b="b"/>
            <a:pathLst>
              <a:path h="34925">
                <a:moveTo>
                  <a:pt x="0" y="34301"/>
                </a:moveTo>
                <a:lnTo>
                  <a:pt x="0" y="0"/>
                </a:lnTo>
              </a:path>
            </a:pathLst>
          </a:custGeom>
          <a:ln w="855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2535872" y="2975717"/>
            <a:ext cx="259079" cy="1225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Senior</a:t>
            </a:r>
            <a:endParaRPr sz="6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96357" y="2975717"/>
            <a:ext cx="1298575" cy="22415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675"/>
              </a:lnSpc>
              <a:spcBef>
                <a:spcPts val="135"/>
              </a:spcBef>
              <a:tabLst>
                <a:tab pos="1067435" algn="l"/>
              </a:tabLst>
            </a:pP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First−</a:t>
            </a:r>
            <a:r>
              <a:rPr sz="600" dirty="0">
                <a:solidFill>
                  <a:srgbClr val="7F7F7F"/>
                </a:solidFill>
                <a:latin typeface="Arial"/>
                <a:cs typeface="Arial"/>
              </a:rPr>
              <a:t>y</a:t>
            </a: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ear</a:t>
            </a:r>
            <a:r>
              <a:rPr sz="600" dirty="0">
                <a:solidFill>
                  <a:srgbClr val="7F7F7F"/>
                </a:solidFill>
                <a:latin typeface="Arial"/>
                <a:cs typeface="Arial"/>
              </a:rPr>
              <a:t>    </a:t>
            </a:r>
            <a:r>
              <a:rPr sz="6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7F7F7F"/>
                </a:solidFill>
                <a:latin typeface="Arial"/>
                <a:cs typeface="Arial"/>
              </a:rPr>
              <a:t>Sophomore</a:t>
            </a:r>
            <a:r>
              <a:rPr sz="600" dirty="0">
                <a:solidFill>
                  <a:srgbClr val="7F7F7F"/>
                </a:solidFill>
                <a:latin typeface="Arial"/>
                <a:cs typeface="Arial"/>
              </a:rPr>
              <a:t>	J</a:t>
            </a: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unior</a:t>
            </a:r>
            <a:endParaRPr sz="600">
              <a:latin typeface="Arial"/>
              <a:cs typeface="Arial"/>
            </a:endParaRPr>
          </a:p>
          <a:p>
            <a:pPr marL="702310">
              <a:lnSpc>
                <a:spcPts val="855"/>
              </a:lnSpc>
            </a:pPr>
            <a:r>
              <a:rPr sz="750" spc="5" dirty="0">
                <a:latin typeface="Arial"/>
                <a:cs typeface="Arial"/>
              </a:rPr>
              <a:t>Class</a:t>
            </a:r>
            <a:r>
              <a:rPr sz="750" spc="-15" dirty="0">
                <a:latin typeface="Arial"/>
                <a:cs typeface="Arial"/>
              </a:rPr>
              <a:t> </a:t>
            </a:r>
            <a:r>
              <a:rPr sz="750" dirty="0">
                <a:latin typeface="Arial"/>
                <a:cs typeface="Arial"/>
              </a:rPr>
              <a:t>year</a:t>
            </a:r>
            <a:endParaRPr sz="75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17081" y="2229361"/>
            <a:ext cx="133985" cy="262890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50" dirty="0">
                <a:latin typeface="Arial"/>
                <a:cs typeface="Arial"/>
              </a:rPr>
              <a:t>count</a:t>
            </a:r>
            <a:endParaRPr sz="75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3075760" y="2197716"/>
            <a:ext cx="139700" cy="139700"/>
          </a:xfrm>
          <a:custGeom>
            <a:avLst/>
            <a:gdLst/>
            <a:ahLst/>
            <a:cxnLst/>
            <a:rect l="l" t="t" r="r" b="b"/>
            <a:pathLst>
              <a:path w="139700" h="139700">
                <a:moveTo>
                  <a:pt x="0" y="139464"/>
                </a:moveTo>
                <a:lnTo>
                  <a:pt x="139464" y="139464"/>
                </a:lnTo>
                <a:lnTo>
                  <a:pt x="139464" y="0"/>
                </a:lnTo>
                <a:lnTo>
                  <a:pt x="0" y="0"/>
                </a:lnTo>
                <a:lnTo>
                  <a:pt x="0" y="139464"/>
                </a:lnTo>
                <a:close/>
              </a:path>
            </a:pathLst>
          </a:custGeom>
          <a:solidFill>
            <a:srgbClr val="F876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075760" y="2337180"/>
            <a:ext cx="139700" cy="139700"/>
          </a:xfrm>
          <a:custGeom>
            <a:avLst/>
            <a:gdLst/>
            <a:ahLst/>
            <a:cxnLst/>
            <a:rect l="l" t="t" r="r" b="b"/>
            <a:pathLst>
              <a:path w="139700" h="139700">
                <a:moveTo>
                  <a:pt x="0" y="139464"/>
                </a:moveTo>
                <a:lnTo>
                  <a:pt x="139464" y="139464"/>
                </a:lnTo>
                <a:lnTo>
                  <a:pt x="139464" y="0"/>
                </a:lnTo>
                <a:lnTo>
                  <a:pt x="0" y="0"/>
                </a:lnTo>
                <a:lnTo>
                  <a:pt x="0" y="139464"/>
                </a:lnTo>
                <a:close/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075760" y="2337180"/>
            <a:ext cx="139700" cy="139700"/>
          </a:xfrm>
          <a:custGeom>
            <a:avLst/>
            <a:gdLst/>
            <a:ahLst/>
            <a:cxnLst/>
            <a:rect l="l" t="t" r="r" b="b"/>
            <a:pathLst>
              <a:path w="139700" h="139700">
                <a:moveTo>
                  <a:pt x="0" y="139464"/>
                </a:moveTo>
                <a:lnTo>
                  <a:pt x="139464" y="139464"/>
                </a:lnTo>
                <a:lnTo>
                  <a:pt x="139464" y="0"/>
                </a:lnTo>
                <a:lnTo>
                  <a:pt x="0" y="0"/>
                </a:lnTo>
                <a:lnTo>
                  <a:pt x="0" y="139464"/>
                </a:lnTo>
                <a:close/>
              </a:path>
            </a:pathLst>
          </a:custGeom>
          <a:solidFill>
            <a:srgbClr val="00BA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075760" y="2476644"/>
            <a:ext cx="139700" cy="139700"/>
          </a:xfrm>
          <a:custGeom>
            <a:avLst/>
            <a:gdLst/>
            <a:ahLst/>
            <a:cxnLst/>
            <a:rect l="l" t="t" r="r" b="b"/>
            <a:pathLst>
              <a:path w="139700" h="139700">
                <a:moveTo>
                  <a:pt x="0" y="139464"/>
                </a:moveTo>
                <a:lnTo>
                  <a:pt x="139464" y="139464"/>
                </a:lnTo>
                <a:lnTo>
                  <a:pt x="139464" y="0"/>
                </a:lnTo>
                <a:lnTo>
                  <a:pt x="0" y="0"/>
                </a:lnTo>
                <a:lnTo>
                  <a:pt x="0" y="139464"/>
                </a:lnTo>
                <a:close/>
              </a:path>
            </a:pathLst>
          </a:custGeom>
          <a:ln w="8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075760" y="2476644"/>
            <a:ext cx="139700" cy="139700"/>
          </a:xfrm>
          <a:custGeom>
            <a:avLst/>
            <a:gdLst/>
            <a:ahLst/>
            <a:cxnLst/>
            <a:rect l="l" t="t" r="r" b="b"/>
            <a:pathLst>
              <a:path w="139700" h="139700">
                <a:moveTo>
                  <a:pt x="0" y="139464"/>
                </a:moveTo>
                <a:lnTo>
                  <a:pt x="139464" y="139464"/>
                </a:lnTo>
                <a:lnTo>
                  <a:pt x="139464" y="0"/>
                </a:lnTo>
                <a:lnTo>
                  <a:pt x="0" y="0"/>
                </a:lnTo>
                <a:lnTo>
                  <a:pt x="0" y="139464"/>
                </a:lnTo>
                <a:close/>
              </a:path>
            </a:pathLst>
          </a:custGeom>
          <a:solidFill>
            <a:srgbClr val="619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219957" y="2160399"/>
            <a:ext cx="574675" cy="4438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429895">
              <a:lnSpc>
                <a:spcPct val="152500"/>
              </a:lnSpc>
              <a:spcBef>
                <a:spcPts val="90"/>
              </a:spcBef>
            </a:pPr>
            <a:r>
              <a:rPr sz="600" dirty="0">
                <a:latin typeface="Arial"/>
                <a:cs typeface="Arial"/>
              </a:rPr>
              <a:t>y</a:t>
            </a:r>
            <a:r>
              <a:rPr sz="600" spc="10" dirty="0">
                <a:latin typeface="Arial"/>
                <a:cs typeface="Arial"/>
              </a:rPr>
              <a:t>es  </a:t>
            </a:r>
            <a:r>
              <a:rPr sz="600" spc="15" dirty="0">
                <a:latin typeface="Arial"/>
                <a:cs typeface="Arial"/>
              </a:rPr>
              <a:t>no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600" spc="10" dirty="0">
                <a:latin typeface="Arial"/>
                <a:cs typeface="Arial"/>
              </a:rPr>
              <a:t>it's</a:t>
            </a:r>
            <a:r>
              <a:rPr sz="600" spc="-45" dirty="0">
                <a:latin typeface="Arial"/>
                <a:cs typeface="Arial"/>
              </a:rPr>
              <a:t> </a:t>
            </a:r>
            <a:r>
              <a:rPr sz="600" spc="15" dirty="0">
                <a:latin typeface="Arial"/>
                <a:cs typeface="Arial"/>
              </a:rPr>
              <a:t>complicated</a:t>
            </a:r>
            <a:endParaRPr sz="600">
              <a:latin typeface="Arial"/>
              <a:cs typeface="Arial"/>
            </a:endParaRPr>
          </a:p>
        </p:txBody>
      </p:sp>
      <p:sp>
        <p:nvSpPr>
          <p:cNvPr id="67" name="object 6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70" dirty="0"/>
              <a:t>2</a:t>
            </a:r>
          </a:p>
        </p:txBody>
      </p:sp>
      <p:sp>
        <p:nvSpPr>
          <p:cNvPr id="66" name="object 66"/>
          <p:cNvSpPr txBox="1"/>
          <p:nvPr/>
        </p:nvSpPr>
        <p:spPr>
          <a:xfrm>
            <a:off x="733812" y="1612308"/>
            <a:ext cx="3094990" cy="57975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59410">
              <a:lnSpc>
                <a:spcPct val="100000"/>
              </a:lnSpc>
              <a:spcBef>
                <a:spcPts val="140"/>
              </a:spcBef>
            </a:pPr>
            <a:r>
              <a:rPr sz="850" spc="15" dirty="0">
                <a:latin typeface="Arial"/>
                <a:cs typeface="Arial"/>
              </a:rPr>
              <a:t>Relationship status </a:t>
            </a:r>
            <a:r>
              <a:rPr sz="850" spc="10" dirty="0">
                <a:latin typeface="Arial"/>
                <a:cs typeface="Arial"/>
              </a:rPr>
              <a:t>vs. </a:t>
            </a:r>
            <a:r>
              <a:rPr sz="850" spc="15" dirty="0">
                <a:latin typeface="Arial"/>
                <a:cs typeface="Arial"/>
              </a:rPr>
              <a:t>class</a:t>
            </a:r>
            <a:r>
              <a:rPr sz="850" spc="-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year</a:t>
            </a:r>
            <a:endParaRPr sz="8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600" spc="15" dirty="0">
                <a:solidFill>
                  <a:srgbClr val="7F7F7F"/>
                </a:solidFill>
                <a:latin typeface="Arial"/>
                <a:cs typeface="Arial"/>
              </a:rPr>
              <a:t>30</a:t>
            </a:r>
            <a:endParaRPr sz="6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600" b="1" spc="15" dirty="0">
                <a:latin typeface="Arial"/>
                <a:cs typeface="Arial"/>
              </a:rPr>
              <a:t>relationship_status</a:t>
            </a:r>
            <a:endParaRPr sz="600">
              <a:latin typeface="Arial"/>
              <a:cs typeface="Arial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76138" y="982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5154" y="57937"/>
            <a:ext cx="13671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35" dirty="0"/>
              <a:t>... </a:t>
            </a:r>
            <a:r>
              <a:rPr spc="-45" dirty="0"/>
              <a:t>or use</a:t>
            </a:r>
            <a:r>
              <a:rPr spc="-235" dirty="0"/>
              <a:t> </a:t>
            </a:r>
            <a:r>
              <a:rPr spc="-40" dirty="0"/>
              <a:t>mosaicplots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498602"/>
            <a:ext cx="4222115" cy="796290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 marR="67945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widths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bars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represent? What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about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heights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boxes?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Is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there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relationship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between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class 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year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relationship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status? </a:t>
            </a:r>
            <a:r>
              <a:rPr lang="en-US"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lang="en-US" sz="1200" spc="-25" dirty="0" smtClean="0">
                <a:solidFill>
                  <a:srgbClr val="0E3652"/>
                </a:solidFill>
                <a:latin typeface="Arial"/>
                <a:cs typeface="Arial"/>
              </a:rPr>
              <a:t>descriptive </a:t>
            </a:r>
            <a:r>
              <a:rPr lang="en-US" sz="1200" spc="-15" dirty="0">
                <a:solidFill>
                  <a:srgbClr val="0E3652"/>
                </a:solidFill>
                <a:latin typeface="Arial"/>
                <a:cs typeface="Arial"/>
              </a:rPr>
              <a:t>statistics </a:t>
            </a:r>
            <a:r>
              <a:rPr lang="en-US" sz="1200" spc="-20" dirty="0">
                <a:solidFill>
                  <a:srgbClr val="0E3652"/>
                </a:solidFill>
                <a:latin typeface="Arial"/>
                <a:cs typeface="Arial"/>
              </a:rPr>
              <a:t>can we </a:t>
            </a:r>
            <a:r>
              <a:rPr lang="en-US" sz="1200" spc="-35" dirty="0">
                <a:solidFill>
                  <a:srgbClr val="0E3652"/>
                </a:solidFill>
                <a:latin typeface="Arial"/>
                <a:cs typeface="Arial"/>
              </a:rPr>
              <a:t>use </a:t>
            </a:r>
            <a:r>
              <a:rPr lang="en-US"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lang="en-US" sz="1200" spc="-35" dirty="0">
                <a:solidFill>
                  <a:srgbClr val="0E3652"/>
                </a:solidFill>
                <a:latin typeface="Arial"/>
                <a:cs typeface="Arial"/>
              </a:rPr>
              <a:t>summarize </a:t>
            </a:r>
            <a:r>
              <a:rPr lang="en-US" sz="1200" spc="-30" dirty="0">
                <a:solidFill>
                  <a:srgbClr val="0E3652"/>
                </a:solidFill>
                <a:latin typeface="Arial"/>
                <a:cs typeface="Arial"/>
              </a:rPr>
              <a:t>these </a:t>
            </a:r>
            <a:r>
              <a:rPr lang="en-US" sz="1200" spc="-20" dirty="0">
                <a:solidFill>
                  <a:srgbClr val="0E3652"/>
                </a:solidFill>
                <a:latin typeface="Arial"/>
                <a:cs typeface="Arial"/>
              </a:rPr>
              <a:t>data? 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7532" y="1350644"/>
            <a:ext cx="2130425" cy="33464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270"/>
              </a:spcBef>
            </a:pPr>
            <a:r>
              <a:rPr sz="950" b="1" spc="-5" dirty="0">
                <a:latin typeface="Arial"/>
                <a:cs typeface="Arial"/>
              </a:rPr>
              <a:t>Relationship status vs. </a:t>
            </a:r>
            <a:r>
              <a:rPr sz="950" b="1" spc="-10" dirty="0">
                <a:latin typeface="Arial"/>
                <a:cs typeface="Arial"/>
              </a:rPr>
              <a:t>class</a:t>
            </a:r>
            <a:r>
              <a:rPr sz="950" b="1" spc="-30" dirty="0">
                <a:latin typeface="Arial"/>
                <a:cs typeface="Arial"/>
              </a:rPr>
              <a:t> </a:t>
            </a:r>
            <a:r>
              <a:rPr sz="950" b="1" spc="-10" dirty="0">
                <a:latin typeface="Arial"/>
                <a:cs typeface="Arial"/>
              </a:rPr>
              <a:t>year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  <a:tabLst>
                <a:tab pos="680720" algn="l"/>
                <a:tab pos="1839595" algn="l"/>
              </a:tabLst>
            </a:pPr>
            <a:r>
              <a:rPr sz="1200" baseline="6944" dirty="0">
                <a:latin typeface="Arial"/>
                <a:cs typeface="Arial"/>
              </a:rPr>
              <a:t>First−</a:t>
            </a:r>
            <a:r>
              <a:rPr sz="1200" spc="-30" baseline="6944" dirty="0">
                <a:latin typeface="Arial"/>
                <a:cs typeface="Arial"/>
              </a:rPr>
              <a:t>y</a:t>
            </a:r>
            <a:r>
              <a:rPr sz="1200" baseline="6944" dirty="0">
                <a:latin typeface="Arial"/>
                <a:cs typeface="Arial"/>
              </a:rPr>
              <a:t>ear	</a:t>
            </a:r>
            <a:r>
              <a:rPr sz="1200" baseline="3472" dirty="0">
                <a:latin typeface="Arial"/>
                <a:cs typeface="Arial"/>
              </a:rPr>
              <a:t>Sophomore	</a:t>
            </a:r>
            <a:r>
              <a:rPr sz="800" spc="-20" dirty="0">
                <a:latin typeface="Arial"/>
                <a:cs typeface="Arial"/>
              </a:rPr>
              <a:t>J</a:t>
            </a:r>
            <a:r>
              <a:rPr sz="800" dirty="0">
                <a:latin typeface="Arial"/>
                <a:cs typeface="Arial"/>
              </a:rPr>
              <a:t>unior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71473" y="1537827"/>
            <a:ext cx="32194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Arial"/>
                <a:cs typeface="Arial"/>
              </a:rPr>
              <a:t>Senior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4472" y="1661058"/>
            <a:ext cx="18351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20" dirty="0">
                <a:latin typeface="Arial"/>
                <a:cs typeface="Arial"/>
              </a:rPr>
              <a:t>y</a:t>
            </a:r>
            <a:r>
              <a:rPr sz="800" dirty="0">
                <a:latin typeface="Arial"/>
                <a:cs typeface="Arial"/>
              </a:rPr>
              <a:t>es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4472" y="2329598"/>
            <a:ext cx="13970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Arial"/>
                <a:cs typeface="Arial"/>
              </a:rPr>
              <a:t>no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4472" y="2987200"/>
            <a:ext cx="72326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Arial"/>
                <a:cs typeface="Arial"/>
              </a:rPr>
              <a:t>it's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complicated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371458" y="1677902"/>
          <a:ext cx="267970" cy="1472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76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9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1BB9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49E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689876" y="1677902"/>
          <a:ext cx="1041400" cy="1472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76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8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1BB9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49E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2781862" y="1677902"/>
          <a:ext cx="922019" cy="1472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2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76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7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1BB9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49E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3758010" y="1681107"/>
            <a:ext cx="149225" cy="283210"/>
          </a:xfrm>
          <a:custGeom>
            <a:avLst/>
            <a:gdLst/>
            <a:ahLst/>
            <a:cxnLst/>
            <a:rect l="l" t="t" r="r" b="b"/>
            <a:pathLst>
              <a:path w="149225" h="283210">
                <a:moveTo>
                  <a:pt x="0" y="282952"/>
                </a:moveTo>
                <a:lnTo>
                  <a:pt x="148782" y="282952"/>
                </a:lnTo>
                <a:lnTo>
                  <a:pt x="148782" y="0"/>
                </a:lnTo>
                <a:lnTo>
                  <a:pt x="0" y="0"/>
                </a:lnTo>
                <a:lnTo>
                  <a:pt x="0" y="282952"/>
                </a:lnTo>
                <a:close/>
              </a:path>
            </a:pathLst>
          </a:custGeom>
          <a:solidFill>
            <a:srgbClr val="F576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58010" y="1681107"/>
            <a:ext cx="149225" cy="283210"/>
          </a:xfrm>
          <a:custGeom>
            <a:avLst/>
            <a:gdLst/>
            <a:ahLst/>
            <a:cxnLst/>
            <a:rect l="l" t="t" r="r" b="b"/>
            <a:pathLst>
              <a:path w="149225" h="283210">
                <a:moveTo>
                  <a:pt x="0" y="282952"/>
                </a:moveTo>
                <a:lnTo>
                  <a:pt x="148782" y="282952"/>
                </a:lnTo>
                <a:lnTo>
                  <a:pt x="148782" y="0"/>
                </a:lnTo>
                <a:lnTo>
                  <a:pt x="0" y="0"/>
                </a:lnTo>
                <a:lnTo>
                  <a:pt x="0" y="282952"/>
                </a:lnTo>
                <a:close/>
              </a:path>
            </a:pathLst>
          </a:custGeom>
          <a:ln w="64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758010" y="1993543"/>
            <a:ext cx="149225" cy="1132205"/>
          </a:xfrm>
          <a:custGeom>
            <a:avLst/>
            <a:gdLst/>
            <a:ahLst/>
            <a:cxnLst/>
            <a:rect l="l" t="t" r="r" b="b"/>
            <a:pathLst>
              <a:path w="149225" h="1132205">
                <a:moveTo>
                  <a:pt x="0" y="1131809"/>
                </a:moveTo>
                <a:lnTo>
                  <a:pt x="148782" y="1131809"/>
                </a:lnTo>
                <a:lnTo>
                  <a:pt x="148782" y="0"/>
                </a:lnTo>
                <a:lnTo>
                  <a:pt x="0" y="0"/>
                </a:lnTo>
                <a:lnTo>
                  <a:pt x="0" y="1131809"/>
                </a:lnTo>
                <a:close/>
              </a:path>
            </a:pathLst>
          </a:custGeom>
          <a:solidFill>
            <a:srgbClr val="1BB9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758010" y="1993543"/>
            <a:ext cx="149225" cy="1132205"/>
          </a:xfrm>
          <a:custGeom>
            <a:avLst/>
            <a:gdLst/>
            <a:ahLst/>
            <a:cxnLst/>
            <a:rect l="l" t="t" r="r" b="b"/>
            <a:pathLst>
              <a:path w="149225" h="1132205">
                <a:moveTo>
                  <a:pt x="0" y="1131809"/>
                </a:moveTo>
                <a:lnTo>
                  <a:pt x="148782" y="1131809"/>
                </a:lnTo>
                <a:lnTo>
                  <a:pt x="148782" y="0"/>
                </a:lnTo>
                <a:lnTo>
                  <a:pt x="0" y="0"/>
                </a:lnTo>
                <a:lnTo>
                  <a:pt x="0" y="1131809"/>
                </a:lnTo>
                <a:close/>
              </a:path>
            </a:pathLst>
          </a:custGeom>
          <a:ln w="64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758010" y="3154835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739" y="0"/>
                </a:lnTo>
              </a:path>
            </a:pathLst>
          </a:custGeom>
          <a:ln w="64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17489" y="3154835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824" y="0"/>
                </a:lnTo>
              </a:path>
            </a:pathLst>
          </a:custGeom>
          <a:ln w="64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77053" y="3154835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>
                <a:moveTo>
                  <a:pt x="0" y="0"/>
                </a:moveTo>
                <a:lnTo>
                  <a:pt x="29739" y="0"/>
                </a:lnTo>
              </a:path>
            </a:pathLst>
          </a:custGeom>
          <a:ln w="64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70" dirty="0"/>
              <a:t>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138" y="982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349" y="239547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 mosaic plot looks at </a:t>
            </a:r>
            <a:r>
              <a:rPr lang="en-US" sz="2000" b="1" u="sng" dirty="0" smtClean="0"/>
              <a:t>percentages</a:t>
            </a:r>
            <a:r>
              <a:rPr lang="en-US" sz="2000" b="1" dirty="0" smtClean="0"/>
              <a:t> of each dependent variable level, given each independent variable level. A frequency bar plot looks at counts. It’s easier to see the relationship with a mosaic plot!</a:t>
            </a:r>
            <a:endParaRPr lang="en-US" sz="20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2035175"/>
            <a:ext cx="2657475" cy="138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310577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2725</TotalTime>
  <Words>2436</Words>
  <Application>Microsoft Office PowerPoint</Application>
  <PresentationFormat>Custom</PresentationFormat>
  <Paragraphs>771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Cambria Math</vt:lpstr>
      <vt:lpstr>DejaVu Sans</vt:lpstr>
      <vt:lpstr>DejaVu Serif</vt:lpstr>
      <vt:lpstr>Times New Roman</vt:lpstr>
      <vt:lpstr>Wingdings</vt:lpstr>
      <vt:lpstr>Office Theme</vt:lpstr>
      <vt:lpstr>PowerPoint Presentation</vt:lpstr>
      <vt:lpstr>PowerPoint Presentation</vt:lpstr>
      <vt:lpstr>Outline</vt:lpstr>
      <vt:lpstr>Outline</vt:lpstr>
      <vt:lpstr>Outline</vt:lpstr>
      <vt:lpstr>Outline</vt:lpstr>
      <vt:lpstr>1.  Use segmented bar plots for visualizing relationships bet. 2 categorical variables</vt:lpstr>
      <vt:lpstr>... or use mosaicplots</vt:lpstr>
      <vt:lpstr>Outline</vt:lpstr>
      <vt:lpstr>Outline</vt:lpstr>
      <vt:lpstr>Outline</vt:lpstr>
      <vt:lpstr>PowerPoint Presentation</vt:lpstr>
      <vt:lpstr>Outline</vt:lpstr>
      <vt:lpstr>Outline</vt:lpstr>
      <vt:lpstr>Outline</vt:lpstr>
      <vt:lpstr>3. Not all observed diﬀerences are statistically signiﬁcant</vt:lpstr>
      <vt:lpstr>3. Not all observed diﬀerences are statistically signiﬁcant</vt:lpstr>
      <vt:lpstr>Outline</vt:lpstr>
      <vt:lpstr>Outline</vt:lpstr>
      <vt:lpstr>Race and death-penalty sentences in Florida murder cases</vt:lpstr>
      <vt:lpstr>Race and death-penalty sentences in Florida murder cases</vt:lpstr>
      <vt:lpstr>Race and death-penalty sentences in Florida murder cases</vt:lpstr>
      <vt:lpstr>Race and death-penalty sentences in Florida murder cases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Another look</vt:lpstr>
      <vt:lpstr>Contradiction?</vt:lpstr>
      <vt:lpstr>Contradiction?</vt:lpstr>
      <vt:lpstr>Contradiction?</vt:lpstr>
      <vt:lpstr>Contradiction?</vt:lpstr>
      <vt:lpstr>Contradiction?</vt:lpstr>
      <vt:lpstr>Outline</vt:lpstr>
      <vt:lpstr>PowerPoint Presentation</vt:lpstr>
      <vt:lpstr>Summary of main ideas</vt:lpstr>
      <vt:lpstr>Outline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Introduction to data - 3. More exploratory data analysis</dc:title>
  <dc:creator>Sta 101 - Spring 2016</dc:creator>
  <cp:lastModifiedBy>Dr Victoria Ellison, Ph.D.</cp:lastModifiedBy>
  <cp:revision>18</cp:revision>
  <cp:lastPrinted>2019-01-16T18:50:14Z</cp:lastPrinted>
  <dcterms:created xsi:type="dcterms:W3CDTF">2018-09-03T15:40:16Z</dcterms:created>
  <dcterms:modified xsi:type="dcterms:W3CDTF">2019-01-16T19:13:15Z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2016-01-13T00:00:00Z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2018-09-03T00:00:00Z</vt:filetime>
  </property>
</Properties>
</file>