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58" r:id="rId4"/>
    <p:sldId id="298" r:id="rId5"/>
    <p:sldId id="297" r:id="rId6"/>
    <p:sldId id="261" r:id="rId7"/>
    <p:sldId id="299" r:id="rId8"/>
    <p:sldId id="300" r:id="rId9"/>
    <p:sldId id="262" r:id="rId10"/>
    <p:sldId id="264" r:id="rId11"/>
    <p:sldId id="301" r:id="rId12"/>
    <p:sldId id="303" r:id="rId13"/>
    <p:sldId id="339" r:id="rId14"/>
    <p:sldId id="340" r:id="rId15"/>
    <p:sldId id="306" r:id="rId16"/>
    <p:sldId id="326" r:id="rId17"/>
    <p:sldId id="308" r:id="rId18"/>
    <p:sldId id="309" r:id="rId19"/>
    <p:sldId id="310" r:id="rId20"/>
    <p:sldId id="311" r:id="rId21"/>
    <p:sldId id="327" r:id="rId22"/>
    <p:sldId id="312" r:id="rId23"/>
    <p:sldId id="353" r:id="rId24"/>
    <p:sldId id="313" r:id="rId25"/>
    <p:sldId id="350" r:id="rId26"/>
    <p:sldId id="351" r:id="rId27"/>
    <p:sldId id="314" r:id="rId28"/>
    <p:sldId id="348" r:id="rId29"/>
    <p:sldId id="271" r:id="rId30"/>
    <p:sldId id="315" r:id="rId31"/>
    <p:sldId id="273" r:id="rId32"/>
    <p:sldId id="349" r:id="rId33"/>
    <p:sldId id="317" r:id="rId34"/>
    <p:sldId id="316" r:id="rId35"/>
    <p:sldId id="318" r:id="rId36"/>
    <p:sldId id="319" r:id="rId37"/>
    <p:sldId id="320" r:id="rId38"/>
    <p:sldId id="275" r:id="rId39"/>
    <p:sldId id="322" r:id="rId40"/>
    <p:sldId id="323" r:id="rId41"/>
    <p:sldId id="321" r:id="rId42"/>
    <p:sldId id="332" r:id="rId43"/>
    <p:sldId id="333" r:id="rId44"/>
    <p:sldId id="296" r:id="rId45"/>
    <p:sldId id="337" r:id="rId46"/>
    <p:sldId id="278" r:id="rId47"/>
    <p:sldId id="279" r:id="rId48"/>
    <p:sldId id="325" r:id="rId49"/>
    <p:sldId id="328" r:id="rId50"/>
    <p:sldId id="280" r:id="rId51"/>
    <p:sldId id="344" r:id="rId52"/>
    <p:sldId id="281" r:id="rId53"/>
    <p:sldId id="282" r:id="rId54"/>
    <p:sldId id="283" r:id="rId55"/>
    <p:sldId id="284" r:id="rId56"/>
    <p:sldId id="285" r:id="rId57"/>
    <p:sldId id="341" r:id="rId58"/>
    <p:sldId id="286" r:id="rId59"/>
    <p:sldId id="345" r:id="rId60"/>
    <p:sldId id="287" r:id="rId61"/>
    <p:sldId id="342" r:id="rId62"/>
    <p:sldId id="329" r:id="rId63"/>
    <p:sldId id="331" r:id="rId64"/>
    <p:sldId id="346" r:id="rId65"/>
    <p:sldId id="347" r:id="rId66"/>
    <p:sldId id="343" r:id="rId67"/>
    <p:sldId id="289" r:id="rId68"/>
    <p:sldId id="290" r:id="rId69"/>
    <p:sldId id="330" r:id="rId70"/>
    <p:sldId id="291" r:id="rId71"/>
    <p:sldId id="292" r:id="rId72"/>
    <p:sldId id="293" r:id="rId73"/>
    <p:sldId id="294" r:id="rId74"/>
    <p:sldId id="295" r:id="rId75"/>
  </p:sldIdLst>
  <p:sldSz cx="4610100" cy="3460750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35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639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21250" y="0"/>
            <a:ext cx="376396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4680-CB3E-48E3-B858-1ACE06E280C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080125"/>
            <a:ext cx="37639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921250" y="6080125"/>
            <a:ext cx="376396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957D-3AEC-43B8-A3D1-8190015B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763083" cy="320041"/>
          </a:xfrm>
          <a:prstGeom prst="rect">
            <a:avLst/>
          </a:prstGeom>
        </p:spPr>
        <p:txBody>
          <a:bodyPr vert="horz" lIns="170929" tIns="85464" rIns="170929" bIns="85464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920727" y="0"/>
            <a:ext cx="3763083" cy="320041"/>
          </a:xfrm>
          <a:prstGeom prst="rect">
            <a:avLst/>
          </a:prstGeom>
        </p:spPr>
        <p:txBody>
          <a:bodyPr vert="horz" lIns="170929" tIns="85464" rIns="170929" bIns="85464" rtlCol="0"/>
          <a:lstStyle>
            <a:lvl1pPr algn="r">
              <a:defRPr sz="2200"/>
            </a:lvl1pPr>
          </a:lstStyle>
          <a:p>
            <a:fld id="{93F6049D-E500-4BAB-BB29-0AB00807F70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01688"/>
            <a:ext cx="2873375" cy="215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0929" tIns="85464" rIns="170929" bIns="854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7484" y="3080019"/>
            <a:ext cx="6951833" cy="2522149"/>
          </a:xfrm>
          <a:prstGeom prst="rect">
            <a:avLst/>
          </a:prstGeom>
        </p:spPr>
        <p:txBody>
          <a:bodyPr vert="horz" lIns="170929" tIns="85464" rIns="170929" bIns="8546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080762"/>
            <a:ext cx="3763083" cy="320039"/>
          </a:xfrm>
          <a:prstGeom prst="rect">
            <a:avLst/>
          </a:prstGeom>
        </p:spPr>
        <p:txBody>
          <a:bodyPr vert="horz" lIns="170929" tIns="85464" rIns="170929" bIns="85464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920727" y="6080762"/>
            <a:ext cx="3763083" cy="320039"/>
          </a:xfrm>
          <a:prstGeom prst="rect">
            <a:avLst/>
          </a:prstGeom>
        </p:spPr>
        <p:txBody>
          <a:bodyPr vert="horz" lIns="170929" tIns="85464" rIns="170929" bIns="85464" rtlCol="0" anchor="b"/>
          <a:lstStyle>
            <a:lvl1pPr algn="r">
              <a:defRPr sz="2200"/>
            </a:lvl1pPr>
          </a:lstStyle>
          <a:p>
            <a:fld id="{541B29B1-B435-431C-B133-A93555556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29B1-B435-431C-B133-A9355555606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29B1-B435-431C-B133-A9355555606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663" y="57937"/>
            <a:ext cx="4414773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411" y="955408"/>
            <a:ext cx="403860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9788" y="3283980"/>
            <a:ext cx="163195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DejaVu Sans"/>
                <a:cs typeface="DejaVu Sans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at.duke.edu/~mc301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47421"/>
            <a:ext cx="4102100" cy="608330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878205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1: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606425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sz="1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inference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68209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sz="1200" spc="40" dirty="0">
                <a:latin typeface="Arial"/>
                <a:cs typeface="Arial"/>
              </a:rPr>
              <a:t>- </a:t>
            </a:r>
            <a:r>
              <a:rPr lang="en-US" sz="1200" spc="-25" dirty="0" smtClean="0">
                <a:latin typeface="Arial"/>
                <a:cs typeface="Arial"/>
              </a:rPr>
              <a:t>Spring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201</a:t>
            </a:r>
            <a:r>
              <a:rPr lang="en-US" sz="1200" spc="-10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38554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58973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4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Dr.</a:t>
            </a:r>
            <a:r>
              <a:rPr sz="800" spc="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800" spc="-20" dirty="0" smtClean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1650" y="2958973"/>
            <a:ext cx="25958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9" name="Picture 2" descr="Say My Name Pt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10586"/>
            <a:ext cx="1084553" cy="10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222" y="57937"/>
            <a:ext cx="13392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Experiment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summary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4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396809"/>
            <a:ext cx="3307715" cy="4489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50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people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were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randomly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assigned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10" dirty="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2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groups: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solidFill>
                  <a:srgbClr val="FFC000"/>
                </a:solidFill>
                <a:latin typeface="DejaVu Serif"/>
                <a:cs typeface="DejaVu Serif"/>
              </a:rPr>
              <a:t>▶ </a:t>
            </a:r>
            <a:r>
              <a:rPr sz="1200" u="sng" spc="-20" dirty="0">
                <a:solidFill>
                  <a:srgbClr val="FFC000"/>
                </a:solidFill>
                <a:latin typeface="Arial"/>
                <a:cs typeface="Arial"/>
              </a:rPr>
              <a:t>treatment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  <a:r>
              <a:rPr sz="1200" spc="-45" dirty="0">
                <a:solidFill>
                  <a:srgbClr val="FFC000"/>
                </a:solidFill>
                <a:latin typeface="Arial"/>
                <a:cs typeface="Arial"/>
              </a:rPr>
              <a:t>see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someone yawn, </a:t>
            </a:r>
            <a:r>
              <a:rPr sz="1200" i="1" spc="55" dirty="0">
                <a:solidFill>
                  <a:srgbClr val="FFC000"/>
                </a:solidFill>
                <a:latin typeface="Times New Roman"/>
                <a:cs typeface="Times New Roman"/>
              </a:rPr>
              <a:t>n </a:t>
            </a:r>
            <a:r>
              <a:rPr sz="1200" spc="229" dirty="0">
                <a:solidFill>
                  <a:srgbClr val="FFC000"/>
                </a:solidFill>
                <a:latin typeface="Times New Roman"/>
                <a:cs typeface="Times New Roman"/>
              </a:rPr>
              <a:t>=</a:t>
            </a:r>
            <a:r>
              <a:rPr sz="1200" spc="1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imes New Roman"/>
                <a:cs typeface="Times New Roman"/>
              </a:rPr>
              <a:t>34</a:t>
            </a:r>
            <a:endParaRPr sz="12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847788"/>
            <a:ext cx="29152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C000"/>
                </a:solidFill>
                <a:latin typeface="DejaVu Serif"/>
                <a:cs typeface="DejaVu Serif"/>
              </a:rPr>
              <a:t>▶ </a:t>
            </a:r>
            <a:r>
              <a:rPr sz="1200" u="sng" spc="-15" dirty="0">
                <a:solidFill>
                  <a:srgbClr val="FFC000"/>
                </a:solidFill>
                <a:latin typeface="Arial"/>
                <a:cs typeface="Arial"/>
              </a:rPr>
              <a:t>control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don’t </a:t>
            </a:r>
            <a:r>
              <a:rPr sz="1200" spc="-45" dirty="0">
                <a:solidFill>
                  <a:srgbClr val="FFC000"/>
                </a:solidFill>
                <a:latin typeface="Arial"/>
                <a:cs typeface="Arial"/>
              </a:rPr>
              <a:t>see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someone yawn, </a:t>
            </a:r>
            <a:r>
              <a:rPr sz="1200" i="1" spc="55" dirty="0">
                <a:solidFill>
                  <a:srgbClr val="FFC000"/>
                </a:solidFill>
                <a:latin typeface="Times New Roman"/>
                <a:cs typeface="Times New Roman"/>
              </a:rPr>
              <a:t>n </a:t>
            </a:r>
            <a:r>
              <a:rPr sz="1200" spc="229" dirty="0">
                <a:solidFill>
                  <a:srgbClr val="FFC000"/>
                </a:solidFill>
                <a:latin typeface="Times New Roman"/>
                <a:cs typeface="Times New Roman"/>
              </a:rPr>
              <a:t>=</a:t>
            </a:r>
            <a:r>
              <a:rPr sz="1200" spc="9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imes New Roman"/>
                <a:cs typeface="Times New Roman"/>
              </a:rPr>
              <a:t>16</a:t>
            </a:r>
            <a:endParaRPr sz="12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14806"/>
              </p:ext>
            </p:extLst>
          </p:nvPr>
        </p:nvGraphicFramePr>
        <p:xfrm>
          <a:off x="850646" y="1216279"/>
          <a:ext cx="2905760" cy="139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4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120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2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6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Yawn</a:t>
                      </a:r>
                      <a:endParaRPr sz="12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2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Yawn</a:t>
                      </a:r>
                      <a:endParaRPr sz="12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Yawners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125"/>
                        </a:lnSpc>
                        <a:spcBef>
                          <a:spcPts val="335"/>
                        </a:spcBef>
                      </a:pPr>
                      <a:r>
                        <a:rPr sz="1200" u="sng" spc="30" baseline="31250" dirty="0">
                          <a:solidFill>
                            <a:srgbClr val="92D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spc="30" baseline="31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12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ts val="625"/>
                        </a:lnSpc>
                      </a:pPr>
                      <a:r>
                        <a:rPr sz="800" spc="20" dirty="0">
                          <a:solidFill>
                            <a:srgbClr val="FFC000"/>
                          </a:solidFill>
                          <a:latin typeface="Times New Roman"/>
                          <a:cs typeface="Times New Roman"/>
                        </a:rPr>
                        <a:t>34</a:t>
                      </a:r>
                      <a:endParaRPr sz="800" dirty="0">
                        <a:solidFill>
                          <a:srgbClr val="FFC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125"/>
                        </a:lnSpc>
                        <a:spcBef>
                          <a:spcPts val="335"/>
                        </a:spcBef>
                      </a:pPr>
                      <a:r>
                        <a:rPr sz="1200" u="sng" spc="15" baseline="312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30" baseline="31250" dirty="0">
                          <a:solidFill>
                            <a:srgbClr val="92D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30" baseline="31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200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ts val="625"/>
                        </a:lnSpc>
                      </a:pPr>
                      <a:r>
                        <a:rPr sz="800" spc="20" dirty="0">
                          <a:solidFill>
                            <a:srgbClr val="FFC000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800" dirty="0">
                        <a:solidFill>
                          <a:srgbClr val="FFC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222" y="57937"/>
            <a:ext cx="13392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Experiment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summary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4</a:t>
            </a:r>
            <a:endParaRPr sz="800">
              <a:latin typeface="DejaVu Sans"/>
              <a:cs typeface="DejaVu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object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258522"/>
                  </p:ext>
                </p:extLst>
              </p:nvPr>
            </p:nvGraphicFramePr>
            <p:xfrm>
              <a:off x="323848" y="587375"/>
              <a:ext cx="4116834" cy="990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14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1454">
                      <a:extLst>
                        <a:ext uri="{9D8B030D-6E8A-4147-A177-3AD203B41FA5}">
                          <a16:colId xmlns:a16="http://schemas.microsoft.com/office/drawing/2014/main" val="984046799"/>
                        </a:ext>
                      </a:extLst>
                    </a:gridCol>
                  </a:tblGrid>
                  <a:tr h="7454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sz="1100" dirty="0">
                            <a:latin typeface="Times New Roman"/>
                            <a:cs typeface="Times New Roman"/>
                          </a:endParaRPr>
                        </a:p>
                      </a:txBody>
                      <a:tcPr marL="0" marR="0" marT="0" marB="0">
                        <a:lnR w="6350">
                          <a:solidFill>
                            <a:srgbClr val="000000"/>
                          </a:solidFill>
                          <a:prstDash val="solid"/>
                        </a:lnR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sz="1200" u="sng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Treatment</a:t>
                          </a:r>
                          <a:endParaRPr lang="en-US" sz="1200" u="sng" spc="-45" dirty="0" smtClean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(Saw a Yawn)</a:t>
                          </a:r>
                          <a:endParaRPr sz="1200" dirty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0005" marB="0">
                        <a:lnL w="6350">
                          <a:solidFill>
                            <a:srgbClr val="000000"/>
                          </a:solidFill>
                          <a:prstDash val="soli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u="sng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Control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(Didn’t see a Yawn)</a:t>
                          </a:r>
                          <a:endParaRPr sz="1200" dirty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000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126">
                    <a:tc>
                      <a:txBody>
                        <a:bodyPr/>
                        <a:lstStyle/>
                        <a:p>
                          <a:pPr marL="75565">
                            <a:lnSpc>
                              <a:spcPct val="100000"/>
                            </a:lnSpc>
                            <a:spcBef>
                              <a:spcPts val="335"/>
                            </a:spcBef>
                          </a:pPr>
                          <a:r>
                            <a:rPr sz="1200" spc="-10" dirty="0">
                              <a:latin typeface="Arial"/>
                              <a:cs typeface="Arial"/>
                            </a:rPr>
                            <a:t>%</a:t>
                          </a:r>
                          <a:r>
                            <a:rPr sz="1200" spc="-35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sz="1200" spc="-50" dirty="0">
                              <a:solidFill>
                                <a:srgbClr val="92D050"/>
                              </a:solidFill>
                              <a:latin typeface="Arial"/>
                              <a:cs typeface="Arial"/>
                            </a:rPr>
                            <a:t>Yawners</a:t>
                          </a:r>
                          <a:endParaRPr sz="1200" dirty="0">
                            <a:solidFill>
                              <a:srgbClr val="92D05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2545" marB="0"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117475">
                            <a:lnSpc>
                              <a:spcPts val="1125"/>
                            </a:lnSpc>
                            <a:spcBef>
                              <a:spcPts val="335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𝑠𝑎𝑤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𝑦𝑎𝑤𝑛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=0.29</m:t>
                                </m:r>
                              </m:oMath>
                            </m:oMathPara>
                          </a14:m>
                          <a:endParaRPr lang="ar-AE" sz="12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endParaRPr>
                        </a:p>
                      </a:txBody>
                      <a:tcPr marL="0" marR="0" marT="4254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117475">
                            <a:lnSpc>
                              <a:spcPts val="1125"/>
                            </a:lnSpc>
                            <a:spcBef>
                              <a:spcPts val="335"/>
                            </a:spcBef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𝑑𝑖𝑑𝑛𝑡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𝑠𝑒𝑒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𝑦𝑎𝑤𝑛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=0.2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latin typeface="Times New Roman"/>
                              <a:cs typeface="Times New Roman"/>
                            </a:rPr>
                            <a:t>5</a:t>
                          </a:r>
                          <a:endParaRPr lang="ar-AE" sz="12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endParaRPr>
                        </a:p>
                      </a:txBody>
                      <a:tcPr marL="0" marR="0" marT="4254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object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258522"/>
                  </p:ext>
                </p:extLst>
              </p:nvPr>
            </p:nvGraphicFramePr>
            <p:xfrm>
              <a:off x="323848" y="587375"/>
              <a:ext cx="4116834" cy="990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3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14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1454">
                      <a:extLst>
                        <a:ext uri="{9D8B030D-6E8A-4147-A177-3AD203B41FA5}">
                          <a16:colId xmlns:a16="http://schemas.microsoft.com/office/drawing/2014/main" val="984046799"/>
                        </a:ext>
                      </a:extLst>
                    </a:gridCol>
                  </a:tblGrid>
                  <a:tr h="7454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sz="1100" dirty="0">
                            <a:latin typeface="Times New Roman"/>
                            <a:cs typeface="Times New Roman"/>
                          </a:endParaRPr>
                        </a:p>
                      </a:txBody>
                      <a:tcPr marL="0" marR="0" marT="0" marB="0">
                        <a:lnR w="6350">
                          <a:solidFill>
                            <a:srgbClr val="000000"/>
                          </a:solidFill>
                          <a:prstDash val="solid"/>
                        </a:lnR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sz="1200" u="sng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Treatment</a:t>
                          </a:r>
                          <a:endParaRPr lang="en-US" sz="1200" u="sng" spc="-45" dirty="0" smtClean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(Saw a Yawn)</a:t>
                          </a:r>
                          <a:endParaRPr sz="1200" dirty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0005" marB="0">
                        <a:lnL w="6350">
                          <a:solidFill>
                            <a:srgbClr val="000000"/>
                          </a:solidFill>
                          <a:prstDash val="soli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u="sng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Control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15"/>
                            </a:spcBef>
                          </a:pPr>
                          <a:r>
                            <a:rPr lang="en-US" sz="1200" spc="-45" dirty="0" smtClean="0">
                              <a:solidFill>
                                <a:srgbClr val="FFC000"/>
                              </a:solidFill>
                              <a:latin typeface="Arial"/>
                              <a:cs typeface="Arial"/>
                            </a:rPr>
                            <a:t>(Didn’t see a Yawn)</a:t>
                          </a:r>
                          <a:endParaRPr sz="1200" dirty="0">
                            <a:solidFill>
                              <a:srgbClr val="FFC00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000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126">
                    <a:tc>
                      <a:txBody>
                        <a:bodyPr/>
                        <a:lstStyle/>
                        <a:p>
                          <a:pPr marL="75565">
                            <a:lnSpc>
                              <a:spcPct val="100000"/>
                            </a:lnSpc>
                            <a:spcBef>
                              <a:spcPts val="335"/>
                            </a:spcBef>
                          </a:pPr>
                          <a:r>
                            <a:rPr sz="1200" spc="-10" dirty="0">
                              <a:latin typeface="Arial"/>
                              <a:cs typeface="Arial"/>
                            </a:rPr>
                            <a:t>%</a:t>
                          </a:r>
                          <a:r>
                            <a:rPr sz="1200" spc="-35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sz="1200" spc="-50" dirty="0">
                              <a:solidFill>
                                <a:srgbClr val="92D050"/>
                              </a:solidFill>
                              <a:latin typeface="Arial"/>
                              <a:cs typeface="Arial"/>
                            </a:rPr>
                            <a:t>Yawners</a:t>
                          </a:r>
                          <a:endParaRPr sz="1200" dirty="0">
                            <a:solidFill>
                              <a:srgbClr val="92D050"/>
                            </a:solidFill>
                            <a:latin typeface="Arial"/>
                            <a:cs typeface="Arial"/>
                          </a:endParaRPr>
                        </a:p>
                      </a:txBody>
                      <a:tcPr marL="0" marR="0" marT="42545" marB="0"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4254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3424" t="-312500" r="-10000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42545" marB="0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64063" t="-312500" r="-391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2650" y="1730375"/>
            <a:ext cx="158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4% </a:t>
            </a:r>
            <a:r>
              <a:rPr lang="en-US" b="1" u="sng" dirty="0" smtClean="0">
                <a:solidFill>
                  <a:srgbClr val="C00000"/>
                </a:solidFill>
              </a:rPr>
              <a:t>Difference!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00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4% Difference: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242613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426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to be centered at?</a:t>
            </a:r>
            <a:endParaRPr lang="en-US" sz="2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2" y="1299475"/>
            <a:ext cx="3087034" cy="1905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8250" y="3025775"/>
            <a:ext cx="2133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8650" y="1189772"/>
            <a:ext cx="3276600" cy="312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30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426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to be centered at?</a:t>
            </a:r>
            <a:endParaRPr lang="en-US" sz="2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2" y="1299475"/>
            <a:ext cx="3087034" cy="1905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8250" y="3025775"/>
            <a:ext cx="60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8450" y="3030116"/>
            <a:ext cx="60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42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4% Difference: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01" y="1501775"/>
            <a:ext cx="3087034" cy="190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this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10944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01" y="1501775"/>
            <a:ext cx="3087034" cy="190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this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43250" y="31194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839998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01" y="1501775"/>
            <a:ext cx="3087034" cy="190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this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95650" y="1806575"/>
            <a:ext cx="131445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3250" y="31194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325427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39775"/>
            <a:ext cx="1543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>
                <a:solidFill>
                  <a:srgbClr val="C00000"/>
                </a:solidFill>
              </a:rPr>
              <a:t>There is NOT enough evidence to suggest that yawning is contagious and a 4</a:t>
            </a:r>
            <a:r>
              <a:rPr lang="en-US" sz="1200" b="1" dirty="0" smtClean="0">
                <a:solidFill>
                  <a:srgbClr val="C00000"/>
                </a:solidFill>
              </a:rPr>
              <a:t>% or more </a:t>
            </a:r>
            <a:r>
              <a:rPr lang="en-US" sz="1200" b="1" dirty="0" smtClean="0">
                <a:solidFill>
                  <a:srgbClr val="C00000"/>
                </a:solidFill>
              </a:rPr>
              <a:t>difference could just be due to random chance.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01" y="1501775"/>
            <a:ext cx="3087034" cy="190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this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95650" y="1806575"/>
            <a:ext cx="1314450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3250" y="31194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33713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4% Difference: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</a:t>
            </a:r>
            <a:r>
              <a:rPr lang="en-US" u="sng" dirty="0" smtClean="0">
                <a:solidFill>
                  <a:srgbClr val="0070C0"/>
                </a:solidFill>
              </a:rPr>
              <a:t>this</a:t>
            </a:r>
            <a:r>
              <a:rPr lang="en-US" dirty="0" smtClean="0">
                <a:solidFill>
                  <a:srgbClr val="0070C0"/>
                </a:solidFill>
              </a:rPr>
              <a:t>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19" y="1501775"/>
            <a:ext cx="3050792" cy="1882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9855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0" y="639724"/>
            <a:ext cx="3283839" cy="21255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024F84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🔮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✋</a:t>
            </a:r>
            <a:r>
              <a:rPr lang="en-US" sz="105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sz="1050" spc="-2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chemeClr val="accent1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study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: </a:t>
            </a: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solidFill>
                  <a:srgbClr val="CCCCCC"/>
                </a:solidFill>
                <a:latin typeface="DejaVu Sans"/>
                <a:cs typeface="DejaVu Sans"/>
              </a:rPr>
              <a:t>Testing via</a:t>
            </a:r>
            <a:r>
              <a:rPr sz="105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CCCCCC"/>
                </a:solidFill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Checking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for</a:t>
            </a:r>
            <a:r>
              <a:rPr sz="1050" spc="-3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DejaVu Sans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🔮 ✋ </a:t>
            </a:r>
            <a:r>
              <a:rPr sz="1050" spc="-20" dirty="0" smtClean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</a:t>
            </a:r>
            <a:r>
              <a:rPr lang="en-US" u="sng" dirty="0" smtClean="0">
                <a:solidFill>
                  <a:srgbClr val="0070C0"/>
                </a:solidFill>
              </a:rPr>
              <a:t>this</a:t>
            </a:r>
            <a:r>
              <a:rPr lang="en-US" dirty="0" smtClean="0">
                <a:solidFill>
                  <a:srgbClr val="0070C0"/>
                </a:solidFill>
              </a:rPr>
              <a:t>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19" y="1501775"/>
            <a:ext cx="3050792" cy="1882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2850" y="31229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119431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</a:t>
            </a:r>
            <a:r>
              <a:rPr lang="en-US" u="sng" dirty="0" smtClean="0">
                <a:solidFill>
                  <a:srgbClr val="0070C0"/>
                </a:solidFill>
              </a:rPr>
              <a:t>this</a:t>
            </a:r>
            <a:r>
              <a:rPr lang="en-US" dirty="0" smtClean="0">
                <a:solidFill>
                  <a:srgbClr val="0070C0"/>
                </a:solidFill>
              </a:rPr>
              <a:t>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19" y="1501775"/>
            <a:ext cx="3050792" cy="1882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2850" y="31229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905250" y="2949575"/>
            <a:ext cx="607313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39775"/>
            <a:ext cx="154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/>
              <a:t>Is a difference of </a:t>
            </a:r>
            <a:r>
              <a:rPr lang="en-US" sz="1200" b="1" dirty="0" smtClean="0"/>
              <a:t>4% or more </a:t>
            </a:r>
            <a:r>
              <a:rPr lang="en-US" sz="1200" b="1" dirty="0" smtClean="0"/>
              <a:t>big enough to suggest yawning is contagious?</a:t>
            </a:r>
          </a:p>
          <a:p>
            <a:endParaRPr lang="en-US" sz="1200" b="1" dirty="0"/>
          </a:p>
          <a:p>
            <a:r>
              <a:rPr lang="en-US" sz="1200" b="1" dirty="0" smtClean="0"/>
              <a:t>OR</a:t>
            </a:r>
          </a:p>
          <a:p>
            <a:endParaRPr lang="en-US" sz="1200" b="1" dirty="0"/>
          </a:p>
          <a:p>
            <a:r>
              <a:rPr lang="en-US" sz="1200" b="1" dirty="0" smtClean="0"/>
              <a:t>Could it be the case that yawning is NOT contagious and a 4</a:t>
            </a:r>
            <a:r>
              <a:rPr lang="en-US" sz="1200" b="1" dirty="0"/>
              <a:t>% or more </a:t>
            </a:r>
            <a:r>
              <a:rPr lang="en-US" sz="1200" b="1" dirty="0" smtClean="0"/>
              <a:t>difference was just due to random chance?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34838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39775"/>
            <a:ext cx="154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200" b="1" dirty="0" smtClean="0">
                <a:solidFill>
                  <a:srgbClr val="C00000"/>
                </a:solidFill>
              </a:rPr>
              <a:t>A difference of 4</a:t>
            </a:r>
            <a:r>
              <a:rPr lang="en-US" sz="1200" b="1" dirty="0" smtClean="0">
                <a:solidFill>
                  <a:srgbClr val="C00000"/>
                </a:solidFill>
              </a:rPr>
              <a:t>% or more </a:t>
            </a:r>
            <a:r>
              <a:rPr lang="en-US" sz="1200" b="1" dirty="0" smtClean="0">
                <a:solidFill>
                  <a:srgbClr val="C00000"/>
                </a:solidFill>
              </a:rPr>
              <a:t>is big enough to suggest yawning is contagious.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50" y="358775"/>
            <a:ext cx="450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Interpreting </a:t>
            </a:r>
            <a:r>
              <a:rPr lang="en-US" sz="2800" b="1" u="sng" dirty="0">
                <a:solidFill>
                  <a:srgbClr val="C00000"/>
                </a:solidFill>
              </a:rPr>
              <a:t>4%</a:t>
            </a:r>
            <a:r>
              <a:rPr lang="en-US" sz="2800" b="1" u="sng" dirty="0"/>
              <a:t> Difference: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044" y="7833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if we had </a:t>
            </a:r>
            <a:r>
              <a:rPr lang="en-US" u="sng" dirty="0" smtClean="0">
                <a:solidFill>
                  <a:srgbClr val="0070C0"/>
                </a:solidFill>
              </a:rPr>
              <a:t>this</a:t>
            </a:r>
            <a:r>
              <a:rPr lang="en-US" dirty="0" smtClean="0">
                <a:solidFill>
                  <a:srgbClr val="0070C0"/>
                </a:solidFill>
              </a:rPr>
              <a:t> information?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1771650" y="1280408"/>
            <a:ext cx="250433" cy="195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19" y="1501775"/>
            <a:ext cx="3050792" cy="1882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2850" y="3122940"/>
            <a:ext cx="359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</a:rPr>
              <a:t>4%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905250" y="2949575"/>
            <a:ext cx="607313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295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82" y="1488897"/>
            <a:ext cx="2055113" cy="12682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" y="1501775"/>
            <a:ext cx="2034245" cy="12554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72839" y="1236824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908" y="23132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Main Goal in Randomization </a:t>
            </a:r>
            <a:r>
              <a:rPr lang="en-US" sz="2400" b="1" dirty="0" smtClean="0"/>
              <a:t>Testing</a:t>
            </a:r>
            <a:endParaRPr lang="en-US" sz="2400" b="1" i="1" dirty="0"/>
          </a:p>
        </p:txBody>
      </p:sp>
      <p:sp>
        <p:nvSpPr>
          <p:cNvPr id="17" name="Right Arrow 16"/>
          <p:cNvSpPr/>
          <p:nvPr/>
        </p:nvSpPr>
        <p:spPr>
          <a:xfrm>
            <a:off x="2065370" y="1907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95450" y="1652207"/>
            <a:ext cx="14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Simulate</a:t>
            </a:r>
          </a:p>
          <a:p>
            <a:r>
              <a:rPr lang="en-US" sz="1200" dirty="0" smtClean="0"/>
              <a:t>this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97536" y="1119361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What would be great to have </a:t>
            </a:r>
          </a:p>
          <a:p>
            <a:r>
              <a:rPr lang="en-US" sz="1000" b="1" dirty="0" smtClean="0"/>
              <a:t>(but we don’t)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8348347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" y="1044575"/>
            <a:ext cx="28933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Step 0</a:t>
            </a:r>
            <a:r>
              <a:rPr lang="en-US" sz="1050" dirty="0" smtClean="0"/>
              <a:t>: Set up two competing claims/hypotheses</a:t>
            </a:r>
            <a:r>
              <a:rPr lang="en-US" sz="1050" dirty="0" smtClean="0">
                <a:solidFill>
                  <a:srgbClr val="0070C0"/>
                </a:solidFill>
              </a:rPr>
              <a:t>.</a:t>
            </a:r>
            <a:endParaRPr lang="en-US" sz="1050" b="1" dirty="0"/>
          </a:p>
          <a:p>
            <a:endParaRPr lang="en-US" sz="1050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908" y="23132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Main Goal in Randomization Testing </a:t>
            </a:r>
            <a:r>
              <a:rPr lang="en-US" sz="1100" b="1" i="1" dirty="0"/>
              <a:t>(for two categorical variables):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850916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2085"/>
          <a:stretch/>
        </p:blipFill>
        <p:spPr>
          <a:xfrm>
            <a:off x="2988563" y="1165595"/>
            <a:ext cx="1524000" cy="826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774302" y="890012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" y="1044575"/>
            <a:ext cx="28933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Step 0</a:t>
            </a:r>
            <a:r>
              <a:rPr lang="en-US" sz="1050" dirty="0" smtClean="0"/>
              <a:t>: Set up two competing claims/hypotheses</a:t>
            </a:r>
            <a:r>
              <a:rPr lang="en-US" sz="1050" dirty="0" smtClean="0">
                <a:solidFill>
                  <a:srgbClr val="0070C0"/>
                </a:solidFill>
              </a:rPr>
              <a:t>.</a:t>
            </a:r>
            <a:endParaRPr lang="en-US" sz="1050" b="1" dirty="0"/>
          </a:p>
          <a:p>
            <a:endParaRPr lang="en-US" sz="1050" u="sng" dirty="0" smtClean="0">
              <a:solidFill>
                <a:srgbClr val="0070C0"/>
              </a:solidFill>
            </a:endParaRPr>
          </a:p>
          <a:p>
            <a:r>
              <a:rPr lang="en-US" sz="1050" u="sng" dirty="0" smtClean="0">
                <a:solidFill>
                  <a:srgbClr val="0070C0"/>
                </a:solidFill>
              </a:rPr>
              <a:t>Step </a:t>
            </a:r>
            <a:r>
              <a:rPr lang="en-US" sz="1050" u="sng" dirty="0" smtClean="0">
                <a:solidFill>
                  <a:srgbClr val="0070C0"/>
                </a:solidFill>
              </a:rPr>
              <a:t>1</a:t>
            </a:r>
            <a:r>
              <a:rPr lang="en-US" sz="1050" dirty="0" smtClean="0">
                <a:solidFill>
                  <a:srgbClr val="0070C0"/>
                </a:solidFill>
              </a:rPr>
              <a:t>: Generate a </a:t>
            </a:r>
            <a:r>
              <a:rPr lang="en-US" sz="1050" i="1" dirty="0" smtClean="0">
                <a:solidFill>
                  <a:srgbClr val="0070C0"/>
                </a:solidFill>
              </a:rPr>
              <a:t>simulated</a:t>
            </a:r>
            <a:r>
              <a:rPr lang="en-US" sz="1050" dirty="0" smtClean="0">
                <a:solidFill>
                  <a:srgbClr val="0070C0"/>
                </a:solidFill>
              </a:rPr>
              <a:t> histogram or dot plot that shows us the </a:t>
            </a:r>
            <a:r>
              <a:rPr lang="en-US" sz="1050" u="sng" dirty="0" smtClean="0">
                <a:solidFill>
                  <a:srgbClr val="0070C0"/>
                </a:solidFill>
              </a:rPr>
              <a:t>expected differences in sample proportions </a:t>
            </a:r>
            <a:r>
              <a:rPr lang="en-US" sz="1050" dirty="0" smtClean="0">
                <a:solidFill>
                  <a:srgbClr val="0070C0"/>
                </a:solidFill>
              </a:rPr>
              <a:t>we might see </a:t>
            </a:r>
            <a:r>
              <a:rPr lang="en-US" sz="1050" dirty="0" smtClean="0">
                <a:solidFill>
                  <a:srgbClr val="0070C0"/>
                </a:solidFill>
              </a:rPr>
              <a:t>IF </a:t>
            </a:r>
            <a:r>
              <a:rPr lang="en-US" sz="1050" i="1" dirty="0" smtClean="0">
                <a:solidFill>
                  <a:srgbClr val="0070C0"/>
                </a:solidFill>
              </a:rPr>
              <a:t>the </a:t>
            </a:r>
            <a:r>
              <a:rPr lang="en-US" sz="1050" i="1" dirty="0" smtClean="0">
                <a:solidFill>
                  <a:srgbClr val="0070C0"/>
                </a:solidFill>
              </a:rPr>
              <a:t>variables are independent in the population (</a:t>
            </a:r>
            <a:r>
              <a:rPr lang="en-US" sz="1050" i="1" dirty="0" err="1" smtClean="0">
                <a:solidFill>
                  <a:srgbClr val="0070C0"/>
                </a:solidFill>
              </a:rPr>
              <a:t>Ie</a:t>
            </a:r>
            <a:r>
              <a:rPr lang="en-US" sz="1050" i="1" dirty="0">
                <a:solidFill>
                  <a:srgbClr val="0070C0"/>
                </a:solidFill>
              </a:rPr>
              <a:t>: the population proportions </a:t>
            </a:r>
            <a:r>
              <a:rPr lang="en-US" sz="1050" i="1" dirty="0" smtClean="0">
                <a:solidFill>
                  <a:srgbClr val="0070C0"/>
                </a:solidFill>
              </a:rPr>
              <a:t>are equal</a:t>
            </a:r>
            <a:r>
              <a:rPr lang="en-US" sz="1050" i="1" dirty="0" smtClean="0">
                <a:solidFill>
                  <a:srgbClr val="0070C0"/>
                </a:solidFill>
              </a:rPr>
              <a:t>!)</a:t>
            </a:r>
          </a:p>
          <a:p>
            <a:r>
              <a:rPr lang="en-US" sz="1050" dirty="0" smtClean="0">
                <a:solidFill>
                  <a:srgbClr val="0070C0"/>
                </a:solidFill>
              </a:rPr>
              <a:t>This </a:t>
            </a:r>
            <a:r>
              <a:rPr lang="en-US" sz="1050" dirty="0" smtClean="0">
                <a:solidFill>
                  <a:srgbClr val="0070C0"/>
                </a:solidFill>
              </a:rPr>
              <a:t>distribution is called a </a:t>
            </a:r>
            <a:r>
              <a:rPr lang="en-US" sz="1050" b="1" dirty="0" smtClean="0">
                <a:solidFill>
                  <a:srgbClr val="0070C0"/>
                </a:solidFill>
              </a:rPr>
              <a:t>Randomization Distribution.</a:t>
            </a:r>
          </a:p>
          <a:p>
            <a:endParaRPr lang="en-US" sz="105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908" y="23132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Main Goal in Randomization Testing </a:t>
            </a:r>
            <a:r>
              <a:rPr lang="en-US" sz="1100" b="1" i="1" dirty="0"/>
              <a:t>(for two categorical variables):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183214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2085"/>
          <a:stretch/>
        </p:blipFill>
        <p:spPr>
          <a:xfrm>
            <a:off x="2988563" y="1165595"/>
            <a:ext cx="1524000" cy="826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774302" y="890012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" y="1044575"/>
            <a:ext cx="2893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Step 0</a:t>
            </a:r>
            <a:r>
              <a:rPr lang="en-US" sz="1050" dirty="0" smtClean="0"/>
              <a:t>: Set up two competing claims/hypotheses</a:t>
            </a:r>
            <a:r>
              <a:rPr lang="en-US" sz="1050" dirty="0" smtClean="0">
                <a:solidFill>
                  <a:srgbClr val="0070C0"/>
                </a:solidFill>
              </a:rPr>
              <a:t>.</a:t>
            </a:r>
            <a:endParaRPr lang="en-US" sz="1050" b="1" dirty="0"/>
          </a:p>
          <a:p>
            <a:endParaRPr lang="en-US" sz="1050" u="sng" dirty="0" smtClean="0">
              <a:solidFill>
                <a:srgbClr val="0070C0"/>
              </a:solidFill>
            </a:endParaRPr>
          </a:p>
          <a:p>
            <a:r>
              <a:rPr lang="en-US" sz="1050" u="sng" dirty="0" smtClean="0">
                <a:solidFill>
                  <a:srgbClr val="0070C0"/>
                </a:solidFill>
              </a:rPr>
              <a:t>Step </a:t>
            </a:r>
            <a:r>
              <a:rPr lang="en-US" sz="1050" u="sng" dirty="0" smtClean="0">
                <a:solidFill>
                  <a:srgbClr val="0070C0"/>
                </a:solidFill>
              </a:rPr>
              <a:t>1</a:t>
            </a:r>
            <a:r>
              <a:rPr lang="en-US" sz="1050" dirty="0" smtClean="0">
                <a:solidFill>
                  <a:srgbClr val="0070C0"/>
                </a:solidFill>
              </a:rPr>
              <a:t>: Generate a </a:t>
            </a:r>
            <a:r>
              <a:rPr lang="en-US" sz="1050" i="1" dirty="0" smtClean="0">
                <a:solidFill>
                  <a:srgbClr val="0070C0"/>
                </a:solidFill>
              </a:rPr>
              <a:t>simulated</a:t>
            </a:r>
            <a:r>
              <a:rPr lang="en-US" sz="1050" dirty="0" smtClean="0">
                <a:solidFill>
                  <a:srgbClr val="0070C0"/>
                </a:solidFill>
              </a:rPr>
              <a:t> histogram or dot plot that shows us the </a:t>
            </a:r>
            <a:r>
              <a:rPr lang="en-US" sz="1050" u="sng" dirty="0" smtClean="0">
                <a:solidFill>
                  <a:srgbClr val="0070C0"/>
                </a:solidFill>
              </a:rPr>
              <a:t>expected differences in sample proportions </a:t>
            </a:r>
            <a:r>
              <a:rPr lang="en-US" sz="1050" dirty="0" smtClean="0">
                <a:solidFill>
                  <a:srgbClr val="0070C0"/>
                </a:solidFill>
              </a:rPr>
              <a:t>we might see </a:t>
            </a:r>
            <a:r>
              <a:rPr lang="en-US" sz="1050" dirty="0" smtClean="0">
                <a:solidFill>
                  <a:srgbClr val="0070C0"/>
                </a:solidFill>
              </a:rPr>
              <a:t>IF </a:t>
            </a:r>
            <a:r>
              <a:rPr lang="en-US" sz="1050" i="1" dirty="0" smtClean="0">
                <a:solidFill>
                  <a:srgbClr val="0070C0"/>
                </a:solidFill>
              </a:rPr>
              <a:t>the </a:t>
            </a:r>
            <a:r>
              <a:rPr lang="en-US" sz="1050" i="1" dirty="0" smtClean="0">
                <a:solidFill>
                  <a:srgbClr val="0070C0"/>
                </a:solidFill>
              </a:rPr>
              <a:t>variables are independent in the population (</a:t>
            </a:r>
            <a:r>
              <a:rPr lang="en-US" sz="1050" i="1" dirty="0" err="1" smtClean="0">
                <a:solidFill>
                  <a:srgbClr val="0070C0"/>
                </a:solidFill>
              </a:rPr>
              <a:t>Ie</a:t>
            </a:r>
            <a:r>
              <a:rPr lang="en-US" sz="1050" i="1" dirty="0">
                <a:solidFill>
                  <a:srgbClr val="0070C0"/>
                </a:solidFill>
              </a:rPr>
              <a:t>: the population proportions </a:t>
            </a:r>
            <a:r>
              <a:rPr lang="en-US" sz="1050" i="1" dirty="0" smtClean="0">
                <a:solidFill>
                  <a:srgbClr val="0070C0"/>
                </a:solidFill>
              </a:rPr>
              <a:t>are equal</a:t>
            </a:r>
            <a:r>
              <a:rPr lang="en-US" sz="1050" i="1" dirty="0" smtClean="0">
                <a:solidFill>
                  <a:srgbClr val="0070C0"/>
                </a:solidFill>
              </a:rPr>
              <a:t>!)</a:t>
            </a:r>
          </a:p>
          <a:p>
            <a:r>
              <a:rPr lang="en-US" sz="1050" dirty="0" smtClean="0">
                <a:solidFill>
                  <a:srgbClr val="0070C0"/>
                </a:solidFill>
              </a:rPr>
              <a:t>This </a:t>
            </a:r>
            <a:r>
              <a:rPr lang="en-US" sz="1050" dirty="0" smtClean="0">
                <a:solidFill>
                  <a:srgbClr val="0070C0"/>
                </a:solidFill>
              </a:rPr>
              <a:t>distribution is called a </a:t>
            </a:r>
            <a:r>
              <a:rPr lang="en-US" sz="1050" b="1" dirty="0" smtClean="0">
                <a:solidFill>
                  <a:srgbClr val="0070C0"/>
                </a:solidFill>
              </a:rPr>
              <a:t>Randomization Distribution.</a:t>
            </a:r>
          </a:p>
          <a:p>
            <a:endParaRPr lang="en-US" sz="1050" dirty="0" smtClean="0"/>
          </a:p>
          <a:p>
            <a:r>
              <a:rPr lang="en-US" sz="1050" u="sng" dirty="0">
                <a:solidFill>
                  <a:schemeClr val="bg2">
                    <a:lumMod val="50000"/>
                  </a:schemeClr>
                </a:solidFill>
              </a:rPr>
              <a:t>Step </a:t>
            </a:r>
            <a:r>
              <a:rPr lang="en-US" sz="1050" u="sng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: Use</a:t>
            </a:r>
            <a:r>
              <a:rPr lang="en-US" sz="1050" dirty="0" smtClean="0">
                <a:solidFill>
                  <a:srgbClr val="C00000"/>
                </a:solidFill>
              </a:rPr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Randomization Distribution 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sz="1050" dirty="0" smtClean="0">
                <a:solidFill>
                  <a:srgbClr val="C00000"/>
                </a:solidFill>
              </a:rPr>
              <a:t> 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our</a:t>
            </a:r>
            <a:r>
              <a:rPr lang="en-US" sz="1050" dirty="0">
                <a:solidFill>
                  <a:srgbClr val="C00000"/>
                </a:solidFill>
              </a:rPr>
              <a:t> </a:t>
            </a:r>
            <a:r>
              <a:rPr lang="en-US" sz="1050" u="sng" dirty="0">
                <a:solidFill>
                  <a:srgbClr val="C00000"/>
                </a:solidFill>
              </a:rPr>
              <a:t>actual observed differences in sample proportions</a:t>
            </a:r>
            <a:r>
              <a:rPr lang="en-US" sz="1050" dirty="0" smtClean="0">
                <a:solidFill>
                  <a:srgbClr val="C00000"/>
                </a:solidFill>
              </a:rPr>
              <a:t> 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en-US" sz="1050" dirty="0" smtClean="0">
                <a:solidFill>
                  <a:srgbClr val="C00000"/>
                </a:solidFill>
              </a:rPr>
              <a:t> </a:t>
            </a:r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</a:rPr>
              <a:t>make an inference about the relationship between two variables in the population.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908" y="231325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Main Goal in Randomization Testing </a:t>
            </a:r>
            <a:r>
              <a:rPr lang="en-US" sz="1100" b="1" i="1" dirty="0"/>
              <a:t>(for two categorical variables):</a:t>
            </a:r>
            <a:endParaRPr lang="en-US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905250" y="1270284"/>
            <a:ext cx="533400" cy="641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4005" y="1870757"/>
            <a:ext cx="511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u="sng" dirty="0">
                <a:solidFill>
                  <a:srgbClr val="C00000"/>
                </a:solidFill>
              </a:rPr>
              <a:t>4%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64292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49" y="361198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Let’s perform randomization testing for yawning experiment!</a:t>
            </a:r>
            <a:endParaRPr lang="en-US" sz="2800" b="1" i="1" dirty="0"/>
          </a:p>
        </p:txBody>
      </p:sp>
      <p:pic>
        <p:nvPicPr>
          <p:cNvPr id="5122" name="Picture 2" descr="White Ruled Paper Lot on Brown Wooden Sur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77855"/>
            <a:ext cx="2402367" cy="16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307171">
            <a:off x="2791668" y="2469039"/>
            <a:ext cx="7915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Yawn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2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968375"/>
            <a:ext cx="2861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Step 0</a:t>
            </a:r>
            <a:r>
              <a:rPr lang="en-US" sz="2000" b="1" dirty="0"/>
              <a:t>: How </a:t>
            </a:r>
            <a:r>
              <a:rPr lang="en-US" sz="2000" b="1" dirty="0" smtClean="0"/>
              <a:t>do we set up null and alternative hypotheses?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58082" y="251265"/>
            <a:ext cx="405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Randomization Testing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76450" y="1882775"/>
            <a:ext cx="23282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Ho: _________</a:t>
            </a:r>
          </a:p>
          <a:p>
            <a:r>
              <a:rPr lang="en-US" dirty="0" smtClean="0"/>
              <a:t>Ha: 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74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2424430" cy="21255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024F84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lang="en-US" sz="1050" spc="-204" dirty="0" smtClean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35" dirty="0" smtClean="0">
                <a:solidFill>
                  <a:srgbClr val="024F84"/>
                </a:solidFill>
                <a:latin typeface="DejaVu Sans"/>
                <a:cs typeface="DejaVu Sans"/>
              </a:rPr>
              <a:t>contagious</a:t>
            </a:r>
            <a:r>
              <a:rPr sz="1050" spc="-35" dirty="0">
                <a:solidFill>
                  <a:srgbClr val="024F84"/>
                </a:solidFill>
                <a:latin typeface="DejaVu Sans"/>
                <a:cs typeface="DejaVu Sans"/>
              </a:rPr>
              <a:t>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latin typeface="DejaVu Sans"/>
                <a:cs typeface="DejaVu Sans"/>
              </a:rPr>
              <a:t>Competing</a:t>
            </a:r>
            <a:r>
              <a:rPr sz="1050" spc="-35" dirty="0">
                <a:latin typeface="DejaVu Sans"/>
                <a:cs typeface="DejaVu Sans"/>
              </a:rPr>
              <a:t> </a:t>
            </a:r>
            <a:r>
              <a:rPr sz="1050" spc="-45" dirty="0"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solidFill>
                  <a:srgbClr val="CCCCCC"/>
                </a:solidFill>
                <a:latin typeface="DejaVu Sans"/>
                <a:cs typeface="DejaVu Sans"/>
              </a:rPr>
              <a:t>Testing via</a:t>
            </a:r>
            <a:r>
              <a:rPr sz="105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CCCCCC"/>
                </a:solidFill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Checking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for</a:t>
            </a:r>
            <a:r>
              <a:rPr sz="1050" spc="-3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881995"/>
            <a:ext cx="3999865" cy="169597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spcBef>
                <a:spcPts val="40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30" dirty="0" smtClean="0">
                <a:latin typeface="Arial"/>
                <a:cs typeface="Arial"/>
              </a:rPr>
              <a:t>Lab Assignment </a:t>
            </a:r>
            <a:r>
              <a:rPr lang="en-US" sz="1200" u="sng" spc="-10" dirty="0" smtClean="0">
                <a:latin typeface="Arial"/>
                <a:cs typeface="Arial"/>
              </a:rPr>
              <a:t>1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25" dirty="0">
                <a:latin typeface="Arial"/>
                <a:cs typeface="Arial"/>
              </a:rPr>
              <a:t>due </a:t>
            </a:r>
            <a:r>
              <a:rPr lang="en-US" sz="1200" b="1" spc="-45" dirty="0" smtClean="0">
                <a:latin typeface="Arial"/>
                <a:cs typeface="Arial"/>
              </a:rPr>
              <a:t>Thursday </a:t>
            </a:r>
            <a:r>
              <a:rPr lang="en-US" sz="1200" b="1" spc="-20" dirty="0" smtClean="0">
                <a:latin typeface="Arial"/>
                <a:cs typeface="Arial"/>
              </a:rPr>
              <a:t>just before your lab section time.</a:t>
            </a:r>
            <a:endParaRPr lang="en-US" sz="12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30" dirty="0">
                <a:latin typeface="Arial"/>
                <a:cs typeface="Arial"/>
              </a:rPr>
              <a:t>Problem </a:t>
            </a:r>
            <a:r>
              <a:rPr lang="en-US" sz="1200" u="sng" spc="-20" dirty="0" smtClean="0">
                <a:latin typeface="Arial"/>
                <a:cs typeface="Arial"/>
              </a:rPr>
              <a:t>S</a:t>
            </a:r>
            <a:r>
              <a:rPr sz="1200" u="sng" spc="-20" dirty="0" smtClean="0">
                <a:latin typeface="Arial"/>
                <a:cs typeface="Arial"/>
              </a:rPr>
              <a:t>et </a:t>
            </a:r>
            <a:r>
              <a:rPr sz="1200" u="sng" spc="-10" dirty="0" smtClean="0">
                <a:latin typeface="Arial"/>
                <a:cs typeface="Arial"/>
              </a:rPr>
              <a:t>1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due </a:t>
            </a:r>
            <a:r>
              <a:rPr sz="1200" b="1" spc="-45" dirty="0">
                <a:latin typeface="Arial"/>
                <a:cs typeface="Arial"/>
              </a:rPr>
              <a:t>Friday </a:t>
            </a:r>
            <a:r>
              <a:rPr sz="1200" b="1" spc="-20" dirty="0">
                <a:latin typeface="Arial"/>
                <a:cs typeface="Arial"/>
              </a:rPr>
              <a:t>night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(11:55pm)</a:t>
            </a:r>
            <a:endParaRPr sz="1200" b="1" dirty="0">
              <a:latin typeface="Arial"/>
              <a:cs typeface="Arial"/>
            </a:endParaRPr>
          </a:p>
          <a:p>
            <a:pPr marL="194310" marR="380365" indent="-1822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30" dirty="0">
                <a:latin typeface="Arial"/>
                <a:cs typeface="Arial"/>
              </a:rPr>
              <a:t>Performance </a:t>
            </a:r>
            <a:r>
              <a:rPr lang="en-US" sz="1200" u="sng" spc="-30" dirty="0" smtClean="0">
                <a:latin typeface="Arial"/>
                <a:cs typeface="Arial"/>
              </a:rPr>
              <a:t>A</a:t>
            </a:r>
            <a:r>
              <a:rPr sz="1200" u="sng" spc="-30" dirty="0" smtClean="0">
                <a:latin typeface="Arial"/>
                <a:cs typeface="Arial"/>
              </a:rPr>
              <a:t>ssessment</a:t>
            </a:r>
            <a:r>
              <a:rPr lang="en-US" sz="1200" u="sng" spc="-30" dirty="0" smtClean="0">
                <a:latin typeface="Arial"/>
                <a:cs typeface="Arial"/>
              </a:rPr>
              <a:t> </a:t>
            </a:r>
            <a:r>
              <a:rPr sz="1200" u="sng" spc="-10" dirty="0" smtClean="0">
                <a:latin typeface="Arial"/>
                <a:cs typeface="Arial"/>
              </a:rPr>
              <a:t>1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due </a:t>
            </a:r>
            <a:r>
              <a:rPr sz="1200" b="1" spc="-35" dirty="0">
                <a:latin typeface="Arial"/>
                <a:cs typeface="Arial"/>
              </a:rPr>
              <a:t>Sunday </a:t>
            </a:r>
            <a:r>
              <a:rPr sz="1200" b="1" spc="-20" dirty="0">
                <a:latin typeface="Arial"/>
                <a:cs typeface="Arial"/>
              </a:rPr>
              <a:t>night  </a:t>
            </a:r>
            <a:r>
              <a:rPr sz="1200" b="1" spc="-30" dirty="0">
                <a:latin typeface="Arial"/>
                <a:cs typeface="Arial"/>
              </a:rPr>
              <a:t>(11:55pm)</a:t>
            </a:r>
            <a:endParaRPr sz="1200" b="1" dirty="0">
              <a:latin typeface="Arial"/>
              <a:cs typeface="Arial"/>
            </a:endParaRPr>
          </a:p>
          <a:p>
            <a:pPr marL="194310" marR="261620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40" dirty="0">
                <a:latin typeface="Arial"/>
                <a:cs typeface="Arial"/>
              </a:rPr>
              <a:t>Readiness </a:t>
            </a:r>
            <a:r>
              <a:rPr lang="en-US" sz="1200" u="sng" spc="-30" dirty="0">
                <a:latin typeface="Arial"/>
                <a:cs typeface="Arial"/>
              </a:rPr>
              <a:t>A</a:t>
            </a:r>
            <a:r>
              <a:rPr sz="1200" u="sng" spc="-30" dirty="0" smtClean="0">
                <a:latin typeface="Arial"/>
                <a:cs typeface="Arial"/>
              </a:rPr>
              <a:t>ssessment </a:t>
            </a:r>
            <a:r>
              <a:rPr sz="1200" u="sng" spc="-10" dirty="0" smtClean="0">
                <a:latin typeface="Arial"/>
                <a:cs typeface="Arial"/>
              </a:rPr>
              <a:t>2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b="1" spc="-25" dirty="0">
                <a:latin typeface="Arial"/>
                <a:cs typeface="Arial"/>
              </a:rPr>
              <a:t>next </a:t>
            </a:r>
            <a:r>
              <a:rPr sz="1200" b="1" spc="-40" dirty="0">
                <a:latin typeface="Arial"/>
                <a:cs typeface="Arial"/>
              </a:rPr>
              <a:t>Monday</a:t>
            </a:r>
            <a:r>
              <a:rPr sz="1200" spc="-40" dirty="0">
                <a:latin typeface="Arial"/>
                <a:cs typeface="Arial"/>
              </a:rPr>
              <a:t>, </a:t>
            </a:r>
            <a:r>
              <a:rPr sz="1200" spc="-20" dirty="0">
                <a:latin typeface="Arial"/>
                <a:cs typeface="Arial"/>
              </a:rPr>
              <a:t>so </a:t>
            </a:r>
            <a:r>
              <a:rPr sz="1200" spc="-15" dirty="0">
                <a:latin typeface="Arial"/>
                <a:cs typeface="Arial"/>
              </a:rPr>
              <a:t>start  </a:t>
            </a:r>
            <a:r>
              <a:rPr sz="1200" spc="-35" dirty="0">
                <a:latin typeface="Arial"/>
                <a:cs typeface="Arial"/>
              </a:rPr>
              <a:t>reviewing </a:t>
            </a:r>
            <a:r>
              <a:rPr sz="1200" spc="-30" dirty="0">
                <a:latin typeface="Arial"/>
                <a:cs typeface="Arial"/>
              </a:rPr>
              <a:t>resources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30" dirty="0">
                <a:latin typeface="Arial"/>
                <a:cs typeface="Arial"/>
              </a:rPr>
              <a:t>Unit </a:t>
            </a:r>
            <a:r>
              <a:rPr sz="1200" spc="-5" dirty="0">
                <a:latin typeface="Arial"/>
                <a:cs typeface="Arial"/>
              </a:rPr>
              <a:t>2, </a:t>
            </a:r>
            <a:r>
              <a:rPr sz="1200" spc="5" dirty="0">
                <a:latin typeface="Arial"/>
                <a:cs typeface="Arial"/>
              </a:rPr>
              <a:t>don’t </a:t>
            </a:r>
            <a:r>
              <a:rPr sz="1200" spc="-20" dirty="0">
                <a:latin typeface="Arial"/>
                <a:cs typeface="Arial"/>
              </a:rPr>
              <a:t>wait </a:t>
            </a:r>
            <a:r>
              <a:rPr sz="1200" spc="-30" dirty="0">
                <a:latin typeface="Arial"/>
                <a:cs typeface="Arial"/>
              </a:rPr>
              <a:t>till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Sunday!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35" dirty="0">
                <a:latin typeface="Arial"/>
                <a:cs typeface="Arial"/>
              </a:rPr>
              <a:t>will </a:t>
            </a:r>
            <a:r>
              <a:rPr sz="1200" spc="-15" dirty="0">
                <a:latin typeface="Arial"/>
                <a:cs typeface="Arial"/>
              </a:rPr>
              <a:t>start </a:t>
            </a:r>
            <a:r>
              <a:rPr sz="1200" spc="-25" dirty="0">
                <a:latin typeface="Arial"/>
                <a:cs typeface="Arial"/>
              </a:rPr>
              <a:t>grading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clickers </a:t>
            </a:r>
            <a:r>
              <a:rPr sz="1200" spc="-20" dirty="0">
                <a:latin typeface="Arial"/>
                <a:cs typeface="Arial"/>
              </a:rPr>
              <a:t>on </a:t>
            </a:r>
            <a:r>
              <a:rPr sz="1200" spc="-40" dirty="0" smtClean="0">
                <a:latin typeface="Arial"/>
                <a:cs typeface="Arial"/>
              </a:rPr>
              <a:t>Monday</a:t>
            </a:r>
            <a:r>
              <a:rPr lang="en-US" sz="1200" spc="-40" dirty="0" smtClean="0">
                <a:latin typeface="Arial"/>
                <a:cs typeface="Arial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35877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Coming up…</a:t>
            </a:r>
            <a:endParaRPr lang="en-US" sz="2800" b="1" dirty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4260" y="57937"/>
            <a:ext cx="14084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Two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claims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6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40048"/>
              </p:ext>
            </p:extLst>
          </p:nvPr>
        </p:nvGraphicFramePr>
        <p:xfrm>
          <a:off x="135065" y="511175"/>
          <a:ext cx="2209800" cy="277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5077173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9855221"/>
                    </a:ext>
                  </a:extLst>
                </a:gridCol>
              </a:tblGrid>
              <a:tr h="243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 smtClean="0">
                          <a:effectLst/>
                        </a:rPr>
                        <a:t>Ho</a:t>
                      </a:r>
                      <a:r>
                        <a:rPr lang="en-US" sz="1000" b="1" u="none" strike="noStrike" dirty="0" smtClean="0">
                          <a:effectLst/>
                        </a:rPr>
                        <a:t>: Null </a:t>
                      </a:r>
                      <a:r>
                        <a:rPr lang="en-US" sz="1000" b="1" u="none" strike="noStrike" dirty="0">
                          <a:effectLst/>
                        </a:rPr>
                        <a:t>Hypothesis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28123"/>
                  </a:ext>
                </a:extLst>
              </a:tr>
              <a:tr h="24366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Interpretations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"There is nothing going on."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936857"/>
                  </a:ext>
                </a:extLst>
              </a:tr>
              <a:tr h="487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Seeing someone yawn and yawning are </a:t>
                      </a:r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independent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698421"/>
                  </a:ext>
                </a:extLst>
              </a:tr>
              <a:tr h="89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 the </a:t>
                      </a:r>
                      <a:r>
                        <a:rPr lang="en-US" sz="1000" u="sng" strike="noStrike" dirty="0">
                          <a:effectLst/>
                        </a:rPr>
                        <a:t>population</a:t>
                      </a:r>
                      <a:r>
                        <a:rPr lang="en-US" sz="1000" u="none" strike="noStrike" dirty="0">
                          <a:effectLst/>
                        </a:rPr>
                        <a:t> there </a:t>
                      </a:r>
                      <a:r>
                        <a:rPr lang="en-US" sz="1000" u="sng" strike="noStrike" dirty="0">
                          <a:effectLst/>
                        </a:rPr>
                        <a:t>is no difference</a:t>
                      </a:r>
                      <a:r>
                        <a:rPr lang="en-US" sz="1000" u="none" strike="noStrike" dirty="0">
                          <a:effectLst/>
                        </a:rPr>
                        <a:t> in the proportions of yawners who did and did not see a yawn.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110895"/>
                  </a:ext>
                </a:extLst>
              </a:tr>
              <a:tr h="89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The </a:t>
                      </a:r>
                      <a:r>
                        <a:rPr lang="en-US" sz="1000" u="sng" strike="noStrike" dirty="0">
                          <a:effectLst/>
                        </a:rPr>
                        <a:t>observed difference </a:t>
                      </a:r>
                      <a:r>
                        <a:rPr lang="en-US" sz="1000" u="none" strike="noStrike" dirty="0">
                          <a:effectLst/>
                        </a:rPr>
                        <a:t>in the proportion of yawners in the treatment and control is simply </a:t>
                      </a:r>
                      <a:r>
                        <a:rPr lang="en-US" sz="1000" u="sng" strike="noStrike" dirty="0">
                          <a:effectLst/>
                        </a:rPr>
                        <a:t>due to chance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26424"/>
                  </a:ext>
                </a:extLst>
              </a:tr>
            </a:tbl>
          </a:graphicData>
        </a:graphic>
      </p:graphicFrame>
      <p:sp>
        <p:nvSpPr>
          <p:cNvPr id="12" name="Up-Down Arrow 11"/>
          <p:cNvSpPr/>
          <p:nvPr/>
        </p:nvSpPr>
        <p:spPr>
          <a:xfrm>
            <a:off x="1238250" y="10445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1238250" y="1606550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238250" y="24161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73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4260" y="57937"/>
            <a:ext cx="140843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Two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claims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6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81373"/>
              </p:ext>
            </p:extLst>
          </p:nvPr>
        </p:nvGraphicFramePr>
        <p:xfrm>
          <a:off x="135065" y="511175"/>
          <a:ext cx="4038600" cy="277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5077173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98552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96876076"/>
                    </a:ext>
                  </a:extLst>
                </a:gridCol>
              </a:tblGrid>
              <a:tr h="243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 smtClean="0">
                          <a:effectLst/>
                        </a:rPr>
                        <a:t>Ho</a:t>
                      </a:r>
                      <a:r>
                        <a:rPr lang="en-US" sz="1000" b="1" u="none" strike="noStrike" dirty="0" smtClean="0">
                          <a:effectLst/>
                        </a:rPr>
                        <a:t>: Null </a:t>
                      </a:r>
                      <a:r>
                        <a:rPr lang="en-US" sz="1000" b="1" u="none" strike="noStrike" dirty="0">
                          <a:effectLst/>
                        </a:rPr>
                        <a:t>Hypothesis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 smtClean="0">
                          <a:effectLst/>
                        </a:rPr>
                        <a:t>Ha</a:t>
                      </a:r>
                      <a:r>
                        <a:rPr lang="en-US" sz="1000" b="1" u="none" strike="noStrike" dirty="0" smtClean="0">
                          <a:effectLst/>
                        </a:rPr>
                        <a:t>: Alternative </a:t>
                      </a:r>
                      <a:r>
                        <a:rPr lang="en-US" sz="1000" b="1" u="none" strike="noStrike" dirty="0">
                          <a:effectLst/>
                        </a:rPr>
                        <a:t>Hypothesis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28123"/>
                  </a:ext>
                </a:extLst>
              </a:tr>
              <a:tr h="24366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Interpretations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vert="vert27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"There is nothing going on."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"There is something going on."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936857"/>
                  </a:ext>
                </a:extLst>
              </a:tr>
              <a:tr h="487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Seeing someone yawn and yawning are </a:t>
                      </a:r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independent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Seeing someone yawn and yawning are </a:t>
                      </a:r>
                      <a:r>
                        <a:rPr lang="en-US" sz="1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dependent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698421"/>
                  </a:ext>
                </a:extLst>
              </a:tr>
              <a:tr h="89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 the </a:t>
                      </a:r>
                      <a:r>
                        <a:rPr lang="en-US" sz="1000" u="sng" strike="noStrike" dirty="0">
                          <a:effectLst/>
                        </a:rPr>
                        <a:t>population</a:t>
                      </a:r>
                      <a:r>
                        <a:rPr lang="en-US" sz="1000" u="none" strike="noStrike" dirty="0">
                          <a:effectLst/>
                        </a:rPr>
                        <a:t> there </a:t>
                      </a:r>
                      <a:r>
                        <a:rPr lang="en-US" sz="1000" u="sng" strike="noStrike" dirty="0">
                          <a:effectLst/>
                        </a:rPr>
                        <a:t>is no difference</a:t>
                      </a:r>
                      <a:r>
                        <a:rPr lang="en-US" sz="1000" u="none" strike="noStrike" dirty="0">
                          <a:effectLst/>
                        </a:rPr>
                        <a:t> in the proportions of yawners who did and did not see a yawn.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 the </a:t>
                      </a:r>
                      <a:r>
                        <a:rPr lang="en-US" sz="1000" u="sng" strike="noStrike" dirty="0">
                          <a:effectLst/>
                        </a:rPr>
                        <a:t>population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the proportion </a:t>
                      </a:r>
                      <a:r>
                        <a:rPr lang="en-US" sz="1000" u="none" strike="noStrike" dirty="0">
                          <a:effectLst/>
                        </a:rPr>
                        <a:t>of yawners who </a:t>
                      </a:r>
                      <a:r>
                        <a:rPr lang="en-US" sz="1000" u="none" strike="noStrike" dirty="0" smtClean="0">
                          <a:effectLst/>
                        </a:rPr>
                        <a:t>did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see a yawn is </a:t>
                      </a:r>
                      <a:r>
                        <a:rPr lang="en-US" sz="1000" u="sng" strike="noStrike" baseline="0" dirty="0" smtClean="0">
                          <a:effectLst/>
                        </a:rPr>
                        <a:t>greater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than those who didn’t</a:t>
                      </a:r>
                      <a:r>
                        <a:rPr lang="en-US" sz="10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110895"/>
                  </a:ext>
                </a:extLst>
              </a:tr>
              <a:tr h="89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The </a:t>
                      </a:r>
                      <a:r>
                        <a:rPr lang="en-US" sz="1000" u="sng" strike="noStrike" dirty="0">
                          <a:effectLst/>
                        </a:rPr>
                        <a:t>observed difference </a:t>
                      </a:r>
                      <a:r>
                        <a:rPr lang="en-US" sz="1000" u="none" strike="noStrike" dirty="0">
                          <a:effectLst/>
                        </a:rPr>
                        <a:t>in the proportion of yawners in the treatment and control is simply </a:t>
                      </a:r>
                      <a:r>
                        <a:rPr lang="en-US" sz="1000" u="sng" strike="noStrike" dirty="0">
                          <a:effectLst/>
                        </a:rPr>
                        <a:t>due to chance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The </a:t>
                      </a:r>
                      <a:r>
                        <a:rPr lang="en-US" sz="1000" u="sng" strike="noStrike" dirty="0">
                          <a:effectLst/>
                        </a:rPr>
                        <a:t>observed difference </a:t>
                      </a:r>
                      <a:r>
                        <a:rPr lang="en-US" sz="1000" u="none" strike="noStrike" dirty="0">
                          <a:effectLst/>
                        </a:rPr>
                        <a:t>in the proportion of yawners in the treatment and control is </a:t>
                      </a:r>
                      <a:r>
                        <a:rPr lang="en-US" sz="1000" u="sng" strike="noStrike" dirty="0">
                          <a:effectLst/>
                        </a:rPr>
                        <a:t>not due to chance.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0" marR="2300" marT="23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26424"/>
                  </a:ext>
                </a:extLst>
              </a:tr>
            </a:tbl>
          </a:graphicData>
        </a:graphic>
      </p:graphicFrame>
      <p:sp>
        <p:nvSpPr>
          <p:cNvPr id="12" name="Up-Down Arrow 11"/>
          <p:cNvSpPr/>
          <p:nvPr/>
        </p:nvSpPr>
        <p:spPr>
          <a:xfrm>
            <a:off x="1238250" y="10445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1238250" y="1606550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238250" y="24161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3079018" y="10445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3084478" y="1606550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3079018" y="2416175"/>
            <a:ext cx="76200" cy="15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968375"/>
            <a:ext cx="2861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Step 0</a:t>
            </a:r>
            <a:r>
              <a:rPr lang="en-US" sz="2000" b="1" dirty="0" smtClean="0"/>
              <a:t>: Set </a:t>
            </a:r>
            <a:r>
              <a:rPr lang="en-US" sz="2000" b="1" dirty="0" smtClean="0"/>
              <a:t>up null and alternative hypotheses.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58082" y="251265"/>
            <a:ext cx="405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Randomization Testing</a:t>
            </a:r>
            <a:endParaRPr lang="en-US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14266" y="1806575"/>
                <a:ext cx="3395034" cy="6901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Ho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𝑦𝑎𝑤𝑛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𝑑𝑖𝑑𝑛𝑡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𝑦𝑎𝑤𝑛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u="sng" dirty="0" smtClean="0"/>
                  <a:t>Ha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𝑠𝑎𝑤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𝑦𝑎𝑤𝑛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𝑑𝑖𝑑𝑛𝑡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𝑦𝑎𝑤𝑛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66" y="1806575"/>
                <a:ext cx="3395034" cy="690189"/>
              </a:xfrm>
              <a:prstGeom prst="rect">
                <a:avLst/>
              </a:prstGeom>
              <a:blipFill>
                <a:blip r:embed="rId2"/>
                <a:stretch>
                  <a:fillRect l="-1248" t="-1695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747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880" y="57937"/>
            <a:ext cx="165481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15" dirty="0" smtClean="0">
                <a:solidFill>
                  <a:srgbClr val="FFFFFF"/>
                </a:solidFill>
                <a:latin typeface="DejaVu Sans"/>
                <a:cs typeface="DejaVu Sans"/>
              </a:rPr>
              <a:t>Hypothesis testing is natural</a:t>
            </a:r>
            <a:endParaRPr sz="105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10" y="352503"/>
            <a:ext cx="2751969" cy="78290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1: Formulate hypotheses/claims.</a:t>
            </a: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0</a:t>
            </a:r>
            <a:r>
              <a:rPr lang="en-US" sz="1100" spc="20" dirty="0">
                <a:latin typeface="Arial"/>
                <a:cs typeface="Arial"/>
              </a:rPr>
              <a:t>: </a:t>
            </a:r>
            <a:r>
              <a:rPr lang="en-US" sz="1100" spc="-30" dirty="0" smtClean="0">
                <a:latin typeface="Arial"/>
                <a:cs typeface="Arial"/>
              </a:rPr>
              <a:t>Your partner isn’t 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A</a:t>
            </a:r>
            <a:r>
              <a:rPr lang="en-US" sz="1100" spc="20" dirty="0" smtClean="0">
                <a:latin typeface="Arial"/>
                <a:cs typeface="Arial"/>
              </a:rPr>
              <a:t>: </a:t>
            </a:r>
            <a:r>
              <a:rPr lang="en-US" sz="1100" spc="-30" dirty="0">
                <a:latin typeface="Arial"/>
                <a:cs typeface="Arial"/>
              </a:rPr>
              <a:t>Your partner </a:t>
            </a:r>
            <a:r>
              <a:rPr lang="en-US" sz="1100" spc="-30" dirty="0" smtClean="0">
                <a:latin typeface="Arial"/>
                <a:cs typeface="Arial"/>
              </a:rPr>
              <a:t>is </a:t>
            </a:r>
            <a:r>
              <a:rPr lang="en-US" sz="1100" spc="-30" dirty="0">
                <a:latin typeface="Arial"/>
                <a:cs typeface="Arial"/>
              </a:rPr>
              <a:t>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en-US" sz="1100" dirty="0" smtClean="0">
              <a:solidFill>
                <a:srgbClr val="024F84"/>
              </a:solidFill>
              <a:latin typeface="DejaVu Serif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-25159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👫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3074" name="Picture 2" descr="Say My Name Pt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7" y="347163"/>
            <a:ext cx="1005813" cy="10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78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5910" y="352503"/>
            <a:ext cx="2751969" cy="13292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1: Formulate hypotheses/claims.</a:t>
            </a: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0</a:t>
            </a:r>
            <a:r>
              <a:rPr lang="en-US" sz="1100" spc="20" dirty="0">
                <a:latin typeface="Arial"/>
                <a:cs typeface="Arial"/>
              </a:rPr>
              <a:t>: </a:t>
            </a:r>
            <a:r>
              <a:rPr lang="en-US" sz="1100" spc="-30" dirty="0" smtClean="0">
                <a:latin typeface="Arial"/>
                <a:cs typeface="Arial"/>
              </a:rPr>
              <a:t>Your partner isn’t 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A</a:t>
            </a:r>
            <a:r>
              <a:rPr lang="en-US" sz="1100" spc="20" dirty="0" smtClean="0">
                <a:latin typeface="Arial"/>
                <a:cs typeface="Arial"/>
              </a:rPr>
              <a:t>: </a:t>
            </a:r>
            <a:r>
              <a:rPr lang="en-US" sz="1100" spc="-30" dirty="0">
                <a:latin typeface="Arial"/>
                <a:cs typeface="Arial"/>
              </a:rPr>
              <a:t>Your partner </a:t>
            </a:r>
            <a:r>
              <a:rPr lang="en-US" sz="1100" spc="-30" dirty="0" smtClean="0">
                <a:latin typeface="Arial"/>
                <a:cs typeface="Arial"/>
              </a:rPr>
              <a:t>is </a:t>
            </a:r>
            <a:r>
              <a:rPr lang="en-US" sz="1100" spc="-30" dirty="0">
                <a:latin typeface="Arial"/>
                <a:cs typeface="Arial"/>
              </a:rPr>
              <a:t>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en-US" sz="11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2: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latin typeface="DejaVu Serif"/>
                <a:cs typeface="DejaVu Serif"/>
              </a:rPr>
              <a:t>Collect the </a:t>
            </a:r>
            <a:r>
              <a:rPr lang="en-US" sz="1100" b="1" dirty="0" smtClean="0">
                <a:latin typeface="DejaVu Serif"/>
                <a:cs typeface="DejaVu Serif"/>
              </a:rPr>
              <a:t>evidence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1100" spc="-15" dirty="0">
              <a:solidFill>
                <a:srgbClr val="024F84"/>
              </a:solidFill>
              <a:latin typeface="DejaVu Serif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-25159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👫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3074" name="Picture 2" descr="Say My Name Pt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7" y="347163"/>
            <a:ext cx="1005813" cy="10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2250" y="1369636"/>
            <a:ext cx="205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Evidence</a:t>
            </a:r>
            <a:r>
              <a:rPr lang="en-US" sz="105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Partner isn’t saying your name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Partner isn’t saying “I love you”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Every other word is “uh huh… yeah ok”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2" name="object 2"/>
          <p:cNvSpPr txBox="1"/>
          <p:nvPr/>
        </p:nvSpPr>
        <p:spPr>
          <a:xfrm>
            <a:off x="2857880" y="57937"/>
            <a:ext cx="165481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15" dirty="0" smtClean="0">
                <a:solidFill>
                  <a:srgbClr val="FFFFFF"/>
                </a:solidFill>
                <a:latin typeface="DejaVu Sans"/>
                <a:cs typeface="DejaVu Sans"/>
              </a:rPr>
              <a:t>Hypothesis testing is natural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517544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5910" y="352503"/>
            <a:ext cx="2751969" cy="23166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1: Formulate hypotheses/claims.</a:t>
            </a: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0</a:t>
            </a:r>
            <a:r>
              <a:rPr lang="en-US" sz="1100" spc="20" dirty="0">
                <a:latin typeface="Arial"/>
                <a:cs typeface="Arial"/>
              </a:rPr>
              <a:t>: </a:t>
            </a:r>
            <a:r>
              <a:rPr lang="en-US" sz="1100" spc="-30" dirty="0" smtClean="0">
                <a:latin typeface="Arial"/>
                <a:cs typeface="Arial"/>
              </a:rPr>
              <a:t>Your partner isn’t 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A</a:t>
            </a:r>
            <a:r>
              <a:rPr lang="en-US" sz="1100" spc="20" dirty="0" smtClean="0">
                <a:latin typeface="Arial"/>
                <a:cs typeface="Arial"/>
              </a:rPr>
              <a:t>: </a:t>
            </a:r>
            <a:r>
              <a:rPr lang="en-US" sz="1100" spc="-30" dirty="0">
                <a:latin typeface="Arial"/>
                <a:cs typeface="Arial"/>
              </a:rPr>
              <a:t>Your partner </a:t>
            </a:r>
            <a:r>
              <a:rPr lang="en-US" sz="1100" spc="-30" dirty="0" smtClean="0">
                <a:latin typeface="Arial"/>
                <a:cs typeface="Arial"/>
              </a:rPr>
              <a:t>is </a:t>
            </a:r>
            <a:r>
              <a:rPr lang="en-US" sz="1100" spc="-30" dirty="0">
                <a:latin typeface="Arial"/>
                <a:cs typeface="Arial"/>
              </a:rPr>
              <a:t>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en-US" sz="11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2: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latin typeface="DejaVu Serif"/>
                <a:cs typeface="DejaVu Serif"/>
              </a:rPr>
              <a:t>Collect the </a:t>
            </a:r>
            <a:r>
              <a:rPr lang="en-US" sz="1100" b="1" dirty="0" smtClean="0">
                <a:latin typeface="DejaVu Serif"/>
                <a:cs typeface="DejaVu Serif"/>
              </a:rPr>
              <a:t>evidence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1100" spc="-15" dirty="0">
              <a:solidFill>
                <a:srgbClr val="024F84"/>
              </a:solidFill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spc="-15" dirty="0" smtClean="0">
                <a:solidFill>
                  <a:srgbClr val="024F84"/>
                </a:solidFill>
                <a:latin typeface="DejaVu Serif"/>
                <a:cs typeface="Arial"/>
              </a:rPr>
              <a:t>Step 3</a:t>
            </a:r>
            <a:r>
              <a:rPr lang="en-US" sz="1200" spc="-15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15" dirty="0" smtClean="0">
                <a:latin typeface="Arial"/>
                <a:cs typeface="Arial"/>
              </a:rPr>
              <a:t>Judge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evidence: </a:t>
            </a:r>
            <a:r>
              <a:rPr sz="1200" spc="-10" dirty="0">
                <a:latin typeface="Arial"/>
                <a:cs typeface="Arial"/>
              </a:rPr>
              <a:t>“Could </a:t>
            </a:r>
            <a:r>
              <a:rPr sz="1200" spc="-30" dirty="0" smtClean="0">
                <a:latin typeface="Arial"/>
                <a:cs typeface="Arial"/>
              </a:rPr>
              <a:t>these</a:t>
            </a:r>
            <a:endParaRPr lang="en-US" sz="1200" spc="-3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20" dirty="0" smtClean="0">
                <a:latin typeface="Arial"/>
                <a:cs typeface="Arial"/>
              </a:rPr>
              <a:t>data </a:t>
            </a:r>
            <a:r>
              <a:rPr sz="1200" spc="-30" dirty="0">
                <a:latin typeface="Arial"/>
                <a:cs typeface="Arial"/>
              </a:rPr>
              <a:t>plausibly </a:t>
            </a:r>
            <a:r>
              <a:rPr sz="1200" spc="-45" dirty="0">
                <a:latin typeface="Arial"/>
                <a:cs typeface="Arial"/>
              </a:rPr>
              <a:t>have  </a:t>
            </a:r>
            <a:r>
              <a:rPr sz="1200" spc="-20" dirty="0">
                <a:latin typeface="Arial"/>
                <a:cs typeface="Arial"/>
              </a:rPr>
              <a:t>happened </a:t>
            </a:r>
            <a:r>
              <a:rPr lang="en-US" sz="1200" spc="-20" dirty="0" smtClean="0">
                <a:latin typeface="Arial"/>
                <a:cs typeface="Arial"/>
              </a:rPr>
              <a:t>by </a:t>
            </a:r>
            <a:r>
              <a:rPr sz="1200" spc="-20" dirty="0" smtClean="0">
                <a:latin typeface="Arial"/>
                <a:cs typeface="Arial"/>
              </a:rPr>
              <a:t>chance</a:t>
            </a:r>
            <a:endParaRPr lang="en-US" sz="1200" spc="-2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40" dirty="0" smtClean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35" dirty="0">
                <a:latin typeface="Arial"/>
                <a:cs typeface="Arial"/>
              </a:rPr>
              <a:t>were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true</a:t>
            </a:r>
            <a:r>
              <a:rPr sz="1200" spc="-15" dirty="0" smtClean="0">
                <a:latin typeface="Arial"/>
                <a:cs typeface="Arial"/>
              </a:rPr>
              <a:t>?”</a:t>
            </a:r>
            <a:endParaRPr lang="en-US" sz="1200" spc="-15" dirty="0" smtClean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-25159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👫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3074" name="Picture 2" descr="Say My Name Pt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7" y="347163"/>
            <a:ext cx="1005813" cy="10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2250" y="1369636"/>
            <a:ext cx="205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Evidence</a:t>
            </a:r>
            <a:r>
              <a:rPr lang="en-US" sz="105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Partner isn’t saying your name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Partner isn’t saying “I love you”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Every other word is “uh huh… yeah ok”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798635" y="2945834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Judge the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Shady!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2857880" y="57937"/>
            <a:ext cx="165481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15" dirty="0" smtClean="0">
                <a:solidFill>
                  <a:srgbClr val="FFFFFF"/>
                </a:solidFill>
                <a:latin typeface="DejaVu Sans"/>
                <a:cs typeface="DejaVu Sans"/>
              </a:rPr>
              <a:t>Hypothesis testing is natural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775143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5910" y="352503"/>
            <a:ext cx="2751969" cy="288348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1: Formulate hypotheses/claims.</a:t>
            </a: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0</a:t>
            </a:r>
            <a:r>
              <a:rPr lang="en-US" sz="1100" spc="20" dirty="0">
                <a:latin typeface="Arial"/>
                <a:cs typeface="Arial"/>
              </a:rPr>
              <a:t>: </a:t>
            </a:r>
            <a:r>
              <a:rPr lang="en-US" sz="1100" spc="-30" dirty="0" smtClean="0">
                <a:latin typeface="Arial"/>
                <a:cs typeface="Arial"/>
              </a:rPr>
              <a:t>Your partner isn’t 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spcBef>
                <a:spcPts val="225"/>
              </a:spcBef>
            </a:pPr>
            <a:r>
              <a:rPr lang="en-US" sz="1100" i="1" spc="20" dirty="0" smtClean="0">
                <a:latin typeface="Times New Roman"/>
                <a:cs typeface="Times New Roman"/>
              </a:rPr>
              <a:t>H</a:t>
            </a:r>
            <a:r>
              <a:rPr lang="en-US" sz="1100" spc="30" baseline="-13888" dirty="0" smtClean="0">
                <a:latin typeface="Times New Roman"/>
                <a:cs typeface="Times New Roman"/>
              </a:rPr>
              <a:t>A</a:t>
            </a:r>
            <a:r>
              <a:rPr lang="en-US" sz="1100" spc="20" dirty="0" smtClean="0">
                <a:latin typeface="Arial"/>
                <a:cs typeface="Arial"/>
              </a:rPr>
              <a:t>: </a:t>
            </a:r>
            <a:r>
              <a:rPr lang="en-US" sz="1100" spc="-30" dirty="0">
                <a:latin typeface="Arial"/>
                <a:cs typeface="Arial"/>
              </a:rPr>
              <a:t>Your partner </a:t>
            </a:r>
            <a:r>
              <a:rPr lang="en-US" sz="1100" spc="-30" dirty="0" smtClean="0">
                <a:latin typeface="Arial"/>
                <a:cs typeface="Arial"/>
              </a:rPr>
              <a:t>is </a:t>
            </a:r>
            <a:r>
              <a:rPr lang="en-US" sz="1100" spc="-30" dirty="0">
                <a:latin typeface="Arial"/>
                <a:cs typeface="Arial"/>
              </a:rPr>
              <a:t>cheating.</a:t>
            </a:r>
            <a:endParaRPr lang="en-US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en-US" sz="11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Step 2: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dirty="0" smtClean="0">
                <a:latin typeface="DejaVu Serif"/>
                <a:cs typeface="DejaVu Serif"/>
              </a:rPr>
              <a:t>Collect the </a:t>
            </a:r>
            <a:r>
              <a:rPr lang="en-US" sz="1100" b="1" dirty="0" smtClean="0">
                <a:latin typeface="DejaVu Serif"/>
                <a:cs typeface="DejaVu Serif"/>
              </a:rPr>
              <a:t>evidence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1100" spc="-15" dirty="0">
              <a:solidFill>
                <a:srgbClr val="024F84"/>
              </a:solidFill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100" spc="-15" dirty="0" smtClean="0">
                <a:solidFill>
                  <a:srgbClr val="024F84"/>
                </a:solidFill>
                <a:latin typeface="DejaVu Serif"/>
                <a:cs typeface="Arial"/>
              </a:rPr>
              <a:t>Step 3</a:t>
            </a:r>
            <a:r>
              <a:rPr lang="en-US" sz="1200" spc="-15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15" dirty="0" smtClean="0">
                <a:latin typeface="Arial"/>
                <a:cs typeface="Arial"/>
              </a:rPr>
              <a:t>Judge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evidence: </a:t>
            </a:r>
            <a:r>
              <a:rPr sz="1200" spc="-10" dirty="0">
                <a:latin typeface="Arial"/>
                <a:cs typeface="Arial"/>
              </a:rPr>
              <a:t>“Could </a:t>
            </a:r>
            <a:r>
              <a:rPr sz="1200" spc="-30" dirty="0" smtClean="0">
                <a:latin typeface="Arial"/>
                <a:cs typeface="Arial"/>
              </a:rPr>
              <a:t>these</a:t>
            </a:r>
            <a:endParaRPr lang="en-US" sz="1200" spc="-3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20" dirty="0" smtClean="0">
                <a:latin typeface="Arial"/>
                <a:cs typeface="Arial"/>
              </a:rPr>
              <a:t>data </a:t>
            </a:r>
            <a:r>
              <a:rPr sz="1200" spc="-30" dirty="0">
                <a:latin typeface="Arial"/>
                <a:cs typeface="Arial"/>
              </a:rPr>
              <a:t>plausibly </a:t>
            </a:r>
            <a:r>
              <a:rPr sz="1200" spc="-45" dirty="0">
                <a:latin typeface="Arial"/>
                <a:cs typeface="Arial"/>
              </a:rPr>
              <a:t>have  </a:t>
            </a:r>
            <a:r>
              <a:rPr sz="1200" spc="-20" dirty="0">
                <a:latin typeface="Arial"/>
                <a:cs typeface="Arial"/>
              </a:rPr>
              <a:t>happened </a:t>
            </a:r>
            <a:r>
              <a:rPr lang="en-US" sz="1200" spc="-20" dirty="0" smtClean="0">
                <a:latin typeface="Arial"/>
                <a:cs typeface="Arial"/>
              </a:rPr>
              <a:t>by </a:t>
            </a:r>
            <a:r>
              <a:rPr sz="1200" spc="-20" dirty="0" smtClean="0">
                <a:latin typeface="Arial"/>
                <a:cs typeface="Arial"/>
              </a:rPr>
              <a:t>chance</a:t>
            </a:r>
            <a:endParaRPr lang="en-US" sz="1200" spc="-2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125"/>
              </a:spcBef>
            </a:pPr>
            <a:r>
              <a:rPr sz="1200" spc="-40" dirty="0" smtClean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null </a:t>
            </a:r>
            <a:r>
              <a:rPr sz="1200" spc="-25" dirty="0">
                <a:latin typeface="Arial"/>
                <a:cs typeface="Arial"/>
              </a:rPr>
              <a:t>hypothesis </a:t>
            </a:r>
            <a:r>
              <a:rPr sz="1200" spc="-35" dirty="0">
                <a:latin typeface="Arial"/>
                <a:cs typeface="Arial"/>
              </a:rPr>
              <a:t>were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true</a:t>
            </a:r>
            <a:r>
              <a:rPr sz="1200" spc="-15" dirty="0" smtClean="0">
                <a:latin typeface="Arial"/>
                <a:cs typeface="Arial"/>
              </a:rPr>
              <a:t>?”</a:t>
            </a:r>
            <a:endParaRPr lang="en-US" sz="1200" spc="-15" dirty="0" smtClean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200" spc="-35" dirty="0" smtClean="0">
                <a:solidFill>
                  <a:schemeClr val="tx2"/>
                </a:solidFill>
                <a:latin typeface="Arial"/>
                <a:cs typeface="Arial"/>
              </a:rPr>
              <a:t>Step 4: 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35" dirty="0" smtClean="0">
                <a:latin typeface="Arial"/>
                <a:cs typeface="Arial"/>
              </a:rPr>
              <a:t>Make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decision: </a:t>
            </a:r>
            <a:r>
              <a:rPr sz="1200" spc="5" dirty="0">
                <a:latin typeface="Arial"/>
                <a:cs typeface="Arial"/>
              </a:rPr>
              <a:t>“How </a:t>
            </a:r>
            <a:r>
              <a:rPr sz="1200" spc="-40" dirty="0">
                <a:latin typeface="Arial"/>
                <a:cs typeface="Arial"/>
              </a:rPr>
              <a:t>unlikely is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unlikely?”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-25159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👫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3074" name="Picture 2" descr="Say My Name Pt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7" y="347163"/>
            <a:ext cx="1005813" cy="10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2250" y="1369636"/>
            <a:ext cx="2057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Evidence</a:t>
            </a:r>
            <a:r>
              <a:rPr lang="en-US" sz="105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Partner isn’t saying your name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Partner isn’t saying “I love you”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Every other word is “uh huh… yeah ok”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798635" y="2945834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Judge the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Shady!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2857880" y="57937"/>
            <a:ext cx="165481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spc="-15" dirty="0" smtClean="0">
                <a:solidFill>
                  <a:srgbClr val="FFFFFF"/>
                </a:solidFill>
                <a:latin typeface="DejaVu Sans"/>
                <a:cs typeface="DejaVu Sans"/>
              </a:rPr>
              <a:t>Hypothesis testing is natural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288233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216" y="282575"/>
            <a:ext cx="2709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Step </a:t>
            </a:r>
            <a:r>
              <a:rPr lang="en-US" sz="2000" b="1" u="sng" dirty="0" smtClean="0"/>
              <a:t>1</a:t>
            </a:r>
            <a:r>
              <a:rPr lang="en-US" sz="2000" b="1" dirty="0" smtClean="0"/>
              <a:t>: </a:t>
            </a:r>
            <a:r>
              <a:rPr lang="en-US" sz="2000" b="1" dirty="0"/>
              <a:t>How </a:t>
            </a:r>
            <a:r>
              <a:rPr lang="en-US" sz="2000" b="1" dirty="0" smtClean="0"/>
              <a:t>do we generate </a:t>
            </a:r>
            <a:r>
              <a:rPr lang="en-US" sz="2000" b="1" dirty="0" smtClean="0"/>
              <a:t>the randomization distribution that </a:t>
            </a:r>
            <a:r>
              <a:rPr lang="en-US" sz="2000" b="1" dirty="0" smtClean="0"/>
              <a:t>allows us to </a:t>
            </a:r>
            <a:r>
              <a:rPr lang="en-US" sz="2000" b="1" u="sng" dirty="0" smtClean="0"/>
              <a:t>judge the evidence</a:t>
            </a:r>
            <a:r>
              <a:rPr lang="en-US" sz="2000" b="1" dirty="0" smtClean="0"/>
              <a:t> </a:t>
            </a:r>
            <a:r>
              <a:rPr lang="en-US" sz="2000" b="1" dirty="0" smtClean="0"/>
              <a:t>for our </a:t>
            </a:r>
            <a:r>
              <a:rPr lang="en-US" sz="2000" b="1" dirty="0" smtClean="0"/>
              <a:t>two competing </a:t>
            </a:r>
            <a:r>
              <a:rPr lang="en-US" sz="2000" b="1" dirty="0" smtClean="0"/>
              <a:t>claims?</a:t>
            </a:r>
            <a:endParaRPr lang="en-US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0"/>
          <a:stretch/>
        </p:blipFill>
        <p:spPr>
          <a:xfrm>
            <a:off x="2838448" y="947864"/>
            <a:ext cx="1710237" cy="979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17306" y="632031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pic>
        <p:nvPicPr>
          <p:cNvPr id="6" name="Picture 2" descr="White Ruled Paper Lot on Brown Wooden Sur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42" y="2171218"/>
            <a:ext cx="1673874" cy="11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307171">
            <a:off x="3431093" y="2647559"/>
            <a:ext cx="5249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92D050"/>
                </a:solidFill>
              </a:rPr>
              <a:t>Yawn</a:t>
            </a:r>
            <a:endParaRPr lang="en-US" sz="11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51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2424430" cy="20758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024F84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024F84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latin typeface="DejaVu Sans"/>
                <a:cs typeface="DejaVu Sans"/>
              </a:rPr>
              <a:t>Testing via</a:t>
            </a:r>
            <a:r>
              <a:rPr sz="1050" dirty="0">
                <a:latin typeface="DejaVu Sans"/>
                <a:cs typeface="DejaVu Sans"/>
              </a:rPr>
              <a:t> </a:t>
            </a:r>
            <a:r>
              <a:rPr sz="1050" spc="-55" dirty="0"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Checking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for</a:t>
            </a:r>
            <a:r>
              <a:rPr sz="1050" spc="-3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dependent variable values from the sample data on index cards.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“Treatment Group” (# of cards = Treatment Group Size)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“Control Group” </a:t>
            </a:r>
            <a:r>
              <a:rPr lang="en-US" sz="1100" dirty="0"/>
              <a:t>(# of cards = </a:t>
            </a:r>
            <a:r>
              <a:rPr lang="en-US" sz="1100" dirty="0" smtClean="0"/>
              <a:t>Control </a:t>
            </a:r>
            <a:r>
              <a:rPr lang="en-US" sz="1100" dirty="0"/>
              <a:t>Group Size</a:t>
            </a:r>
            <a:r>
              <a:rPr lang="en-US" sz="1100" dirty="0" smtClean="0"/>
              <a:t>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proportions between the treatment and control groups and plot the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Generating the </a:t>
            </a:r>
            <a:r>
              <a:rPr lang="en-US" sz="1600" b="1" dirty="0" smtClean="0"/>
              <a:t>Randomization Distribution </a:t>
            </a:r>
            <a:r>
              <a:rPr lang="en-US" sz="1200" b="1" dirty="0" smtClean="0"/>
              <a:t>(two </a:t>
            </a:r>
            <a:r>
              <a:rPr lang="en-US" sz="1200" b="1" dirty="0" smtClean="0"/>
              <a:t>categorical variables).</a:t>
            </a:r>
            <a:endParaRPr lang="en-US" sz="16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53313"/>
          <a:stretch/>
        </p:blipFill>
        <p:spPr>
          <a:xfrm>
            <a:off x="2665395" y="1003108"/>
            <a:ext cx="1924050" cy="611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2886"/>
          <a:stretch/>
        </p:blipFill>
        <p:spPr>
          <a:xfrm>
            <a:off x="3088305" y="2035175"/>
            <a:ext cx="1521795" cy="8181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62250" y="17581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450285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6449" y="358775"/>
            <a:ext cx="2514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Research Question</a:t>
            </a:r>
            <a:r>
              <a:rPr lang="en-US" sz="3600" b="1" dirty="0" smtClean="0"/>
              <a:t>: Is yawning contagious?</a:t>
            </a:r>
            <a:endParaRPr lang="en-US" sz="3600" b="1" dirty="0"/>
          </a:p>
        </p:txBody>
      </p:sp>
      <p:sp>
        <p:nvSpPr>
          <p:cNvPr id="5" name="object 2"/>
          <p:cNvSpPr/>
          <p:nvPr/>
        </p:nvSpPr>
        <p:spPr>
          <a:xfrm>
            <a:off x="105911" y="389813"/>
            <a:ext cx="1845841" cy="2781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584863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dependent variable values from the sample data on index cards</a:t>
            </a:r>
          </a:p>
          <a:p>
            <a:r>
              <a:rPr lang="en-US" sz="1050" i="1" dirty="0" smtClean="0">
                <a:solidFill>
                  <a:srgbClr val="92D050"/>
                </a:solidFill>
              </a:rPr>
              <a:t>    (50 cards = yawning experiment sample size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	</a:t>
            </a:r>
            <a:r>
              <a:rPr lang="en-US" sz="1050" i="1" dirty="0" smtClean="0">
                <a:solidFill>
                  <a:srgbClr val="92D050"/>
                </a:solidFill>
              </a:rPr>
              <a:t>=total number of actors)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 </a:t>
            </a:r>
            <a:r>
              <a:rPr lang="en-US" sz="1050" i="1" dirty="0" smtClean="0">
                <a:solidFill>
                  <a:srgbClr val="92D050"/>
                </a:solidFill>
              </a:rPr>
              <a:t>       14 Say yawn, 36 say not yawn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“Treatment Group” (# of cards = Treatment Group Size)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“Control Group” </a:t>
            </a:r>
            <a:r>
              <a:rPr lang="en-US" sz="1100" dirty="0"/>
              <a:t>(# of cards = </a:t>
            </a:r>
            <a:r>
              <a:rPr lang="en-US" sz="1100" dirty="0" smtClean="0"/>
              <a:t>Control </a:t>
            </a:r>
            <a:r>
              <a:rPr lang="en-US" sz="1100" dirty="0"/>
              <a:t>Group Size</a:t>
            </a:r>
            <a:r>
              <a:rPr lang="en-US" sz="1100" dirty="0" smtClean="0"/>
              <a:t>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proportions between the treatment and control groups and plot the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Generating the Randomization </a:t>
            </a:r>
            <a:r>
              <a:rPr lang="en-US" sz="1600" b="1" dirty="0" smtClean="0"/>
              <a:t>Distribution (</a:t>
            </a:r>
            <a:r>
              <a:rPr lang="en-US" sz="1600" b="1" dirty="0"/>
              <a:t>two </a:t>
            </a:r>
            <a:r>
              <a:rPr lang="en-US" sz="1600" b="1" dirty="0" smtClean="0"/>
              <a:t>categorical variables).</a:t>
            </a:r>
            <a:endParaRPr lang="en-US" sz="16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53313"/>
          <a:stretch/>
        </p:blipFill>
        <p:spPr>
          <a:xfrm>
            <a:off x="2665395" y="1003108"/>
            <a:ext cx="1924050" cy="61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2886"/>
          <a:stretch/>
        </p:blipFill>
        <p:spPr>
          <a:xfrm>
            <a:off x="3088305" y="2035175"/>
            <a:ext cx="1521795" cy="818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2250" y="17581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61151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2886"/>
          <a:stretch/>
        </p:blipFill>
        <p:spPr>
          <a:xfrm>
            <a:off x="3088305" y="2035175"/>
            <a:ext cx="1521795" cy="81815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dependent variable values from the sample data on index cards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 (</a:t>
            </a:r>
            <a:r>
              <a:rPr lang="en-US" sz="1050" i="1" u="sng" dirty="0">
                <a:solidFill>
                  <a:srgbClr val="92D050"/>
                </a:solidFill>
              </a:rPr>
              <a:t>50</a:t>
            </a:r>
            <a:r>
              <a:rPr lang="en-US" sz="1050" i="1" dirty="0">
                <a:solidFill>
                  <a:srgbClr val="92D050"/>
                </a:solidFill>
              </a:rPr>
              <a:t> cards = yawning experiment sample size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	=total number of actors)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        </a:t>
            </a:r>
            <a:r>
              <a:rPr lang="en-US" sz="1050" i="1" u="sng" dirty="0">
                <a:solidFill>
                  <a:srgbClr val="92D050"/>
                </a:solidFill>
              </a:rPr>
              <a:t>14</a:t>
            </a:r>
            <a:r>
              <a:rPr lang="en-US" sz="1050" i="1" dirty="0">
                <a:solidFill>
                  <a:srgbClr val="92D050"/>
                </a:solidFill>
              </a:rPr>
              <a:t> Say yawn, </a:t>
            </a:r>
            <a:r>
              <a:rPr lang="en-US" sz="1050" i="1" u="sng" dirty="0">
                <a:solidFill>
                  <a:srgbClr val="92D050"/>
                </a:solidFill>
              </a:rPr>
              <a:t>36</a:t>
            </a:r>
            <a:r>
              <a:rPr lang="en-US" sz="1050" i="1" dirty="0">
                <a:solidFill>
                  <a:srgbClr val="92D050"/>
                </a:solidFill>
              </a:rPr>
              <a:t> say not yawn</a:t>
            </a:r>
            <a:endParaRPr lang="en-US" sz="110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>
                <a:solidFill>
                  <a:srgbClr val="FFC000"/>
                </a:solidFill>
              </a:rPr>
              <a:t>“Treatment Group” </a:t>
            </a:r>
            <a:r>
              <a:rPr lang="en-US" sz="1100" dirty="0" smtClean="0"/>
              <a:t>(# of cards = </a:t>
            </a:r>
            <a:r>
              <a:rPr lang="en-US" sz="1100" u="sng" dirty="0" smtClean="0">
                <a:solidFill>
                  <a:srgbClr val="FFC000"/>
                </a:solidFill>
              </a:rPr>
              <a:t>34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endParaRPr lang="en-US" sz="1100" dirty="0" smtClean="0"/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>
                <a:solidFill>
                  <a:srgbClr val="FFC000"/>
                </a:solidFill>
              </a:rPr>
              <a:t>“Control Group” </a:t>
            </a:r>
            <a:r>
              <a:rPr lang="en-US" sz="1100" dirty="0"/>
              <a:t>(# of cards = </a:t>
            </a:r>
            <a:r>
              <a:rPr lang="en-US" sz="1100" u="sng" dirty="0" smtClean="0">
                <a:solidFill>
                  <a:srgbClr val="FFC000"/>
                </a:solidFill>
              </a:rPr>
              <a:t>16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endParaRPr lang="en-US" sz="1100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</a:t>
            </a:r>
            <a:r>
              <a:rPr lang="en-US" sz="1100" dirty="0" smtClean="0"/>
              <a:t>proportions </a:t>
            </a:r>
            <a:r>
              <a:rPr lang="en-US" sz="1100" dirty="0" smtClean="0">
                <a:solidFill>
                  <a:srgbClr val="92D050"/>
                </a:solidFill>
              </a:rPr>
              <a:t>(of yawn cards) </a:t>
            </a:r>
            <a:r>
              <a:rPr lang="en-US" sz="1100" dirty="0" smtClean="0"/>
              <a:t>between the treatment and control groups and plot the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Generating the Randomization </a:t>
            </a:r>
            <a:r>
              <a:rPr lang="en-US" sz="1600" b="1" dirty="0" smtClean="0"/>
              <a:t>Distribution (</a:t>
            </a:r>
            <a:r>
              <a:rPr lang="en-US" sz="1600" b="1" dirty="0"/>
              <a:t>two </a:t>
            </a:r>
            <a:r>
              <a:rPr lang="en-US" sz="1600" b="1" dirty="0" smtClean="0"/>
              <a:t>categorical variables).</a:t>
            </a:r>
            <a:endParaRPr lang="en-US" sz="1600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53313"/>
          <a:stretch/>
        </p:blipFill>
        <p:spPr>
          <a:xfrm>
            <a:off x="2665395" y="1003108"/>
            <a:ext cx="1924050" cy="6116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62250" y="17581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870669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286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randomization distribution to be centered at?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0"/>
          <a:stretch/>
        </p:blipFill>
        <p:spPr>
          <a:xfrm>
            <a:off x="2838449" y="1196975"/>
            <a:ext cx="1710237" cy="979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17306" y="9199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124250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286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randomization distribution to be centered at?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0"/>
          <a:stretch/>
        </p:blipFill>
        <p:spPr>
          <a:xfrm>
            <a:off x="2838449" y="1196975"/>
            <a:ext cx="1710237" cy="979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17306" y="9199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cxnSp>
        <p:nvCxnSpPr>
          <p:cNvPr id="7" name="Elbow Connector 6"/>
          <p:cNvCxnSpPr>
            <a:endCxn id="4" idx="2"/>
          </p:cNvCxnSpPr>
          <p:nvPr/>
        </p:nvCxnSpPr>
        <p:spPr>
          <a:xfrm>
            <a:off x="1314450" y="1928435"/>
            <a:ext cx="2379118" cy="247801"/>
          </a:xfrm>
          <a:prstGeom prst="bentConnector4">
            <a:avLst>
              <a:gd name="adj1" fmla="val 32029"/>
              <a:gd name="adj2" fmla="val 192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4250" y="2339975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pic>
        <p:nvPicPr>
          <p:cNvPr id="18434" name="Picture 2" descr="Playing Cards D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63775"/>
            <a:ext cx="1552545" cy="10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649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50" y="35877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R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Simulate the Yawning Experiment under the assumption of independence 500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11" t="7894" r="11" b="-2032"/>
          <a:stretch/>
        </p:blipFill>
        <p:spPr>
          <a:xfrm>
            <a:off x="628315" y="1349375"/>
            <a:ext cx="3128345" cy="18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78" y="2382376"/>
            <a:ext cx="1828800" cy="96660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216" y="282575"/>
            <a:ext cx="3014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Step 2: </a:t>
            </a:r>
            <a:r>
              <a:rPr lang="en-US" sz="2000" b="1" dirty="0" smtClean="0"/>
              <a:t>Once </a:t>
            </a:r>
            <a:r>
              <a:rPr lang="en-US" sz="2000" b="1" dirty="0" smtClean="0"/>
              <a:t>we have our </a:t>
            </a:r>
            <a:r>
              <a:rPr lang="en-US" sz="2000" b="1" dirty="0" smtClean="0">
                <a:solidFill>
                  <a:srgbClr val="0070C0"/>
                </a:solidFill>
              </a:rPr>
              <a:t>randomization distribution</a:t>
            </a:r>
            <a:r>
              <a:rPr lang="en-US" sz="2000" b="1" dirty="0" smtClean="0"/>
              <a:t>, how do we use </a:t>
            </a:r>
            <a:r>
              <a:rPr lang="en-US" sz="2000" b="1" dirty="0" smtClean="0">
                <a:solidFill>
                  <a:srgbClr val="0070C0"/>
                </a:solidFill>
              </a:rPr>
              <a:t>this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our observed difference</a:t>
            </a:r>
            <a:r>
              <a:rPr lang="en-US" sz="2000" b="1" dirty="0" smtClean="0"/>
              <a:t> to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make an inference about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relationship between two variables in the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population</a:t>
            </a:r>
            <a:r>
              <a:rPr lang="en-US" sz="2000" b="1" dirty="0" smtClean="0"/>
              <a:t>?</a:t>
            </a:r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717306" y="632031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085"/>
          <a:stretch/>
        </p:blipFill>
        <p:spPr>
          <a:xfrm>
            <a:off x="2966117" y="1005585"/>
            <a:ext cx="1524000" cy="826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880517" y="1081786"/>
            <a:ext cx="533400" cy="641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49272" y="1682259"/>
            <a:ext cx="511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u="sng" dirty="0">
                <a:solidFill>
                  <a:srgbClr val="C00000"/>
                </a:solidFill>
              </a:rPr>
              <a:t>4%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01754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2424430" cy="20758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024F84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024F84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solidFill>
                  <a:srgbClr val="CCCCCC"/>
                </a:solidFill>
                <a:latin typeface="DejaVu Sans"/>
                <a:cs typeface="DejaVu Sans"/>
              </a:rPr>
              <a:t>Testing via</a:t>
            </a:r>
            <a:r>
              <a:rPr sz="105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CCCCCC"/>
                </a:solidFill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latin typeface="DejaVu Sans"/>
                <a:cs typeface="DejaVu Sans"/>
              </a:rPr>
              <a:t>Checking </a:t>
            </a:r>
            <a:r>
              <a:rPr sz="1050" spc="-50" dirty="0">
                <a:latin typeface="DejaVu Sans"/>
                <a:cs typeface="DejaVu Sans"/>
              </a:rPr>
              <a:t>for</a:t>
            </a:r>
            <a:r>
              <a:rPr sz="1050" spc="-30" dirty="0">
                <a:latin typeface="DejaVu Sans"/>
                <a:cs typeface="DejaVu Sans"/>
              </a:rPr>
              <a:t> </a:t>
            </a:r>
            <a:r>
              <a:rPr sz="1050" spc="-50" dirty="0"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0" dirty="0">
                <a:solidFill>
                  <a:srgbClr val="1A2E3D"/>
                </a:solidFill>
              </a:rPr>
              <a:t>Clicker</a:t>
            </a:r>
            <a:r>
              <a:rPr sz="1000" spc="-90" dirty="0">
                <a:solidFill>
                  <a:srgbClr val="1A2E3D"/>
                </a:solidFill>
              </a:rPr>
              <a:t> </a:t>
            </a:r>
            <a:r>
              <a:rPr sz="1000" spc="-6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006475"/>
          </a:xfrm>
          <a:custGeom>
            <a:avLst/>
            <a:gdLst/>
            <a:ahLst/>
            <a:cxnLst/>
            <a:rect l="l" t="t" r="r" b="b"/>
            <a:pathLst>
              <a:path w="4222115" h="1006475">
                <a:moveTo>
                  <a:pt x="0" y="1006347"/>
                </a:moveTo>
                <a:lnTo>
                  <a:pt x="4222115" y="1006347"/>
                </a:lnTo>
                <a:lnTo>
                  <a:pt x="4222115" y="0"/>
                </a:lnTo>
                <a:lnTo>
                  <a:pt x="0" y="0"/>
                </a:lnTo>
                <a:lnTo>
                  <a:pt x="0" y="1006347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7743" y="384162"/>
            <a:ext cx="4010025" cy="1365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Do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simulation results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suggest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yawning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200" spc="17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contagious,</a:t>
            </a:r>
            <a:endParaRPr sz="1200">
              <a:latin typeface="Arial"/>
              <a:cs typeface="Arial"/>
            </a:endParaRPr>
          </a:p>
          <a:p>
            <a:pPr marL="15240" marR="164465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i.e.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does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seeing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someone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yawn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yawning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appear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 dependent?</a:t>
            </a:r>
            <a:endParaRPr sz="1200">
              <a:latin typeface="Arial"/>
              <a:cs typeface="Arial"/>
            </a:endParaRPr>
          </a:p>
          <a:p>
            <a:pPr marL="15240" marR="48895">
              <a:lnSpc>
                <a:spcPct val="100000"/>
              </a:lnSpc>
              <a:spcBef>
                <a:spcPts val="10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(Hint: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actual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data the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difference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was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0.04,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does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  appear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unusual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observation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chance</a:t>
            </a:r>
            <a:r>
              <a:rPr sz="1200" spc="1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model?)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18360" algn="l"/>
              </a:tabLst>
            </a:pPr>
            <a:r>
              <a:rPr sz="1200" spc="-140" dirty="0">
                <a:solidFill>
                  <a:srgbClr val="024F84"/>
                </a:solidFill>
                <a:latin typeface="DejaVu Sans"/>
                <a:cs typeface="DejaVu Sans"/>
              </a:rPr>
              <a:t>(a) </a:t>
            </a:r>
            <a:r>
              <a:rPr sz="1200" spc="-35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90" dirty="0">
                <a:latin typeface="Arial"/>
                <a:cs typeface="Arial"/>
              </a:rPr>
              <a:t>Yes	</a:t>
            </a:r>
            <a:r>
              <a:rPr sz="1200" spc="-125" dirty="0">
                <a:solidFill>
                  <a:srgbClr val="024F84"/>
                </a:solidFill>
                <a:latin typeface="DejaVu Sans"/>
                <a:cs typeface="DejaVu Sans"/>
              </a:rPr>
              <a:t>(b)</a:t>
            </a:r>
            <a:r>
              <a:rPr sz="1200" spc="-60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200" spc="-20" dirty="0"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10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0870" y="-3372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1" t="7894" r="11" b="-2032"/>
          <a:stretch/>
        </p:blipFill>
        <p:spPr>
          <a:xfrm>
            <a:off x="857250" y="1776098"/>
            <a:ext cx="2899745" cy="16846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2517" y="1658865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08" y="231325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Inference:</a:t>
            </a:r>
            <a:endParaRPr lang="en-US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481"/>
          <a:stretch/>
        </p:blipFill>
        <p:spPr>
          <a:xfrm>
            <a:off x="74908" y="692990"/>
            <a:ext cx="3810000" cy="2198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32308" y="1002333"/>
            <a:ext cx="1752600" cy="1580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6108" y="2583319"/>
            <a:ext cx="511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u="sng" dirty="0">
                <a:solidFill>
                  <a:srgbClr val="C00000"/>
                </a:solidFill>
              </a:rPr>
              <a:t>4%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305049" y="946558"/>
            <a:ext cx="15332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199/</a:t>
            </a:r>
            <a:r>
              <a:rPr lang="en-US" sz="1100" dirty="0" smtClean="0">
                <a:solidFill>
                  <a:srgbClr val="0070C0"/>
                </a:solidFill>
              </a:rPr>
              <a:t>500</a:t>
            </a:r>
            <a:r>
              <a:rPr lang="en-US" sz="1100" dirty="0" smtClean="0">
                <a:solidFill>
                  <a:srgbClr val="C00000"/>
                </a:solidFill>
              </a:rPr>
              <a:t> ≈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39.8%</a:t>
            </a:r>
            <a:r>
              <a:rPr lang="en-US" sz="1100" dirty="0" smtClean="0">
                <a:solidFill>
                  <a:srgbClr val="C00000"/>
                </a:solidFill>
              </a:rPr>
              <a:t> of simulated differences are </a:t>
            </a:r>
            <a:r>
              <a:rPr lang="en-US" sz="1100" dirty="0" smtClean="0">
                <a:solidFill>
                  <a:srgbClr val="C00000"/>
                </a:solidFill>
              </a:rPr>
              <a:t>4% or above.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08" y="664029"/>
            <a:ext cx="160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 smtClean="0">
                <a:solidFill>
                  <a:schemeClr val="accent1"/>
                </a:solidFill>
              </a:rPr>
              <a:t>500</a:t>
            </a:r>
            <a:r>
              <a:rPr lang="en-US" sz="1050" u="sng" dirty="0" smtClean="0">
                <a:solidFill>
                  <a:schemeClr val="accent1"/>
                </a:solidFill>
              </a:rPr>
              <a:t> total dots </a:t>
            </a:r>
            <a:r>
              <a:rPr lang="en-US" sz="1050" dirty="0" smtClean="0">
                <a:solidFill>
                  <a:schemeClr val="accent1"/>
                </a:solidFill>
              </a:rPr>
              <a:t>= </a:t>
            </a:r>
          </a:p>
          <a:p>
            <a:r>
              <a:rPr lang="en-US" sz="1050" b="1" dirty="0" smtClean="0">
                <a:solidFill>
                  <a:schemeClr val="accent1"/>
                </a:solidFill>
              </a:rPr>
              <a:t>500</a:t>
            </a:r>
            <a:r>
              <a:rPr lang="en-US" sz="1050" dirty="0" smtClean="0">
                <a:solidFill>
                  <a:schemeClr val="accent1"/>
                </a:solidFill>
              </a:rPr>
              <a:t> simulated % differences we would expect to see IF SEEING A YAWN AND YAWNING WERE INDEPENDENT.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0796" y="462157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012014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08" y="231325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Inference:</a:t>
            </a:r>
            <a:endParaRPr lang="en-US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481"/>
          <a:stretch/>
        </p:blipFill>
        <p:spPr>
          <a:xfrm>
            <a:off x="74908" y="692990"/>
            <a:ext cx="3810000" cy="2198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32308" y="1002333"/>
            <a:ext cx="1752600" cy="1580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6108" y="2583319"/>
            <a:ext cx="511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u="sng" dirty="0">
                <a:solidFill>
                  <a:srgbClr val="C00000"/>
                </a:solidFill>
              </a:rPr>
              <a:t>4%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305049" y="946558"/>
            <a:ext cx="15332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199/</a:t>
            </a:r>
            <a:r>
              <a:rPr lang="en-US" sz="1100" dirty="0" smtClean="0">
                <a:solidFill>
                  <a:srgbClr val="0070C0"/>
                </a:solidFill>
              </a:rPr>
              <a:t>500</a:t>
            </a:r>
            <a:r>
              <a:rPr lang="en-US" sz="1100" dirty="0" smtClean="0">
                <a:solidFill>
                  <a:srgbClr val="C00000"/>
                </a:solidFill>
              </a:rPr>
              <a:t> ≈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0.398</a:t>
            </a:r>
            <a:r>
              <a:rPr lang="en-US" sz="1100" dirty="0" smtClean="0">
                <a:solidFill>
                  <a:srgbClr val="C00000"/>
                </a:solidFill>
              </a:rPr>
              <a:t> of simulated differences are </a:t>
            </a:r>
            <a:r>
              <a:rPr lang="en-US" sz="1100" dirty="0" smtClean="0">
                <a:solidFill>
                  <a:srgbClr val="C00000"/>
                </a:solidFill>
              </a:rPr>
              <a:t>4% or above.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08" y="664029"/>
            <a:ext cx="160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 smtClean="0">
                <a:solidFill>
                  <a:schemeClr val="accent1"/>
                </a:solidFill>
              </a:rPr>
              <a:t>500</a:t>
            </a:r>
            <a:r>
              <a:rPr lang="en-US" sz="1050" u="sng" dirty="0" smtClean="0">
                <a:solidFill>
                  <a:schemeClr val="accent1"/>
                </a:solidFill>
              </a:rPr>
              <a:t> total dots </a:t>
            </a:r>
            <a:r>
              <a:rPr lang="en-US" sz="1050" dirty="0" smtClean="0">
                <a:solidFill>
                  <a:schemeClr val="accent1"/>
                </a:solidFill>
              </a:rPr>
              <a:t>= </a:t>
            </a:r>
          </a:p>
          <a:p>
            <a:r>
              <a:rPr lang="en-US" sz="1050" b="1" dirty="0" smtClean="0">
                <a:solidFill>
                  <a:schemeClr val="accent1"/>
                </a:solidFill>
              </a:rPr>
              <a:t>500</a:t>
            </a:r>
            <a:r>
              <a:rPr lang="en-US" sz="1050" dirty="0" smtClean="0">
                <a:solidFill>
                  <a:schemeClr val="accent1"/>
                </a:solidFill>
              </a:rPr>
              <a:t> simulated % differences we would expect to see IF SEEING A YAWN AND YAWNING WERE INDEPENDENT.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1905"/>
            <a:ext cx="4591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2">
                    <a:lumMod val="50000"/>
                  </a:schemeClr>
                </a:solidFill>
              </a:rPr>
              <a:t>P-value is High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→ There is NOT enough evidence to suggest seeing someone yawn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makes you more likely to yawn (yawning is contagious)(yawning and seeing someone yawn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are dependent)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450" y="317974"/>
            <a:ext cx="10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P-value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43250" y="580840"/>
            <a:ext cx="685800" cy="43053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50796" y="462157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871634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106997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1.</a:t>
            </a:r>
            <a:r>
              <a:rPr sz="1050" spc="-70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1095781"/>
            <a:ext cx="2424430" cy="707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 startAt="2"/>
              <a:tabLst>
                <a:tab pos="167005" algn="l"/>
              </a:tabLst>
            </a:pP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Is </a:t>
            </a:r>
            <a:r>
              <a:rPr sz="1050" spc="-60" dirty="0" smtClean="0">
                <a:solidFill>
                  <a:srgbClr val="024F84"/>
                </a:solidFill>
                <a:latin typeface="DejaVu Sans"/>
                <a:cs typeface="DejaVu Sans"/>
              </a:rPr>
              <a:t>yawning</a:t>
            </a:r>
            <a:r>
              <a:rPr lang="en-US" sz="1050" spc="-60" dirty="0" smtClean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204" dirty="0" smtClean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024F84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 smtClean="0">
                <a:latin typeface="DejaVu Sans"/>
                <a:cs typeface="DejaVu Sans"/>
              </a:rPr>
              <a:t>Competing</a:t>
            </a:r>
            <a:r>
              <a:rPr sz="1050" spc="-35" dirty="0" smtClean="0">
                <a:latin typeface="DejaVu Sans"/>
                <a:cs typeface="DejaVu Sans"/>
              </a:rPr>
              <a:t> </a:t>
            </a:r>
            <a:r>
              <a:rPr sz="1050" spc="-45" dirty="0"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latin typeface="DejaVu Sans"/>
                <a:cs typeface="DejaVu Sans"/>
              </a:rPr>
              <a:t>Testing via</a:t>
            </a:r>
            <a:r>
              <a:rPr sz="1050" dirty="0">
                <a:latin typeface="DejaVu Sans"/>
                <a:cs typeface="DejaVu Sans"/>
              </a:rPr>
              <a:t> </a:t>
            </a:r>
            <a:r>
              <a:rPr sz="1050" spc="-55" dirty="0"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latin typeface="DejaVu Sans"/>
                <a:cs typeface="DejaVu Sans"/>
              </a:rPr>
              <a:t>Checking </a:t>
            </a:r>
            <a:r>
              <a:rPr sz="1050" spc="-50" dirty="0">
                <a:latin typeface="DejaVu Sans"/>
                <a:cs typeface="DejaVu Sans"/>
              </a:rPr>
              <a:t>for</a:t>
            </a:r>
            <a:r>
              <a:rPr sz="1050" spc="-30" dirty="0">
                <a:latin typeface="DejaVu Sans"/>
                <a:cs typeface="DejaVu Sans"/>
              </a:rPr>
              <a:t> </a:t>
            </a:r>
            <a:r>
              <a:rPr sz="1050" spc="-50" dirty="0"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068220"/>
            <a:ext cx="2176145" cy="647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 startAt="3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9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Clr>
                <a:srgbClr val="CCDBE6"/>
              </a:buClr>
              <a:buFont typeface="DejaVu Sans"/>
              <a:buAutoNum type="arabicPeriod" startAt="3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 startAt="3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68114857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2424430" cy="20758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solidFill>
                  <a:srgbClr val="CCCCCC"/>
                </a:solidFill>
                <a:latin typeface="DejaVu Sans"/>
                <a:cs typeface="DejaVu Sans"/>
              </a:rPr>
              <a:t>Testing via</a:t>
            </a:r>
            <a:r>
              <a:rPr sz="105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CCCCCC"/>
                </a:solidFill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Checking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for</a:t>
            </a:r>
            <a:r>
              <a:rPr sz="1050" spc="-3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DejaVu Sans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024F84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024F84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024F84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024F84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" y="153504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Research Question</a:t>
            </a:r>
            <a:r>
              <a:rPr lang="en-US" sz="3200" b="1" dirty="0" smtClean="0"/>
              <a:t>: Does caffeine intake increase tapping rate?</a:t>
            </a:r>
            <a:endParaRPr lang="en-US" sz="3200" b="1" dirty="0"/>
          </a:p>
        </p:txBody>
      </p:sp>
      <p:pic>
        <p:nvPicPr>
          <p:cNvPr id="20482" name="Picture 2" descr="White Ceramic Cup Filled With Coff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60" y="1654175"/>
            <a:ext cx="2569490" cy="17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305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251" y="57937"/>
            <a:ext cx="12344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60" dirty="0"/>
              <a:t>Tapping </a:t>
            </a:r>
            <a:r>
              <a:rPr spc="-40" dirty="0"/>
              <a:t>on</a:t>
            </a:r>
            <a:r>
              <a:rPr spc="-35" dirty="0"/>
              <a:t> </a:t>
            </a:r>
            <a:r>
              <a:rPr spc="-60" dirty="0"/>
              <a:t>caﬀeine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502399"/>
            <a:ext cx="4011929" cy="17504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234315" indent="-182245">
              <a:lnSpc>
                <a:spcPct val="100000"/>
              </a:lnSpc>
              <a:spcBef>
                <a:spcPts val="90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 smtClean="0">
                <a:latin typeface="Arial"/>
                <a:cs typeface="Arial"/>
              </a:rPr>
              <a:t>In a </a:t>
            </a:r>
            <a:r>
              <a:rPr sz="1200" spc="-15" dirty="0" smtClean="0">
                <a:latin typeface="Arial"/>
                <a:cs typeface="Arial"/>
              </a:rPr>
              <a:t>double-blind </a:t>
            </a:r>
            <a:r>
              <a:rPr sz="1200" spc="-25" dirty="0" smtClean="0">
                <a:latin typeface="Arial"/>
                <a:cs typeface="Arial"/>
              </a:rPr>
              <a:t>experiment </a:t>
            </a:r>
            <a:r>
              <a:rPr sz="1200" spc="-50" dirty="0" smtClean="0">
                <a:latin typeface="Arial"/>
                <a:cs typeface="Arial"/>
              </a:rPr>
              <a:t>a </a:t>
            </a:r>
            <a:r>
              <a:rPr sz="1200" spc="-30" dirty="0" smtClean="0">
                <a:latin typeface="Arial"/>
                <a:cs typeface="Arial"/>
              </a:rPr>
              <a:t>sample </a:t>
            </a:r>
            <a:r>
              <a:rPr sz="1200" spc="-15" dirty="0" smtClean="0">
                <a:latin typeface="Arial"/>
                <a:cs typeface="Arial"/>
              </a:rPr>
              <a:t>of</a:t>
            </a:r>
            <a:r>
              <a:rPr lang="en-US" sz="1200" spc="-15" dirty="0" smtClean="0">
                <a:latin typeface="Arial"/>
                <a:cs typeface="Arial"/>
              </a:rPr>
              <a:t> </a:t>
            </a:r>
            <a:r>
              <a:rPr lang="en-US" sz="1200" u="sng" spc="-15" dirty="0" smtClean="0">
                <a:latin typeface="Arial"/>
                <a:cs typeface="Arial"/>
              </a:rPr>
              <a:t>20</a:t>
            </a:r>
            <a:r>
              <a:rPr sz="1200" spc="-15" dirty="0" smtClean="0">
                <a:latin typeface="Arial"/>
                <a:cs typeface="Arial"/>
              </a:rPr>
              <a:t> </a:t>
            </a:r>
            <a:r>
              <a:rPr sz="1200" spc="-40" dirty="0" smtClean="0">
                <a:latin typeface="Arial"/>
                <a:cs typeface="Arial"/>
              </a:rPr>
              <a:t>male </a:t>
            </a:r>
            <a:r>
              <a:rPr sz="1200" spc="-30" dirty="0" smtClean="0">
                <a:latin typeface="Arial"/>
                <a:cs typeface="Arial"/>
              </a:rPr>
              <a:t>college </a:t>
            </a:r>
            <a:r>
              <a:rPr sz="1200" spc="-15" dirty="0" smtClean="0">
                <a:latin typeface="Arial"/>
                <a:cs typeface="Arial"/>
              </a:rPr>
              <a:t>students</a:t>
            </a:r>
            <a:r>
              <a:rPr lang="en-US" sz="1200" spc="-15" dirty="0" smtClean="0">
                <a:latin typeface="Arial"/>
                <a:cs typeface="Arial"/>
              </a:rPr>
              <a:t> were randomly assigned to</a:t>
            </a:r>
            <a:r>
              <a:rPr sz="1200" spc="-15" dirty="0" smtClean="0">
                <a:latin typeface="Arial"/>
                <a:cs typeface="Arial"/>
              </a:rPr>
              <a:t> </a:t>
            </a:r>
            <a:r>
              <a:rPr sz="1200" spc="10" dirty="0" smtClean="0">
                <a:latin typeface="Arial"/>
                <a:cs typeface="Arial"/>
              </a:rPr>
              <a:t>two </a:t>
            </a:r>
            <a:r>
              <a:rPr sz="1200" spc="-20" dirty="0">
                <a:latin typeface="Arial"/>
                <a:cs typeface="Arial"/>
              </a:rPr>
              <a:t>groups </a:t>
            </a:r>
            <a:r>
              <a:rPr sz="1200" spc="-15" dirty="0" smtClean="0">
                <a:latin typeface="Arial"/>
                <a:cs typeface="Arial"/>
              </a:rPr>
              <a:t>of </a:t>
            </a:r>
            <a:r>
              <a:rPr sz="1200" u="sng" spc="-10" dirty="0">
                <a:latin typeface="Arial"/>
                <a:cs typeface="Arial"/>
              </a:rPr>
              <a:t>10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students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each.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Each </a:t>
            </a:r>
            <a:r>
              <a:rPr sz="1200" spc="-15" dirty="0">
                <a:latin typeface="Arial"/>
                <a:cs typeface="Arial"/>
              </a:rPr>
              <a:t>student </a:t>
            </a:r>
            <a:r>
              <a:rPr sz="1200" spc="-20" dirty="0">
                <a:latin typeface="Arial"/>
                <a:cs typeface="Arial"/>
              </a:rPr>
              <a:t>drank the </a:t>
            </a:r>
            <a:r>
              <a:rPr sz="1200" spc="-35" dirty="0">
                <a:latin typeface="Arial"/>
                <a:cs typeface="Arial"/>
              </a:rPr>
              <a:t>equivalent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10" dirty="0">
                <a:latin typeface="Arial"/>
                <a:cs typeface="Arial"/>
              </a:rPr>
              <a:t>cups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25" dirty="0">
                <a:latin typeface="Arial"/>
                <a:cs typeface="Arial"/>
              </a:rPr>
              <a:t>coffee,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20" dirty="0">
                <a:latin typeface="Arial"/>
                <a:cs typeface="Arial"/>
              </a:rPr>
              <a:t>included </a:t>
            </a:r>
            <a:r>
              <a:rPr sz="1200" spc="-10" dirty="0">
                <a:latin typeface="Arial"/>
                <a:cs typeface="Arial"/>
              </a:rPr>
              <a:t>about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200 mg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of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 </a:t>
            </a:r>
            <a:r>
              <a:rPr sz="1200" spc="-20" dirty="0">
                <a:latin typeface="Arial"/>
                <a:cs typeface="Arial"/>
              </a:rPr>
              <a:t>for the  </a:t>
            </a:r>
            <a:r>
              <a:rPr sz="1200" spc="-15" dirty="0">
                <a:latin typeface="Arial"/>
                <a:cs typeface="Arial"/>
              </a:rPr>
              <a:t>students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15" dirty="0" smtClean="0">
                <a:latin typeface="Arial"/>
                <a:cs typeface="Arial"/>
              </a:rPr>
              <a:t>group</a:t>
            </a:r>
            <a:r>
              <a:rPr lang="en-US" sz="1200" spc="-15" dirty="0" smtClean="0">
                <a:latin typeface="Arial"/>
                <a:cs typeface="Arial"/>
              </a:rPr>
              <a:t>,</a:t>
            </a:r>
            <a:r>
              <a:rPr sz="1200" spc="-15" dirty="0" smtClean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spc="-25" dirty="0">
                <a:latin typeface="Arial"/>
                <a:cs typeface="Arial"/>
              </a:rPr>
              <a:t>was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decaffeinated </a:t>
            </a:r>
            <a:r>
              <a:rPr sz="1200" spc="-30" dirty="0">
                <a:solidFill>
                  <a:srgbClr val="FFC000"/>
                </a:solidFill>
                <a:latin typeface="Arial"/>
                <a:cs typeface="Arial"/>
              </a:rPr>
              <a:t>coffee </a:t>
            </a:r>
            <a:r>
              <a:rPr sz="1200" spc="-20" dirty="0">
                <a:latin typeface="Arial"/>
                <a:cs typeface="Arial"/>
              </a:rPr>
              <a:t>for the  </a:t>
            </a:r>
            <a:r>
              <a:rPr sz="1200" spc="-15" dirty="0">
                <a:latin typeface="Arial"/>
                <a:cs typeface="Arial"/>
              </a:rPr>
              <a:t>second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group.</a:t>
            </a:r>
            <a:endParaRPr sz="1200" dirty="0">
              <a:latin typeface="Arial"/>
              <a:cs typeface="Arial"/>
            </a:endParaRPr>
          </a:p>
          <a:p>
            <a:pPr marL="194310" marR="440055" indent="-182245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latin typeface="Arial"/>
                <a:cs typeface="Arial"/>
              </a:rPr>
              <a:t>After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two </a:t>
            </a:r>
            <a:r>
              <a:rPr sz="1200" spc="-25" dirty="0">
                <a:latin typeface="Arial"/>
                <a:cs typeface="Arial"/>
              </a:rPr>
              <a:t>hour </a:t>
            </a:r>
            <a:r>
              <a:rPr sz="1200" spc="-15" dirty="0">
                <a:latin typeface="Arial"/>
                <a:cs typeface="Arial"/>
              </a:rPr>
              <a:t>period,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15" dirty="0">
                <a:latin typeface="Arial"/>
                <a:cs typeface="Arial"/>
              </a:rPr>
              <a:t>student </a:t>
            </a:r>
            <a:r>
              <a:rPr sz="1200" spc="-25" dirty="0">
                <a:latin typeface="Arial"/>
                <a:cs typeface="Arial"/>
              </a:rPr>
              <a:t>was </a:t>
            </a:r>
            <a:r>
              <a:rPr sz="1200" spc="-15" dirty="0">
                <a:latin typeface="Arial"/>
                <a:cs typeface="Arial"/>
              </a:rPr>
              <a:t>tested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40" dirty="0">
                <a:latin typeface="Arial"/>
                <a:cs typeface="Arial"/>
              </a:rPr>
              <a:t>measure </a:t>
            </a:r>
            <a:r>
              <a:rPr sz="1200" spc="-40" dirty="0">
                <a:solidFill>
                  <a:srgbClr val="92D050"/>
                </a:solidFill>
                <a:latin typeface="Arial"/>
                <a:cs typeface="Arial"/>
              </a:rPr>
              <a:t>ﬁnger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</a:t>
            </a:r>
            <a:r>
              <a:rPr sz="1200" spc="-30" dirty="0">
                <a:solidFill>
                  <a:srgbClr val="92D050"/>
                </a:solidFill>
                <a:latin typeface="Arial"/>
                <a:cs typeface="Arial"/>
              </a:rPr>
              <a:t>rate </a:t>
            </a:r>
            <a:r>
              <a:rPr sz="1200" spc="-35" dirty="0">
                <a:latin typeface="Arial"/>
                <a:cs typeface="Arial"/>
              </a:rPr>
              <a:t>(taps </a:t>
            </a:r>
            <a:r>
              <a:rPr sz="1200" spc="-20" dirty="0">
                <a:latin typeface="Arial"/>
                <a:cs typeface="Arial"/>
              </a:rPr>
              <a:t>per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minute).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7350" y="57937"/>
            <a:ext cx="3155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D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12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42862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Sample Data Collected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3448050" y="1577975"/>
            <a:ext cx="11620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Visualizing Data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044575"/>
            <a:ext cx="2973469" cy="18433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13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</a:rPr>
              <a:t>Clicker</a:t>
            </a:r>
            <a:r>
              <a:rPr sz="1000" spc="-45" dirty="0">
                <a:solidFill>
                  <a:srgbClr val="1A2E3D"/>
                </a:solidFill>
              </a:rPr>
              <a:t> </a:t>
            </a:r>
            <a:r>
              <a:rPr sz="1000" spc="-6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358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useful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visualize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distributions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</a:t>
            </a:r>
            <a:r>
              <a:rPr sz="1200" spc="-30" dirty="0">
                <a:solidFill>
                  <a:srgbClr val="92D050"/>
                </a:solidFill>
                <a:latin typeface="Arial"/>
                <a:cs typeface="Arial"/>
              </a:rPr>
              <a:t>rate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no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</a:t>
            </a:r>
            <a:r>
              <a:rPr sz="1200" spc="1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groups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916333"/>
            <a:ext cx="1741805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Bar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Mosaic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Pie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Side-by-side </a:t>
            </a:r>
            <a:r>
              <a:rPr sz="1200" spc="-10" dirty="0">
                <a:latin typeface="Arial"/>
                <a:cs typeface="Arial"/>
              </a:rPr>
              <a:t>box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plots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Single </a:t>
            </a:r>
            <a:r>
              <a:rPr sz="1200" spc="-10" dirty="0">
                <a:latin typeface="Arial"/>
                <a:cs typeface="Arial"/>
              </a:rPr>
              <a:t>box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2469" y="60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9878" y="418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13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</a:rPr>
              <a:t>Clicker</a:t>
            </a:r>
            <a:r>
              <a:rPr sz="1000" spc="-45" dirty="0">
                <a:solidFill>
                  <a:srgbClr val="1A2E3D"/>
                </a:solidFill>
              </a:rPr>
              <a:t> </a:t>
            </a:r>
            <a:r>
              <a:rPr sz="1000" spc="-6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358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useful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visualize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distributions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</a:t>
            </a:r>
            <a:r>
              <a:rPr sz="1200" spc="-30" dirty="0">
                <a:solidFill>
                  <a:srgbClr val="92D050"/>
                </a:solidFill>
                <a:latin typeface="Arial"/>
                <a:cs typeface="Arial"/>
              </a:rPr>
              <a:t>rate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no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</a:t>
            </a:r>
            <a:r>
              <a:rPr sz="1200" spc="1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groups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916333"/>
            <a:ext cx="1797685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Bar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Mosaic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Pie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Side-by-side box</a:t>
            </a:r>
            <a:r>
              <a:rPr sz="1200" i="1" spc="-3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935151"/>
                </a:solidFill>
                <a:latin typeface="Arial"/>
                <a:cs typeface="Arial"/>
              </a:rPr>
              <a:t>plots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DejaVu Sans"/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Single </a:t>
            </a:r>
            <a:r>
              <a:rPr sz="1200" spc="-10" dirty="0">
                <a:latin typeface="Arial"/>
                <a:cs typeface="Arial"/>
              </a:rPr>
              <a:t>box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2469" y="60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50" y="72371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50" y="69194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c</a:t>
            </a:r>
            <a:r>
              <a:rPr lang="en-US" sz="1200" dirty="0" smtClean="0">
                <a:solidFill>
                  <a:srgbClr val="92D050"/>
                </a:solidFill>
              </a:rPr>
              <a:t>ategorical variable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580" y="691217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numerical variable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4734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Exploratory </a:t>
            </a:r>
            <a:r>
              <a:rPr spc="-55" dirty="0"/>
              <a:t>data</a:t>
            </a:r>
            <a:r>
              <a:rPr spc="-30" dirty="0"/>
              <a:t> </a:t>
            </a:r>
            <a:r>
              <a:rPr spc="-50"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68452" y="632460"/>
            <a:ext cx="1761489" cy="825500"/>
          </a:xfrm>
          <a:custGeom>
            <a:avLst/>
            <a:gdLst/>
            <a:ahLst/>
            <a:cxnLst/>
            <a:rect l="l" t="t" r="r" b="b"/>
            <a:pathLst>
              <a:path w="1761489" h="825500">
                <a:moveTo>
                  <a:pt x="0" y="825119"/>
                </a:moveTo>
                <a:lnTo>
                  <a:pt x="1760982" y="825119"/>
                </a:lnTo>
                <a:lnTo>
                  <a:pt x="1760982" y="0"/>
                </a:lnTo>
                <a:lnTo>
                  <a:pt x="0" y="0"/>
                </a:lnTo>
                <a:lnTo>
                  <a:pt x="0" y="82511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951" y="652005"/>
            <a:ext cx="158051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Compare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 distributions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of tapping 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rates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caffeine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and 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caffeine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groups.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1314"/>
              </p:ext>
            </p:extLst>
          </p:nvPr>
        </p:nvGraphicFramePr>
        <p:xfrm>
          <a:off x="2015756" y="742200"/>
          <a:ext cx="2590164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Difference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78105">
                        <a:lnSpc>
                          <a:spcPts val="980"/>
                        </a:lnSpc>
                      </a:pPr>
                      <a:r>
                        <a:rPr sz="1000" spc="-30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mean</a:t>
                      </a:r>
                      <a:endParaRPr sz="10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80"/>
                        </a:lnSpc>
                      </a:pPr>
                      <a:r>
                        <a:rPr sz="1000" spc="-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248.3</a:t>
                      </a:r>
                      <a:endParaRPr sz="10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80"/>
                        </a:lnSpc>
                      </a:pPr>
                      <a:r>
                        <a:rPr sz="1000" spc="-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244.8</a:t>
                      </a:r>
                      <a:endParaRPr sz="10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980"/>
                        </a:lnSpc>
                      </a:pPr>
                      <a:r>
                        <a:rPr sz="1000" spc="-5" dirty="0">
                          <a:solidFill>
                            <a:srgbClr val="92D05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000" dirty="0">
                        <a:solidFill>
                          <a:srgbClr val="92D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L="78105">
                        <a:lnSpc>
                          <a:spcPts val="109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SD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2.21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2.39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09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-0.18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 marL="78105">
                        <a:lnSpc>
                          <a:spcPts val="109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median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09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8105">
                        <a:lnSpc>
                          <a:spcPts val="1170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IQR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4.25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-0.75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63523" y="2150902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4">
                <a:moveTo>
                  <a:pt x="0" y="0"/>
                </a:moveTo>
                <a:lnTo>
                  <a:pt x="1091141" y="0"/>
                </a:lnTo>
              </a:path>
            </a:pathLst>
          </a:custGeom>
          <a:ln w="13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9064" y="2405968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127472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9064" y="1640891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5005"/>
                </a:lnTo>
              </a:path>
            </a:pathLst>
          </a:custGeom>
          <a:ln w="453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6324" y="253344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4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6324" y="1640891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4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3523" y="1895896"/>
            <a:ext cx="1091565" cy="510540"/>
          </a:xfrm>
          <a:custGeom>
            <a:avLst/>
            <a:gdLst/>
            <a:ahLst/>
            <a:cxnLst/>
            <a:rect l="l" t="t" r="r" b="b"/>
            <a:pathLst>
              <a:path w="1091564" h="510539">
                <a:moveTo>
                  <a:pt x="0" y="510071"/>
                </a:moveTo>
                <a:lnTo>
                  <a:pt x="1091141" y="510071"/>
                </a:lnTo>
                <a:lnTo>
                  <a:pt x="1091141" y="0"/>
                </a:lnTo>
                <a:lnTo>
                  <a:pt x="0" y="0"/>
                </a:lnTo>
                <a:lnTo>
                  <a:pt x="0" y="510071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7405" y="2597237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4">
                <a:moveTo>
                  <a:pt x="0" y="0"/>
                </a:moveTo>
                <a:lnTo>
                  <a:pt x="1091141" y="0"/>
                </a:lnTo>
              </a:path>
            </a:pathLst>
          </a:custGeom>
          <a:ln w="13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3007" y="2150902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32"/>
                </a:lnTo>
              </a:path>
            </a:pathLst>
          </a:custGeom>
          <a:ln w="453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0206" y="2915978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4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0206" y="215090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4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7405" y="2278435"/>
            <a:ext cx="1091565" cy="637540"/>
          </a:xfrm>
          <a:custGeom>
            <a:avLst/>
            <a:gdLst/>
            <a:ahLst/>
            <a:cxnLst/>
            <a:rect l="l" t="t" r="r" b="b"/>
            <a:pathLst>
              <a:path w="1091564" h="637539">
                <a:moveTo>
                  <a:pt x="0" y="637543"/>
                </a:moveTo>
                <a:lnTo>
                  <a:pt x="1091141" y="637543"/>
                </a:lnTo>
                <a:lnTo>
                  <a:pt x="1091141" y="0"/>
                </a:lnTo>
                <a:lnTo>
                  <a:pt x="0" y="0"/>
                </a:lnTo>
                <a:lnTo>
                  <a:pt x="0" y="637543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9064" y="2967003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80">
                <a:moveTo>
                  <a:pt x="0" y="0"/>
                </a:moveTo>
                <a:lnTo>
                  <a:pt x="1363942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9064" y="2967003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58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3007" y="2967003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58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62234" y="3038559"/>
            <a:ext cx="294005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10" dirty="0">
                <a:solidFill>
                  <a:srgbClr val="FFC000"/>
                </a:solidFill>
                <a:latin typeface="Arial"/>
                <a:cs typeface="Arial"/>
              </a:rPr>
              <a:t>Caf</a:t>
            </a:r>
            <a:r>
              <a:rPr sz="550" spc="-1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550" spc="10" dirty="0">
                <a:solidFill>
                  <a:srgbClr val="FFC000"/>
                </a:solidFill>
                <a:latin typeface="Arial"/>
                <a:cs typeface="Arial"/>
              </a:rPr>
              <a:t>eine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9690" y="3038559"/>
            <a:ext cx="386715" cy="1000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5" dirty="0">
                <a:solidFill>
                  <a:srgbClr val="FFC000"/>
                </a:solidFill>
                <a:latin typeface="Arial"/>
                <a:cs typeface="Arial"/>
              </a:rPr>
              <a:t>NoCaffeine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8021" y="1640891"/>
            <a:ext cx="0" cy="1275715"/>
          </a:xfrm>
          <a:custGeom>
            <a:avLst/>
            <a:gdLst/>
            <a:ahLst/>
            <a:cxnLst/>
            <a:rect l="l" t="t" r="r" b="b"/>
            <a:pathLst>
              <a:path h="1275714">
                <a:moveTo>
                  <a:pt x="0" y="1275087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441" y="291597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441" y="266097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441" y="240596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4441" y="21509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4441" y="189589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4441" y="164089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43580" y="0"/>
                </a:moveTo>
                <a:lnTo>
                  <a:pt x="0" y="0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4975" y="1567533"/>
            <a:ext cx="106680" cy="142176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267335" algn="l"/>
                <a:tab pos="522605" algn="l"/>
                <a:tab pos="777240" algn="l"/>
                <a:tab pos="1032510" algn="l"/>
                <a:tab pos="1287780" algn="l"/>
              </a:tabLst>
            </a:pPr>
            <a:r>
              <a:rPr sz="550" dirty="0">
                <a:latin typeface="Arial"/>
                <a:cs typeface="Arial"/>
              </a:rPr>
              <a:t>242	244	246	248	250	252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8021" y="1589866"/>
            <a:ext cx="2946400" cy="1377315"/>
          </a:xfrm>
          <a:custGeom>
            <a:avLst/>
            <a:gdLst/>
            <a:ahLst/>
            <a:cxnLst/>
            <a:rect l="l" t="t" r="r" b="b"/>
            <a:pathLst>
              <a:path w="2946400" h="1377314">
                <a:moveTo>
                  <a:pt x="0" y="1377137"/>
                </a:moveTo>
                <a:lnTo>
                  <a:pt x="2946028" y="1377137"/>
                </a:lnTo>
                <a:lnTo>
                  <a:pt x="2946028" y="0"/>
                </a:lnTo>
                <a:lnTo>
                  <a:pt x="0" y="0"/>
                </a:lnTo>
                <a:lnTo>
                  <a:pt x="0" y="1377137"/>
                </a:lnTo>
              </a:path>
            </a:pathLst>
          </a:custGeom>
          <a:ln w="4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35662" y="1997046"/>
            <a:ext cx="128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Tap Rate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968375"/>
            <a:ext cx="2861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Step 0</a:t>
            </a:r>
            <a:r>
              <a:rPr lang="en-US" sz="2000" b="1" dirty="0" smtClean="0"/>
              <a:t>: </a:t>
            </a:r>
            <a:r>
              <a:rPr lang="en-US" sz="2000" b="1" dirty="0" smtClean="0"/>
              <a:t>Set up null and alternative hypotheses.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58082" y="251265"/>
            <a:ext cx="405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Randomization Testing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76450" y="1882775"/>
            <a:ext cx="23282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Ho: _________</a:t>
            </a:r>
          </a:p>
          <a:p>
            <a:r>
              <a:rPr lang="en-US" dirty="0" smtClean="0"/>
              <a:t>Ha: 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911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45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5885">
              <a:lnSpc>
                <a:spcPct val="100000"/>
              </a:lnSpc>
              <a:spcBef>
                <a:spcPts val="244"/>
              </a:spcBef>
            </a:pP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interested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b="1" u="sng" spc="-35" dirty="0">
                <a:solidFill>
                  <a:srgbClr val="1A2E3D"/>
                </a:solidFill>
                <a:latin typeface="Arial"/>
                <a:cs typeface="Arial"/>
              </a:rPr>
              <a:t>increases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 </a:t>
            </a:r>
            <a:r>
              <a:rPr sz="1200" spc="-25" dirty="0">
                <a:solidFill>
                  <a:srgbClr val="92D050"/>
                </a:solidFill>
                <a:latin typeface="Arial"/>
                <a:cs typeface="Arial"/>
              </a:rPr>
              <a:t>rate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</a:t>
            </a:r>
            <a:r>
              <a:rPr sz="1200" spc="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hypotheses?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68375"/>
            <a:ext cx="1912875" cy="2259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2469" y="60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9878" y="418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45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5885">
              <a:lnSpc>
                <a:spcPct val="100000"/>
              </a:lnSpc>
              <a:spcBef>
                <a:spcPts val="244"/>
              </a:spcBef>
            </a:pP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interested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b="1" u="sng" spc="-35" dirty="0">
                <a:solidFill>
                  <a:srgbClr val="1A2E3D"/>
                </a:solidFill>
                <a:latin typeface="Arial"/>
                <a:cs typeface="Arial"/>
              </a:rPr>
              <a:t>increases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 </a:t>
            </a:r>
            <a:r>
              <a:rPr sz="1200" spc="-25" dirty="0">
                <a:solidFill>
                  <a:srgbClr val="92D050"/>
                </a:solidFill>
                <a:latin typeface="Arial"/>
                <a:cs typeface="Arial"/>
              </a:rPr>
              <a:t>rate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</a:t>
            </a:r>
            <a:r>
              <a:rPr sz="1200" spc="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hypotheses?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4" y="912957"/>
            <a:ext cx="1861826" cy="2304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2469" y="60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9878" y="418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  <p:extLst>
      <p:ext uri="{BB962C8B-B14F-4D97-AF65-F5344CB8AC3E}">
        <p14:creationId xmlns:p14="http://schemas.microsoft.com/office/powerpoint/2010/main" val="29298830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9966" y="57937"/>
            <a:ext cx="14827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20" dirty="0">
                <a:solidFill>
                  <a:srgbClr val="FFFFFF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yawning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contagious?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707129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200" spc="-40" dirty="0">
                <a:latin typeface="Arial"/>
                <a:cs typeface="Arial"/>
              </a:rPr>
              <a:t>An </a:t>
            </a:r>
            <a:r>
              <a:rPr sz="1200" spc="-25" dirty="0">
                <a:latin typeface="Arial"/>
                <a:cs typeface="Arial"/>
              </a:rPr>
              <a:t>experiment </a:t>
            </a:r>
            <a:r>
              <a:rPr sz="1200" spc="-5" dirty="0">
                <a:latin typeface="Arial"/>
                <a:cs typeface="Arial"/>
              </a:rPr>
              <a:t>conducted </a:t>
            </a:r>
            <a:r>
              <a:rPr sz="1200" spc="-20" dirty="0">
                <a:latin typeface="Arial"/>
                <a:cs typeface="Arial"/>
              </a:rPr>
              <a:t>by the </a:t>
            </a:r>
            <a:r>
              <a:rPr sz="1200" spc="-25" dirty="0">
                <a:latin typeface="Arial"/>
                <a:cs typeface="Arial"/>
              </a:rPr>
              <a:t>MythBusters </a:t>
            </a:r>
            <a:r>
              <a:rPr sz="1200" spc="-15" dirty="0">
                <a:latin typeface="Arial"/>
                <a:cs typeface="Arial"/>
              </a:rPr>
              <a:t>tested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20" dirty="0">
                <a:latin typeface="Arial"/>
                <a:cs typeface="Arial"/>
              </a:rPr>
              <a:t>person can be subconsciously </a:t>
            </a:r>
            <a:r>
              <a:rPr sz="1200" spc="-30" dirty="0">
                <a:latin typeface="Arial"/>
                <a:cs typeface="Arial"/>
              </a:rPr>
              <a:t>inﬂuenced </a:t>
            </a:r>
            <a:r>
              <a:rPr sz="1200" spc="-15" dirty="0">
                <a:latin typeface="Arial"/>
                <a:cs typeface="Arial"/>
              </a:rPr>
              <a:t>into </a:t>
            </a:r>
            <a:r>
              <a:rPr sz="1200" spc="-30" dirty="0">
                <a:latin typeface="Arial"/>
                <a:cs typeface="Arial"/>
              </a:rPr>
              <a:t>yawning </a:t>
            </a:r>
            <a:r>
              <a:rPr sz="1200" spc="-40" dirty="0">
                <a:latin typeface="Arial"/>
                <a:cs typeface="Arial"/>
              </a:rPr>
              <a:t>if  </a:t>
            </a:r>
            <a:r>
              <a:rPr sz="1200" spc="-25" dirty="0">
                <a:latin typeface="Arial"/>
                <a:cs typeface="Arial"/>
              </a:rPr>
              <a:t>another </a:t>
            </a:r>
            <a:r>
              <a:rPr sz="1200" spc="-20" dirty="0">
                <a:latin typeface="Arial"/>
                <a:cs typeface="Arial"/>
              </a:rPr>
              <a:t>person </a:t>
            </a:r>
            <a:r>
              <a:rPr sz="1200" spc="-40" dirty="0">
                <a:latin typeface="Arial"/>
                <a:cs typeface="Arial"/>
              </a:rPr>
              <a:t>near </a:t>
            </a:r>
            <a:r>
              <a:rPr sz="1200" spc="-20" dirty="0">
                <a:latin typeface="Arial"/>
                <a:cs typeface="Arial"/>
              </a:rPr>
              <a:t>them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yawns.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384" y="1163218"/>
            <a:ext cx="2871453" cy="164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411" y="3118421"/>
            <a:ext cx="313626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https://www.youtube.com/watch?v=bCCCxV3nNgs&amp;feature=youtu.be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3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70" dirty="0"/>
              <a:t>15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1A2E3D"/>
                </a:solidFill>
                <a:latin typeface="DejaVu Sans"/>
                <a:cs typeface="DejaVu Sans"/>
              </a:rPr>
              <a:t>Clicker</a:t>
            </a:r>
            <a:r>
              <a:rPr sz="1000" spc="-45" dirty="0">
                <a:solidFill>
                  <a:srgbClr val="1A2E3D"/>
                </a:solidFill>
                <a:latin typeface="DejaVu Sans"/>
                <a:cs typeface="DejaVu Sans"/>
              </a:rPr>
              <a:t> </a:t>
            </a:r>
            <a:r>
              <a:rPr sz="1000" spc="-65" dirty="0">
                <a:solidFill>
                  <a:srgbClr val="1A2E3D"/>
                </a:solidFill>
                <a:latin typeface="DejaVu Sans"/>
                <a:cs typeface="DejaVu Sans"/>
              </a:rPr>
              <a:t>question</a:t>
            </a:r>
            <a:endParaRPr sz="10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5885">
              <a:lnSpc>
                <a:spcPct val="100000"/>
              </a:lnSpc>
              <a:spcBef>
                <a:spcPts val="244"/>
              </a:spcBef>
            </a:pP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interested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sz="1200" spc="-35" dirty="0">
                <a:solidFill>
                  <a:srgbClr val="FFC000"/>
                </a:solidFill>
                <a:latin typeface="Arial"/>
                <a:cs typeface="Arial"/>
              </a:rPr>
              <a:t>caffeine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b="1" u="sng" spc="-35" dirty="0">
                <a:solidFill>
                  <a:srgbClr val="1A2E3D"/>
                </a:solidFill>
                <a:latin typeface="Arial"/>
                <a:cs typeface="Arial"/>
              </a:rPr>
              <a:t>increases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92D050"/>
                </a:solidFill>
                <a:latin typeface="Arial"/>
                <a:cs typeface="Arial"/>
              </a:rPr>
              <a:t>tapping  </a:t>
            </a:r>
            <a:r>
              <a:rPr sz="1200" spc="-25" dirty="0">
                <a:solidFill>
                  <a:srgbClr val="92D050"/>
                </a:solidFill>
                <a:latin typeface="Arial"/>
                <a:cs typeface="Arial"/>
              </a:rPr>
              <a:t>rate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</a:t>
            </a:r>
            <a:r>
              <a:rPr sz="1200" spc="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hypotheses?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4" y="912957"/>
            <a:ext cx="1861826" cy="2304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2469" y="603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9878" y="4185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552450" y="754865"/>
            <a:ext cx="2057400" cy="1269808"/>
          </a:xfrm>
          <a:prstGeom prst="bentConnector3">
            <a:avLst>
              <a:gd name="adj1" fmla="val 8192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3957" y="1638492"/>
            <a:ext cx="1781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…for a much larger population than 20 college males.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6250" y="2004305"/>
            <a:ext cx="1698225" cy="20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8699" y="2187575"/>
            <a:ext cx="1643951" cy="254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968375"/>
            <a:ext cx="2861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Step 1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Generate randomization distribution.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082" y="251265"/>
            <a:ext cx="405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Randomization Testing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902679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46" y="794335"/>
            <a:ext cx="1744303" cy="1081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dependent variable values from the sample on index cards.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“Treatment Group” (# of cards = Treatment Group Size)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“Control Group” </a:t>
            </a:r>
            <a:r>
              <a:rPr lang="en-US" sz="1100" dirty="0"/>
              <a:t>(# of cards = </a:t>
            </a:r>
            <a:r>
              <a:rPr lang="en-US" sz="1100" dirty="0" smtClean="0"/>
              <a:t>Control </a:t>
            </a:r>
            <a:r>
              <a:rPr lang="en-US" sz="1100" dirty="0"/>
              <a:t>Group Size</a:t>
            </a:r>
            <a:r>
              <a:rPr lang="en-US" sz="1100" dirty="0" smtClean="0"/>
              <a:t>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</a:t>
            </a:r>
            <a:r>
              <a:rPr lang="en-US" sz="1100" u="sng" dirty="0" smtClean="0"/>
              <a:t>means (or medians) </a:t>
            </a:r>
            <a:r>
              <a:rPr lang="en-US" sz="1100" dirty="0" smtClean="0"/>
              <a:t>between the treatment and control groups and plot the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Generating the </a:t>
            </a:r>
            <a:r>
              <a:rPr lang="en-US" sz="1600" b="1" dirty="0" smtClean="0"/>
              <a:t>Randomization Distribution </a:t>
            </a:r>
            <a:r>
              <a:rPr lang="en-US" sz="1200" b="1" u="sng" dirty="0" smtClean="0"/>
              <a:t>(one </a:t>
            </a:r>
            <a:r>
              <a:rPr lang="en-US" sz="1200" b="1" u="sng" dirty="0" smtClean="0"/>
              <a:t>cat. variable/one num. variable)</a:t>
            </a:r>
            <a:endParaRPr lang="en-US" sz="1600" b="1" i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2886" b="14092"/>
          <a:stretch/>
        </p:blipFill>
        <p:spPr>
          <a:xfrm>
            <a:off x="3143250" y="2088985"/>
            <a:ext cx="1521795" cy="685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30435" y="1858238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300913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2886" b="14092"/>
          <a:stretch/>
        </p:blipFill>
        <p:spPr>
          <a:xfrm>
            <a:off x="3143250" y="2088985"/>
            <a:ext cx="1521795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46" y="794335"/>
            <a:ext cx="1744303" cy="10813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dependent variable values from the sample on index cards.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endParaRPr lang="en-US" sz="1100" dirty="0" smtClean="0"/>
          </a:p>
          <a:p>
            <a:pPr marL="228600" indent="-228600">
              <a:buAutoNum type="arabicPeriod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“Treatment Group” (# of cards = </a:t>
            </a:r>
            <a:r>
              <a:rPr lang="en-US" sz="1100" dirty="0" smtClean="0">
                <a:solidFill>
                  <a:srgbClr val="FFC000"/>
                </a:solidFill>
              </a:rPr>
              <a:t>10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endParaRPr lang="en-US" sz="1100" dirty="0" smtClean="0"/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/>
              <a:t>“Control Group” </a:t>
            </a:r>
            <a:r>
              <a:rPr lang="en-US" sz="1100" dirty="0"/>
              <a:t>(# of cards = </a:t>
            </a:r>
            <a:r>
              <a:rPr lang="en-US" sz="1100" dirty="0" smtClean="0">
                <a:solidFill>
                  <a:srgbClr val="FFC000"/>
                </a:solidFill>
              </a:rPr>
              <a:t>10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endParaRPr lang="en-US" sz="1100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</a:t>
            </a:r>
            <a:r>
              <a:rPr lang="en-US" sz="1100" u="sng" dirty="0" smtClean="0"/>
              <a:t>means (or medians</a:t>
            </a:r>
            <a:r>
              <a:rPr lang="en-US" sz="1100" dirty="0" smtClean="0"/>
              <a:t>) between the treatment and control groups and plot the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Generating the </a:t>
            </a:r>
            <a:r>
              <a:rPr lang="en-US" sz="1600" b="1" dirty="0"/>
              <a:t>Randomization Distribution </a:t>
            </a:r>
            <a:r>
              <a:rPr lang="en-US" sz="1200" b="1" dirty="0" smtClean="0"/>
              <a:t>(</a:t>
            </a:r>
            <a:r>
              <a:rPr lang="en-US" sz="1200" b="1" u="sng" dirty="0" smtClean="0"/>
              <a:t>one cat. variable/one num. variable</a:t>
            </a:r>
            <a:r>
              <a:rPr lang="en-US" sz="1200" b="1" dirty="0" smtClean="0"/>
              <a:t>)</a:t>
            </a:r>
            <a:endParaRPr lang="en-US" sz="1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792" y="1168348"/>
            <a:ext cx="3514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rgbClr val="92D050"/>
                </a:solidFill>
              </a:rPr>
              <a:t>(</a:t>
            </a:r>
            <a:r>
              <a:rPr lang="en-US" sz="1100" i="1" u="sng" dirty="0" smtClean="0">
                <a:solidFill>
                  <a:srgbClr val="92D050"/>
                </a:solidFill>
              </a:rPr>
              <a:t>20</a:t>
            </a:r>
            <a:r>
              <a:rPr lang="en-US" sz="1100" i="1" dirty="0" smtClean="0">
                <a:solidFill>
                  <a:srgbClr val="92D050"/>
                </a:solidFill>
              </a:rPr>
              <a:t> </a:t>
            </a:r>
            <a:r>
              <a:rPr lang="en-US" sz="1100" i="1" dirty="0">
                <a:solidFill>
                  <a:srgbClr val="92D050"/>
                </a:solidFill>
              </a:rPr>
              <a:t>cards </a:t>
            </a:r>
            <a:r>
              <a:rPr lang="en-US" sz="1100" i="1" dirty="0" smtClean="0">
                <a:solidFill>
                  <a:srgbClr val="92D050"/>
                </a:solidFill>
              </a:rPr>
              <a:t>=total </a:t>
            </a:r>
            <a:r>
              <a:rPr lang="en-US" sz="1100" i="1" dirty="0">
                <a:solidFill>
                  <a:srgbClr val="92D050"/>
                </a:solidFill>
              </a:rPr>
              <a:t>number of </a:t>
            </a:r>
            <a:r>
              <a:rPr lang="en-US" sz="1100" i="1" dirty="0" smtClean="0">
                <a:solidFill>
                  <a:srgbClr val="92D050"/>
                </a:solidFill>
              </a:rPr>
              <a:t>students in sample)</a:t>
            </a:r>
            <a:endParaRPr lang="en-US" sz="1100" i="1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0435" y="1858238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715" y="1357810"/>
            <a:ext cx="3590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solidFill>
                  <a:srgbClr val="92D050"/>
                </a:solidFill>
              </a:rPr>
              <a:t>Card 1=“246”, Card 2=“248”… </a:t>
            </a:r>
            <a:endParaRPr lang="en-US" sz="105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734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286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randomization distribution to be centered at?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717306" y="9199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220" b="13365"/>
          <a:stretch/>
        </p:blipFill>
        <p:spPr>
          <a:xfrm>
            <a:off x="2838449" y="1196976"/>
            <a:ext cx="1710237" cy="83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28400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88" y="358775"/>
            <a:ext cx="286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do we expect this randomization distribution to be centered at?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0" b="13365"/>
          <a:stretch/>
        </p:blipFill>
        <p:spPr>
          <a:xfrm>
            <a:off x="2838449" y="1196976"/>
            <a:ext cx="1710237" cy="83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17306" y="919976"/>
            <a:ext cx="1952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</p:txBody>
      </p:sp>
      <p:cxnSp>
        <p:nvCxnSpPr>
          <p:cNvPr id="7" name="Elbow Connector 6"/>
          <p:cNvCxnSpPr>
            <a:endCxn id="4" idx="2"/>
          </p:cNvCxnSpPr>
          <p:nvPr/>
        </p:nvCxnSpPr>
        <p:spPr>
          <a:xfrm>
            <a:off x="1314450" y="1928435"/>
            <a:ext cx="2379118" cy="247801"/>
          </a:xfrm>
          <a:prstGeom prst="bentConnector4">
            <a:avLst>
              <a:gd name="adj1" fmla="val 32029"/>
              <a:gd name="adj2" fmla="val 192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24250" y="2339975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pic>
        <p:nvPicPr>
          <p:cNvPr id="9" name="Picture 2" descr="Playing Cards D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63775"/>
            <a:ext cx="1552545" cy="10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798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850" y="968375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Step 2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Use the </a:t>
            </a:r>
            <a:r>
              <a:rPr lang="en-US" sz="2000" b="1" dirty="0" smtClean="0">
                <a:solidFill>
                  <a:srgbClr val="0070C0"/>
                </a:solidFill>
              </a:rPr>
              <a:t>randomization distribution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observed sample difference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to calculate the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p-value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to determine if there is enough evidence to suggest the alternative hypothesis.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082" y="251265"/>
            <a:ext cx="405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Randomization Testing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48758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340" y="57937"/>
            <a:ext cx="11493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Making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decision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912" y="313309"/>
            <a:ext cx="4222115" cy="1409700"/>
          </a:xfrm>
          <a:custGeom>
            <a:avLst/>
            <a:gdLst/>
            <a:ahLst/>
            <a:cxnLst/>
            <a:rect l="l" t="t" r="r" b="b"/>
            <a:pathLst>
              <a:path w="4222115" h="1409700">
                <a:moveTo>
                  <a:pt x="0" y="1409699"/>
                </a:moveTo>
                <a:lnTo>
                  <a:pt x="4222115" y="1409699"/>
                </a:lnTo>
                <a:lnTo>
                  <a:pt x="4222115" y="0"/>
                </a:lnTo>
                <a:lnTo>
                  <a:pt x="0" y="0"/>
                </a:lnTo>
                <a:lnTo>
                  <a:pt x="0" y="14096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411" y="332854"/>
            <a:ext cx="35490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randomization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of 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100</a:t>
            </a:r>
            <a:r>
              <a:rPr sz="1200" spc="13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simulated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/>
              <p:cNvSpPr txBox="1"/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differences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in </a:t>
                </a:r>
                <a:r>
                  <a:rPr lang="en-US" sz="1200" spc="-3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means  </a:t>
                </a:r>
                <a14:m>
                  <m:oMath xmlns:m="http://schemas.openxmlformats.org/officeDocument/2006/math">
                    <m:r>
                      <a:rPr lang="en-US" sz="1200" b="0" i="0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𝑛𝑐</m:t>
                        </m:r>
                      </m:sub>
                    </m:sSub>
                    <m:r>
                      <a:rPr lang="ar-AE" sz="1200" b="0" i="1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Calculate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200" spc="-25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p-value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for the 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hypothesis </a:t>
                </a:r>
                <a:r>
                  <a:rPr lang="en-US" sz="1200" spc="-10" dirty="0">
                    <a:solidFill>
                      <a:srgbClr val="0E3652"/>
                    </a:solidFill>
                    <a:latin typeface="Arial"/>
                    <a:cs typeface="Arial"/>
                  </a:rPr>
                  <a:t>test 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evaluating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whether </a:t>
                </a:r>
                <a:r>
                  <a:rPr lang="en-US" sz="1200" spc="-35" dirty="0">
                    <a:solidFill>
                      <a:srgbClr val="FFC000"/>
                    </a:solidFill>
                    <a:latin typeface="Arial"/>
                    <a:cs typeface="Arial"/>
                  </a:rPr>
                  <a:t>caffeine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u="sng" spc="-35" dirty="0">
                    <a:solidFill>
                      <a:srgbClr val="0E3652"/>
                    </a:solidFill>
                    <a:uFill>
                      <a:solidFill>
                        <a:srgbClr val="0E3652"/>
                      </a:solidFill>
                    </a:uFill>
                    <a:latin typeface="Arial"/>
                    <a:cs typeface="Arial"/>
                  </a:rPr>
                  <a:t>increases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average  </a:t>
                </a:r>
                <a:r>
                  <a:rPr lang="en-US" sz="1200" spc="-15" dirty="0">
                    <a:solidFill>
                      <a:srgbClr val="00B050"/>
                    </a:solidFill>
                    <a:latin typeface="Arial"/>
                    <a:cs typeface="Arial"/>
                  </a:rPr>
                  <a:t>tapping</a:t>
                </a: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5" dirty="0">
                    <a:solidFill>
                      <a:srgbClr val="00B050"/>
                    </a:solidFill>
                    <a:latin typeface="Arial"/>
                    <a:cs typeface="Arial"/>
                  </a:rPr>
                  <a:t>rate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  <a:blipFill>
                <a:blip r:embed="rId2"/>
                <a:stretch>
                  <a:fillRect l="-1961" t="-7447" r="-226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80961"/>
              </p:ext>
            </p:extLst>
          </p:nvPr>
        </p:nvGraphicFramePr>
        <p:xfrm>
          <a:off x="1029093" y="1217434"/>
          <a:ext cx="2545078" cy="31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78105">
                        <a:lnSpc>
                          <a:spcPts val="1055"/>
                        </a:lnSpc>
                      </a:pPr>
                      <a:r>
                        <a:rPr sz="1000" spc="-3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mean</a:t>
                      </a: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248.3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0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85847" y="2710707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313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847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925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4003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082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2160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5573" y="2855875"/>
            <a:ext cx="18097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−4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652" y="2855875"/>
            <a:ext cx="18097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−2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3424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7503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1581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5277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3846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6674" y="2143405"/>
            <a:ext cx="514984" cy="4330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 ● ● ● ●</a:t>
            </a:r>
            <a:r>
              <a:rPr sz="350" b="1" spc="12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749" y="2387692"/>
            <a:ext cx="61594" cy="1885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5393" y="1817688"/>
            <a:ext cx="1762760" cy="7588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R="219075" algn="ctr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20332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5"/>
              </a:spcBef>
              <a:tabLst>
                <a:tab pos="114617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  <a:tab pos="1656714" algn="l"/>
              </a:tabLst>
            </a:pP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 ●	●	●</a:t>
            </a:r>
            <a:endParaRPr sz="350">
              <a:latin typeface="Arial"/>
              <a:cs typeface="Arial"/>
            </a:endParaRPr>
          </a:p>
          <a:p>
            <a:pPr marL="226695" algn="ctr">
              <a:lnSpc>
                <a:spcPct val="100000"/>
              </a:lnSpc>
              <a:spcBef>
                <a:spcPts val="220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69545" algn="ctr">
              <a:lnSpc>
                <a:spcPct val="100000"/>
              </a:lnSpc>
              <a:spcBef>
                <a:spcPts val="225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8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3899" y="2640392"/>
            <a:ext cx="3440429" cy="0"/>
          </a:xfrm>
          <a:custGeom>
            <a:avLst/>
            <a:gdLst/>
            <a:ahLst/>
            <a:cxnLst/>
            <a:rect l="l" t="t" r="r" b="b"/>
            <a:pathLst>
              <a:path w="3440429">
                <a:moveTo>
                  <a:pt x="0" y="0"/>
                </a:moveTo>
                <a:lnTo>
                  <a:pt x="3440209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512999"/>
            <a:ext cx="1563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  <a:p>
            <a:r>
              <a:rPr lang="en-US" sz="800" b="1" dirty="0" smtClean="0">
                <a:solidFill>
                  <a:srgbClr val="0070C0"/>
                </a:solidFill>
              </a:rPr>
              <a:t>(assumes </a:t>
            </a:r>
            <a:r>
              <a:rPr lang="en-US" sz="800" b="1" dirty="0" smtClean="0">
                <a:solidFill>
                  <a:srgbClr val="0070C0"/>
                </a:solidFill>
              </a:rPr>
              <a:t>null hypothesis is true)</a:t>
            </a:r>
            <a:endParaRPr lang="en-US" sz="8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873575" y="2954469"/>
                <a:ext cx="9828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pc="-3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𝑐</m:t>
                          </m:r>
                        </m:sub>
                      </m:sSub>
                      <m:r>
                        <a:rPr lang="ar-AE" sz="1400" i="1" spc="-3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𝑛𝑐</m:t>
                          </m:r>
                        </m:sub>
                      </m:sSub>
                      <m:r>
                        <a:rPr lang="ar-AE" sz="1400" i="1" spc="-3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75" y="2954469"/>
                <a:ext cx="98289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45019" y="3165245"/>
            <a:ext cx="2147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Size 10       Size 10</a:t>
            </a:r>
            <a:endParaRPr lang="en-US" sz="11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340" y="57937"/>
            <a:ext cx="11493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Making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decision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847" y="2710707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313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847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925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4003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082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2160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9652" y="2855875"/>
            <a:ext cx="18097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−2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3424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7503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1581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277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3846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6674" y="2143405"/>
            <a:ext cx="514984" cy="4330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 ● ● ● ●</a:t>
            </a:r>
            <a:r>
              <a:rPr sz="350" b="1" spc="12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749" y="2387692"/>
            <a:ext cx="61594" cy="1885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5393" y="1817688"/>
            <a:ext cx="1762760" cy="7588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R="219075" algn="ctr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20332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5"/>
              </a:spcBef>
              <a:tabLst>
                <a:tab pos="114617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  <a:tab pos="1656714" algn="l"/>
              </a:tabLst>
            </a:pP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 ●	●	●</a:t>
            </a:r>
            <a:endParaRPr sz="350">
              <a:latin typeface="Arial"/>
              <a:cs typeface="Arial"/>
            </a:endParaRPr>
          </a:p>
          <a:p>
            <a:pPr marL="226695" algn="ctr">
              <a:lnSpc>
                <a:spcPct val="100000"/>
              </a:lnSpc>
              <a:spcBef>
                <a:spcPts val="220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69545" algn="ctr">
              <a:lnSpc>
                <a:spcPct val="100000"/>
              </a:lnSpc>
              <a:spcBef>
                <a:spcPts val="225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8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3899" y="2640392"/>
            <a:ext cx="3440429" cy="0"/>
          </a:xfrm>
          <a:custGeom>
            <a:avLst/>
            <a:gdLst/>
            <a:ahLst/>
            <a:cxnLst/>
            <a:rect l="l" t="t" r="r" b="b"/>
            <a:pathLst>
              <a:path w="3440429">
                <a:moveTo>
                  <a:pt x="0" y="0"/>
                </a:moveTo>
                <a:lnTo>
                  <a:pt x="3440209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0411" y="2855875"/>
            <a:ext cx="1645256" cy="48474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−4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i="1" spc="5" dirty="0">
                <a:latin typeface="Arial"/>
                <a:cs typeface="Arial"/>
              </a:rPr>
              <a:t>/</a:t>
            </a:r>
            <a:r>
              <a:rPr sz="1200" i="1" spc="5" dirty="0">
                <a:solidFill>
                  <a:srgbClr val="0070C0"/>
                </a:solidFill>
                <a:latin typeface="Arial"/>
                <a:cs typeface="Arial"/>
              </a:rPr>
              <a:t>100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10" dirty="0">
                <a:latin typeface="Arial"/>
                <a:cs typeface="Arial"/>
              </a:rPr>
              <a:t>=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5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0.01</a:t>
            </a:r>
            <a:r>
              <a:rPr lang="en-US" sz="1200" i="1" spc="-5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p-value</a:t>
            </a:r>
            <a:endParaRPr sz="1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06860" y="2793696"/>
            <a:ext cx="38472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algn="ctr">
              <a:lnSpc>
                <a:spcPts val="1055"/>
              </a:lnSpc>
            </a:pPr>
            <a:r>
              <a:rPr lang="en-US" sz="1100" spc="-5" dirty="0">
                <a:solidFill>
                  <a:srgbClr val="C00000"/>
                </a:solidFill>
                <a:latin typeface="Arial"/>
                <a:cs typeface="Arial"/>
              </a:rPr>
              <a:t>3.5</a:t>
            </a:r>
            <a:endParaRPr lang="en-US" sz="11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9426" y="2387692"/>
            <a:ext cx="192024" cy="1885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ject 3"/>
          <p:cNvSpPr/>
          <p:nvPr/>
        </p:nvSpPr>
        <p:spPr>
          <a:xfrm>
            <a:off x="192912" y="313309"/>
            <a:ext cx="4222115" cy="1409700"/>
          </a:xfrm>
          <a:custGeom>
            <a:avLst/>
            <a:gdLst/>
            <a:ahLst/>
            <a:cxnLst/>
            <a:rect l="l" t="t" r="r" b="b"/>
            <a:pathLst>
              <a:path w="4222115" h="1409700">
                <a:moveTo>
                  <a:pt x="0" y="1409699"/>
                </a:moveTo>
                <a:lnTo>
                  <a:pt x="4222115" y="1409699"/>
                </a:lnTo>
                <a:lnTo>
                  <a:pt x="4222115" y="0"/>
                </a:lnTo>
                <a:lnTo>
                  <a:pt x="0" y="0"/>
                </a:lnTo>
                <a:lnTo>
                  <a:pt x="0" y="14096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240411" y="332854"/>
            <a:ext cx="35490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US" sz="1200" kern="0" spc="-20" dirty="0" smtClean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lang="en-US" sz="1200" kern="0" spc="-40" dirty="0" smtClean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200" kern="0" spc="-50" dirty="0" smtClean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lang="en-US" sz="1200" kern="0" spc="-25" dirty="0" smtClean="0">
                <a:solidFill>
                  <a:srgbClr val="0E3652"/>
                </a:solidFill>
                <a:latin typeface="Arial"/>
                <a:cs typeface="Arial"/>
              </a:rPr>
              <a:t>randomization </a:t>
            </a:r>
            <a:r>
              <a:rPr lang="en-US" sz="1200" kern="0" spc="-15" dirty="0" smtClean="0">
                <a:solidFill>
                  <a:srgbClr val="0E3652"/>
                </a:solidFill>
                <a:latin typeface="Arial"/>
                <a:cs typeface="Arial"/>
              </a:rPr>
              <a:t>distribution of </a:t>
            </a:r>
            <a:r>
              <a:rPr lang="en-US" sz="1200" kern="0" spc="-10" dirty="0" smtClean="0">
                <a:solidFill>
                  <a:srgbClr val="0070C0"/>
                </a:solidFill>
                <a:latin typeface="Arial"/>
                <a:cs typeface="Arial"/>
              </a:rPr>
              <a:t>100</a:t>
            </a:r>
            <a:r>
              <a:rPr lang="en-US" sz="1200" kern="0" spc="130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200" kern="0" spc="-25" dirty="0" smtClean="0">
                <a:solidFill>
                  <a:srgbClr val="0E3652"/>
                </a:solidFill>
                <a:latin typeface="Arial"/>
                <a:cs typeface="Arial"/>
              </a:rPr>
              <a:t>simulated</a:t>
            </a:r>
            <a:endParaRPr lang="en-US" sz="1200" kern="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bject 5"/>
              <p:cNvSpPr txBox="1"/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differences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in </a:t>
                </a:r>
                <a:r>
                  <a:rPr lang="en-US" sz="1200" spc="-3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means  </a:t>
                </a:r>
                <a14:m>
                  <m:oMath xmlns:m="http://schemas.openxmlformats.org/officeDocument/2006/math">
                    <m:r>
                      <a:rPr lang="en-US" sz="1200" b="0" i="0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𝑛𝑐</m:t>
                        </m:r>
                      </m:sub>
                    </m:sSub>
                    <m:r>
                      <a:rPr lang="ar-AE" sz="1200" b="0" i="1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Calculate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200" spc="-25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p-value</a:t>
                </a:r>
                <a:r>
                  <a:rPr lang="en-US" sz="1200" spc="-2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for the 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hypothesis </a:t>
                </a:r>
                <a:r>
                  <a:rPr lang="en-US" sz="1200" spc="-10" dirty="0">
                    <a:solidFill>
                      <a:srgbClr val="0E3652"/>
                    </a:solidFill>
                    <a:latin typeface="Arial"/>
                    <a:cs typeface="Arial"/>
                  </a:rPr>
                  <a:t>test 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evaluating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whether </a:t>
                </a:r>
                <a:r>
                  <a:rPr lang="en-US" sz="1200" spc="-35" dirty="0">
                    <a:solidFill>
                      <a:srgbClr val="FFC000"/>
                    </a:solidFill>
                    <a:latin typeface="Arial"/>
                    <a:cs typeface="Arial"/>
                  </a:rPr>
                  <a:t>caffeine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u="sng" spc="-35" dirty="0">
                    <a:solidFill>
                      <a:srgbClr val="0E3652"/>
                    </a:solidFill>
                    <a:uFill>
                      <a:solidFill>
                        <a:srgbClr val="0E3652"/>
                      </a:solidFill>
                    </a:uFill>
                    <a:latin typeface="Arial"/>
                    <a:cs typeface="Arial"/>
                  </a:rPr>
                  <a:t>increases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average  </a:t>
                </a:r>
                <a:r>
                  <a:rPr lang="en-US" sz="1200" spc="-15" dirty="0">
                    <a:solidFill>
                      <a:srgbClr val="00B050"/>
                    </a:solidFill>
                    <a:latin typeface="Arial"/>
                    <a:cs typeface="Arial"/>
                  </a:rPr>
                  <a:t>tapping</a:t>
                </a: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5" dirty="0">
                    <a:solidFill>
                      <a:srgbClr val="00B050"/>
                    </a:solidFill>
                    <a:latin typeface="Arial"/>
                    <a:cs typeface="Arial"/>
                  </a:rPr>
                  <a:t>rate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  <a:blipFill>
                <a:blip r:embed="rId2"/>
                <a:stretch>
                  <a:fillRect l="-1961" t="-7447" r="-226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82571"/>
              </p:ext>
            </p:extLst>
          </p:nvPr>
        </p:nvGraphicFramePr>
        <p:xfrm>
          <a:off x="1029093" y="1217434"/>
          <a:ext cx="2545078" cy="31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78105">
                        <a:lnSpc>
                          <a:spcPts val="1055"/>
                        </a:lnSpc>
                      </a:pPr>
                      <a:r>
                        <a:rPr sz="1000" spc="-3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mean</a:t>
                      </a: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248.3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0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789426" y="2723204"/>
            <a:ext cx="0" cy="1143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873575" y="2954469"/>
                <a:ext cx="9828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pc="-3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𝑐</m:t>
                          </m:r>
                        </m:sub>
                      </m:sSub>
                      <m:r>
                        <a:rPr lang="ar-AE" sz="1400" i="1" spc="-3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ar-AE" sz="1400" i="1" spc="-3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ar-AE" sz="1400" i="1" spc="-3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𝑛𝑐</m:t>
                          </m:r>
                        </m:sub>
                      </m:sSub>
                      <m:r>
                        <a:rPr lang="ar-AE" sz="1400" i="1" spc="-3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75" y="2954469"/>
                <a:ext cx="98289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745019" y="3165245"/>
            <a:ext cx="2147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Size 10       Size 10</a:t>
            </a:r>
            <a:endParaRPr lang="en-US" sz="1100" dirty="0"/>
          </a:p>
        </p:txBody>
      </p:sp>
      <p:sp>
        <p:nvSpPr>
          <p:cNvPr id="40" name="Rectangle 39"/>
          <p:cNvSpPr/>
          <p:nvPr/>
        </p:nvSpPr>
        <p:spPr>
          <a:xfrm>
            <a:off x="0" y="1512999"/>
            <a:ext cx="1563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  <a:p>
            <a:r>
              <a:rPr lang="en-US" sz="800" b="1" dirty="0" smtClean="0">
                <a:solidFill>
                  <a:srgbClr val="0070C0"/>
                </a:solidFill>
              </a:rPr>
              <a:t>(assumes </a:t>
            </a:r>
            <a:r>
              <a:rPr lang="en-US" sz="800" b="1" dirty="0" smtClean="0">
                <a:solidFill>
                  <a:srgbClr val="0070C0"/>
                </a:solidFill>
              </a:rPr>
              <a:t>null hypothesis is true)</a:t>
            </a:r>
            <a:endParaRPr lang="en-US" sz="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340" y="57937"/>
            <a:ext cx="11493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Making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a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DejaVu Sans"/>
                <a:cs typeface="DejaVu Sans"/>
              </a:rPr>
              <a:t>decision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847" y="2710707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313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847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925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4003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082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2160" y="271070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655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9652" y="2855875"/>
            <a:ext cx="18097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−2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63424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7503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1581" y="2855875"/>
            <a:ext cx="10160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277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3846" y="2496249"/>
            <a:ext cx="61594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6674" y="2143405"/>
            <a:ext cx="514984" cy="4330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 ● ● ● ●</a:t>
            </a:r>
            <a:r>
              <a:rPr sz="350" b="1" spc="12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749" y="2387692"/>
            <a:ext cx="61594" cy="1885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5393" y="1817688"/>
            <a:ext cx="1762760" cy="7588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R="219075" algn="ctr">
              <a:lnSpc>
                <a:spcPct val="100000"/>
              </a:lnSpc>
            </a:pP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20332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5"/>
              </a:spcBef>
              <a:tabLst>
                <a:tab pos="114617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</a:tabLst>
            </a:pP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endParaRPr sz="350">
              <a:latin typeface="Arial"/>
              <a:cs typeface="Arial"/>
            </a:endParaRPr>
          </a:p>
          <a:p>
            <a:pPr marL="749300">
              <a:lnSpc>
                <a:spcPct val="100000"/>
              </a:lnSpc>
              <a:spcBef>
                <a:spcPts val="220"/>
              </a:spcBef>
              <a:tabLst>
                <a:tab pos="1146175" algn="l"/>
                <a:tab pos="1373505" algn="l"/>
                <a:tab pos="1656714" algn="l"/>
              </a:tabLst>
            </a:pP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 ●	●	●</a:t>
            </a:r>
            <a:endParaRPr sz="350">
              <a:latin typeface="Arial"/>
              <a:cs typeface="Arial"/>
            </a:endParaRPr>
          </a:p>
          <a:p>
            <a:pPr marL="226695" algn="ctr">
              <a:lnSpc>
                <a:spcPct val="100000"/>
              </a:lnSpc>
              <a:spcBef>
                <a:spcPts val="220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7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69545" algn="ctr">
              <a:lnSpc>
                <a:spcPct val="100000"/>
              </a:lnSpc>
              <a:spcBef>
                <a:spcPts val="225"/>
              </a:spcBef>
              <a:tabLst>
                <a:tab pos="566420" algn="l"/>
                <a:tab pos="736600" algn="l"/>
                <a:tab pos="1644014" algn="l"/>
              </a:tabLst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	●    ●    ● ●    ● ● </a:t>
            </a:r>
            <a:r>
              <a:rPr sz="350" b="1" spc="15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8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	●</a:t>
            </a:r>
            <a:r>
              <a:rPr sz="350" b="1" spc="-3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●  </a:t>
            </a:r>
            <a:r>
              <a:rPr sz="350" b="1" spc="1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  </a:t>
            </a:r>
            <a:r>
              <a:rPr sz="350" b="1" spc="170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r>
              <a:rPr sz="350" b="1" spc="65" dirty="0">
                <a:latin typeface="Arial"/>
                <a:cs typeface="Arial"/>
              </a:rPr>
              <a:t> </a:t>
            </a:r>
            <a:r>
              <a:rPr sz="350" b="1" spc="70" dirty="0">
                <a:latin typeface="Arial"/>
                <a:cs typeface="Arial"/>
              </a:rPr>
              <a:t>●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3899" y="2640392"/>
            <a:ext cx="3440429" cy="0"/>
          </a:xfrm>
          <a:custGeom>
            <a:avLst/>
            <a:gdLst/>
            <a:ahLst/>
            <a:cxnLst/>
            <a:rect l="l" t="t" r="r" b="b"/>
            <a:pathLst>
              <a:path w="3440429">
                <a:moveTo>
                  <a:pt x="0" y="0"/>
                </a:moveTo>
                <a:lnTo>
                  <a:pt x="3440209" y="0"/>
                </a:lnTo>
              </a:path>
            </a:pathLst>
          </a:custGeom>
          <a:ln w="8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17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9426" y="2387692"/>
            <a:ext cx="192024" cy="1885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2950490"/>
            <a:ext cx="482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bg2">
                    <a:lumMod val="50000"/>
                  </a:schemeClr>
                </a:solidFill>
              </a:rPr>
              <a:t>P-value is Low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→ There IS enough evidence to suggest caffeine increases average tapping rate.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object 3"/>
          <p:cNvSpPr/>
          <p:nvPr/>
        </p:nvSpPr>
        <p:spPr>
          <a:xfrm>
            <a:off x="192912" y="313309"/>
            <a:ext cx="4222115" cy="1409700"/>
          </a:xfrm>
          <a:custGeom>
            <a:avLst/>
            <a:gdLst/>
            <a:ahLst/>
            <a:cxnLst/>
            <a:rect l="l" t="t" r="r" b="b"/>
            <a:pathLst>
              <a:path w="4222115" h="1409700">
                <a:moveTo>
                  <a:pt x="0" y="1409699"/>
                </a:moveTo>
                <a:lnTo>
                  <a:pt x="4222115" y="1409699"/>
                </a:lnTo>
                <a:lnTo>
                  <a:pt x="4222115" y="0"/>
                </a:lnTo>
                <a:lnTo>
                  <a:pt x="0" y="0"/>
                </a:lnTo>
                <a:lnTo>
                  <a:pt x="0" y="14096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240411" y="332854"/>
            <a:ext cx="35490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DejaVu Sans"/>
                <a:ea typeface="+mj-ea"/>
                <a:cs typeface="DejaVu San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US" sz="1200" kern="0" spc="-20" dirty="0" smtClean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lang="en-US" sz="1200" kern="0" spc="-40" dirty="0" smtClean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lang="en-US" sz="1200" kern="0" spc="-50" dirty="0" smtClean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lang="en-US" sz="1200" kern="0" spc="-25" dirty="0" smtClean="0">
                <a:solidFill>
                  <a:srgbClr val="0E3652"/>
                </a:solidFill>
                <a:latin typeface="Arial"/>
                <a:cs typeface="Arial"/>
              </a:rPr>
              <a:t>randomization </a:t>
            </a:r>
            <a:r>
              <a:rPr lang="en-US" sz="1200" kern="0" spc="-15" dirty="0" smtClean="0">
                <a:solidFill>
                  <a:srgbClr val="0E3652"/>
                </a:solidFill>
                <a:latin typeface="Arial"/>
                <a:cs typeface="Arial"/>
              </a:rPr>
              <a:t>distribution of </a:t>
            </a:r>
            <a:r>
              <a:rPr lang="en-US" sz="1200" kern="0" spc="-10" dirty="0" smtClean="0">
                <a:solidFill>
                  <a:srgbClr val="0070C0"/>
                </a:solidFill>
                <a:latin typeface="Arial"/>
                <a:cs typeface="Arial"/>
              </a:rPr>
              <a:t>100</a:t>
            </a:r>
            <a:r>
              <a:rPr lang="en-US" sz="1200" kern="0" spc="130" dirty="0" smtClean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lang="en-US" sz="1200" kern="0" spc="-25" dirty="0" smtClean="0">
                <a:solidFill>
                  <a:srgbClr val="0E3652"/>
                </a:solidFill>
                <a:latin typeface="Arial"/>
                <a:cs typeface="Arial"/>
              </a:rPr>
              <a:t>simulated</a:t>
            </a:r>
            <a:endParaRPr lang="en-US" sz="1200" kern="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bject 5"/>
              <p:cNvSpPr txBox="1"/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differences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in </a:t>
                </a:r>
                <a:r>
                  <a:rPr lang="en-US" sz="1200" spc="-3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means  </a:t>
                </a:r>
                <a14:m>
                  <m:oMath xmlns:m="http://schemas.openxmlformats.org/officeDocument/2006/math">
                    <m:r>
                      <a:rPr lang="en-US" sz="1200" b="0" i="0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𝑐</m:t>
                        </m:r>
                      </m:sub>
                    </m:sSub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ar-AE" sz="1200" i="1" spc="-3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ar-AE" sz="1200" i="1" spc="-3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𝑛𝑐</m:t>
                        </m:r>
                      </m:sub>
                    </m:sSub>
                    <m:r>
                      <a:rPr lang="ar-AE" sz="1200" b="0" i="1" spc="-3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ar-AE" sz="1200" i="1" spc="-35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r>
                  <a:rPr lang="en-US" sz="1200" spc="-30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Calculate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200" spc="-25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p-value</a:t>
                </a:r>
                <a:r>
                  <a:rPr lang="en-US" sz="1200" spc="-25" dirty="0" smtClean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>
                    <a:solidFill>
                      <a:srgbClr val="0E3652"/>
                    </a:solidFill>
                    <a:latin typeface="Arial"/>
                    <a:cs typeface="Arial"/>
                  </a:rPr>
                  <a:t>for the 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hypothesis </a:t>
                </a:r>
                <a:r>
                  <a:rPr lang="en-US" sz="1200" spc="-10" dirty="0">
                    <a:solidFill>
                      <a:srgbClr val="0E3652"/>
                    </a:solidFill>
                    <a:latin typeface="Arial"/>
                    <a:cs typeface="Arial"/>
                  </a:rPr>
                  <a:t>test 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evaluating 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whether </a:t>
                </a:r>
                <a:r>
                  <a:rPr lang="en-US" sz="1200" spc="-35" dirty="0">
                    <a:solidFill>
                      <a:srgbClr val="FFC000"/>
                    </a:solidFill>
                    <a:latin typeface="Arial"/>
                    <a:cs typeface="Arial"/>
                  </a:rPr>
                  <a:t>caffeine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u="sng" spc="-35" dirty="0">
                    <a:solidFill>
                      <a:srgbClr val="0E3652"/>
                    </a:solidFill>
                    <a:uFill>
                      <a:solidFill>
                        <a:srgbClr val="0E3652"/>
                      </a:solidFill>
                    </a:uFill>
                    <a:latin typeface="Arial"/>
                    <a:cs typeface="Arial"/>
                  </a:rPr>
                  <a:t>increases</a:t>
                </a:r>
                <a:r>
                  <a:rPr lang="en-US" sz="1200" spc="-35" dirty="0">
                    <a:solidFill>
                      <a:srgbClr val="0E3652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40" dirty="0">
                    <a:solidFill>
                      <a:srgbClr val="0E3652"/>
                    </a:solidFill>
                    <a:latin typeface="Arial"/>
                    <a:cs typeface="Arial"/>
                  </a:rPr>
                  <a:t>average  </a:t>
                </a:r>
                <a:r>
                  <a:rPr lang="en-US" sz="1200" spc="-15" dirty="0">
                    <a:solidFill>
                      <a:srgbClr val="00B050"/>
                    </a:solidFill>
                    <a:latin typeface="Arial"/>
                    <a:cs typeface="Arial"/>
                  </a:rPr>
                  <a:t>tapping</a:t>
                </a: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5" dirty="0">
                    <a:solidFill>
                      <a:srgbClr val="00B050"/>
                    </a:solidFill>
                    <a:latin typeface="Arial"/>
                    <a:cs typeface="Arial"/>
                  </a:rPr>
                  <a:t>rate</a:t>
                </a:r>
                <a:r>
                  <a:rPr lang="en-US" sz="1200" spc="-25" dirty="0">
                    <a:solidFill>
                      <a:srgbClr val="0E3652"/>
                    </a:solidFill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" y="515683"/>
                <a:ext cx="4038600" cy="574675"/>
              </a:xfrm>
              <a:prstGeom prst="rect">
                <a:avLst/>
              </a:prstGeom>
              <a:blipFill>
                <a:blip r:embed="rId2"/>
                <a:stretch>
                  <a:fillRect l="-1961" t="-7447" r="-226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82571"/>
              </p:ext>
            </p:extLst>
          </p:nvPr>
        </p:nvGraphicFramePr>
        <p:xfrm>
          <a:off x="1029093" y="1217434"/>
          <a:ext cx="2545078" cy="31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78105">
                        <a:lnSpc>
                          <a:spcPts val="1055"/>
                        </a:lnSpc>
                      </a:pPr>
                      <a:r>
                        <a:rPr sz="1000" spc="-3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mean</a:t>
                      </a:r>
                      <a:endParaRPr sz="10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248.3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0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606860" y="2793696"/>
            <a:ext cx="38472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algn="ctr">
              <a:lnSpc>
                <a:spcPts val="1055"/>
              </a:lnSpc>
            </a:pPr>
            <a:r>
              <a:rPr lang="en-US" sz="1100" spc="-5" dirty="0">
                <a:solidFill>
                  <a:srgbClr val="C00000"/>
                </a:solidFill>
                <a:latin typeface="Arial"/>
                <a:cs typeface="Arial"/>
              </a:rPr>
              <a:t>3.5</a:t>
            </a:r>
            <a:endParaRPr lang="en-US" sz="11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89426" y="2723204"/>
            <a:ext cx="0" cy="1143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1512999"/>
            <a:ext cx="1563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Randomization Distribution</a:t>
            </a:r>
          </a:p>
          <a:p>
            <a:r>
              <a:rPr lang="en-US" sz="800" b="1" dirty="0" smtClean="0">
                <a:solidFill>
                  <a:srgbClr val="0070C0"/>
                </a:solidFill>
              </a:rPr>
              <a:t>(assumes </a:t>
            </a:r>
            <a:r>
              <a:rPr lang="en-US" sz="800" b="1" dirty="0" smtClean="0">
                <a:solidFill>
                  <a:srgbClr val="0070C0"/>
                </a:solidFill>
              </a:rPr>
              <a:t>null hypothesis is true)</a:t>
            </a:r>
            <a:endParaRPr lang="en-US" sz="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662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" y="274332"/>
            <a:ext cx="456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What are the variables in this research question?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Which is the </a:t>
            </a:r>
            <a:r>
              <a:rPr lang="en-US" b="1" dirty="0" smtClean="0">
                <a:solidFill>
                  <a:srgbClr val="FFC000"/>
                </a:solidFill>
              </a:rPr>
              <a:t>independent</a:t>
            </a:r>
            <a:r>
              <a:rPr lang="en-US" b="1" dirty="0" smtClean="0"/>
              <a:t> and which is the </a:t>
            </a:r>
            <a:r>
              <a:rPr lang="en-US" b="1" dirty="0" smtClean="0">
                <a:solidFill>
                  <a:srgbClr val="92D050"/>
                </a:solidFill>
              </a:rPr>
              <a:t>dependent</a:t>
            </a:r>
            <a:r>
              <a:rPr lang="en-US" b="1" dirty="0" smtClean="0"/>
              <a:t> variable?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Are these variables categorical or numerical?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What sample statistics can we calculate?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u="sng" dirty="0" smtClean="0"/>
              <a:t>Study Type</a:t>
            </a:r>
            <a:endParaRPr lang="en-U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Is this an experiment or an observational study?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9670156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28950">
              <a:lnSpc>
                <a:spcPct val="100000"/>
              </a:lnSpc>
              <a:spcBef>
                <a:spcPts val="135"/>
              </a:spcBef>
            </a:pPr>
            <a:r>
              <a:rPr spc="-65" dirty="0"/>
              <a:t>Testing </a:t>
            </a:r>
            <a:r>
              <a:rPr spc="-50" dirty="0"/>
              <a:t>for </a:t>
            </a:r>
            <a:r>
              <a:rPr spc="-65" dirty="0"/>
              <a:t>the</a:t>
            </a:r>
            <a:r>
              <a:rPr spc="-20" dirty="0"/>
              <a:t> </a:t>
            </a:r>
            <a:r>
              <a:rPr spc="-60" dirty="0"/>
              <a:t>median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518668"/>
            <a:ext cx="4222115" cy="45974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Describe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could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same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approach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whether 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0E3652"/>
                </a:solidFill>
                <a:uFill>
                  <a:solidFill>
                    <a:srgbClr val="0E3652"/>
                  </a:solidFill>
                </a:uFill>
                <a:latin typeface="Arial"/>
                <a:cs typeface="Arial"/>
              </a:rPr>
              <a:t>median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tapping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rate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higher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caffeine</a:t>
            </a:r>
            <a:r>
              <a:rPr sz="1200" spc="2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group?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28950">
              <a:lnSpc>
                <a:spcPct val="100000"/>
              </a:lnSpc>
              <a:spcBef>
                <a:spcPts val="135"/>
              </a:spcBef>
            </a:pPr>
            <a:r>
              <a:rPr spc="-65" dirty="0"/>
              <a:t>Testing </a:t>
            </a:r>
            <a:r>
              <a:rPr spc="-50" dirty="0"/>
              <a:t>for </a:t>
            </a:r>
            <a:r>
              <a:rPr spc="-65" dirty="0"/>
              <a:t>the</a:t>
            </a:r>
            <a:r>
              <a:rPr spc="-20" dirty="0"/>
              <a:t> </a:t>
            </a:r>
            <a:r>
              <a:rPr spc="-60" dirty="0"/>
              <a:t>median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518668"/>
            <a:ext cx="4222115" cy="45974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52069">
              <a:lnSpc>
                <a:spcPct val="100000"/>
              </a:lnSpc>
              <a:spcBef>
                <a:spcPts val="240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Describe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how could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we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use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same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approach 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test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whether 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1200" u="sng" spc="-30" dirty="0">
                <a:solidFill>
                  <a:srgbClr val="0E3652"/>
                </a:solidFill>
                <a:uFill>
                  <a:solidFill>
                    <a:srgbClr val="0E3652"/>
                  </a:solidFill>
                </a:uFill>
                <a:latin typeface="Arial"/>
                <a:cs typeface="Arial"/>
              </a:rPr>
              <a:t>median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tapping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rate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higher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for the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caffeine</a:t>
            </a:r>
            <a:r>
              <a:rPr sz="1200" spc="22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group?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i="1" spc="-35" dirty="0"/>
              <a:t>Use </a:t>
            </a:r>
            <a:r>
              <a:rPr i="1" spc="-20" dirty="0"/>
              <a:t>the </a:t>
            </a:r>
            <a:r>
              <a:rPr i="1" spc="-35" dirty="0"/>
              <a:t>same </a:t>
            </a:r>
            <a:r>
              <a:rPr i="1" spc="-30" dirty="0"/>
              <a:t>simulation </a:t>
            </a:r>
            <a:r>
              <a:rPr i="1" spc="-25" dirty="0"/>
              <a:t>scheme </a:t>
            </a:r>
            <a:r>
              <a:rPr i="1" dirty="0"/>
              <a:t>but </a:t>
            </a:r>
            <a:r>
              <a:rPr i="1" spc="-20" dirty="0"/>
              <a:t>record the </a:t>
            </a:r>
            <a:r>
              <a:rPr i="1" spc="-35" dirty="0"/>
              <a:t>difference  </a:t>
            </a:r>
            <a:r>
              <a:rPr spc="-20" dirty="0"/>
              <a:t>between the </a:t>
            </a:r>
            <a:r>
              <a:rPr spc="-30" dirty="0"/>
              <a:t>medians </a:t>
            </a:r>
            <a:r>
              <a:rPr spc="-25" dirty="0"/>
              <a:t>instead </a:t>
            </a:r>
            <a:r>
              <a:rPr spc="-15" dirty="0"/>
              <a:t>of </a:t>
            </a:r>
            <a:r>
              <a:rPr spc="-20" dirty="0"/>
              <a:t>the </a:t>
            </a:r>
            <a:r>
              <a:rPr spc="-30" dirty="0"/>
              <a:t>means, </a:t>
            </a:r>
            <a:r>
              <a:rPr spc="-25" dirty="0"/>
              <a:t>and calculate </a:t>
            </a:r>
            <a:r>
              <a:rPr spc="-20" dirty="0"/>
              <a:t>the  </a:t>
            </a:r>
            <a:r>
              <a:rPr spc="-25" dirty="0"/>
              <a:t>p-value </a:t>
            </a:r>
            <a:r>
              <a:rPr spc="-40" dirty="0"/>
              <a:t>as </a:t>
            </a:r>
            <a:r>
              <a:rPr spc="-20" dirty="0"/>
              <a:t>the </a:t>
            </a:r>
            <a:r>
              <a:rPr spc="-15" dirty="0"/>
              <a:t>proportion of </a:t>
            </a:r>
            <a:r>
              <a:rPr spc="-30" dirty="0"/>
              <a:t>simulations </a:t>
            </a:r>
            <a:r>
              <a:rPr spc="-35" dirty="0"/>
              <a:t>where </a:t>
            </a:r>
            <a:r>
              <a:rPr spc="-20" dirty="0"/>
              <a:t>the </a:t>
            </a:r>
            <a:r>
              <a:rPr spc="-25" dirty="0"/>
              <a:t>simulated  </a:t>
            </a:r>
            <a:r>
              <a:rPr spc="-35" dirty="0"/>
              <a:t>difference </a:t>
            </a:r>
            <a:r>
              <a:rPr spc="-40" dirty="0"/>
              <a:t>in </a:t>
            </a:r>
            <a:r>
              <a:rPr spc="-30" dirty="0"/>
              <a:t>medians </a:t>
            </a:r>
            <a:r>
              <a:rPr spc="-40" dirty="0"/>
              <a:t>is </a:t>
            </a:r>
            <a:r>
              <a:rPr spc="-15" dirty="0"/>
              <a:t>at </a:t>
            </a:r>
            <a:r>
              <a:rPr spc="-35" dirty="0"/>
              <a:t>least</a:t>
            </a:r>
            <a:r>
              <a:rPr spc="160" dirty="0"/>
              <a:t> </a:t>
            </a:r>
            <a:r>
              <a:rPr spc="-5" dirty="0"/>
              <a:t>3.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0876" y="57937"/>
            <a:ext cx="182181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Testing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for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the </a:t>
            </a: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median</a:t>
            </a:r>
            <a:r>
              <a:rPr sz="1050" spc="3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DejaVu Sans"/>
                <a:cs typeface="DejaVu Sans"/>
              </a:rPr>
              <a:t>(cont.)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332854"/>
            <a:ext cx="354901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1200" spc="-5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randomization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distribution of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100</a:t>
            </a:r>
            <a:r>
              <a:rPr sz="1200" spc="13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simulated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515683"/>
            <a:ext cx="389826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differences </a:t>
            </a:r>
            <a:r>
              <a:rPr sz="1200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medians </a:t>
            </a:r>
            <a:r>
              <a:rPr sz="1200" dirty="0">
                <a:solidFill>
                  <a:srgbClr val="0E3652"/>
                </a:solidFill>
                <a:latin typeface="Arial"/>
                <a:cs typeface="Arial"/>
              </a:rPr>
              <a:t>(</a:t>
            </a:r>
            <a:r>
              <a:rPr sz="1200" i="1" dirty="0">
                <a:solidFill>
                  <a:srgbClr val="0E3652"/>
                </a:solidFill>
                <a:latin typeface="Times New Roman"/>
                <a:cs typeface="Times New Roman"/>
              </a:rPr>
              <a:t>med</a:t>
            </a:r>
            <a:r>
              <a:rPr sz="1200" i="1" baseline="-13888" dirty="0">
                <a:solidFill>
                  <a:srgbClr val="0E3652"/>
                </a:solidFill>
                <a:latin typeface="Georgia"/>
                <a:cs typeface="Georgia"/>
              </a:rPr>
              <a:t>c </a:t>
            </a:r>
            <a:r>
              <a:rPr sz="1200" i="1" spc="225" dirty="0">
                <a:solidFill>
                  <a:srgbClr val="0E3652"/>
                </a:solidFill>
                <a:latin typeface="Arial"/>
                <a:cs typeface="Arial"/>
              </a:rPr>
              <a:t>− </a:t>
            </a:r>
            <a:r>
              <a:rPr sz="1200" i="1" spc="5" dirty="0">
                <a:solidFill>
                  <a:srgbClr val="0E3652"/>
                </a:solidFill>
                <a:latin typeface="Times New Roman"/>
                <a:cs typeface="Times New Roman"/>
              </a:rPr>
              <a:t>med</a:t>
            </a:r>
            <a:r>
              <a:rPr sz="1200" i="1" spc="7" baseline="-13888" dirty="0">
                <a:solidFill>
                  <a:srgbClr val="0E3652"/>
                </a:solidFill>
                <a:latin typeface="Georgia"/>
                <a:cs typeface="Georgia"/>
              </a:rPr>
              <a:t>nc</a:t>
            </a:r>
            <a:r>
              <a:rPr sz="1200" spc="5" dirty="0">
                <a:solidFill>
                  <a:srgbClr val="0E3652"/>
                </a:solidFill>
                <a:latin typeface="Arial"/>
                <a:cs typeface="Arial"/>
              </a:rPr>
              <a:t>).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Do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the data </a:t>
            </a:r>
            <a:r>
              <a:rPr sz="1200" spc="-25" dirty="0">
                <a:solidFill>
                  <a:srgbClr val="0E3652"/>
                </a:solidFill>
                <a:latin typeface="Arial"/>
                <a:cs typeface="Arial"/>
              </a:rPr>
              <a:t>provide  </a:t>
            </a:r>
            <a:r>
              <a:rPr sz="1200" spc="-20" dirty="0">
                <a:solidFill>
                  <a:srgbClr val="0E3652"/>
                </a:solidFill>
                <a:latin typeface="Arial"/>
                <a:cs typeface="Arial"/>
              </a:rPr>
              <a:t>convincing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evidence </a:t>
            </a:r>
            <a:r>
              <a:rPr sz="1200" spc="-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1200" spc="-35" dirty="0">
                <a:solidFill>
                  <a:srgbClr val="0E3652"/>
                </a:solidFill>
                <a:latin typeface="Arial"/>
                <a:cs typeface="Arial"/>
              </a:rPr>
              <a:t>caffeine increases </a:t>
            </a:r>
            <a:r>
              <a:rPr sz="1200" u="sng" spc="-30" dirty="0">
                <a:solidFill>
                  <a:srgbClr val="0E3652"/>
                </a:solidFill>
                <a:uFill>
                  <a:solidFill>
                    <a:srgbClr val="0E3652"/>
                  </a:solidFill>
                </a:uFill>
                <a:latin typeface="Arial"/>
                <a:cs typeface="Arial"/>
              </a:rPr>
              <a:t>median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E3652"/>
                </a:solidFill>
                <a:latin typeface="Arial"/>
                <a:cs typeface="Arial"/>
              </a:rPr>
              <a:t>tapping  </a:t>
            </a:r>
            <a:r>
              <a:rPr sz="1200" spc="-30" dirty="0">
                <a:solidFill>
                  <a:srgbClr val="0E3652"/>
                </a:solidFill>
                <a:latin typeface="Arial"/>
                <a:cs typeface="Arial"/>
              </a:rPr>
              <a:t>rate?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0761" y="3137429"/>
            <a:ext cx="1346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−4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7745" y="3137429"/>
            <a:ext cx="1346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−2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2612" y="3137429"/>
            <a:ext cx="787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9596" y="3137429"/>
            <a:ext cx="787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6579" y="3137429"/>
            <a:ext cx="787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3246" y="2884805"/>
            <a:ext cx="21018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250" b="1" spc="45" dirty="0">
                <a:latin typeface="Arial"/>
                <a:cs typeface="Arial"/>
              </a:rPr>
              <a:t>●	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3246" y="2827604"/>
            <a:ext cx="5080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7074" y="2884805"/>
            <a:ext cx="21018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250" b="1" spc="45" dirty="0">
                <a:latin typeface="Arial"/>
                <a:cs typeface="Arial"/>
              </a:rPr>
              <a:t>●	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1415" y="2694146"/>
            <a:ext cx="50800" cy="2546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9418" y="2751346"/>
            <a:ext cx="210185" cy="1974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171450" algn="l"/>
              </a:tabLst>
            </a:pPr>
            <a:r>
              <a:rPr sz="250" b="1" spc="45" dirty="0">
                <a:latin typeface="Arial"/>
                <a:cs typeface="Arial"/>
              </a:rPr>
              <a:t>●	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2081" y="2694146"/>
            <a:ext cx="50800" cy="2546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4577" y="2884805"/>
            <a:ext cx="210185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" algn="l"/>
              </a:tabLst>
            </a:pPr>
            <a:r>
              <a:rPr sz="250" b="1" spc="45" dirty="0">
                <a:latin typeface="Arial"/>
                <a:cs typeface="Arial"/>
              </a:rPr>
              <a:t>●	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24577" y="2827604"/>
            <a:ext cx="5080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0083" y="2465342"/>
            <a:ext cx="50800" cy="48323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912" y="2007734"/>
            <a:ext cx="50800" cy="88391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6408" y="2350940"/>
            <a:ext cx="50800" cy="5403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5243" y="2636945"/>
            <a:ext cx="50800" cy="3117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0749" y="2465342"/>
            <a:ext cx="50800" cy="48323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5743" y="2179337"/>
            <a:ext cx="50800" cy="7696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7074" y="2751346"/>
            <a:ext cx="50800" cy="1403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2580" y="1721729"/>
            <a:ext cx="50800" cy="11696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b="1" spc="45" dirty="0">
                <a:latin typeface="Arial"/>
                <a:cs typeface="Arial"/>
              </a:rPr>
              <a:t>●</a:t>
            </a:r>
            <a:endParaRPr sz="25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726693" y="1759156"/>
          <a:ext cx="1443355" cy="100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912" y="313309"/>
            <a:ext cx="4222115" cy="1381125"/>
          </a:xfrm>
          <a:custGeom>
            <a:avLst/>
            <a:gdLst/>
            <a:ahLst/>
            <a:cxnLst/>
            <a:rect l="l" t="t" r="r" b="b"/>
            <a:pathLst>
              <a:path w="4222115" h="1381125">
                <a:moveTo>
                  <a:pt x="0" y="1380616"/>
                </a:moveTo>
                <a:lnTo>
                  <a:pt x="4222115" y="1380616"/>
                </a:lnTo>
                <a:lnTo>
                  <a:pt x="4222115" y="0"/>
                </a:lnTo>
                <a:lnTo>
                  <a:pt x="0" y="0"/>
                </a:lnTo>
                <a:lnTo>
                  <a:pt x="0" y="1380616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981087" y="1188478"/>
          <a:ext cx="2640964" cy="31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1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30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Caffeine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5"/>
                        </a:lnSpc>
                      </a:pPr>
                      <a:r>
                        <a:rPr sz="1000" spc="-3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78105">
                        <a:lnSpc>
                          <a:spcPts val="1055"/>
                        </a:lnSpc>
                      </a:pPr>
                      <a:r>
                        <a:rPr sz="1000" spc="-2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median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55"/>
                        </a:lnSpc>
                      </a:pPr>
                      <a:r>
                        <a:rPr sz="1000" spc="-5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245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R w="6350">
                      <a:solidFill>
                        <a:srgbClr val="0E3652"/>
                      </a:solidFill>
                      <a:prstDash val="solid"/>
                    </a:lnR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55"/>
                        </a:lnSpc>
                      </a:pPr>
                      <a:r>
                        <a:rPr sz="1000" dirty="0">
                          <a:solidFill>
                            <a:srgbClr val="0E365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E3652"/>
                      </a:solidFill>
                      <a:prstDash val="solid"/>
                    </a:lnL>
                    <a:lnT w="6350">
                      <a:solidFill>
                        <a:srgbClr val="0E3652"/>
                      </a:solidFill>
                      <a:prstDash val="solid"/>
                    </a:lnT>
                    <a:lnB w="6350">
                      <a:solidFill>
                        <a:srgbClr val="0E3652"/>
                      </a:solidFill>
                      <a:prstDash val="solid"/>
                    </a:lnB>
                    <a:solidFill>
                      <a:srgbClr val="CC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1147954" y="3039233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7934" y="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7954" y="3039233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6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4937" y="3039233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6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1921" y="3039233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6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905" y="3039233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6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5889" y="3039233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6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3610" y="2989839"/>
            <a:ext cx="2416810" cy="0"/>
          </a:xfrm>
          <a:custGeom>
            <a:avLst/>
            <a:gdLst/>
            <a:ahLst/>
            <a:cxnLst/>
            <a:rect l="l" t="t" r="r" b="b"/>
            <a:pathLst>
              <a:path w="2416810">
                <a:moveTo>
                  <a:pt x="0" y="0"/>
                </a:moveTo>
                <a:lnTo>
                  <a:pt x="2416621" y="0"/>
                </a:lnTo>
              </a:path>
            </a:pathLst>
          </a:custGeom>
          <a:ln w="59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19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250" y="-4512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724"/>
            <a:ext cx="2424430" cy="20758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-45" dirty="0">
                <a:solidFill>
                  <a:srgbClr val="CCDBE6"/>
                </a:solidFill>
                <a:latin typeface="DejaVu Sans"/>
                <a:cs typeface="DejaVu Sans"/>
              </a:rPr>
              <a:t>Housekeeping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Is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yawning</a:t>
            </a:r>
            <a:r>
              <a:rPr sz="1050" spc="-204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35" dirty="0">
                <a:solidFill>
                  <a:srgbClr val="CCDBE6"/>
                </a:solidFill>
                <a:latin typeface="DejaVu Sans"/>
                <a:cs typeface="DejaVu Sans"/>
              </a:rPr>
              <a:t>contagious?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Competing</a:t>
            </a: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DejaVu Sans"/>
                <a:cs typeface="DejaVu Sans"/>
              </a:rPr>
              <a:t>claims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65" dirty="0">
                <a:solidFill>
                  <a:srgbClr val="CCCCCC"/>
                </a:solidFill>
                <a:latin typeface="DejaVu Sans"/>
                <a:cs typeface="DejaVu Sans"/>
              </a:rPr>
              <a:t>Testing via</a:t>
            </a:r>
            <a:r>
              <a:rPr sz="105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CCCCCC"/>
                </a:solidFill>
                <a:latin typeface="DejaVu Sans"/>
                <a:cs typeface="DejaVu Sans"/>
              </a:rPr>
              <a:t>simulation</a:t>
            </a:r>
            <a:endParaRPr sz="1050" dirty="0">
              <a:latin typeface="DejaVu Sans"/>
              <a:cs typeface="DejaVu Sans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spc="-35" dirty="0">
                <a:solidFill>
                  <a:srgbClr val="CCCCCC"/>
                </a:solidFill>
                <a:latin typeface="DejaVu Sans"/>
                <a:cs typeface="DejaVu Sans"/>
              </a:rPr>
              <a:t>Checking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for</a:t>
            </a:r>
            <a:r>
              <a:rPr sz="1050" spc="-30" dirty="0">
                <a:solidFill>
                  <a:srgbClr val="CCCCCC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DejaVu Sans"/>
                <a:cs typeface="DejaVu Sans"/>
              </a:rPr>
              <a:t>independence</a:t>
            </a:r>
            <a:endParaRPr sz="1050" dirty="0">
              <a:latin typeface="DejaVu Sans"/>
              <a:cs typeface="DejaVu Sans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DejaVu Sans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5"/>
              </a:spcBef>
              <a:buAutoNum type="arabicPeriod"/>
              <a:tabLst>
                <a:tab pos="167005" algn="l"/>
              </a:tabLst>
            </a:pPr>
            <a:r>
              <a:rPr sz="1050" spc="-20" dirty="0">
                <a:solidFill>
                  <a:srgbClr val="CCDBE6"/>
                </a:solidFill>
                <a:latin typeface="DejaVu Sans"/>
                <a:cs typeface="DejaVu Sans"/>
              </a:rPr>
              <a:t>Case </a:t>
            </a:r>
            <a:r>
              <a:rPr sz="1050" spc="-50" dirty="0">
                <a:solidFill>
                  <a:srgbClr val="CCDBE6"/>
                </a:solidFill>
                <a:latin typeface="DejaVu Sans"/>
                <a:cs typeface="DejaVu Sans"/>
              </a:rPr>
              <a:t>study: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Tapping </a:t>
            </a:r>
            <a:r>
              <a:rPr sz="1050" spc="-40" dirty="0">
                <a:solidFill>
                  <a:srgbClr val="CCDBE6"/>
                </a:solidFill>
                <a:latin typeface="DejaVu Sans"/>
                <a:cs typeface="DejaVu Sans"/>
              </a:rPr>
              <a:t>on</a:t>
            </a:r>
            <a:r>
              <a:rPr sz="1050" spc="-185" dirty="0">
                <a:solidFill>
                  <a:srgbClr val="CCDBE6"/>
                </a:solidFill>
                <a:latin typeface="DejaVu Sans"/>
                <a:cs typeface="DejaVu Sans"/>
              </a:rPr>
              <a:t> </a:t>
            </a:r>
            <a:r>
              <a:rPr sz="1050" spc="-60" dirty="0">
                <a:solidFill>
                  <a:srgbClr val="CCDBE6"/>
                </a:solidFill>
                <a:latin typeface="DejaVu Sans"/>
                <a:cs typeface="DejaVu Sans"/>
              </a:rPr>
              <a:t>caﬀeine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-40" dirty="0">
                <a:solidFill>
                  <a:srgbClr val="024F84"/>
                </a:solidFill>
                <a:latin typeface="DejaVu Sans"/>
                <a:cs typeface="DejaVu Sans"/>
              </a:rPr>
              <a:t>Application</a:t>
            </a:r>
            <a:r>
              <a:rPr sz="1050" spc="-35" dirty="0">
                <a:solidFill>
                  <a:srgbClr val="024F84"/>
                </a:solidFill>
                <a:latin typeface="DejaVu Sans"/>
                <a:cs typeface="DejaVu Sans"/>
              </a:rPr>
              <a:t> </a:t>
            </a:r>
            <a:r>
              <a:rPr sz="1050" spc="-50" dirty="0">
                <a:solidFill>
                  <a:srgbClr val="024F84"/>
                </a:solidFill>
                <a:latin typeface="DejaVu Sans"/>
                <a:cs typeface="DejaVu Sans"/>
              </a:rPr>
              <a:t>exercise</a:t>
            </a:r>
            <a:endParaRPr sz="1050" dirty="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896874"/>
            <a:ext cx="4222115" cy="252729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-40" dirty="0">
                <a:solidFill>
                  <a:srgbClr val="FFFFFF"/>
                </a:solidFill>
                <a:latin typeface="DejaVu Sans"/>
                <a:cs typeface="DejaVu Sans"/>
              </a:rPr>
              <a:t>Application 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exercise: 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1.4 </a:t>
            </a:r>
            <a:r>
              <a:rPr sz="1050" spc="-45" dirty="0">
                <a:solidFill>
                  <a:srgbClr val="FFFFFF"/>
                </a:solidFill>
                <a:latin typeface="DejaVu Sans"/>
                <a:cs typeface="DejaVu Sans"/>
              </a:rPr>
              <a:t>Randomization</a:t>
            </a:r>
            <a:r>
              <a:rPr sz="1050" spc="-16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55" dirty="0">
                <a:solidFill>
                  <a:srgbClr val="FFFFFF"/>
                </a:solidFill>
                <a:latin typeface="DejaVu Sans"/>
                <a:cs typeface="DejaVu Sans"/>
              </a:rPr>
              <a:t>testing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149096"/>
            <a:ext cx="4222115" cy="610870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the course website for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instructions.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20</a:t>
            </a:r>
            <a:endParaRPr sz="800">
              <a:latin typeface="DejaVu Sans"/>
              <a:cs typeface="DejaVu Sans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" y="42862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Sample Data Collected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3448050" y="1577975"/>
            <a:ext cx="11620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Tabulating Data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8" y="885273"/>
            <a:ext cx="3377682" cy="22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407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222" y="57937"/>
            <a:ext cx="13392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60" dirty="0">
                <a:solidFill>
                  <a:srgbClr val="FFFFFF"/>
                </a:solidFill>
                <a:latin typeface="DejaVu Sans"/>
                <a:cs typeface="DejaVu Sans"/>
              </a:rPr>
              <a:t>Experiment</a:t>
            </a:r>
            <a:r>
              <a:rPr sz="1050" spc="-5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DejaVu Sans"/>
                <a:cs typeface="DejaVu Sans"/>
              </a:rPr>
              <a:t>summary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4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396809"/>
            <a:ext cx="3307715" cy="4489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50 </a:t>
            </a:r>
            <a:r>
              <a:rPr sz="1200" spc="-20" dirty="0">
                <a:solidFill>
                  <a:srgbClr val="000000"/>
                </a:solidFill>
                <a:latin typeface="Arial"/>
                <a:cs typeface="Arial"/>
              </a:rPr>
              <a:t>people </a:t>
            </a:r>
            <a:r>
              <a:rPr sz="1200" spc="-35" dirty="0">
                <a:solidFill>
                  <a:srgbClr val="000000"/>
                </a:solidFill>
                <a:latin typeface="Arial"/>
                <a:cs typeface="Arial"/>
              </a:rPr>
              <a:t>were 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randomly </a:t>
            </a:r>
            <a:r>
              <a:rPr sz="1200" spc="-30" dirty="0">
                <a:solidFill>
                  <a:srgbClr val="000000"/>
                </a:solidFill>
                <a:latin typeface="Arial"/>
                <a:cs typeface="Arial"/>
              </a:rPr>
              <a:t>assigned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200" spc="10" dirty="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2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0000"/>
                </a:solidFill>
                <a:latin typeface="Arial"/>
                <a:cs typeface="Arial"/>
              </a:rPr>
              <a:t>groups: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20" dirty="0">
                <a:solidFill>
                  <a:srgbClr val="FFC000"/>
                </a:solidFill>
                <a:latin typeface="Arial"/>
                <a:cs typeface="Arial"/>
              </a:rPr>
              <a:t>treatment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  <a:r>
              <a:rPr sz="1200" spc="-45" dirty="0">
                <a:solidFill>
                  <a:srgbClr val="FFC000"/>
                </a:solidFill>
                <a:latin typeface="Arial"/>
                <a:cs typeface="Arial"/>
              </a:rPr>
              <a:t>see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someone yawn, </a:t>
            </a:r>
            <a:r>
              <a:rPr sz="1200" i="1" spc="55" dirty="0">
                <a:solidFill>
                  <a:srgbClr val="FFC000"/>
                </a:solidFill>
                <a:latin typeface="Times New Roman"/>
                <a:cs typeface="Times New Roman"/>
              </a:rPr>
              <a:t>n </a:t>
            </a:r>
            <a:r>
              <a:rPr sz="1200" spc="229" dirty="0">
                <a:solidFill>
                  <a:srgbClr val="FFC000"/>
                </a:solidFill>
                <a:latin typeface="Times New Roman"/>
                <a:cs typeface="Times New Roman"/>
              </a:rPr>
              <a:t>=</a:t>
            </a:r>
            <a:r>
              <a:rPr sz="1200" spc="1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imes New Roman"/>
                <a:cs typeface="Times New Roman"/>
              </a:rPr>
              <a:t>34</a:t>
            </a:r>
            <a:endParaRPr sz="12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847788"/>
            <a:ext cx="29152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15" dirty="0">
                <a:solidFill>
                  <a:srgbClr val="FFC000"/>
                </a:solidFill>
                <a:latin typeface="Arial"/>
                <a:cs typeface="Arial"/>
              </a:rPr>
              <a:t>control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don’t </a:t>
            </a:r>
            <a:r>
              <a:rPr sz="1200" spc="-45" dirty="0">
                <a:solidFill>
                  <a:srgbClr val="FFC000"/>
                </a:solidFill>
                <a:latin typeface="Arial"/>
                <a:cs typeface="Arial"/>
              </a:rPr>
              <a:t>see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someone yawn, </a:t>
            </a:r>
            <a:r>
              <a:rPr sz="1200" i="1" spc="55" dirty="0">
                <a:solidFill>
                  <a:srgbClr val="FFC000"/>
                </a:solidFill>
                <a:latin typeface="Times New Roman"/>
                <a:cs typeface="Times New Roman"/>
              </a:rPr>
              <a:t>n </a:t>
            </a:r>
            <a:r>
              <a:rPr sz="1200" spc="229" dirty="0">
                <a:solidFill>
                  <a:srgbClr val="FFC000"/>
                </a:solidFill>
                <a:latin typeface="Times New Roman"/>
                <a:cs typeface="Times New Roman"/>
              </a:rPr>
              <a:t>=</a:t>
            </a:r>
            <a:r>
              <a:rPr sz="1200" spc="9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imes New Roman"/>
                <a:cs typeface="Times New Roman"/>
              </a:rPr>
              <a:t>16</a:t>
            </a:r>
            <a:endParaRPr sz="12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0789"/>
              </p:ext>
            </p:extLst>
          </p:nvPr>
        </p:nvGraphicFramePr>
        <p:xfrm>
          <a:off x="850646" y="1216279"/>
          <a:ext cx="2905760" cy="139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4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2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6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Yawn</a:t>
                      </a:r>
                      <a:endParaRPr sz="12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20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Yawn</a:t>
                      </a:r>
                      <a:endParaRPr sz="1200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200" dirty="0">
                        <a:solidFill>
                          <a:srgbClr val="FFC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Yawners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911" y="-22225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3329</Words>
  <Application>Microsoft Office PowerPoint</Application>
  <PresentationFormat>Custom</PresentationFormat>
  <Paragraphs>867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Cambria Math</vt:lpstr>
      <vt:lpstr>DejaVu Sans</vt:lpstr>
      <vt:lpstr>DejaVu Serif</vt:lpstr>
      <vt:lpstr>Georgia</vt:lpstr>
      <vt:lpstr>Times New Roman</vt:lpstr>
      <vt:lpstr>Office Theme</vt:lpstr>
      <vt:lpstr>PowerPoint Presentation</vt:lpstr>
      <vt:lpstr>Outline</vt:lpstr>
      <vt:lpstr>Announcements</vt:lpstr>
      <vt:lpstr>Outline</vt:lpstr>
      <vt:lpstr>Outline</vt:lpstr>
      <vt:lpstr>PowerPoint Presentation</vt:lpstr>
      <vt:lpstr>Outline</vt:lpstr>
      <vt:lpstr>Outline</vt:lpstr>
      <vt:lpstr>50 people were randomly assigned to two groups: ▶ treatment: see someone yawn, n = 34</vt:lpstr>
      <vt:lpstr>50 people were randomly assigned to two groups: ▶ treatment: see someone yawn, n = 34</vt:lpstr>
      <vt:lpstr>PowerPoint Presentation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Simulation setup</vt:lpstr>
      <vt:lpstr>Simulation setup</vt:lpstr>
      <vt:lpstr>Simulation setup</vt:lpstr>
      <vt:lpstr>Outline</vt:lpstr>
      <vt:lpstr>Outline</vt:lpstr>
      <vt:lpstr>PowerPoint Presentation</vt:lpstr>
      <vt:lpstr>Outline</vt:lpstr>
      <vt:lpstr>Outline</vt:lpstr>
      <vt:lpstr>Clicker question</vt:lpstr>
      <vt:lpstr>Outline</vt:lpstr>
      <vt:lpstr>Outline</vt:lpstr>
      <vt:lpstr>Outline</vt:lpstr>
      <vt:lpstr>Outline</vt:lpstr>
      <vt:lpstr>Tapping on caﬀeine</vt:lpstr>
      <vt:lpstr>PowerPoint Presentation</vt:lpstr>
      <vt:lpstr>Clicker question</vt:lpstr>
      <vt:lpstr>Clicker question</vt:lpstr>
      <vt:lpstr>Exploratory data analysis</vt:lpstr>
      <vt:lpstr>Outline</vt:lpstr>
      <vt:lpstr>We are interested in ﬁnding out if caffeine increases tapping  rate. Which of the following are the correct set of hypotheses?</vt:lpstr>
      <vt:lpstr>We are interested in ﬁnding out if caffeine increases tapping  rate. Which of the following are the correct set of hypotheses?</vt:lpstr>
      <vt:lpstr>We are interested in ﬁnding out if caffeine increases tapping  rate. Which of the following are the correct set of hypotheses?</vt:lpstr>
      <vt:lpstr>Outline</vt:lpstr>
      <vt:lpstr>Simulation setup</vt:lpstr>
      <vt:lpstr>Simulation setup</vt:lpstr>
      <vt:lpstr>Outline</vt:lpstr>
      <vt:lpstr>Outline</vt:lpstr>
      <vt:lpstr>Outline</vt:lpstr>
      <vt:lpstr>Below is a randomization distribution of 100 simulated</vt:lpstr>
      <vt:lpstr>PowerPoint Presentation</vt:lpstr>
      <vt:lpstr>PowerPoint Presentation</vt:lpstr>
      <vt:lpstr>Testing for the median</vt:lpstr>
      <vt:lpstr>Testing for the median</vt:lpstr>
      <vt:lpstr>Below is a randomization distribution of 100 simulated</vt:lpstr>
      <vt:lpstr>Outline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 to data - 4. Introduction to statistical inference</dc:title>
  <dc:creator>Sta 101 - Spring 2016</dc:creator>
  <cp:lastModifiedBy>Dr Victoria Ellison, Ph.D.</cp:lastModifiedBy>
  <cp:revision>59</cp:revision>
  <cp:lastPrinted>2019-01-23T18:50:13Z</cp:lastPrinted>
  <dcterms:created xsi:type="dcterms:W3CDTF">2018-09-05T14:44:35Z</dcterms:created>
  <dcterms:modified xsi:type="dcterms:W3CDTF">2019-01-23T19:15:07Z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2016-01-13T00:00:00Z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2018-09-05T00:00:00Z</vt:filetime>
  </property>
</Properties>
</file>