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9"/>
  </p:handoutMasterIdLst>
  <p:sldIdLst>
    <p:sldId id="256" r:id="rId2"/>
    <p:sldId id="257" r:id="rId3"/>
    <p:sldId id="286" r:id="rId4"/>
    <p:sldId id="287" r:id="rId5"/>
    <p:sldId id="288" r:id="rId6"/>
    <p:sldId id="289" r:id="rId7"/>
    <p:sldId id="314" r:id="rId8"/>
    <p:sldId id="315" r:id="rId9"/>
    <p:sldId id="292" r:id="rId10"/>
    <p:sldId id="290" r:id="rId11"/>
    <p:sldId id="263" r:id="rId12"/>
    <p:sldId id="264" r:id="rId13"/>
    <p:sldId id="285" r:id="rId14"/>
    <p:sldId id="294" r:id="rId15"/>
    <p:sldId id="293" r:id="rId16"/>
    <p:sldId id="266" r:id="rId17"/>
    <p:sldId id="267" r:id="rId18"/>
    <p:sldId id="302" r:id="rId19"/>
    <p:sldId id="268" r:id="rId20"/>
    <p:sldId id="295" r:id="rId21"/>
    <p:sldId id="296" r:id="rId22"/>
    <p:sldId id="270" r:id="rId23"/>
    <p:sldId id="271" r:id="rId24"/>
    <p:sldId id="303" r:id="rId25"/>
    <p:sldId id="304" r:id="rId26"/>
    <p:sldId id="272" r:id="rId27"/>
    <p:sldId id="273" r:id="rId28"/>
    <p:sldId id="274" r:id="rId29"/>
    <p:sldId id="275" r:id="rId30"/>
    <p:sldId id="305" r:id="rId31"/>
    <p:sldId id="297" r:id="rId32"/>
    <p:sldId id="277" r:id="rId33"/>
    <p:sldId id="298" r:id="rId34"/>
    <p:sldId id="299" r:id="rId35"/>
    <p:sldId id="306" r:id="rId36"/>
    <p:sldId id="308" r:id="rId37"/>
    <p:sldId id="307" r:id="rId38"/>
    <p:sldId id="300" r:id="rId39"/>
    <p:sldId id="316" r:id="rId40"/>
    <p:sldId id="309" r:id="rId41"/>
    <p:sldId id="310" r:id="rId42"/>
    <p:sldId id="311" r:id="rId43"/>
    <p:sldId id="312" r:id="rId44"/>
    <p:sldId id="313" r:id="rId45"/>
    <p:sldId id="301" r:id="rId46"/>
    <p:sldId id="278" r:id="rId47"/>
    <p:sldId id="280" r:id="rId48"/>
  </p:sldIdLst>
  <p:sldSz cx="4610100" cy="3460750"/>
  <p:notesSz cx="9601200" cy="7315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1352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838" cy="366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438775" y="0"/>
            <a:ext cx="4160838" cy="366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F2BB65-0C2E-4D46-8ABC-F7E1C0C2FB48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948488"/>
            <a:ext cx="4160838" cy="366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38775" y="6948488"/>
            <a:ext cx="4160838" cy="366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73082-F1C3-48FA-8206-9CEF22483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9284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7408" y="57937"/>
            <a:ext cx="4415282" cy="191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91515" y="1938020"/>
            <a:ext cx="3227070" cy="8651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30505" y="795972"/>
            <a:ext cx="2005393" cy="2284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374201" y="795972"/>
            <a:ext cx="2005393" cy="2284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6263" y="1072835"/>
            <a:ext cx="3457575" cy="698396"/>
          </a:xfrm>
        </p:spPr>
        <p:txBody>
          <a:bodyPr anchor="b"/>
          <a:lstStyle>
            <a:lvl1pPr algn="ctr">
              <a:defRPr sz="2269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263" y="1817695"/>
            <a:ext cx="3457575" cy="139590"/>
          </a:xfrm>
        </p:spPr>
        <p:txBody>
          <a:bodyPr/>
          <a:lstStyle>
            <a:lvl1pPr marL="0" indent="0" algn="ctr">
              <a:buNone/>
              <a:defRPr sz="907"/>
            </a:lvl1pPr>
            <a:lvl2pPr marL="172867" indent="0" algn="ctr">
              <a:buNone/>
              <a:defRPr sz="756"/>
            </a:lvl2pPr>
            <a:lvl3pPr marL="345735" indent="0" algn="ctr">
              <a:buNone/>
              <a:defRPr sz="681"/>
            </a:lvl3pPr>
            <a:lvl4pPr marL="518602" indent="0" algn="ctr">
              <a:buNone/>
              <a:defRPr sz="605"/>
            </a:lvl4pPr>
            <a:lvl5pPr marL="691469" indent="0" algn="ctr">
              <a:buNone/>
              <a:defRPr sz="605"/>
            </a:lvl5pPr>
            <a:lvl6pPr marL="864337" indent="0" algn="ctr">
              <a:buNone/>
              <a:defRPr sz="605"/>
            </a:lvl6pPr>
            <a:lvl7pPr marL="1037204" indent="0" algn="ctr">
              <a:buNone/>
              <a:defRPr sz="605"/>
            </a:lvl7pPr>
            <a:lvl8pPr marL="1210071" indent="0" algn="ctr">
              <a:buNone/>
              <a:defRPr sz="605"/>
            </a:lvl8pPr>
            <a:lvl9pPr marL="1382939" indent="0" algn="ctr">
              <a:buNone/>
              <a:defRPr sz="605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30505" y="3218497"/>
            <a:ext cx="1060323" cy="276999"/>
          </a:xfrm>
        </p:spPr>
        <p:txBody>
          <a:bodyPr/>
          <a:lstStyle/>
          <a:p>
            <a:fld id="{36192D1C-6A2A-4126-81DC-D3AF4898E44D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67434" y="3218497"/>
            <a:ext cx="1475232" cy="276999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19272" y="3218497"/>
            <a:ext cx="1060323" cy="276999"/>
          </a:xfrm>
        </p:spPr>
        <p:txBody>
          <a:bodyPr/>
          <a:lstStyle/>
          <a:p>
            <a:fld id="{92A9DD62-1E4F-434C-B427-4D57653ECD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503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4608195" cy="297180"/>
          </a:xfrm>
          <a:custGeom>
            <a:avLst/>
            <a:gdLst/>
            <a:ahLst/>
            <a:cxnLst/>
            <a:rect l="l" t="t" r="r" b="b"/>
            <a:pathLst>
              <a:path w="4608195" h="297180">
                <a:moveTo>
                  <a:pt x="0" y="296926"/>
                </a:moveTo>
                <a:lnTo>
                  <a:pt x="4607941" y="296926"/>
                </a:lnTo>
                <a:lnTo>
                  <a:pt x="4607941" y="0"/>
                </a:lnTo>
                <a:lnTo>
                  <a:pt x="0" y="0"/>
                </a:lnTo>
                <a:lnTo>
                  <a:pt x="0" y="296926"/>
                </a:lnTo>
                <a:close/>
              </a:path>
            </a:pathLst>
          </a:custGeom>
          <a:solidFill>
            <a:srgbClr val="1B60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7536" y="57937"/>
            <a:ext cx="4415027" cy="191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7718" y="597503"/>
            <a:ext cx="3721100" cy="10115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567434" y="3218497"/>
            <a:ext cx="1475232" cy="1730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30505" y="3218497"/>
            <a:ext cx="1060323" cy="1730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319272" y="3218497"/>
            <a:ext cx="1060323" cy="1730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2.stat.duke.edu/courses/Spring19/sta101.001/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0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0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0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0.png"/><Relationship Id="rId2" Type="http://schemas.openxmlformats.org/officeDocument/2006/relationships/image" Target="../media/image160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3111" y="439293"/>
            <a:ext cx="4102100" cy="640715"/>
          </a:xfrm>
          <a:prstGeom prst="rect">
            <a:avLst/>
          </a:prstGeom>
          <a:solidFill>
            <a:srgbClr val="024F84"/>
          </a:solidFill>
        </p:spPr>
        <p:txBody>
          <a:bodyPr vert="horz" wrap="square" lIns="0" tIns="53340" rIns="0" bIns="0" rtlCol="0">
            <a:spAutoFit/>
          </a:bodyPr>
          <a:lstStyle/>
          <a:p>
            <a:pPr marL="519430">
              <a:lnSpc>
                <a:spcPct val="100000"/>
              </a:lnSpc>
              <a:spcBef>
                <a:spcPts val="420"/>
              </a:spcBef>
            </a:pPr>
            <a:r>
              <a:rPr sz="1400" b="1" spc="10" dirty="0">
                <a:solidFill>
                  <a:srgbClr val="FFFFFF"/>
                </a:solidFill>
                <a:latin typeface="Arial"/>
                <a:cs typeface="Arial"/>
              </a:rPr>
              <a:t>Unit </a:t>
            </a:r>
            <a:r>
              <a:rPr sz="1400" b="1" spc="-30" dirty="0">
                <a:solidFill>
                  <a:srgbClr val="FFFFFF"/>
                </a:solidFill>
                <a:latin typeface="Arial"/>
                <a:cs typeface="Arial"/>
              </a:rPr>
              <a:t>2: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Probability </a:t>
            </a:r>
            <a:r>
              <a:rPr sz="1400" b="1" spc="15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1400" b="1" spc="-1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distributions</a:t>
            </a:r>
            <a:endParaRPr sz="1400">
              <a:latin typeface="Arial"/>
              <a:cs typeface="Arial"/>
            </a:endParaRPr>
          </a:p>
          <a:p>
            <a:pPr marL="484505">
              <a:lnSpc>
                <a:spcPct val="100000"/>
              </a:lnSpc>
              <a:spcBef>
                <a:spcPts val="470"/>
              </a:spcBef>
            </a:pPr>
            <a:r>
              <a:rPr sz="1400" spc="10" dirty="0">
                <a:solidFill>
                  <a:srgbClr val="FFFFFF"/>
                </a:solidFill>
                <a:latin typeface="Arial"/>
                <a:cs typeface="Arial"/>
              </a:rPr>
              <a:t>1. 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Probability 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and conditional</a:t>
            </a:r>
            <a:r>
              <a:rPr sz="1400" spc="-2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probability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61338" y="1292212"/>
            <a:ext cx="1485265" cy="19620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200" spc="-30" dirty="0">
                <a:latin typeface="Arial"/>
                <a:cs typeface="Arial"/>
              </a:rPr>
              <a:t>Sta </a:t>
            </a:r>
            <a:r>
              <a:rPr sz="1200" spc="-10" dirty="0">
                <a:latin typeface="Arial"/>
                <a:cs typeface="Arial"/>
              </a:rPr>
              <a:t>101 </a:t>
            </a:r>
            <a:r>
              <a:rPr lang="en-US" sz="1200" spc="40" dirty="0" smtClean="0">
                <a:latin typeface="Arial"/>
                <a:cs typeface="Arial"/>
              </a:rPr>
              <a:t>–</a:t>
            </a:r>
            <a:r>
              <a:rPr sz="1200" spc="40" dirty="0" smtClean="0">
                <a:latin typeface="Arial"/>
                <a:cs typeface="Arial"/>
              </a:rPr>
              <a:t> </a:t>
            </a:r>
            <a:r>
              <a:rPr lang="en-US" sz="1200" spc="-25" dirty="0" smtClean="0">
                <a:latin typeface="Arial"/>
                <a:cs typeface="Arial"/>
              </a:rPr>
              <a:t>Spring 2019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08658" y="1662683"/>
            <a:ext cx="219075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25" dirty="0">
                <a:latin typeface="Arial"/>
                <a:cs typeface="Arial"/>
              </a:rPr>
              <a:t>Duke </a:t>
            </a:r>
            <a:r>
              <a:rPr sz="800" spc="-30" dirty="0">
                <a:latin typeface="Arial"/>
                <a:cs typeface="Arial"/>
              </a:rPr>
              <a:t>University, </a:t>
            </a:r>
            <a:r>
              <a:rPr sz="800" spc="-15" dirty="0">
                <a:latin typeface="Arial"/>
                <a:cs typeface="Arial"/>
              </a:rPr>
              <a:t>Department </a:t>
            </a:r>
            <a:r>
              <a:rPr sz="800" spc="-10" dirty="0">
                <a:latin typeface="Arial"/>
                <a:cs typeface="Arial"/>
              </a:rPr>
              <a:t>of </a:t>
            </a:r>
            <a:r>
              <a:rPr sz="800" spc="-15" dirty="0">
                <a:latin typeface="Arial"/>
                <a:cs typeface="Arial"/>
              </a:rPr>
              <a:t>Statistical</a:t>
            </a:r>
            <a:r>
              <a:rPr sz="800" spc="45" dirty="0">
                <a:latin typeface="Arial"/>
                <a:cs typeface="Arial"/>
              </a:rPr>
              <a:t> </a:t>
            </a:r>
            <a:r>
              <a:rPr sz="800" spc="-20" dirty="0">
                <a:latin typeface="Arial"/>
                <a:cs typeface="Arial"/>
              </a:rPr>
              <a:t>Science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40411" y="2966974"/>
            <a:ext cx="955675" cy="134652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800" spc="-45" dirty="0" smtClean="0">
                <a:solidFill>
                  <a:srgbClr val="024F84"/>
                </a:solidFill>
                <a:latin typeface="Arial"/>
                <a:cs typeface="Arial"/>
              </a:rPr>
              <a:t>Dr. Ellison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619250" y="2966974"/>
            <a:ext cx="2748280" cy="39369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25" dirty="0">
                <a:latin typeface="Arial"/>
                <a:cs typeface="Arial"/>
              </a:rPr>
              <a:t>Slides </a:t>
            </a:r>
            <a:r>
              <a:rPr sz="800" spc="-5" dirty="0">
                <a:latin typeface="Arial"/>
                <a:cs typeface="Arial"/>
              </a:rPr>
              <a:t>posted </a:t>
            </a:r>
            <a:r>
              <a:rPr lang="en-US" sz="800" spc="-10" dirty="0" smtClean="0">
                <a:latin typeface="Arial"/>
                <a:cs typeface="Arial"/>
              </a:rPr>
              <a:t>at </a:t>
            </a:r>
            <a:r>
              <a:rPr lang="en-US" sz="800" spc="-10" dirty="0" smtClean="0">
                <a:latin typeface="Arial"/>
                <a:cs typeface="Arial"/>
                <a:hlinkClick r:id="rId2"/>
              </a:rPr>
              <a:t>https://www2.stat.duke.edu/courses/Spring19/sta101.001/</a:t>
            </a:r>
            <a:endParaRPr lang="en-US" sz="800" spc="-1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0"/>
              </a:spcBef>
            </a:pPr>
            <a:endParaRPr sz="800" dirty="0">
              <a:latin typeface="Arial"/>
              <a:cs typeface="Arial"/>
            </a:endParaRPr>
          </a:p>
        </p:txBody>
      </p:sp>
      <p:pic>
        <p:nvPicPr>
          <p:cNvPr id="7" name="Picture 2" descr="Bowl of Vegetable Sala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450" y="1983631"/>
            <a:ext cx="1365905" cy="830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Brown Soup in White Ceramic Bowl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3680" y="1983631"/>
            <a:ext cx="1245042" cy="830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71450" y="358775"/>
            <a:ext cx="4057015" cy="2672142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66370" indent="-153670">
              <a:lnSpc>
                <a:spcPct val="100000"/>
              </a:lnSpc>
              <a:spcBef>
                <a:spcPts val="135"/>
              </a:spcBef>
              <a:buAutoNum type="arabicPeriod"/>
              <a:tabLst>
                <a:tab pos="167005" algn="l"/>
              </a:tabLst>
            </a:pPr>
            <a:r>
              <a:rPr sz="1050" spc="20" dirty="0">
                <a:solidFill>
                  <a:schemeClr val="tx2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Housekeeping</a:t>
            </a:r>
            <a:endParaRPr sz="1050" dirty="0">
              <a:solidFill>
                <a:schemeClr val="tx2">
                  <a:lumMod val="20000"/>
                  <a:lumOff val="80000"/>
                </a:schemeClr>
              </a:solidFill>
              <a:latin typeface="Arial"/>
              <a:cs typeface="Arial"/>
            </a:endParaRPr>
          </a:p>
          <a:p>
            <a:pPr>
              <a:lnSpc>
                <a:spcPct val="100000"/>
              </a:lnSpc>
              <a:buAutoNum type="arabicPeriod"/>
            </a:pPr>
            <a:endParaRPr sz="12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spcBef>
                <a:spcPts val="725"/>
              </a:spcBef>
              <a:buAutoNum type="arabicPeriod"/>
              <a:tabLst>
                <a:tab pos="167005" algn="l"/>
              </a:tabLst>
            </a:pPr>
            <a:r>
              <a:rPr sz="1050" spc="10" dirty="0">
                <a:solidFill>
                  <a:schemeClr val="tx2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Readiness</a:t>
            </a:r>
            <a:r>
              <a:rPr sz="1050" spc="5" dirty="0">
                <a:solidFill>
                  <a:schemeClr val="tx2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chemeClr val="tx2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assessment</a:t>
            </a:r>
            <a:endParaRPr sz="1050" dirty="0">
              <a:solidFill>
                <a:schemeClr val="tx2">
                  <a:lumMod val="20000"/>
                  <a:lumOff val="80000"/>
                </a:schemeClr>
              </a:solidFill>
              <a:latin typeface="Arial"/>
              <a:cs typeface="Arial"/>
            </a:endParaRPr>
          </a:p>
          <a:p>
            <a:pPr>
              <a:lnSpc>
                <a:spcPct val="100000"/>
              </a:lnSpc>
              <a:buAutoNum type="arabicPeriod"/>
            </a:pPr>
            <a:endParaRPr sz="12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spcBef>
                <a:spcPts val="725"/>
              </a:spcBef>
              <a:buAutoNum type="arabicPeriod"/>
              <a:tabLst>
                <a:tab pos="167005" algn="l"/>
              </a:tabLst>
            </a:pPr>
            <a:r>
              <a:rPr sz="1050" spc="25" dirty="0">
                <a:solidFill>
                  <a:schemeClr val="tx2"/>
                </a:solidFill>
                <a:latin typeface="Arial"/>
                <a:cs typeface="Arial"/>
              </a:rPr>
              <a:t>Main</a:t>
            </a:r>
            <a:r>
              <a:rPr sz="1050" spc="5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chemeClr val="tx2"/>
                </a:solidFill>
                <a:latin typeface="Arial"/>
                <a:cs typeface="Arial"/>
              </a:rPr>
              <a:t>ideas</a:t>
            </a:r>
            <a:endParaRPr sz="1050" dirty="0">
              <a:solidFill>
                <a:schemeClr val="tx2"/>
              </a:solidFill>
              <a:latin typeface="Arial"/>
              <a:cs typeface="Arial"/>
            </a:endParaRPr>
          </a:p>
          <a:p>
            <a:pPr marL="469900" lvl="2" indent="276860">
              <a:spcBef>
                <a:spcPts val="95"/>
              </a:spcBef>
              <a:buAutoNum type="arabicPeriod"/>
              <a:tabLst>
                <a:tab pos="443865" algn="l"/>
              </a:tabLst>
            </a:pPr>
            <a:r>
              <a:rPr lang="en-US" sz="1050" b="1" u="sng" spc="20" dirty="0" smtClean="0">
                <a:latin typeface="Arial"/>
                <a:cs typeface="Arial"/>
              </a:rPr>
              <a:t>Differences</a:t>
            </a:r>
            <a:r>
              <a:rPr lang="en-US" sz="1050" u="sng" spc="20" dirty="0" smtClean="0">
                <a:latin typeface="Arial"/>
                <a:cs typeface="Arial"/>
              </a:rPr>
              <a:t> between Probability Properties</a:t>
            </a:r>
          </a:p>
          <a:p>
            <a:pPr marL="927100" lvl="3" indent="276860">
              <a:spcBef>
                <a:spcPts val="95"/>
              </a:spcBef>
              <a:buAutoNum type="arabicPeriod"/>
              <a:tabLst>
                <a:tab pos="443865" algn="l"/>
              </a:tabLst>
            </a:pPr>
            <a:r>
              <a:rPr lang="en-US" sz="1050" dirty="0"/>
              <a:t>🔍 </a:t>
            </a:r>
            <a:r>
              <a:rPr sz="1050" spc="20" dirty="0" smtClean="0">
                <a:latin typeface="Arial"/>
                <a:cs typeface="Arial"/>
              </a:rPr>
              <a:t>Disjoint </a:t>
            </a:r>
            <a:r>
              <a:rPr sz="1050" spc="25" dirty="0">
                <a:latin typeface="Arial"/>
                <a:cs typeface="Arial"/>
              </a:rPr>
              <a:t>and independent </a:t>
            </a:r>
            <a:r>
              <a:rPr sz="1050" spc="50" dirty="0">
                <a:latin typeface="Arial"/>
                <a:cs typeface="Arial"/>
              </a:rPr>
              <a:t>do </a:t>
            </a:r>
            <a:r>
              <a:rPr sz="1050" spc="35" dirty="0">
                <a:latin typeface="Arial"/>
                <a:cs typeface="Arial"/>
              </a:rPr>
              <a:t>not </a:t>
            </a:r>
            <a:r>
              <a:rPr sz="1050" spc="15" dirty="0">
                <a:latin typeface="Arial"/>
                <a:cs typeface="Arial"/>
              </a:rPr>
              <a:t>mean </a:t>
            </a:r>
            <a:r>
              <a:rPr sz="1050" spc="20" dirty="0">
                <a:latin typeface="Arial"/>
                <a:cs typeface="Arial"/>
              </a:rPr>
              <a:t>the </a:t>
            </a:r>
            <a:r>
              <a:rPr sz="1050" spc="15" dirty="0">
                <a:latin typeface="Arial"/>
                <a:cs typeface="Arial"/>
              </a:rPr>
              <a:t>same</a:t>
            </a:r>
            <a:r>
              <a:rPr sz="1050" spc="-120" dirty="0">
                <a:latin typeface="Arial"/>
                <a:cs typeface="Arial"/>
              </a:rPr>
              <a:t> </a:t>
            </a:r>
            <a:r>
              <a:rPr sz="1050" spc="25" dirty="0">
                <a:latin typeface="Arial"/>
                <a:cs typeface="Arial"/>
              </a:rPr>
              <a:t>thing</a:t>
            </a:r>
            <a:endParaRPr sz="1050" dirty="0">
              <a:latin typeface="Arial"/>
              <a:cs typeface="Arial"/>
            </a:endParaRPr>
          </a:p>
          <a:p>
            <a:pPr marL="469900" lvl="2" indent="276860">
              <a:spcBef>
                <a:spcPts val="95"/>
              </a:spcBef>
              <a:buFontTx/>
              <a:buAutoNum type="arabicPeriod"/>
              <a:tabLst>
                <a:tab pos="443865" algn="l"/>
              </a:tabLst>
            </a:pPr>
            <a:r>
              <a:rPr lang="en-US" sz="1050" b="1" u="sng" spc="20" dirty="0" smtClean="0">
                <a:solidFill>
                  <a:srgbClr val="CCCCCC"/>
                </a:solidFill>
                <a:latin typeface="Arial"/>
                <a:cs typeface="Arial"/>
              </a:rPr>
              <a:t>Relationships</a:t>
            </a:r>
            <a:r>
              <a:rPr lang="en-US" sz="1050" u="sng" spc="20" dirty="0" smtClean="0">
                <a:solidFill>
                  <a:srgbClr val="CCCCCC"/>
                </a:solidFill>
                <a:latin typeface="Arial"/>
                <a:cs typeface="Arial"/>
              </a:rPr>
              <a:t> between Probability Properties</a:t>
            </a:r>
          </a:p>
          <a:p>
            <a:pPr marL="927100" marR="5080" lvl="3" indent="276860">
              <a:lnSpc>
                <a:spcPct val="107500"/>
              </a:lnSpc>
              <a:buAutoNum type="arabi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🔍 👫 </a:t>
            </a:r>
            <a:r>
              <a:rPr lang="en-US" sz="1050" spc="2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Application </a:t>
            </a:r>
            <a:r>
              <a:rPr lang="en-US" sz="105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of </a:t>
            </a:r>
            <a:r>
              <a:rPr lang="en-US" sz="105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the </a:t>
            </a:r>
            <a:r>
              <a:rPr lang="en-US" sz="105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addition </a:t>
            </a:r>
            <a:r>
              <a:rPr lang="en-US" sz="1050" spc="1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rule </a:t>
            </a:r>
            <a:r>
              <a:rPr lang="en-US" sz="105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depends on </a:t>
            </a:r>
            <a:r>
              <a:rPr lang="en-US" sz="1050" spc="20" dirty="0" err="1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disjointness</a:t>
            </a:r>
            <a:r>
              <a:rPr lang="en-US" sz="105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105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of  </a:t>
            </a:r>
            <a:r>
              <a:rPr lang="en-US" sz="1050" spc="1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events</a:t>
            </a:r>
            <a:endParaRPr lang="en-US" sz="1050" dirty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927100" lvl="3" indent="276860">
              <a:spcBef>
                <a:spcPts val="95"/>
              </a:spcBef>
              <a:buAutoNum type="arabi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🔍 👫 </a:t>
            </a:r>
            <a:r>
              <a:rPr lang="en-US" sz="1050" spc="3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Bayes</a:t>
            </a:r>
            <a:r>
              <a:rPr lang="en-US" sz="1050" spc="30" dirty="0">
                <a:solidFill>
                  <a:srgbClr val="CCCCCC"/>
                </a:solidFill>
                <a:latin typeface="Arial"/>
                <a:cs typeface="Arial"/>
              </a:rPr>
              <a:t>' </a:t>
            </a:r>
            <a:r>
              <a:rPr lang="en-US" sz="1050" spc="20" dirty="0">
                <a:solidFill>
                  <a:srgbClr val="CCCCCC"/>
                </a:solidFill>
                <a:latin typeface="Arial"/>
                <a:cs typeface="Arial"/>
              </a:rPr>
              <a:t>theorem </a:t>
            </a:r>
            <a:r>
              <a:rPr lang="en-US" sz="1050" spc="35" dirty="0">
                <a:solidFill>
                  <a:srgbClr val="CCCCCC"/>
                </a:solidFill>
                <a:latin typeface="Arial"/>
                <a:cs typeface="Arial"/>
              </a:rPr>
              <a:t>works </a:t>
            </a:r>
            <a:r>
              <a:rPr lang="en-US" sz="1050" spc="25" dirty="0">
                <a:solidFill>
                  <a:srgbClr val="CCCCCC"/>
                </a:solidFill>
                <a:latin typeface="Arial"/>
                <a:cs typeface="Arial"/>
              </a:rPr>
              <a:t>for </a:t>
            </a:r>
            <a:r>
              <a:rPr lang="en-US" sz="1050" spc="5" dirty="0">
                <a:solidFill>
                  <a:srgbClr val="CCCCCC"/>
                </a:solidFill>
                <a:latin typeface="Arial"/>
                <a:cs typeface="Arial"/>
              </a:rPr>
              <a:t>all </a:t>
            </a:r>
            <a:r>
              <a:rPr lang="en-US" sz="1050" spc="25" dirty="0">
                <a:solidFill>
                  <a:srgbClr val="CCCCCC"/>
                </a:solidFill>
                <a:latin typeface="Arial"/>
                <a:cs typeface="Arial"/>
              </a:rPr>
              <a:t>types </a:t>
            </a:r>
            <a:r>
              <a:rPr lang="en-US" sz="1050" spc="30" dirty="0">
                <a:solidFill>
                  <a:srgbClr val="CCCCCC"/>
                </a:solidFill>
                <a:latin typeface="Arial"/>
                <a:cs typeface="Arial"/>
              </a:rPr>
              <a:t>of</a:t>
            </a:r>
            <a:r>
              <a:rPr lang="en-US" sz="1050" spc="-80" dirty="0">
                <a:solidFill>
                  <a:srgbClr val="CCCCCC"/>
                </a:solidFill>
                <a:latin typeface="Arial"/>
                <a:cs typeface="Arial"/>
              </a:rPr>
              <a:t> </a:t>
            </a:r>
            <a:r>
              <a:rPr lang="en-US" sz="1050" spc="15" dirty="0" smtClean="0">
                <a:solidFill>
                  <a:srgbClr val="CCCCCC"/>
                </a:solidFill>
                <a:latin typeface="Arial"/>
                <a:cs typeface="Arial"/>
              </a:rPr>
              <a:t>events</a:t>
            </a:r>
            <a:endParaRPr sz="1200" dirty="0">
              <a:latin typeface="Times New Roman"/>
              <a:cs typeface="Times New Roman"/>
            </a:endParaRPr>
          </a:p>
          <a:p>
            <a:pPr marL="12700" lvl="1">
              <a:lnSpc>
                <a:spcPct val="100000"/>
              </a:lnSpc>
              <a:spcBef>
                <a:spcPts val="720"/>
              </a:spcBef>
              <a:tabLst>
                <a:tab pos="167005" algn="l"/>
              </a:tabLst>
            </a:pPr>
            <a:r>
              <a:rPr lang="en-US" sz="1050" spc="20" dirty="0" smtClean="0">
                <a:solidFill>
                  <a:srgbClr val="CCDBE6"/>
                </a:solidFill>
                <a:latin typeface="Arial"/>
                <a:cs typeface="Arial"/>
              </a:rPr>
              <a:t>4. </a:t>
            </a:r>
            <a:r>
              <a:rPr sz="1050" spc="20" dirty="0" smtClean="0">
                <a:solidFill>
                  <a:srgbClr val="CCDBE6"/>
                </a:solidFill>
                <a:latin typeface="Arial"/>
                <a:cs typeface="Arial"/>
              </a:rPr>
              <a:t>Summary</a:t>
            </a:r>
            <a:endParaRPr sz="105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82294008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913765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1. </a:t>
            </a:r>
            <a:r>
              <a:rPr spc="20" dirty="0"/>
              <a:t>Disjoint </a:t>
            </a:r>
            <a:r>
              <a:rPr spc="25" dirty="0"/>
              <a:t>and independent </a:t>
            </a:r>
            <a:r>
              <a:rPr spc="50" dirty="0"/>
              <a:t>do </a:t>
            </a:r>
            <a:r>
              <a:rPr spc="35" dirty="0"/>
              <a:t>not </a:t>
            </a:r>
            <a:r>
              <a:rPr spc="15" dirty="0"/>
              <a:t>mean </a:t>
            </a:r>
            <a:r>
              <a:rPr spc="20" dirty="0"/>
              <a:t>the </a:t>
            </a:r>
            <a:r>
              <a:rPr spc="15" dirty="0"/>
              <a:t>same</a:t>
            </a:r>
            <a:r>
              <a:rPr spc="-30" dirty="0"/>
              <a:t> </a:t>
            </a:r>
            <a:r>
              <a:rPr spc="25" dirty="0"/>
              <a:t>thing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55600" y="470649"/>
            <a:ext cx="3882390" cy="19620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i="1" spc="-30" dirty="0">
                <a:solidFill>
                  <a:srgbClr val="FFC000"/>
                </a:solidFill>
                <a:latin typeface="Arial"/>
                <a:cs typeface="Arial"/>
              </a:rPr>
              <a:t>Disjoint </a:t>
            </a:r>
            <a:r>
              <a:rPr sz="1200" i="1" spc="-40" dirty="0">
                <a:solidFill>
                  <a:srgbClr val="FFC000"/>
                </a:solidFill>
                <a:latin typeface="Arial"/>
                <a:cs typeface="Arial"/>
              </a:rPr>
              <a:t>(mutually </a:t>
            </a:r>
            <a:r>
              <a:rPr sz="1200" i="1" spc="-45" dirty="0">
                <a:solidFill>
                  <a:srgbClr val="FFC000"/>
                </a:solidFill>
                <a:latin typeface="Arial"/>
                <a:cs typeface="Arial"/>
              </a:rPr>
              <a:t>exclusive) </a:t>
            </a:r>
            <a:r>
              <a:rPr sz="1200" i="1" spc="-35" dirty="0">
                <a:solidFill>
                  <a:srgbClr val="FFC000"/>
                </a:solidFill>
                <a:latin typeface="Arial"/>
                <a:cs typeface="Arial"/>
              </a:rPr>
              <a:t>events </a:t>
            </a:r>
            <a:r>
              <a:rPr sz="1200" spc="-15" dirty="0">
                <a:latin typeface="Arial"/>
                <a:cs typeface="Arial"/>
              </a:rPr>
              <a:t>cannot </a:t>
            </a:r>
            <a:r>
              <a:rPr sz="1200" spc="-25" dirty="0">
                <a:latin typeface="Arial"/>
                <a:cs typeface="Arial"/>
              </a:rPr>
              <a:t>happen </a:t>
            </a:r>
            <a:r>
              <a:rPr sz="1200" spc="-15" dirty="0">
                <a:latin typeface="Arial"/>
                <a:cs typeface="Arial"/>
              </a:rPr>
              <a:t>at</a:t>
            </a:r>
            <a:r>
              <a:rPr sz="1200" spc="125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the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spc="-35" dirty="0"/>
              <a:t>same</a:t>
            </a:r>
            <a:r>
              <a:rPr spc="-5" dirty="0"/>
              <a:t> </a:t>
            </a:r>
            <a:r>
              <a:rPr spc="-25" dirty="0"/>
              <a:t>time</a:t>
            </a:r>
          </a:p>
          <a:p>
            <a:pPr marL="309880" marR="5080" indent="-137795">
              <a:lnSpc>
                <a:spcPct val="100000"/>
              </a:lnSpc>
              <a:spcBef>
                <a:spcPts val="155"/>
              </a:spcBef>
              <a:buClr>
                <a:srgbClr val="024F84"/>
              </a:buClr>
              <a:buChar char="–"/>
              <a:tabLst>
                <a:tab pos="310515" algn="l"/>
              </a:tabLst>
            </a:pPr>
            <a:r>
              <a:rPr sz="1000" spc="-45" dirty="0"/>
              <a:t>A </a:t>
            </a:r>
            <a:r>
              <a:rPr sz="1000" spc="-20" dirty="0"/>
              <a:t>voter </a:t>
            </a:r>
            <a:r>
              <a:rPr sz="1000" spc="-15" dirty="0"/>
              <a:t>cannot </a:t>
            </a:r>
            <a:r>
              <a:rPr sz="1000" spc="-25" dirty="0"/>
              <a:t>register </a:t>
            </a:r>
            <a:r>
              <a:rPr sz="1000" spc="-35" dirty="0"/>
              <a:t>as </a:t>
            </a:r>
            <a:r>
              <a:rPr sz="1000" spc="-45" dirty="0"/>
              <a:t>a </a:t>
            </a:r>
            <a:r>
              <a:rPr sz="1000" spc="-20" dirty="0"/>
              <a:t>Democrat and </a:t>
            </a:r>
            <a:r>
              <a:rPr sz="1000" spc="-45" dirty="0"/>
              <a:t>a </a:t>
            </a:r>
            <a:r>
              <a:rPr sz="1000" spc="-25" dirty="0"/>
              <a:t>Republican </a:t>
            </a:r>
            <a:r>
              <a:rPr sz="1000" spc="-15" dirty="0"/>
              <a:t>at </a:t>
            </a:r>
            <a:r>
              <a:rPr sz="1000" spc="-20" dirty="0"/>
              <a:t>the  </a:t>
            </a:r>
            <a:r>
              <a:rPr sz="1000" spc="-30" dirty="0"/>
              <a:t>same</a:t>
            </a:r>
            <a:r>
              <a:rPr sz="1000" spc="-5" dirty="0"/>
              <a:t> </a:t>
            </a:r>
            <a:r>
              <a:rPr sz="1000" spc="-20" dirty="0"/>
              <a:t>time</a:t>
            </a:r>
            <a:endParaRPr sz="1000" dirty="0"/>
          </a:p>
          <a:p>
            <a:pPr marL="309880" marR="114300" indent="-137795">
              <a:lnSpc>
                <a:spcPts val="1190"/>
              </a:lnSpc>
              <a:spcBef>
                <a:spcPts val="40"/>
              </a:spcBef>
              <a:buClr>
                <a:srgbClr val="024F84"/>
              </a:buClr>
              <a:buChar char="–"/>
              <a:tabLst>
                <a:tab pos="310515" algn="l"/>
              </a:tabLst>
            </a:pPr>
            <a:r>
              <a:rPr sz="1000" spc="-5" dirty="0"/>
              <a:t>But </a:t>
            </a:r>
            <a:r>
              <a:rPr sz="1000" spc="-25" dirty="0"/>
              <a:t>they </a:t>
            </a:r>
            <a:r>
              <a:rPr sz="1000" spc="-15" dirty="0"/>
              <a:t>might be </a:t>
            </a:r>
            <a:r>
              <a:rPr sz="1000" spc="-45" dirty="0"/>
              <a:t>a </a:t>
            </a:r>
            <a:r>
              <a:rPr sz="1000" spc="-25" dirty="0"/>
              <a:t>Republican </a:t>
            </a:r>
            <a:r>
              <a:rPr sz="1000" spc="-20" dirty="0"/>
              <a:t>and </a:t>
            </a:r>
            <a:r>
              <a:rPr sz="1000" spc="-45" dirty="0"/>
              <a:t>a </a:t>
            </a:r>
            <a:r>
              <a:rPr sz="1000" spc="-20" dirty="0"/>
              <a:t>Moderate </a:t>
            </a:r>
            <a:r>
              <a:rPr sz="1000" spc="-15" dirty="0"/>
              <a:t>at </a:t>
            </a:r>
            <a:r>
              <a:rPr sz="1000" spc="-20" dirty="0"/>
              <a:t>the </a:t>
            </a:r>
            <a:r>
              <a:rPr sz="1000" spc="-30" dirty="0"/>
              <a:t>same  </a:t>
            </a:r>
            <a:r>
              <a:rPr sz="1000" spc="-20" dirty="0"/>
              <a:t>time </a:t>
            </a:r>
            <a:r>
              <a:rPr sz="1000" spc="-60" dirty="0"/>
              <a:t>– </a:t>
            </a:r>
            <a:r>
              <a:rPr sz="1000" i="1" spc="-15" dirty="0">
                <a:solidFill>
                  <a:srgbClr val="024F84"/>
                </a:solidFill>
                <a:latin typeface="Arial"/>
                <a:cs typeface="Arial"/>
              </a:rPr>
              <a:t>non-disjoint</a:t>
            </a:r>
            <a:r>
              <a:rPr sz="1000" i="1" spc="75" dirty="0">
                <a:solidFill>
                  <a:srgbClr val="024F84"/>
                </a:solidFill>
                <a:latin typeface="Arial"/>
                <a:cs typeface="Arial"/>
              </a:rPr>
              <a:t> </a:t>
            </a:r>
            <a:r>
              <a:rPr sz="1000" i="1" spc="-30" dirty="0">
                <a:solidFill>
                  <a:srgbClr val="024F84"/>
                </a:solidFill>
                <a:latin typeface="Arial"/>
                <a:cs typeface="Arial"/>
              </a:rPr>
              <a:t>events</a:t>
            </a:r>
            <a:endParaRPr sz="1000" dirty="0">
              <a:latin typeface="Arial"/>
              <a:cs typeface="Arial"/>
            </a:endParaRPr>
          </a:p>
          <a:p>
            <a:pPr marL="309880" indent="-137795">
              <a:lnSpc>
                <a:spcPts val="1165"/>
              </a:lnSpc>
              <a:buClr>
                <a:srgbClr val="024F84"/>
              </a:buClr>
              <a:buChar char="–"/>
              <a:tabLst>
                <a:tab pos="310515" algn="l"/>
              </a:tabLst>
            </a:pPr>
            <a:r>
              <a:rPr sz="1000" spc="-35" dirty="0"/>
              <a:t>For </a:t>
            </a:r>
            <a:r>
              <a:rPr sz="1000" spc="-20" dirty="0"/>
              <a:t>disjoint </a:t>
            </a:r>
            <a:r>
              <a:rPr sz="1000" spc="-45" dirty="0"/>
              <a:t>A </a:t>
            </a:r>
            <a:r>
              <a:rPr sz="1000" spc="-20" dirty="0"/>
              <a:t>and </a:t>
            </a:r>
            <a:r>
              <a:rPr sz="1000" spc="-5" dirty="0"/>
              <a:t>B: </a:t>
            </a:r>
            <a:r>
              <a:rPr sz="1000" i="1" spc="20" dirty="0">
                <a:solidFill>
                  <a:srgbClr val="FFC000"/>
                </a:solidFill>
                <a:latin typeface="Georgia"/>
                <a:cs typeface="Georgia"/>
              </a:rPr>
              <a:t>P</a:t>
            </a:r>
            <a:r>
              <a:rPr sz="1000" spc="20" dirty="0">
                <a:solidFill>
                  <a:srgbClr val="FFC000"/>
                </a:solidFill>
                <a:latin typeface="Verdana"/>
                <a:cs typeface="Verdana"/>
              </a:rPr>
              <a:t>(</a:t>
            </a:r>
            <a:r>
              <a:rPr sz="1000" i="1" spc="20" dirty="0">
                <a:solidFill>
                  <a:srgbClr val="FFC000"/>
                </a:solidFill>
                <a:latin typeface="Georgia"/>
                <a:cs typeface="Georgia"/>
              </a:rPr>
              <a:t>A </a:t>
            </a:r>
            <a:r>
              <a:rPr sz="1000" i="1" spc="-55" dirty="0">
                <a:solidFill>
                  <a:srgbClr val="FFC000"/>
                </a:solidFill>
                <a:latin typeface="Georgia"/>
                <a:cs typeface="Georgia"/>
              </a:rPr>
              <a:t>and </a:t>
            </a:r>
            <a:r>
              <a:rPr sz="1000" i="1" spc="-10" dirty="0">
                <a:solidFill>
                  <a:srgbClr val="FFC000"/>
                </a:solidFill>
                <a:latin typeface="Georgia"/>
                <a:cs typeface="Georgia"/>
              </a:rPr>
              <a:t>B</a:t>
            </a:r>
            <a:r>
              <a:rPr sz="1000" spc="-10" dirty="0">
                <a:solidFill>
                  <a:srgbClr val="FFC000"/>
                </a:solidFill>
                <a:latin typeface="Verdana"/>
                <a:cs typeface="Verdana"/>
              </a:rPr>
              <a:t>) </a:t>
            </a:r>
            <a:r>
              <a:rPr sz="1000" spc="-45" dirty="0">
                <a:solidFill>
                  <a:srgbClr val="FFC000"/>
                </a:solidFill>
                <a:latin typeface="Verdana"/>
                <a:cs typeface="Verdana"/>
              </a:rPr>
              <a:t>=</a:t>
            </a:r>
            <a:r>
              <a:rPr sz="1000" spc="-105" dirty="0">
                <a:solidFill>
                  <a:srgbClr val="FFC000"/>
                </a:solidFill>
                <a:latin typeface="Verdana"/>
                <a:cs typeface="Verdana"/>
              </a:rPr>
              <a:t> </a:t>
            </a:r>
            <a:r>
              <a:rPr sz="1000" spc="-140" dirty="0">
                <a:solidFill>
                  <a:srgbClr val="FFC000"/>
                </a:solidFill>
                <a:latin typeface="Verdana"/>
                <a:cs typeface="Verdana"/>
              </a:rPr>
              <a:t>0</a:t>
            </a:r>
            <a:endParaRPr sz="1000" dirty="0">
              <a:solidFill>
                <a:srgbClr val="FFC000"/>
              </a:solidFill>
              <a:latin typeface="Verdana"/>
              <a:cs typeface="Verdana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1450" y="-9471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sp>
        <p:nvSpPr>
          <p:cNvPr id="11" name="Oval 10"/>
          <p:cNvSpPr/>
          <p:nvPr/>
        </p:nvSpPr>
        <p:spPr>
          <a:xfrm>
            <a:off x="1155700" y="1735912"/>
            <a:ext cx="1009983" cy="512056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2278923" y="1735912"/>
            <a:ext cx="1009983" cy="512056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913765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1. </a:t>
            </a:r>
            <a:r>
              <a:rPr spc="20" dirty="0"/>
              <a:t>Disjoint </a:t>
            </a:r>
            <a:r>
              <a:rPr spc="25" dirty="0"/>
              <a:t>and independent </a:t>
            </a:r>
            <a:r>
              <a:rPr spc="50" dirty="0"/>
              <a:t>do </a:t>
            </a:r>
            <a:r>
              <a:rPr spc="35" dirty="0"/>
              <a:t>not </a:t>
            </a:r>
            <a:r>
              <a:rPr spc="15" dirty="0"/>
              <a:t>mean </a:t>
            </a:r>
            <a:r>
              <a:rPr spc="20" dirty="0"/>
              <a:t>the </a:t>
            </a:r>
            <a:r>
              <a:rPr spc="15" dirty="0"/>
              <a:t>same</a:t>
            </a:r>
            <a:r>
              <a:rPr spc="-30" dirty="0"/>
              <a:t> </a:t>
            </a:r>
            <a:r>
              <a:rPr spc="25" dirty="0"/>
              <a:t>thing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55600" y="470649"/>
            <a:ext cx="3882390" cy="19620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i="1" spc="-30" dirty="0">
                <a:solidFill>
                  <a:srgbClr val="FFC000"/>
                </a:solidFill>
                <a:latin typeface="Arial"/>
                <a:cs typeface="Arial"/>
              </a:rPr>
              <a:t>Disjoint </a:t>
            </a:r>
            <a:r>
              <a:rPr sz="1200" i="1" spc="-40" dirty="0">
                <a:solidFill>
                  <a:srgbClr val="FFC000"/>
                </a:solidFill>
                <a:latin typeface="Arial"/>
                <a:cs typeface="Arial"/>
              </a:rPr>
              <a:t>(mutually </a:t>
            </a:r>
            <a:r>
              <a:rPr sz="1200" i="1" spc="-45" dirty="0">
                <a:solidFill>
                  <a:srgbClr val="FFC000"/>
                </a:solidFill>
                <a:latin typeface="Arial"/>
                <a:cs typeface="Arial"/>
              </a:rPr>
              <a:t>exclusive) </a:t>
            </a:r>
            <a:r>
              <a:rPr sz="1200" i="1" spc="-35" dirty="0">
                <a:solidFill>
                  <a:srgbClr val="FFC000"/>
                </a:solidFill>
                <a:latin typeface="Arial"/>
                <a:cs typeface="Arial"/>
              </a:rPr>
              <a:t>events </a:t>
            </a:r>
            <a:r>
              <a:rPr sz="1200" spc="-15" dirty="0">
                <a:latin typeface="Arial"/>
                <a:cs typeface="Arial"/>
              </a:rPr>
              <a:t>cannot </a:t>
            </a:r>
            <a:r>
              <a:rPr sz="1200" spc="-25" dirty="0">
                <a:latin typeface="Arial"/>
                <a:cs typeface="Arial"/>
              </a:rPr>
              <a:t>happen </a:t>
            </a:r>
            <a:r>
              <a:rPr sz="1200" spc="-15" dirty="0">
                <a:latin typeface="Arial"/>
                <a:cs typeface="Arial"/>
              </a:rPr>
              <a:t>at</a:t>
            </a:r>
            <a:r>
              <a:rPr sz="1200" spc="125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the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spc="-35" dirty="0"/>
              <a:t>same</a:t>
            </a:r>
            <a:r>
              <a:rPr spc="-5" dirty="0"/>
              <a:t> </a:t>
            </a:r>
            <a:r>
              <a:rPr spc="-25" dirty="0"/>
              <a:t>time</a:t>
            </a:r>
          </a:p>
          <a:p>
            <a:pPr marL="309880" marR="5080" indent="-137795">
              <a:lnSpc>
                <a:spcPct val="100000"/>
              </a:lnSpc>
              <a:spcBef>
                <a:spcPts val="155"/>
              </a:spcBef>
              <a:buClr>
                <a:srgbClr val="024F84"/>
              </a:buClr>
              <a:buChar char="–"/>
              <a:tabLst>
                <a:tab pos="310515" algn="l"/>
              </a:tabLst>
            </a:pPr>
            <a:r>
              <a:rPr sz="1000" spc="-45" dirty="0"/>
              <a:t>A </a:t>
            </a:r>
            <a:r>
              <a:rPr sz="1000" spc="-20" dirty="0"/>
              <a:t>voter </a:t>
            </a:r>
            <a:r>
              <a:rPr sz="1000" spc="-15" dirty="0"/>
              <a:t>cannot </a:t>
            </a:r>
            <a:r>
              <a:rPr sz="1000" spc="-25" dirty="0"/>
              <a:t>register </a:t>
            </a:r>
            <a:r>
              <a:rPr sz="1000" spc="-35" dirty="0"/>
              <a:t>as </a:t>
            </a:r>
            <a:r>
              <a:rPr sz="1000" spc="-45" dirty="0"/>
              <a:t>a </a:t>
            </a:r>
            <a:r>
              <a:rPr sz="1000" spc="-20" dirty="0"/>
              <a:t>Democrat and </a:t>
            </a:r>
            <a:r>
              <a:rPr sz="1000" spc="-45" dirty="0"/>
              <a:t>a </a:t>
            </a:r>
            <a:r>
              <a:rPr sz="1000" spc="-25" dirty="0"/>
              <a:t>Republican </a:t>
            </a:r>
            <a:r>
              <a:rPr sz="1000" spc="-15" dirty="0"/>
              <a:t>at </a:t>
            </a:r>
            <a:r>
              <a:rPr sz="1000" spc="-20" dirty="0"/>
              <a:t>the  </a:t>
            </a:r>
            <a:r>
              <a:rPr sz="1000" spc="-30" dirty="0"/>
              <a:t>same</a:t>
            </a:r>
            <a:r>
              <a:rPr sz="1000" spc="-5" dirty="0"/>
              <a:t> </a:t>
            </a:r>
            <a:r>
              <a:rPr sz="1000" spc="-20" dirty="0"/>
              <a:t>time</a:t>
            </a:r>
            <a:endParaRPr sz="1000" dirty="0"/>
          </a:p>
          <a:p>
            <a:pPr marL="309880" marR="114300" indent="-137795">
              <a:lnSpc>
                <a:spcPts val="1190"/>
              </a:lnSpc>
              <a:spcBef>
                <a:spcPts val="40"/>
              </a:spcBef>
              <a:buClr>
                <a:srgbClr val="024F84"/>
              </a:buClr>
              <a:buChar char="–"/>
              <a:tabLst>
                <a:tab pos="310515" algn="l"/>
              </a:tabLst>
            </a:pPr>
            <a:r>
              <a:rPr sz="1000" spc="-5" dirty="0"/>
              <a:t>But </a:t>
            </a:r>
            <a:r>
              <a:rPr sz="1000" spc="-25" dirty="0"/>
              <a:t>they </a:t>
            </a:r>
            <a:r>
              <a:rPr sz="1000" spc="-15" dirty="0"/>
              <a:t>might be </a:t>
            </a:r>
            <a:r>
              <a:rPr sz="1000" spc="-45" dirty="0"/>
              <a:t>a </a:t>
            </a:r>
            <a:r>
              <a:rPr sz="1000" spc="-25" dirty="0"/>
              <a:t>Republican </a:t>
            </a:r>
            <a:r>
              <a:rPr sz="1000" spc="-20" dirty="0"/>
              <a:t>and </a:t>
            </a:r>
            <a:r>
              <a:rPr sz="1000" spc="-45" dirty="0"/>
              <a:t>a </a:t>
            </a:r>
            <a:r>
              <a:rPr sz="1000" spc="-20" dirty="0"/>
              <a:t>Moderate </a:t>
            </a:r>
            <a:r>
              <a:rPr sz="1000" spc="-15" dirty="0"/>
              <a:t>at </a:t>
            </a:r>
            <a:r>
              <a:rPr sz="1000" spc="-20" dirty="0"/>
              <a:t>the </a:t>
            </a:r>
            <a:r>
              <a:rPr sz="1000" spc="-30" dirty="0"/>
              <a:t>same  </a:t>
            </a:r>
            <a:r>
              <a:rPr sz="1000" spc="-20" dirty="0"/>
              <a:t>time </a:t>
            </a:r>
            <a:r>
              <a:rPr sz="1000" spc="-60" dirty="0"/>
              <a:t>– </a:t>
            </a:r>
            <a:r>
              <a:rPr sz="1000" i="1" spc="-15" dirty="0">
                <a:solidFill>
                  <a:srgbClr val="024F84"/>
                </a:solidFill>
                <a:latin typeface="Arial"/>
                <a:cs typeface="Arial"/>
              </a:rPr>
              <a:t>non-disjoint</a:t>
            </a:r>
            <a:r>
              <a:rPr sz="1000" i="1" spc="75" dirty="0">
                <a:solidFill>
                  <a:srgbClr val="024F84"/>
                </a:solidFill>
                <a:latin typeface="Arial"/>
                <a:cs typeface="Arial"/>
              </a:rPr>
              <a:t> </a:t>
            </a:r>
            <a:r>
              <a:rPr sz="1000" i="1" spc="-30" dirty="0">
                <a:solidFill>
                  <a:srgbClr val="024F84"/>
                </a:solidFill>
                <a:latin typeface="Arial"/>
                <a:cs typeface="Arial"/>
              </a:rPr>
              <a:t>events</a:t>
            </a:r>
            <a:endParaRPr sz="1000" dirty="0">
              <a:latin typeface="Arial"/>
              <a:cs typeface="Arial"/>
            </a:endParaRPr>
          </a:p>
          <a:p>
            <a:pPr marL="309880" indent="-137795">
              <a:lnSpc>
                <a:spcPts val="1165"/>
              </a:lnSpc>
              <a:buClr>
                <a:srgbClr val="024F84"/>
              </a:buClr>
              <a:buChar char="–"/>
              <a:tabLst>
                <a:tab pos="310515" algn="l"/>
              </a:tabLst>
            </a:pPr>
            <a:r>
              <a:rPr sz="1000" spc="-35" dirty="0"/>
              <a:t>For </a:t>
            </a:r>
            <a:r>
              <a:rPr sz="1000" spc="-20" dirty="0"/>
              <a:t>disjoint </a:t>
            </a:r>
            <a:r>
              <a:rPr sz="1000" spc="-45" dirty="0"/>
              <a:t>A </a:t>
            </a:r>
            <a:r>
              <a:rPr sz="1000" spc="-20" dirty="0"/>
              <a:t>and </a:t>
            </a:r>
            <a:r>
              <a:rPr sz="1000" spc="-5" dirty="0"/>
              <a:t>B: </a:t>
            </a:r>
            <a:r>
              <a:rPr sz="1000" i="1" spc="20" dirty="0">
                <a:solidFill>
                  <a:srgbClr val="FFC000"/>
                </a:solidFill>
                <a:latin typeface="Georgia"/>
                <a:cs typeface="Georgia"/>
              </a:rPr>
              <a:t>P</a:t>
            </a:r>
            <a:r>
              <a:rPr sz="1000" spc="20" dirty="0">
                <a:solidFill>
                  <a:srgbClr val="FFC000"/>
                </a:solidFill>
                <a:latin typeface="Verdana"/>
                <a:cs typeface="Verdana"/>
              </a:rPr>
              <a:t>(</a:t>
            </a:r>
            <a:r>
              <a:rPr sz="1000" i="1" spc="20" dirty="0">
                <a:solidFill>
                  <a:srgbClr val="FFC000"/>
                </a:solidFill>
                <a:latin typeface="Georgia"/>
                <a:cs typeface="Georgia"/>
              </a:rPr>
              <a:t>A </a:t>
            </a:r>
            <a:r>
              <a:rPr sz="1000" i="1" spc="-55" dirty="0">
                <a:solidFill>
                  <a:srgbClr val="FFC000"/>
                </a:solidFill>
                <a:latin typeface="Georgia"/>
                <a:cs typeface="Georgia"/>
              </a:rPr>
              <a:t>and </a:t>
            </a:r>
            <a:r>
              <a:rPr sz="1000" i="1" spc="-10" dirty="0">
                <a:solidFill>
                  <a:srgbClr val="FFC000"/>
                </a:solidFill>
                <a:latin typeface="Georgia"/>
                <a:cs typeface="Georgia"/>
              </a:rPr>
              <a:t>B</a:t>
            </a:r>
            <a:r>
              <a:rPr sz="1000" spc="-10" dirty="0">
                <a:solidFill>
                  <a:srgbClr val="FFC000"/>
                </a:solidFill>
                <a:latin typeface="Verdana"/>
                <a:cs typeface="Verdana"/>
              </a:rPr>
              <a:t>) </a:t>
            </a:r>
            <a:r>
              <a:rPr sz="1000" spc="-45" dirty="0">
                <a:solidFill>
                  <a:srgbClr val="FFC000"/>
                </a:solidFill>
                <a:latin typeface="Verdana"/>
                <a:cs typeface="Verdana"/>
              </a:rPr>
              <a:t>=</a:t>
            </a:r>
            <a:r>
              <a:rPr sz="1000" spc="-105" dirty="0">
                <a:solidFill>
                  <a:srgbClr val="FFC000"/>
                </a:solidFill>
                <a:latin typeface="Verdana"/>
                <a:cs typeface="Verdana"/>
              </a:rPr>
              <a:t> </a:t>
            </a:r>
            <a:r>
              <a:rPr sz="1000" spc="-140" dirty="0">
                <a:solidFill>
                  <a:srgbClr val="FFC000"/>
                </a:solidFill>
                <a:latin typeface="Verdana"/>
                <a:cs typeface="Verdana"/>
              </a:rPr>
              <a:t>0</a:t>
            </a:r>
            <a:endParaRPr sz="1000" dirty="0">
              <a:solidFill>
                <a:srgbClr val="FFC000"/>
              </a:solidFill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3984" y="2113813"/>
            <a:ext cx="3908425" cy="19620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dirty="0" smtClean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50" dirty="0">
                <a:latin typeface="Arial"/>
                <a:cs typeface="Arial"/>
              </a:rPr>
              <a:t>If A </a:t>
            </a:r>
            <a:r>
              <a:rPr sz="1200" spc="-25" dirty="0">
                <a:latin typeface="Arial"/>
                <a:cs typeface="Arial"/>
              </a:rPr>
              <a:t>and </a:t>
            </a:r>
            <a:r>
              <a:rPr sz="1200" spc="-10" dirty="0">
                <a:latin typeface="Arial"/>
                <a:cs typeface="Arial"/>
              </a:rPr>
              <a:t>B </a:t>
            </a:r>
            <a:r>
              <a:rPr sz="1200" spc="-50" dirty="0">
                <a:latin typeface="Arial"/>
                <a:cs typeface="Arial"/>
              </a:rPr>
              <a:t>are </a:t>
            </a:r>
            <a:r>
              <a:rPr sz="1200" i="1" spc="-20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independent </a:t>
            </a:r>
            <a:r>
              <a:rPr sz="1200" i="1" spc="-30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events</a:t>
            </a:r>
            <a:r>
              <a:rPr sz="1200" spc="-30" dirty="0">
                <a:latin typeface="Arial"/>
                <a:cs typeface="Arial"/>
              </a:rPr>
              <a:t>, </a:t>
            </a:r>
            <a:r>
              <a:rPr sz="1200" spc="-35" dirty="0">
                <a:latin typeface="Arial"/>
                <a:cs typeface="Arial"/>
              </a:rPr>
              <a:t>having </a:t>
            </a:r>
            <a:r>
              <a:rPr sz="1200" spc="-25" dirty="0">
                <a:latin typeface="Arial"/>
                <a:cs typeface="Arial"/>
              </a:rPr>
              <a:t>information</a:t>
            </a:r>
            <a:r>
              <a:rPr sz="1200" spc="160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on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26102" y="2240666"/>
            <a:ext cx="3366770" cy="221214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sz="1200" spc="-50" dirty="0">
                <a:latin typeface="Arial"/>
                <a:cs typeface="Arial"/>
              </a:rPr>
              <a:t>A </a:t>
            </a:r>
            <a:r>
              <a:rPr sz="1200" spc="-20" dirty="0">
                <a:latin typeface="Arial"/>
                <a:cs typeface="Arial"/>
              </a:rPr>
              <a:t>does </a:t>
            </a:r>
            <a:r>
              <a:rPr sz="1200" spc="-5" dirty="0">
                <a:latin typeface="Arial"/>
                <a:cs typeface="Arial"/>
              </a:rPr>
              <a:t>not </a:t>
            </a:r>
            <a:r>
              <a:rPr sz="1200" spc="-35" dirty="0">
                <a:latin typeface="Arial"/>
                <a:cs typeface="Arial"/>
              </a:rPr>
              <a:t>tell </a:t>
            </a:r>
            <a:r>
              <a:rPr sz="1200" spc="-30" dirty="0">
                <a:latin typeface="Arial"/>
                <a:cs typeface="Arial"/>
              </a:rPr>
              <a:t>us anything </a:t>
            </a:r>
            <a:r>
              <a:rPr sz="1200" spc="-10" dirty="0">
                <a:latin typeface="Arial"/>
                <a:cs typeface="Arial"/>
              </a:rPr>
              <a:t>about B </a:t>
            </a:r>
            <a:r>
              <a:rPr sz="1200" spc="-45" dirty="0">
                <a:latin typeface="Arial"/>
                <a:cs typeface="Arial"/>
              </a:rPr>
              <a:t>(and </a:t>
            </a:r>
            <a:r>
              <a:rPr sz="1200" spc="-35" dirty="0">
                <a:latin typeface="Arial"/>
                <a:cs typeface="Arial"/>
              </a:rPr>
              <a:t>vice</a:t>
            </a:r>
            <a:r>
              <a:rPr sz="1200" spc="240" dirty="0">
                <a:latin typeface="Arial"/>
                <a:cs typeface="Arial"/>
              </a:rPr>
              <a:t> </a:t>
            </a:r>
            <a:r>
              <a:rPr sz="1200" spc="-55" dirty="0">
                <a:latin typeface="Arial"/>
                <a:cs typeface="Arial"/>
              </a:rPr>
              <a:t>versa</a:t>
            </a:r>
            <a:r>
              <a:rPr sz="1200" spc="-55" dirty="0" smtClean="0">
                <a:latin typeface="Arial"/>
                <a:cs typeface="Arial"/>
              </a:rPr>
              <a:t>)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630831" y="2614133"/>
            <a:ext cx="1978532" cy="6533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195"/>
              </a:lnSpc>
              <a:spcBef>
                <a:spcPts val="95"/>
              </a:spcBef>
              <a:buClr>
                <a:srgbClr val="024F84"/>
              </a:buClr>
              <a:tabLst>
                <a:tab pos="150495" algn="l"/>
              </a:tabLst>
            </a:pPr>
            <a:r>
              <a:rPr lang="en-US" sz="1000" b="1" i="1" u="sng" spc="20" dirty="0" smtClean="0">
                <a:solidFill>
                  <a:schemeClr val="accent5">
                    <a:lumMod val="75000"/>
                  </a:schemeClr>
                </a:solidFill>
                <a:latin typeface="Georgia"/>
                <a:cs typeface="Georgia"/>
              </a:rPr>
              <a:t>ALL of these equations hold</a:t>
            </a:r>
            <a:r>
              <a:rPr lang="en-US" sz="1000" b="1" i="1" spc="20" dirty="0" smtClean="0">
                <a:solidFill>
                  <a:schemeClr val="accent5">
                    <a:lumMod val="75000"/>
                  </a:schemeClr>
                </a:solidFill>
                <a:latin typeface="Georgia"/>
                <a:cs typeface="Georgia"/>
              </a:rPr>
              <a:t>:</a:t>
            </a:r>
          </a:p>
          <a:p>
            <a:pPr marL="149860" indent="-137160">
              <a:lnSpc>
                <a:spcPts val="1195"/>
              </a:lnSpc>
              <a:spcBef>
                <a:spcPts val="95"/>
              </a:spcBef>
              <a:buClr>
                <a:srgbClr val="024F84"/>
              </a:buClr>
              <a:buFont typeface="Arial"/>
              <a:buChar char="•"/>
              <a:tabLst>
                <a:tab pos="150495" algn="l"/>
              </a:tabLst>
            </a:pPr>
            <a:r>
              <a:rPr sz="1000" i="1" spc="20" dirty="0" smtClean="0">
                <a:solidFill>
                  <a:schemeClr val="accent5">
                    <a:lumMod val="75000"/>
                  </a:schemeClr>
                </a:solidFill>
                <a:latin typeface="Georgia"/>
                <a:cs typeface="Georgia"/>
              </a:rPr>
              <a:t>P</a:t>
            </a:r>
            <a:r>
              <a:rPr sz="1000" spc="20" dirty="0" smtClean="0">
                <a:solidFill>
                  <a:schemeClr val="accent5">
                    <a:lumMod val="75000"/>
                  </a:schemeClr>
                </a:solidFill>
                <a:latin typeface="Verdana"/>
                <a:cs typeface="Verdana"/>
              </a:rPr>
              <a:t>(</a:t>
            </a:r>
            <a:r>
              <a:rPr sz="1000" i="1" spc="20" dirty="0" smtClean="0">
                <a:solidFill>
                  <a:schemeClr val="accent5">
                    <a:lumMod val="75000"/>
                  </a:schemeClr>
                </a:solidFill>
                <a:latin typeface="Georgia"/>
                <a:cs typeface="Georgia"/>
              </a:rPr>
              <a:t>A </a:t>
            </a:r>
            <a:r>
              <a:rPr sz="1000" i="1" dirty="0">
                <a:solidFill>
                  <a:schemeClr val="accent5">
                    <a:lumMod val="75000"/>
                  </a:schemeClr>
                </a:solidFill>
                <a:latin typeface="Times New Roman"/>
                <a:cs typeface="Times New Roman"/>
              </a:rPr>
              <a:t>| </a:t>
            </a:r>
            <a:r>
              <a:rPr sz="1000" i="1" spc="-15" dirty="0">
                <a:solidFill>
                  <a:schemeClr val="accent5">
                    <a:lumMod val="75000"/>
                  </a:schemeClr>
                </a:solidFill>
                <a:latin typeface="Georgia"/>
                <a:cs typeface="Georgia"/>
              </a:rPr>
              <a:t>B</a:t>
            </a:r>
            <a:r>
              <a:rPr sz="1000" spc="-15" dirty="0">
                <a:solidFill>
                  <a:schemeClr val="accent5">
                    <a:lumMod val="75000"/>
                  </a:schemeClr>
                </a:solidFill>
                <a:latin typeface="Verdana"/>
                <a:cs typeface="Verdana"/>
              </a:rPr>
              <a:t>) </a:t>
            </a:r>
            <a:r>
              <a:rPr sz="1000" spc="-45" dirty="0">
                <a:solidFill>
                  <a:schemeClr val="accent5">
                    <a:lumMod val="75000"/>
                  </a:schemeClr>
                </a:solidFill>
                <a:latin typeface="Verdana"/>
                <a:cs typeface="Verdana"/>
              </a:rPr>
              <a:t>=</a:t>
            </a:r>
            <a:r>
              <a:rPr sz="1000" spc="-110" dirty="0">
                <a:solidFill>
                  <a:schemeClr val="accent5">
                    <a:lumMod val="75000"/>
                  </a:schemeClr>
                </a:solidFill>
                <a:latin typeface="Verdana"/>
                <a:cs typeface="Verdana"/>
              </a:rPr>
              <a:t> </a:t>
            </a:r>
            <a:r>
              <a:rPr sz="1000" i="1" spc="-5" dirty="0" smtClean="0">
                <a:solidFill>
                  <a:schemeClr val="accent5">
                    <a:lumMod val="75000"/>
                  </a:schemeClr>
                </a:solidFill>
                <a:latin typeface="Georgia"/>
                <a:cs typeface="Georgia"/>
              </a:rPr>
              <a:t>P</a:t>
            </a:r>
            <a:r>
              <a:rPr sz="1000" spc="-5" dirty="0" smtClean="0">
                <a:solidFill>
                  <a:schemeClr val="accent5">
                    <a:lumMod val="75000"/>
                  </a:schemeClr>
                </a:solidFill>
                <a:latin typeface="Verdana"/>
                <a:cs typeface="Verdana"/>
              </a:rPr>
              <a:t>(</a:t>
            </a:r>
            <a:r>
              <a:rPr sz="1000" i="1" spc="-5" dirty="0" smtClean="0">
                <a:solidFill>
                  <a:schemeClr val="accent5">
                    <a:lumMod val="75000"/>
                  </a:schemeClr>
                </a:solidFill>
                <a:latin typeface="Georgia"/>
                <a:cs typeface="Georgia"/>
              </a:rPr>
              <a:t>A</a:t>
            </a:r>
            <a:r>
              <a:rPr sz="1000" spc="-5" dirty="0" smtClean="0">
                <a:solidFill>
                  <a:schemeClr val="accent5">
                    <a:lumMod val="75000"/>
                  </a:schemeClr>
                </a:solidFill>
                <a:latin typeface="Verdana"/>
                <a:cs typeface="Verdana"/>
              </a:rPr>
              <a:t>)</a:t>
            </a:r>
            <a:endParaRPr lang="en-US" sz="1000" spc="-5" dirty="0">
              <a:solidFill>
                <a:schemeClr val="accent5">
                  <a:lumMod val="75000"/>
                </a:schemeClr>
              </a:solidFill>
              <a:latin typeface="Verdana"/>
              <a:cs typeface="Verdana"/>
            </a:endParaRPr>
          </a:p>
          <a:p>
            <a:pPr marL="149860" indent="-137160">
              <a:lnSpc>
                <a:spcPts val="1195"/>
              </a:lnSpc>
              <a:spcBef>
                <a:spcPts val="95"/>
              </a:spcBef>
              <a:buClr>
                <a:srgbClr val="024F84"/>
              </a:buClr>
              <a:buFont typeface="Arial"/>
              <a:buChar char="•"/>
              <a:tabLst>
                <a:tab pos="150495" algn="l"/>
              </a:tabLst>
            </a:pPr>
            <a:r>
              <a:rPr lang="en-US" sz="1000" i="1" spc="20" dirty="0" smtClean="0">
                <a:solidFill>
                  <a:schemeClr val="accent5">
                    <a:lumMod val="75000"/>
                  </a:schemeClr>
                </a:solidFill>
                <a:latin typeface="Georgia"/>
                <a:cs typeface="Georgia"/>
              </a:rPr>
              <a:t>P</a:t>
            </a:r>
            <a:r>
              <a:rPr lang="en-US" sz="1000" spc="20" dirty="0" smtClean="0">
                <a:solidFill>
                  <a:schemeClr val="accent5">
                    <a:lumMod val="75000"/>
                  </a:schemeClr>
                </a:solidFill>
                <a:latin typeface="Verdana"/>
                <a:cs typeface="Verdana"/>
              </a:rPr>
              <a:t>(</a:t>
            </a:r>
            <a:r>
              <a:rPr lang="en-US" sz="1000" i="1" spc="20" dirty="0" smtClean="0">
                <a:solidFill>
                  <a:schemeClr val="accent5">
                    <a:lumMod val="75000"/>
                  </a:schemeClr>
                </a:solidFill>
                <a:latin typeface="Georgia"/>
                <a:cs typeface="Georgia"/>
              </a:rPr>
              <a:t>B </a:t>
            </a:r>
            <a:r>
              <a:rPr lang="en-US" sz="1000" i="1" dirty="0">
                <a:solidFill>
                  <a:schemeClr val="accent5">
                    <a:lumMod val="75000"/>
                  </a:schemeClr>
                </a:solidFill>
                <a:latin typeface="Times New Roman"/>
                <a:cs typeface="Times New Roman"/>
              </a:rPr>
              <a:t>| </a:t>
            </a:r>
            <a:r>
              <a:rPr lang="en-US" sz="1000" i="1" spc="-15" dirty="0" smtClean="0">
                <a:solidFill>
                  <a:schemeClr val="accent5">
                    <a:lumMod val="75000"/>
                  </a:schemeClr>
                </a:solidFill>
                <a:latin typeface="Georgia"/>
                <a:cs typeface="Times New Roman"/>
              </a:rPr>
              <a:t>A</a:t>
            </a:r>
            <a:r>
              <a:rPr lang="en-US" sz="1000" spc="-15" dirty="0" smtClean="0">
                <a:solidFill>
                  <a:schemeClr val="accent5">
                    <a:lumMod val="75000"/>
                  </a:schemeClr>
                </a:solidFill>
                <a:latin typeface="Verdana"/>
                <a:cs typeface="Verdana"/>
              </a:rPr>
              <a:t>) </a:t>
            </a:r>
            <a:r>
              <a:rPr lang="en-US" sz="1000" spc="-45" dirty="0">
                <a:solidFill>
                  <a:schemeClr val="accent5">
                    <a:lumMod val="75000"/>
                  </a:schemeClr>
                </a:solidFill>
                <a:latin typeface="Verdana"/>
                <a:cs typeface="Verdana"/>
              </a:rPr>
              <a:t>=</a:t>
            </a:r>
            <a:r>
              <a:rPr lang="en-US" sz="1000" spc="-110" dirty="0">
                <a:solidFill>
                  <a:schemeClr val="accent5">
                    <a:lumMod val="75000"/>
                  </a:schemeClr>
                </a:solidFill>
                <a:latin typeface="Verdana"/>
                <a:cs typeface="Verdana"/>
              </a:rPr>
              <a:t> </a:t>
            </a:r>
            <a:r>
              <a:rPr lang="en-US" sz="1000" i="1" spc="-5" dirty="0" smtClean="0">
                <a:solidFill>
                  <a:schemeClr val="accent5">
                    <a:lumMod val="75000"/>
                  </a:schemeClr>
                </a:solidFill>
                <a:latin typeface="Georgia"/>
                <a:cs typeface="Georgia"/>
              </a:rPr>
              <a:t>P</a:t>
            </a:r>
            <a:r>
              <a:rPr lang="en-US" sz="1000" spc="-5" dirty="0" smtClean="0">
                <a:solidFill>
                  <a:schemeClr val="accent5">
                    <a:lumMod val="75000"/>
                  </a:schemeClr>
                </a:solidFill>
                <a:latin typeface="Verdana"/>
                <a:cs typeface="Verdana"/>
              </a:rPr>
              <a:t>(</a:t>
            </a:r>
            <a:r>
              <a:rPr lang="en-US" sz="1000" i="1" spc="-5" dirty="0" smtClean="0">
                <a:solidFill>
                  <a:schemeClr val="accent5">
                    <a:lumMod val="75000"/>
                  </a:schemeClr>
                </a:solidFill>
                <a:latin typeface="Georgia"/>
                <a:cs typeface="Verdana"/>
              </a:rPr>
              <a:t>B</a:t>
            </a:r>
            <a:r>
              <a:rPr lang="en-US" sz="1000" spc="-5" dirty="0" smtClean="0">
                <a:solidFill>
                  <a:schemeClr val="accent5">
                    <a:lumMod val="75000"/>
                  </a:schemeClr>
                </a:solidFill>
                <a:latin typeface="Verdana"/>
                <a:cs typeface="Verdana"/>
              </a:rPr>
              <a:t>)</a:t>
            </a:r>
            <a:endParaRPr sz="1000" dirty="0">
              <a:solidFill>
                <a:schemeClr val="accent5">
                  <a:lumMod val="75000"/>
                </a:schemeClr>
              </a:solidFill>
              <a:latin typeface="Verdana"/>
              <a:cs typeface="Verdana"/>
            </a:endParaRPr>
          </a:p>
          <a:p>
            <a:pPr marL="149860" indent="-137160">
              <a:lnSpc>
                <a:spcPts val="1195"/>
              </a:lnSpc>
              <a:buClr>
                <a:srgbClr val="024F84"/>
              </a:buClr>
              <a:buFont typeface="Arial"/>
              <a:buChar char="•"/>
              <a:tabLst>
                <a:tab pos="150495" algn="l"/>
              </a:tabLst>
            </a:pPr>
            <a:r>
              <a:rPr sz="1000" i="1" spc="20" dirty="0">
                <a:solidFill>
                  <a:schemeClr val="accent5">
                    <a:lumMod val="75000"/>
                  </a:schemeClr>
                </a:solidFill>
                <a:latin typeface="Georgia"/>
                <a:cs typeface="Georgia"/>
              </a:rPr>
              <a:t>P</a:t>
            </a:r>
            <a:r>
              <a:rPr sz="1000" spc="20" dirty="0">
                <a:solidFill>
                  <a:schemeClr val="accent5">
                    <a:lumMod val="75000"/>
                  </a:schemeClr>
                </a:solidFill>
                <a:latin typeface="Verdana"/>
                <a:cs typeface="Verdana"/>
              </a:rPr>
              <a:t>(</a:t>
            </a:r>
            <a:r>
              <a:rPr sz="1000" i="1" spc="20" dirty="0">
                <a:solidFill>
                  <a:schemeClr val="accent5">
                    <a:lumMod val="75000"/>
                  </a:schemeClr>
                </a:solidFill>
                <a:latin typeface="Georgia"/>
                <a:cs typeface="Georgia"/>
              </a:rPr>
              <a:t>A </a:t>
            </a:r>
            <a:r>
              <a:rPr sz="1000" i="1" spc="-55" dirty="0">
                <a:solidFill>
                  <a:schemeClr val="accent5">
                    <a:lumMod val="75000"/>
                  </a:schemeClr>
                </a:solidFill>
                <a:latin typeface="Georgia"/>
                <a:cs typeface="Georgia"/>
              </a:rPr>
              <a:t>and</a:t>
            </a:r>
            <a:r>
              <a:rPr sz="1000" i="1" spc="25" dirty="0">
                <a:solidFill>
                  <a:schemeClr val="accent5">
                    <a:lumMod val="75000"/>
                  </a:schemeClr>
                </a:solidFill>
                <a:latin typeface="Georgia"/>
                <a:cs typeface="Georgia"/>
              </a:rPr>
              <a:t> </a:t>
            </a:r>
            <a:r>
              <a:rPr sz="1000" i="1" spc="-10" dirty="0">
                <a:solidFill>
                  <a:schemeClr val="accent5">
                    <a:lumMod val="75000"/>
                  </a:schemeClr>
                </a:solidFill>
                <a:latin typeface="Georgia"/>
                <a:cs typeface="Georgia"/>
              </a:rPr>
              <a:t>B</a:t>
            </a:r>
            <a:r>
              <a:rPr sz="1000" spc="-10" dirty="0">
                <a:solidFill>
                  <a:schemeClr val="accent5">
                    <a:lumMod val="75000"/>
                  </a:schemeClr>
                </a:solidFill>
                <a:latin typeface="Verdana"/>
                <a:cs typeface="Verdana"/>
              </a:rPr>
              <a:t>)</a:t>
            </a:r>
            <a:r>
              <a:rPr sz="1000" spc="-90" dirty="0">
                <a:solidFill>
                  <a:schemeClr val="accent5">
                    <a:lumMod val="75000"/>
                  </a:schemeClr>
                </a:solidFill>
                <a:latin typeface="Verdana"/>
                <a:cs typeface="Verdana"/>
              </a:rPr>
              <a:t> </a:t>
            </a:r>
            <a:r>
              <a:rPr sz="1000" spc="-45" dirty="0">
                <a:solidFill>
                  <a:schemeClr val="accent5">
                    <a:lumMod val="75000"/>
                  </a:schemeClr>
                </a:solidFill>
                <a:latin typeface="Verdana"/>
                <a:cs typeface="Verdana"/>
              </a:rPr>
              <a:t>=</a:t>
            </a:r>
            <a:r>
              <a:rPr sz="1000" spc="-85" dirty="0">
                <a:solidFill>
                  <a:schemeClr val="accent5">
                    <a:lumMod val="75000"/>
                  </a:schemeClr>
                </a:solidFill>
                <a:latin typeface="Verdana"/>
                <a:cs typeface="Verdana"/>
              </a:rPr>
              <a:t> </a:t>
            </a:r>
            <a:r>
              <a:rPr sz="1000" i="1" dirty="0">
                <a:solidFill>
                  <a:schemeClr val="accent5">
                    <a:lumMod val="75000"/>
                  </a:schemeClr>
                </a:solidFill>
                <a:latin typeface="Georgia"/>
                <a:cs typeface="Georgia"/>
              </a:rPr>
              <a:t>P</a:t>
            </a:r>
            <a:r>
              <a:rPr sz="1000" dirty="0">
                <a:solidFill>
                  <a:schemeClr val="accent5">
                    <a:lumMod val="75000"/>
                  </a:schemeClr>
                </a:solidFill>
                <a:latin typeface="Verdana"/>
                <a:cs typeface="Verdana"/>
              </a:rPr>
              <a:t>(</a:t>
            </a:r>
            <a:r>
              <a:rPr sz="1000" i="1" dirty="0">
                <a:solidFill>
                  <a:schemeClr val="accent5">
                    <a:lumMod val="75000"/>
                  </a:schemeClr>
                </a:solidFill>
                <a:latin typeface="Georgia"/>
                <a:cs typeface="Georgia"/>
              </a:rPr>
              <a:t>A</a:t>
            </a:r>
            <a:r>
              <a:rPr sz="1000" dirty="0">
                <a:solidFill>
                  <a:schemeClr val="accent5">
                    <a:lumMod val="75000"/>
                  </a:schemeClr>
                </a:solidFill>
                <a:latin typeface="Verdana"/>
                <a:cs typeface="Verdana"/>
              </a:rPr>
              <a:t>)</a:t>
            </a:r>
            <a:r>
              <a:rPr sz="1000" spc="-145" dirty="0">
                <a:solidFill>
                  <a:schemeClr val="accent5">
                    <a:lumMod val="75000"/>
                  </a:schemeClr>
                </a:solidFill>
                <a:latin typeface="Verdana"/>
                <a:cs typeface="Verdana"/>
              </a:rPr>
              <a:t> </a:t>
            </a:r>
            <a:r>
              <a:rPr sz="1000" i="1" spc="95" dirty="0">
                <a:solidFill>
                  <a:schemeClr val="accent5">
                    <a:lumMod val="75000"/>
                  </a:schemeClr>
                </a:solidFill>
                <a:latin typeface="Times New Roman"/>
                <a:cs typeface="Times New Roman"/>
              </a:rPr>
              <a:t>×</a:t>
            </a:r>
            <a:r>
              <a:rPr sz="1000" i="1" spc="-40" dirty="0">
                <a:solidFill>
                  <a:schemeClr val="accent5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1000" i="1" spc="-10" dirty="0">
                <a:solidFill>
                  <a:schemeClr val="accent5">
                    <a:lumMod val="75000"/>
                  </a:schemeClr>
                </a:solidFill>
                <a:latin typeface="Georgia"/>
                <a:cs typeface="Georgia"/>
              </a:rPr>
              <a:t>P</a:t>
            </a:r>
            <a:r>
              <a:rPr sz="1000" spc="-10" dirty="0">
                <a:solidFill>
                  <a:schemeClr val="accent5">
                    <a:lumMod val="75000"/>
                  </a:schemeClr>
                </a:solidFill>
                <a:latin typeface="Verdana"/>
                <a:cs typeface="Verdana"/>
              </a:rPr>
              <a:t>(</a:t>
            </a:r>
            <a:r>
              <a:rPr sz="1000" i="1" spc="-10" dirty="0">
                <a:solidFill>
                  <a:schemeClr val="accent5">
                    <a:lumMod val="75000"/>
                  </a:schemeClr>
                </a:solidFill>
                <a:latin typeface="Georgia"/>
                <a:cs typeface="Georgia"/>
              </a:rPr>
              <a:t>B</a:t>
            </a:r>
            <a:r>
              <a:rPr sz="1000" spc="-10" dirty="0">
                <a:solidFill>
                  <a:schemeClr val="accent5">
                    <a:lumMod val="75000"/>
                  </a:schemeClr>
                </a:solidFill>
                <a:latin typeface="Verdana"/>
                <a:cs typeface="Verdana"/>
              </a:rPr>
              <a:t>)</a:t>
            </a:r>
            <a:endParaRPr sz="1000" dirty="0">
              <a:solidFill>
                <a:schemeClr val="accent5">
                  <a:lumMod val="75000"/>
                </a:schemeClr>
              </a:solidFill>
              <a:latin typeface="Verdana"/>
              <a:cs typeface="Verdana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71450" y="-9471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sp>
        <p:nvSpPr>
          <p:cNvPr id="9" name="Rectangle 8"/>
          <p:cNvSpPr/>
          <p:nvPr/>
        </p:nvSpPr>
        <p:spPr>
          <a:xfrm>
            <a:off x="228600" y="2588732"/>
            <a:ext cx="230505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pc="-45" dirty="0">
                <a:latin typeface="Arial"/>
                <a:cs typeface="Arial"/>
              </a:rPr>
              <a:t>A </a:t>
            </a:r>
            <a:r>
              <a:rPr lang="en-US" spc="-20" dirty="0">
                <a:latin typeface="Arial"/>
                <a:cs typeface="Arial"/>
              </a:rPr>
              <a:t>and </a:t>
            </a:r>
            <a:r>
              <a:rPr lang="en-US" spc="-5" dirty="0">
                <a:latin typeface="Arial"/>
                <a:cs typeface="Arial"/>
              </a:rPr>
              <a:t>B </a:t>
            </a:r>
            <a:r>
              <a:rPr lang="en-US" spc="-45" dirty="0">
                <a:latin typeface="Arial"/>
                <a:cs typeface="Arial"/>
              </a:rPr>
              <a:t>are</a:t>
            </a:r>
            <a:r>
              <a:rPr lang="en-US" spc="30" dirty="0">
                <a:latin typeface="Arial"/>
                <a:cs typeface="Arial"/>
              </a:rPr>
              <a:t> </a:t>
            </a:r>
            <a:r>
              <a:rPr lang="en-US" b="1" spc="-15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independent</a:t>
            </a:r>
            <a:r>
              <a:rPr lang="en-US" spc="-15" dirty="0">
                <a:latin typeface="Arial"/>
                <a:cs typeface="Arial"/>
              </a:rPr>
              <a:t> </a:t>
            </a:r>
            <a:endParaRPr lang="en-US" dirty="0"/>
          </a:p>
        </p:txBody>
      </p:sp>
      <p:sp>
        <p:nvSpPr>
          <p:cNvPr id="11" name="Left-Right Arrow 10"/>
          <p:cNvSpPr/>
          <p:nvPr/>
        </p:nvSpPr>
        <p:spPr>
          <a:xfrm>
            <a:off x="1771650" y="2782511"/>
            <a:ext cx="762000" cy="248037"/>
          </a:xfrm>
          <a:prstGeom prst="left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913765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1. </a:t>
            </a:r>
            <a:r>
              <a:rPr spc="20" dirty="0"/>
              <a:t>Disjoint </a:t>
            </a:r>
            <a:r>
              <a:rPr spc="25" dirty="0"/>
              <a:t>and independent </a:t>
            </a:r>
            <a:r>
              <a:rPr spc="50" dirty="0"/>
              <a:t>do </a:t>
            </a:r>
            <a:r>
              <a:rPr spc="35" dirty="0"/>
              <a:t>not </a:t>
            </a:r>
            <a:r>
              <a:rPr spc="15" dirty="0"/>
              <a:t>mean </a:t>
            </a:r>
            <a:r>
              <a:rPr spc="20" dirty="0"/>
              <a:t>the </a:t>
            </a:r>
            <a:r>
              <a:rPr spc="15" dirty="0"/>
              <a:t>same</a:t>
            </a:r>
            <a:r>
              <a:rPr spc="-30" dirty="0"/>
              <a:t> </a:t>
            </a:r>
            <a:r>
              <a:rPr spc="25" dirty="0"/>
              <a:t>thing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55600" y="470649"/>
            <a:ext cx="3882390" cy="19620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i="1" spc="-30" dirty="0">
                <a:solidFill>
                  <a:srgbClr val="FFC000"/>
                </a:solidFill>
                <a:latin typeface="Arial"/>
                <a:cs typeface="Arial"/>
              </a:rPr>
              <a:t>Disjoint </a:t>
            </a:r>
            <a:r>
              <a:rPr sz="1200" i="1" spc="-40" dirty="0">
                <a:solidFill>
                  <a:srgbClr val="FFC000"/>
                </a:solidFill>
                <a:latin typeface="Arial"/>
                <a:cs typeface="Arial"/>
              </a:rPr>
              <a:t>(mutually </a:t>
            </a:r>
            <a:r>
              <a:rPr sz="1200" i="1" spc="-45" dirty="0">
                <a:solidFill>
                  <a:srgbClr val="FFC000"/>
                </a:solidFill>
                <a:latin typeface="Arial"/>
                <a:cs typeface="Arial"/>
              </a:rPr>
              <a:t>exclusive) </a:t>
            </a:r>
            <a:r>
              <a:rPr sz="1200" i="1" spc="-35" dirty="0">
                <a:solidFill>
                  <a:srgbClr val="FFC000"/>
                </a:solidFill>
                <a:latin typeface="Arial"/>
                <a:cs typeface="Arial"/>
              </a:rPr>
              <a:t>events </a:t>
            </a:r>
            <a:r>
              <a:rPr sz="1200" spc="-15" dirty="0">
                <a:latin typeface="Arial"/>
                <a:cs typeface="Arial"/>
              </a:rPr>
              <a:t>cannot </a:t>
            </a:r>
            <a:r>
              <a:rPr sz="1200" spc="-25" dirty="0">
                <a:latin typeface="Arial"/>
                <a:cs typeface="Arial"/>
              </a:rPr>
              <a:t>happen </a:t>
            </a:r>
            <a:r>
              <a:rPr sz="1200" spc="-15" dirty="0">
                <a:latin typeface="Arial"/>
                <a:cs typeface="Arial"/>
              </a:rPr>
              <a:t>at</a:t>
            </a:r>
            <a:r>
              <a:rPr sz="1200" spc="125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the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spc="-35" dirty="0"/>
              <a:t>same</a:t>
            </a:r>
            <a:r>
              <a:rPr spc="-5" dirty="0"/>
              <a:t> </a:t>
            </a:r>
            <a:r>
              <a:rPr spc="-25" dirty="0"/>
              <a:t>time</a:t>
            </a:r>
          </a:p>
          <a:p>
            <a:pPr marL="309880" marR="5080" indent="-137795">
              <a:lnSpc>
                <a:spcPct val="100000"/>
              </a:lnSpc>
              <a:spcBef>
                <a:spcPts val="155"/>
              </a:spcBef>
              <a:buClr>
                <a:srgbClr val="024F84"/>
              </a:buClr>
              <a:buChar char="–"/>
              <a:tabLst>
                <a:tab pos="310515" algn="l"/>
              </a:tabLst>
            </a:pPr>
            <a:r>
              <a:rPr sz="1000" spc="-45" dirty="0"/>
              <a:t>A </a:t>
            </a:r>
            <a:r>
              <a:rPr sz="1000" spc="-20" dirty="0"/>
              <a:t>voter </a:t>
            </a:r>
            <a:r>
              <a:rPr sz="1000" spc="-15" dirty="0"/>
              <a:t>cannot </a:t>
            </a:r>
            <a:r>
              <a:rPr sz="1000" spc="-25" dirty="0"/>
              <a:t>register </a:t>
            </a:r>
            <a:r>
              <a:rPr sz="1000" spc="-35" dirty="0"/>
              <a:t>as </a:t>
            </a:r>
            <a:r>
              <a:rPr sz="1000" spc="-45" dirty="0"/>
              <a:t>a </a:t>
            </a:r>
            <a:r>
              <a:rPr sz="1000" spc="-20" dirty="0"/>
              <a:t>Democrat and </a:t>
            </a:r>
            <a:r>
              <a:rPr sz="1000" spc="-45" dirty="0"/>
              <a:t>a </a:t>
            </a:r>
            <a:r>
              <a:rPr sz="1000" spc="-25" dirty="0"/>
              <a:t>Republican </a:t>
            </a:r>
            <a:r>
              <a:rPr sz="1000" spc="-15" dirty="0"/>
              <a:t>at </a:t>
            </a:r>
            <a:r>
              <a:rPr sz="1000" spc="-20" dirty="0"/>
              <a:t>the  </a:t>
            </a:r>
            <a:r>
              <a:rPr sz="1000" spc="-30" dirty="0"/>
              <a:t>same</a:t>
            </a:r>
            <a:r>
              <a:rPr sz="1000" spc="-5" dirty="0"/>
              <a:t> </a:t>
            </a:r>
            <a:r>
              <a:rPr sz="1000" spc="-20" dirty="0"/>
              <a:t>time</a:t>
            </a:r>
            <a:endParaRPr sz="1000" dirty="0"/>
          </a:p>
          <a:p>
            <a:pPr marL="309880" marR="114300" indent="-137795">
              <a:lnSpc>
                <a:spcPts val="1190"/>
              </a:lnSpc>
              <a:spcBef>
                <a:spcPts val="40"/>
              </a:spcBef>
              <a:buClr>
                <a:srgbClr val="024F84"/>
              </a:buClr>
              <a:buChar char="–"/>
              <a:tabLst>
                <a:tab pos="310515" algn="l"/>
              </a:tabLst>
            </a:pPr>
            <a:r>
              <a:rPr sz="1000" spc="-5" dirty="0"/>
              <a:t>But </a:t>
            </a:r>
            <a:r>
              <a:rPr sz="1000" spc="-25" dirty="0"/>
              <a:t>they </a:t>
            </a:r>
            <a:r>
              <a:rPr sz="1000" spc="-15" dirty="0"/>
              <a:t>might be </a:t>
            </a:r>
            <a:r>
              <a:rPr sz="1000" spc="-45" dirty="0"/>
              <a:t>a </a:t>
            </a:r>
            <a:r>
              <a:rPr sz="1000" spc="-25" dirty="0"/>
              <a:t>Republican </a:t>
            </a:r>
            <a:r>
              <a:rPr sz="1000" spc="-20" dirty="0"/>
              <a:t>and </a:t>
            </a:r>
            <a:r>
              <a:rPr sz="1000" spc="-45" dirty="0"/>
              <a:t>a </a:t>
            </a:r>
            <a:r>
              <a:rPr sz="1000" spc="-20" dirty="0"/>
              <a:t>Moderate </a:t>
            </a:r>
            <a:r>
              <a:rPr sz="1000" spc="-15" dirty="0"/>
              <a:t>at </a:t>
            </a:r>
            <a:r>
              <a:rPr sz="1000" spc="-20" dirty="0"/>
              <a:t>the </a:t>
            </a:r>
            <a:r>
              <a:rPr sz="1000" spc="-30" dirty="0"/>
              <a:t>same  </a:t>
            </a:r>
            <a:r>
              <a:rPr sz="1000" spc="-20" dirty="0"/>
              <a:t>time </a:t>
            </a:r>
            <a:r>
              <a:rPr sz="1000" spc="-60" dirty="0"/>
              <a:t>– </a:t>
            </a:r>
            <a:r>
              <a:rPr sz="1000" i="1" spc="-15" dirty="0">
                <a:solidFill>
                  <a:srgbClr val="024F84"/>
                </a:solidFill>
                <a:latin typeface="Arial"/>
                <a:cs typeface="Arial"/>
              </a:rPr>
              <a:t>non-disjoint</a:t>
            </a:r>
            <a:r>
              <a:rPr sz="1000" i="1" spc="75" dirty="0">
                <a:solidFill>
                  <a:srgbClr val="024F84"/>
                </a:solidFill>
                <a:latin typeface="Arial"/>
                <a:cs typeface="Arial"/>
              </a:rPr>
              <a:t> </a:t>
            </a:r>
            <a:r>
              <a:rPr sz="1000" i="1" spc="-30" dirty="0">
                <a:solidFill>
                  <a:srgbClr val="024F84"/>
                </a:solidFill>
                <a:latin typeface="Arial"/>
                <a:cs typeface="Arial"/>
              </a:rPr>
              <a:t>events</a:t>
            </a:r>
            <a:endParaRPr sz="1000" dirty="0">
              <a:latin typeface="Arial"/>
              <a:cs typeface="Arial"/>
            </a:endParaRPr>
          </a:p>
          <a:p>
            <a:pPr marL="309880" indent="-137795">
              <a:lnSpc>
                <a:spcPts val="1165"/>
              </a:lnSpc>
              <a:buClr>
                <a:srgbClr val="024F84"/>
              </a:buClr>
              <a:buChar char="–"/>
              <a:tabLst>
                <a:tab pos="310515" algn="l"/>
              </a:tabLst>
            </a:pPr>
            <a:r>
              <a:rPr sz="1000" spc="-35" dirty="0"/>
              <a:t>For </a:t>
            </a:r>
            <a:r>
              <a:rPr sz="1000" spc="-20" dirty="0"/>
              <a:t>disjoint </a:t>
            </a:r>
            <a:r>
              <a:rPr sz="1000" spc="-45" dirty="0"/>
              <a:t>A </a:t>
            </a:r>
            <a:r>
              <a:rPr sz="1000" spc="-20" dirty="0"/>
              <a:t>and </a:t>
            </a:r>
            <a:r>
              <a:rPr sz="1000" spc="-5" dirty="0"/>
              <a:t>B: </a:t>
            </a:r>
            <a:r>
              <a:rPr sz="1000" i="1" spc="20" dirty="0">
                <a:solidFill>
                  <a:srgbClr val="FFC000"/>
                </a:solidFill>
                <a:latin typeface="Georgia"/>
                <a:cs typeface="Georgia"/>
              </a:rPr>
              <a:t>P</a:t>
            </a:r>
            <a:r>
              <a:rPr sz="1000" spc="20" dirty="0">
                <a:solidFill>
                  <a:srgbClr val="FFC000"/>
                </a:solidFill>
                <a:latin typeface="Verdana"/>
                <a:cs typeface="Verdana"/>
              </a:rPr>
              <a:t>(</a:t>
            </a:r>
            <a:r>
              <a:rPr sz="1000" i="1" spc="20" dirty="0">
                <a:solidFill>
                  <a:srgbClr val="FFC000"/>
                </a:solidFill>
                <a:latin typeface="Georgia"/>
                <a:cs typeface="Georgia"/>
              </a:rPr>
              <a:t>A </a:t>
            </a:r>
            <a:r>
              <a:rPr sz="1000" i="1" spc="-55" dirty="0">
                <a:solidFill>
                  <a:srgbClr val="FFC000"/>
                </a:solidFill>
                <a:latin typeface="Georgia"/>
                <a:cs typeface="Georgia"/>
              </a:rPr>
              <a:t>and </a:t>
            </a:r>
            <a:r>
              <a:rPr sz="1000" i="1" spc="-10" dirty="0">
                <a:solidFill>
                  <a:srgbClr val="FFC000"/>
                </a:solidFill>
                <a:latin typeface="Georgia"/>
                <a:cs typeface="Georgia"/>
              </a:rPr>
              <a:t>B</a:t>
            </a:r>
            <a:r>
              <a:rPr sz="1000" spc="-10" dirty="0">
                <a:solidFill>
                  <a:srgbClr val="FFC000"/>
                </a:solidFill>
                <a:latin typeface="Verdana"/>
                <a:cs typeface="Verdana"/>
              </a:rPr>
              <a:t>) </a:t>
            </a:r>
            <a:r>
              <a:rPr sz="1000" spc="-45" dirty="0">
                <a:solidFill>
                  <a:srgbClr val="FFC000"/>
                </a:solidFill>
                <a:latin typeface="Verdana"/>
                <a:cs typeface="Verdana"/>
              </a:rPr>
              <a:t>=</a:t>
            </a:r>
            <a:r>
              <a:rPr sz="1000" spc="-105" dirty="0">
                <a:solidFill>
                  <a:srgbClr val="FFC000"/>
                </a:solidFill>
                <a:latin typeface="Verdana"/>
                <a:cs typeface="Verdana"/>
              </a:rPr>
              <a:t> </a:t>
            </a:r>
            <a:r>
              <a:rPr sz="1000" spc="-140" dirty="0">
                <a:solidFill>
                  <a:srgbClr val="FFC000"/>
                </a:solidFill>
                <a:latin typeface="Verdana"/>
                <a:cs typeface="Verdana"/>
              </a:rPr>
              <a:t>0</a:t>
            </a:r>
            <a:endParaRPr sz="1000" dirty="0">
              <a:solidFill>
                <a:srgbClr val="FFC000"/>
              </a:solidFill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3984" y="2113813"/>
            <a:ext cx="3908425" cy="19620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dirty="0" smtClean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50" dirty="0">
                <a:latin typeface="Arial"/>
                <a:cs typeface="Arial"/>
              </a:rPr>
              <a:t>If A </a:t>
            </a:r>
            <a:r>
              <a:rPr sz="1200" spc="-25" dirty="0">
                <a:latin typeface="Arial"/>
                <a:cs typeface="Arial"/>
              </a:rPr>
              <a:t>and </a:t>
            </a:r>
            <a:r>
              <a:rPr sz="1200" spc="-10" dirty="0">
                <a:latin typeface="Arial"/>
                <a:cs typeface="Arial"/>
              </a:rPr>
              <a:t>B </a:t>
            </a:r>
            <a:r>
              <a:rPr sz="1200" spc="-50" dirty="0">
                <a:latin typeface="Arial"/>
                <a:cs typeface="Arial"/>
              </a:rPr>
              <a:t>are </a:t>
            </a:r>
            <a:r>
              <a:rPr lang="en-US" sz="1200" i="1" spc="-20" dirty="0" smtClean="0">
                <a:solidFill>
                  <a:srgbClr val="C00000"/>
                </a:solidFill>
                <a:latin typeface="Arial"/>
                <a:cs typeface="Arial"/>
              </a:rPr>
              <a:t>dependent</a:t>
            </a:r>
            <a:r>
              <a:rPr sz="1200" i="1" spc="-20" dirty="0" smtClean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i="1" spc="-30" dirty="0">
                <a:solidFill>
                  <a:srgbClr val="C00000"/>
                </a:solidFill>
                <a:latin typeface="Arial"/>
                <a:cs typeface="Arial"/>
              </a:rPr>
              <a:t>events</a:t>
            </a:r>
            <a:r>
              <a:rPr sz="1200" spc="-30" dirty="0">
                <a:latin typeface="Arial"/>
                <a:cs typeface="Arial"/>
              </a:rPr>
              <a:t>, </a:t>
            </a:r>
            <a:r>
              <a:rPr sz="1200" spc="-35" dirty="0">
                <a:latin typeface="Arial"/>
                <a:cs typeface="Arial"/>
              </a:rPr>
              <a:t>having </a:t>
            </a:r>
            <a:r>
              <a:rPr sz="1200" spc="-25" dirty="0">
                <a:latin typeface="Arial"/>
                <a:cs typeface="Arial"/>
              </a:rPr>
              <a:t>information</a:t>
            </a:r>
            <a:r>
              <a:rPr sz="1200" spc="160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on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26102" y="2240666"/>
            <a:ext cx="3366770" cy="221214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sz="1200" spc="-50" dirty="0">
                <a:latin typeface="Arial"/>
                <a:cs typeface="Arial"/>
              </a:rPr>
              <a:t>A </a:t>
            </a:r>
            <a:r>
              <a:rPr lang="en-US" sz="1200" spc="-20" dirty="0" smtClean="0">
                <a:latin typeface="Arial"/>
                <a:cs typeface="Arial"/>
              </a:rPr>
              <a:t>DOES</a:t>
            </a:r>
            <a:r>
              <a:rPr sz="1200" spc="-5" dirty="0" smtClean="0">
                <a:latin typeface="Arial"/>
                <a:cs typeface="Arial"/>
              </a:rPr>
              <a:t> </a:t>
            </a:r>
            <a:r>
              <a:rPr sz="1200" spc="-35" dirty="0">
                <a:latin typeface="Arial"/>
                <a:cs typeface="Arial"/>
              </a:rPr>
              <a:t>tell </a:t>
            </a:r>
            <a:r>
              <a:rPr sz="1200" spc="-30" dirty="0">
                <a:latin typeface="Arial"/>
                <a:cs typeface="Arial"/>
              </a:rPr>
              <a:t>us anything </a:t>
            </a:r>
            <a:r>
              <a:rPr sz="1200" spc="-10" dirty="0">
                <a:latin typeface="Arial"/>
                <a:cs typeface="Arial"/>
              </a:rPr>
              <a:t>about B </a:t>
            </a:r>
            <a:r>
              <a:rPr sz="1200" spc="-45" dirty="0">
                <a:latin typeface="Arial"/>
                <a:cs typeface="Arial"/>
              </a:rPr>
              <a:t>(and </a:t>
            </a:r>
            <a:r>
              <a:rPr sz="1200" spc="-35" dirty="0">
                <a:latin typeface="Arial"/>
                <a:cs typeface="Arial"/>
              </a:rPr>
              <a:t>vice</a:t>
            </a:r>
            <a:r>
              <a:rPr sz="1200" spc="240" dirty="0">
                <a:latin typeface="Arial"/>
                <a:cs typeface="Arial"/>
              </a:rPr>
              <a:t> </a:t>
            </a:r>
            <a:r>
              <a:rPr sz="1200" spc="-55" dirty="0">
                <a:latin typeface="Arial"/>
                <a:cs typeface="Arial"/>
              </a:rPr>
              <a:t>versa</a:t>
            </a:r>
            <a:r>
              <a:rPr sz="1200" spc="-55" dirty="0" smtClean="0">
                <a:latin typeface="Arial"/>
                <a:cs typeface="Arial"/>
              </a:rPr>
              <a:t>)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497481" y="2630596"/>
            <a:ext cx="2112619" cy="6533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195"/>
              </a:lnSpc>
              <a:spcBef>
                <a:spcPts val="95"/>
              </a:spcBef>
              <a:buClr>
                <a:srgbClr val="024F84"/>
              </a:buClr>
              <a:tabLst>
                <a:tab pos="150495" algn="l"/>
              </a:tabLst>
            </a:pPr>
            <a:r>
              <a:rPr lang="en-US" sz="1000" b="1" i="1" u="sng" spc="20" dirty="0" smtClean="0">
                <a:solidFill>
                  <a:srgbClr val="C00000"/>
                </a:solidFill>
                <a:latin typeface="Georgia"/>
                <a:cs typeface="Georgia"/>
              </a:rPr>
              <a:t>NONE of these equations hold</a:t>
            </a:r>
            <a:r>
              <a:rPr lang="en-US" sz="1000" b="1" i="1" spc="20" dirty="0" smtClean="0">
                <a:solidFill>
                  <a:srgbClr val="C00000"/>
                </a:solidFill>
                <a:latin typeface="Georgia"/>
                <a:cs typeface="Georgia"/>
              </a:rPr>
              <a:t>:</a:t>
            </a:r>
          </a:p>
          <a:p>
            <a:pPr marL="149860" indent="-137160">
              <a:lnSpc>
                <a:spcPts val="1195"/>
              </a:lnSpc>
              <a:spcBef>
                <a:spcPts val="95"/>
              </a:spcBef>
              <a:buClr>
                <a:srgbClr val="024F84"/>
              </a:buClr>
              <a:buFont typeface="Arial"/>
              <a:buChar char="•"/>
              <a:tabLst>
                <a:tab pos="150495" algn="l"/>
              </a:tabLst>
            </a:pPr>
            <a:r>
              <a:rPr sz="1000" i="1" spc="20" dirty="0" smtClean="0">
                <a:solidFill>
                  <a:srgbClr val="C00000"/>
                </a:solidFill>
                <a:latin typeface="Georgia"/>
                <a:cs typeface="Georgia"/>
              </a:rPr>
              <a:t>P</a:t>
            </a:r>
            <a:r>
              <a:rPr sz="1000" spc="20" dirty="0" smtClean="0">
                <a:solidFill>
                  <a:srgbClr val="C00000"/>
                </a:solidFill>
                <a:latin typeface="Verdana"/>
                <a:cs typeface="Verdana"/>
              </a:rPr>
              <a:t>(</a:t>
            </a:r>
            <a:r>
              <a:rPr sz="1000" i="1" spc="20" dirty="0" smtClean="0">
                <a:solidFill>
                  <a:srgbClr val="C00000"/>
                </a:solidFill>
                <a:latin typeface="Georgia"/>
                <a:cs typeface="Georgia"/>
              </a:rPr>
              <a:t>A </a:t>
            </a:r>
            <a:r>
              <a:rPr sz="1000" i="1" dirty="0">
                <a:solidFill>
                  <a:srgbClr val="C00000"/>
                </a:solidFill>
                <a:latin typeface="Times New Roman"/>
                <a:cs typeface="Times New Roman"/>
              </a:rPr>
              <a:t>| </a:t>
            </a:r>
            <a:r>
              <a:rPr sz="1000" i="1" spc="-15" dirty="0">
                <a:solidFill>
                  <a:srgbClr val="C00000"/>
                </a:solidFill>
                <a:latin typeface="Georgia"/>
                <a:cs typeface="Georgia"/>
              </a:rPr>
              <a:t>B</a:t>
            </a:r>
            <a:r>
              <a:rPr sz="1000" spc="-15" dirty="0">
                <a:solidFill>
                  <a:srgbClr val="C00000"/>
                </a:solidFill>
                <a:latin typeface="Verdana"/>
                <a:cs typeface="Verdana"/>
              </a:rPr>
              <a:t>) </a:t>
            </a:r>
            <a:r>
              <a:rPr sz="1000" spc="-45" dirty="0">
                <a:solidFill>
                  <a:srgbClr val="C00000"/>
                </a:solidFill>
                <a:latin typeface="Verdana"/>
                <a:cs typeface="Verdana"/>
              </a:rPr>
              <a:t>=</a:t>
            </a:r>
            <a:r>
              <a:rPr sz="1000" spc="-110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1000" i="1" spc="-5" dirty="0" smtClean="0">
                <a:solidFill>
                  <a:srgbClr val="C00000"/>
                </a:solidFill>
                <a:latin typeface="Georgia"/>
                <a:cs typeface="Georgia"/>
              </a:rPr>
              <a:t>P</a:t>
            </a:r>
            <a:r>
              <a:rPr sz="1000" spc="-5" dirty="0" smtClean="0">
                <a:solidFill>
                  <a:srgbClr val="C00000"/>
                </a:solidFill>
                <a:latin typeface="Verdana"/>
                <a:cs typeface="Verdana"/>
              </a:rPr>
              <a:t>(</a:t>
            </a:r>
            <a:r>
              <a:rPr sz="1000" i="1" spc="-5" dirty="0" smtClean="0">
                <a:solidFill>
                  <a:srgbClr val="C00000"/>
                </a:solidFill>
                <a:latin typeface="Georgia"/>
                <a:cs typeface="Georgia"/>
              </a:rPr>
              <a:t>A</a:t>
            </a:r>
            <a:r>
              <a:rPr sz="1000" spc="-5" dirty="0" smtClean="0">
                <a:solidFill>
                  <a:srgbClr val="C00000"/>
                </a:solidFill>
                <a:latin typeface="Verdana"/>
                <a:cs typeface="Verdana"/>
              </a:rPr>
              <a:t>)</a:t>
            </a:r>
            <a:endParaRPr lang="en-US" sz="1000" spc="-5" dirty="0">
              <a:solidFill>
                <a:srgbClr val="C00000"/>
              </a:solidFill>
              <a:latin typeface="Verdana"/>
              <a:cs typeface="Verdana"/>
            </a:endParaRPr>
          </a:p>
          <a:p>
            <a:pPr marL="149860" indent="-137160">
              <a:lnSpc>
                <a:spcPts val="1195"/>
              </a:lnSpc>
              <a:spcBef>
                <a:spcPts val="95"/>
              </a:spcBef>
              <a:buClr>
                <a:srgbClr val="024F84"/>
              </a:buClr>
              <a:buFont typeface="Arial"/>
              <a:buChar char="•"/>
              <a:tabLst>
                <a:tab pos="150495" algn="l"/>
              </a:tabLst>
            </a:pPr>
            <a:r>
              <a:rPr lang="en-US" sz="1000" i="1" spc="20" dirty="0" smtClean="0">
                <a:solidFill>
                  <a:srgbClr val="C00000"/>
                </a:solidFill>
                <a:latin typeface="Georgia"/>
                <a:cs typeface="Georgia"/>
              </a:rPr>
              <a:t>P</a:t>
            </a:r>
            <a:r>
              <a:rPr lang="en-US" sz="1000" spc="20" dirty="0" smtClean="0">
                <a:solidFill>
                  <a:srgbClr val="C00000"/>
                </a:solidFill>
                <a:latin typeface="Verdana"/>
                <a:cs typeface="Verdana"/>
              </a:rPr>
              <a:t>(</a:t>
            </a:r>
            <a:r>
              <a:rPr lang="en-US" sz="1000" i="1" spc="20" dirty="0" smtClean="0">
                <a:solidFill>
                  <a:srgbClr val="C00000"/>
                </a:solidFill>
                <a:latin typeface="Georgia"/>
                <a:cs typeface="Georgia"/>
              </a:rPr>
              <a:t>B </a:t>
            </a:r>
            <a:r>
              <a:rPr lang="en-US" sz="1000" i="1" dirty="0">
                <a:solidFill>
                  <a:srgbClr val="C00000"/>
                </a:solidFill>
                <a:latin typeface="Times New Roman"/>
                <a:cs typeface="Times New Roman"/>
              </a:rPr>
              <a:t>| </a:t>
            </a:r>
            <a:r>
              <a:rPr lang="en-US" sz="1000" i="1" spc="-15" dirty="0" smtClean="0">
                <a:solidFill>
                  <a:srgbClr val="C00000"/>
                </a:solidFill>
                <a:latin typeface="Georgia"/>
                <a:cs typeface="Times New Roman"/>
              </a:rPr>
              <a:t>A</a:t>
            </a:r>
            <a:r>
              <a:rPr lang="en-US" sz="1000" spc="-15" dirty="0" smtClean="0">
                <a:solidFill>
                  <a:srgbClr val="C00000"/>
                </a:solidFill>
                <a:latin typeface="Verdana"/>
                <a:cs typeface="Verdana"/>
              </a:rPr>
              <a:t>) </a:t>
            </a:r>
            <a:r>
              <a:rPr lang="en-US" sz="1000" spc="-45" dirty="0">
                <a:solidFill>
                  <a:srgbClr val="C00000"/>
                </a:solidFill>
                <a:latin typeface="Verdana"/>
                <a:cs typeface="Verdana"/>
              </a:rPr>
              <a:t>=</a:t>
            </a:r>
            <a:r>
              <a:rPr lang="en-US" sz="1000" spc="-110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lang="en-US" sz="1000" i="1" spc="-5" dirty="0" smtClean="0">
                <a:solidFill>
                  <a:srgbClr val="C00000"/>
                </a:solidFill>
                <a:latin typeface="Georgia"/>
                <a:cs typeface="Georgia"/>
              </a:rPr>
              <a:t>P</a:t>
            </a:r>
            <a:r>
              <a:rPr lang="en-US" sz="1000" spc="-5" dirty="0" smtClean="0">
                <a:solidFill>
                  <a:srgbClr val="C00000"/>
                </a:solidFill>
                <a:latin typeface="Verdana"/>
                <a:cs typeface="Verdana"/>
              </a:rPr>
              <a:t>(</a:t>
            </a:r>
            <a:r>
              <a:rPr lang="en-US" sz="1000" i="1" spc="-5" dirty="0" smtClean="0">
                <a:solidFill>
                  <a:srgbClr val="C00000"/>
                </a:solidFill>
                <a:latin typeface="Georgia"/>
                <a:cs typeface="Verdana"/>
              </a:rPr>
              <a:t>B</a:t>
            </a:r>
            <a:r>
              <a:rPr lang="en-US" sz="1000" spc="-5" dirty="0" smtClean="0">
                <a:solidFill>
                  <a:srgbClr val="C00000"/>
                </a:solidFill>
                <a:latin typeface="Verdana"/>
                <a:cs typeface="Verdana"/>
              </a:rPr>
              <a:t>)</a:t>
            </a:r>
            <a:endParaRPr sz="1000" dirty="0">
              <a:solidFill>
                <a:srgbClr val="C00000"/>
              </a:solidFill>
              <a:latin typeface="Verdana"/>
              <a:cs typeface="Verdana"/>
            </a:endParaRPr>
          </a:p>
          <a:p>
            <a:pPr marL="149860" indent="-137160">
              <a:lnSpc>
                <a:spcPts val="1195"/>
              </a:lnSpc>
              <a:buClr>
                <a:srgbClr val="024F84"/>
              </a:buClr>
              <a:buFont typeface="Arial"/>
              <a:buChar char="•"/>
              <a:tabLst>
                <a:tab pos="150495" algn="l"/>
              </a:tabLst>
            </a:pPr>
            <a:r>
              <a:rPr sz="1000" i="1" spc="20" dirty="0">
                <a:solidFill>
                  <a:srgbClr val="C00000"/>
                </a:solidFill>
                <a:latin typeface="Georgia"/>
                <a:cs typeface="Georgia"/>
              </a:rPr>
              <a:t>P</a:t>
            </a:r>
            <a:r>
              <a:rPr sz="1000" spc="20" dirty="0">
                <a:solidFill>
                  <a:srgbClr val="C00000"/>
                </a:solidFill>
                <a:latin typeface="Verdana"/>
                <a:cs typeface="Verdana"/>
              </a:rPr>
              <a:t>(</a:t>
            </a:r>
            <a:r>
              <a:rPr sz="1000" i="1" spc="20" dirty="0">
                <a:solidFill>
                  <a:srgbClr val="C00000"/>
                </a:solidFill>
                <a:latin typeface="Georgia"/>
                <a:cs typeface="Georgia"/>
              </a:rPr>
              <a:t>A </a:t>
            </a:r>
            <a:r>
              <a:rPr sz="1000" i="1" spc="-55" dirty="0">
                <a:solidFill>
                  <a:srgbClr val="C00000"/>
                </a:solidFill>
                <a:latin typeface="Georgia"/>
                <a:cs typeface="Georgia"/>
              </a:rPr>
              <a:t>and</a:t>
            </a:r>
            <a:r>
              <a:rPr sz="1000" i="1" spc="2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1000" i="1" spc="-10" dirty="0">
                <a:solidFill>
                  <a:srgbClr val="C00000"/>
                </a:solidFill>
                <a:latin typeface="Georgia"/>
                <a:cs typeface="Georgia"/>
              </a:rPr>
              <a:t>B</a:t>
            </a:r>
            <a:r>
              <a:rPr sz="1000" spc="-10" dirty="0">
                <a:solidFill>
                  <a:srgbClr val="C00000"/>
                </a:solidFill>
                <a:latin typeface="Verdana"/>
                <a:cs typeface="Verdana"/>
              </a:rPr>
              <a:t>)</a:t>
            </a:r>
            <a:r>
              <a:rPr sz="1000" spc="-90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1000" spc="-45" dirty="0">
                <a:solidFill>
                  <a:srgbClr val="C00000"/>
                </a:solidFill>
                <a:latin typeface="Verdana"/>
                <a:cs typeface="Verdana"/>
              </a:rPr>
              <a:t>=</a:t>
            </a:r>
            <a:r>
              <a:rPr sz="1000" spc="-8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1000" i="1" dirty="0">
                <a:solidFill>
                  <a:srgbClr val="C00000"/>
                </a:solidFill>
                <a:latin typeface="Georgia"/>
                <a:cs typeface="Georgia"/>
              </a:rPr>
              <a:t>P</a:t>
            </a:r>
            <a:r>
              <a:rPr sz="1000" dirty="0">
                <a:solidFill>
                  <a:srgbClr val="C00000"/>
                </a:solidFill>
                <a:latin typeface="Verdana"/>
                <a:cs typeface="Verdana"/>
              </a:rPr>
              <a:t>(</a:t>
            </a:r>
            <a:r>
              <a:rPr sz="1000" i="1" dirty="0">
                <a:solidFill>
                  <a:srgbClr val="C00000"/>
                </a:solidFill>
                <a:latin typeface="Georgia"/>
                <a:cs typeface="Georgia"/>
              </a:rPr>
              <a:t>A</a:t>
            </a:r>
            <a:r>
              <a:rPr sz="1000" dirty="0">
                <a:solidFill>
                  <a:srgbClr val="C00000"/>
                </a:solidFill>
                <a:latin typeface="Verdana"/>
                <a:cs typeface="Verdana"/>
              </a:rPr>
              <a:t>)</a:t>
            </a:r>
            <a:r>
              <a:rPr sz="1000" spc="-14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1000" i="1" spc="95" dirty="0">
                <a:solidFill>
                  <a:srgbClr val="C00000"/>
                </a:solidFill>
                <a:latin typeface="Times New Roman"/>
                <a:cs typeface="Times New Roman"/>
              </a:rPr>
              <a:t>×</a:t>
            </a:r>
            <a:r>
              <a:rPr sz="1000" i="1" spc="-4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1000" i="1" spc="-10" dirty="0">
                <a:solidFill>
                  <a:srgbClr val="C00000"/>
                </a:solidFill>
                <a:latin typeface="Georgia"/>
                <a:cs typeface="Georgia"/>
              </a:rPr>
              <a:t>P</a:t>
            </a:r>
            <a:r>
              <a:rPr sz="1000" spc="-10" dirty="0">
                <a:solidFill>
                  <a:srgbClr val="C00000"/>
                </a:solidFill>
                <a:latin typeface="Verdana"/>
                <a:cs typeface="Verdana"/>
              </a:rPr>
              <a:t>(</a:t>
            </a:r>
            <a:r>
              <a:rPr sz="1000" i="1" spc="-10" dirty="0">
                <a:solidFill>
                  <a:srgbClr val="C00000"/>
                </a:solidFill>
                <a:latin typeface="Georgia"/>
                <a:cs typeface="Georgia"/>
              </a:rPr>
              <a:t>B</a:t>
            </a:r>
            <a:r>
              <a:rPr sz="1000" spc="-10" dirty="0">
                <a:solidFill>
                  <a:srgbClr val="C00000"/>
                </a:solidFill>
                <a:latin typeface="Verdana"/>
                <a:cs typeface="Verdana"/>
              </a:rPr>
              <a:t>)</a:t>
            </a:r>
            <a:endParaRPr sz="1000" dirty="0">
              <a:solidFill>
                <a:srgbClr val="C00000"/>
              </a:solidFill>
              <a:latin typeface="Verdana"/>
              <a:cs typeface="Verdana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71450" y="-9471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sp>
        <p:nvSpPr>
          <p:cNvPr id="9" name="Rectangle 8"/>
          <p:cNvSpPr/>
          <p:nvPr/>
        </p:nvSpPr>
        <p:spPr>
          <a:xfrm>
            <a:off x="228600" y="2588732"/>
            <a:ext cx="230505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pc="-45" dirty="0">
                <a:solidFill>
                  <a:srgbClr val="C00000"/>
                </a:solidFill>
                <a:latin typeface="Arial"/>
                <a:cs typeface="Arial"/>
              </a:rPr>
              <a:t>A </a:t>
            </a:r>
            <a:r>
              <a:rPr lang="en-US" spc="-20" dirty="0">
                <a:solidFill>
                  <a:srgbClr val="C00000"/>
                </a:solidFill>
                <a:latin typeface="Arial"/>
                <a:cs typeface="Arial"/>
              </a:rPr>
              <a:t>and </a:t>
            </a:r>
            <a:r>
              <a:rPr lang="en-US" spc="-5" dirty="0">
                <a:solidFill>
                  <a:srgbClr val="C00000"/>
                </a:solidFill>
                <a:latin typeface="Arial"/>
                <a:cs typeface="Arial"/>
              </a:rPr>
              <a:t>B </a:t>
            </a:r>
            <a:r>
              <a:rPr lang="en-US" spc="-45" dirty="0">
                <a:solidFill>
                  <a:srgbClr val="C00000"/>
                </a:solidFill>
                <a:latin typeface="Arial"/>
                <a:cs typeface="Arial"/>
              </a:rPr>
              <a:t>are</a:t>
            </a:r>
            <a:r>
              <a:rPr lang="en-US" spc="3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lang="en-US" b="1" spc="-15" dirty="0" smtClean="0">
                <a:solidFill>
                  <a:srgbClr val="C00000"/>
                </a:solidFill>
                <a:latin typeface="Arial"/>
                <a:cs typeface="Arial"/>
              </a:rPr>
              <a:t>dependent</a:t>
            </a:r>
            <a:r>
              <a:rPr lang="en-US" spc="-15" dirty="0" smtClean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2" name="Left-Right Arrow 11"/>
          <p:cNvSpPr/>
          <p:nvPr/>
        </p:nvSpPr>
        <p:spPr>
          <a:xfrm>
            <a:off x="1709485" y="2782511"/>
            <a:ext cx="762000" cy="248037"/>
          </a:xfrm>
          <a:prstGeom prst="left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298253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7640" y="507127"/>
            <a:ext cx="3729990" cy="13493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42" b="1" dirty="0"/>
              <a:t>How are </a:t>
            </a:r>
            <a:r>
              <a:rPr lang="en-US" sz="2042" b="1" dirty="0">
                <a:solidFill>
                  <a:srgbClr val="FFC000"/>
                </a:solidFill>
              </a:rPr>
              <a:t>Mutually Exclusive/Disjoint Events </a:t>
            </a:r>
            <a:r>
              <a:rPr lang="en-US" sz="2042" b="1" dirty="0"/>
              <a:t>and the </a:t>
            </a:r>
            <a:r>
              <a:rPr lang="en-US" sz="2042" b="1" dirty="0">
                <a:solidFill>
                  <a:srgbClr val="00B050"/>
                </a:solidFill>
              </a:rPr>
              <a:t>General </a:t>
            </a:r>
            <a:r>
              <a:rPr lang="en-US" sz="2042" b="1" u="sng" dirty="0">
                <a:solidFill>
                  <a:srgbClr val="00B050"/>
                </a:solidFill>
              </a:rPr>
              <a:t>Addition</a:t>
            </a:r>
            <a:r>
              <a:rPr lang="en-US" sz="2042" b="1" dirty="0">
                <a:solidFill>
                  <a:srgbClr val="00B050"/>
                </a:solidFill>
              </a:rPr>
              <a:t> Rule </a:t>
            </a:r>
            <a:r>
              <a:rPr lang="en-US" sz="2042" b="1" dirty="0"/>
              <a:t>related?</a:t>
            </a:r>
          </a:p>
        </p:txBody>
      </p:sp>
      <p:sp>
        <p:nvSpPr>
          <p:cNvPr id="9" name="Block Arc 8"/>
          <p:cNvSpPr/>
          <p:nvPr/>
        </p:nvSpPr>
        <p:spPr>
          <a:xfrm rot="10800000">
            <a:off x="962372" y="1448760"/>
            <a:ext cx="2518092" cy="1903088"/>
          </a:xfrm>
          <a:prstGeom prst="blockArc">
            <a:avLst>
              <a:gd name="adj1" fmla="val 10667298"/>
              <a:gd name="adj2" fmla="val 53212"/>
              <a:gd name="adj3" fmla="val 6572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4576" tIns="17288" rIns="34576" bIns="17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681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12954" y="3178175"/>
            <a:ext cx="635635" cy="197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81" b="1" dirty="0"/>
              <a:t>math</a:t>
            </a:r>
          </a:p>
        </p:txBody>
      </p:sp>
      <p:sp>
        <p:nvSpPr>
          <p:cNvPr id="3" name="Rectangle 2"/>
          <p:cNvSpPr/>
          <p:nvPr/>
        </p:nvSpPr>
        <p:spPr>
          <a:xfrm>
            <a:off x="2983864" y="1908126"/>
            <a:ext cx="1023303" cy="50292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81" dirty="0"/>
              <a:t>General Addition Rule</a:t>
            </a:r>
          </a:p>
        </p:txBody>
      </p:sp>
      <p:sp>
        <p:nvSpPr>
          <p:cNvPr id="7" name="Oval 6"/>
          <p:cNvSpPr/>
          <p:nvPr/>
        </p:nvSpPr>
        <p:spPr>
          <a:xfrm>
            <a:off x="471010" y="1879692"/>
            <a:ext cx="1148240" cy="53086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81" dirty="0"/>
              <a:t>Mutually Exclusive/Disjoint Events</a:t>
            </a:r>
          </a:p>
        </p:txBody>
      </p:sp>
    </p:spTree>
    <p:extLst>
      <p:ext uri="{BB962C8B-B14F-4D97-AF65-F5344CB8AC3E}">
        <p14:creationId xmlns:p14="http://schemas.microsoft.com/office/powerpoint/2010/main" val="1451430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71450" y="358775"/>
            <a:ext cx="4057015" cy="2672142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66370" indent="-153670">
              <a:lnSpc>
                <a:spcPct val="100000"/>
              </a:lnSpc>
              <a:spcBef>
                <a:spcPts val="135"/>
              </a:spcBef>
              <a:buAutoNum type="arabicPeriod"/>
              <a:tabLst>
                <a:tab pos="167005" algn="l"/>
              </a:tabLst>
            </a:pPr>
            <a:r>
              <a:rPr sz="1050" spc="20" dirty="0">
                <a:solidFill>
                  <a:schemeClr val="tx2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Housekeeping</a:t>
            </a:r>
            <a:endParaRPr sz="1050" dirty="0">
              <a:solidFill>
                <a:schemeClr val="tx2">
                  <a:lumMod val="20000"/>
                  <a:lumOff val="80000"/>
                </a:schemeClr>
              </a:solidFill>
              <a:latin typeface="Arial"/>
              <a:cs typeface="Arial"/>
            </a:endParaRPr>
          </a:p>
          <a:p>
            <a:pPr>
              <a:lnSpc>
                <a:spcPct val="100000"/>
              </a:lnSpc>
              <a:buAutoNum type="arabicPeriod"/>
            </a:pPr>
            <a:endParaRPr sz="12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spcBef>
                <a:spcPts val="725"/>
              </a:spcBef>
              <a:buAutoNum type="arabicPeriod"/>
              <a:tabLst>
                <a:tab pos="167005" algn="l"/>
              </a:tabLst>
            </a:pPr>
            <a:r>
              <a:rPr sz="1050" spc="10" dirty="0">
                <a:solidFill>
                  <a:schemeClr val="tx2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Readiness</a:t>
            </a:r>
            <a:r>
              <a:rPr sz="1050" spc="5" dirty="0">
                <a:solidFill>
                  <a:schemeClr val="tx2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chemeClr val="tx2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assessment</a:t>
            </a:r>
            <a:endParaRPr sz="1050" dirty="0">
              <a:solidFill>
                <a:schemeClr val="tx2">
                  <a:lumMod val="20000"/>
                  <a:lumOff val="80000"/>
                </a:schemeClr>
              </a:solidFill>
              <a:latin typeface="Arial"/>
              <a:cs typeface="Arial"/>
            </a:endParaRPr>
          </a:p>
          <a:p>
            <a:pPr>
              <a:lnSpc>
                <a:spcPct val="100000"/>
              </a:lnSpc>
              <a:buAutoNum type="arabicPeriod"/>
            </a:pPr>
            <a:endParaRPr sz="12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spcBef>
                <a:spcPts val="725"/>
              </a:spcBef>
              <a:buAutoNum type="arabicPeriod"/>
              <a:tabLst>
                <a:tab pos="167005" algn="l"/>
              </a:tabLst>
            </a:pPr>
            <a:r>
              <a:rPr sz="1050" spc="25" dirty="0">
                <a:solidFill>
                  <a:schemeClr val="tx2"/>
                </a:solidFill>
                <a:latin typeface="Arial"/>
                <a:cs typeface="Arial"/>
              </a:rPr>
              <a:t>Main</a:t>
            </a:r>
            <a:r>
              <a:rPr sz="1050" spc="5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chemeClr val="tx2"/>
                </a:solidFill>
                <a:latin typeface="Arial"/>
                <a:cs typeface="Arial"/>
              </a:rPr>
              <a:t>ideas</a:t>
            </a:r>
            <a:endParaRPr sz="1050" dirty="0">
              <a:solidFill>
                <a:schemeClr val="tx2"/>
              </a:solidFill>
              <a:latin typeface="Arial"/>
              <a:cs typeface="Arial"/>
            </a:endParaRPr>
          </a:p>
          <a:p>
            <a:pPr marL="469900" lvl="2" indent="276860">
              <a:spcBef>
                <a:spcPts val="95"/>
              </a:spcBef>
              <a:buAutoNum type="arabicPeriod"/>
              <a:tabLst>
                <a:tab pos="443865" algn="l"/>
              </a:tabLst>
            </a:pPr>
            <a:r>
              <a:rPr lang="en-US" sz="1050" b="1" u="sng" spc="2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Differences</a:t>
            </a:r>
            <a:r>
              <a:rPr lang="en-US" sz="1050" u="sng" spc="2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between Probability Properties</a:t>
            </a:r>
          </a:p>
          <a:p>
            <a:pPr marL="927100" lvl="3" indent="276860">
              <a:spcBef>
                <a:spcPts val="95"/>
              </a:spcBef>
              <a:buAutoNum type="arabi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🔍 </a:t>
            </a:r>
            <a:r>
              <a:rPr sz="1050" spc="2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Disjoint </a:t>
            </a:r>
            <a:r>
              <a:rPr sz="105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and independent </a:t>
            </a:r>
            <a:r>
              <a:rPr sz="1050" spc="5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do </a:t>
            </a:r>
            <a:r>
              <a:rPr sz="1050" spc="3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not </a:t>
            </a:r>
            <a:r>
              <a:rPr sz="1050" spc="1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mean </a:t>
            </a:r>
            <a:r>
              <a:rPr sz="105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the </a:t>
            </a:r>
            <a:r>
              <a:rPr sz="1050" spc="1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same</a:t>
            </a:r>
            <a:r>
              <a:rPr sz="1050" spc="-1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05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thing</a:t>
            </a:r>
            <a:endParaRPr sz="1050" dirty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469900" lvl="2" indent="276860">
              <a:spcBef>
                <a:spcPts val="95"/>
              </a:spcBef>
              <a:buFontTx/>
              <a:buAutoNum type="arabicPeriod"/>
              <a:tabLst>
                <a:tab pos="443865" algn="l"/>
              </a:tabLst>
            </a:pPr>
            <a:r>
              <a:rPr lang="en-US" sz="1050" b="1" u="sng" spc="20" dirty="0" smtClean="0">
                <a:latin typeface="Arial"/>
                <a:cs typeface="Arial"/>
              </a:rPr>
              <a:t>Relationships</a:t>
            </a:r>
            <a:r>
              <a:rPr lang="en-US" sz="1050" u="sng" spc="20" dirty="0" smtClean="0">
                <a:latin typeface="Arial"/>
                <a:cs typeface="Arial"/>
              </a:rPr>
              <a:t> between Probability Properties</a:t>
            </a:r>
          </a:p>
          <a:p>
            <a:pPr marL="927100" marR="5080" lvl="3" indent="276860">
              <a:lnSpc>
                <a:spcPct val="107500"/>
              </a:lnSpc>
              <a:buAutoNum type="arabicPeriod"/>
              <a:tabLst>
                <a:tab pos="443865" algn="l"/>
              </a:tabLst>
            </a:pPr>
            <a:r>
              <a:rPr lang="en-US" sz="1050" dirty="0"/>
              <a:t>🔍 👫 </a:t>
            </a:r>
            <a:r>
              <a:rPr lang="en-US" sz="1050" spc="25" dirty="0" smtClean="0">
                <a:latin typeface="Arial"/>
                <a:cs typeface="Arial"/>
              </a:rPr>
              <a:t>Application </a:t>
            </a:r>
            <a:r>
              <a:rPr lang="en-US" sz="1050" spc="30" dirty="0">
                <a:latin typeface="Arial"/>
                <a:cs typeface="Arial"/>
              </a:rPr>
              <a:t>of </a:t>
            </a:r>
            <a:r>
              <a:rPr lang="en-US" sz="1050" spc="20" dirty="0">
                <a:latin typeface="Arial"/>
                <a:cs typeface="Arial"/>
              </a:rPr>
              <a:t>the </a:t>
            </a:r>
            <a:r>
              <a:rPr lang="en-US" sz="1050" spc="30" dirty="0">
                <a:latin typeface="Arial"/>
                <a:cs typeface="Arial"/>
              </a:rPr>
              <a:t>addition </a:t>
            </a:r>
            <a:r>
              <a:rPr lang="en-US" sz="1050" spc="10" dirty="0">
                <a:latin typeface="Arial"/>
                <a:cs typeface="Arial"/>
              </a:rPr>
              <a:t>rule </a:t>
            </a:r>
            <a:r>
              <a:rPr lang="en-US" sz="1050" spc="30" dirty="0">
                <a:latin typeface="Arial"/>
                <a:cs typeface="Arial"/>
              </a:rPr>
              <a:t>depends on </a:t>
            </a:r>
            <a:r>
              <a:rPr lang="en-US" sz="1050" spc="20" dirty="0" err="1">
                <a:latin typeface="Arial"/>
                <a:cs typeface="Arial"/>
              </a:rPr>
              <a:t>disjointness</a:t>
            </a:r>
            <a:r>
              <a:rPr lang="en-US" sz="1050" spc="20" dirty="0">
                <a:latin typeface="Arial"/>
                <a:cs typeface="Arial"/>
              </a:rPr>
              <a:t> </a:t>
            </a:r>
            <a:r>
              <a:rPr lang="en-US" sz="1050" spc="30" dirty="0">
                <a:latin typeface="Arial"/>
                <a:cs typeface="Arial"/>
              </a:rPr>
              <a:t>of  </a:t>
            </a:r>
            <a:r>
              <a:rPr lang="en-US" sz="1050" spc="15" dirty="0">
                <a:latin typeface="Arial"/>
                <a:cs typeface="Arial"/>
              </a:rPr>
              <a:t>events</a:t>
            </a:r>
            <a:endParaRPr lang="en-US" sz="1050" dirty="0">
              <a:latin typeface="Arial"/>
              <a:cs typeface="Arial"/>
            </a:endParaRPr>
          </a:p>
          <a:p>
            <a:pPr marL="927100" lvl="3" indent="276860">
              <a:spcBef>
                <a:spcPts val="95"/>
              </a:spcBef>
              <a:buAutoNum type="arabi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🔍 👫 </a:t>
            </a:r>
            <a:r>
              <a:rPr lang="en-US" sz="1050" spc="3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Bayes</a:t>
            </a:r>
            <a:r>
              <a:rPr lang="en-US" sz="1050" spc="30" dirty="0">
                <a:solidFill>
                  <a:srgbClr val="CCCCCC"/>
                </a:solidFill>
                <a:latin typeface="Arial"/>
                <a:cs typeface="Arial"/>
              </a:rPr>
              <a:t>' </a:t>
            </a:r>
            <a:r>
              <a:rPr lang="en-US" sz="1050" spc="20" dirty="0">
                <a:solidFill>
                  <a:srgbClr val="CCCCCC"/>
                </a:solidFill>
                <a:latin typeface="Arial"/>
                <a:cs typeface="Arial"/>
              </a:rPr>
              <a:t>theorem </a:t>
            </a:r>
            <a:r>
              <a:rPr lang="en-US" sz="1050" spc="35" dirty="0">
                <a:solidFill>
                  <a:srgbClr val="CCCCCC"/>
                </a:solidFill>
                <a:latin typeface="Arial"/>
                <a:cs typeface="Arial"/>
              </a:rPr>
              <a:t>works </a:t>
            </a:r>
            <a:r>
              <a:rPr lang="en-US" sz="1050" spc="25" dirty="0">
                <a:solidFill>
                  <a:srgbClr val="CCCCCC"/>
                </a:solidFill>
                <a:latin typeface="Arial"/>
                <a:cs typeface="Arial"/>
              </a:rPr>
              <a:t>for </a:t>
            </a:r>
            <a:r>
              <a:rPr lang="en-US" sz="1050" spc="5" dirty="0">
                <a:solidFill>
                  <a:srgbClr val="CCCCCC"/>
                </a:solidFill>
                <a:latin typeface="Arial"/>
                <a:cs typeface="Arial"/>
              </a:rPr>
              <a:t>all </a:t>
            </a:r>
            <a:r>
              <a:rPr lang="en-US" sz="1050" spc="25" dirty="0">
                <a:solidFill>
                  <a:srgbClr val="CCCCCC"/>
                </a:solidFill>
                <a:latin typeface="Arial"/>
                <a:cs typeface="Arial"/>
              </a:rPr>
              <a:t>types </a:t>
            </a:r>
            <a:r>
              <a:rPr lang="en-US" sz="1050" spc="30" dirty="0">
                <a:solidFill>
                  <a:srgbClr val="CCCCCC"/>
                </a:solidFill>
                <a:latin typeface="Arial"/>
                <a:cs typeface="Arial"/>
              </a:rPr>
              <a:t>of</a:t>
            </a:r>
            <a:r>
              <a:rPr lang="en-US" sz="1050" spc="-80" dirty="0">
                <a:solidFill>
                  <a:srgbClr val="CCCCCC"/>
                </a:solidFill>
                <a:latin typeface="Arial"/>
                <a:cs typeface="Arial"/>
              </a:rPr>
              <a:t> </a:t>
            </a:r>
            <a:r>
              <a:rPr lang="en-US" sz="1050" spc="15" dirty="0" smtClean="0">
                <a:solidFill>
                  <a:srgbClr val="CCCCCC"/>
                </a:solidFill>
                <a:latin typeface="Arial"/>
                <a:cs typeface="Arial"/>
              </a:rPr>
              <a:t>events</a:t>
            </a:r>
            <a:endParaRPr sz="1200" dirty="0">
              <a:latin typeface="Times New Roman"/>
              <a:cs typeface="Times New Roman"/>
            </a:endParaRPr>
          </a:p>
          <a:p>
            <a:pPr marL="12700" lvl="1">
              <a:lnSpc>
                <a:spcPct val="100000"/>
              </a:lnSpc>
              <a:spcBef>
                <a:spcPts val="720"/>
              </a:spcBef>
              <a:tabLst>
                <a:tab pos="167005" algn="l"/>
              </a:tabLst>
            </a:pPr>
            <a:r>
              <a:rPr lang="en-US" sz="1050" spc="20" dirty="0" smtClean="0">
                <a:solidFill>
                  <a:srgbClr val="CCDBE6"/>
                </a:solidFill>
                <a:latin typeface="Arial"/>
                <a:cs typeface="Arial"/>
              </a:rPr>
              <a:t>4. </a:t>
            </a:r>
            <a:r>
              <a:rPr sz="1050" spc="20" dirty="0" smtClean="0">
                <a:solidFill>
                  <a:srgbClr val="CCDBE6"/>
                </a:solidFill>
                <a:latin typeface="Arial"/>
                <a:cs typeface="Arial"/>
              </a:rPr>
              <a:t>Summary</a:t>
            </a:r>
            <a:endParaRPr sz="105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11291664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88595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2. </a:t>
            </a:r>
            <a:r>
              <a:rPr spc="25" dirty="0"/>
              <a:t>Application </a:t>
            </a:r>
            <a:r>
              <a:rPr spc="30" dirty="0"/>
              <a:t>of </a:t>
            </a:r>
            <a:r>
              <a:rPr spc="20" dirty="0"/>
              <a:t>the </a:t>
            </a:r>
            <a:r>
              <a:rPr spc="30" dirty="0"/>
              <a:t>addition </a:t>
            </a:r>
            <a:r>
              <a:rPr spc="10" dirty="0"/>
              <a:t>rule </a:t>
            </a:r>
            <a:r>
              <a:rPr spc="30" dirty="0"/>
              <a:t>depends on </a:t>
            </a:r>
            <a:r>
              <a:rPr spc="20" dirty="0"/>
              <a:t>disjointness </a:t>
            </a:r>
            <a:r>
              <a:rPr spc="30" dirty="0"/>
              <a:t>of</a:t>
            </a:r>
            <a:r>
              <a:rPr spc="25" dirty="0"/>
              <a:t> </a:t>
            </a:r>
            <a:r>
              <a:rPr spc="15" dirty="0"/>
              <a:t>events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4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55600" y="462561"/>
            <a:ext cx="3959860" cy="468630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sz="1100" dirty="0">
                <a:solidFill>
                  <a:srgbClr val="00B050"/>
                </a:solidFill>
                <a:latin typeface="DejaVu Serif"/>
                <a:cs typeface="DejaVu Serif"/>
              </a:rPr>
              <a:t>▶ </a:t>
            </a:r>
            <a:r>
              <a:rPr sz="1200" i="1" spc="-45" dirty="0">
                <a:solidFill>
                  <a:srgbClr val="00B050"/>
                </a:solidFill>
                <a:latin typeface="Arial"/>
                <a:cs typeface="Arial"/>
              </a:rPr>
              <a:t>General </a:t>
            </a:r>
            <a:r>
              <a:rPr sz="1200" i="1" spc="-20" dirty="0">
                <a:solidFill>
                  <a:srgbClr val="00B050"/>
                </a:solidFill>
                <a:latin typeface="Arial"/>
                <a:cs typeface="Arial"/>
              </a:rPr>
              <a:t>addition </a:t>
            </a:r>
            <a:r>
              <a:rPr sz="1200" i="1" spc="-30" dirty="0">
                <a:solidFill>
                  <a:srgbClr val="00B050"/>
                </a:solidFill>
                <a:latin typeface="Arial"/>
                <a:cs typeface="Arial"/>
              </a:rPr>
              <a:t>rule: </a:t>
            </a:r>
            <a:r>
              <a:rPr sz="1200" spc="-75" dirty="0">
                <a:solidFill>
                  <a:srgbClr val="00B050"/>
                </a:solidFill>
                <a:latin typeface="Arial"/>
                <a:cs typeface="Arial"/>
              </a:rPr>
              <a:t>P(A </a:t>
            </a:r>
            <a:r>
              <a:rPr sz="1200" spc="-15" dirty="0">
                <a:solidFill>
                  <a:srgbClr val="00B050"/>
                </a:solidFill>
                <a:latin typeface="Arial"/>
                <a:cs typeface="Arial"/>
              </a:rPr>
              <a:t>or </a:t>
            </a:r>
            <a:r>
              <a:rPr sz="1200" spc="-60" dirty="0">
                <a:solidFill>
                  <a:srgbClr val="00B050"/>
                </a:solidFill>
                <a:latin typeface="Arial"/>
                <a:cs typeface="Arial"/>
              </a:rPr>
              <a:t>B) </a:t>
            </a:r>
            <a:r>
              <a:rPr sz="1200" spc="10" dirty="0">
                <a:solidFill>
                  <a:srgbClr val="00B050"/>
                </a:solidFill>
                <a:latin typeface="Arial"/>
                <a:cs typeface="Arial"/>
              </a:rPr>
              <a:t>= </a:t>
            </a:r>
            <a:r>
              <a:rPr sz="1200" spc="-85" dirty="0">
                <a:solidFill>
                  <a:srgbClr val="00B050"/>
                </a:solidFill>
                <a:latin typeface="Arial"/>
                <a:cs typeface="Arial"/>
              </a:rPr>
              <a:t>P(A) </a:t>
            </a:r>
            <a:r>
              <a:rPr sz="1200" spc="10" dirty="0">
                <a:solidFill>
                  <a:srgbClr val="00B050"/>
                </a:solidFill>
                <a:latin typeface="Arial"/>
                <a:cs typeface="Arial"/>
              </a:rPr>
              <a:t>+ </a:t>
            </a:r>
            <a:r>
              <a:rPr sz="1200" spc="-75" dirty="0">
                <a:solidFill>
                  <a:srgbClr val="00B050"/>
                </a:solidFill>
                <a:latin typeface="Arial"/>
                <a:cs typeface="Arial"/>
              </a:rPr>
              <a:t>P(B) </a:t>
            </a:r>
            <a:r>
              <a:rPr sz="1200" spc="40" dirty="0">
                <a:solidFill>
                  <a:srgbClr val="00B050"/>
                </a:solidFill>
                <a:latin typeface="Arial"/>
                <a:cs typeface="Arial"/>
              </a:rPr>
              <a:t>- </a:t>
            </a:r>
            <a:r>
              <a:rPr sz="1200" spc="-75" dirty="0">
                <a:solidFill>
                  <a:srgbClr val="00B050"/>
                </a:solidFill>
                <a:latin typeface="Arial"/>
                <a:cs typeface="Arial"/>
              </a:rPr>
              <a:t>P(A </a:t>
            </a:r>
            <a:r>
              <a:rPr sz="1200" spc="-25" dirty="0">
                <a:solidFill>
                  <a:srgbClr val="00B050"/>
                </a:solidFill>
                <a:latin typeface="Arial"/>
                <a:cs typeface="Arial"/>
              </a:rPr>
              <a:t>and</a:t>
            </a:r>
            <a:r>
              <a:rPr sz="1200" spc="150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  <a:r>
              <a:rPr sz="1200" spc="-60" dirty="0">
                <a:solidFill>
                  <a:srgbClr val="00B050"/>
                </a:solidFill>
                <a:latin typeface="Arial"/>
                <a:cs typeface="Arial"/>
              </a:rPr>
              <a:t>B)</a:t>
            </a:r>
            <a:endParaRPr sz="1200" dirty="0">
              <a:solidFill>
                <a:srgbClr val="00B050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50" dirty="0">
                <a:latin typeface="Arial"/>
                <a:cs typeface="Arial"/>
              </a:rPr>
              <a:t>A </a:t>
            </a:r>
            <a:r>
              <a:rPr sz="1200" spc="-15" dirty="0">
                <a:latin typeface="Arial"/>
                <a:cs typeface="Arial"/>
              </a:rPr>
              <a:t>or </a:t>
            </a:r>
            <a:r>
              <a:rPr sz="1200" spc="-10" dirty="0">
                <a:latin typeface="Arial"/>
                <a:cs typeface="Arial"/>
              </a:rPr>
              <a:t>B </a:t>
            </a:r>
            <a:r>
              <a:rPr sz="1200" spc="10" dirty="0">
                <a:latin typeface="Arial"/>
                <a:cs typeface="Arial"/>
              </a:rPr>
              <a:t>= </a:t>
            </a:r>
            <a:r>
              <a:rPr sz="1200" spc="-30" dirty="0">
                <a:latin typeface="Arial"/>
                <a:cs typeface="Arial"/>
              </a:rPr>
              <a:t>either </a:t>
            </a:r>
            <a:r>
              <a:rPr sz="1200" spc="-50" dirty="0">
                <a:latin typeface="Arial"/>
                <a:cs typeface="Arial"/>
              </a:rPr>
              <a:t>A </a:t>
            </a:r>
            <a:r>
              <a:rPr sz="1200" spc="-15" dirty="0">
                <a:latin typeface="Arial"/>
                <a:cs typeface="Arial"/>
              </a:rPr>
              <a:t>or </a:t>
            </a:r>
            <a:r>
              <a:rPr sz="1200" spc="-10" dirty="0">
                <a:latin typeface="Arial"/>
                <a:cs typeface="Arial"/>
              </a:rPr>
              <a:t>B </a:t>
            </a:r>
            <a:r>
              <a:rPr sz="1200" u="sng" spc="-15" dirty="0">
                <a:latin typeface="Arial"/>
                <a:cs typeface="Arial"/>
              </a:rPr>
              <a:t>or</a:t>
            </a:r>
            <a:r>
              <a:rPr sz="1200" u="sng" spc="35" dirty="0">
                <a:latin typeface="Arial"/>
                <a:cs typeface="Arial"/>
              </a:rPr>
              <a:t> </a:t>
            </a:r>
            <a:r>
              <a:rPr sz="1200" u="sng" dirty="0">
                <a:latin typeface="Arial"/>
                <a:cs typeface="Arial"/>
              </a:rPr>
              <a:t>both</a:t>
            </a:r>
          </a:p>
        </p:txBody>
      </p:sp>
      <p:sp>
        <p:nvSpPr>
          <p:cNvPr id="5" name="Rectangle 4"/>
          <p:cNvSpPr/>
          <p:nvPr/>
        </p:nvSpPr>
        <p:spPr>
          <a:xfrm>
            <a:off x="-59898" y="24907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/>
              <a:t>👫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-59898" y="-31161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pic>
        <p:nvPicPr>
          <p:cNvPr id="1026" name="Picture 2" descr="Bowl of Vegetable Sala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7450" y="1196974"/>
            <a:ext cx="1688798" cy="1026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Brown Soup in White Ceramic Bow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1196975"/>
            <a:ext cx="1539364" cy="1026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3431" y="57937"/>
            <a:ext cx="423926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2. </a:t>
            </a:r>
            <a:r>
              <a:rPr spc="25" dirty="0"/>
              <a:t>Application </a:t>
            </a:r>
            <a:r>
              <a:rPr spc="30" dirty="0"/>
              <a:t>of </a:t>
            </a:r>
            <a:r>
              <a:rPr spc="20" dirty="0"/>
              <a:t>the </a:t>
            </a:r>
            <a:r>
              <a:rPr spc="30" dirty="0"/>
              <a:t>addition </a:t>
            </a:r>
            <a:r>
              <a:rPr spc="10" dirty="0"/>
              <a:t>rule </a:t>
            </a:r>
            <a:r>
              <a:rPr spc="30" dirty="0"/>
              <a:t>depends on </a:t>
            </a:r>
            <a:r>
              <a:rPr spc="20" dirty="0"/>
              <a:t>disjointness </a:t>
            </a:r>
            <a:r>
              <a:rPr spc="30" dirty="0"/>
              <a:t>of</a:t>
            </a:r>
            <a:r>
              <a:rPr spc="25" dirty="0"/>
              <a:t> </a:t>
            </a:r>
            <a:r>
              <a:rPr spc="15" dirty="0"/>
              <a:t>events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5955" y="462561"/>
            <a:ext cx="4159250" cy="1400810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212090">
              <a:lnSpc>
                <a:spcPct val="100000"/>
              </a:lnSpc>
              <a:spcBef>
                <a:spcPts val="405"/>
              </a:spcBef>
            </a:pPr>
            <a:r>
              <a:rPr sz="1100" dirty="0">
                <a:solidFill>
                  <a:srgbClr val="00B050"/>
                </a:solidFill>
                <a:latin typeface="DejaVu Serif"/>
                <a:cs typeface="DejaVu Serif"/>
              </a:rPr>
              <a:t>▶ </a:t>
            </a:r>
            <a:r>
              <a:rPr sz="1200" i="1" spc="-45" dirty="0">
                <a:solidFill>
                  <a:srgbClr val="00B050"/>
                </a:solidFill>
                <a:latin typeface="Arial"/>
                <a:cs typeface="Arial"/>
              </a:rPr>
              <a:t>General </a:t>
            </a:r>
            <a:r>
              <a:rPr sz="1200" i="1" spc="-20" dirty="0">
                <a:solidFill>
                  <a:srgbClr val="00B050"/>
                </a:solidFill>
                <a:latin typeface="Arial"/>
                <a:cs typeface="Arial"/>
              </a:rPr>
              <a:t>addition </a:t>
            </a:r>
            <a:r>
              <a:rPr sz="1200" i="1" spc="-30" dirty="0">
                <a:solidFill>
                  <a:srgbClr val="00B050"/>
                </a:solidFill>
                <a:latin typeface="Arial"/>
                <a:cs typeface="Arial"/>
              </a:rPr>
              <a:t>rule: </a:t>
            </a:r>
            <a:r>
              <a:rPr sz="1200" spc="-75" dirty="0">
                <a:solidFill>
                  <a:srgbClr val="00B050"/>
                </a:solidFill>
                <a:latin typeface="Arial"/>
                <a:cs typeface="Arial"/>
              </a:rPr>
              <a:t>P(A </a:t>
            </a:r>
            <a:r>
              <a:rPr sz="1200" spc="-15" dirty="0">
                <a:solidFill>
                  <a:srgbClr val="00B050"/>
                </a:solidFill>
                <a:latin typeface="Arial"/>
                <a:cs typeface="Arial"/>
              </a:rPr>
              <a:t>or </a:t>
            </a:r>
            <a:r>
              <a:rPr sz="1200" spc="-60" dirty="0">
                <a:solidFill>
                  <a:srgbClr val="00B050"/>
                </a:solidFill>
                <a:latin typeface="Arial"/>
                <a:cs typeface="Arial"/>
              </a:rPr>
              <a:t>B) </a:t>
            </a:r>
            <a:r>
              <a:rPr sz="1200" spc="10" dirty="0">
                <a:solidFill>
                  <a:srgbClr val="00B050"/>
                </a:solidFill>
                <a:latin typeface="Arial"/>
                <a:cs typeface="Arial"/>
              </a:rPr>
              <a:t>= </a:t>
            </a:r>
            <a:r>
              <a:rPr sz="1200" spc="-85" dirty="0">
                <a:solidFill>
                  <a:srgbClr val="00B050"/>
                </a:solidFill>
                <a:latin typeface="Arial"/>
                <a:cs typeface="Arial"/>
              </a:rPr>
              <a:t>P(A) </a:t>
            </a:r>
            <a:r>
              <a:rPr sz="1200" spc="10" dirty="0">
                <a:solidFill>
                  <a:srgbClr val="00B050"/>
                </a:solidFill>
                <a:latin typeface="Arial"/>
                <a:cs typeface="Arial"/>
              </a:rPr>
              <a:t>+ </a:t>
            </a:r>
            <a:r>
              <a:rPr sz="1200" spc="-75" dirty="0">
                <a:solidFill>
                  <a:srgbClr val="00B050"/>
                </a:solidFill>
                <a:latin typeface="Arial"/>
                <a:cs typeface="Arial"/>
              </a:rPr>
              <a:t>P(B) </a:t>
            </a:r>
            <a:r>
              <a:rPr sz="1200" spc="40" dirty="0">
                <a:solidFill>
                  <a:srgbClr val="00B050"/>
                </a:solidFill>
                <a:latin typeface="Arial"/>
                <a:cs typeface="Arial"/>
              </a:rPr>
              <a:t>- </a:t>
            </a:r>
            <a:r>
              <a:rPr sz="1200" spc="-75" dirty="0">
                <a:solidFill>
                  <a:srgbClr val="00B050"/>
                </a:solidFill>
                <a:latin typeface="Arial"/>
                <a:cs typeface="Arial"/>
              </a:rPr>
              <a:t>P(A </a:t>
            </a:r>
            <a:r>
              <a:rPr sz="1200" spc="-25" dirty="0">
                <a:solidFill>
                  <a:srgbClr val="00B050"/>
                </a:solidFill>
                <a:latin typeface="Arial"/>
                <a:cs typeface="Arial"/>
              </a:rPr>
              <a:t>and</a:t>
            </a:r>
            <a:r>
              <a:rPr sz="1200" spc="150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  <a:r>
              <a:rPr sz="1200" spc="-60" dirty="0">
                <a:solidFill>
                  <a:srgbClr val="00B050"/>
                </a:solidFill>
                <a:latin typeface="Arial"/>
                <a:cs typeface="Arial"/>
              </a:rPr>
              <a:t>B)</a:t>
            </a:r>
            <a:endParaRPr sz="1200" dirty="0">
              <a:solidFill>
                <a:srgbClr val="00B050"/>
              </a:solidFill>
              <a:latin typeface="Arial"/>
              <a:cs typeface="Arial"/>
            </a:endParaRPr>
          </a:p>
          <a:p>
            <a:pPr marL="212090">
              <a:lnSpc>
                <a:spcPct val="100000"/>
              </a:lnSpc>
              <a:spcBef>
                <a:spcPts val="30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50" dirty="0">
                <a:latin typeface="Arial"/>
                <a:cs typeface="Arial"/>
              </a:rPr>
              <a:t>A </a:t>
            </a:r>
            <a:r>
              <a:rPr sz="1200" spc="-15" dirty="0">
                <a:latin typeface="Arial"/>
                <a:cs typeface="Arial"/>
              </a:rPr>
              <a:t>or </a:t>
            </a:r>
            <a:r>
              <a:rPr sz="1200" spc="-10" dirty="0">
                <a:latin typeface="Arial"/>
                <a:cs typeface="Arial"/>
              </a:rPr>
              <a:t>B </a:t>
            </a:r>
            <a:r>
              <a:rPr sz="1200" spc="10" dirty="0">
                <a:latin typeface="Arial"/>
                <a:cs typeface="Arial"/>
              </a:rPr>
              <a:t>= </a:t>
            </a:r>
            <a:r>
              <a:rPr sz="1200" spc="-30" dirty="0">
                <a:latin typeface="Arial"/>
                <a:cs typeface="Arial"/>
              </a:rPr>
              <a:t>either </a:t>
            </a:r>
            <a:r>
              <a:rPr sz="1200" spc="-50" dirty="0">
                <a:latin typeface="Arial"/>
                <a:cs typeface="Arial"/>
              </a:rPr>
              <a:t>A </a:t>
            </a:r>
            <a:r>
              <a:rPr sz="1200" spc="-15" dirty="0">
                <a:latin typeface="Arial"/>
                <a:cs typeface="Arial"/>
              </a:rPr>
              <a:t>or </a:t>
            </a:r>
            <a:r>
              <a:rPr sz="1200" spc="-10" dirty="0">
                <a:latin typeface="Arial"/>
                <a:cs typeface="Arial"/>
              </a:rPr>
              <a:t>B </a:t>
            </a:r>
            <a:r>
              <a:rPr sz="1200" spc="-15" dirty="0">
                <a:latin typeface="Arial"/>
                <a:cs typeface="Arial"/>
              </a:rPr>
              <a:t>or</a:t>
            </a:r>
            <a:r>
              <a:rPr sz="1200" spc="3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both</a:t>
            </a: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b="1" spc="-15" dirty="0">
                <a:solidFill>
                  <a:srgbClr val="FFC000"/>
                </a:solidFill>
                <a:latin typeface="Arial"/>
                <a:cs typeface="Arial"/>
              </a:rPr>
              <a:t>disjoint</a:t>
            </a:r>
            <a:r>
              <a:rPr sz="1200" b="1" spc="-5" dirty="0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sz="1200" b="1" spc="-20" dirty="0">
                <a:solidFill>
                  <a:srgbClr val="FFC000"/>
                </a:solidFill>
                <a:latin typeface="Arial"/>
                <a:cs typeface="Arial"/>
              </a:rPr>
              <a:t>events:</a:t>
            </a:r>
            <a:endParaRPr sz="1200" dirty="0">
              <a:solidFill>
                <a:srgbClr val="FFC000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spc="-75" dirty="0">
                <a:latin typeface="Arial"/>
                <a:cs typeface="Arial"/>
              </a:rPr>
              <a:t>P(A </a:t>
            </a:r>
            <a:r>
              <a:rPr sz="1200" spc="-15" dirty="0">
                <a:latin typeface="Arial"/>
                <a:cs typeface="Arial"/>
              </a:rPr>
              <a:t>or</a:t>
            </a:r>
            <a:r>
              <a:rPr sz="1200" spc="70" dirty="0">
                <a:latin typeface="Arial"/>
                <a:cs typeface="Arial"/>
              </a:rPr>
              <a:t> </a:t>
            </a:r>
            <a:r>
              <a:rPr sz="1200" spc="-60" dirty="0">
                <a:latin typeface="Arial"/>
                <a:cs typeface="Arial"/>
              </a:rPr>
              <a:t>B)</a:t>
            </a:r>
            <a:endParaRPr sz="1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spc="10" dirty="0">
                <a:latin typeface="Arial"/>
                <a:cs typeface="Arial"/>
              </a:rPr>
              <a:t>= </a:t>
            </a:r>
            <a:r>
              <a:rPr sz="1200" spc="-85" dirty="0">
                <a:solidFill>
                  <a:srgbClr val="00B050"/>
                </a:solidFill>
                <a:latin typeface="Arial"/>
                <a:cs typeface="Arial"/>
              </a:rPr>
              <a:t>P(A) </a:t>
            </a:r>
            <a:r>
              <a:rPr sz="1200" spc="10" dirty="0">
                <a:solidFill>
                  <a:srgbClr val="00B050"/>
                </a:solidFill>
                <a:latin typeface="Arial"/>
                <a:cs typeface="Arial"/>
              </a:rPr>
              <a:t>+ </a:t>
            </a:r>
            <a:r>
              <a:rPr sz="1200" spc="-75" dirty="0">
                <a:solidFill>
                  <a:srgbClr val="00B050"/>
                </a:solidFill>
                <a:latin typeface="Arial"/>
                <a:cs typeface="Arial"/>
              </a:rPr>
              <a:t>P(B) </a:t>
            </a:r>
            <a:r>
              <a:rPr sz="1200" spc="40" dirty="0">
                <a:solidFill>
                  <a:srgbClr val="00B050"/>
                </a:solidFill>
                <a:latin typeface="Arial"/>
                <a:cs typeface="Arial"/>
              </a:rPr>
              <a:t>- </a:t>
            </a:r>
            <a:r>
              <a:rPr sz="1200" spc="-75" dirty="0">
                <a:solidFill>
                  <a:srgbClr val="00B050"/>
                </a:solidFill>
                <a:latin typeface="Arial"/>
                <a:cs typeface="Arial"/>
              </a:rPr>
              <a:t>P(A </a:t>
            </a:r>
            <a:r>
              <a:rPr sz="1200" spc="-25" dirty="0">
                <a:solidFill>
                  <a:srgbClr val="00B050"/>
                </a:solidFill>
                <a:latin typeface="Arial"/>
                <a:cs typeface="Arial"/>
              </a:rPr>
              <a:t>and</a:t>
            </a:r>
            <a:r>
              <a:rPr sz="1200" spc="-80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  <a:r>
              <a:rPr sz="1200" spc="-60" dirty="0">
                <a:solidFill>
                  <a:srgbClr val="00B050"/>
                </a:solidFill>
                <a:latin typeface="Arial"/>
                <a:cs typeface="Arial"/>
              </a:rPr>
              <a:t>B)</a:t>
            </a:r>
            <a:endParaRPr sz="1200" dirty="0">
              <a:solidFill>
                <a:srgbClr val="00B050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spc="10" dirty="0">
                <a:latin typeface="Arial"/>
                <a:cs typeface="Arial"/>
              </a:rPr>
              <a:t>= </a:t>
            </a:r>
            <a:r>
              <a:rPr sz="1200" spc="-5" dirty="0">
                <a:latin typeface="Arial"/>
                <a:cs typeface="Arial"/>
              </a:rPr>
              <a:t>0.4 </a:t>
            </a:r>
            <a:r>
              <a:rPr sz="1200" spc="10" dirty="0">
                <a:latin typeface="Arial"/>
                <a:cs typeface="Arial"/>
              </a:rPr>
              <a:t>+ </a:t>
            </a:r>
            <a:r>
              <a:rPr sz="1200" spc="-5" dirty="0">
                <a:latin typeface="Arial"/>
                <a:cs typeface="Arial"/>
              </a:rPr>
              <a:t>0.3 </a:t>
            </a:r>
            <a:r>
              <a:rPr sz="1200" spc="40" dirty="0">
                <a:latin typeface="Arial"/>
                <a:cs typeface="Arial"/>
              </a:rPr>
              <a:t>- </a:t>
            </a:r>
            <a:r>
              <a:rPr sz="1200" spc="-10" dirty="0">
                <a:latin typeface="Arial"/>
                <a:cs typeface="Arial"/>
              </a:rPr>
              <a:t>0 </a:t>
            </a:r>
            <a:r>
              <a:rPr sz="1200" spc="10" dirty="0">
                <a:latin typeface="Arial"/>
                <a:cs typeface="Arial"/>
              </a:rPr>
              <a:t>=</a:t>
            </a:r>
            <a:r>
              <a:rPr sz="1200" spc="-5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0.7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76612" y="2235868"/>
            <a:ext cx="925421" cy="55832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309085" y="2272731"/>
            <a:ext cx="802476" cy="4846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68944" y="2440603"/>
            <a:ext cx="140970" cy="1365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700" spc="10" dirty="0">
                <a:latin typeface="Times New Roman"/>
                <a:cs typeface="Times New Roman"/>
              </a:rPr>
              <a:t>0.4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4</a:t>
            </a:r>
            <a:endParaRPr sz="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639945" y="2440603"/>
            <a:ext cx="140970" cy="1365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700" spc="10" dirty="0">
                <a:latin typeface="Times New Roman"/>
                <a:cs typeface="Times New Roman"/>
              </a:rPr>
              <a:t>0.3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99868" y="2262081"/>
            <a:ext cx="69850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20" dirty="0">
                <a:latin typeface="Times New Roman"/>
                <a:cs typeface="Times New Roman"/>
              </a:rPr>
              <a:t>A</a:t>
            </a:r>
            <a:endParaRPr sz="4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28737" y="2285768"/>
            <a:ext cx="6667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20" dirty="0">
                <a:latin typeface="Times New Roman"/>
                <a:cs typeface="Times New Roman"/>
              </a:rPr>
              <a:t>B</a:t>
            </a:r>
            <a:endParaRPr sz="450">
              <a:latin typeface="Times New Roman"/>
              <a:cs typeface="Times New Roman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-59898" y="24907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/>
              <a:t>👫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-59898" y="-31161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3431" y="57937"/>
            <a:ext cx="423926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2. </a:t>
            </a:r>
            <a:r>
              <a:rPr spc="25" dirty="0"/>
              <a:t>Application </a:t>
            </a:r>
            <a:r>
              <a:rPr spc="30" dirty="0"/>
              <a:t>of </a:t>
            </a:r>
            <a:r>
              <a:rPr spc="20" dirty="0"/>
              <a:t>the </a:t>
            </a:r>
            <a:r>
              <a:rPr spc="30" dirty="0"/>
              <a:t>addition </a:t>
            </a:r>
            <a:r>
              <a:rPr spc="10" dirty="0"/>
              <a:t>rule </a:t>
            </a:r>
            <a:r>
              <a:rPr spc="30" dirty="0"/>
              <a:t>depends on </a:t>
            </a:r>
            <a:r>
              <a:rPr spc="20" dirty="0"/>
              <a:t>disjointness </a:t>
            </a:r>
            <a:r>
              <a:rPr spc="30" dirty="0"/>
              <a:t>of</a:t>
            </a:r>
            <a:r>
              <a:rPr spc="25" dirty="0"/>
              <a:t> </a:t>
            </a:r>
            <a:r>
              <a:rPr spc="15" dirty="0"/>
              <a:t>events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5955" y="462561"/>
            <a:ext cx="4159250" cy="1400810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212090">
              <a:lnSpc>
                <a:spcPct val="100000"/>
              </a:lnSpc>
              <a:spcBef>
                <a:spcPts val="405"/>
              </a:spcBef>
            </a:pPr>
            <a:r>
              <a:rPr sz="1100" dirty="0">
                <a:solidFill>
                  <a:srgbClr val="00B050"/>
                </a:solidFill>
                <a:latin typeface="DejaVu Serif"/>
                <a:cs typeface="DejaVu Serif"/>
              </a:rPr>
              <a:t>▶ </a:t>
            </a:r>
            <a:r>
              <a:rPr sz="1200" i="1" spc="-45" dirty="0">
                <a:solidFill>
                  <a:srgbClr val="00B050"/>
                </a:solidFill>
                <a:latin typeface="Arial"/>
                <a:cs typeface="Arial"/>
              </a:rPr>
              <a:t>General </a:t>
            </a:r>
            <a:r>
              <a:rPr sz="1200" i="1" spc="-20" dirty="0">
                <a:solidFill>
                  <a:srgbClr val="00B050"/>
                </a:solidFill>
                <a:latin typeface="Arial"/>
                <a:cs typeface="Arial"/>
              </a:rPr>
              <a:t>addition </a:t>
            </a:r>
            <a:r>
              <a:rPr sz="1200" i="1" spc="-30" dirty="0">
                <a:solidFill>
                  <a:srgbClr val="00B050"/>
                </a:solidFill>
                <a:latin typeface="Arial"/>
                <a:cs typeface="Arial"/>
              </a:rPr>
              <a:t>rule: </a:t>
            </a:r>
            <a:r>
              <a:rPr sz="1200" spc="-75" dirty="0">
                <a:solidFill>
                  <a:srgbClr val="00B050"/>
                </a:solidFill>
                <a:latin typeface="Arial"/>
                <a:cs typeface="Arial"/>
              </a:rPr>
              <a:t>P(A </a:t>
            </a:r>
            <a:r>
              <a:rPr sz="1200" spc="-15" dirty="0">
                <a:solidFill>
                  <a:srgbClr val="00B050"/>
                </a:solidFill>
                <a:latin typeface="Arial"/>
                <a:cs typeface="Arial"/>
              </a:rPr>
              <a:t>or </a:t>
            </a:r>
            <a:r>
              <a:rPr sz="1200" spc="-60" dirty="0">
                <a:solidFill>
                  <a:srgbClr val="00B050"/>
                </a:solidFill>
                <a:latin typeface="Arial"/>
                <a:cs typeface="Arial"/>
              </a:rPr>
              <a:t>B) </a:t>
            </a:r>
            <a:r>
              <a:rPr sz="1200" spc="10" dirty="0">
                <a:solidFill>
                  <a:srgbClr val="00B050"/>
                </a:solidFill>
                <a:latin typeface="Arial"/>
                <a:cs typeface="Arial"/>
              </a:rPr>
              <a:t>= </a:t>
            </a:r>
            <a:r>
              <a:rPr sz="1200" spc="-85" dirty="0">
                <a:solidFill>
                  <a:srgbClr val="00B050"/>
                </a:solidFill>
                <a:latin typeface="Arial"/>
                <a:cs typeface="Arial"/>
              </a:rPr>
              <a:t>P(A) </a:t>
            </a:r>
            <a:r>
              <a:rPr sz="1200" spc="10" dirty="0">
                <a:solidFill>
                  <a:srgbClr val="00B050"/>
                </a:solidFill>
                <a:latin typeface="Arial"/>
                <a:cs typeface="Arial"/>
              </a:rPr>
              <a:t>+ </a:t>
            </a:r>
            <a:r>
              <a:rPr sz="1200" spc="-75" dirty="0">
                <a:solidFill>
                  <a:srgbClr val="00B050"/>
                </a:solidFill>
                <a:latin typeface="Arial"/>
                <a:cs typeface="Arial"/>
              </a:rPr>
              <a:t>P(B) </a:t>
            </a:r>
            <a:r>
              <a:rPr sz="1200" spc="40" dirty="0">
                <a:solidFill>
                  <a:srgbClr val="00B050"/>
                </a:solidFill>
                <a:latin typeface="Arial"/>
                <a:cs typeface="Arial"/>
              </a:rPr>
              <a:t>- </a:t>
            </a:r>
            <a:r>
              <a:rPr sz="1200" spc="-75" dirty="0">
                <a:solidFill>
                  <a:srgbClr val="00B050"/>
                </a:solidFill>
                <a:latin typeface="Arial"/>
                <a:cs typeface="Arial"/>
              </a:rPr>
              <a:t>P(A </a:t>
            </a:r>
            <a:r>
              <a:rPr sz="1200" spc="-25" dirty="0">
                <a:solidFill>
                  <a:srgbClr val="00B050"/>
                </a:solidFill>
                <a:latin typeface="Arial"/>
                <a:cs typeface="Arial"/>
              </a:rPr>
              <a:t>and</a:t>
            </a:r>
            <a:r>
              <a:rPr sz="1200" spc="150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  <a:r>
              <a:rPr sz="1200" spc="-60" dirty="0">
                <a:solidFill>
                  <a:srgbClr val="00B050"/>
                </a:solidFill>
                <a:latin typeface="Arial"/>
                <a:cs typeface="Arial"/>
              </a:rPr>
              <a:t>B)</a:t>
            </a:r>
            <a:endParaRPr sz="1200" dirty="0">
              <a:solidFill>
                <a:srgbClr val="00B050"/>
              </a:solidFill>
              <a:latin typeface="Arial"/>
              <a:cs typeface="Arial"/>
            </a:endParaRPr>
          </a:p>
          <a:p>
            <a:pPr marL="212090">
              <a:lnSpc>
                <a:spcPct val="100000"/>
              </a:lnSpc>
              <a:spcBef>
                <a:spcPts val="30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50" dirty="0">
                <a:latin typeface="Arial"/>
                <a:cs typeface="Arial"/>
              </a:rPr>
              <a:t>A </a:t>
            </a:r>
            <a:r>
              <a:rPr sz="1200" spc="-15" dirty="0">
                <a:latin typeface="Arial"/>
                <a:cs typeface="Arial"/>
              </a:rPr>
              <a:t>or </a:t>
            </a:r>
            <a:r>
              <a:rPr sz="1200" spc="-10" dirty="0">
                <a:latin typeface="Arial"/>
                <a:cs typeface="Arial"/>
              </a:rPr>
              <a:t>B </a:t>
            </a:r>
            <a:r>
              <a:rPr sz="1200" spc="10" dirty="0">
                <a:latin typeface="Arial"/>
                <a:cs typeface="Arial"/>
              </a:rPr>
              <a:t>= </a:t>
            </a:r>
            <a:r>
              <a:rPr sz="1200" spc="-30" dirty="0">
                <a:latin typeface="Arial"/>
                <a:cs typeface="Arial"/>
              </a:rPr>
              <a:t>either </a:t>
            </a:r>
            <a:r>
              <a:rPr sz="1200" spc="-50" dirty="0">
                <a:latin typeface="Arial"/>
                <a:cs typeface="Arial"/>
              </a:rPr>
              <a:t>A </a:t>
            </a:r>
            <a:r>
              <a:rPr sz="1200" spc="-15" dirty="0">
                <a:latin typeface="Arial"/>
                <a:cs typeface="Arial"/>
              </a:rPr>
              <a:t>or </a:t>
            </a:r>
            <a:r>
              <a:rPr sz="1200" spc="-10" dirty="0">
                <a:latin typeface="Arial"/>
                <a:cs typeface="Arial"/>
              </a:rPr>
              <a:t>B </a:t>
            </a:r>
            <a:r>
              <a:rPr sz="1200" spc="-15" dirty="0">
                <a:latin typeface="Arial"/>
                <a:cs typeface="Arial"/>
              </a:rPr>
              <a:t>or</a:t>
            </a:r>
            <a:r>
              <a:rPr sz="1200" spc="3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both</a:t>
            </a: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b="1" spc="-15" dirty="0">
                <a:solidFill>
                  <a:srgbClr val="FFC000"/>
                </a:solidFill>
                <a:latin typeface="Arial"/>
                <a:cs typeface="Arial"/>
              </a:rPr>
              <a:t>disjoint</a:t>
            </a:r>
            <a:r>
              <a:rPr sz="1200" b="1" spc="-5" dirty="0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sz="1200" b="1" spc="-20" dirty="0">
                <a:solidFill>
                  <a:srgbClr val="FFC000"/>
                </a:solidFill>
                <a:latin typeface="Arial"/>
                <a:cs typeface="Arial"/>
              </a:rPr>
              <a:t>events:</a:t>
            </a:r>
            <a:endParaRPr sz="1200" dirty="0">
              <a:solidFill>
                <a:srgbClr val="FFC000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spc="-75" dirty="0">
                <a:latin typeface="Arial"/>
                <a:cs typeface="Arial"/>
              </a:rPr>
              <a:t>P(A </a:t>
            </a:r>
            <a:r>
              <a:rPr sz="1200" spc="-15" dirty="0">
                <a:latin typeface="Arial"/>
                <a:cs typeface="Arial"/>
              </a:rPr>
              <a:t>or</a:t>
            </a:r>
            <a:r>
              <a:rPr sz="1200" spc="70" dirty="0">
                <a:latin typeface="Arial"/>
                <a:cs typeface="Arial"/>
              </a:rPr>
              <a:t> </a:t>
            </a:r>
            <a:r>
              <a:rPr sz="1200" spc="-60" dirty="0">
                <a:latin typeface="Arial"/>
                <a:cs typeface="Arial"/>
              </a:rPr>
              <a:t>B)</a:t>
            </a:r>
            <a:endParaRPr sz="1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spc="10" dirty="0">
                <a:latin typeface="Arial"/>
                <a:cs typeface="Arial"/>
              </a:rPr>
              <a:t>= </a:t>
            </a:r>
            <a:r>
              <a:rPr sz="1200" spc="-85" dirty="0">
                <a:solidFill>
                  <a:srgbClr val="00B050"/>
                </a:solidFill>
                <a:latin typeface="Arial"/>
                <a:cs typeface="Arial"/>
              </a:rPr>
              <a:t>P(A) </a:t>
            </a:r>
            <a:r>
              <a:rPr sz="1200" spc="10" dirty="0">
                <a:solidFill>
                  <a:srgbClr val="00B050"/>
                </a:solidFill>
                <a:latin typeface="Arial"/>
                <a:cs typeface="Arial"/>
              </a:rPr>
              <a:t>+ </a:t>
            </a:r>
            <a:r>
              <a:rPr sz="1200" spc="-75" dirty="0">
                <a:solidFill>
                  <a:srgbClr val="00B050"/>
                </a:solidFill>
                <a:latin typeface="Arial"/>
                <a:cs typeface="Arial"/>
              </a:rPr>
              <a:t>P(B) </a:t>
            </a:r>
            <a:r>
              <a:rPr sz="1200" spc="40" dirty="0">
                <a:solidFill>
                  <a:srgbClr val="00B050"/>
                </a:solidFill>
                <a:latin typeface="Arial"/>
                <a:cs typeface="Arial"/>
              </a:rPr>
              <a:t>- </a:t>
            </a:r>
            <a:r>
              <a:rPr sz="1200" spc="-75" dirty="0">
                <a:solidFill>
                  <a:srgbClr val="FFC000"/>
                </a:solidFill>
                <a:latin typeface="Arial"/>
                <a:cs typeface="Arial"/>
              </a:rPr>
              <a:t>P(A </a:t>
            </a:r>
            <a:r>
              <a:rPr sz="1200" spc="-25" dirty="0">
                <a:solidFill>
                  <a:srgbClr val="FFC000"/>
                </a:solidFill>
                <a:latin typeface="Arial"/>
                <a:cs typeface="Arial"/>
              </a:rPr>
              <a:t>and</a:t>
            </a:r>
            <a:r>
              <a:rPr sz="1200" spc="-80" dirty="0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sz="1200" spc="-60" dirty="0">
                <a:solidFill>
                  <a:srgbClr val="FFC000"/>
                </a:solidFill>
                <a:latin typeface="Arial"/>
                <a:cs typeface="Arial"/>
              </a:rPr>
              <a:t>B)</a:t>
            </a:r>
            <a:endParaRPr sz="1200" dirty="0">
              <a:solidFill>
                <a:srgbClr val="FFC000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spc="10" dirty="0">
                <a:latin typeface="Arial"/>
                <a:cs typeface="Arial"/>
              </a:rPr>
              <a:t>= </a:t>
            </a:r>
            <a:r>
              <a:rPr sz="1200" spc="-5" dirty="0">
                <a:latin typeface="Arial"/>
                <a:cs typeface="Arial"/>
              </a:rPr>
              <a:t>0.4 </a:t>
            </a:r>
            <a:r>
              <a:rPr sz="1200" spc="10" dirty="0">
                <a:latin typeface="Arial"/>
                <a:cs typeface="Arial"/>
              </a:rPr>
              <a:t>+ </a:t>
            </a:r>
            <a:r>
              <a:rPr sz="1200" spc="-5" dirty="0">
                <a:latin typeface="Arial"/>
                <a:cs typeface="Arial"/>
              </a:rPr>
              <a:t>0.3 </a:t>
            </a:r>
            <a:r>
              <a:rPr sz="1200" spc="40" dirty="0">
                <a:latin typeface="Arial"/>
                <a:cs typeface="Arial"/>
              </a:rPr>
              <a:t>- </a:t>
            </a:r>
            <a:r>
              <a:rPr sz="1200" spc="-10" dirty="0">
                <a:solidFill>
                  <a:srgbClr val="FFC000"/>
                </a:solidFill>
                <a:latin typeface="Arial"/>
                <a:cs typeface="Arial"/>
              </a:rPr>
              <a:t>0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spc="10" dirty="0">
                <a:latin typeface="Arial"/>
                <a:cs typeface="Arial"/>
              </a:rPr>
              <a:t>=</a:t>
            </a:r>
            <a:r>
              <a:rPr sz="1200" spc="-5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0.7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76612" y="2235868"/>
            <a:ext cx="925421" cy="55832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309085" y="2272731"/>
            <a:ext cx="802476" cy="4846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68944" y="2440603"/>
            <a:ext cx="140970" cy="1365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700" spc="10" dirty="0">
                <a:latin typeface="Times New Roman"/>
                <a:cs typeface="Times New Roman"/>
              </a:rPr>
              <a:t>0.4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4</a:t>
            </a:r>
            <a:endParaRPr sz="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639945" y="2440603"/>
            <a:ext cx="140970" cy="1365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700" spc="10" dirty="0">
                <a:latin typeface="Times New Roman"/>
                <a:cs typeface="Times New Roman"/>
              </a:rPr>
              <a:t>0.3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99868" y="2262081"/>
            <a:ext cx="69850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20" dirty="0">
                <a:latin typeface="Times New Roman"/>
                <a:cs typeface="Times New Roman"/>
              </a:rPr>
              <a:t>A</a:t>
            </a:r>
            <a:endParaRPr sz="4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28737" y="2285768"/>
            <a:ext cx="6667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20" dirty="0">
                <a:latin typeface="Times New Roman"/>
                <a:cs typeface="Times New Roman"/>
              </a:rPr>
              <a:t>B</a:t>
            </a:r>
            <a:endParaRPr sz="450">
              <a:latin typeface="Times New Roman"/>
              <a:cs typeface="Times New Roman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-59898" y="24907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/>
              <a:t>👫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-59898" y="-31161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</p:spTree>
    <p:extLst>
      <p:ext uri="{BB962C8B-B14F-4D97-AF65-F5344CB8AC3E}">
        <p14:creationId xmlns:p14="http://schemas.microsoft.com/office/powerpoint/2010/main" val="3730371714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3431" y="57937"/>
            <a:ext cx="423926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2. </a:t>
            </a:r>
            <a:r>
              <a:rPr spc="25" dirty="0"/>
              <a:t>Application </a:t>
            </a:r>
            <a:r>
              <a:rPr spc="30" dirty="0"/>
              <a:t>of </a:t>
            </a:r>
            <a:r>
              <a:rPr spc="20" dirty="0"/>
              <a:t>the </a:t>
            </a:r>
            <a:r>
              <a:rPr spc="30" dirty="0"/>
              <a:t>addition </a:t>
            </a:r>
            <a:r>
              <a:rPr spc="10" dirty="0"/>
              <a:t>rule </a:t>
            </a:r>
            <a:r>
              <a:rPr spc="30" dirty="0"/>
              <a:t>depends on </a:t>
            </a:r>
            <a:r>
              <a:rPr spc="20" dirty="0"/>
              <a:t>disjointness </a:t>
            </a:r>
            <a:r>
              <a:rPr spc="30" dirty="0"/>
              <a:t>of</a:t>
            </a:r>
            <a:r>
              <a:rPr spc="25" dirty="0"/>
              <a:t> </a:t>
            </a:r>
            <a:r>
              <a:rPr spc="15" dirty="0"/>
              <a:t>events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55600" y="462561"/>
            <a:ext cx="3959860" cy="468630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i="1" spc="-45" dirty="0">
                <a:solidFill>
                  <a:srgbClr val="00B050"/>
                </a:solidFill>
                <a:latin typeface="Arial"/>
                <a:cs typeface="Arial"/>
              </a:rPr>
              <a:t>General </a:t>
            </a:r>
            <a:r>
              <a:rPr sz="1200" i="1" spc="-20" dirty="0">
                <a:solidFill>
                  <a:srgbClr val="00B050"/>
                </a:solidFill>
                <a:latin typeface="Arial"/>
                <a:cs typeface="Arial"/>
              </a:rPr>
              <a:t>addition </a:t>
            </a:r>
            <a:r>
              <a:rPr sz="1200" i="1" spc="-30" dirty="0">
                <a:solidFill>
                  <a:srgbClr val="00B050"/>
                </a:solidFill>
                <a:latin typeface="Arial"/>
                <a:cs typeface="Arial"/>
              </a:rPr>
              <a:t>rule</a:t>
            </a:r>
            <a:r>
              <a:rPr sz="1200" i="1" spc="-30" dirty="0">
                <a:solidFill>
                  <a:srgbClr val="024F84"/>
                </a:solidFill>
                <a:latin typeface="Arial"/>
                <a:cs typeface="Arial"/>
              </a:rPr>
              <a:t>: </a:t>
            </a:r>
            <a:r>
              <a:rPr sz="1200" spc="-75" dirty="0">
                <a:solidFill>
                  <a:srgbClr val="00B050"/>
                </a:solidFill>
                <a:latin typeface="Arial"/>
                <a:cs typeface="Arial"/>
              </a:rPr>
              <a:t>P(A </a:t>
            </a:r>
            <a:r>
              <a:rPr sz="1200" spc="-15" dirty="0">
                <a:solidFill>
                  <a:srgbClr val="00B050"/>
                </a:solidFill>
                <a:latin typeface="Arial"/>
                <a:cs typeface="Arial"/>
              </a:rPr>
              <a:t>or </a:t>
            </a:r>
            <a:r>
              <a:rPr sz="1200" spc="-60" dirty="0">
                <a:solidFill>
                  <a:srgbClr val="00B050"/>
                </a:solidFill>
                <a:latin typeface="Arial"/>
                <a:cs typeface="Arial"/>
              </a:rPr>
              <a:t>B) </a:t>
            </a:r>
            <a:r>
              <a:rPr sz="1200" spc="10" dirty="0">
                <a:solidFill>
                  <a:srgbClr val="00B050"/>
                </a:solidFill>
                <a:latin typeface="Arial"/>
                <a:cs typeface="Arial"/>
              </a:rPr>
              <a:t>= </a:t>
            </a:r>
            <a:r>
              <a:rPr sz="1200" spc="-85" dirty="0">
                <a:solidFill>
                  <a:srgbClr val="00B050"/>
                </a:solidFill>
                <a:latin typeface="Arial"/>
                <a:cs typeface="Arial"/>
              </a:rPr>
              <a:t>P(A) </a:t>
            </a:r>
            <a:r>
              <a:rPr sz="1200" spc="10" dirty="0">
                <a:solidFill>
                  <a:srgbClr val="00B050"/>
                </a:solidFill>
                <a:latin typeface="Arial"/>
                <a:cs typeface="Arial"/>
              </a:rPr>
              <a:t>+ </a:t>
            </a:r>
            <a:r>
              <a:rPr sz="1200" spc="-75" dirty="0">
                <a:solidFill>
                  <a:srgbClr val="00B050"/>
                </a:solidFill>
                <a:latin typeface="Arial"/>
                <a:cs typeface="Arial"/>
              </a:rPr>
              <a:t>P(B) </a:t>
            </a:r>
            <a:r>
              <a:rPr sz="1200" spc="40" dirty="0">
                <a:solidFill>
                  <a:srgbClr val="00B050"/>
                </a:solidFill>
                <a:latin typeface="Arial"/>
                <a:cs typeface="Arial"/>
              </a:rPr>
              <a:t>- </a:t>
            </a:r>
            <a:r>
              <a:rPr sz="1200" spc="-75" dirty="0">
                <a:solidFill>
                  <a:srgbClr val="00B050"/>
                </a:solidFill>
                <a:latin typeface="Arial"/>
                <a:cs typeface="Arial"/>
              </a:rPr>
              <a:t>P(A </a:t>
            </a:r>
            <a:r>
              <a:rPr sz="1200" spc="-25" dirty="0">
                <a:solidFill>
                  <a:srgbClr val="00B050"/>
                </a:solidFill>
                <a:latin typeface="Arial"/>
                <a:cs typeface="Arial"/>
              </a:rPr>
              <a:t>and</a:t>
            </a:r>
            <a:r>
              <a:rPr sz="1200" spc="150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  <a:r>
              <a:rPr sz="1200" spc="-60" dirty="0">
                <a:solidFill>
                  <a:srgbClr val="00B050"/>
                </a:solidFill>
                <a:latin typeface="Arial"/>
                <a:cs typeface="Arial"/>
              </a:rPr>
              <a:t>B</a:t>
            </a:r>
            <a:r>
              <a:rPr sz="1200" spc="-60" dirty="0">
                <a:latin typeface="Arial"/>
                <a:cs typeface="Arial"/>
              </a:rPr>
              <a:t>)</a:t>
            </a:r>
            <a:endParaRPr sz="1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50" dirty="0">
                <a:latin typeface="Arial"/>
                <a:cs typeface="Arial"/>
              </a:rPr>
              <a:t>A </a:t>
            </a:r>
            <a:r>
              <a:rPr sz="1200" spc="-15" dirty="0">
                <a:latin typeface="Arial"/>
                <a:cs typeface="Arial"/>
              </a:rPr>
              <a:t>or </a:t>
            </a:r>
            <a:r>
              <a:rPr sz="1200" spc="-10" dirty="0">
                <a:latin typeface="Arial"/>
                <a:cs typeface="Arial"/>
              </a:rPr>
              <a:t>B </a:t>
            </a:r>
            <a:r>
              <a:rPr sz="1200" spc="10" dirty="0">
                <a:latin typeface="Arial"/>
                <a:cs typeface="Arial"/>
              </a:rPr>
              <a:t>= </a:t>
            </a:r>
            <a:r>
              <a:rPr sz="1200" spc="-30" dirty="0">
                <a:latin typeface="Arial"/>
                <a:cs typeface="Arial"/>
              </a:rPr>
              <a:t>either </a:t>
            </a:r>
            <a:r>
              <a:rPr sz="1200" spc="-50" dirty="0">
                <a:latin typeface="Arial"/>
                <a:cs typeface="Arial"/>
              </a:rPr>
              <a:t>A </a:t>
            </a:r>
            <a:r>
              <a:rPr sz="1200" spc="-15" dirty="0">
                <a:latin typeface="Arial"/>
                <a:cs typeface="Arial"/>
              </a:rPr>
              <a:t>or </a:t>
            </a:r>
            <a:r>
              <a:rPr sz="1200" spc="-10" dirty="0">
                <a:latin typeface="Arial"/>
                <a:cs typeface="Arial"/>
              </a:rPr>
              <a:t>B </a:t>
            </a:r>
            <a:r>
              <a:rPr sz="1200" u="sng" spc="-15" dirty="0">
                <a:latin typeface="Arial"/>
                <a:cs typeface="Arial"/>
              </a:rPr>
              <a:t>or</a:t>
            </a:r>
            <a:r>
              <a:rPr sz="1200" u="sng" spc="35" dirty="0">
                <a:latin typeface="Arial"/>
                <a:cs typeface="Arial"/>
              </a:rPr>
              <a:t> </a:t>
            </a:r>
            <a:r>
              <a:rPr sz="1200" u="sng" dirty="0">
                <a:latin typeface="Arial"/>
                <a:cs typeface="Arial"/>
              </a:rPr>
              <a:t>both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55955" y="1105649"/>
            <a:ext cx="1707514" cy="75755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200" b="1" spc="-15" dirty="0">
                <a:solidFill>
                  <a:srgbClr val="FFC000"/>
                </a:solidFill>
                <a:latin typeface="Arial"/>
                <a:cs typeface="Arial"/>
              </a:rPr>
              <a:t>disjoint</a:t>
            </a:r>
            <a:r>
              <a:rPr sz="1200" b="1" spc="-5" dirty="0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sz="1200" b="1" spc="-20" dirty="0">
                <a:solidFill>
                  <a:srgbClr val="FFC000"/>
                </a:solidFill>
                <a:latin typeface="Arial"/>
                <a:cs typeface="Arial"/>
              </a:rPr>
              <a:t>events:</a:t>
            </a:r>
            <a:endParaRPr sz="1200" dirty="0">
              <a:solidFill>
                <a:srgbClr val="FFC000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spc="-75" dirty="0">
                <a:latin typeface="Arial"/>
                <a:cs typeface="Arial"/>
              </a:rPr>
              <a:t>P(A </a:t>
            </a:r>
            <a:r>
              <a:rPr sz="1200" spc="-15" dirty="0">
                <a:latin typeface="Arial"/>
                <a:cs typeface="Arial"/>
              </a:rPr>
              <a:t>or</a:t>
            </a:r>
            <a:r>
              <a:rPr sz="1200" spc="65" dirty="0">
                <a:latin typeface="Arial"/>
                <a:cs typeface="Arial"/>
              </a:rPr>
              <a:t> </a:t>
            </a:r>
            <a:r>
              <a:rPr sz="1200" spc="-60" dirty="0">
                <a:latin typeface="Arial"/>
                <a:cs typeface="Arial"/>
              </a:rPr>
              <a:t>B)</a:t>
            </a:r>
            <a:endParaRPr sz="1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spc="10" dirty="0">
                <a:latin typeface="Arial"/>
                <a:cs typeface="Arial"/>
              </a:rPr>
              <a:t>= </a:t>
            </a:r>
            <a:r>
              <a:rPr sz="1200" spc="-85" dirty="0">
                <a:latin typeface="Arial"/>
                <a:cs typeface="Arial"/>
              </a:rPr>
              <a:t>P(A) </a:t>
            </a:r>
            <a:r>
              <a:rPr sz="1200" spc="10" dirty="0">
                <a:latin typeface="Arial"/>
                <a:cs typeface="Arial"/>
              </a:rPr>
              <a:t>+ </a:t>
            </a:r>
            <a:r>
              <a:rPr sz="1200" spc="-75" dirty="0">
                <a:latin typeface="Arial"/>
                <a:cs typeface="Arial"/>
              </a:rPr>
              <a:t>P(B) </a:t>
            </a:r>
            <a:r>
              <a:rPr sz="1200" spc="40" dirty="0">
                <a:latin typeface="Arial"/>
                <a:cs typeface="Arial"/>
              </a:rPr>
              <a:t>- </a:t>
            </a:r>
            <a:r>
              <a:rPr sz="1200" spc="-75" dirty="0">
                <a:latin typeface="Arial"/>
                <a:cs typeface="Arial"/>
              </a:rPr>
              <a:t>P(A </a:t>
            </a:r>
            <a:r>
              <a:rPr sz="1200" spc="-25" dirty="0">
                <a:latin typeface="Arial"/>
                <a:cs typeface="Arial"/>
              </a:rPr>
              <a:t>and</a:t>
            </a:r>
            <a:r>
              <a:rPr sz="1200" spc="-105" dirty="0">
                <a:latin typeface="Arial"/>
                <a:cs typeface="Arial"/>
              </a:rPr>
              <a:t> </a:t>
            </a:r>
            <a:r>
              <a:rPr sz="1200" spc="-60" dirty="0">
                <a:latin typeface="Arial"/>
                <a:cs typeface="Arial"/>
              </a:rPr>
              <a:t>B)</a:t>
            </a:r>
            <a:endParaRPr sz="1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spc="10" dirty="0">
                <a:latin typeface="Arial"/>
                <a:cs typeface="Arial"/>
              </a:rPr>
              <a:t>= </a:t>
            </a:r>
            <a:r>
              <a:rPr sz="1200" spc="-5" dirty="0">
                <a:latin typeface="Arial"/>
                <a:cs typeface="Arial"/>
              </a:rPr>
              <a:t>0.4 </a:t>
            </a:r>
            <a:r>
              <a:rPr sz="1200" spc="10" dirty="0">
                <a:latin typeface="Arial"/>
                <a:cs typeface="Arial"/>
              </a:rPr>
              <a:t>+ </a:t>
            </a:r>
            <a:r>
              <a:rPr sz="1200" spc="-5" dirty="0">
                <a:latin typeface="Arial"/>
                <a:cs typeface="Arial"/>
              </a:rPr>
              <a:t>0.3 </a:t>
            </a:r>
            <a:r>
              <a:rPr sz="1200" spc="40" dirty="0">
                <a:latin typeface="Arial"/>
                <a:cs typeface="Arial"/>
              </a:rPr>
              <a:t>- </a:t>
            </a:r>
            <a:r>
              <a:rPr sz="1200" spc="-10" dirty="0">
                <a:latin typeface="Arial"/>
                <a:cs typeface="Arial"/>
              </a:rPr>
              <a:t>0 </a:t>
            </a:r>
            <a:r>
              <a:rPr sz="1200" spc="10" dirty="0">
                <a:latin typeface="Arial"/>
                <a:cs typeface="Arial"/>
              </a:rPr>
              <a:t>=</a:t>
            </a:r>
            <a:r>
              <a:rPr sz="1200" spc="-7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0.7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76612" y="2235868"/>
            <a:ext cx="925421" cy="55832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309085" y="2272731"/>
            <a:ext cx="802476" cy="4846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68944" y="2440603"/>
            <a:ext cx="140970" cy="1365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700" spc="10" dirty="0">
                <a:latin typeface="Times New Roman"/>
                <a:cs typeface="Times New Roman"/>
              </a:rPr>
              <a:t>0.4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639945" y="2440603"/>
            <a:ext cx="140970" cy="1365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700" spc="10" dirty="0">
                <a:latin typeface="Times New Roman"/>
                <a:cs typeface="Times New Roman"/>
              </a:rPr>
              <a:t>0.3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99868" y="2262081"/>
            <a:ext cx="69850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20" dirty="0">
                <a:latin typeface="Times New Roman"/>
                <a:cs typeface="Times New Roman"/>
              </a:rPr>
              <a:t>A</a:t>
            </a:r>
            <a:endParaRPr sz="450" dirty="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328737" y="2285768"/>
            <a:ext cx="6667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20" dirty="0">
                <a:latin typeface="Times New Roman"/>
                <a:cs typeface="Times New Roman"/>
              </a:rPr>
              <a:t>B</a:t>
            </a:r>
            <a:endParaRPr sz="450" dirty="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375661" y="1105649"/>
            <a:ext cx="1707514" cy="75755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200" b="1" spc="-10" dirty="0">
                <a:latin typeface="Arial"/>
                <a:cs typeface="Arial"/>
              </a:rPr>
              <a:t>non-disjoint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spc="-20" dirty="0">
                <a:latin typeface="Arial"/>
                <a:cs typeface="Arial"/>
              </a:rPr>
              <a:t>events:</a:t>
            </a:r>
            <a:endParaRPr sz="1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spc="-75" dirty="0">
                <a:latin typeface="Arial"/>
                <a:cs typeface="Arial"/>
              </a:rPr>
              <a:t>P(A </a:t>
            </a:r>
            <a:r>
              <a:rPr sz="1200" spc="-15" dirty="0">
                <a:latin typeface="Arial"/>
                <a:cs typeface="Arial"/>
              </a:rPr>
              <a:t>or</a:t>
            </a:r>
            <a:r>
              <a:rPr sz="1200" spc="65" dirty="0">
                <a:latin typeface="Arial"/>
                <a:cs typeface="Arial"/>
              </a:rPr>
              <a:t> </a:t>
            </a:r>
            <a:r>
              <a:rPr sz="1200" spc="-60" dirty="0">
                <a:latin typeface="Arial"/>
                <a:cs typeface="Arial"/>
              </a:rPr>
              <a:t>B)</a:t>
            </a:r>
            <a:endParaRPr sz="1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spc="10" dirty="0">
                <a:latin typeface="Arial"/>
                <a:cs typeface="Arial"/>
              </a:rPr>
              <a:t>= </a:t>
            </a:r>
            <a:r>
              <a:rPr sz="1200" spc="-85" dirty="0">
                <a:solidFill>
                  <a:srgbClr val="00B050"/>
                </a:solidFill>
                <a:latin typeface="Arial"/>
                <a:cs typeface="Arial"/>
              </a:rPr>
              <a:t>P(A) </a:t>
            </a:r>
            <a:r>
              <a:rPr sz="1200" spc="10" dirty="0">
                <a:solidFill>
                  <a:srgbClr val="00B050"/>
                </a:solidFill>
                <a:latin typeface="Arial"/>
                <a:cs typeface="Arial"/>
              </a:rPr>
              <a:t>+ </a:t>
            </a:r>
            <a:r>
              <a:rPr sz="1200" spc="-75" dirty="0">
                <a:solidFill>
                  <a:srgbClr val="00B050"/>
                </a:solidFill>
                <a:latin typeface="Arial"/>
                <a:cs typeface="Arial"/>
              </a:rPr>
              <a:t>P(B) </a:t>
            </a:r>
            <a:r>
              <a:rPr sz="1200" spc="40" dirty="0">
                <a:solidFill>
                  <a:srgbClr val="00B050"/>
                </a:solidFill>
                <a:latin typeface="Arial"/>
                <a:cs typeface="Arial"/>
              </a:rPr>
              <a:t>- </a:t>
            </a:r>
            <a:r>
              <a:rPr sz="1200" spc="-75" dirty="0">
                <a:solidFill>
                  <a:srgbClr val="00B050"/>
                </a:solidFill>
                <a:latin typeface="Arial"/>
                <a:cs typeface="Arial"/>
              </a:rPr>
              <a:t>P(A </a:t>
            </a:r>
            <a:r>
              <a:rPr sz="1200" spc="-25" dirty="0">
                <a:solidFill>
                  <a:srgbClr val="00B050"/>
                </a:solidFill>
                <a:latin typeface="Arial"/>
                <a:cs typeface="Arial"/>
              </a:rPr>
              <a:t>and</a:t>
            </a:r>
            <a:r>
              <a:rPr sz="1200" spc="-105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  <a:r>
              <a:rPr sz="1200" spc="-60" dirty="0">
                <a:solidFill>
                  <a:srgbClr val="00B050"/>
                </a:solidFill>
                <a:latin typeface="Arial"/>
                <a:cs typeface="Arial"/>
              </a:rPr>
              <a:t>B)</a:t>
            </a:r>
            <a:endParaRPr sz="1200" dirty="0">
              <a:solidFill>
                <a:srgbClr val="00B050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spc="10" dirty="0">
                <a:latin typeface="Arial"/>
                <a:cs typeface="Arial"/>
              </a:rPr>
              <a:t>= </a:t>
            </a:r>
            <a:r>
              <a:rPr sz="1200" spc="-5" dirty="0">
                <a:latin typeface="Arial"/>
                <a:cs typeface="Arial"/>
              </a:rPr>
              <a:t>0.4 </a:t>
            </a:r>
            <a:r>
              <a:rPr sz="1200" spc="10" dirty="0">
                <a:latin typeface="Arial"/>
                <a:cs typeface="Arial"/>
              </a:rPr>
              <a:t>+ </a:t>
            </a:r>
            <a:r>
              <a:rPr sz="1200" spc="-5" dirty="0">
                <a:latin typeface="Arial"/>
                <a:cs typeface="Arial"/>
              </a:rPr>
              <a:t>0.3 </a:t>
            </a:r>
            <a:r>
              <a:rPr sz="1200" spc="40" dirty="0">
                <a:latin typeface="Arial"/>
                <a:cs typeface="Arial"/>
              </a:rPr>
              <a:t>- </a:t>
            </a:r>
            <a:r>
              <a:rPr sz="1200" spc="-5" dirty="0">
                <a:latin typeface="Arial"/>
                <a:cs typeface="Arial"/>
              </a:rPr>
              <a:t>0.02 </a:t>
            </a:r>
            <a:r>
              <a:rPr sz="1200" spc="10" dirty="0">
                <a:latin typeface="Arial"/>
                <a:cs typeface="Arial"/>
              </a:rPr>
              <a:t>=</a:t>
            </a:r>
            <a:r>
              <a:rPr sz="1200" spc="-11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0.68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496250" y="2196133"/>
            <a:ext cx="1834949" cy="63779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2865511" y="2440603"/>
            <a:ext cx="187325" cy="1365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700" spc="10" dirty="0">
                <a:latin typeface="Times New Roman"/>
                <a:cs typeface="Times New Roman"/>
              </a:rPr>
              <a:t>0.38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4</a:t>
            </a:r>
            <a:endParaRPr sz="8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845381" y="2440603"/>
            <a:ext cx="187325" cy="1365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700" spc="10" dirty="0">
                <a:latin typeface="Times New Roman"/>
                <a:cs typeface="Times New Roman"/>
              </a:rPr>
              <a:t>0.28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390617" y="2167745"/>
            <a:ext cx="187325" cy="1365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700" spc="10" dirty="0">
                <a:latin typeface="Times New Roman"/>
                <a:cs typeface="Times New Roman"/>
              </a:rPr>
              <a:t>0.02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537742" y="2689006"/>
            <a:ext cx="69850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20" dirty="0">
                <a:latin typeface="Times New Roman"/>
                <a:cs typeface="Times New Roman"/>
              </a:rPr>
              <a:t>A</a:t>
            </a:r>
            <a:endParaRPr sz="45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238006" y="2661884"/>
            <a:ext cx="66675" cy="9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50" spc="20" dirty="0">
                <a:latin typeface="Times New Roman"/>
                <a:cs typeface="Times New Roman"/>
              </a:rPr>
              <a:t>B</a:t>
            </a:r>
            <a:endParaRPr sz="450">
              <a:latin typeface="Times New Roman"/>
              <a:cs typeface="Times New Roman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-59898" y="24907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/>
              <a:t>👫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-59898" y="-31161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71450" y="358775"/>
            <a:ext cx="4057015" cy="2595198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66370" indent="-153670">
              <a:lnSpc>
                <a:spcPct val="100000"/>
              </a:lnSpc>
              <a:spcBef>
                <a:spcPts val="135"/>
              </a:spcBef>
              <a:buAutoNum type="arabicPeriod"/>
              <a:tabLst>
                <a:tab pos="167005" algn="l"/>
              </a:tabLst>
            </a:pPr>
            <a:r>
              <a:rPr sz="1050" spc="20" dirty="0">
                <a:solidFill>
                  <a:srgbClr val="024F84"/>
                </a:solidFill>
                <a:latin typeface="Arial"/>
                <a:cs typeface="Arial"/>
              </a:rPr>
              <a:t>Housekeeping</a:t>
            </a:r>
            <a:endParaRPr sz="105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buAutoNum type="arabicPeriod"/>
            </a:pPr>
            <a:endParaRPr sz="12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spcBef>
                <a:spcPts val="725"/>
              </a:spcBef>
              <a:buAutoNum type="arabicPeriod"/>
              <a:tabLst>
                <a:tab pos="167005" algn="l"/>
              </a:tabLst>
            </a:pPr>
            <a:r>
              <a:rPr sz="1050" spc="10" dirty="0">
                <a:solidFill>
                  <a:srgbClr val="CCDBE6"/>
                </a:solidFill>
                <a:latin typeface="Arial"/>
                <a:cs typeface="Arial"/>
              </a:rPr>
              <a:t>Readiness</a:t>
            </a:r>
            <a:r>
              <a:rPr sz="1050" spc="5" dirty="0">
                <a:solidFill>
                  <a:srgbClr val="CCDBE6"/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rgbClr val="CCDBE6"/>
                </a:solidFill>
                <a:latin typeface="Arial"/>
                <a:cs typeface="Arial"/>
              </a:rPr>
              <a:t>assessment</a:t>
            </a:r>
            <a:endParaRPr sz="105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buAutoNum type="arabicPeriod"/>
            </a:pPr>
            <a:endParaRPr sz="12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spcBef>
                <a:spcPts val="725"/>
              </a:spcBef>
              <a:buAutoNum type="arabicPeriod"/>
              <a:tabLst>
                <a:tab pos="167005" algn="l"/>
              </a:tabLst>
            </a:pPr>
            <a:r>
              <a:rPr sz="1050" spc="25" dirty="0">
                <a:solidFill>
                  <a:srgbClr val="CCDBE6"/>
                </a:solidFill>
                <a:latin typeface="Arial"/>
                <a:cs typeface="Arial"/>
              </a:rPr>
              <a:t>Main</a:t>
            </a:r>
            <a:r>
              <a:rPr sz="1050" spc="5" dirty="0">
                <a:solidFill>
                  <a:srgbClr val="CCDBE6"/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rgbClr val="CCDBE6"/>
                </a:solidFill>
                <a:latin typeface="Arial"/>
                <a:cs typeface="Arial"/>
              </a:rPr>
              <a:t>ideas</a:t>
            </a:r>
            <a:endParaRPr sz="1050" dirty="0">
              <a:latin typeface="Arial"/>
              <a:cs typeface="Arial"/>
            </a:endParaRPr>
          </a:p>
          <a:p>
            <a:pPr marL="469900" lvl="2" indent="276860">
              <a:spcBef>
                <a:spcPts val="95"/>
              </a:spcBef>
              <a:buAutoNum type="arabicPeriod"/>
              <a:tabLst>
                <a:tab pos="443865" algn="l"/>
              </a:tabLst>
            </a:pPr>
            <a:r>
              <a:rPr lang="en-US" sz="1050" b="1" u="sng" spc="20" dirty="0" smtClean="0">
                <a:solidFill>
                  <a:srgbClr val="CCCCCC"/>
                </a:solidFill>
                <a:latin typeface="Arial"/>
                <a:cs typeface="Arial"/>
              </a:rPr>
              <a:t>Differences</a:t>
            </a:r>
            <a:r>
              <a:rPr lang="en-US" sz="1050" u="sng" spc="20" dirty="0" smtClean="0">
                <a:solidFill>
                  <a:srgbClr val="CCCCCC"/>
                </a:solidFill>
                <a:latin typeface="Arial"/>
                <a:cs typeface="Arial"/>
              </a:rPr>
              <a:t> between Probability Properties</a:t>
            </a:r>
          </a:p>
          <a:p>
            <a:pPr marL="927100" lvl="3" indent="276860">
              <a:spcBef>
                <a:spcPts val="95"/>
              </a:spcBef>
              <a:buAutoNum type="arabi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🔍 </a:t>
            </a:r>
            <a:r>
              <a:rPr sz="1050" spc="2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Disjoint </a:t>
            </a:r>
            <a:r>
              <a:rPr sz="1050" spc="25" dirty="0">
                <a:solidFill>
                  <a:srgbClr val="CCCCCC"/>
                </a:solidFill>
                <a:latin typeface="Arial"/>
                <a:cs typeface="Arial"/>
              </a:rPr>
              <a:t>and independent </a:t>
            </a:r>
            <a:r>
              <a:rPr sz="1050" spc="50" dirty="0">
                <a:solidFill>
                  <a:srgbClr val="CCCCCC"/>
                </a:solidFill>
                <a:latin typeface="Arial"/>
                <a:cs typeface="Arial"/>
              </a:rPr>
              <a:t>do </a:t>
            </a:r>
            <a:r>
              <a:rPr sz="1050" spc="35" dirty="0">
                <a:solidFill>
                  <a:srgbClr val="CCCCCC"/>
                </a:solidFill>
                <a:latin typeface="Arial"/>
                <a:cs typeface="Arial"/>
              </a:rPr>
              <a:t>not </a:t>
            </a:r>
            <a:r>
              <a:rPr sz="1050" spc="15" dirty="0">
                <a:solidFill>
                  <a:srgbClr val="CCCCCC"/>
                </a:solidFill>
                <a:latin typeface="Arial"/>
                <a:cs typeface="Arial"/>
              </a:rPr>
              <a:t>mean </a:t>
            </a:r>
            <a:r>
              <a:rPr sz="1050" spc="20" dirty="0">
                <a:solidFill>
                  <a:srgbClr val="CCCCCC"/>
                </a:solidFill>
                <a:latin typeface="Arial"/>
                <a:cs typeface="Arial"/>
              </a:rPr>
              <a:t>the </a:t>
            </a:r>
            <a:r>
              <a:rPr sz="1050" spc="15" dirty="0">
                <a:solidFill>
                  <a:srgbClr val="CCCCCC"/>
                </a:solidFill>
                <a:latin typeface="Arial"/>
                <a:cs typeface="Arial"/>
              </a:rPr>
              <a:t>same</a:t>
            </a:r>
            <a:r>
              <a:rPr sz="1050" spc="-120" dirty="0">
                <a:solidFill>
                  <a:srgbClr val="CCCCCC"/>
                </a:solidFill>
                <a:latin typeface="Arial"/>
                <a:cs typeface="Arial"/>
              </a:rPr>
              <a:t> </a:t>
            </a:r>
            <a:r>
              <a:rPr sz="1050" spc="25" dirty="0">
                <a:solidFill>
                  <a:srgbClr val="CCCCCC"/>
                </a:solidFill>
                <a:latin typeface="Arial"/>
                <a:cs typeface="Arial"/>
              </a:rPr>
              <a:t>thing</a:t>
            </a:r>
            <a:endParaRPr sz="1050" dirty="0">
              <a:latin typeface="Arial"/>
              <a:cs typeface="Arial"/>
            </a:endParaRPr>
          </a:p>
          <a:p>
            <a:pPr marL="469900" lvl="2" indent="276860">
              <a:spcBef>
                <a:spcPts val="95"/>
              </a:spcBef>
              <a:buFontTx/>
              <a:buAutoNum type="arabicPeriod"/>
              <a:tabLst>
                <a:tab pos="443865" algn="l"/>
              </a:tabLst>
            </a:pPr>
            <a:r>
              <a:rPr lang="en-US" sz="1050" b="1" u="sng" spc="20" dirty="0" smtClean="0">
                <a:solidFill>
                  <a:srgbClr val="CCCCCC"/>
                </a:solidFill>
                <a:latin typeface="Arial"/>
                <a:cs typeface="Arial"/>
              </a:rPr>
              <a:t>Relationships</a:t>
            </a:r>
            <a:r>
              <a:rPr lang="en-US" sz="1050" u="sng" spc="20" dirty="0" smtClean="0">
                <a:solidFill>
                  <a:srgbClr val="CCCCCC"/>
                </a:solidFill>
                <a:latin typeface="Arial"/>
                <a:cs typeface="Arial"/>
              </a:rPr>
              <a:t> between Probability Properties</a:t>
            </a:r>
          </a:p>
          <a:p>
            <a:pPr marL="927100" marR="5080" lvl="3" indent="276860">
              <a:lnSpc>
                <a:spcPct val="107500"/>
              </a:lnSpc>
              <a:buAutoNum type="arabi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🔍 👫 </a:t>
            </a:r>
            <a:r>
              <a:rPr lang="en-US" sz="1050" spc="2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Application </a:t>
            </a:r>
            <a:r>
              <a:rPr lang="en-US" sz="105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of </a:t>
            </a:r>
            <a:r>
              <a:rPr lang="en-US" sz="105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the </a:t>
            </a:r>
            <a:r>
              <a:rPr lang="en-US" sz="105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addition </a:t>
            </a:r>
            <a:r>
              <a:rPr lang="en-US" sz="1050" spc="1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rule </a:t>
            </a:r>
            <a:r>
              <a:rPr lang="en-US" sz="105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depends on </a:t>
            </a:r>
            <a:r>
              <a:rPr lang="en-US" sz="1050" spc="20" dirty="0" err="1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disjointness</a:t>
            </a:r>
            <a:r>
              <a:rPr lang="en-US" sz="105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105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of  </a:t>
            </a:r>
            <a:r>
              <a:rPr lang="en-US" sz="1050" spc="1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events</a:t>
            </a:r>
            <a:endParaRPr lang="en-US" sz="1050" dirty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927100" lvl="3" indent="276860">
              <a:spcBef>
                <a:spcPts val="95"/>
              </a:spcBef>
              <a:buAutoNum type="arabi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🔍 👫 </a:t>
            </a:r>
            <a:r>
              <a:rPr lang="en-US" sz="1050" spc="3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Bayes</a:t>
            </a:r>
            <a:r>
              <a:rPr lang="en-US" sz="1050" spc="30" dirty="0">
                <a:solidFill>
                  <a:srgbClr val="CCCCCC"/>
                </a:solidFill>
                <a:latin typeface="Arial"/>
                <a:cs typeface="Arial"/>
              </a:rPr>
              <a:t>' </a:t>
            </a:r>
            <a:r>
              <a:rPr lang="en-US" sz="1050" spc="20" dirty="0">
                <a:solidFill>
                  <a:srgbClr val="CCCCCC"/>
                </a:solidFill>
                <a:latin typeface="Arial"/>
                <a:cs typeface="Arial"/>
              </a:rPr>
              <a:t>theorem </a:t>
            </a:r>
            <a:r>
              <a:rPr lang="en-US" sz="1050" spc="35" dirty="0">
                <a:solidFill>
                  <a:srgbClr val="CCCCCC"/>
                </a:solidFill>
                <a:latin typeface="Arial"/>
                <a:cs typeface="Arial"/>
              </a:rPr>
              <a:t>works </a:t>
            </a:r>
            <a:r>
              <a:rPr lang="en-US" sz="1050" spc="25" dirty="0">
                <a:solidFill>
                  <a:srgbClr val="CCCCCC"/>
                </a:solidFill>
                <a:latin typeface="Arial"/>
                <a:cs typeface="Arial"/>
              </a:rPr>
              <a:t>for </a:t>
            </a:r>
            <a:r>
              <a:rPr lang="en-US" sz="1050" spc="5" dirty="0">
                <a:solidFill>
                  <a:srgbClr val="CCCCCC"/>
                </a:solidFill>
                <a:latin typeface="Arial"/>
                <a:cs typeface="Arial"/>
              </a:rPr>
              <a:t>all </a:t>
            </a:r>
            <a:r>
              <a:rPr lang="en-US" sz="1050" spc="25" dirty="0">
                <a:solidFill>
                  <a:srgbClr val="CCCCCC"/>
                </a:solidFill>
                <a:latin typeface="Arial"/>
                <a:cs typeface="Arial"/>
              </a:rPr>
              <a:t>types </a:t>
            </a:r>
            <a:r>
              <a:rPr lang="en-US" sz="1050" spc="30" dirty="0">
                <a:solidFill>
                  <a:srgbClr val="CCCCCC"/>
                </a:solidFill>
                <a:latin typeface="Arial"/>
                <a:cs typeface="Arial"/>
              </a:rPr>
              <a:t>of</a:t>
            </a:r>
            <a:r>
              <a:rPr lang="en-US" sz="1050" spc="-80" dirty="0">
                <a:solidFill>
                  <a:srgbClr val="CCCCCC"/>
                </a:solidFill>
                <a:latin typeface="Arial"/>
                <a:cs typeface="Arial"/>
              </a:rPr>
              <a:t> </a:t>
            </a:r>
            <a:r>
              <a:rPr lang="en-US" sz="1050" spc="15" dirty="0" smtClean="0">
                <a:solidFill>
                  <a:srgbClr val="CCCCCC"/>
                </a:solidFill>
                <a:latin typeface="Arial"/>
                <a:cs typeface="Arial"/>
              </a:rPr>
              <a:t>events</a:t>
            </a:r>
            <a:endParaRPr lang="en-US" sz="1200" dirty="0">
              <a:latin typeface="Times New Roman"/>
              <a:cs typeface="Times New Roman"/>
            </a:endParaRPr>
          </a:p>
          <a:p>
            <a:pPr marL="12700" lvl="1">
              <a:spcBef>
                <a:spcPts val="95"/>
              </a:spcBef>
              <a:tabLst>
                <a:tab pos="443865" algn="l"/>
              </a:tabLst>
            </a:pPr>
            <a:r>
              <a:rPr lang="en-US" sz="1050" spc="20" dirty="0" smtClean="0">
                <a:solidFill>
                  <a:srgbClr val="CCDBE6"/>
                </a:solidFill>
                <a:latin typeface="Times New Roman"/>
                <a:cs typeface="Times New Roman"/>
              </a:rPr>
              <a:t>4. </a:t>
            </a:r>
            <a:r>
              <a:rPr sz="1050" spc="20" dirty="0" smtClean="0">
                <a:solidFill>
                  <a:srgbClr val="CCDBE6"/>
                </a:solidFill>
                <a:latin typeface="Arial"/>
                <a:cs typeface="Arial"/>
              </a:rPr>
              <a:t>Summary</a:t>
            </a:r>
            <a:endParaRPr sz="1050" dirty="0">
              <a:latin typeface="Arial"/>
              <a:cs typeface="Arial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71450" y="358775"/>
            <a:ext cx="4057015" cy="2672142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66370" indent="-153670">
              <a:lnSpc>
                <a:spcPct val="100000"/>
              </a:lnSpc>
              <a:spcBef>
                <a:spcPts val="135"/>
              </a:spcBef>
              <a:buAutoNum type="arabicPeriod"/>
              <a:tabLst>
                <a:tab pos="167005" algn="l"/>
              </a:tabLst>
            </a:pPr>
            <a:r>
              <a:rPr sz="1050" spc="20" dirty="0">
                <a:solidFill>
                  <a:schemeClr val="tx2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Housekeeping</a:t>
            </a:r>
            <a:endParaRPr sz="1050" dirty="0">
              <a:solidFill>
                <a:schemeClr val="tx2">
                  <a:lumMod val="20000"/>
                  <a:lumOff val="80000"/>
                </a:schemeClr>
              </a:solidFill>
              <a:latin typeface="Arial"/>
              <a:cs typeface="Arial"/>
            </a:endParaRPr>
          </a:p>
          <a:p>
            <a:pPr>
              <a:lnSpc>
                <a:spcPct val="100000"/>
              </a:lnSpc>
              <a:buAutoNum type="arabicPeriod"/>
            </a:pPr>
            <a:endParaRPr sz="12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spcBef>
                <a:spcPts val="725"/>
              </a:spcBef>
              <a:buAutoNum type="arabicPeriod"/>
              <a:tabLst>
                <a:tab pos="167005" algn="l"/>
              </a:tabLst>
            </a:pPr>
            <a:r>
              <a:rPr sz="1050" spc="10" dirty="0">
                <a:solidFill>
                  <a:schemeClr val="tx2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Readiness</a:t>
            </a:r>
            <a:r>
              <a:rPr sz="1050" spc="5" dirty="0">
                <a:solidFill>
                  <a:schemeClr val="tx2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chemeClr val="tx2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assessment</a:t>
            </a:r>
            <a:endParaRPr sz="1050" dirty="0">
              <a:solidFill>
                <a:schemeClr val="tx2">
                  <a:lumMod val="20000"/>
                  <a:lumOff val="80000"/>
                </a:schemeClr>
              </a:solidFill>
              <a:latin typeface="Arial"/>
              <a:cs typeface="Arial"/>
            </a:endParaRPr>
          </a:p>
          <a:p>
            <a:pPr>
              <a:lnSpc>
                <a:spcPct val="100000"/>
              </a:lnSpc>
              <a:buAutoNum type="arabicPeriod"/>
            </a:pPr>
            <a:endParaRPr sz="12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spcBef>
                <a:spcPts val="725"/>
              </a:spcBef>
              <a:buAutoNum type="arabicPeriod"/>
              <a:tabLst>
                <a:tab pos="167005" algn="l"/>
              </a:tabLst>
            </a:pPr>
            <a:r>
              <a:rPr sz="1050" spc="25" dirty="0">
                <a:solidFill>
                  <a:schemeClr val="tx2"/>
                </a:solidFill>
                <a:latin typeface="Arial"/>
                <a:cs typeface="Arial"/>
              </a:rPr>
              <a:t>Main</a:t>
            </a:r>
            <a:r>
              <a:rPr sz="1050" spc="5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chemeClr val="tx2"/>
                </a:solidFill>
                <a:latin typeface="Arial"/>
                <a:cs typeface="Arial"/>
              </a:rPr>
              <a:t>ideas</a:t>
            </a:r>
            <a:endParaRPr sz="1050" dirty="0">
              <a:solidFill>
                <a:schemeClr val="tx2"/>
              </a:solidFill>
              <a:latin typeface="Arial"/>
              <a:cs typeface="Arial"/>
            </a:endParaRPr>
          </a:p>
          <a:p>
            <a:pPr marL="469900" lvl="2" indent="276860">
              <a:spcBef>
                <a:spcPts val="95"/>
              </a:spcBef>
              <a:buAutoNum type="arabicPeriod"/>
              <a:tabLst>
                <a:tab pos="443865" algn="l"/>
              </a:tabLst>
            </a:pPr>
            <a:r>
              <a:rPr lang="en-US" sz="1050" b="1" u="sng" spc="2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Differences</a:t>
            </a:r>
            <a:r>
              <a:rPr lang="en-US" sz="1050" u="sng" spc="2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between Probability Properties</a:t>
            </a:r>
          </a:p>
          <a:p>
            <a:pPr marL="927100" lvl="3" indent="276860">
              <a:spcBef>
                <a:spcPts val="95"/>
              </a:spcBef>
              <a:buAutoNum type="arabi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🔍 </a:t>
            </a:r>
            <a:r>
              <a:rPr sz="1050" spc="2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Disjoint </a:t>
            </a:r>
            <a:r>
              <a:rPr sz="105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and independent </a:t>
            </a:r>
            <a:r>
              <a:rPr sz="1050" spc="5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do </a:t>
            </a:r>
            <a:r>
              <a:rPr sz="1050" spc="3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not </a:t>
            </a:r>
            <a:r>
              <a:rPr sz="1050" spc="1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mean </a:t>
            </a:r>
            <a:r>
              <a:rPr sz="105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the </a:t>
            </a:r>
            <a:r>
              <a:rPr sz="1050" spc="1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same</a:t>
            </a:r>
            <a:r>
              <a:rPr sz="1050" spc="-1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05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thing</a:t>
            </a:r>
            <a:endParaRPr sz="1050" dirty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469900" lvl="2" indent="276860">
              <a:spcBef>
                <a:spcPts val="95"/>
              </a:spcBef>
              <a:buFontTx/>
              <a:buAutoNum type="arabicPeriod"/>
              <a:tabLst>
                <a:tab pos="443865" algn="l"/>
              </a:tabLst>
            </a:pPr>
            <a:r>
              <a:rPr lang="en-US" sz="1050" b="1" u="sng" spc="20" dirty="0" smtClean="0">
                <a:latin typeface="Arial"/>
                <a:cs typeface="Arial"/>
              </a:rPr>
              <a:t>Relationships</a:t>
            </a:r>
            <a:r>
              <a:rPr lang="en-US" sz="1050" u="sng" spc="20" dirty="0" smtClean="0">
                <a:latin typeface="Arial"/>
                <a:cs typeface="Arial"/>
              </a:rPr>
              <a:t> between Probability Properties</a:t>
            </a:r>
          </a:p>
          <a:p>
            <a:pPr marL="927100" marR="5080" lvl="3" indent="276860">
              <a:lnSpc>
                <a:spcPct val="107500"/>
              </a:lnSpc>
              <a:buAutoNum type="arabi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🔍 👫 </a:t>
            </a:r>
            <a:r>
              <a:rPr lang="en-US" sz="1050" spc="2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Application </a:t>
            </a:r>
            <a:r>
              <a:rPr lang="en-US" sz="105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of </a:t>
            </a:r>
            <a:r>
              <a:rPr lang="en-US" sz="105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the </a:t>
            </a:r>
            <a:r>
              <a:rPr lang="en-US" sz="105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addition </a:t>
            </a:r>
            <a:r>
              <a:rPr lang="en-US" sz="1050" spc="1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rule </a:t>
            </a:r>
            <a:r>
              <a:rPr lang="en-US" sz="105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depends on </a:t>
            </a:r>
            <a:r>
              <a:rPr lang="en-US" sz="1050" spc="20" dirty="0" err="1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disjointness</a:t>
            </a:r>
            <a:r>
              <a:rPr lang="en-US" sz="105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105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of  </a:t>
            </a:r>
            <a:r>
              <a:rPr lang="en-US" sz="1050" spc="1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events</a:t>
            </a:r>
            <a:endParaRPr lang="en-US" sz="1050" dirty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927100" lvl="3" indent="276860">
              <a:spcBef>
                <a:spcPts val="95"/>
              </a:spcBef>
              <a:buAutoNum type="arabicPeriod"/>
              <a:tabLst>
                <a:tab pos="443865" algn="l"/>
              </a:tabLst>
            </a:pPr>
            <a:r>
              <a:rPr lang="en-US" sz="1050" dirty="0"/>
              <a:t>🔍 👫 </a:t>
            </a:r>
            <a:r>
              <a:rPr lang="en-US" sz="1050" spc="30" dirty="0" smtClean="0">
                <a:latin typeface="Arial"/>
                <a:cs typeface="Arial"/>
              </a:rPr>
              <a:t>Bayes</a:t>
            </a:r>
            <a:r>
              <a:rPr lang="en-US" sz="1050" spc="30" dirty="0">
                <a:latin typeface="Arial"/>
                <a:cs typeface="Arial"/>
              </a:rPr>
              <a:t>' </a:t>
            </a:r>
            <a:r>
              <a:rPr lang="en-US" sz="1050" spc="20" dirty="0">
                <a:latin typeface="Arial"/>
                <a:cs typeface="Arial"/>
              </a:rPr>
              <a:t>theorem </a:t>
            </a:r>
            <a:r>
              <a:rPr lang="en-US" sz="1050" spc="35" dirty="0">
                <a:latin typeface="Arial"/>
                <a:cs typeface="Arial"/>
              </a:rPr>
              <a:t>works </a:t>
            </a:r>
            <a:r>
              <a:rPr lang="en-US" sz="1050" spc="25" dirty="0">
                <a:latin typeface="Arial"/>
                <a:cs typeface="Arial"/>
              </a:rPr>
              <a:t>for </a:t>
            </a:r>
            <a:r>
              <a:rPr lang="en-US" sz="1050" spc="5" dirty="0">
                <a:latin typeface="Arial"/>
                <a:cs typeface="Arial"/>
              </a:rPr>
              <a:t>all </a:t>
            </a:r>
            <a:r>
              <a:rPr lang="en-US" sz="1050" spc="25" dirty="0">
                <a:latin typeface="Arial"/>
                <a:cs typeface="Arial"/>
              </a:rPr>
              <a:t>types </a:t>
            </a:r>
            <a:r>
              <a:rPr lang="en-US" sz="1050" spc="30" dirty="0">
                <a:latin typeface="Arial"/>
                <a:cs typeface="Arial"/>
              </a:rPr>
              <a:t>of</a:t>
            </a:r>
            <a:r>
              <a:rPr lang="en-US" sz="1050" spc="-80" dirty="0">
                <a:latin typeface="Arial"/>
                <a:cs typeface="Arial"/>
              </a:rPr>
              <a:t> </a:t>
            </a:r>
            <a:r>
              <a:rPr lang="en-US" sz="1050" spc="15" dirty="0" smtClean="0">
                <a:latin typeface="Arial"/>
                <a:cs typeface="Arial"/>
              </a:rPr>
              <a:t>events</a:t>
            </a:r>
            <a:endParaRPr sz="1200" dirty="0">
              <a:latin typeface="Times New Roman"/>
              <a:cs typeface="Times New Roman"/>
            </a:endParaRPr>
          </a:p>
          <a:p>
            <a:pPr marL="12700" lvl="1">
              <a:lnSpc>
                <a:spcPct val="100000"/>
              </a:lnSpc>
              <a:spcBef>
                <a:spcPts val="720"/>
              </a:spcBef>
              <a:tabLst>
                <a:tab pos="167005" algn="l"/>
              </a:tabLst>
            </a:pPr>
            <a:r>
              <a:rPr lang="en-US" sz="1050" spc="20" dirty="0" smtClean="0">
                <a:solidFill>
                  <a:srgbClr val="CCDBE6"/>
                </a:solidFill>
                <a:latin typeface="Arial"/>
                <a:cs typeface="Arial"/>
              </a:rPr>
              <a:t>4. </a:t>
            </a:r>
            <a:r>
              <a:rPr sz="1050" spc="20" dirty="0" smtClean="0">
                <a:solidFill>
                  <a:srgbClr val="CCDBE6"/>
                </a:solidFill>
                <a:latin typeface="Arial"/>
                <a:cs typeface="Arial"/>
              </a:rPr>
              <a:t>Summary</a:t>
            </a:r>
            <a:endParaRPr sz="105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70648983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7640" y="507127"/>
            <a:ext cx="3729990" cy="1035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42" b="1" dirty="0"/>
              <a:t>How are </a:t>
            </a:r>
            <a:r>
              <a:rPr lang="en-US" sz="2042" b="1" dirty="0">
                <a:solidFill>
                  <a:srgbClr val="0070C0"/>
                </a:solidFill>
              </a:rPr>
              <a:t>Bayes Equation </a:t>
            </a:r>
            <a:r>
              <a:rPr lang="en-US" sz="2042" b="1" dirty="0"/>
              <a:t>and the </a:t>
            </a:r>
            <a:r>
              <a:rPr lang="en-US" sz="2042" b="1" dirty="0">
                <a:solidFill>
                  <a:schemeClr val="accent6">
                    <a:lumMod val="75000"/>
                  </a:schemeClr>
                </a:solidFill>
              </a:rPr>
              <a:t>General Multiplication Rule </a:t>
            </a:r>
            <a:r>
              <a:rPr lang="en-US" sz="2042" b="1" dirty="0"/>
              <a:t>related?</a:t>
            </a:r>
          </a:p>
        </p:txBody>
      </p:sp>
      <p:sp>
        <p:nvSpPr>
          <p:cNvPr id="9" name="Block Arc 8"/>
          <p:cNvSpPr/>
          <p:nvPr/>
        </p:nvSpPr>
        <p:spPr>
          <a:xfrm rot="10800000">
            <a:off x="840820" y="1069420"/>
            <a:ext cx="2518092" cy="1903088"/>
          </a:xfrm>
          <a:prstGeom prst="blockArc">
            <a:avLst>
              <a:gd name="adj1" fmla="val 10667298"/>
              <a:gd name="adj2" fmla="val 53212"/>
              <a:gd name="adj3" fmla="val 6572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4576" tIns="17288" rIns="34576" bIns="17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681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31352" y="2832854"/>
            <a:ext cx="635635" cy="197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81" b="1" dirty="0"/>
              <a:t>math</a:t>
            </a:r>
          </a:p>
        </p:txBody>
      </p:sp>
      <p:sp>
        <p:nvSpPr>
          <p:cNvPr id="3" name="Rectangle 2"/>
          <p:cNvSpPr/>
          <p:nvPr/>
        </p:nvSpPr>
        <p:spPr>
          <a:xfrm>
            <a:off x="2874327" y="1628218"/>
            <a:ext cx="1023303" cy="5029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81" dirty="0"/>
              <a:t>Bayes Equation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24339" y="1574085"/>
            <a:ext cx="1023303" cy="50292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81" dirty="0"/>
              <a:t>General Multiplication Rule</a:t>
            </a:r>
          </a:p>
        </p:txBody>
      </p:sp>
    </p:spTree>
    <p:extLst>
      <p:ext uri="{BB962C8B-B14F-4D97-AF65-F5344CB8AC3E}">
        <p14:creationId xmlns:p14="http://schemas.microsoft.com/office/powerpoint/2010/main" val="3833378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77466" y="57937"/>
            <a:ext cx="293497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3.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Bayes'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theorem </a:t>
            </a:r>
            <a:r>
              <a:rPr sz="1050" spc="35" dirty="0">
                <a:solidFill>
                  <a:srgbClr val="FFFFFF"/>
                </a:solidFill>
                <a:latin typeface="Arial"/>
                <a:cs typeface="Arial"/>
              </a:rPr>
              <a:t>works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for </a:t>
            </a: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all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types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0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events</a:t>
            </a:r>
            <a:endParaRPr sz="10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5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55600" y="501840"/>
            <a:ext cx="2694686" cy="1968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dirty="0">
                <a:solidFill>
                  <a:srgbClr val="0070C0"/>
                </a:solidFill>
                <a:latin typeface="DejaVu Serif"/>
                <a:cs typeface="DejaVu Serif"/>
              </a:rPr>
              <a:t>▶ </a:t>
            </a:r>
            <a:r>
              <a:rPr sz="1200" i="1" spc="-20" dirty="0">
                <a:solidFill>
                  <a:srgbClr val="0070C0"/>
                </a:solidFill>
                <a:latin typeface="Arial"/>
                <a:cs typeface="Arial"/>
              </a:rPr>
              <a:t>Bayes’ </a:t>
            </a:r>
            <a:r>
              <a:rPr sz="1200" i="1" spc="-25" dirty="0" smtClean="0">
                <a:solidFill>
                  <a:srgbClr val="0070C0"/>
                </a:solidFill>
                <a:latin typeface="Arial"/>
                <a:cs typeface="Arial"/>
              </a:rPr>
              <a:t>theorem</a:t>
            </a:r>
            <a:r>
              <a:rPr lang="en-US" sz="1200" i="1" spc="-25" dirty="0" smtClean="0">
                <a:solidFill>
                  <a:srgbClr val="0070C0"/>
                </a:solidFill>
                <a:latin typeface="Arial"/>
                <a:cs typeface="Arial"/>
              </a:rPr>
              <a:t>/equation</a:t>
            </a:r>
            <a:r>
              <a:rPr sz="1200" i="1" spc="-25" dirty="0" smtClean="0">
                <a:solidFill>
                  <a:srgbClr val="0070C0"/>
                </a:solidFill>
                <a:latin typeface="Arial"/>
                <a:cs typeface="Arial"/>
              </a:rPr>
              <a:t>: </a:t>
            </a:r>
            <a:r>
              <a:rPr sz="1200" i="1" spc="10" dirty="0">
                <a:solidFill>
                  <a:srgbClr val="0070C0"/>
                </a:solidFill>
                <a:latin typeface="Georgia"/>
                <a:cs typeface="Georgia"/>
              </a:rPr>
              <a:t>P</a:t>
            </a:r>
            <a:r>
              <a:rPr sz="1200" spc="10" dirty="0">
                <a:solidFill>
                  <a:srgbClr val="0070C0"/>
                </a:solidFill>
                <a:latin typeface="Verdana"/>
                <a:cs typeface="Verdana"/>
              </a:rPr>
              <a:t>(</a:t>
            </a:r>
            <a:r>
              <a:rPr sz="1200" i="1" spc="10" dirty="0">
                <a:solidFill>
                  <a:srgbClr val="0070C0"/>
                </a:solidFill>
                <a:latin typeface="Georgia"/>
                <a:cs typeface="Georgia"/>
              </a:rPr>
              <a:t>A </a:t>
            </a:r>
            <a:r>
              <a:rPr sz="1200" i="1" dirty="0">
                <a:solidFill>
                  <a:srgbClr val="0070C0"/>
                </a:solidFill>
                <a:latin typeface="Times New Roman"/>
                <a:cs typeface="Times New Roman"/>
              </a:rPr>
              <a:t>| </a:t>
            </a:r>
            <a:r>
              <a:rPr sz="1200" i="1" spc="-30" dirty="0">
                <a:solidFill>
                  <a:srgbClr val="0070C0"/>
                </a:solidFill>
                <a:latin typeface="Georgia"/>
                <a:cs typeface="Georgia"/>
              </a:rPr>
              <a:t>B</a:t>
            </a:r>
            <a:r>
              <a:rPr sz="1200" spc="-30" dirty="0">
                <a:solidFill>
                  <a:srgbClr val="0070C0"/>
                </a:solidFill>
                <a:latin typeface="Verdana"/>
                <a:cs typeface="Verdana"/>
              </a:rPr>
              <a:t>)</a:t>
            </a:r>
            <a:r>
              <a:rPr sz="1200" spc="-35" dirty="0">
                <a:solidFill>
                  <a:srgbClr val="0070C0"/>
                </a:solidFill>
                <a:latin typeface="Verdana"/>
                <a:cs typeface="Verdana"/>
              </a:rPr>
              <a:t> </a:t>
            </a:r>
            <a:r>
              <a:rPr sz="1200" spc="-75" dirty="0">
                <a:solidFill>
                  <a:srgbClr val="0070C0"/>
                </a:solidFill>
                <a:latin typeface="Verdana"/>
                <a:cs typeface="Verdana"/>
              </a:rPr>
              <a:t>=</a:t>
            </a:r>
            <a:endParaRPr sz="1200" dirty="0">
              <a:solidFill>
                <a:srgbClr val="0070C0"/>
              </a:solidFill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974593" y="484246"/>
            <a:ext cx="596900" cy="1352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i="1" u="sng" spc="65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P</a:t>
            </a:r>
            <a:r>
              <a:rPr sz="800" u="sng" spc="65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(</a:t>
            </a:r>
            <a:r>
              <a:rPr sz="800" i="1" u="sng" spc="65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A </a:t>
            </a:r>
            <a:r>
              <a:rPr sz="800" i="1" u="sng" spc="-15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and</a:t>
            </a:r>
            <a:r>
              <a:rPr sz="800" i="1" u="sng" spc="145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 </a:t>
            </a:r>
            <a:r>
              <a:rPr sz="800" i="1" u="sng" spc="45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B</a:t>
            </a:r>
            <a:r>
              <a:rPr sz="800" u="sng" spc="45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)</a:t>
            </a:r>
            <a:endParaRPr sz="800">
              <a:solidFill>
                <a:srgbClr val="0070C0"/>
              </a:solidFill>
              <a:latin typeface="Arial Black"/>
              <a:cs typeface="Arial Blac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43250" y="608960"/>
            <a:ext cx="259079" cy="1352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i="1" spc="85" dirty="0">
                <a:solidFill>
                  <a:srgbClr val="0070C0"/>
                </a:solidFill>
                <a:latin typeface="Georgia"/>
                <a:cs typeface="Georgia"/>
              </a:rPr>
              <a:t>P</a:t>
            </a:r>
            <a:r>
              <a:rPr sz="800" spc="15" dirty="0">
                <a:solidFill>
                  <a:srgbClr val="0070C0"/>
                </a:solidFill>
                <a:latin typeface="Arial Black"/>
                <a:cs typeface="Arial Black"/>
              </a:rPr>
              <a:t>(</a:t>
            </a:r>
            <a:r>
              <a:rPr sz="800" i="1" spc="70" dirty="0">
                <a:solidFill>
                  <a:srgbClr val="0070C0"/>
                </a:solidFill>
                <a:latin typeface="Georgia"/>
                <a:cs typeface="Georgia"/>
              </a:rPr>
              <a:t>B</a:t>
            </a:r>
            <a:r>
              <a:rPr sz="800" spc="15" dirty="0">
                <a:solidFill>
                  <a:srgbClr val="0070C0"/>
                </a:solidFill>
                <a:latin typeface="Arial Black"/>
                <a:cs typeface="Arial Black"/>
              </a:rPr>
              <a:t>)</a:t>
            </a:r>
            <a:endParaRPr sz="800" dirty="0">
              <a:solidFill>
                <a:srgbClr val="0070C0"/>
              </a:solidFill>
              <a:latin typeface="Arial Black"/>
              <a:cs typeface="Arial Black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47650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👫</a:t>
            </a:r>
          </a:p>
        </p:txBody>
      </p:sp>
      <p:sp>
        <p:nvSpPr>
          <p:cNvPr id="8" name="Rectangle 7"/>
          <p:cNvSpPr/>
          <p:nvPr/>
        </p:nvSpPr>
        <p:spPr>
          <a:xfrm>
            <a:off x="-59898" y="-31161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492250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3. </a:t>
            </a:r>
            <a:r>
              <a:rPr spc="30" dirty="0"/>
              <a:t>Bayes' </a:t>
            </a:r>
            <a:r>
              <a:rPr spc="20" dirty="0"/>
              <a:t>theorem </a:t>
            </a:r>
            <a:r>
              <a:rPr spc="35" dirty="0"/>
              <a:t>works </a:t>
            </a:r>
            <a:r>
              <a:rPr spc="25" dirty="0"/>
              <a:t>for </a:t>
            </a:r>
            <a:r>
              <a:rPr spc="5" dirty="0"/>
              <a:t>all </a:t>
            </a:r>
            <a:r>
              <a:rPr spc="25" dirty="0"/>
              <a:t>types </a:t>
            </a:r>
            <a:r>
              <a:rPr spc="30" dirty="0"/>
              <a:t>of</a:t>
            </a:r>
            <a:r>
              <a:rPr dirty="0"/>
              <a:t> </a:t>
            </a:r>
            <a:r>
              <a:rPr spc="15" dirty="0"/>
              <a:t>events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5</a:t>
            </a:r>
            <a:endParaRPr sz="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5600" y="743902"/>
            <a:ext cx="3750310" cy="1968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5" dirty="0">
                <a:latin typeface="Arial"/>
                <a:cs typeface="Arial"/>
              </a:rPr>
              <a:t>... </a:t>
            </a:r>
            <a:r>
              <a:rPr sz="1200" spc="-20" dirty="0">
                <a:latin typeface="Arial"/>
                <a:cs typeface="Arial"/>
              </a:rPr>
              <a:t>can be </a:t>
            </a:r>
            <a:r>
              <a:rPr sz="1200" spc="-25" dirty="0">
                <a:latin typeface="Arial"/>
                <a:cs typeface="Arial"/>
              </a:rPr>
              <a:t>rewritten </a:t>
            </a:r>
            <a:r>
              <a:rPr sz="1200" spc="-30" dirty="0">
                <a:latin typeface="Arial"/>
                <a:cs typeface="Arial"/>
              </a:rPr>
              <a:t>as: </a:t>
            </a:r>
            <a:r>
              <a:rPr sz="1200" i="1" spc="1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P</a:t>
            </a:r>
            <a:r>
              <a:rPr sz="1200" spc="10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(</a:t>
            </a:r>
            <a:r>
              <a:rPr sz="1200" i="1" spc="1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A </a:t>
            </a:r>
            <a:r>
              <a:rPr sz="1200" i="1" spc="-8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and </a:t>
            </a:r>
            <a:r>
              <a:rPr sz="1200" i="1" spc="-3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B</a:t>
            </a:r>
            <a:r>
              <a:rPr sz="1200" spc="-30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) </a:t>
            </a:r>
            <a:r>
              <a:rPr sz="1200" spc="-75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= </a:t>
            </a:r>
            <a:r>
              <a:rPr sz="1200" i="1" spc="1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P</a:t>
            </a:r>
            <a:r>
              <a:rPr sz="1200" spc="10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(</a:t>
            </a:r>
            <a:r>
              <a:rPr sz="1200" i="1" spc="1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A </a:t>
            </a:r>
            <a:r>
              <a:rPr sz="1200" i="1" dirty="0">
                <a:solidFill>
                  <a:schemeClr val="accent6">
                    <a:lumMod val="75000"/>
                  </a:schemeClr>
                </a:solidFill>
                <a:latin typeface="Times New Roman"/>
                <a:cs typeface="Times New Roman"/>
              </a:rPr>
              <a:t>| </a:t>
            </a:r>
            <a:r>
              <a:rPr sz="1200" i="1" spc="-3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B</a:t>
            </a:r>
            <a:r>
              <a:rPr sz="1200" spc="-30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) </a:t>
            </a:r>
            <a:r>
              <a:rPr sz="1200" i="1" spc="114" dirty="0">
                <a:solidFill>
                  <a:schemeClr val="accent6">
                    <a:lumMod val="75000"/>
                  </a:schemeClr>
                </a:solidFill>
                <a:latin typeface="Times New Roman"/>
                <a:cs typeface="Times New Roman"/>
              </a:rPr>
              <a:t>×</a:t>
            </a:r>
            <a:r>
              <a:rPr sz="1200" i="1" spc="-25" dirty="0">
                <a:solidFill>
                  <a:schemeClr val="accent6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1200" i="1" spc="-25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P</a:t>
            </a:r>
            <a:r>
              <a:rPr sz="1200" spc="-25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(</a:t>
            </a:r>
            <a:r>
              <a:rPr sz="1200" i="1" spc="-25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B</a:t>
            </a:r>
            <a:r>
              <a:rPr sz="1200" spc="-25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)</a:t>
            </a:r>
            <a:endParaRPr sz="1200" dirty="0">
              <a:solidFill>
                <a:schemeClr val="accent6">
                  <a:lumMod val="75000"/>
                </a:schemeClr>
              </a:solidFill>
              <a:latin typeface="Verdana"/>
              <a:cs typeface="Verdana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47650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👫</a:t>
            </a:r>
          </a:p>
        </p:txBody>
      </p:sp>
      <p:sp>
        <p:nvSpPr>
          <p:cNvPr id="9" name="Rectangle 8"/>
          <p:cNvSpPr/>
          <p:nvPr/>
        </p:nvSpPr>
        <p:spPr>
          <a:xfrm>
            <a:off x="-59898" y="-31161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sp>
        <p:nvSpPr>
          <p:cNvPr id="10" name="object 3"/>
          <p:cNvSpPr txBox="1"/>
          <p:nvPr/>
        </p:nvSpPr>
        <p:spPr>
          <a:xfrm>
            <a:off x="355600" y="501840"/>
            <a:ext cx="2694686" cy="1968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dirty="0">
                <a:solidFill>
                  <a:srgbClr val="0070C0"/>
                </a:solidFill>
                <a:latin typeface="DejaVu Serif"/>
                <a:cs typeface="DejaVu Serif"/>
              </a:rPr>
              <a:t>▶ </a:t>
            </a:r>
            <a:r>
              <a:rPr sz="1200" i="1" spc="-20" dirty="0">
                <a:solidFill>
                  <a:srgbClr val="0070C0"/>
                </a:solidFill>
                <a:latin typeface="Arial"/>
                <a:cs typeface="Arial"/>
              </a:rPr>
              <a:t>Bayes’ </a:t>
            </a:r>
            <a:r>
              <a:rPr sz="1200" i="1" spc="-25" dirty="0" smtClean="0">
                <a:solidFill>
                  <a:srgbClr val="0070C0"/>
                </a:solidFill>
                <a:latin typeface="Arial"/>
                <a:cs typeface="Arial"/>
              </a:rPr>
              <a:t>theorem</a:t>
            </a:r>
            <a:r>
              <a:rPr lang="en-US" sz="1200" i="1" spc="-25" dirty="0" smtClean="0">
                <a:solidFill>
                  <a:srgbClr val="0070C0"/>
                </a:solidFill>
                <a:latin typeface="Arial"/>
                <a:cs typeface="Arial"/>
              </a:rPr>
              <a:t>/equation</a:t>
            </a:r>
            <a:r>
              <a:rPr sz="1200" i="1" spc="-25" dirty="0" smtClean="0">
                <a:solidFill>
                  <a:srgbClr val="0070C0"/>
                </a:solidFill>
                <a:latin typeface="Arial"/>
                <a:cs typeface="Arial"/>
              </a:rPr>
              <a:t>: </a:t>
            </a:r>
            <a:r>
              <a:rPr sz="1200" i="1" spc="10" dirty="0">
                <a:solidFill>
                  <a:srgbClr val="0070C0"/>
                </a:solidFill>
                <a:latin typeface="Georgia"/>
                <a:cs typeface="Georgia"/>
              </a:rPr>
              <a:t>P</a:t>
            </a:r>
            <a:r>
              <a:rPr sz="1200" spc="10" dirty="0">
                <a:solidFill>
                  <a:srgbClr val="0070C0"/>
                </a:solidFill>
                <a:latin typeface="Verdana"/>
                <a:cs typeface="Verdana"/>
              </a:rPr>
              <a:t>(</a:t>
            </a:r>
            <a:r>
              <a:rPr sz="1200" i="1" spc="10" dirty="0">
                <a:solidFill>
                  <a:srgbClr val="0070C0"/>
                </a:solidFill>
                <a:latin typeface="Georgia"/>
                <a:cs typeface="Georgia"/>
              </a:rPr>
              <a:t>A </a:t>
            </a:r>
            <a:r>
              <a:rPr sz="1200" i="1" dirty="0">
                <a:solidFill>
                  <a:srgbClr val="0070C0"/>
                </a:solidFill>
                <a:latin typeface="Times New Roman"/>
                <a:cs typeface="Times New Roman"/>
              </a:rPr>
              <a:t>| </a:t>
            </a:r>
            <a:r>
              <a:rPr sz="1200" i="1" spc="-30" dirty="0">
                <a:solidFill>
                  <a:srgbClr val="0070C0"/>
                </a:solidFill>
                <a:latin typeface="Georgia"/>
                <a:cs typeface="Georgia"/>
              </a:rPr>
              <a:t>B</a:t>
            </a:r>
            <a:r>
              <a:rPr sz="1200" spc="-30" dirty="0">
                <a:solidFill>
                  <a:srgbClr val="0070C0"/>
                </a:solidFill>
                <a:latin typeface="Verdana"/>
                <a:cs typeface="Verdana"/>
              </a:rPr>
              <a:t>)</a:t>
            </a:r>
            <a:r>
              <a:rPr sz="1200" spc="-35" dirty="0">
                <a:solidFill>
                  <a:srgbClr val="0070C0"/>
                </a:solidFill>
                <a:latin typeface="Verdana"/>
                <a:cs typeface="Verdana"/>
              </a:rPr>
              <a:t> </a:t>
            </a:r>
            <a:r>
              <a:rPr sz="1200" spc="-75" dirty="0">
                <a:solidFill>
                  <a:srgbClr val="0070C0"/>
                </a:solidFill>
                <a:latin typeface="Verdana"/>
                <a:cs typeface="Verdana"/>
              </a:rPr>
              <a:t>=</a:t>
            </a:r>
            <a:endParaRPr sz="1200" dirty="0">
              <a:solidFill>
                <a:srgbClr val="0070C0"/>
              </a:solidFill>
              <a:latin typeface="Verdana"/>
              <a:cs typeface="Verdana"/>
            </a:endParaRPr>
          </a:p>
        </p:txBody>
      </p:sp>
      <p:sp>
        <p:nvSpPr>
          <p:cNvPr id="11" name="object 4"/>
          <p:cNvSpPr txBox="1"/>
          <p:nvPr/>
        </p:nvSpPr>
        <p:spPr>
          <a:xfrm>
            <a:off x="2974593" y="484246"/>
            <a:ext cx="596900" cy="1352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i="1" u="sng" spc="65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P</a:t>
            </a:r>
            <a:r>
              <a:rPr sz="800" u="sng" spc="65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(</a:t>
            </a:r>
            <a:r>
              <a:rPr sz="800" i="1" u="sng" spc="65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A </a:t>
            </a:r>
            <a:r>
              <a:rPr sz="800" i="1" u="sng" spc="-15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and</a:t>
            </a:r>
            <a:r>
              <a:rPr sz="800" i="1" u="sng" spc="145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 </a:t>
            </a:r>
            <a:r>
              <a:rPr sz="800" i="1" u="sng" spc="45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B</a:t>
            </a:r>
            <a:r>
              <a:rPr sz="800" u="sng" spc="45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)</a:t>
            </a:r>
            <a:endParaRPr sz="800" dirty="0">
              <a:solidFill>
                <a:srgbClr val="0070C0"/>
              </a:solidFill>
              <a:latin typeface="Arial Black"/>
              <a:cs typeface="Arial Black"/>
            </a:endParaRPr>
          </a:p>
        </p:txBody>
      </p:sp>
      <p:sp>
        <p:nvSpPr>
          <p:cNvPr id="12" name="object 5"/>
          <p:cNvSpPr txBox="1"/>
          <p:nvPr/>
        </p:nvSpPr>
        <p:spPr>
          <a:xfrm>
            <a:off x="3143250" y="608960"/>
            <a:ext cx="259079" cy="1352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i="1" spc="85" dirty="0">
                <a:solidFill>
                  <a:srgbClr val="0070C0"/>
                </a:solidFill>
                <a:latin typeface="Georgia"/>
                <a:cs typeface="Georgia"/>
              </a:rPr>
              <a:t>P</a:t>
            </a:r>
            <a:r>
              <a:rPr sz="800" spc="15" dirty="0">
                <a:solidFill>
                  <a:srgbClr val="0070C0"/>
                </a:solidFill>
                <a:latin typeface="Arial Black"/>
                <a:cs typeface="Arial Black"/>
              </a:rPr>
              <a:t>(</a:t>
            </a:r>
            <a:r>
              <a:rPr sz="800" i="1" spc="70" dirty="0">
                <a:solidFill>
                  <a:srgbClr val="0070C0"/>
                </a:solidFill>
                <a:latin typeface="Georgia"/>
                <a:cs typeface="Georgia"/>
              </a:rPr>
              <a:t>B</a:t>
            </a:r>
            <a:r>
              <a:rPr sz="800" spc="15" dirty="0">
                <a:solidFill>
                  <a:srgbClr val="0070C0"/>
                </a:solidFill>
                <a:latin typeface="Arial Black"/>
                <a:cs typeface="Arial Black"/>
              </a:rPr>
              <a:t>)</a:t>
            </a:r>
            <a:endParaRPr sz="800" dirty="0">
              <a:solidFill>
                <a:srgbClr val="0070C0"/>
              </a:solidFill>
              <a:latin typeface="Arial Black"/>
              <a:cs typeface="Arial Black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492250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3. </a:t>
            </a:r>
            <a:r>
              <a:rPr spc="30" dirty="0"/>
              <a:t>Bayes' </a:t>
            </a:r>
            <a:r>
              <a:rPr spc="20" dirty="0"/>
              <a:t>theorem </a:t>
            </a:r>
            <a:r>
              <a:rPr spc="35" dirty="0"/>
              <a:t>works </a:t>
            </a:r>
            <a:r>
              <a:rPr spc="25" dirty="0"/>
              <a:t>for </a:t>
            </a:r>
            <a:r>
              <a:rPr spc="5" dirty="0"/>
              <a:t>all </a:t>
            </a:r>
            <a:r>
              <a:rPr spc="25" dirty="0"/>
              <a:t>types </a:t>
            </a:r>
            <a:r>
              <a:rPr spc="30" dirty="0"/>
              <a:t>of</a:t>
            </a:r>
            <a:r>
              <a:rPr dirty="0"/>
              <a:t> </a:t>
            </a:r>
            <a:r>
              <a:rPr spc="15" dirty="0"/>
              <a:t>events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5</a:t>
            </a:r>
            <a:endParaRPr sz="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5600" y="743902"/>
            <a:ext cx="3750310" cy="1968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5" dirty="0">
                <a:latin typeface="Arial"/>
                <a:cs typeface="Arial"/>
              </a:rPr>
              <a:t>... </a:t>
            </a:r>
            <a:r>
              <a:rPr sz="1200" spc="-20" dirty="0">
                <a:latin typeface="Arial"/>
                <a:cs typeface="Arial"/>
              </a:rPr>
              <a:t>can be </a:t>
            </a:r>
            <a:r>
              <a:rPr sz="1200" spc="-25" dirty="0">
                <a:latin typeface="Arial"/>
                <a:cs typeface="Arial"/>
              </a:rPr>
              <a:t>rewritten </a:t>
            </a:r>
            <a:r>
              <a:rPr sz="1200" spc="-30" dirty="0">
                <a:latin typeface="Arial"/>
                <a:cs typeface="Arial"/>
              </a:rPr>
              <a:t>as: </a:t>
            </a:r>
            <a:r>
              <a:rPr sz="1200" i="1" spc="1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P</a:t>
            </a:r>
            <a:r>
              <a:rPr sz="1200" spc="10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(</a:t>
            </a:r>
            <a:r>
              <a:rPr sz="1200" i="1" spc="1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A </a:t>
            </a:r>
            <a:r>
              <a:rPr sz="1200" i="1" spc="-8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and </a:t>
            </a:r>
            <a:r>
              <a:rPr sz="1200" i="1" spc="-3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B</a:t>
            </a:r>
            <a:r>
              <a:rPr sz="1200" spc="-30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) </a:t>
            </a:r>
            <a:r>
              <a:rPr sz="1200" spc="-75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= </a:t>
            </a:r>
            <a:r>
              <a:rPr sz="1200" i="1" spc="1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P</a:t>
            </a:r>
            <a:r>
              <a:rPr sz="1200" spc="10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(</a:t>
            </a:r>
            <a:r>
              <a:rPr sz="1200" i="1" spc="1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A </a:t>
            </a:r>
            <a:r>
              <a:rPr sz="1200" i="1" dirty="0">
                <a:solidFill>
                  <a:schemeClr val="accent6">
                    <a:lumMod val="75000"/>
                  </a:schemeClr>
                </a:solidFill>
                <a:latin typeface="Times New Roman"/>
                <a:cs typeface="Times New Roman"/>
              </a:rPr>
              <a:t>| </a:t>
            </a:r>
            <a:r>
              <a:rPr sz="1200" i="1" spc="-3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B</a:t>
            </a:r>
            <a:r>
              <a:rPr sz="1200" spc="-30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) </a:t>
            </a:r>
            <a:r>
              <a:rPr sz="1200" i="1" spc="114" dirty="0">
                <a:solidFill>
                  <a:schemeClr val="accent6">
                    <a:lumMod val="75000"/>
                  </a:schemeClr>
                </a:solidFill>
                <a:latin typeface="Times New Roman"/>
                <a:cs typeface="Times New Roman"/>
              </a:rPr>
              <a:t>×</a:t>
            </a:r>
            <a:r>
              <a:rPr sz="1200" i="1" spc="-25" dirty="0">
                <a:solidFill>
                  <a:schemeClr val="accent6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1200" i="1" spc="-25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P</a:t>
            </a:r>
            <a:r>
              <a:rPr sz="1200" spc="-25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(</a:t>
            </a:r>
            <a:r>
              <a:rPr sz="1200" i="1" spc="-25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B</a:t>
            </a:r>
            <a:r>
              <a:rPr sz="1200" spc="-25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)</a:t>
            </a:r>
            <a:endParaRPr sz="1200" dirty="0">
              <a:solidFill>
                <a:schemeClr val="accent6">
                  <a:lumMod val="75000"/>
                </a:schemeClr>
              </a:solidFill>
              <a:latin typeface="Verdana"/>
              <a:cs typeface="Verdana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47650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👫</a:t>
            </a:r>
          </a:p>
        </p:txBody>
      </p:sp>
      <p:sp>
        <p:nvSpPr>
          <p:cNvPr id="9" name="Rectangle 8"/>
          <p:cNvSpPr/>
          <p:nvPr/>
        </p:nvSpPr>
        <p:spPr>
          <a:xfrm>
            <a:off x="-59898" y="-31161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sp>
        <p:nvSpPr>
          <p:cNvPr id="10" name="object 3"/>
          <p:cNvSpPr txBox="1"/>
          <p:nvPr/>
        </p:nvSpPr>
        <p:spPr>
          <a:xfrm>
            <a:off x="355600" y="501840"/>
            <a:ext cx="2694686" cy="1968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dirty="0">
                <a:solidFill>
                  <a:srgbClr val="0070C0"/>
                </a:solidFill>
                <a:latin typeface="DejaVu Serif"/>
                <a:cs typeface="DejaVu Serif"/>
              </a:rPr>
              <a:t>▶ </a:t>
            </a:r>
            <a:r>
              <a:rPr sz="1200" i="1" spc="-20" dirty="0">
                <a:solidFill>
                  <a:srgbClr val="0070C0"/>
                </a:solidFill>
                <a:latin typeface="Arial"/>
                <a:cs typeface="Arial"/>
              </a:rPr>
              <a:t>Bayes’ </a:t>
            </a:r>
            <a:r>
              <a:rPr sz="1200" i="1" spc="-25" dirty="0" smtClean="0">
                <a:solidFill>
                  <a:srgbClr val="0070C0"/>
                </a:solidFill>
                <a:latin typeface="Arial"/>
                <a:cs typeface="Arial"/>
              </a:rPr>
              <a:t>theorem</a:t>
            </a:r>
            <a:r>
              <a:rPr lang="en-US" sz="1200" i="1" spc="-25" dirty="0" smtClean="0">
                <a:solidFill>
                  <a:srgbClr val="0070C0"/>
                </a:solidFill>
                <a:latin typeface="Arial"/>
                <a:cs typeface="Arial"/>
              </a:rPr>
              <a:t>/equation</a:t>
            </a:r>
            <a:r>
              <a:rPr sz="1200" i="1" spc="-25" dirty="0" smtClean="0">
                <a:solidFill>
                  <a:srgbClr val="0070C0"/>
                </a:solidFill>
                <a:latin typeface="Arial"/>
                <a:cs typeface="Arial"/>
              </a:rPr>
              <a:t>: </a:t>
            </a:r>
            <a:r>
              <a:rPr sz="1200" i="1" spc="10" dirty="0">
                <a:solidFill>
                  <a:srgbClr val="0070C0"/>
                </a:solidFill>
                <a:latin typeface="Georgia"/>
                <a:cs typeface="Georgia"/>
              </a:rPr>
              <a:t>P</a:t>
            </a:r>
            <a:r>
              <a:rPr sz="1200" spc="10" dirty="0">
                <a:solidFill>
                  <a:srgbClr val="0070C0"/>
                </a:solidFill>
                <a:latin typeface="Verdana"/>
                <a:cs typeface="Verdana"/>
              </a:rPr>
              <a:t>(</a:t>
            </a:r>
            <a:r>
              <a:rPr sz="1200" i="1" spc="10" dirty="0">
                <a:solidFill>
                  <a:srgbClr val="0070C0"/>
                </a:solidFill>
                <a:latin typeface="Georgia"/>
                <a:cs typeface="Georgia"/>
              </a:rPr>
              <a:t>A </a:t>
            </a:r>
            <a:r>
              <a:rPr sz="1200" i="1" dirty="0">
                <a:solidFill>
                  <a:srgbClr val="0070C0"/>
                </a:solidFill>
                <a:latin typeface="Times New Roman"/>
                <a:cs typeface="Times New Roman"/>
              </a:rPr>
              <a:t>| </a:t>
            </a:r>
            <a:r>
              <a:rPr sz="1200" i="1" spc="-30" dirty="0">
                <a:solidFill>
                  <a:srgbClr val="0070C0"/>
                </a:solidFill>
                <a:latin typeface="Georgia"/>
                <a:cs typeface="Georgia"/>
              </a:rPr>
              <a:t>B</a:t>
            </a:r>
            <a:r>
              <a:rPr sz="1200" spc="-30" dirty="0">
                <a:solidFill>
                  <a:srgbClr val="0070C0"/>
                </a:solidFill>
                <a:latin typeface="Verdana"/>
                <a:cs typeface="Verdana"/>
              </a:rPr>
              <a:t>)</a:t>
            </a:r>
            <a:r>
              <a:rPr sz="1200" spc="-35" dirty="0">
                <a:solidFill>
                  <a:srgbClr val="0070C0"/>
                </a:solidFill>
                <a:latin typeface="Verdana"/>
                <a:cs typeface="Verdana"/>
              </a:rPr>
              <a:t> </a:t>
            </a:r>
            <a:r>
              <a:rPr sz="1200" spc="-75" dirty="0">
                <a:solidFill>
                  <a:srgbClr val="0070C0"/>
                </a:solidFill>
                <a:latin typeface="Verdana"/>
                <a:cs typeface="Verdana"/>
              </a:rPr>
              <a:t>=</a:t>
            </a:r>
            <a:endParaRPr sz="1200" dirty="0">
              <a:solidFill>
                <a:srgbClr val="0070C0"/>
              </a:solidFill>
              <a:latin typeface="Verdana"/>
              <a:cs typeface="Verdana"/>
            </a:endParaRPr>
          </a:p>
        </p:txBody>
      </p:sp>
      <p:sp>
        <p:nvSpPr>
          <p:cNvPr id="11" name="object 4"/>
          <p:cNvSpPr txBox="1"/>
          <p:nvPr/>
        </p:nvSpPr>
        <p:spPr>
          <a:xfrm>
            <a:off x="2974593" y="484246"/>
            <a:ext cx="596900" cy="1352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i="1" u="sng" spc="65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P</a:t>
            </a:r>
            <a:r>
              <a:rPr sz="800" u="sng" spc="65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(</a:t>
            </a:r>
            <a:r>
              <a:rPr sz="800" i="1" u="sng" spc="65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A </a:t>
            </a:r>
            <a:r>
              <a:rPr sz="800" i="1" u="sng" spc="-15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and</a:t>
            </a:r>
            <a:r>
              <a:rPr sz="800" i="1" u="sng" spc="145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 </a:t>
            </a:r>
            <a:r>
              <a:rPr sz="800" i="1" u="sng" spc="45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B</a:t>
            </a:r>
            <a:r>
              <a:rPr sz="800" u="sng" spc="45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)</a:t>
            </a:r>
            <a:endParaRPr sz="800" dirty="0">
              <a:solidFill>
                <a:srgbClr val="0070C0"/>
              </a:solidFill>
              <a:latin typeface="Arial Black"/>
              <a:cs typeface="Arial Black"/>
            </a:endParaRPr>
          </a:p>
        </p:txBody>
      </p:sp>
      <p:sp>
        <p:nvSpPr>
          <p:cNvPr id="12" name="object 5"/>
          <p:cNvSpPr txBox="1"/>
          <p:nvPr/>
        </p:nvSpPr>
        <p:spPr>
          <a:xfrm>
            <a:off x="3143250" y="608960"/>
            <a:ext cx="259079" cy="1352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i="1" spc="85" dirty="0">
                <a:solidFill>
                  <a:srgbClr val="0070C0"/>
                </a:solidFill>
                <a:latin typeface="Georgia"/>
                <a:cs typeface="Georgia"/>
              </a:rPr>
              <a:t>P</a:t>
            </a:r>
            <a:r>
              <a:rPr sz="800" spc="15" dirty="0">
                <a:solidFill>
                  <a:srgbClr val="0070C0"/>
                </a:solidFill>
                <a:latin typeface="Arial Black"/>
                <a:cs typeface="Arial Black"/>
              </a:rPr>
              <a:t>(</a:t>
            </a:r>
            <a:r>
              <a:rPr sz="800" i="1" spc="70" dirty="0">
                <a:solidFill>
                  <a:srgbClr val="0070C0"/>
                </a:solidFill>
                <a:latin typeface="Georgia"/>
                <a:cs typeface="Georgia"/>
              </a:rPr>
              <a:t>B</a:t>
            </a:r>
            <a:r>
              <a:rPr sz="800" spc="15" dirty="0">
                <a:solidFill>
                  <a:srgbClr val="0070C0"/>
                </a:solidFill>
                <a:latin typeface="Arial Black"/>
                <a:cs typeface="Arial Black"/>
              </a:rPr>
              <a:t>)</a:t>
            </a:r>
            <a:endParaRPr sz="800" dirty="0">
              <a:solidFill>
                <a:srgbClr val="0070C0"/>
              </a:solidFill>
              <a:latin typeface="Arial Black"/>
              <a:cs typeface="Arial Black"/>
            </a:endParaRPr>
          </a:p>
        </p:txBody>
      </p:sp>
      <p:sp>
        <p:nvSpPr>
          <p:cNvPr id="13" name="object 6"/>
          <p:cNvSpPr txBox="1"/>
          <p:nvPr/>
        </p:nvSpPr>
        <p:spPr>
          <a:xfrm>
            <a:off x="355600" y="1528946"/>
            <a:ext cx="3750310" cy="1968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5" dirty="0">
                <a:latin typeface="Arial"/>
                <a:cs typeface="Arial"/>
              </a:rPr>
              <a:t>... </a:t>
            </a:r>
            <a:r>
              <a:rPr sz="1200" spc="-20" dirty="0">
                <a:latin typeface="Arial"/>
                <a:cs typeface="Arial"/>
              </a:rPr>
              <a:t>can be </a:t>
            </a:r>
            <a:r>
              <a:rPr sz="1200" spc="-25" dirty="0">
                <a:latin typeface="Arial"/>
                <a:cs typeface="Arial"/>
              </a:rPr>
              <a:t>rewritten </a:t>
            </a:r>
            <a:r>
              <a:rPr sz="1200" spc="-30" dirty="0">
                <a:latin typeface="Arial"/>
                <a:cs typeface="Arial"/>
              </a:rPr>
              <a:t>as: </a:t>
            </a:r>
            <a:r>
              <a:rPr sz="1200" i="1" spc="1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P</a:t>
            </a:r>
            <a:r>
              <a:rPr sz="1200" spc="10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(</a:t>
            </a:r>
            <a:r>
              <a:rPr sz="1200" i="1" spc="1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A </a:t>
            </a:r>
            <a:r>
              <a:rPr sz="1200" i="1" spc="-8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and </a:t>
            </a:r>
            <a:r>
              <a:rPr sz="1200" i="1" spc="-3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B</a:t>
            </a:r>
            <a:r>
              <a:rPr sz="1200" spc="-30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) </a:t>
            </a:r>
            <a:r>
              <a:rPr sz="1200" spc="-75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= </a:t>
            </a:r>
            <a:r>
              <a:rPr sz="1200" i="1" spc="10" dirty="0" smtClean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P</a:t>
            </a:r>
            <a:r>
              <a:rPr sz="1200" spc="10" dirty="0" smtClean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(</a:t>
            </a:r>
            <a:r>
              <a:rPr lang="en-US" sz="1200" i="1" spc="10" dirty="0">
                <a:solidFill>
                  <a:schemeClr val="accent6">
                    <a:lumMod val="75000"/>
                  </a:schemeClr>
                </a:solidFill>
                <a:latin typeface="Georgia"/>
                <a:cs typeface="Verdana"/>
              </a:rPr>
              <a:t>B</a:t>
            </a:r>
            <a:r>
              <a:rPr sz="1200" i="1" spc="10" dirty="0" smtClean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 </a:t>
            </a:r>
            <a:r>
              <a:rPr sz="1200" i="1" dirty="0">
                <a:solidFill>
                  <a:schemeClr val="accent6">
                    <a:lumMod val="75000"/>
                  </a:schemeClr>
                </a:solidFill>
                <a:latin typeface="Times New Roman"/>
                <a:cs typeface="Times New Roman"/>
              </a:rPr>
              <a:t>| </a:t>
            </a:r>
            <a:r>
              <a:rPr lang="en-US" sz="1200" i="1" spc="-30" dirty="0">
                <a:solidFill>
                  <a:schemeClr val="accent6">
                    <a:lumMod val="75000"/>
                  </a:schemeClr>
                </a:solidFill>
                <a:latin typeface="Georgia"/>
                <a:cs typeface="Times New Roman"/>
              </a:rPr>
              <a:t>A</a:t>
            </a:r>
            <a:r>
              <a:rPr sz="1200" spc="-30" dirty="0" smtClean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) </a:t>
            </a:r>
            <a:r>
              <a:rPr sz="1200" i="1" spc="114" dirty="0">
                <a:solidFill>
                  <a:schemeClr val="accent6">
                    <a:lumMod val="75000"/>
                  </a:schemeClr>
                </a:solidFill>
                <a:latin typeface="Times New Roman"/>
                <a:cs typeface="Times New Roman"/>
              </a:rPr>
              <a:t>×</a:t>
            </a:r>
            <a:r>
              <a:rPr sz="1200" i="1" spc="-25" dirty="0">
                <a:solidFill>
                  <a:schemeClr val="accent6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1200" i="1" spc="-25" dirty="0" smtClean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P</a:t>
            </a:r>
            <a:r>
              <a:rPr sz="1200" spc="-25" dirty="0" smtClean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(</a:t>
            </a:r>
            <a:r>
              <a:rPr lang="en-US" sz="1200" i="1" spc="-25" dirty="0">
                <a:solidFill>
                  <a:schemeClr val="accent6">
                    <a:lumMod val="75000"/>
                  </a:schemeClr>
                </a:solidFill>
                <a:latin typeface="Georgia"/>
                <a:cs typeface="Verdana"/>
              </a:rPr>
              <a:t>A</a:t>
            </a:r>
            <a:r>
              <a:rPr sz="1200" spc="-25" dirty="0" smtClean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)</a:t>
            </a:r>
            <a:endParaRPr sz="1200" dirty="0">
              <a:solidFill>
                <a:schemeClr val="accent6">
                  <a:lumMod val="75000"/>
                </a:schemeClr>
              </a:solidFill>
              <a:latin typeface="Verdana"/>
              <a:cs typeface="Verdana"/>
            </a:endParaRPr>
          </a:p>
        </p:txBody>
      </p:sp>
      <p:sp>
        <p:nvSpPr>
          <p:cNvPr id="14" name="object 3"/>
          <p:cNvSpPr txBox="1"/>
          <p:nvPr/>
        </p:nvSpPr>
        <p:spPr>
          <a:xfrm>
            <a:off x="355600" y="1286884"/>
            <a:ext cx="2694686" cy="1968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dirty="0">
                <a:solidFill>
                  <a:srgbClr val="0070C0"/>
                </a:solidFill>
                <a:latin typeface="DejaVu Serif"/>
                <a:cs typeface="DejaVu Serif"/>
              </a:rPr>
              <a:t>▶ </a:t>
            </a:r>
            <a:r>
              <a:rPr sz="1200" i="1" spc="-20" dirty="0">
                <a:solidFill>
                  <a:srgbClr val="0070C0"/>
                </a:solidFill>
                <a:latin typeface="Arial"/>
                <a:cs typeface="Arial"/>
              </a:rPr>
              <a:t>Bayes’ </a:t>
            </a:r>
            <a:r>
              <a:rPr sz="1200" i="1" spc="-25" dirty="0" smtClean="0">
                <a:solidFill>
                  <a:srgbClr val="0070C0"/>
                </a:solidFill>
                <a:latin typeface="Arial"/>
                <a:cs typeface="Arial"/>
              </a:rPr>
              <a:t>theorem</a:t>
            </a:r>
            <a:r>
              <a:rPr lang="en-US" sz="1200" i="1" spc="-25" dirty="0" smtClean="0">
                <a:solidFill>
                  <a:srgbClr val="0070C0"/>
                </a:solidFill>
                <a:latin typeface="Arial"/>
                <a:cs typeface="Arial"/>
              </a:rPr>
              <a:t>/equation</a:t>
            </a:r>
            <a:r>
              <a:rPr sz="1200" i="1" spc="-25" dirty="0" smtClean="0">
                <a:solidFill>
                  <a:srgbClr val="0070C0"/>
                </a:solidFill>
                <a:latin typeface="Arial"/>
                <a:cs typeface="Arial"/>
              </a:rPr>
              <a:t>: </a:t>
            </a:r>
            <a:r>
              <a:rPr sz="1200" i="1" spc="10" dirty="0" smtClean="0">
                <a:solidFill>
                  <a:srgbClr val="0070C0"/>
                </a:solidFill>
                <a:latin typeface="Georgia"/>
                <a:cs typeface="Georgia"/>
              </a:rPr>
              <a:t>P</a:t>
            </a:r>
            <a:r>
              <a:rPr sz="1200" spc="10" dirty="0" smtClean="0">
                <a:solidFill>
                  <a:srgbClr val="0070C0"/>
                </a:solidFill>
                <a:latin typeface="Verdana"/>
                <a:cs typeface="Verdana"/>
              </a:rPr>
              <a:t>(</a:t>
            </a:r>
            <a:r>
              <a:rPr lang="en-US" sz="1200" i="1" spc="10" dirty="0">
                <a:solidFill>
                  <a:srgbClr val="0070C0"/>
                </a:solidFill>
                <a:latin typeface="Georgia"/>
                <a:cs typeface="Verdana"/>
              </a:rPr>
              <a:t>B</a:t>
            </a:r>
            <a:r>
              <a:rPr sz="1200" i="1" spc="10" dirty="0" smtClean="0">
                <a:solidFill>
                  <a:srgbClr val="0070C0"/>
                </a:solidFill>
                <a:latin typeface="Georgia"/>
                <a:cs typeface="Georgia"/>
              </a:rPr>
              <a:t> </a:t>
            </a:r>
            <a:r>
              <a:rPr sz="1200" i="1" dirty="0">
                <a:solidFill>
                  <a:srgbClr val="0070C0"/>
                </a:solidFill>
                <a:latin typeface="Times New Roman"/>
                <a:cs typeface="Times New Roman"/>
              </a:rPr>
              <a:t>| </a:t>
            </a:r>
            <a:r>
              <a:rPr lang="en-US" sz="1200" i="1" spc="-30" dirty="0">
                <a:solidFill>
                  <a:srgbClr val="0070C0"/>
                </a:solidFill>
                <a:latin typeface="Georgia"/>
                <a:cs typeface="Times New Roman"/>
              </a:rPr>
              <a:t>A</a:t>
            </a:r>
            <a:r>
              <a:rPr sz="1200" spc="-30" dirty="0" smtClean="0">
                <a:solidFill>
                  <a:srgbClr val="0070C0"/>
                </a:solidFill>
                <a:latin typeface="Verdana"/>
                <a:cs typeface="Verdana"/>
              </a:rPr>
              <a:t>)</a:t>
            </a:r>
            <a:r>
              <a:rPr sz="1200" spc="-35" dirty="0" smtClean="0">
                <a:solidFill>
                  <a:srgbClr val="0070C0"/>
                </a:solidFill>
                <a:latin typeface="Verdana"/>
                <a:cs typeface="Verdana"/>
              </a:rPr>
              <a:t> </a:t>
            </a:r>
            <a:r>
              <a:rPr sz="1200" spc="-75" dirty="0">
                <a:solidFill>
                  <a:srgbClr val="0070C0"/>
                </a:solidFill>
                <a:latin typeface="Verdana"/>
                <a:cs typeface="Verdana"/>
              </a:rPr>
              <a:t>=</a:t>
            </a:r>
            <a:endParaRPr sz="1200" dirty="0">
              <a:solidFill>
                <a:srgbClr val="0070C0"/>
              </a:solidFill>
              <a:latin typeface="Verdana"/>
              <a:cs typeface="Verdana"/>
            </a:endParaRPr>
          </a:p>
        </p:txBody>
      </p:sp>
      <p:sp>
        <p:nvSpPr>
          <p:cNvPr id="15" name="object 4"/>
          <p:cNvSpPr txBox="1"/>
          <p:nvPr/>
        </p:nvSpPr>
        <p:spPr>
          <a:xfrm>
            <a:off x="2974593" y="1269290"/>
            <a:ext cx="596900" cy="1352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i="1" u="sng" spc="65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P</a:t>
            </a:r>
            <a:r>
              <a:rPr sz="800" u="sng" spc="65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(</a:t>
            </a:r>
            <a:r>
              <a:rPr sz="800" i="1" u="sng" spc="65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A </a:t>
            </a:r>
            <a:r>
              <a:rPr sz="800" i="1" u="sng" spc="-15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and</a:t>
            </a:r>
            <a:r>
              <a:rPr sz="800" i="1" u="sng" spc="145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 </a:t>
            </a:r>
            <a:r>
              <a:rPr sz="800" i="1" u="sng" spc="45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B</a:t>
            </a:r>
            <a:r>
              <a:rPr sz="800" u="sng" spc="45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)</a:t>
            </a:r>
            <a:endParaRPr sz="800" dirty="0">
              <a:solidFill>
                <a:srgbClr val="0070C0"/>
              </a:solidFill>
              <a:latin typeface="Arial Black"/>
              <a:cs typeface="Arial Black"/>
            </a:endParaRPr>
          </a:p>
        </p:txBody>
      </p:sp>
      <p:sp>
        <p:nvSpPr>
          <p:cNvPr id="16" name="object 5"/>
          <p:cNvSpPr txBox="1"/>
          <p:nvPr/>
        </p:nvSpPr>
        <p:spPr>
          <a:xfrm>
            <a:off x="3143250" y="1394004"/>
            <a:ext cx="259079" cy="1352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i="1" spc="85" dirty="0" smtClean="0">
                <a:solidFill>
                  <a:srgbClr val="0070C0"/>
                </a:solidFill>
                <a:latin typeface="Georgia"/>
                <a:cs typeface="Georgia"/>
              </a:rPr>
              <a:t>P</a:t>
            </a:r>
            <a:r>
              <a:rPr sz="800" spc="15" dirty="0" smtClean="0">
                <a:solidFill>
                  <a:srgbClr val="0070C0"/>
                </a:solidFill>
                <a:latin typeface="Arial Black"/>
                <a:cs typeface="Arial Black"/>
              </a:rPr>
              <a:t>(</a:t>
            </a:r>
            <a:r>
              <a:rPr lang="en-US" sz="800" i="1" spc="70" dirty="0">
                <a:solidFill>
                  <a:srgbClr val="0070C0"/>
                </a:solidFill>
                <a:latin typeface="Georgia"/>
                <a:cs typeface="Arial Black"/>
              </a:rPr>
              <a:t>A</a:t>
            </a:r>
            <a:r>
              <a:rPr sz="800" spc="15" dirty="0" smtClean="0">
                <a:solidFill>
                  <a:srgbClr val="0070C0"/>
                </a:solidFill>
                <a:latin typeface="Arial Black"/>
                <a:cs typeface="Arial Black"/>
              </a:rPr>
              <a:t>)</a:t>
            </a:r>
            <a:endParaRPr sz="800" dirty="0">
              <a:solidFill>
                <a:srgbClr val="0070C0"/>
              </a:solidFill>
              <a:latin typeface="Arial Black"/>
              <a:cs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2135619565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77466" y="57937"/>
            <a:ext cx="293497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3.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Bayes'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theorem </a:t>
            </a:r>
            <a:r>
              <a:rPr sz="1050" spc="35" dirty="0">
                <a:solidFill>
                  <a:srgbClr val="FFFFFF"/>
                </a:solidFill>
                <a:latin typeface="Arial"/>
                <a:cs typeface="Arial"/>
              </a:rPr>
              <a:t>works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for </a:t>
            </a: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all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types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0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events</a:t>
            </a:r>
            <a:endParaRPr sz="10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5</a:t>
            </a:r>
            <a:endParaRPr sz="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5955" y="743902"/>
            <a:ext cx="3949700" cy="12865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2090">
              <a:lnSpc>
                <a:spcPct val="100000"/>
              </a:lnSpc>
              <a:spcBef>
                <a:spcPts val="9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5" dirty="0">
                <a:latin typeface="Arial"/>
                <a:cs typeface="Arial"/>
              </a:rPr>
              <a:t>... </a:t>
            </a:r>
            <a:r>
              <a:rPr sz="1200" spc="-20" dirty="0">
                <a:latin typeface="Arial"/>
                <a:cs typeface="Arial"/>
              </a:rPr>
              <a:t>can be </a:t>
            </a:r>
            <a:r>
              <a:rPr sz="1200" spc="-25" dirty="0">
                <a:latin typeface="Arial"/>
                <a:cs typeface="Arial"/>
              </a:rPr>
              <a:t>rewritten </a:t>
            </a:r>
            <a:r>
              <a:rPr sz="1200" spc="-30" dirty="0">
                <a:latin typeface="Arial"/>
                <a:cs typeface="Arial"/>
              </a:rPr>
              <a:t>as: </a:t>
            </a:r>
            <a:r>
              <a:rPr sz="1200" i="1" spc="1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P</a:t>
            </a:r>
            <a:r>
              <a:rPr sz="1200" spc="10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(</a:t>
            </a:r>
            <a:r>
              <a:rPr sz="1200" i="1" spc="1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A </a:t>
            </a:r>
            <a:r>
              <a:rPr sz="1200" i="1" spc="-8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and </a:t>
            </a:r>
            <a:r>
              <a:rPr sz="1200" i="1" spc="-3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B</a:t>
            </a:r>
            <a:r>
              <a:rPr sz="1200" spc="-30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) </a:t>
            </a:r>
            <a:r>
              <a:rPr sz="1200" spc="-75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= </a:t>
            </a:r>
            <a:r>
              <a:rPr sz="1200" i="1" spc="1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P</a:t>
            </a:r>
            <a:r>
              <a:rPr sz="1200" spc="10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(</a:t>
            </a:r>
            <a:r>
              <a:rPr sz="1200" i="1" spc="1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A </a:t>
            </a:r>
            <a:r>
              <a:rPr sz="1200" i="1" dirty="0">
                <a:solidFill>
                  <a:schemeClr val="accent6">
                    <a:lumMod val="75000"/>
                  </a:schemeClr>
                </a:solidFill>
                <a:latin typeface="Times New Roman"/>
                <a:cs typeface="Times New Roman"/>
              </a:rPr>
              <a:t>| </a:t>
            </a:r>
            <a:r>
              <a:rPr sz="1200" i="1" spc="-3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B</a:t>
            </a:r>
            <a:r>
              <a:rPr sz="1200" spc="-30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) </a:t>
            </a:r>
            <a:r>
              <a:rPr sz="1200" i="1" spc="114" dirty="0">
                <a:solidFill>
                  <a:schemeClr val="accent6">
                    <a:lumMod val="75000"/>
                  </a:schemeClr>
                </a:solidFill>
                <a:latin typeface="Times New Roman"/>
                <a:cs typeface="Times New Roman"/>
              </a:rPr>
              <a:t>×</a:t>
            </a:r>
            <a:r>
              <a:rPr sz="1200" i="1" spc="-25" dirty="0">
                <a:solidFill>
                  <a:schemeClr val="accent6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1200" i="1" spc="-25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P</a:t>
            </a:r>
            <a:r>
              <a:rPr sz="1200" spc="-25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(</a:t>
            </a:r>
            <a:r>
              <a:rPr sz="1200" i="1" spc="-25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B</a:t>
            </a:r>
            <a:r>
              <a:rPr sz="1200" spc="-25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)</a:t>
            </a:r>
            <a:endParaRPr sz="1200" dirty="0">
              <a:solidFill>
                <a:schemeClr val="accent6">
                  <a:lumMod val="75000"/>
                </a:schemeClr>
              </a:solidFill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120"/>
              </a:spcBef>
            </a:pPr>
            <a:r>
              <a:rPr sz="1200" b="1" spc="-15" dirty="0">
                <a:solidFill>
                  <a:srgbClr val="FFC000"/>
                </a:solidFill>
                <a:latin typeface="Arial"/>
                <a:cs typeface="Arial"/>
              </a:rPr>
              <a:t>disjoint</a:t>
            </a:r>
            <a:r>
              <a:rPr sz="1200" b="1" spc="-5" dirty="0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sz="1200" b="1" spc="-20" dirty="0">
                <a:solidFill>
                  <a:srgbClr val="FFC000"/>
                </a:solidFill>
                <a:latin typeface="Arial"/>
                <a:cs typeface="Arial"/>
              </a:rPr>
              <a:t>events</a:t>
            </a:r>
            <a:r>
              <a:rPr sz="1200" b="1" spc="-20" dirty="0">
                <a:latin typeface="Arial"/>
                <a:cs typeface="Arial"/>
              </a:rPr>
              <a:t>:</a:t>
            </a:r>
            <a:endParaRPr sz="1200" dirty="0">
              <a:latin typeface="Arial"/>
              <a:cs typeface="Arial"/>
            </a:endParaRPr>
          </a:p>
          <a:p>
            <a:pPr marL="309880" marR="1964055" indent="-182245">
              <a:lnSpc>
                <a:spcPct val="100000"/>
              </a:lnSpc>
              <a:spcBef>
                <a:spcPts val="60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65" dirty="0">
                <a:latin typeface="Arial"/>
                <a:cs typeface="Arial"/>
              </a:rPr>
              <a:t>We </a:t>
            </a:r>
            <a:r>
              <a:rPr sz="1200" spc="-10" dirty="0">
                <a:latin typeface="Arial"/>
                <a:cs typeface="Arial"/>
              </a:rPr>
              <a:t>know </a:t>
            </a:r>
            <a:r>
              <a:rPr sz="1200" spc="-75" dirty="0">
                <a:latin typeface="Arial"/>
                <a:cs typeface="Arial"/>
              </a:rPr>
              <a:t>P(A </a:t>
            </a:r>
            <a:r>
              <a:rPr sz="1200" i="1" dirty="0">
                <a:latin typeface="Times New Roman"/>
                <a:cs typeface="Times New Roman"/>
              </a:rPr>
              <a:t>| </a:t>
            </a:r>
            <a:r>
              <a:rPr sz="1200" spc="-60" dirty="0">
                <a:latin typeface="Arial"/>
                <a:cs typeface="Arial"/>
              </a:rPr>
              <a:t>B) </a:t>
            </a:r>
            <a:r>
              <a:rPr sz="1200" spc="10" dirty="0" smtClean="0">
                <a:latin typeface="Arial"/>
                <a:cs typeface="Arial"/>
              </a:rPr>
              <a:t>=</a:t>
            </a:r>
            <a:r>
              <a:rPr lang="en-US" sz="1200" spc="10" dirty="0" smtClean="0">
                <a:latin typeface="Arial"/>
                <a:cs typeface="Arial"/>
              </a:rPr>
              <a:t> ?</a:t>
            </a:r>
            <a:r>
              <a:rPr sz="1200" spc="-5" dirty="0" smtClean="0">
                <a:latin typeface="Arial"/>
                <a:cs typeface="Arial"/>
              </a:rPr>
              <a:t>,  </a:t>
            </a:r>
            <a:r>
              <a:rPr sz="1200" spc="-30" dirty="0">
                <a:latin typeface="Arial"/>
                <a:cs typeface="Arial"/>
              </a:rPr>
              <a:t>since </a:t>
            </a:r>
            <a:r>
              <a:rPr sz="1200" spc="-40" dirty="0">
                <a:latin typeface="Arial"/>
                <a:cs typeface="Arial"/>
              </a:rPr>
              <a:t>if </a:t>
            </a:r>
            <a:r>
              <a:rPr sz="1200" spc="-10" dirty="0">
                <a:latin typeface="Arial"/>
                <a:cs typeface="Arial"/>
              </a:rPr>
              <a:t>B </a:t>
            </a:r>
            <a:r>
              <a:rPr sz="1200" spc="-20" dirty="0">
                <a:latin typeface="Arial"/>
                <a:cs typeface="Arial"/>
              </a:rPr>
              <a:t>happened </a:t>
            </a:r>
            <a:r>
              <a:rPr sz="1200" spc="-50" dirty="0">
                <a:latin typeface="Arial"/>
                <a:cs typeface="Arial"/>
              </a:rPr>
              <a:t>A  </a:t>
            </a:r>
            <a:r>
              <a:rPr sz="1200" spc="-10" dirty="0">
                <a:latin typeface="Arial"/>
                <a:cs typeface="Arial"/>
              </a:rPr>
              <a:t>could </a:t>
            </a:r>
            <a:r>
              <a:rPr sz="1200" spc="-5" dirty="0">
                <a:latin typeface="Arial"/>
                <a:cs typeface="Arial"/>
              </a:rPr>
              <a:t>not </a:t>
            </a:r>
            <a:r>
              <a:rPr sz="1200" spc="-45" dirty="0">
                <a:latin typeface="Arial"/>
                <a:cs typeface="Arial"/>
              </a:rPr>
              <a:t>have</a:t>
            </a:r>
            <a:r>
              <a:rPr sz="1200" spc="-65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happened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47650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👫</a:t>
            </a:r>
          </a:p>
        </p:txBody>
      </p:sp>
      <p:sp>
        <p:nvSpPr>
          <p:cNvPr id="9" name="Rectangle 8"/>
          <p:cNvSpPr/>
          <p:nvPr/>
        </p:nvSpPr>
        <p:spPr>
          <a:xfrm>
            <a:off x="-59898" y="-31161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sp>
        <p:nvSpPr>
          <p:cNvPr id="10" name="object 3"/>
          <p:cNvSpPr txBox="1"/>
          <p:nvPr/>
        </p:nvSpPr>
        <p:spPr>
          <a:xfrm>
            <a:off x="355600" y="501840"/>
            <a:ext cx="2694686" cy="1968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dirty="0">
                <a:solidFill>
                  <a:srgbClr val="0070C0"/>
                </a:solidFill>
                <a:latin typeface="DejaVu Serif"/>
                <a:cs typeface="DejaVu Serif"/>
              </a:rPr>
              <a:t>▶ </a:t>
            </a:r>
            <a:r>
              <a:rPr sz="1200" i="1" spc="-20" dirty="0">
                <a:solidFill>
                  <a:srgbClr val="0070C0"/>
                </a:solidFill>
                <a:latin typeface="Arial"/>
                <a:cs typeface="Arial"/>
              </a:rPr>
              <a:t>Bayes’ </a:t>
            </a:r>
            <a:r>
              <a:rPr sz="1200" i="1" spc="-25" dirty="0" smtClean="0">
                <a:solidFill>
                  <a:srgbClr val="0070C0"/>
                </a:solidFill>
                <a:latin typeface="Arial"/>
                <a:cs typeface="Arial"/>
              </a:rPr>
              <a:t>theorem</a:t>
            </a:r>
            <a:r>
              <a:rPr lang="en-US" sz="1200" i="1" spc="-25" dirty="0" smtClean="0">
                <a:solidFill>
                  <a:srgbClr val="0070C0"/>
                </a:solidFill>
                <a:latin typeface="Arial"/>
                <a:cs typeface="Arial"/>
              </a:rPr>
              <a:t>/equation</a:t>
            </a:r>
            <a:r>
              <a:rPr sz="1200" i="1" spc="-25" dirty="0" smtClean="0">
                <a:solidFill>
                  <a:srgbClr val="0070C0"/>
                </a:solidFill>
                <a:latin typeface="Arial"/>
                <a:cs typeface="Arial"/>
              </a:rPr>
              <a:t>: </a:t>
            </a:r>
            <a:r>
              <a:rPr sz="1200" i="1" spc="10" dirty="0">
                <a:solidFill>
                  <a:srgbClr val="0070C0"/>
                </a:solidFill>
                <a:latin typeface="Georgia"/>
                <a:cs typeface="Georgia"/>
              </a:rPr>
              <a:t>P</a:t>
            </a:r>
            <a:r>
              <a:rPr sz="1200" spc="10" dirty="0">
                <a:solidFill>
                  <a:srgbClr val="0070C0"/>
                </a:solidFill>
                <a:latin typeface="Verdana"/>
                <a:cs typeface="Verdana"/>
              </a:rPr>
              <a:t>(</a:t>
            </a:r>
            <a:r>
              <a:rPr sz="1200" i="1" spc="10" dirty="0">
                <a:solidFill>
                  <a:srgbClr val="0070C0"/>
                </a:solidFill>
                <a:latin typeface="Georgia"/>
                <a:cs typeface="Georgia"/>
              </a:rPr>
              <a:t>A </a:t>
            </a:r>
            <a:r>
              <a:rPr sz="1200" i="1" dirty="0">
                <a:solidFill>
                  <a:srgbClr val="0070C0"/>
                </a:solidFill>
                <a:latin typeface="Times New Roman"/>
                <a:cs typeface="Times New Roman"/>
              </a:rPr>
              <a:t>| </a:t>
            </a:r>
            <a:r>
              <a:rPr sz="1200" i="1" spc="-30" dirty="0">
                <a:solidFill>
                  <a:srgbClr val="0070C0"/>
                </a:solidFill>
                <a:latin typeface="Georgia"/>
                <a:cs typeface="Georgia"/>
              </a:rPr>
              <a:t>B</a:t>
            </a:r>
            <a:r>
              <a:rPr sz="1200" spc="-30" dirty="0">
                <a:solidFill>
                  <a:srgbClr val="0070C0"/>
                </a:solidFill>
                <a:latin typeface="Verdana"/>
                <a:cs typeface="Verdana"/>
              </a:rPr>
              <a:t>)</a:t>
            </a:r>
            <a:r>
              <a:rPr sz="1200" spc="-35" dirty="0">
                <a:solidFill>
                  <a:srgbClr val="0070C0"/>
                </a:solidFill>
                <a:latin typeface="Verdana"/>
                <a:cs typeface="Verdana"/>
              </a:rPr>
              <a:t> </a:t>
            </a:r>
            <a:r>
              <a:rPr sz="1200" spc="-75" dirty="0">
                <a:solidFill>
                  <a:srgbClr val="0070C0"/>
                </a:solidFill>
                <a:latin typeface="Verdana"/>
                <a:cs typeface="Verdana"/>
              </a:rPr>
              <a:t>=</a:t>
            </a:r>
            <a:endParaRPr sz="1200" dirty="0">
              <a:solidFill>
                <a:srgbClr val="0070C0"/>
              </a:solidFill>
              <a:latin typeface="Verdana"/>
              <a:cs typeface="Verdana"/>
            </a:endParaRPr>
          </a:p>
        </p:txBody>
      </p:sp>
      <p:sp>
        <p:nvSpPr>
          <p:cNvPr id="11" name="object 4"/>
          <p:cNvSpPr txBox="1"/>
          <p:nvPr/>
        </p:nvSpPr>
        <p:spPr>
          <a:xfrm>
            <a:off x="2974593" y="484246"/>
            <a:ext cx="596900" cy="1352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i="1" u="sng" spc="65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P</a:t>
            </a:r>
            <a:r>
              <a:rPr sz="800" u="sng" spc="65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(</a:t>
            </a:r>
            <a:r>
              <a:rPr sz="800" i="1" u="sng" spc="65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A </a:t>
            </a:r>
            <a:r>
              <a:rPr sz="800" i="1" u="sng" spc="-15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and</a:t>
            </a:r>
            <a:r>
              <a:rPr sz="800" i="1" u="sng" spc="145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 </a:t>
            </a:r>
            <a:r>
              <a:rPr sz="800" i="1" u="sng" spc="45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B</a:t>
            </a:r>
            <a:r>
              <a:rPr sz="800" u="sng" spc="45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)</a:t>
            </a:r>
            <a:endParaRPr sz="800">
              <a:solidFill>
                <a:srgbClr val="0070C0"/>
              </a:solidFill>
              <a:latin typeface="Arial Black"/>
              <a:cs typeface="Arial Black"/>
            </a:endParaRPr>
          </a:p>
        </p:txBody>
      </p:sp>
      <p:sp>
        <p:nvSpPr>
          <p:cNvPr id="12" name="object 5"/>
          <p:cNvSpPr txBox="1"/>
          <p:nvPr/>
        </p:nvSpPr>
        <p:spPr>
          <a:xfrm>
            <a:off x="3143250" y="608960"/>
            <a:ext cx="259079" cy="1352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i="1" spc="85" dirty="0">
                <a:solidFill>
                  <a:srgbClr val="0070C0"/>
                </a:solidFill>
                <a:latin typeface="Georgia"/>
                <a:cs typeface="Georgia"/>
              </a:rPr>
              <a:t>P</a:t>
            </a:r>
            <a:r>
              <a:rPr sz="800" spc="15" dirty="0">
                <a:solidFill>
                  <a:srgbClr val="0070C0"/>
                </a:solidFill>
                <a:latin typeface="Arial Black"/>
                <a:cs typeface="Arial Black"/>
              </a:rPr>
              <a:t>(</a:t>
            </a:r>
            <a:r>
              <a:rPr sz="800" i="1" spc="70" dirty="0">
                <a:solidFill>
                  <a:srgbClr val="0070C0"/>
                </a:solidFill>
                <a:latin typeface="Georgia"/>
                <a:cs typeface="Georgia"/>
              </a:rPr>
              <a:t>B</a:t>
            </a:r>
            <a:r>
              <a:rPr sz="800" spc="15" dirty="0">
                <a:solidFill>
                  <a:srgbClr val="0070C0"/>
                </a:solidFill>
                <a:latin typeface="Arial Black"/>
                <a:cs typeface="Arial Black"/>
              </a:rPr>
              <a:t>)</a:t>
            </a:r>
            <a:endParaRPr sz="800" dirty="0">
              <a:solidFill>
                <a:srgbClr val="0070C0"/>
              </a:solidFill>
              <a:latin typeface="Arial Black"/>
              <a:cs typeface="Arial Black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7851" y="2664270"/>
            <a:ext cx="1295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*assume P(B)≠0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50635109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77466" y="57937"/>
            <a:ext cx="293497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3.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Bayes'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theorem </a:t>
            </a:r>
            <a:r>
              <a:rPr sz="1050" spc="35" dirty="0">
                <a:solidFill>
                  <a:srgbClr val="FFFFFF"/>
                </a:solidFill>
                <a:latin typeface="Arial"/>
                <a:cs typeface="Arial"/>
              </a:rPr>
              <a:t>works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for </a:t>
            </a: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all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types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0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events</a:t>
            </a:r>
            <a:endParaRPr sz="10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5</a:t>
            </a:r>
            <a:endParaRPr sz="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5955" y="743902"/>
            <a:ext cx="3949700" cy="12865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2090">
              <a:lnSpc>
                <a:spcPct val="100000"/>
              </a:lnSpc>
              <a:spcBef>
                <a:spcPts val="9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5" dirty="0">
                <a:latin typeface="Arial"/>
                <a:cs typeface="Arial"/>
              </a:rPr>
              <a:t>... </a:t>
            </a:r>
            <a:r>
              <a:rPr sz="1200" spc="-20" dirty="0">
                <a:latin typeface="Arial"/>
                <a:cs typeface="Arial"/>
              </a:rPr>
              <a:t>can be </a:t>
            </a:r>
            <a:r>
              <a:rPr sz="1200" spc="-25" dirty="0">
                <a:latin typeface="Arial"/>
                <a:cs typeface="Arial"/>
              </a:rPr>
              <a:t>rewritten </a:t>
            </a:r>
            <a:r>
              <a:rPr sz="1200" spc="-30" dirty="0">
                <a:latin typeface="Arial"/>
                <a:cs typeface="Arial"/>
              </a:rPr>
              <a:t>as: </a:t>
            </a:r>
            <a:r>
              <a:rPr sz="1200" i="1" spc="1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P</a:t>
            </a:r>
            <a:r>
              <a:rPr sz="1200" spc="10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(</a:t>
            </a:r>
            <a:r>
              <a:rPr sz="1200" i="1" spc="1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A </a:t>
            </a:r>
            <a:r>
              <a:rPr sz="1200" i="1" spc="-8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and </a:t>
            </a:r>
            <a:r>
              <a:rPr sz="1200" i="1" spc="-3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B</a:t>
            </a:r>
            <a:r>
              <a:rPr sz="1200" spc="-30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) </a:t>
            </a:r>
            <a:r>
              <a:rPr sz="1200" spc="-75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= </a:t>
            </a:r>
            <a:r>
              <a:rPr sz="1200" i="1" spc="1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P</a:t>
            </a:r>
            <a:r>
              <a:rPr sz="1200" spc="10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(</a:t>
            </a:r>
            <a:r>
              <a:rPr sz="1200" i="1" spc="1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A </a:t>
            </a:r>
            <a:r>
              <a:rPr sz="1200" i="1" dirty="0">
                <a:solidFill>
                  <a:schemeClr val="accent6">
                    <a:lumMod val="75000"/>
                  </a:schemeClr>
                </a:solidFill>
                <a:latin typeface="Times New Roman"/>
                <a:cs typeface="Times New Roman"/>
              </a:rPr>
              <a:t>| </a:t>
            </a:r>
            <a:r>
              <a:rPr sz="1200" i="1" spc="-3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B</a:t>
            </a:r>
            <a:r>
              <a:rPr sz="1200" spc="-30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) </a:t>
            </a:r>
            <a:r>
              <a:rPr sz="1200" i="1" spc="114" dirty="0">
                <a:solidFill>
                  <a:schemeClr val="accent6">
                    <a:lumMod val="75000"/>
                  </a:schemeClr>
                </a:solidFill>
                <a:latin typeface="Times New Roman"/>
                <a:cs typeface="Times New Roman"/>
              </a:rPr>
              <a:t>×</a:t>
            </a:r>
            <a:r>
              <a:rPr sz="1200" i="1" spc="-25" dirty="0">
                <a:solidFill>
                  <a:schemeClr val="accent6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1200" i="1" spc="-25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P</a:t>
            </a:r>
            <a:r>
              <a:rPr sz="1200" spc="-25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(</a:t>
            </a:r>
            <a:r>
              <a:rPr sz="1200" i="1" spc="-25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B</a:t>
            </a:r>
            <a:r>
              <a:rPr sz="1200" spc="-25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)</a:t>
            </a:r>
            <a:endParaRPr sz="1200" dirty="0">
              <a:solidFill>
                <a:schemeClr val="accent6">
                  <a:lumMod val="75000"/>
                </a:schemeClr>
              </a:solidFill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120"/>
              </a:spcBef>
            </a:pPr>
            <a:r>
              <a:rPr sz="1200" b="1" spc="-15" dirty="0">
                <a:solidFill>
                  <a:srgbClr val="FFC000"/>
                </a:solidFill>
                <a:latin typeface="Arial"/>
                <a:cs typeface="Arial"/>
              </a:rPr>
              <a:t>disjoint</a:t>
            </a:r>
            <a:r>
              <a:rPr sz="1200" b="1" spc="-5" dirty="0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sz="1200" b="1" spc="-20" dirty="0">
                <a:solidFill>
                  <a:srgbClr val="FFC000"/>
                </a:solidFill>
                <a:latin typeface="Arial"/>
                <a:cs typeface="Arial"/>
              </a:rPr>
              <a:t>events</a:t>
            </a:r>
            <a:r>
              <a:rPr sz="1200" b="1" spc="-20" dirty="0">
                <a:latin typeface="Arial"/>
                <a:cs typeface="Arial"/>
              </a:rPr>
              <a:t>:</a:t>
            </a:r>
            <a:endParaRPr sz="1200" dirty="0">
              <a:latin typeface="Arial"/>
              <a:cs typeface="Arial"/>
            </a:endParaRPr>
          </a:p>
          <a:p>
            <a:pPr marL="309880" marR="1964055" indent="-182245">
              <a:lnSpc>
                <a:spcPct val="100000"/>
              </a:lnSpc>
              <a:spcBef>
                <a:spcPts val="60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65" dirty="0">
                <a:latin typeface="Arial"/>
                <a:cs typeface="Arial"/>
              </a:rPr>
              <a:t>We </a:t>
            </a:r>
            <a:r>
              <a:rPr sz="1200" spc="-10" dirty="0">
                <a:latin typeface="Arial"/>
                <a:cs typeface="Arial"/>
              </a:rPr>
              <a:t>know </a:t>
            </a:r>
            <a:r>
              <a:rPr sz="1200" spc="-75" dirty="0">
                <a:solidFill>
                  <a:srgbClr val="FFC000"/>
                </a:solidFill>
                <a:latin typeface="Arial"/>
                <a:cs typeface="Arial"/>
              </a:rPr>
              <a:t>P(A </a:t>
            </a:r>
            <a:r>
              <a:rPr sz="1200" i="1" dirty="0">
                <a:solidFill>
                  <a:srgbClr val="FFC000"/>
                </a:solidFill>
                <a:latin typeface="Times New Roman"/>
                <a:cs typeface="Times New Roman"/>
              </a:rPr>
              <a:t>| </a:t>
            </a:r>
            <a:r>
              <a:rPr sz="1200" spc="-60" dirty="0">
                <a:solidFill>
                  <a:srgbClr val="FFC000"/>
                </a:solidFill>
                <a:latin typeface="Arial"/>
                <a:cs typeface="Arial"/>
              </a:rPr>
              <a:t>B) </a:t>
            </a:r>
            <a:r>
              <a:rPr sz="1200" spc="10" dirty="0">
                <a:solidFill>
                  <a:srgbClr val="FFC000"/>
                </a:solidFill>
                <a:latin typeface="Arial"/>
                <a:cs typeface="Arial"/>
              </a:rPr>
              <a:t>= </a:t>
            </a:r>
            <a:r>
              <a:rPr sz="1200" spc="-5" dirty="0">
                <a:solidFill>
                  <a:srgbClr val="FFC000"/>
                </a:solidFill>
                <a:latin typeface="Arial"/>
                <a:cs typeface="Arial"/>
              </a:rPr>
              <a:t>0</a:t>
            </a:r>
            <a:r>
              <a:rPr sz="1200" spc="-5" dirty="0">
                <a:latin typeface="Arial"/>
                <a:cs typeface="Arial"/>
              </a:rPr>
              <a:t>,  </a:t>
            </a:r>
            <a:r>
              <a:rPr sz="1200" spc="-30" dirty="0">
                <a:latin typeface="Arial"/>
                <a:cs typeface="Arial"/>
              </a:rPr>
              <a:t>since </a:t>
            </a:r>
            <a:r>
              <a:rPr sz="1200" spc="-40" dirty="0">
                <a:latin typeface="Arial"/>
                <a:cs typeface="Arial"/>
              </a:rPr>
              <a:t>if </a:t>
            </a:r>
            <a:r>
              <a:rPr sz="1200" spc="-10" dirty="0">
                <a:latin typeface="Arial"/>
                <a:cs typeface="Arial"/>
              </a:rPr>
              <a:t>B </a:t>
            </a:r>
            <a:r>
              <a:rPr sz="1200" spc="-20" dirty="0">
                <a:latin typeface="Arial"/>
                <a:cs typeface="Arial"/>
              </a:rPr>
              <a:t>happened </a:t>
            </a:r>
            <a:r>
              <a:rPr sz="1200" spc="-50" dirty="0">
                <a:latin typeface="Arial"/>
                <a:cs typeface="Arial"/>
              </a:rPr>
              <a:t>A  </a:t>
            </a:r>
            <a:r>
              <a:rPr sz="1200" spc="-10" dirty="0">
                <a:latin typeface="Arial"/>
                <a:cs typeface="Arial"/>
              </a:rPr>
              <a:t>could </a:t>
            </a:r>
            <a:r>
              <a:rPr sz="1200" spc="-5" dirty="0">
                <a:latin typeface="Arial"/>
                <a:cs typeface="Arial"/>
              </a:rPr>
              <a:t>not </a:t>
            </a:r>
            <a:r>
              <a:rPr sz="1200" spc="-45" dirty="0">
                <a:latin typeface="Arial"/>
                <a:cs typeface="Arial"/>
              </a:rPr>
              <a:t>have</a:t>
            </a:r>
            <a:r>
              <a:rPr sz="1200" spc="-65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happened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47650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👫</a:t>
            </a:r>
          </a:p>
        </p:txBody>
      </p:sp>
      <p:sp>
        <p:nvSpPr>
          <p:cNvPr id="9" name="Rectangle 8"/>
          <p:cNvSpPr/>
          <p:nvPr/>
        </p:nvSpPr>
        <p:spPr>
          <a:xfrm>
            <a:off x="-59898" y="-31161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sp>
        <p:nvSpPr>
          <p:cNvPr id="10" name="object 3"/>
          <p:cNvSpPr txBox="1"/>
          <p:nvPr/>
        </p:nvSpPr>
        <p:spPr>
          <a:xfrm>
            <a:off x="355600" y="501840"/>
            <a:ext cx="2694686" cy="1968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dirty="0">
                <a:solidFill>
                  <a:srgbClr val="0070C0"/>
                </a:solidFill>
                <a:latin typeface="DejaVu Serif"/>
                <a:cs typeface="DejaVu Serif"/>
              </a:rPr>
              <a:t>▶ </a:t>
            </a:r>
            <a:r>
              <a:rPr sz="1200" i="1" spc="-20" dirty="0">
                <a:solidFill>
                  <a:srgbClr val="0070C0"/>
                </a:solidFill>
                <a:latin typeface="Arial"/>
                <a:cs typeface="Arial"/>
              </a:rPr>
              <a:t>Bayes’ </a:t>
            </a:r>
            <a:r>
              <a:rPr sz="1200" i="1" spc="-25" dirty="0" smtClean="0">
                <a:solidFill>
                  <a:srgbClr val="0070C0"/>
                </a:solidFill>
                <a:latin typeface="Arial"/>
                <a:cs typeface="Arial"/>
              </a:rPr>
              <a:t>theorem</a:t>
            </a:r>
            <a:r>
              <a:rPr lang="en-US" sz="1200" i="1" spc="-25" dirty="0" smtClean="0">
                <a:solidFill>
                  <a:srgbClr val="0070C0"/>
                </a:solidFill>
                <a:latin typeface="Arial"/>
                <a:cs typeface="Arial"/>
              </a:rPr>
              <a:t>/equation</a:t>
            </a:r>
            <a:r>
              <a:rPr sz="1200" i="1" spc="-25" dirty="0" smtClean="0">
                <a:solidFill>
                  <a:srgbClr val="0070C0"/>
                </a:solidFill>
                <a:latin typeface="Arial"/>
                <a:cs typeface="Arial"/>
              </a:rPr>
              <a:t>: </a:t>
            </a:r>
            <a:r>
              <a:rPr sz="1200" i="1" spc="10" dirty="0">
                <a:solidFill>
                  <a:srgbClr val="0070C0"/>
                </a:solidFill>
                <a:latin typeface="Georgia"/>
                <a:cs typeface="Georgia"/>
              </a:rPr>
              <a:t>P</a:t>
            </a:r>
            <a:r>
              <a:rPr sz="1200" spc="10" dirty="0">
                <a:solidFill>
                  <a:srgbClr val="0070C0"/>
                </a:solidFill>
                <a:latin typeface="Verdana"/>
                <a:cs typeface="Verdana"/>
              </a:rPr>
              <a:t>(</a:t>
            </a:r>
            <a:r>
              <a:rPr sz="1200" i="1" spc="10" dirty="0">
                <a:solidFill>
                  <a:srgbClr val="0070C0"/>
                </a:solidFill>
                <a:latin typeface="Georgia"/>
                <a:cs typeface="Georgia"/>
              </a:rPr>
              <a:t>A </a:t>
            </a:r>
            <a:r>
              <a:rPr sz="1200" i="1" dirty="0">
                <a:solidFill>
                  <a:srgbClr val="0070C0"/>
                </a:solidFill>
                <a:latin typeface="Times New Roman"/>
                <a:cs typeface="Times New Roman"/>
              </a:rPr>
              <a:t>| </a:t>
            </a:r>
            <a:r>
              <a:rPr sz="1200" i="1" spc="-30" dirty="0">
                <a:solidFill>
                  <a:srgbClr val="0070C0"/>
                </a:solidFill>
                <a:latin typeface="Georgia"/>
                <a:cs typeface="Georgia"/>
              </a:rPr>
              <a:t>B</a:t>
            </a:r>
            <a:r>
              <a:rPr sz="1200" spc="-30" dirty="0">
                <a:solidFill>
                  <a:srgbClr val="0070C0"/>
                </a:solidFill>
                <a:latin typeface="Verdana"/>
                <a:cs typeface="Verdana"/>
              </a:rPr>
              <a:t>)</a:t>
            </a:r>
            <a:r>
              <a:rPr sz="1200" spc="-35" dirty="0">
                <a:solidFill>
                  <a:srgbClr val="0070C0"/>
                </a:solidFill>
                <a:latin typeface="Verdana"/>
                <a:cs typeface="Verdana"/>
              </a:rPr>
              <a:t> </a:t>
            </a:r>
            <a:r>
              <a:rPr sz="1200" spc="-75" dirty="0">
                <a:solidFill>
                  <a:srgbClr val="0070C0"/>
                </a:solidFill>
                <a:latin typeface="Verdana"/>
                <a:cs typeface="Verdana"/>
              </a:rPr>
              <a:t>=</a:t>
            </a:r>
            <a:endParaRPr sz="1200" dirty="0">
              <a:solidFill>
                <a:srgbClr val="0070C0"/>
              </a:solidFill>
              <a:latin typeface="Verdana"/>
              <a:cs typeface="Verdana"/>
            </a:endParaRPr>
          </a:p>
        </p:txBody>
      </p:sp>
      <p:sp>
        <p:nvSpPr>
          <p:cNvPr id="11" name="object 4"/>
          <p:cNvSpPr txBox="1"/>
          <p:nvPr/>
        </p:nvSpPr>
        <p:spPr>
          <a:xfrm>
            <a:off x="2974593" y="484246"/>
            <a:ext cx="596900" cy="1352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i="1" u="sng" spc="65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P</a:t>
            </a:r>
            <a:r>
              <a:rPr sz="800" u="sng" spc="65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(</a:t>
            </a:r>
            <a:r>
              <a:rPr sz="800" i="1" u="sng" spc="65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A </a:t>
            </a:r>
            <a:r>
              <a:rPr sz="800" i="1" u="sng" spc="-15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and</a:t>
            </a:r>
            <a:r>
              <a:rPr sz="800" i="1" u="sng" spc="145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 </a:t>
            </a:r>
            <a:r>
              <a:rPr sz="800" i="1" u="sng" spc="45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B</a:t>
            </a:r>
            <a:r>
              <a:rPr sz="800" u="sng" spc="45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)</a:t>
            </a:r>
            <a:endParaRPr sz="800">
              <a:solidFill>
                <a:srgbClr val="0070C0"/>
              </a:solidFill>
              <a:latin typeface="Arial Black"/>
              <a:cs typeface="Arial Black"/>
            </a:endParaRPr>
          </a:p>
        </p:txBody>
      </p:sp>
      <p:sp>
        <p:nvSpPr>
          <p:cNvPr id="12" name="object 5"/>
          <p:cNvSpPr txBox="1"/>
          <p:nvPr/>
        </p:nvSpPr>
        <p:spPr>
          <a:xfrm>
            <a:off x="3143250" y="608960"/>
            <a:ext cx="259079" cy="1352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i="1" spc="85" dirty="0">
                <a:solidFill>
                  <a:srgbClr val="0070C0"/>
                </a:solidFill>
                <a:latin typeface="Georgia"/>
                <a:cs typeface="Georgia"/>
              </a:rPr>
              <a:t>P</a:t>
            </a:r>
            <a:r>
              <a:rPr sz="800" spc="15" dirty="0">
                <a:solidFill>
                  <a:srgbClr val="0070C0"/>
                </a:solidFill>
                <a:latin typeface="Arial Black"/>
                <a:cs typeface="Arial Black"/>
              </a:rPr>
              <a:t>(</a:t>
            </a:r>
            <a:r>
              <a:rPr sz="800" i="1" spc="70" dirty="0">
                <a:solidFill>
                  <a:srgbClr val="0070C0"/>
                </a:solidFill>
                <a:latin typeface="Georgia"/>
                <a:cs typeface="Georgia"/>
              </a:rPr>
              <a:t>B</a:t>
            </a:r>
            <a:r>
              <a:rPr sz="800" spc="15" dirty="0">
                <a:solidFill>
                  <a:srgbClr val="0070C0"/>
                </a:solidFill>
                <a:latin typeface="Arial Black"/>
                <a:cs typeface="Arial Black"/>
              </a:rPr>
              <a:t>)</a:t>
            </a:r>
            <a:endParaRPr sz="800" dirty="0">
              <a:solidFill>
                <a:srgbClr val="0070C0"/>
              </a:solidFill>
              <a:latin typeface="Arial Black"/>
              <a:cs typeface="Arial Black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7851" y="2664270"/>
            <a:ext cx="1295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*assume P(B)≠0</a:t>
            </a:r>
            <a:endParaRPr lang="en-US" sz="1000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77466" y="57937"/>
            <a:ext cx="293497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3.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Bayes'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theorem </a:t>
            </a:r>
            <a:r>
              <a:rPr sz="1050" spc="35" dirty="0">
                <a:solidFill>
                  <a:srgbClr val="FFFFFF"/>
                </a:solidFill>
                <a:latin typeface="Arial"/>
                <a:cs typeface="Arial"/>
              </a:rPr>
              <a:t>works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for </a:t>
            </a: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all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types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0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events</a:t>
            </a:r>
            <a:endParaRPr sz="10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5</a:t>
            </a:r>
            <a:endParaRPr sz="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5955" y="743902"/>
            <a:ext cx="3949700" cy="16916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2090">
              <a:lnSpc>
                <a:spcPct val="100000"/>
              </a:lnSpc>
              <a:spcBef>
                <a:spcPts val="9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5" dirty="0">
                <a:latin typeface="Arial"/>
                <a:cs typeface="Arial"/>
              </a:rPr>
              <a:t>... </a:t>
            </a:r>
            <a:r>
              <a:rPr sz="1200" spc="-20" dirty="0">
                <a:latin typeface="Arial"/>
                <a:cs typeface="Arial"/>
              </a:rPr>
              <a:t>can be </a:t>
            </a:r>
            <a:r>
              <a:rPr sz="1200" spc="-25" dirty="0">
                <a:latin typeface="Arial"/>
                <a:cs typeface="Arial"/>
              </a:rPr>
              <a:t>rewritten </a:t>
            </a:r>
            <a:r>
              <a:rPr sz="1200" spc="-30" dirty="0">
                <a:latin typeface="Arial"/>
                <a:cs typeface="Arial"/>
              </a:rPr>
              <a:t>as: </a:t>
            </a:r>
            <a:r>
              <a:rPr sz="1200" i="1" spc="1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P</a:t>
            </a:r>
            <a:r>
              <a:rPr sz="1200" spc="10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(</a:t>
            </a:r>
            <a:r>
              <a:rPr sz="1200" i="1" spc="1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A </a:t>
            </a:r>
            <a:r>
              <a:rPr sz="1200" i="1" spc="-8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and </a:t>
            </a:r>
            <a:r>
              <a:rPr sz="1200" i="1" spc="-3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B</a:t>
            </a:r>
            <a:r>
              <a:rPr sz="1200" spc="-30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) </a:t>
            </a:r>
            <a:r>
              <a:rPr sz="1200" spc="-75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= </a:t>
            </a:r>
            <a:r>
              <a:rPr sz="1200" i="1" spc="1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P</a:t>
            </a:r>
            <a:r>
              <a:rPr sz="1200" spc="10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(</a:t>
            </a:r>
            <a:r>
              <a:rPr sz="1200" i="1" spc="1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A </a:t>
            </a:r>
            <a:r>
              <a:rPr sz="1200" i="1" dirty="0">
                <a:solidFill>
                  <a:schemeClr val="accent6">
                    <a:lumMod val="75000"/>
                  </a:schemeClr>
                </a:solidFill>
                <a:latin typeface="Times New Roman"/>
                <a:cs typeface="Times New Roman"/>
              </a:rPr>
              <a:t>| </a:t>
            </a:r>
            <a:r>
              <a:rPr sz="1200" i="1" spc="-3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B</a:t>
            </a:r>
            <a:r>
              <a:rPr sz="1200" spc="-30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) </a:t>
            </a:r>
            <a:r>
              <a:rPr sz="1200" i="1" spc="114" dirty="0">
                <a:solidFill>
                  <a:schemeClr val="accent6">
                    <a:lumMod val="75000"/>
                  </a:schemeClr>
                </a:solidFill>
                <a:latin typeface="Times New Roman"/>
                <a:cs typeface="Times New Roman"/>
              </a:rPr>
              <a:t>×</a:t>
            </a:r>
            <a:r>
              <a:rPr sz="1200" i="1" spc="-25" dirty="0">
                <a:solidFill>
                  <a:schemeClr val="accent6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1200" i="1" spc="-25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P</a:t>
            </a:r>
            <a:r>
              <a:rPr sz="1200" spc="-25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(</a:t>
            </a:r>
            <a:r>
              <a:rPr sz="1200" i="1" spc="-25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B</a:t>
            </a:r>
            <a:r>
              <a:rPr sz="1200" spc="-25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)</a:t>
            </a:r>
            <a:endParaRPr sz="1200" dirty="0">
              <a:solidFill>
                <a:schemeClr val="accent6">
                  <a:lumMod val="75000"/>
                </a:schemeClr>
              </a:solidFill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120"/>
              </a:spcBef>
            </a:pPr>
            <a:r>
              <a:rPr sz="1200" b="1" spc="-15" dirty="0">
                <a:solidFill>
                  <a:srgbClr val="FFC000"/>
                </a:solidFill>
                <a:latin typeface="Arial"/>
                <a:cs typeface="Arial"/>
              </a:rPr>
              <a:t>disjoint</a:t>
            </a:r>
            <a:r>
              <a:rPr sz="1200" b="1" spc="-5" dirty="0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sz="1200" b="1" spc="-20" dirty="0">
                <a:solidFill>
                  <a:srgbClr val="FFC000"/>
                </a:solidFill>
                <a:latin typeface="Arial"/>
                <a:cs typeface="Arial"/>
              </a:rPr>
              <a:t>events:</a:t>
            </a:r>
            <a:endParaRPr sz="1200" dirty="0">
              <a:solidFill>
                <a:srgbClr val="FFC000"/>
              </a:solidFill>
              <a:latin typeface="Arial"/>
              <a:cs typeface="Arial"/>
            </a:endParaRPr>
          </a:p>
          <a:p>
            <a:pPr marL="309880" marR="1964055" indent="-182245">
              <a:lnSpc>
                <a:spcPct val="100000"/>
              </a:lnSpc>
              <a:spcBef>
                <a:spcPts val="60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65" dirty="0">
                <a:latin typeface="Arial"/>
                <a:cs typeface="Arial"/>
              </a:rPr>
              <a:t>We </a:t>
            </a:r>
            <a:r>
              <a:rPr sz="1200" spc="-10" dirty="0">
                <a:latin typeface="Arial"/>
                <a:cs typeface="Arial"/>
              </a:rPr>
              <a:t>know </a:t>
            </a:r>
            <a:r>
              <a:rPr sz="1200" spc="-75" dirty="0">
                <a:latin typeface="Arial"/>
                <a:cs typeface="Arial"/>
              </a:rPr>
              <a:t>P(A </a:t>
            </a:r>
            <a:r>
              <a:rPr sz="1200" i="1" dirty="0">
                <a:latin typeface="Times New Roman"/>
                <a:cs typeface="Times New Roman"/>
              </a:rPr>
              <a:t>| </a:t>
            </a:r>
            <a:r>
              <a:rPr sz="1200" spc="-60" dirty="0">
                <a:latin typeface="Arial"/>
                <a:cs typeface="Arial"/>
              </a:rPr>
              <a:t>B) </a:t>
            </a:r>
            <a:r>
              <a:rPr sz="1200" spc="10" dirty="0">
                <a:latin typeface="Arial"/>
                <a:cs typeface="Arial"/>
              </a:rPr>
              <a:t>= </a:t>
            </a:r>
            <a:r>
              <a:rPr sz="1200" spc="-5" dirty="0">
                <a:latin typeface="Arial"/>
                <a:cs typeface="Arial"/>
              </a:rPr>
              <a:t>0,  </a:t>
            </a:r>
            <a:r>
              <a:rPr sz="1200" spc="-30" dirty="0">
                <a:latin typeface="Arial"/>
                <a:cs typeface="Arial"/>
              </a:rPr>
              <a:t>since </a:t>
            </a:r>
            <a:r>
              <a:rPr sz="1200" spc="-40" dirty="0">
                <a:latin typeface="Arial"/>
                <a:cs typeface="Arial"/>
              </a:rPr>
              <a:t>if </a:t>
            </a:r>
            <a:r>
              <a:rPr sz="1200" spc="-10" dirty="0">
                <a:latin typeface="Arial"/>
                <a:cs typeface="Arial"/>
              </a:rPr>
              <a:t>B </a:t>
            </a:r>
            <a:r>
              <a:rPr sz="1200" spc="-20" dirty="0">
                <a:latin typeface="Arial"/>
                <a:cs typeface="Arial"/>
              </a:rPr>
              <a:t>happened </a:t>
            </a:r>
            <a:r>
              <a:rPr sz="1200" spc="-50" dirty="0">
                <a:latin typeface="Arial"/>
                <a:cs typeface="Arial"/>
              </a:rPr>
              <a:t>A  </a:t>
            </a:r>
            <a:r>
              <a:rPr sz="1200" spc="-10" dirty="0">
                <a:latin typeface="Arial"/>
                <a:cs typeface="Arial"/>
              </a:rPr>
              <a:t>could </a:t>
            </a:r>
            <a:r>
              <a:rPr sz="1200" spc="-5" dirty="0">
                <a:latin typeface="Arial"/>
                <a:cs typeface="Arial"/>
              </a:rPr>
              <a:t>not </a:t>
            </a:r>
            <a:r>
              <a:rPr sz="1200" spc="-45" dirty="0">
                <a:latin typeface="Arial"/>
                <a:cs typeface="Arial"/>
              </a:rPr>
              <a:t>have</a:t>
            </a:r>
            <a:r>
              <a:rPr sz="1200" spc="-65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happened</a:t>
            </a:r>
            <a:endParaRPr sz="1200" dirty="0">
              <a:latin typeface="Arial"/>
              <a:cs typeface="Arial"/>
            </a:endParaRPr>
          </a:p>
          <a:p>
            <a:pPr marL="127635">
              <a:lnSpc>
                <a:spcPct val="100000"/>
              </a:lnSpc>
              <a:spcBef>
                <a:spcPts val="31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75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P(A </a:t>
            </a:r>
            <a:r>
              <a:rPr sz="1200" spc="-25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and</a:t>
            </a:r>
            <a:r>
              <a:rPr sz="1200" spc="-45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spc="-60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B)</a:t>
            </a:r>
            <a:endParaRPr sz="1200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  <a:p>
            <a:pPr marL="309880">
              <a:lnSpc>
                <a:spcPct val="100000"/>
              </a:lnSpc>
              <a:spcBef>
                <a:spcPts val="5"/>
              </a:spcBef>
            </a:pPr>
            <a:r>
              <a:rPr sz="1200" spc="10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= </a:t>
            </a:r>
            <a:r>
              <a:rPr sz="1200" spc="-75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P(A </a:t>
            </a:r>
            <a:r>
              <a:rPr sz="1200" i="1" dirty="0">
                <a:solidFill>
                  <a:schemeClr val="accent6">
                    <a:lumMod val="75000"/>
                  </a:schemeClr>
                </a:solidFill>
                <a:latin typeface="Times New Roman"/>
                <a:cs typeface="Times New Roman"/>
              </a:rPr>
              <a:t>| </a:t>
            </a:r>
            <a:r>
              <a:rPr sz="1200" spc="-60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B) </a:t>
            </a:r>
            <a:r>
              <a:rPr sz="1200" i="1" spc="114" dirty="0">
                <a:solidFill>
                  <a:schemeClr val="accent6">
                    <a:lumMod val="75000"/>
                  </a:schemeClr>
                </a:solidFill>
                <a:latin typeface="Times New Roman"/>
                <a:cs typeface="Times New Roman"/>
              </a:rPr>
              <a:t>×</a:t>
            </a:r>
            <a:r>
              <a:rPr sz="1200" i="1" spc="180" dirty="0">
                <a:solidFill>
                  <a:schemeClr val="accent6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1200" spc="-75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P(B)</a:t>
            </a:r>
            <a:endParaRPr sz="1200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47650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👫</a:t>
            </a:r>
          </a:p>
        </p:txBody>
      </p:sp>
      <p:sp>
        <p:nvSpPr>
          <p:cNvPr id="9" name="Rectangle 8"/>
          <p:cNvSpPr/>
          <p:nvPr/>
        </p:nvSpPr>
        <p:spPr>
          <a:xfrm>
            <a:off x="-59898" y="-31161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sp>
        <p:nvSpPr>
          <p:cNvPr id="10" name="object 3"/>
          <p:cNvSpPr txBox="1"/>
          <p:nvPr/>
        </p:nvSpPr>
        <p:spPr>
          <a:xfrm>
            <a:off x="355600" y="501840"/>
            <a:ext cx="2694686" cy="1968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dirty="0">
                <a:solidFill>
                  <a:srgbClr val="0070C0"/>
                </a:solidFill>
                <a:latin typeface="DejaVu Serif"/>
                <a:cs typeface="DejaVu Serif"/>
              </a:rPr>
              <a:t>▶ </a:t>
            </a:r>
            <a:r>
              <a:rPr sz="1200" i="1" spc="-20" dirty="0">
                <a:solidFill>
                  <a:srgbClr val="0070C0"/>
                </a:solidFill>
                <a:latin typeface="Arial"/>
                <a:cs typeface="Arial"/>
              </a:rPr>
              <a:t>Bayes’ </a:t>
            </a:r>
            <a:r>
              <a:rPr sz="1200" i="1" spc="-25" dirty="0" smtClean="0">
                <a:solidFill>
                  <a:srgbClr val="0070C0"/>
                </a:solidFill>
                <a:latin typeface="Arial"/>
                <a:cs typeface="Arial"/>
              </a:rPr>
              <a:t>theorem</a:t>
            </a:r>
            <a:r>
              <a:rPr lang="en-US" sz="1200" i="1" spc="-25" dirty="0" smtClean="0">
                <a:solidFill>
                  <a:srgbClr val="0070C0"/>
                </a:solidFill>
                <a:latin typeface="Arial"/>
                <a:cs typeface="Arial"/>
              </a:rPr>
              <a:t>/equation</a:t>
            </a:r>
            <a:r>
              <a:rPr sz="1200" i="1" spc="-25" dirty="0" smtClean="0">
                <a:solidFill>
                  <a:srgbClr val="0070C0"/>
                </a:solidFill>
                <a:latin typeface="Arial"/>
                <a:cs typeface="Arial"/>
              </a:rPr>
              <a:t>: </a:t>
            </a:r>
            <a:r>
              <a:rPr sz="1200" i="1" spc="10" dirty="0">
                <a:solidFill>
                  <a:srgbClr val="0070C0"/>
                </a:solidFill>
                <a:latin typeface="Georgia"/>
                <a:cs typeface="Georgia"/>
              </a:rPr>
              <a:t>P</a:t>
            </a:r>
            <a:r>
              <a:rPr sz="1200" spc="10" dirty="0">
                <a:solidFill>
                  <a:srgbClr val="0070C0"/>
                </a:solidFill>
                <a:latin typeface="Verdana"/>
                <a:cs typeface="Verdana"/>
              </a:rPr>
              <a:t>(</a:t>
            </a:r>
            <a:r>
              <a:rPr sz="1200" i="1" spc="10" dirty="0">
                <a:solidFill>
                  <a:srgbClr val="0070C0"/>
                </a:solidFill>
                <a:latin typeface="Georgia"/>
                <a:cs typeface="Georgia"/>
              </a:rPr>
              <a:t>A </a:t>
            </a:r>
            <a:r>
              <a:rPr sz="1200" i="1" dirty="0">
                <a:solidFill>
                  <a:srgbClr val="0070C0"/>
                </a:solidFill>
                <a:latin typeface="Times New Roman"/>
                <a:cs typeface="Times New Roman"/>
              </a:rPr>
              <a:t>| </a:t>
            </a:r>
            <a:r>
              <a:rPr sz="1200" i="1" spc="-30" dirty="0">
                <a:solidFill>
                  <a:srgbClr val="0070C0"/>
                </a:solidFill>
                <a:latin typeface="Georgia"/>
                <a:cs typeface="Georgia"/>
              </a:rPr>
              <a:t>B</a:t>
            </a:r>
            <a:r>
              <a:rPr sz="1200" spc="-30" dirty="0">
                <a:solidFill>
                  <a:srgbClr val="0070C0"/>
                </a:solidFill>
                <a:latin typeface="Verdana"/>
                <a:cs typeface="Verdana"/>
              </a:rPr>
              <a:t>)</a:t>
            </a:r>
            <a:r>
              <a:rPr sz="1200" spc="-35" dirty="0">
                <a:solidFill>
                  <a:srgbClr val="0070C0"/>
                </a:solidFill>
                <a:latin typeface="Verdana"/>
                <a:cs typeface="Verdana"/>
              </a:rPr>
              <a:t> </a:t>
            </a:r>
            <a:r>
              <a:rPr sz="1200" spc="-75" dirty="0">
                <a:solidFill>
                  <a:srgbClr val="0070C0"/>
                </a:solidFill>
                <a:latin typeface="Verdana"/>
                <a:cs typeface="Verdana"/>
              </a:rPr>
              <a:t>=</a:t>
            </a:r>
            <a:endParaRPr sz="1200" dirty="0">
              <a:solidFill>
                <a:srgbClr val="0070C0"/>
              </a:solidFill>
              <a:latin typeface="Verdana"/>
              <a:cs typeface="Verdana"/>
            </a:endParaRPr>
          </a:p>
        </p:txBody>
      </p:sp>
      <p:sp>
        <p:nvSpPr>
          <p:cNvPr id="11" name="object 4"/>
          <p:cNvSpPr txBox="1"/>
          <p:nvPr/>
        </p:nvSpPr>
        <p:spPr>
          <a:xfrm>
            <a:off x="2974593" y="484246"/>
            <a:ext cx="596900" cy="1352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i="1" u="sng" spc="65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P</a:t>
            </a:r>
            <a:r>
              <a:rPr sz="800" u="sng" spc="65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(</a:t>
            </a:r>
            <a:r>
              <a:rPr sz="800" i="1" u="sng" spc="65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A </a:t>
            </a:r>
            <a:r>
              <a:rPr sz="800" i="1" u="sng" spc="-15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and</a:t>
            </a:r>
            <a:r>
              <a:rPr sz="800" i="1" u="sng" spc="145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 </a:t>
            </a:r>
            <a:r>
              <a:rPr sz="800" i="1" u="sng" spc="45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B</a:t>
            </a:r>
            <a:r>
              <a:rPr sz="800" u="sng" spc="45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)</a:t>
            </a:r>
            <a:endParaRPr sz="800">
              <a:solidFill>
                <a:srgbClr val="0070C0"/>
              </a:solidFill>
              <a:latin typeface="Arial Black"/>
              <a:cs typeface="Arial Black"/>
            </a:endParaRPr>
          </a:p>
        </p:txBody>
      </p:sp>
      <p:sp>
        <p:nvSpPr>
          <p:cNvPr id="12" name="object 5"/>
          <p:cNvSpPr txBox="1"/>
          <p:nvPr/>
        </p:nvSpPr>
        <p:spPr>
          <a:xfrm>
            <a:off x="3143250" y="608960"/>
            <a:ext cx="259079" cy="1352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i="1" spc="85" dirty="0">
                <a:solidFill>
                  <a:srgbClr val="0070C0"/>
                </a:solidFill>
                <a:latin typeface="Georgia"/>
                <a:cs typeface="Georgia"/>
              </a:rPr>
              <a:t>P</a:t>
            </a:r>
            <a:r>
              <a:rPr sz="800" spc="15" dirty="0">
                <a:solidFill>
                  <a:srgbClr val="0070C0"/>
                </a:solidFill>
                <a:latin typeface="Arial Black"/>
                <a:cs typeface="Arial Black"/>
              </a:rPr>
              <a:t>(</a:t>
            </a:r>
            <a:r>
              <a:rPr sz="800" i="1" spc="70" dirty="0">
                <a:solidFill>
                  <a:srgbClr val="0070C0"/>
                </a:solidFill>
                <a:latin typeface="Georgia"/>
                <a:cs typeface="Georgia"/>
              </a:rPr>
              <a:t>B</a:t>
            </a:r>
            <a:r>
              <a:rPr sz="800" spc="15" dirty="0">
                <a:solidFill>
                  <a:srgbClr val="0070C0"/>
                </a:solidFill>
                <a:latin typeface="Arial Black"/>
                <a:cs typeface="Arial Black"/>
              </a:rPr>
              <a:t>)</a:t>
            </a:r>
            <a:endParaRPr sz="800" dirty="0">
              <a:solidFill>
                <a:srgbClr val="0070C0"/>
              </a:solidFill>
              <a:latin typeface="Arial Black"/>
              <a:cs typeface="Arial Black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7851" y="2664270"/>
            <a:ext cx="1295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*assume P(B)≠0</a:t>
            </a:r>
            <a:endParaRPr lang="en-US" sz="1000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77466" y="57937"/>
            <a:ext cx="293497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3.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Bayes'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theorem </a:t>
            </a:r>
            <a:r>
              <a:rPr sz="1050" spc="35" dirty="0">
                <a:solidFill>
                  <a:srgbClr val="FFFFFF"/>
                </a:solidFill>
                <a:latin typeface="Arial"/>
                <a:cs typeface="Arial"/>
              </a:rPr>
              <a:t>works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for </a:t>
            </a: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all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types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0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events</a:t>
            </a:r>
            <a:endParaRPr sz="10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5</a:t>
            </a:r>
            <a:endParaRPr sz="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5955" y="743902"/>
            <a:ext cx="3949700" cy="18751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2090">
              <a:lnSpc>
                <a:spcPct val="100000"/>
              </a:lnSpc>
              <a:spcBef>
                <a:spcPts val="9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5" dirty="0">
                <a:latin typeface="Arial"/>
                <a:cs typeface="Arial"/>
              </a:rPr>
              <a:t>... </a:t>
            </a:r>
            <a:r>
              <a:rPr sz="1200" spc="-20" dirty="0">
                <a:latin typeface="Arial"/>
                <a:cs typeface="Arial"/>
              </a:rPr>
              <a:t>can be </a:t>
            </a:r>
            <a:r>
              <a:rPr sz="1200" spc="-25" dirty="0">
                <a:latin typeface="Arial"/>
                <a:cs typeface="Arial"/>
              </a:rPr>
              <a:t>rewritten </a:t>
            </a:r>
            <a:r>
              <a:rPr sz="1200" spc="-30" dirty="0">
                <a:latin typeface="Arial"/>
                <a:cs typeface="Arial"/>
              </a:rPr>
              <a:t>as: </a:t>
            </a:r>
            <a:r>
              <a:rPr sz="1200" i="1" spc="1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P</a:t>
            </a:r>
            <a:r>
              <a:rPr sz="1200" spc="10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(</a:t>
            </a:r>
            <a:r>
              <a:rPr sz="1200" i="1" spc="1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A </a:t>
            </a:r>
            <a:r>
              <a:rPr sz="1200" i="1" spc="-8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and </a:t>
            </a:r>
            <a:r>
              <a:rPr sz="1200" i="1" spc="-3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B</a:t>
            </a:r>
            <a:r>
              <a:rPr sz="1200" spc="-30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) </a:t>
            </a:r>
            <a:r>
              <a:rPr sz="1200" spc="-75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= </a:t>
            </a:r>
            <a:r>
              <a:rPr sz="1200" i="1" spc="1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P</a:t>
            </a:r>
            <a:r>
              <a:rPr sz="1200" spc="10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(</a:t>
            </a:r>
            <a:r>
              <a:rPr sz="1200" i="1" spc="1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A </a:t>
            </a:r>
            <a:r>
              <a:rPr sz="1200" i="1" dirty="0">
                <a:solidFill>
                  <a:schemeClr val="accent6">
                    <a:lumMod val="75000"/>
                  </a:schemeClr>
                </a:solidFill>
                <a:latin typeface="Times New Roman"/>
                <a:cs typeface="Times New Roman"/>
              </a:rPr>
              <a:t>| </a:t>
            </a:r>
            <a:r>
              <a:rPr sz="1200" i="1" spc="-3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B</a:t>
            </a:r>
            <a:r>
              <a:rPr sz="1200" spc="-30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) </a:t>
            </a:r>
            <a:r>
              <a:rPr sz="1200" i="1" spc="114" dirty="0">
                <a:solidFill>
                  <a:schemeClr val="accent6">
                    <a:lumMod val="75000"/>
                  </a:schemeClr>
                </a:solidFill>
                <a:latin typeface="Times New Roman"/>
                <a:cs typeface="Times New Roman"/>
              </a:rPr>
              <a:t>×</a:t>
            </a:r>
            <a:r>
              <a:rPr sz="1200" i="1" spc="-25" dirty="0">
                <a:solidFill>
                  <a:schemeClr val="accent6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1200" i="1" spc="-25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P</a:t>
            </a:r>
            <a:r>
              <a:rPr sz="1200" spc="-25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(</a:t>
            </a:r>
            <a:r>
              <a:rPr sz="1200" i="1" spc="-25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B</a:t>
            </a:r>
            <a:r>
              <a:rPr sz="1200" spc="-25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)</a:t>
            </a:r>
            <a:endParaRPr sz="1200" dirty="0">
              <a:solidFill>
                <a:schemeClr val="accent6">
                  <a:lumMod val="75000"/>
                </a:schemeClr>
              </a:solidFill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120"/>
              </a:spcBef>
            </a:pPr>
            <a:r>
              <a:rPr sz="1200" b="1" spc="-15" dirty="0">
                <a:solidFill>
                  <a:srgbClr val="FFC000"/>
                </a:solidFill>
                <a:latin typeface="Arial"/>
                <a:cs typeface="Arial"/>
              </a:rPr>
              <a:t>disjoint</a:t>
            </a:r>
            <a:r>
              <a:rPr sz="1200" b="1" spc="-5" dirty="0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sz="1200" b="1" spc="-20" dirty="0">
                <a:solidFill>
                  <a:srgbClr val="FFC000"/>
                </a:solidFill>
                <a:latin typeface="Arial"/>
                <a:cs typeface="Arial"/>
              </a:rPr>
              <a:t>events</a:t>
            </a:r>
            <a:r>
              <a:rPr sz="1200" b="1" spc="-20" dirty="0">
                <a:latin typeface="Arial"/>
                <a:cs typeface="Arial"/>
              </a:rPr>
              <a:t>:</a:t>
            </a:r>
            <a:endParaRPr sz="1200" dirty="0">
              <a:latin typeface="Arial"/>
              <a:cs typeface="Arial"/>
            </a:endParaRPr>
          </a:p>
          <a:p>
            <a:pPr marL="309880" marR="1964055" indent="-182245">
              <a:lnSpc>
                <a:spcPct val="100000"/>
              </a:lnSpc>
              <a:spcBef>
                <a:spcPts val="60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65" dirty="0">
                <a:latin typeface="Arial"/>
                <a:cs typeface="Arial"/>
              </a:rPr>
              <a:t>We </a:t>
            </a:r>
            <a:r>
              <a:rPr sz="1200" spc="-10" dirty="0">
                <a:latin typeface="Arial"/>
                <a:cs typeface="Arial"/>
              </a:rPr>
              <a:t>know </a:t>
            </a:r>
            <a:r>
              <a:rPr sz="1200" spc="-75" dirty="0">
                <a:solidFill>
                  <a:srgbClr val="FFC000"/>
                </a:solidFill>
                <a:latin typeface="Arial"/>
                <a:cs typeface="Arial"/>
              </a:rPr>
              <a:t>P(A </a:t>
            </a:r>
            <a:r>
              <a:rPr sz="1200" i="1" dirty="0">
                <a:solidFill>
                  <a:srgbClr val="FFC000"/>
                </a:solidFill>
                <a:latin typeface="Times New Roman"/>
                <a:cs typeface="Times New Roman"/>
              </a:rPr>
              <a:t>| </a:t>
            </a:r>
            <a:r>
              <a:rPr sz="1200" spc="-60" dirty="0">
                <a:solidFill>
                  <a:srgbClr val="FFC000"/>
                </a:solidFill>
                <a:latin typeface="Arial"/>
                <a:cs typeface="Arial"/>
              </a:rPr>
              <a:t>B) </a:t>
            </a:r>
            <a:r>
              <a:rPr sz="1200" spc="10" dirty="0">
                <a:solidFill>
                  <a:srgbClr val="FFC000"/>
                </a:solidFill>
                <a:latin typeface="Arial"/>
                <a:cs typeface="Arial"/>
              </a:rPr>
              <a:t>= </a:t>
            </a:r>
            <a:r>
              <a:rPr sz="1200" spc="-5" dirty="0">
                <a:solidFill>
                  <a:srgbClr val="FFC000"/>
                </a:solidFill>
                <a:latin typeface="Arial"/>
                <a:cs typeface="Arial"/>
              </a:rPr>
              <a:t>0</a:t>
            </a:r>
            <a:r>
              <a:rPr sz="1200" spc="-5" dirty="0">
                <a:latin typeface="Arial"/>
                <a:cs typeface="Arial"/>
              </a:rPr>
              <a:t>,  </a:t>
            </a:r>
            <a:r>
              <a:rPr sz="1200" spc="-30" dirty="0">
                <a:latin typeface="Arial"/>
                <a:cs typeface="Arial"/>
              </a:rPr>
              <a:t>since </a:t>
            </a:r>
            <a:r>
              <a:rPr sz="1200" spc="-40" dirty="0">
                <a:latin typeface="Arial"/>
                <a:cs typeface="Arial"/>
              </a:rPr>
              <a:t>if </a:t>
            </a:r>
            <a:r>
              <a:rPr sz="1200" spc="-10" dirty="0">
                <a:latin typeface="Arial"/>
                <a:cs typeface="Arial"/>
              </a:rPr>
              <a:t>B </a:t>
            </a:r>
            <a:r>
              <a:rPr sz="1200" spc="-20" dirty="0">
                <a:latin typeface="Arial"/>
                <a:cs typeface="Arial"/>
              </a:rPr>
              <a:t>happened </a:t>
            </a:r>
            <a:r>
              <a:rPr sz="1200" spc="-50" dirty="0">
                <a:latin typeface="Arial"/>
                <a:cs typeface="Arial"/>
              </a:rPr>
              <a:t>A  </a:t>
            </a:r>
            <a:r>
              <a:rPr sz="1200" spc="-10" dirty="0">
                <a:latin typeface="Arial"/>
                <a:cs typeface="Arial"/>
              </a:rPr>
              <a:t>could </a:t>
            </a:r>
            <a:r>
              <a:rPr sz="1200" spc="-5" dirty="0">
                <a:latin typeface="Arial"/>
                <a:cs typeface="Arial"/>
              </a:rPr>
              <a:t>not </a:t>
            </a:r>
            <a:r>
              <a:rPr sz="1200" spc="-45" dirty="0">
                <a:latin typeface="Arial"/>
                <a:cs typeface="Arial"/>
              </a:rPr>
              <a:t>have</a:t>
            </a:r>
            <a:r>
              <a:rPr sz="1200" spc="-65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happened</a:t>
            </a:r>
            <a:endParaRPr sz="1200" dirty="0">
              <a:latin typeface="Arial"/>
              <a:cs typeface="Arial"/>
            </a:endParaRPr>
          </a:p>
          <a:p>
            <a:pPr marL="127635">
              <a:lnSpc>
                <a:spcPct val="100000"/>
              </a:lnSpc>
              <a:spcBef>
                <a:spcPts val="31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75" dirty="0">
                <a:solidFill>
                  <a:srgbClr val="FFC000"/>
                </a:solidFill>
                <a:latin typeface="Arial"/>
                <a:cs typeface="Arial"/>
              </a:rPr>
              <a:t>P(A </a:t>
            </a:r>
            <a:r>
              <a:rPr sz="1200" spc="-25" dirty="0">
                <a:solidFill>
                  <a:srgbClr val="FFC000"/>
                </a:solidFill>
                <a:latin typeface="Arial"/>
                <a:cs typeface="Arial"/>
              </a:rPr>
              <a:t>and</a:t>
            </a:r>
            <a:r>
              <a:rPr sz="1200" spc="-45" dirty="0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sz="1200" spc="-60" dirty="0">
                <a:solidFill>
                  <a:srgbClr val="FFC000"/>
                </a:solidFill>
                <a:latin typeface="Arial"/>
                <a:cs typeface="Arial"/>
              </a:rPr>
              <a:t>B)</a:t>
            </a:r>
            <a:endParaRPr sz="1200" dirty="0">
              <a:solidFill>
                <a:srgbClr val="FFC000"/>
              </a:solidFill>
              <a:latin typeface="Arial"/>
              <a:cs typeface="Arial"/>
            </a:endParaRPr>
          </a:p>
          <a:p>
            <a:pPr marL="309880">
              <a:lnSpc>
                <a:spcPct val="100000"/>
              </a:lnSpc>
              <a:spcBef>
                <a:spcPts val="5"/>
              </a:spcBef>
            </a:pPr>
            <a:r>
              <a:rPr sz="1200" spc="10" dirty="0">
                <a:latin typeface="Arial"/>
                <a:cs typeface="Arial"/>
              </a:rPr>
              <a:t>= </a:t>
            </a:r>
            <a:r>
              <a:rPr sz="1200" spc="-75" dirty="0" smtClean="0">
                <a:latin typeface="Arial"/>
                <a:cs typeface="Arial"/>
              </a:rPr>
              <a:t>P(A </a:t>
            </a:r>
            <a:r>
              <a:rPr sz="1200" i="1" dirty="0" smtClean="0">
                <a:latin typeface="Times New Roman"/>
                <a:cs typeface="Times New Roman"/>
              </a:rPr>
              <a:t>| </a:t>
            </a:r>
            <a:r>
              <a:rPr sz="1200" spc="-60" dirty="0" smtClean="0">
                <a:latin typeface="Arial"/>
                <a:cs typeface="Arial"/>
              </a:rPr>
              <a:t>B) </a:t>
            </a:r>
            <a:r>
              <a:rPr sz="1200" i="1" spc="114" dirty="0" smtClean="0">
                <a:latin typeface="Times New Roman"/>
                <a:cs typeface="Times New Roman"/>
              </a:rPr>
              <a:t>×</a:t>
            </a:r>
            <a:r>
              <a:rPr sz="1200" i="1" spc="180" dirty="0" smtClean="0">
                <a:latin typeface="Times New Roman"/>
                <a:cs typeface="Times New Roman"/>
              </a:rPr>
              <a:t> </a:t>
            </a:r>
            <a:r>
              <a:rPr sz="1200" spc="-75" dirty="0">
                <a:latin typeface="Arial"/>
                <a:cs typeface="Arial"/>
              </a:rPr>
              <a:t>P(B)</a:t>
            </a:r>
            <a:endParaRPr sz="1200" dirty="0">
              <a:latin typeface="Arial"/>
              <a:cs typeface="Arial"/>
            </a:endParaRPr>
          </a:p>
          <a:p>
            <a:pPr marL="309880">
              <a:lnSpc>
                <a:spcPct val="100000"/>
              </a:lnSpc>
              <a:spcBef>
                <a:spcPts val="5"/>
              </a:spcBef>
            </a:pPr>
            <a:r>
              <a:rPr sz="1200" spc="10" dirty="0">
                <a:latin typeface="Arial"/>
                <a:cs typeface="Arial"/>
              </a:rPr>
              <a:t>= </a:t>
            </a:r>
            <a:r>
              <a:rPr sz="1200" i="1" spc="-10" dirty="0">
                <a:latin typeface="Arial"/>
                <a:cs typeface="Arial"/>
              </a:rPr>
              <a:t>0 </a:t>
            </a:r>
            <a:r>
              <a:rPr sz="1200" i="1" spc="114" dirty="0" smtClean="0">
                <a:latin typeface="Times New Roman"/>
                <a:cs typeface="Times New Roman"/>
              </a:rPr>
              <a:t>× </a:t>
            </a:r>
            <a:r>
              <a:rPr sz="1200" spc="-75" dirty="0">
                <a:latin typeface="Arial"/>
                <a:cs typeface="Arial"/>
              </a:rPr>
              <a:t>P(B) </a:t>
            </a:r>
            <a:r>
              <a:rPr sz="1200" spc="10" dirty="0">
                <a:latin typeface="Arial"/>
                <a:cs typeface="Arial"/>
              </a:rPr>
              <a:t>=</a:t>
            </a:r>
            <a:r>
              <a:rPr sz="1200" spc="-15" dirty="0"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FFC000"/>
                </a:solidFill>
                <a:latin typeface="Arial"/>
                <a:cs typeface="Arial"/>
              </a:rPr>
              <a:t>0</a:t>
            </a:r>
            <a:endParaRPr sz="1200" dirty="0">
              <a:solidFill>
                <a:srgbClr val="FFC000"/>
              </a:solidFill>
              <a:latin typeface="Arial"/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47650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👫</a:t>
            </a:r>
          </a:p>
        </p:txBody>
      </p:sp>
      <p:sp>
        <p:nvSpPr>
          <p:cNvPr id="9" name="Rectangle 8"/>
          <p:cNvSpPr/>
          <p:nvPr/>
        </p:nvSpPr>
        <p:spPr>
          <a:xfrm>
            <a:off x="-59898" y="-31161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sp>
        <p:nvSpPr>
          <p:cNvPr id="10" name="object 3"/>
          <p:cNvSpPr txBox="1"/>
          <p:nvPr/>
        </p:nvSpPr>
        <p:spPr>
          <a:xfrm>
            <a:off x="355600" y="501840"/>
            <a:ext cx="2694686" cy="1968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i="1" spc="-20" dirty="0">
                <a:solidFill>
                  <a:srgbClr val="024F84"/>
                </a:solidFill>
                <a:latin typeface="Arial"/>
                <a:cs typeface="Arial"/>
              </a:rPr>
              <a:t>Bayes’ </a:t>
            </a:r>
            <a:r>
              <a:rPr sz="1200" i="1" spc="-25" dirty="0" smtClean="0">
                <a:solidFill>
                  <a:srgbClr val="024F84"/>
                </a:solidFill>
                <a:latin typeface="Arial"/>
                <a:cs typeface="Arial"/>
              </a:rPr>
              <a:t>theorem</a:t>
            </a:r>
            <a:r>
              <a:rPr lang="en-US" sz="1200" i="1" spc="-25" dirty="0" smtClean="0">
                <a:solidFill>
                  <a:srgbClr val="024F84"/>
                </a:solidFill>
                <a:latin typeface="Arial"/>
                <a:cs typeface="Arial"/>
              </a:rPr>
              <a:t>/equation</a:t>
            </a:r>
            <a:r>
              <a:rPr sz="1200" i="1" spc="-25" dirty="0" smtClean="0">
                <a:solidFill>
                  <a:srgbClr val="024F84"/>
                </a:solidFill>
                <a:latin typeface="Arial"/>
                <a:cs typeface="Arial"/>
              </a:rPr>
              <a:t>: </a:t>
            </a:r>
            <a:r>
              <a:rPr sz="1200" i="1" spc="10" dirty="0">
                <a:latin typeface="Georgia"/>
                <a:cs typeface="Georgia"/>
              </a:rPr>
              <a:t>P</a:t>
            </a:r>
            <a:r>
              <a:rPr sz="1200" spc="10" dirty="0">
                <a:latin typeface="Verdana"/>
                <a:cs typeface="Verdana"/>
              </a:rPr>
              <a:t>(</a:t>
            </a:r>
            <a:r>
              <a:rPr sz="1200" i="1" spc="10" dirty="0">
                <a:latin typeface="Georgia"/>
                <a:cs typeface="Georgia"/>
              </a:rPr>
              <a:t>A </a:t>
            </a:r>
            <a:r>
              <a:rPr sz="1200" i="1" dirty="0">
                <a:latin typeface="Times New Roman"/>
                <a:cs typeface="Times New Roman"/>
              </a:rPr>
              <a:t>| </a:t>
            </a:r>
            <a:r>
              <a:rPr sz="1200" i="1" spc="-30" dirty="0">
                <a:latin typeface="Georgia"/>
                <a:cs typeface="Georgia"/>
              </a:rPr>
              <a:t>B</a:t>
            </a:r>
            <a:r>
              <a:rPr sz="1200" spc="-30" dirty="0">
                <a:latin typeface="Verdana"/>
                <a:cs typeface="Verdana"/>
              </a:rPr>
              <a:t>)</a:t>
            </a:r>
            <a:r>
              <a:rPr sz="1200" spc="-35" dirty="0">
                <a:latin typeface="Verdana"/>
                <a:cs typeface="Verdana"/>
              </a:rPr>
              <a:t> </a:t>
            </a:r>
            <a:r>
              <a:rPr sz="1200" spc="-75" dirty="0">
                <a:latin typeface="Verdana"/>
                <a:cs typeface="Verdana"/>
              </a:rPr>
              <a:t>=</a:t>
            </a:r>
            <a:endParaRPr sz="1200" dirty="0">
              <a:latin typeface="Verdana"/>
              <a:cs typeface="Verdana"/>
            </a:endParaRPr>
          </a:p>
        </p:txBody>
      </p:sp>
      <p:sp>
        <p:nvSpPr>
          <p:cNvPr id="11" name="object 4"/>
          <p:cNvSpPr txBox="1"/>
          <p:nvPr/>
        </p:nvSpPr>
        <p:spPr>
          <a:xfrm>
            <a:off x="2974593" y="484246"/>
            <a:ext cx="596900" cy="147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i="1" u="sng" spc="65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P</a:t>
            </a:r>
            <a:r>
              <a:rPr sz="800" u="sng" spc="65" dirty="0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(</a:t>
            </a:r>
            <a:r>
              <a:rPr sz="800" i="1" u="sng" spc="65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A </a:t>
            </a:r>
            <a:r>
              <a:rPr sz="800" i="1" u="sng" spc="-15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and</a:t>
            </a:r>
            <a:r>
              <a:rPr sz="800" i="1" u="sng" spc="145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 </a:t>
            </a:r>
            <a:r>
              <a:rPr sz="800" i="1" u="sng" spc="45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B</a:t>
            </a:r>
            <a:r>
              <a:rPr sz="800" u="sng" spc="45" dirty="0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)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12" name="object 5"/>
          <p:cNvSpPr txBox="1"/>
          <p:nvPr/>
        </p:nvSpPr>
        <p:spPr>
          <a:xfrm>
            <a:off x="3143250" y="608960"/>
            <a:ext cx="259079" cy="147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i="1" spc="85" dirty="0">
                <a:latin typeface="Georgia"/>
                <a:cs typeface="Georgia"/>
              </a:rPr>
              <a:t>P</a:t>
            </a:r>
            <a:r>
              <a:rPr sz="800" spc="15" dirty="0">
                <a:latin typeface="Arial Black"/>
                <a:cs typeface="Arial Black"/>
              </a:rPr>
              <a:t>(</a:t>
            </a:r>
            <a:r>
              <a:rPr sz="800" i="1" spc="70" dirty="0">
                <a:latin typeface="Georgia"/>
                <a:cs typeface="Georgia"/>
              </a:rPr>
              <a:t>B</a:t>
            </a:r>
            <a:r>
              <a:rPr sz="800" spc="15" dirty="0">
                <a:latin typeface="Arial Black"/>
                <a:cs typeface="Arial Black"/>
              </a:rPr>
              <a:t>)</a:t>
            </a:r>
            <a:endParaRPr sz="800" dirty="0">
              <a:latin typeface="Arial Black"/>
              <a:cs typeface="Arial Black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7851" y="2664270"/>
            <a:ext cx="1295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*assume P(B)≠0</a:t>
            </a:r>
            <a:endParaRPr lang="en-US" sz="1000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77466" y="57937"/>
            <a:ext cx="293497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3.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Bayes'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theorem </a:t>
            </a:r>
            <a:r>
              <a:rPr sz="1050" spc="35" dirty="0">
                <a:solidFill>
                  <a:srgbClr val="FFFFFF"/>
                </a:solidFill>
                <a:latin typeface="Arial"/>
                <a:cs typeface="Arial"/>
              </a:rPr>
              <a:t>works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for </a:t>
            </a: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all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types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0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events</a:t>
            </a:r>
            <a:endParaRPr sz="105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5</a:t>
            </a:r>
            <a:endParaRPr sz="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5600" y="743902"/>
            <a:ext cx="3750310" cy="207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5" dirty="0">
                <a:latin typeface="Arial"/>
                <a:cs typeface="Arial"/>
              </a:rPr>
              <a:t>... </a:t>
            </a:r>
            <a:r>
              <a:rPr sz="1200" spc="-20" dirty="0">
                <a:latin typeface="Arial"/>
                <a:cs typeface="Arial"/>
              </a:rPr>
              <a:t>can be </a:t>
            </a:r>
            <a:r>
              <a:rPr sz="1200" spc="-25" dirty="0">
                <a:latin typeface="Arial"/>
                <a:cs typeface="Arial"/>
              </a:rPr>
              <a:t>rewritten </a:t>
            </a:r>
            <a:r>
              <a:rPr sz="1200" spc="-30" dirty="0">
                <a:latin typeface="Arial"/>
                <a:cs typeface="Arial"/>
              </a:rPr>
              <a:t>as: </a:t>
            </a:r>
            <a:r>
              <a:rPr sz="1200" i="1" spc="10" dirty="0">
                <a:latin typeface="Georgia"/>
                <a:cs typeface="Georgia"/>
              </a:rPr>
              <a:t>P</a:t>
            </a:r>
            <a:r>
              <a:rPr sz="1200" spc="10" dirty="0">
                <a:latin typeface="Verdana"/>
                <a:cs typeface="Verdana"/>
              </a:rPr>
              <a:t>(</a:t>
            </a:r>
            <a:r>
              <a:rPr sz="1200" i="1" spc="10" dirty="0">
                <a:latin typeface="Georgia"/>
                <a:cs typeface="Georgia"/>
              </a:rPr>
              <a:t>A </a:t>
            </a:r>
            <a:r>
              <a:rPr sz="1200" i="1" spc="-80" dirty="0">
                <a:latin typeface="Georgia"/>
                <a:cs typeface="Georgia"/>
              </a:rPr>
              <a:t>and </a:t>
            </a:r>
            <a:r>
              <a:rPr sz="1200" i="1" spc="-30" dirty="0">
                <a:latin typeface="Georgia"/>
                <a:cs typeface="Georgia"/>
              </a:rPr>
              <a:t>B</a:t>
            </a:r>
            <a:r>
              <a:rPr sz="1200" spc="-30" dirty="0">
                <a:latin typeface="Verdana"/>
                <a:cs typeface="Verdana"/>
              </a:rPr>
              <a:t>) </a:t>
            </a:r>
            <a:r>
              <a:rPr sz="1200" spc="-75" dirty="0">
                <a:latin typeface="Verdana"/>
                <a:cs typeface="Verdana"/>
              </a:rPr>
              <a:t>= </a:t>
            </a:r>
            <a:r>
              <a:rPr sz="1200" i="1" spc="10" dirty="0">
                <a:latin typeface="Georgia"/>
                <a:cs typeface="Georgia"/>
              </a:rPr>
              <a:t>P</a:t>
            </a:r>
            <a:r>
              <a:rPr sz="1200" spc="10" dirty="0">
                <a:latin typeface="Verdana"/>
                <a:cs typeface="Verdana"/>
              </a:rPr>
              <a:t>(</a:t>
            </a:r>
            <a:r>
              <a:rPr sz="1200" i="1" spc="10" dirty="0">
                <a:latin typeface="Georgia"/>
                <a:cs typeface="Georgia"/>
              </a:rPr>
              <a:t>A </a:t>
            </a:r>
            <a:r>
              <a:rPr sz="1200" i="1" dirty="0">
                <a:latin typeface="Times New Roman"/>
                <a:cs typeface="Times New Roman"/>
              </a:rPr>
              <a:t>| </a:t>
            </a:r>
            <a:r>
              <a:rPr sz="1200" i="1" spc="-30" dirty="0">
                <a:latin typeface="Georgia"/>
                <a:cs typeface="Georgia"/>
              </a:rPr>
              <a:t>B</a:t>
            </a:r>
            <a:r>
              <a:rPr sz="1200" spc="-30" dirty="0">
                <a:latin typeface="Verdana"/>
                <a:cs typeface="Verdana"/>
              </a:rPr>
              <a:t>) </a:t>
            </a:r>
            <a:r>
              <a:rPr sz="1200" i="1" spc="114" dirty="0">
                <a:latin typeface="Times New Roman"/>
                <a:cs typeface="Times New Roman"/>
              </a:rPr>
              <a:t>×</a:t>
            </a:r>
            <a:r>
              <a:rPr sz="1200" i="1" spc="-25" dirty="0">
                <a:latin typeface="Times New Roman"/>
                <a:cs typeface="Times New Roman"/>
              </a:rPr>
              <a:t> </a:t>
            </a:r>
            <a:r>
              <a:rPr sz="1200" i="1" spc="-25" dirty="0">
                <a:latin typeface="Georgia"/>
                <a:cs typeface="Georgia"/>
              </a:rPr>
              <a:t>P</a:t>
            </a:r>
            <a:r>
              <a:rPr sz="1200" spc="-25" dirty="0">
                <a:latin typeface="Verdana"/>
                <a:cs typeface="Verdana"/>
              </a:rPr>
              <a:t>(</a:t>
            </a:r>
            <a:r>
              <a:rPr sz="1200" i="1" spc="-25" dirty="0">
                <a:latin typeface="Georgia"/>
                <a:cs typeface="Georgia"/>
              </a:rPr>
              <a:t>B</a:t>
            </a:r>
            <a:r>
              <a:rPr sz="1200" spc="-25" dirty="0">
                <a:latin typeface="Verdana"/>
                <a:cs typeface="Verdana"/>
              </a:rPr>
              <a:t>)</a:t>
            </a:r>
            <a:endParaRPr sz="1200" dirty="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5955" y="1196962"/>
            <a:ext cx="1119505" cy="2070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200" b="1" spc="-15" dirty="0">
                <a:latin typeface="Arial"/>
                <a:cs typeface="Arial"/>
              </a:rPr>
              <a:t>disjoint</a:t>
            </a:r>
            <a:r>
              <a:rPr sz="1200" b="1" spc="-45" dirty="0">
                <a:latin typeface="Arial"/>
                <a:cs typeface="Arial"/>
              </a:rPr>
              <a:t> </a:t>
            </a:r>
            <a:r>
              <a:rPr sz="1200" b="1" spc="-20" dirty="0">
                <a:latin typeface="Arial"/>
                <a:cs typeface="Arial"/>
              </a:rPr>
              <a:t>events: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71272" y="1455737"/>
            <a:ext cx="1654810" cy="207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65" dirty="0">
                <a:latin typeface="Arial"/>
                <a:cs typeface="Arial"/>
              </a:rPr>
              <a:t>We </a:t>
            </a:r>
            <a:r>
              <a:rPr sz="1200" spc="-10" dirty="0">
                <a:latin typeface="Arial"/>
                <a:cs typeface="Arial"/>
              </a:rPr>
              <a:t>know </a:t>
            </a:r>
            <a:r>
              <a:rPr sz="1200" spc="-75" dirty="0">
                <a:latin typeface="Arial"/>
                <a:cs typeface="Arial"/>
              </a:rPr>
              <a:t>P(A </a:t>
            </a:r>
            <a:r>
              <a:rPr sz="1200" i="1" dirty="0">
                <a:latin typeface="Times New Roman"/>
                <a:cs typeface="Times New Roman"/>
              </a:rPr>
              <a:t>| </a:t>
            </a:r>
            <a:r>
              <a:rPr sz="1200" spc="-60" dirty="0">
                <a:latin typeface="Arial"/>
                <a:cs typeface="Arial"/>
              </a:rPr>
              <a:t>B) </a:t>
            </a:r>
            <a:r>
              <a:rPr sz="1200" spc="10" dirty="0">
                <a:latin typeface="Arial"/>
                <a:cs typeface="Arial"/>
              </a:rPr>
              <a:t>=</a:t>
            </a:r>
            <a:r>
              <a:rPr sz="1200" spc="7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0,</a:t>
            </a:r>
            <a:endParaRPr sz="12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71272" y="1639811"/>
            <a:ext cx="1875155" cy="61214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94310" marR="5080">
              <a:lnSpc>
                <a:spcPct val="100000"/>
              </a:lnSpc>
              <a:spcBef>
                <a:spcPts val="90"/>
              </a:spcBef>
            </a:pPr>
            <a:r>
              <a:rPr sz="1200" spc="-30" dirty="0">
                <a:latin typeface="Arial"/>
                <a:cs typeface="Arial"/>
              </a:rPr>
              <a:t>since </a:t>
            </a:r>
            <a:r>
              <a:rPr sz="1200" spc="-40" dirty="0">
                <a:latin typeface="Arial"/>
                <a:cs typeface="Arial"/>
              </a:rPr>
              <a:t>if </a:t>
            </a:r>
            <a:r>
              <a:rPr sz="1200" spc="-10" dirty="0">
                <a:latin typeface="Arial"/>
                <a:cs typeface="Arial"/>
              </a:rPr>
              <a:t>B </a:t>
            </a:r>
            <a:r>
              <a:rPr sz="1200" spc="-20" dirty="0">
                <a:latin typeface="Arial"/>
                <a:cs typeface="Arial"/>
              </a:rPr>
              <a:t>happened </a:t>
            </a:r>
            <a:r>
              <a:rPr sz="1200" spc="-50" dirty="0">
                <a:latin typeface="Arial"/>
                <a:cs typeface="Arial"/>
              </a:rPr>
              <a:t>A  </a:t>
            </a:r>
            <a:r>
              <a:rPr sz="1200" spc="-10" dirty="0">
                <a:latin typeface="Arial"/>
                <a:cs typeface="Arial"/>
              </a:rPr>
              <a:t>could </a:t>
            </a:r>
            <a:r>
              <a:rPr sz="1200" spc="-5" dirty="0">
                <a:latin typeface="Arial"/>
                <a:cs typeface="Arial"/>
              </a:rPr>
              <a:t>not </a:t>
            </a:r>
            <a:r>
              <a:rPr sz="1200" spc="-45" dirty="0">
                <a:latin typeface="Arial"/>
                <a:cs typeface="Arial"/>
              </a:rPr>
              <a:t>have</a:t>
            </a:r>
            <a:r>
              <a:rPr sz="1200" spc="-65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happened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9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75" dirty="0">
                <a:latin typeface="Arial"/>
                <a:cs typeface="Arial"/>
              </a:rPr>
              <a:t>P(A </a:t>
            </a:r>
            <a:r>
              <a:rPr sz="1200" spc="-25" dirty="0">
                <a:latin typeface="Arial"/>
                <a:cs typeface="Arial"/>
              </a:rPr>
              <a:t>and</a:t>
            </a:r>
            <a:r>
              <a:rPr sz="1200" spc="-50" dirty="0">
                <a:latin typeface="Arial"/>
                <a:cs typeface="Arial"/>
              </a:rPr>
              <a:t> </a:t>
            </a:r>
            <a:r>
              <a:rPr sz="1200" spc="-60" dirty="0">
                <a:latin typeface="Arial"/>
                <a:cs typeface="Arial"/>
              </a:rPr>
              <a:t>B)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53390" y="2227516"/>
            <a:ext cx="1123950" cy="3911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spc="10" dirty="0">
                <a:latin typeface="Arial"/>
                <a:cs typeface="Arial"/>
              </a:rPr>
              <a:t>= </a:t>
            </a:r>
            <a:r>
              <a:rPr sz="1200" spc="-75" dirty="0">
                <a:latin typeface="Arial"/>
                <a:cs typeface="Arial"/>
              </a:rPr>
              <a:t>P(A </a:t>
            </a:r>
            <a:r>
              <a:rPr sz="1200" i="1" dirty="0">
                <a:latin typeface="Times New Roman"/>
                <a:cs typeface="Times New Roman"/>
              </a:rPr>
              <a:t>| </a:t>
            </a:r>
            <a:r>
              <a:rPr sz="1200" spc="-60" dirty="0">
                <a:latin typeface="Arial"/>
                <a:cs typeface="Arial"/>
              </a:rPr>
              <a:t>B) </a:t>
            </a:r>
            <a:r>
              <a:rPr sz="1200" i="1" spc="114" dirty="0">
                <a:latin typeface="Times New Roman"/>
                <a:cs typeface="Times New Roman"/>
              </a:rPr>
              <a:t>×</a:t>
            </a:r>
            <a:r>
              <a:rPr sz="1200" i="1" spc="130" dirty="0">
                <a:latin typeface="Times New Roman"/>
                <a:cs typeface="Times New Roman"/>
              </a:rPr>
              <a:t> </a:t>
            </a:r>
            <a:r>
              <a:rPr sz="1200" spc="-75" dirty="0">
                <a:latin typeface="Arial"/>
                <a:cs typeface="Arial"/>
              </a:rPr>
              <a:t>P(B)</a:t>
            </a:r>
            <a:endParaRPr sz="1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spc="10" dirty="0">
                <a:latin typeface="Arial"/>
                <a:cs typeface="Arial"/>
              </a:rPr>
              <a:t>= </a:t>
            </a:r>
            <a:r>
              <a:rPr sz="1200" i="1" spc="-10" dirty="0">
                <a:latin typeface="Arial"/>
                <a:cs typeface="Arial"/>
              </a:rPr>
              <a:t>0 </a:t>
            </a:r>
            <a:r>
              <a:rPr sz="1200" i="1" spc="114" dirty="0">
                <a:latin typeface="Times New Roman"/>
                <a:cs typeface="Times New Roman"/>
              </a:rPr>
              <a:t>× </a:t>
            </a:r>
            <a:r>
              <a:rPr sz="1200" spc="-75" dirty="0">
                <a:latin typeface="Arial"/>
                <a:cs typeface="Arial"/>
              </a:rPr>
              <a:t>P(B) </a:t>
            </a:r>
            <a:r>
              <a:rPr sz="1200" spc="10" dirty="0">
                <a:latin typeface="Arial"/>
                <a:cs typeface="Arial"/>
              </a:rPr>
              <a:t>=</a:t>
            </a:r>
            <a:r>
              <a:rPr sz="1200" spc="-45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0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375661" y="1234427"/>
            <a:ext cx="1490980" cy="19620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200" b="1" spc="-5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independent</a:t>
            </a:r>
            <a:r>
              <a:rPr sz="1200" b="1" spc="-55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20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events:</a:t>
            </a:r>
            <a:endParaRPr sz="1200" dirty="0">
              <a:solidFill>
                <a:schemeClr val="accent5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490851" y="1493329"/>
            <a:ext cx="1835150" cy="1968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65" dirty="0">
                <a:latin typeface="Arial"/>
                <a:cs typeface="Arial"/>
              </a:rPr>
              <a:t>We </a:t>
            </a:r>
            <a:r>
              <a:rPr sz="1200" spc="-10" dirty="0">
                <a:latin typeface="Arial"/>
                <a:cs typeface="Arial"/>
              </a:rPr>
              <a:t>know </a:t>
            </a:r>
            <a:r>
              <a:rPr sz="1200" spc="-75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P(A </a:t>
            </a:r>
            <a:r>
              <a:rPr sz="1200" i="1" dirty="0">
                <a:solidFill>
                  <a:schemeClr val="accent5">
                    <a:lumMod val="75000"/>
                  </a:schemeClr>
                </a:solidFill>
                <a:latin typeface="Times New Roman"/>
                <a:cs typeface="Times New Roman"/>
              </a:rPr>
              <a:t>| </a:t>
            </a:r>
            <a:r>
              <a:rPr sz="1200" spc="-60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B) </a:t>
            </a:r>
            <a:r>
              <a:rPr sz="1200" spc="10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=</a:t>
            </a:r>
            <a:r>
              <a:rPr sz="1200" spc="95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1200" spc="-70" dirty="0" smtClean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? </a:t>
            </a:r>
            <a:r>
              <a:rPr sz="1200" spc="-70" dirty="0" smtClean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,</a:t>
            </a:r>
            <a:endParaRPr sz="1200" dirty="0">
              <a:solidFill>
                <a:schemeClr val="accent5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672969" y="1677276"/>
            <a:ext cx="1631314" cy="3905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1200" spc="-30" dirty="0">
                <a:latin typeface="Arial"/>
                <a:cs typeface="Arial"/>
              </a:rPr>
              <a:t>since </a:t>
            </a:r>
            <a:r>
              <a:rPr sz="1200" spc="-15" dirty="0">
                <a:latin typeface="Arial"/>
                <a:cs typeface="Arial"/>
              </a:rPr>
              <a:t>knowing </a:t>
            </a:r>
            <a:r>
              <a:rPr sz="1200" spc="-10" dirty="0">
                <a:latin typeface="Arial"/>
                <a:cs typeface="Arial"/>
              </a:rPr>
              <a:t>B </a:t>
            </a:r>
            <a:r>
              <a:rPr sz="1200" spc="-5" dirty="0">
                <a:latin typeface="Arial"/>
                <a:cs typeface="Arial"/>
              </a:rPr>
              <a:t>doesn’t  </a:t>
            </a:r>
            <a:r>
              <a:rPr sz="1200" spc="-35" dirty="0">
                <a:latin typeface="Arial"/>
                <a:cs typeface="Arial"/>
              </a:rPr>
              <a:t>tell </a:t>
            </a:r>
            <a:r>
              <a:rPr sz="1200" spc="-30" dirty="0">
                <a:latin typeface="Arial"/>
                <a:cs typeface="Arial"/>
              </a:rPr>
              <a:t>us anything </a:t>
            </a:r>
            <a:r>
              <a:rPr sz="1200" spc="-10" dirty="0">
                <a:latin typeface="Arial"/>
                <a:cs typeface="Arial"/>
              </a:rPr>
              <a:t>about</a:t>
            </a:r>
            <a:r>
              <a:rPr sz="1200" spc="60" dirty="0">
                <a:latin typeface="Arial"/>
                <a:cs typeface="Arial"/>
              </a:rPr>
              <a:t> </a:t>
            </a:r>
            <a:r>
              <a:rPr sz="1200" spc="-50" dirty="0">
                <a:latin typeface="Arial"/>
                <a:cs typeface="Arial"/>
              </a:rPr>
              <a:t>A</a:t>
            </a:r>
            <a:endParaRPr sz="1200">
              <a:latin typeface="Arial"/>
              <a:cs typeface="Arial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47650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👫</a:t>
            </a:r>
          </a:p>
        </p:txBody>
      </p:sp>
      <p:sp>
        <p:nvSpPr>
          <p:cNvPr id="16" name="Rectangle 15"/>
          <p:cNvSpPr/>
          <p:nvPr/>
        </p:nvSpPr>
        <p:spPr>
          <a:xfrm>
            <a:off x="-59898" y="-31161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sp>
        <p:nvSpPr>
          <p:cNvPr id="17" name="object 3"/>
          <p:cNvSpPr txBox="1"/>
          <p:nvPr/>
        </p:nvSpPr>
        <p:spPr>
          <a:xfrm>
            <a:off x="355600" y="501840"/>
            <a:ext cx="2694686" cy="1968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i="1" spc="-20" dirty="0">
                <a:solidFill>
                  <a:srgbClr val="024F84"/>
                </a:solidFill>
                <a:latin typeface="Arial"/>
                <a:cs typeface="Arial"/>
              </a:rPr>
              <a:t>Bayes’ </a:t>
            </a:r>
            <a:r>
              <a:rPr sz="1200" i="1" spc="-25" dirty="0" smtClean="0">
                <a:solidFill>
                  <a:srgbClr val="024F84"/>
                </a:solidFill>
                <a:latin typeface="Arial"/>
                <a:cs typeface="Arial"/>
              </a:rPr>
              <a:t>theorem</a:t>
            </a:r>
            <a:r>
              <a:rPr lang="en-US" sz="1200" i="1" spc="-25" dirty="0" smtClean="0">
                <a:solidFill>
                  <a:srgbClr val="024F84"/>
                </a:solidFill>
                <a:latin typeface="Arial"/>
                <a:cs typeface="Arial"/>
              </a:rPr>
              <a:t>/equation</a:t>
            </a:r>
            <a:r>
              <a:rPr sz="1200" i="1" spc="-25" dirty="0" smtClean="0">
                <a:solidFill>
                  <a:srgbClr val="024F84"/>
                </a:solidFill>
                <a:latin typeface="Arial"/>
                <a:cs typeface="Arial"/>
              </a:rPr>
              <a:t>: </a:t>
            </a:r>
            <a:r>
              <a:rPr sz="1200" i="1" spc="10" dirty="0">
                <a:latin typeface="Georgia"/>
                <a:cs typeface="Georgia"/>
              </a:rPr>
              <a:t>P</a:t>
            </a:r>
            <a:r>
              <a:rPr sz="1200" spc="10" dirty="0">
                <a:latin typeface="Verdana"/>
                <a:cs typeface="Verdana"/>
              </a:rPr>
              <a:t>(</a:t>
            </a:r>
            <a:r>
              <a:rPr sz="1200" i="1" spc="10" dirty="0">
                <a:latin typeface="Georgia"/>
                <a:cs typeface="Georgia"/>
              </a:rPr>
              <a:t>A </a:t>
            </a:r>
            <a:r>
              <a:rPr sz="1200" i="1" dirty="0">
                <a:latin typeface="Times New Roman"/>
                <a:cs typeface="Times New Roman"/>
              </a:rPr>
              <a:t>| </a:t>
            </a:r>
            <a:r>
              <a:rPr sz="1200" i="1" spc="-30" dirty="0">
                <a:latin typeface="Georgia"/>
                <a:cs typeface="Georgia"/>
              </a:rPr>
              <a:t>B</a:t>
            </a:r>
            <a:r>
              <a:rPr sz="1200" spc="-30" dirty="0">
                <a:latin typeface="Verdana"/>
                <a:cs typeface="Verdana"/>
              </a:rPr>
              <a:t>)</a:t>
            </a:r>
            <a:r>
              <a:rPr sz="1200" spc="-35" dirty="0">
                <a:latin typeface="Verdana"/>
                <a:cs typeface="Verdana"/>
              </a:rPr>
              <a:t> </a:t>
            </a:r>
            <a:r>
              <a:rPr sz="1200" spc="-75" dirty="0">
                <a:latin typeface="Verdana"/>
                <a:cs typeface="Verdana"/>
              </a:rPr>
              <a:t>=</a:t>
            </a:r>
            <a:endParaRPr sz="1200" dirty="0">
              <a:latin typeface="Verdana"/>
              <a:cs typeface="Verdana"/>
            </a:endParaRPr>
          </a:p>
        </p:txBody>
      </p:sp>
      <p:sp>
        <p:nvSpPr>
          <p:cNvPr id="18" name="object 4"/>
          <p:cNvSpPr txBox="1"/>
          <p:nvPr/>
        </p:nvSpPr>
        <p:spPr>
          <a:xfrm>
            <a:off x="2974593" y="484246"/>
            <a:ext cx="596900" cy="147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i="1" u="sng" spc="65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P</a:t>
            </a:r>
            <a:r>
              <a:rPr sz="800" u="sng" spc="65" dirty="0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(</a:t>
            </a:r>
            <a:r>
              <a:rPr sz="800" i="1" u="sng" spc="65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A </a:t>
            </a:r>
            <a:r>
              <a:rPr sz="800" i="1" u="sng" spc="-15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and</a:t>
            </a:r>
            <a:r>
              <a:rPr sz="800" i="1" u="sng" spc="145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 </a:t>
            </a:r>
            <a:r>
              <a:rPr sz="800" i="1" u="sng" spc="45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B</a:t>
            </a:r>
            <a:r>
              <a:rPr sz="800" u="sng" spc="45" dirty="0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)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19" name="object 5"/>
          <p:cNvSpPr txBox="1"/>
          <p:nvPr/>
        </p:nvSpPr>
        <p:spPr>
          <a:xfrm>
            <a:off x="3143250" y="608960"/>
            <a:ext cx="259079" cy="147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i="1" spc="85" dirty="0">
                <a:latin typeface="Georgia"/>
                <a:cs typeface="Georgia"/>
              </a:rPr>
              <a:t>P</a:t>
            </a:r>
            <a:r>
              <a:rPr sz="800" spc="15" dirty="0">
                <a:latin typeface="Arial Black"/>
                <a:cs typeface="Arial Black"/>
              </a:rPr>
              <a:t>(</a:t>
            </a:r>
            <a:r>
              <a:rPr sz="800" i="1" spc="70" dirty="0">
                <a:latin typeface="Georgia"/>
                <a:cs typeface="Georgia"/>
              </a:rPr>
              <a:t>B</a:t>
            </a:r>
            <a:r>
              <a:rPr sz="800" spc="15" dirty="0">
                <a:latin typeface="Arial Black"/>
                <a:cs typeface="Arial Black"/>
              </a:rPr>
              <a:t>)</a:t>
            </a:r>
            <a:endParaRPr sz="800" dirty="0">
              <a:latin typeface="Arial Black"/>
              <a:cs typeface="Arial Black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47851" y="2664270"/>
            <a:ext cx="1295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*assume P(B)≠0</a:t>
            </a:r>
            <a:endParaRPr lang="en-US" sz="1000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78529" y="57937"/>
            <a:ext cx="103441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-50" dirty="0"/>
              <a:t>Announcements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23850" y="881995"/>
            <a:ext cx="3999865" cy="657231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12700">
              <a:spcBef>
                <a:spcPts val="405"/>
              </a:spcBef>
            </a:pPr>
            <a:r>
              <a:rPr lang="en-US" sz="12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lang="en-US" sz="1200" u="sng" spc="-30" dirty="0" smtClean="0">
                <a:latin typeface="Arial"/>
                <a:cs typeface="Arial"/>
              </a:rPr>
              <a:t>Lab Assignment </a:t>
            </a:r>
            <a:r>
              <a:rPr lang="en-US" sz="1200" u="sng" spc="-10" dirty="0" smtClean="0">
                <a:latin typeface="Arial"/>
                <a:cs typeface="Arial"/>
              </a:rPr>
              <a:t>2 </a:t>
            </a:r>
            <a:r>
              <a:rPr lang="en-US" sz="1200" spc="-40" dirty="0">
                <a:latin typeface="Arial"/>
                <a:cs typeface="Arial"/>
              </a:rPr>
              <a:t>is </a:t>
            </a:r>
            <a:r>
              <a:rPr lang="en-US" sz="1200" spc="-25" dirty="0">
                <a:latin typeface="Arial"/>
                <a:cs typeface="Arial"/>
              </a:rPr>
              <a:t>due </a:t>
            </a:r>
            <a:r>
              <a:rPr lang="en-US" sz="1200" b="1" spc="-45" dirty="0" smtClean="0">
                <a:latin typeface="Arial"/>
                <a:cs typeface="Arial"/>
              </a:rPr>
              <a:t>Thursday </a:t>
            </a:r>
            <a:r>
              <a:rPr lang="en-US" sz="1200" b="1" spc="-20" dirty="0" smtClean="0">
                <a:latin typeface="Arial"/>
                <a:cs typeface="Arial"/>
              </a:rPr>
              <a:t>just before your lab section time.</a:t>
            </a:r>
            <a:endParaRPr lang="en-US" sz="1200" dirty="0" smtClean="0">
              <a:solidFill>
                <a:srgbClr val="024F84"/>
              </a:solidFill>
              <a:latin typeface="DejaVu Serif"/>
              <a:cs typeface="DejaVu Serif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sz="1100" dirty="0" smtClean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lang="en-US" sz="1200" spc="-30" dirty="0">
                <a:latin typeface="Arial"/>
                <a:cs typeface="Arial"/>
              </a:rPr>
              <a:t>S</a:t>
            </a:r>
            <a:r>
              <a:rPr lang="en-US" sz="1200" spc="-30" dirty="0" smtClean="0">
                <a:latin typeface="Arial"/>
                <a:cs typeface="Arial"/>
              </a:rPr>
              <a:t>tart working on </a:t>
            </a:r>
            <a:r>
              <a:rPr lang="en-US" sz="1200" u="sng" spc="-30" dirty="0" smtClean="0">
                <a:latin typeface="Arial"/>
                <a:cs typeface="Arial"/>
              </a:rPr>
              <a:t>P</a:t>
            </a:r>
            <a:r>
              <a:rPr sz="1200" u="sng" spc="-30" dirty="0" smtClean="0">
                <a:latin typeface="Arial"/>
                <a:cs typeface="Arial"/>
              </a:rPr>
              <a:t>roblem </a:t>
            </a:r>
            <a:r>
              <a:rPr lang="en-US" sz="1200" u="sng" spc="-20" dirty="0" smtClean="0">
                <a:latin typeface="Arial"/>
                <a:cs typeface="Arial"/>
              </a:rPr>
              <a:t>S</a:t>
            </a:r>
            <a:r>
              <a:rPr sz="1200" u="sng" spc="-20" dirty="0" smtClean="0">
                <a:latin typeface="Arial"/>
                <a:cs typeface="Arial"/>
              </a:rPr>
              <a:t>et </a:t>
            </a:r>
            <a:r>
              <a:rPr lang="en-US" sz="1200" u="sng" spc="-10" dirty="0" smtClean="0">
                <a:latin typeface="Arial"/>
                <a:cs typeface="Arial"/>
              </a:rPr>
              <a:t>2</a:t>
            </a:r>
            <a:r>
              <a:rPr lang="en-US" sz="1200" spc="-10" dirty="0">
                <a:latin typeface="Arial"/>
                <a:cs typeface="Arial"/>
              </a:rPr>
              <a:t>.</a:t>
            </a:r>
            <a:endParaRPr sz="1200" b="1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40682" y="3279140"/>
            <a:ext cx="8191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70" dirty="0">
                <a:solidFill>
                  <a:srgbClr val="7F7F7F"/>
                </a:solidFill>
                <a:latin typeface="DejaVu Sans"/>
                <a:cs typeface="DejaVu Sans"/>
              </a:rPr>
              <a:t>1</a:t>
            </a:r>
            <a:endParaRPr sz="800">
              <a:latin typeface="DejaVu Sans"/>
              <a:cs typeface="DejaVu San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250" y="358775"/>
            <a:ext cx="32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Coming up…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1967145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77466" y="57937"/>
            <a:ext cx="293497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3.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Bayes'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theorem </a:t>
            </a:r>
            <a:r>
              <a:rPr sz="1050" spc="35" dirty="0">
                <a:solidFill>
                  <a:srgbClr val="FFFFFF"/>
                </a:solidFill>
                <a:latin typeface="Arial"/>
                <a:cs typeface="Arial"/>
              </a:rPr>
              <a:t>works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for </a:t>
            </a: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all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types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0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events</a:t>
            </a:r>
            <a:endParaRPr sz="105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5</a:t>
            </a:r>
            <a:endParaRPr sz="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5600" y="743902"/>
            <a:ext cx="3750310" cy="207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5" dirty="0">
                <a:latin typeface="Arial"/>
                <a:cs typeface="Arial"/>
              </a:rPr>
              <a:t>... </a:t>
            </a:r>
            <a:r>
              <a:rPr sz="1200" spc="-20" dirty="0">
                <a:latin typeface="Arial"/>
                <a:cs typeface="Arial"/>
              </a:rPr>
              <a:t>can be </a:t>
            </a:r>
            <a:r>
              <a:rPr sz="1200" spc="-25" dirty="0">
                <a:latin typeface="Arial"/>
                <a:cs typeface="Arial"/>
              </a:rPr>
              <a:t>rewritten </a:t>
            </a:r>
            <a:r>
              <a:rPr sz="1200" spc="-30" dirty="0">
                <a:latin typeface="Arial"/>
                <a:cs typeface="Arial"/>
              </a:rPr>
              <a:t>as: </a:t>
            </a:r>
            <a:r>
              <a:rPr sz="1200" i="1" spc="10" dirty="0">
                <a:latin typeface="Georgia"/>
                <a:cs typeface="Georgia"/>
              </a:rPr>
              <a:t>P</a:t>
            </a:r>
            <a:r>
              <a:rPr sz="1200" spc="10" dirty="0">
                <a:latin typeface="Verdana"/>
                <a:cs typeface="Verdana"/>
              </a:rPr>
              <a:t>(</a:t>
            </a:r>
            <a:r>
              <a:rPr sz="1200" i="1" spc="10" dirty="0">
                <a:latin typeface="Georgia"/>
                <a:cs typeface="Georgia"/>
              </a:rPr>
              <a:t>A </a:t>
            </a:r>
            <a:r>
              <a:rPr sz="1200" i="1" spc="-80" dirty="0">
                <a:latin typeface="Georgia"/>
                <a:cs typeface="Georgia"/>
              </a:rPr>
              <a:t>and </a:t>
            </a:r>
            <a:r>
              <a:rPr sz="1200" i="1" spc="-30" dirty="0">
                <a:latin typeface="Georgia"/>
                <a:cs typeface="Georgia"/>
              </a:rPr>
              <a:t>B</a:t>
            </a:r>
            <a:r>
              <a:rPr sz="1200" spc="-30" dirty="0">
                <a:latin typeface="Verdana"/>
                <a:cs typeface="Verdana"/>
              </a:rPr>
              <a:t>) </a:t>
            </a:r>
            <a:r>
              <a:rPr sz="1200" spc="-75" dirty="0">
                <a:latin typeface="Verdana"/>
                <a:cs typeface="Verdana"/>
              </a:rPr>
              <a:t>= </a:t>
            </a:r>
            <a:r>
              <a:rPr sz="1200" i="1" spc="10" dirty="0">
                <a:latin typeface="Georgia"/>
                <a:cs typeface="Georgia"/>
              </a:rPr>
              <a:t>P</a:t>
            </a:r>
            <a:r>
              <a:rPr sz="1200" spc="10" dirty="0">
                <a:latin typeface="Verdana"/>
                <a:cs typeface="Verdana"/>
              </a:rPr>
              <a:t>(</a:t>
            </a:r>
            <a:r>
              <a:rPr sz="1200" i="1" spc="10" dirty="0">
                <a:latin typeface="Georgia"/>
                <a:cs typeface="Georgia"/>
              </a:rPr>
              <a:t>A </a:t>
            </a:r>
            <a:r>
              <a:rPr sz="1200" i="1" dirty="0">
                <a:latin typeface="Times New Roman"/>
                <a:cs typeface="Times New Roman"/>
              </a:rPr>
              <a:t>| </a:t>
            </a:r>
            <a:r>
              <a:rPr sz="1200" i="1" spc="-30" dirty="0">
                <a:latin typeface="Georgia"/>
                <a:cs typeface="Georgia"/>
              </a:rPr>
              <a:t>B</a:t>
            </a:r>
            <a:r>
              <a:rPr sz="1200" spc="-30" dirty="0">
                <a:latin typeface="Verdana"/>
                <a:cs typeface="Verdana"/>
              </a:rPr>
              <a:t>) </a:t>
            </a:r>
            <a:r>
              <a:rPr sz="1200" i="1" spc="114" dirty="0">
                <a:latin typeface="Times New Roman"/>
                <a:cs typeface="Times New Roman"/>
              </a:rPr>
              <a:t>×</a:t>
            </a:r>
            <a:r>
              <a:rPr sz="1200" i="1" spc="-25" dirty="0">
                <a:latin typeface="Times New Roman"/>
                <a:cs typeface="Times New Roman"/>
              </a:rPr>
              <a:t> </a:t>
            </a:r>
            <a:r>
              <a:rPr sz="1200" i="1" spc="-25" dirty="0">
                <a:latin typeface="Georgia"/>
                <a:cs typeface="Georgia"/>
              </a:rPr>
              <a:t>P</a:t>
            </a:r>
            <a:r>
              <a:rPr sz="1200" spc="-25" dirty="0">
                <a:latin typeface="Verdana"/>
                <a:cs typeface="Verdana"/>
              </a:rPr>
              <a:t>(</a:t>
            </a:r>
            <a:r>
              <a:rPr sz="1200" i="1" spc="-25" dirty="0">
                <a:latin typeface="Georgia"/>
                <a:cs typeface="Georgia"/>
              </a:rPr>
              <a:t>B</a:t>
            </a:r>
            <a:r>
              <a:rPr sz="1200" spc="-25" dirty="0">
                <a:latin typeface="Verdana"/>
                <a:cs typeface="Verdana"/>
              </a:rPr>
              <a:t>)</a:t>
            </a:r>
            <a:endParaRPr sz="1200" dirty="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5955" y="1196962"/>
            <a:ext cx="1119505" cy="2070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200" b="1" spc="-15" dirty="0">
                <a:latin typeface="Arial"/>
                <a:cs typeface="Arial"/>
              </a:rPr>
              <a:t>disjoint</a:t>
            </a:r>
            <a:r>
              <a:rPr sz="1200" b="1" spc="-45" dirty="0">
                <a:latin typeface="Arial"/>
                <a:cs typeface="Arial"/>
              </a:rPr>
              <a:t> </a:t>
            </a:r>
            <a:r>
              <a:rPr sz="1200" b="1" spc="-20" dirty="0">
                <a:latin typeface="Arial"/>
                <a:cs typeface="Arial"/>
              </a:rPr>
              <a:t>events: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71272" y="1455737"/>
            <a:ext cx="1654810" cy="207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65" dirty="0">
                <a:latin typeface="Arial"/>
                <a:cs typeface="Arial"/>
              </a:rPr>
              <a:t>We </a:t>
            </a:r>
            <a:r>
              <a:rPr sz="1200" spc="-10" dirty="0">
                <a:latin typeface="Arial"/>
                <a:cs typeface="Arial"/>
              </a:rPr>
              <a:t>know </a:t>
            </a:r>
            <a:r>
              <a:rPr sz="1200" spc="-75" dirty="0">
                <a:latin typeface="Arial"/>
                <a:cs typeface="Arial"/>
              </a:rPr>
              <a:t>P(A </a:t>
            </a:r>
            <a:r>
              <a:rPr sz="1200" i="1" dirty="0">
                <a:latin typeface="Times New Roman"/>
                <a:cs typeface="Times New Roman"/>
              </a:rPr>
              <a:t>| </a:t>
            </a:r>
            <a:r>
              <a:rPr sz="1200" spc="-60" dirty="0">
                <a:latin typeface="Arial"/>
                <a:cs typeface="Arial"/>
              </a:rPr>
              <a:t>B) </a:t>
            </a:r>
            <a:r>
              <a:rPr sz="1200" spc="10" dirty="0">
                <a:latin typeface="Arial"/>
                <a:cs typeface="Arial"/>
              </a:rPr>
              <a:t>=</a:t>
            </a:r>
            <a:r>
              <a:rPr sz="1200" spc="7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0,</a:t>
            </a:r>
            <a:endParaRPr sz="12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71272" y="1639811"/>
            <a:ext cx="1875155" cy="61214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94310" marR="5080">
              <a:lnSpc>
                <a:spcPct val="100000"/>
              </a:lnSpc>
              <a:spcBef>
                <a:spcPts val="90"/>
              </a:spcBef>
            </a:pPr>
            <a:r>
              <a:rPr sz="1200" spc="-30" dirty="0">
                <a:latin typeface="Arial"/>
                <a:cs typeface="Arial"/>
              </a:rPr>
              <a:t>since </a:t>
            </a:r>
            <a:r>
              <a:rPr sz="1200" spc="-40" dirty="0">
                <a:latin typeface="Arial"/>
                <a:cs typeface="Arial"/>
              </a:rPr>
              <a:t>if </a:t>
            </a:r>
            <a:r>
              <a:rPr sz="1200" spc="-10" dirty="0">
                <a:latin typeface="Arial"/>
                <a:cs typeface="Arial"/>
              </a:rPr>
              <a:t>B </a:t>
            </a:r>
            <a:r>
              <a:rPr sz="1200" spc="-20" dirty="0">
                <a:latin typeface="Arial"/>
                <a:cs typeface="Arial"/>
              </a:rPr>
              <a:t>happened </a:t>
            </a:r>
            <a:r>
              <a:rPr sz="1200" spc="-50" dirty="0">
                <a:latin typeface="Arial"/>
                <a:cs typeface="Arial"/>
              </a:rPr>
              <a:t>A  </a:t>
            </a:r>
            <a:r>
              <a:rPr sz="1200" spc="-10" dirty="0">
                <a:latin typeface="Arial"/>
                <a:cs typeface="Arial"/>
              </a:rPr>
              <a:t>could </a:t>
            </a:r>
            <a:r>
              <a:rPr sz="1200" spc="-5" dirty="0">
                <a:latin typeface="Arial"/>
                <a:cs typeface="Arial"/>
              </a:rPr>
              <a:t>not </a:t>
            </a:r>
            <a:r>
              <a:rPr sz="1200" spc="-45" dirty="0">
                <a:latin typeface="Arial"/>
                <a:cs typeface="Arial"/>
              </a:rPr>
              <a:t>have</a:t>
            </a:r>
            <a:r>
              <a:rPr sz="1200" spc="-65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happened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9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75" dirty="0">
                <a:latin typeface="Arial"/>
                <a:cs typeface="Arial"/>
              </a:rPr>
              <a:t>P(A </a:t>
            </a:r>
            <a:r>
              <a:rPr sz="1200" spc="-25" dirty="0">
                <a:latin typeface="Arial"/>
                <a:cs typeface="Arial"/>
              </a:rPr>
              <a:t>and</a:t>
            </a:r>
            <a:r>
              <a:rPr sz="1200" spc="-50" dirty="0">
                <a:latin typeface="Arial"/>
                <a:cs typeface="Arial"/>
              </a:rPr>
              <a:t> </a:t>
            </a:r>
            <a:r>
              <a:rPr sz="1200" spc="-60" dirty="0">
                <a:latin typeface="Arial"/>
                <a:cs typeface="Arial"/>
              </a:rPr>
              <a:t>B)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53390" y="2227516"/>
            <a:ext cx="1123950" cy="3911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spc="10" dirty="0">
                <a:latin typeface="Arial"/>
                <a:cs typeface="Arial"/>
              </a:rPr>
              <a:t>= </a:t>
            </a:r>
            <a:r>
              <a:rPr sz="1200" spc="-75" dirty="0">
                <a:latin typeface="Arial"/>
                <a:cs typeface="Arial"/>
              </a:rPr>
              <a:t>P(A </a:t>
            </a:r>
            <a:r>
              <a:rPr sz="1200" i="1" dirty="0">
                <a:latin typeface="Times New Roman"/>
                <a:cs typeface="Times New Roman"/>
              </a:rPr>
              <a:t>| </a:t>
            </a:r>
            <a:r>
              <a:rPr sz="1200" spc="-60" dirty="0">
                <a:latin typeface="Arial"/>
                <a:cs typeface="Arial"/>
              </a:rPr>
              <a:t>B) </a:t>
            </a:r>
            <a:r>
              <a:rPr sz="1200" i="1" spc="114" dirty="0">
                <a:latin typeface="Times New Roman"/>
                <a:cs typeface="Times New Roman"/>
              </a:rPr>
              <a:t>×</a:t>
            </a:r>
            <a:r>
              <a:rPr sz="1200" i="1" spc="130" dirty="0">
                <a:latin typeface="Times New Roman"/>
                <a:cs typeface="Times New Roman"/>
              </a:rPr>
              <a:t> </a:t>
            </a:r>
            <a:r>
              <a:rPr sz="1200" spc="-75" dirty="0">
                <a:latin typeface="Arial"/>
                <a:cs typeface="Arial"/>
              </a:rPr>
              <a:t>P(B)</a:t>
            </a:r>
            <a:endParaRPr sz="1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spc="10" dirty="0">
                <a:latin typeface="Arial"/>
                <a:cs typeface="Arial"/>
              </a:rPr>
              <a:t>= </a:t>
            </a:r>
            <a:r>
              <a:rPr sz="1200" i="1" spc="-10" dirty="0">
                <a:latin typeface="Arial"/>
                <a:cs typeface="Arial"/>
              </a:rPr>
              <a:t>0 </a:t>
            </a:r>
            <a:r>
              <a:rPr sz="1200" i="1" spc="114" dirty="0">
                <a:latin typeface="Times New Roman"/>
                <a:cs typeface="Times New Roman"/>
              </a:rPr>
              <a:t>× </a:t>
            </a:r>
            <a:r>
              <a:rPr sz="1200" spc="-75" dirty="0">
                <a:latin typeface="Arial"/>
                <a:cs typeface="Arial"/>
              </a:rPr>
              <a:t>P(B) </a:t>
            </a:r>
            <a:r>
              <a:rPr sz="1200" spc="10" dirty="0">
                <a:latin typeface="Arial"/>
                <a:cs typeface="Arial"/>
              </a:rPr>
              <a:t>=</a:t>
            </a:r>
            <a:r>
              <a:rPr sz="1200" spc="-45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0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375661" y="1234427"/>
            <a:ext cx="1490980" cy="19620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200" b="1" spc="-5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independent</a:t>
            </a:r>
            <a:r>
              <a:rPr sz="1200" b="1" spc="-55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20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events:</a:t>
            </a:r>
            <a:endParaRPr sz="1200" dirty="0">
              <a:solidFill>
                <a:schemeClr val="accent5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490851" y="1493329"/>
            <a:ext cx="1835150" cy="1968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65" dirty="0">
                <a:latin typeface="Arial"/>
                <a:cs typeface="Arial"/>
              </a:rPr>
              <a:t>We </a:t>
            </a:r>
            <a:r>
              <a:rPr sz="1200" spc="-10" dirty="0">
                <a:latin typeface="Arial"/>
                <a:cs typeface="Arial"/>
              </a:rPr>
              <a:t>know </a:t>
            </a:r>
            <a:r>
              <a:rPr sz="1200" spc="-75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P(A </a:t>
            </a:r>
            <a:r>
              <a:rPr sz="1200" i="1" dirty="0">
                <a:solidFill>
                  <a:schemeClr val="accent5">
                    <a:lumMod val="75000"/>
                  </a:schemeClr>
                </a:solidFill>
                <a:latin typeface="Times New Roman"/>
                <a:cs typeface="Times New Roman"/>
              </a:rPr>
              <a:t>| </a:t>
            </a:r>
            <a:r>
              <a:rPr sz="1200" spc="-60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B) </a:t>
            </a:r>
            <a:r>
              <a:rPr sz="1200" spc="10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=</a:t>
            </a:r>
            <a:r>
              <a:rPr sz="1200" spc="95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spc="-70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P(A),</a:t>
            </a:r>
            <a:endParaRPr sz="1200" dirty="0">
              <a:solidFill>
                <a:schemeClr val="accent5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672969" y="1677276"/>
            <a:ext cx="1631314" cy="3905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1200" spc="-30" dirty="0">
                <a:latin typeface="Arial"/>
                <a:cs typeface="Arial"/>
              </a:rPr>
              <a:t>since </a:t>
            </a:r>
            <a:r>
              <a:rPr sz="1200" spc="-15" dirty="0">
                <a:latin typeface="Arial"/>
                <a:cs typeface="Arial"/>
              </a:rPr>
              <a:t>knowing </a:t>
            </a:r>
            <a:r>
              <a:rPr sz="1200" spc="-10" dirty="0">
                <a:latin typeface="Arial"/>
                <a:cs typeface="Arial"/>
              </a:rPr>
              <a:t>B </a:t>
            </a:r>
            <a:r>
              <a:rPr sz="1200" spc="-5" dirty="0">
                <a:latin typeface="Arial"/>
                <a:cs typeface="Arial"/>
              </a:rPr>
              <a:t>doesn’t  </a:t>
            </a:r>
            <a:r>
              <a:rPr sz="1200" spc="-35" dirty="0">
                <a:latin typeface="Arial"/>
                <a:cs typeface="Arial"/>
              </a:rPr>
              <a:t>tell </a:t>
            </a:r>
            <a:r>
              <a:rPr sz="1200" spc="-30" dirty="0">
                <a:latin typeface="Arial"/>
                <a:cs typeface="Arial"/>
              </a:rPr>
              <a:t>us anything </a:t>
            </a:r>
            <a:r>
              <a:rPr sz="1200" spc="-10" dirty="0">
                <a:latin typeface="Arial"/>
                <a:cs typeface="Arial"/>
              </a:rPr>
              <a:t>about</a:t>
            </a:r>
            <a:r>
              <a:rPr sz="1200" spc="60" dirty="0">
                <a:latin typeface="Arial"/>
                <a:cs typeface="Arial"/>
              </a:rPr>
              <a:t> </a:t>
            </a:r>
            <a:r>
              <a:rPr sz="1200" spc="-50" dirty="0">
                <a:latin typeface="Arial"/>
                <a:cs typeface="Arial"/>
              </a:rPr>
              <a:t>A</a:t>
            </a:r>
            <a:endParaRPr sz="1200">
              <a:latin typeface="Arial"/>
              <a:cs typeface="Arial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47650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👫</a:t>
            </a:r>
          </a:p>
        </p:txBody>
      </p:sp>
      <p:sp>
        <p:nvSpPr>
          <p:cNvPr id="16" name="Rectangle 15"/>
          <p:cNvSpPr/>
          <p:nvPr/>
        </p:nvSpPr>
        <p:spPr>
          <a:xfrm>
            <a:off x="-59898" y="-31161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sp>
        <p:nvSpPr>
          <p:cNvPr id="17" name="object 3"/>
          <p:cNvSpPr txBox="1"/>
          <p:nvPr/>
        </p:nvSpPr>
        <p:spPr>
          <a:xfrm>
            <a:off x="355600" y="501840"/>
            <a:ext cx="2694686" cy="1968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i="1" spc="-20" dirty="0">
                <a:solidFill>
                  <a:srgbClr val="024F84"/>
                </a:solidFill>
                <a:latin typeface="Arial"/>
                <a:cs typeface="Arial"/>
              </a:rPr>
              <a:t>Bayes’ </a:t>
            </a:r>
            <a:r>
              <a:rPr sz="1200" i="1" spc="-25" dirty="0" smtClean="0">
                <a:solidFill>
                  <a:srgbClr val="024F84"/>
                </a:solidFill>
                <a:latin typeface="Arial"/>
                <a:cs typeface="Arial"/>
              </a:rPr>
              <a:t>theorem</a:t>
            </a:r>
            <a:r>
              <a:rPr lang="en-US" sz="1200" i="1" spc="-25" dirty="0" smtClean="0">
                <a:solidFill>
                  <a:srgbClr val="024F84"/>
                </a:solidFill>
                <a:latin typeface="Arial"/>
                <a:cs typeface="Arial"/>
              </a:rPr>
              <a:t>/equation</a:t>
            </a:r>
            <a:r>
              <a:rPr sz="1200" i="1" spc="-25" dirty="0" smtClean="0">
                <a:solidFill>
                  <a:srgbClr val="024F84"/>
                </a:solidFill>
                <a:latin typeface="Arial"/>
                <a:cs typeface="Arial"/>
              </a:rPr>
              <a:t>: </a:t>
            </a:r>
            <a:r>
              <a:rPr sz="1200" i="1" spc="10" dirty="0">
                <a:latin typeface="Georgia"/>
                <a:cs typeface="Georgia"/>
              </a:rPr>
              <a:t>P</a:t>
            </a:r>
            <a:r>
              <a:rPr sz="1200" spc="10" dirty="0">
                <a:latin typeface="Verdana"/>
                <a:cs typeface="Verdana"/>
              </a:rPr>
              <a:t>(</a:t>
            </a:r>
            <a:r>
              <a:rPr sz="1200" i="1" spc="10" dirty="0">
                <a:latin typeface="Georgia"/>
                <a:cs typeface="Georgia"/>
              </a:rPr>
              <a:t>A </a:t>
            </a:r>
            <a:r>
              <a:rPr sz="1200" i="1" dirty="0">
                <a:latin typeface="Times New Roman"/>
                <a:cs typeface="Times New Roman"/>
              </a:rPr>
              <a:t>| </a:t>
            </a:r>
            <a:r>
              <a:rPr sz="1200" i="1" spc="-30" dirty="0">
                <a:latin typeface="Georgia"/>
                <a:cs typeface="Georgia"/>
              </a:rPr>
              <a:t>B</a:t>
            </a:r>
            <a:r>
              <a:rPr sz="1200" spc="-30" dirty="0">
                <a:latin typeface="Verdana"/>
                <a:cs typeface="Verdana"/>
              </a:rPr>
              <a:t>)</a:t>
            </a:r>
            <a:r>
              <a:rPr sz="1200" spc="-35" dirty="0">
                <a:latin typeface="Verdana"/>
                <a:cs typeface="Verdana"/>
              </a:rPr>
              <a:t> </a:t>
            </a:r>
            <a:r>
              <a:rPr sz="1200" spc="-75" dirty="0">
                <a:latin typeface="Verdana"/>
                <a:cs typeface="Verdana"/>
              </a:rPr>
              <a:t>=</a:t>
            </a:r>
            <a:endParaRPr sz="1200" dirty="0">
              <a:latin typeface="Verdana"/>
              <a:cs typeface="Verdana"/>
            </a:endParaRPr>
          </a:p>
        </p:txBody>
      </p:sp>
      <p:sp>
        <p:nvSpPr>
          <p:cNvPr id="18" name="object 4"/>
          <p:cNvSpPr txBox="1"/>
          <p:nvPr/>
        </p:nvSpPr>
        <p:spPr>
          <a:xfrm>
            <a:off x="2974593" y="484246"/>
            <a:ext cx="596900" cy="147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i="1" u="sng" spc="65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P</a:t>
            </a:r>
            <a:r>
              <a:rPr sz="800" u="sng" spc="65" dirty="0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(</a:t>
            </a:r>
            <a:r>
              <a:rPr sz="800" i="1" u="sng" spc="65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A </a:t>
            </a:r>
            <a:r>
              <a:rPr sz="800" i="1" u="sng" spc="-15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and</a:t>
            </a:r>
            <a:r>
              <a:rPr sz="800" i="1" u="sng" spc="145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 </a:t>
            </a:r>
            <a:r>
              <a:rPr sz="800" i="1" u="sng" spc="45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B</a:t>
            </a:r>
            <a:r>
              <a:rPr sz="800" u="sng" spc="45" dirty="0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)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19" name="object 5"/>
          <p:cNvSpPr txBox="1"/>
          <p:nvPr/>
        </p:nvSpPr>
        <p:spPr>
          <a:xfrm>
            <a:off x="3143250" y="608960"/>
            <a:ext cx="259079" cy="147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i="1" spc="85" dirty="0">
                <a:latin typeface="Georgia"/>
                <a:cs typeface="Georgia"/>
              </a:rPr>
              <a:t>P</a:t>
            </a:r>
            <a:r>
              <a:rPr sz="800" spc="15" dirty="0">
                <a:latin typeface="Arial Black"/>
                <a:cs typeface="Arial Black"/>
              </a:rPr>
              <a:t>(</a:t>
            </a:r>
            <a:r>
              <a:rPr sz="800" i="1" spc="70" dirty="0">
                <a:latin typeface="Georgia"/>
                <a:cs typeface="Georgia"/>
              </a:rPr>
              <a:t>B</a:t>
            </a:r>
            <a:r>
              <a:rPr sz="800" spc="15" dirty="0">
                <a:latin typeface="Arial Black"/>
                <a:cs typeface="Arial Black"/>
              </a:rPr>
              <a:t>)</a:t>
            </a:r>
            <a:endParaRPr sz="800" dirty="0">
              <a:latin typeface="Arial Black"/>
              <a:cs typeface="Arial Black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47851" y="2664270"/>
            <a:ext cx="1295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*assume P(B)≠0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439692764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77466" y="57937"/>
            <a:ext cx="293497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3.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Bayes'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theorem </a:t>
            </a:r>
            <a:r>
              <a:rPr sz="1050" spc="35" dirty="0">
                <a:solidFill>
                  <a:srgbClr val="FFFFFF"/>
                </a:solidFill>
                <a:latin typeface="Arial"/>
                <a:cs typeface="Arial"/>
              </a:rPr>
              <a:t>works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for </a:t>
            </a: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all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types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0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events</a:t>
            </a:r>
            <a:endParaRPr sz="105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5</a:t>
            </a:r>
            <a:endParaRPr sz="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5600" y="743902"/>
            <a:ext cx="3750310" cy="1968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5" dirty="0">
                <a:latin typeface="Arial"/>
                <a:cs typeface="Arial"/>
              </a:rPr>
              <a:t>... </a:t>
            </a:r>
            <a:r>
              <a:rPr sz="1200" spc="-20" dirty="0">
                <a:latin typeface="Arial"/>
                <a:cs typeface="Arial"/>
              </a:rPr>
              <a:t>can be </a:t>
            </a:r>
            <a:r>
              <a:rPr sz="1200" spc="-25" dirty="0">
                <a:latin typeface="Arial"/>
                <a:cs typeface="Arial"/>
              </a:rPr>
              <a:t>rewritten </a:t>
            </a:r>
            <a:r>
              <a:rPr sz="1200" spc="-30" dirty="0">
                <a:latin typeface="Arial"/>
                <a:cs typeface="Arial"/>
              </a:rPr>
              <a:t>as: </a:t>
            </a:r>
            <a:r>
              <a:rPr sz="1200" i="1" spc="1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P</a:t>
            </a:r>
            <a:r>
              <a:rPr sz="1200" spc="10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(</a:t>
            </a:r>
            <a:r>
              <a:rPr sz="1200" i="1" spc="1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A </a:t>
            </a:r>
            <a:r>
              <a:rPr sz="1200" i="1" spc="-8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and </a:t>
            </a:r>
            <a:r>
              <a:rPr sz="1200" i="1" spc="-3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B</a:t>
            </a:r>
            <a:r>
              <a:rPr sz="1200" spc="-30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) </a:t>
            </a:r>
            <a:r>
              <a:rPr sz="1200" spc="-75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= </a:t>
            </a:r>
            <a:r>
              <a:rPr sz="1200" i="1" spc="1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P</a:t>
            </a:r>
            <a:r>
              <a:rPr sz="1200" spc="10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(</a:t>
            </a:r>
            <a:r>
              <a:rPr sz="1200" i="1" spc="1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A </a:t>
            </a:r>
            <a:r>
              <a:rPr sz="1200" i="1" dirty="0">
                <a:solidFill>
                  <a:schemeClr val="accent6">
                    <a:lumMod val="75000"/>
                  </a:schemeClr>
                </a:solidFill>
                <a:latin typeface="Times New Roman"/>
                <a:cs typeface="Times New Roman"/>
              </a:rPr>
              <a:t>| </a:t>
            </a:r>
            <a:r>
              <a:rPr sz="1200" i="1" spc="-30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B</a:t>
            </a:r>
            <a:r>
              <a:rPr sz="1200" spc="-30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) </a:t>
            </a:r>
            <a:r>
              <a:rPr sz="1200" i="1" spc="114" dirty="0">
                <a:solidFill>
                  <a:schemeClr val="accent6">
                    <a:lumMod val="75000"/>
                  </a:schemeClr>
                </a:solidFill>
                <a:latin typeface="Times New Roman"/>
                <a:cs typeface="Times New Roman"/>
              </a:rPr>
              <a:t>×</a:t>
            </a:r>
            <a:r>
              <a:rPr sz="1200" i="1" spc="-25" dirty="0">
                <a:solidFill>
                  <a:schemeClr val="accent6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1200" i="1" spc="-25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P</a:t>
            </a:r>
            <a:r>
              <a:rPr sz="1200" spc="-25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(</a:t>
            </a:r>
            <a:r>
              <a:rPr sz="1200" i="1" spc="-25" dirty="0">
                <a:solidFill>
                  <a:schemeClr val="accent6">
                    <a:lumMod val="75000"/>
                  </a:schemeClr>
                </a:solidFill>
                <a:latin typeface="Georgia"/>
                <a:cs typeface="Georgia"/>
              </a:rPr>
              <a:t>B</a:t>
            </a:r>
            <a:r>
              <a:rPr sz="1200" spc="-25" dirty="0"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)</a:t>
            </a:r>
            <a:endParaRPr sz="1200" dirty="0">
              <a:solidFill>
                <a:schemeClr val="accent6">
                  <a:lumMod val="75000"/>
                </a:schemeClr>
              </a:solidFill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5955" y="1196962"/>
            <a:ext cx="1119505" cy="2070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200" b="1" spc="-15" dirty="0">
                <a:latin typeface="Arial"/>
                <a:cs typeface="Arial"/>
              </a:rPr>
              <a:t>disjoint</a:t>
            </a:r>
            <a:r>
              <a:rPr sz="1200" b="1" spc="-45" dirty="0">
                <a:latin typeface="Arial"/>
                <a:cs typeface="Arial"/>
              </a:rPr>
              <a:t> </a:t>
            </a:r>
            <a:r>
              <a:rPr sz="1200" b="1" spc="-20" dirty="0">
                <a:latin typeface="Arial"/>
                <a:cs typeface="Arial"/>
              </a:rPr>
              <a:t>events: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71272" y="1455737"/>
            <a:ext cx="1654810" cy="207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65" dirty="0">
                <a:latin typeface="Arial"/>
                <a:cs typeface="Arial"/>
              </a:rPr>
              <a:t>We </a:t>
            </a:r>
            <a:r>
              <a:rPr sz="1200" spc="-10" dirty="0">
                <a:latin typeface="Arial"/>
                <a:cs typeface="Arial"/>
              </a:rPr>
              <a:t>know </a:t>
            </a:r>
            <a:r>
              <a:rPr sz="1200" spc="-75" dirty="0">
                <a:latin typeface="Arial"/>
                <a:cs typeface="Arial"/>
              </a:rPr>
              <a:t>P(A </a:t>
            </a:r>
            <a:r>
              <a:rPr sz="1200" i="1" dirty="0">
                <a:latin typeface="Times New Roman"/>
                <a:cs typeface="Times New Roman"/>
              </a:rPr>
              <a:t>| </a:t>
            </a:r>
            <a:r>
              <a:rPr sz="1200" spc="-60" dirty="0">
                <a:latin typeface="Arial"/>
                <a:cs typeface="Arial"/>
              </a:rPr>
              <a:t>B) </a:t>
            </a:r>
            <a:r>
              <a:rPr sz="1200" spc="10" dirty="0">
                <a:latin typeface="Arial"/>
                <a:cs typeface="Arial"/>
              </a:rPr>
              <a:t>=</a:t>
            </a:r>
            <a:r>
              <a:rPr sz="1200" spc="7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0,</a:t>
            </a:r>
            <a:endParaRPr sz="12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71272" y="1639811"/>
            <a:ext cx="1875155" cy="61214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94310" marR="5080">
              <a:lnSpc>
                <a:spcPct val="100000"/>
              </a:lnSpc>
              <a:spcBef>
                <a:spcPts val="90"/>
              </a:spcBef>
            </a:pPr>
            <a:r>
              <a:rPr sz="1200" spc="-30" dirty="0">
                <a:latin typeface="Arial"/>
                <a:cs typeface="Arial"/>
              </a:rPr>
              <a:t>since </a:t>
            </a:r>
            <a:r>
              <a:rPr sz="1200" spc="-40" dirty="0">
                <a:latin typeface="Arial"/>
                <a:cs typeface="Arial"/>
              </a:rPr>
              <a:t>if </a:t>
            </a:r>
            <a:r>
              <a:rPr sz="1200" spc="-10" dirty="0">
                <a:latin typeface="Arial"/>
                <a:cs typeface="Arial"/>
              </a:rPr>
              <a:t>B </a:t>
            </a:r>
            <a:r>
              <a:rPr sz="1200" spc="-20" dirty="0">
                <a:latin typeface="Arial"/>
                <a:cs typeface="Arial"/>
              </a:rPr>
              <a:t>happened </a:t>
            </a:r>
            <a:r>
              <a:rPr sz="1200" spc="-50" dirty="0">
                <a:latin typeface="Arial"/>
                <a:cs typeface="Arial"/>
              </a:rPr>
              <a:t>A  </a:t>
            </a:r>
            <a:r>
              <a:rPr sz="1200" spc="-10" dirty="0">
                <a:latin typeface="Arial"/>
                <a:cs typeface="Arial"/>
              </a:rPr>
              <a:t>could </a:t>
            </a:r>
            <a:r>
              <a:rPr sz="1200" spc="-5" dirty="0">
                <a:latin typeface="Arial"/>
                <a:cs typeface="Arial"/>
              </a:rPr>
              <a:t>not </a:t>
            </a:r>
            <a:r>
              <a:rPr sz="1200" spc="-45" dirty="0">
                <a:latin typeface="Arial"/>
                <a:cs typeface="Arial"/>
              </a:rPr>
              <a:t>have</a:t>
            </a:r>
            <a:r>
              <a:rPr sz="1200" spc="-65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happened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9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75" dirty="0">
                <a:latin typeface="Arial"/>
                <a:cs typeface="Arial"/>
              </a:rPr>
              <a:t>P(A </a:t>
            </a:r>
            <a:r>
              <a:rPr sz="1200" spc="-25" dirty="0">
                <a:latin typeface="Arial"/>
                <a:cs typeface="Arial"/>
              </a:rPr>
              <a:t>and</a:t>
            </a:r>
            <a:r>
              <a:rPr sz="1200" spc="-50" dirty="0">
                <a:latin typeface="Arial"/>
                <a:cs typeface="Arial"/>
              </a:rPr>
              <a:t> </a:t>
            </a:r>
            <a:r>
              <a:rPr sz="1200" spc="-60" dirty="0">
                <a:latin typeface="Arial"/>
                <a:cs typeface="Arial"/>
              </a:rPr>
              <a:t>B)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53390" y="2227516"/>
            <a:ext cx="1123950" cy="207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spc="10" dirty="0">
                <a:latin typeface="Arial"/>
                <a:cs typeface="Arial"/>
              </a:rPr>
              <a:t>= </a:t>
            </a:r>
            <a:r>
              <a:rPr sz="1200" spc="-75" dirty="0">
                <a:latin typeface="Arial"/>
                <a:cs typeface="Arial"/>
              </a:rPr>
              <a:t>P(A </a:t>
            </a:r>
            <a:r>
              <a:rPr sz="1200" i="1" dirty="0">
                <a:latin typeface="Times New Roman"/>
                <a:cs typeface="Times New Roman"/>
              </a:rPr>
              <a:t>| </a:t>
            </a:r>
            <a:r>
              <a:rPr sz="1200" spc="-60" dirty="0">
                <a:latin typeface="Arial"/>
                <a:cs typeface="Arial"/>
              </a:rPr>
              <a:t>B) </a:t>
            </a:r>
            <a:r>
              <a:rPr sz="1200" i="1" spc="114" dirty="0">
                <a:latin typeface="Times New Roman"/>
                <a:cs typeface="Times New Roman"/>
              </a:rPr>
              <a:t>×</a:t>
            </a:r>
            <a:r>
              <a:rPr sz="1200" i="1" spc="130" dirty="0">
                <a:latin typeface="Times New Roman"/>
                <a:cs typeface="Times New Roman"/>
              </a:rPr>
              <a:t> </a:t>
            </a:r>
            <a:r>
              <a:rPr sz="1200" spc="-75" dirty="0">
                <a:latin typeface="Arial"/>
                <a:cs typeface="Arial"/>
              </a:rPr>
              <a:t>P(B)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53390" y="2411031"/>
            <a:ext cx="975360" cy="207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spc="10" dirty="0">
                <a:latin typeface="Arial"/>
                <a:cs typeface="Arial"/>
              </a:rPr>
              <a:t>= </a:t>
            </a:r>
            <a:r>
              <a:rPr sz="1200" i="1" spc="-10" dirty="0">
                <a:solidFill>
                  <a:srgbClr val="935151"/>
                </a:solidFill>
                <a:latin typeface="Arial"/>
                <a:cs typeface="Arial"/>
              </a:rPr>
              <a:t>0 </a:t>
            </a:r>
            <a:r>
              <a:rPr sz="1200" i="1" spc="114" dirty="0">
                <a:latin typeface="Times New Roman"/>
                <a:cs typeface="Times New Roman"/>
              </a:rPr>
              <a:t>× </a:t>
            </a:r>
            <a:r>
              <a:rPr sz="1200" spc="-75" dirty="0">
                <a:latin typeface="Arial"/>
                <a:cs typeface="Arial"/>
              </a:rPr>
              <a:t>P(B) </a:t>
            </a:r>
            <a:r>
              <a:rPr sz="1200" spc="10" dirty="0">
                <a:latin typeface="Arial"/>
                <a:cs typeface="Arial"/>
              </a:rPr>
              <a:t>=</a:t>
            </a:r>
            <a:r>
              <a:rPr sz="1200" spc="-7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0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375661" y="1234427"/>
            <a:ext cx="1490980" cy="19620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200" b="1" spc="-5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independent</a:t>
            </a:r>
            <a:r>
              <a:rPr sz="1200" b="1" spc="-55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20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events:</a:t>
            </a:r>
            <a:endParaRPr sz="1200" dirty="0">
              <a:solidFill>
                <a:schemeClr val="accent5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490851" y="1493329"/>
            <a:ext cx="1835150" cy="1968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65" dirty="0">
                <a:latin typeface="Arial"/>
                <a:cs typeface="Arial"/>
              </a:rPr>
              <a:t>We </a:t>
            </a:r>
            <a:r>
              <a:rPr sz="1200" spc="-10" dirty="0">
                <a:latin typeface="Arial"/>
                <a:cs typeface="Arial"/>
              </a:rPr>
              <a:t>know </a:t>
            </a:r>
            <a:r>
              <a:rPr sz="1200" spc="-75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P(A </a:t>
            </a:r>
            <a:r>
              <a:rPr sz="1200" i="1" dirty="0">
                <a:solidFill>
                  <a:schemeClr val="accent5">
                    <a:lumMod val="75000"/>
                  </a:schemeClr>
                </a:solidFill>
                <a:latin typeface="Times New Roman"/>
                <a:cs typeface="Times New Roman"/>
              </a:rPr>
              <a:t>| </a:t>
            </a:r>
            <a:r>
              <a:rPr sz="1200" spc="-60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B) </a:t>
            </a:r>
            <a:r>
              <a:rPr sz="1200" spc="10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=</a:t>
            </a:r>
            <a:r>
              <a:rPr sz="1200" spc="95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spc="-70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P(A),</a:t>
            </a:r>
            <a:endParaRPr sz="1200" dirty="0">
              <a:solidFill>
                <a:schemeClr val="accent5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490851" y="1677276"/>
            <a:ext cx="1813560" cy="79565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94310" marR="5080">
              <a:lnSpc>
                <a:spcPct val="100000"/>
              </a:lnSpc>
              <a:spcBef>
                <a:spcPts val="90"/>
              </a:spcBef>
            </a:pPr>
            <a:r>
              <a:rPr sz="1200" spc="-30" dirty="0">
                <a:latin typeface="Arial"/>
                <a:cs typeface="Arial"/>
              </a:rPr>
              <a:t>since </a:t>
            </a:r>
            <a:r>
              <a:rPr sz="1200" spc="-15" dirty="0">
                <a:latin typeface="Arial"/>
                <a:cs typeface="Arial"/>
              </a:rPr>
              <a:t>knowing </a:t>
            </a:r>
            <a:r>
              <a:rPr sz="1200" spc="-10" dirty="0">
                <a:latin typeface="Arial"/>
                <a:cs typeface="Arial"/>
              </a:rPr>
              <a:t>B </a:t>
            </a:r>
            <a:r>
              <a:rPr sz="1200" spc="-5" dirty="0">
                <a:latin typeface="Arial"/>
                <a:cs typeface="Arial"/>
              </a:rPr>
              <a:t>doesn’t  </a:t>
            </a:r>
            <a:r>
              <a:rPr sz="1200" spc="-35" dirty="0">
                <a:latin typeface="Arial"/>
                <a:cs typeface="Arial"/>
              </a:rPr>
              <a:t>tell </a:t>
            </a:r>
            <a:r>
              <a:rPr sz="1200" spc="-30" dirty="0">
                <a:latin typeface="Arial"/>
                <a:cs typeface="Arial"/>
              </a:rPr>
              <a:t>us anything </a:t>
            </a:r>
            <a:r>
              <a:rPr sz="1200" spc="-10" dirty="0">
                <a:latin typeface="Arial"/>
                <a:cs typeface="Arial"/>
              </a:rPr>
              <a:t>about</a:t>
            </a:r>
            <a:r>
              <a:rPr sz="1200" spc="60" dirty="0">
                <a:latin typeface="Arial"/>
                <a:cs typeface="Arial"/>
              </a:rPr>
              <a:t> </a:t>
            </a:r>
            <a:r>
              <a:rPr sz="1200" spc="-50" dirty="0">
                <a:latin typeface="Arial"/>
                <a:cs typeface="Arial"/>
              </a:rPr>
              <a:t>A</a:t>
            </a:r>
            <a:endParaRPr sz="1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9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75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P(A </a:t>
            </a:r>
            <a:r>
              <a:rPr sz="1200" spc="-25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and</a:t>
            </a:r>
            <a:r>
              <a:rPr sz="1200" spc="-55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spc="-60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B)</a:t>
            </a:r>
            <a:endParaRPr sz="1200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  <a:p>
            <a:pPr marL="194310">
              <a:lnSpc>
                <a:spcPct val="100000"/>
              </a:lnSpc>
              <a:spcBef>
                <a:spcPts val="5"/>
              </a:spcBef>
            </a:pPr>
            <a:r>
              <a:rPr sz="1200" spc="10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= </a:t>
            </a:r>
            <a:r>
              <a:rPr sz="1200" spc="-75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P(A </a:t>
            </a:r>
            <a:r>
              <a:rPr sz="1200" i="1" dirty="0">
                <a:solidFill>
                  <a:schemeClr val="accent6">
                    <a:lumMod val="75000"/>
                  </a:schemeClr>
                </a:solidFill>
                <a:latin typeface="Times New Roman"/>
                <a:cs typeface="Times New Roman"/>
              </a:rPr>
              <a:t>| </a:t>
            </a:r>
            <a:r>
              <a:rPr sz="1200" spc="-60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B) </a:t>
            </a:r>
            <a:r>
              <a:rPr sz="1200" i="1" spc="114" dirty="0">
                <a:solidFill>
                  <a:schemeClr val="accent6">
                    <a:lumMod val="75000"/>
                  </a:schemeClr>
                </a:solidFill>
                <a:latin typeface="Times New Roman"/>
                <a:cs typeface="Times New Roman"/>
              </a:rPr>
              <a:t>×</a:t>
            </a:r>
            <a:r>
              <a:rPr sz="1200" i="1" spc="165" dirty="0">
                <a:solidFill>
                  <a:schemeClr val="accent6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1200" spc="-75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P(B)</a:t>
            </a:r>
            <a:endParaRPr sz="1200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47650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👫</a:t>
            </a:r>
          </a:p>
        </p:txBody>
      </p:sp>
      <p:sp>
        <p:nvSpPr>
          <p:cNvPr id="17" name="Rectangle 16"/>
          <p:cNvSpPr/>
          <p:nvPr/>
        </p:nvSpPr>
        <p:spPr>
          <a:xfrm>
            <a:off x="-59898" y="-31161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sp>
        <p:nvSpPr>
          <p:cNvPr id="18" name="object 3"/>
          <p:cNvSpPr txBox="1"/>
          <p:nvPr/>
        </p:nvSpPr>
        <p:spPr>
          <a:xfrm>
            <a:off x="355600" y="501840"/>
            <a:ext cx="2694686" cy="1968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i="1" spc="-20" dirty="0">
                <a:solidFill>
                  <a:srgbClr val="024F84"/>
                </a:solidFill>
                <a:latin typeface="Arial"/>
                <a:cs typeface="Arial"/>
              </a:rPr>
              <a:t>Bayes’ </a:t>
            </a:r>
            <a:r>
              <a:rPr sz="1200" i="1" spc="-25" dirty="0" smtClean="0">
                <a:solidFill>
                  <a:srgbClr val="024F84"/>
                </a:solidFill>
                <a:latin typeface="Arial"/>
                <a:cs typeface="Arial"/>
              </a:rPr>
              <a:t>theorem</a:t>
            </a:r>
            <a:r>
              <a:rPr lang="en-US" sz="1200" i="1" spc="-25" dirty="0" smtClean="0">
                <a:solidFill>
                  <a:srgbClr val="024F84"/>
                </a:solidFill>
                <a:latin typeface="Arial"/>
                <a:cs typeface="Arial"/>
              </a:rPr>
              <a:t>/equation</a:t>
            </a:r>
            <a:r>
              <a:rPr sz="1200" i="1" spc="-25" dirty="0" smtClean="0">
                <a:solidFill>
                  <a:srgbClr val="024F84"/>
                </a:solidFill>
                <a:latin typeface="Arial"/>
                <a:cs typeface="Arial"/>
              </a:rPr>
              <a:t>: </a:t>
            </a:r>
            <a:r>
              <a:rPr sz="1200" i="1" spc="10" dirty="0">
                <a:latin typeface="Georgia"/>
                <a:cs typeface="Georgia"/>
              </a:rPr>
              <a:t>P</a:t>
            </a:r>
            <a:r>
              <a:rPr sz="1200" spc="10" dirty="0">
                <a:latin typeface="Verdana"/>
                <a:cs typeface="Verdana"/>
              </a:rPr>
              <a:t>(</a:t>
            </a:r>
            <a:r>
              <a:rPr sz="1200" i="1" spc="10" dirty="0">
                <a:latin typeface="Georgia"/>
                <a:cs typeface="Georgia"/>
              </a:rPr>
              <a:t>A </a:t>
            </a:r>
            <a:r>
              <a:rPr sz="1200" i="1" dirty="0">
                <a:latin typeface="Times New Roman"/>
                <a:cs typeface="Times New Roman"/>
              </a:rPr>
              <a:t>| </a:t>
            </a:r>
            <a:r>
              <a:rPr sz="1200" i="1" spc="-30" dirty="0">
                <a:latin typeface="Georgia"/>
                <a:cs typeface="Georgia"/>
              </a:rPr>
              <a:t>B</a:t>
            </a:r>
            <a:r>
              <a:rPr sz="1200" spc="-30" dirty="0">
                <a:latin typeface="Verdana"/>
                <a:cs typeface="Verdana"/>
              </a:rPr>
              <a:t>)</a:t>
            </a:r>
            <a:r>
              <a:rPr sz="1200" spc="-35" dirty="0">
                <a:latin typeface="Verdana"/>
                <a:cs typeface="Verdana"/>
              </a:rPr>
              <a:t> </a:t>
            </a:r>
            <a:r>
              <a:rPr sz="1200" spc="-75" dirty="0">
                <a:latin typeface="Verdana"/>
                <a:cs typeface="Verdana"/>
              </a:rPr>
              <a:t>=</a:t>
            </a:r>
            <a:endParaRPr sz="1200" dirty="0">
              <a:latin typeface="Verdana"/>
              <a:cs typeface="Verdana"/>
            </a:endParaRPr>
          </a:p>
        </p:txBody>
      </p:sp>
      <p:sp>
        <p:nvSpPr>
          <p:cNvPr id="19" name="object 4"/>
          <p:cNvSpPr txBox="1"/>
          <p:nvPr/>
        </p:nvSpPr>
        <p:spPr>
          <a:xfrm>
            <a:off x="2974593" y="484246"/>
            <a:ext cx="596900" cy="147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i="1" u="sng" spc="65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P</a:t>
            </a:r>
            <a:r>
              <a:rPr sz="800" u="sng" spc="65" dirty="0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(</a:t>
            </a:r>
            <a:r>
              <a:rPr sz="800" i="1" u="sng" spc="65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A </a:t>
            </a:r>
            <a:r>
              <a:rPr sz="800" i="1" u="sng" spc="-15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and</a:t>
            </a:r>
            <a:r>
              <a:rPr sz="800" i="1" u="sng" spc="145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 </a:t>
            </a:r>
            <a:r>
              <a:rPr sz="800" i="1" u="sng" spc="45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B</a:t>
            </a:r>
            <a:r>
              <a:rPr sz="800" u="sng" spc="45" dirty="0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)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20" name="object 5"/>
          <p:cNvSpPr txBox="1"/>
          <p:nvPr/>
        </p:nvSpPr>
        <p:spPr>
          <a:xfrm>
            <a:off x="3143250" y="608960"/>
            <a:ext cx="259079" cy="147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i="1" spc="85" dirty="0">
                <a:latin typeface="Georgia"/>
                <a:cs typeface="Georgia"/>
              </a:rPr>
              <a:t>P</a:t>
            </a:r>
            <a:r>
              <a:rPr sz="800" spc="15" dirty="0">
                <a:latin typeface="Arial Black"/>
                <a:cs typeface="Arial Black"/>
              </a:rPr>
              <a:t>(</a:t>
            </a:r>
            <a:r>
              <a:rPr sz="800" i="1" spc="70" dirty="0">
                <a:latin typeface="Georgia"/>
                <a:cs typeface="Georgia"/>
              </a:rPr>
              <a:t>B</a:t>
            </a:r>
            <a:r>
              <a:rPr sz="800" spc="15" dirty="0">
                <a:latin typeface="Arial Black"/>
                <a:cs typeface="Arial Black"/>
              </a:rPr>
              <a:t>)</a:t>
            </a:r>
            <a:endParaRPr sz="800" dirty="0">
              <a:latin typeface="Arial Black"/>
              <a:cs typeface="Arial Black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47851" y="2664270"/>
            <a:ext cx="1295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*assume P(B)≠0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73329241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77466" y="57937"/>
            <a:ext cx="293497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3.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Bayes'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theorem </a:t>
            </a:r>
            <a:r>
              <a:rPr sz="1050" spc="35" dirty="0">
                <a:solidFill>
                  <a:srgbClr val="FFFFFF"/>
                </a:solidFill>
                <a:latin typeface="Arial"/>
                <a:cs typeface="Arial"/>
              </a:rPr>
              <a:t>works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for </a:t>
            </a: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all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types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0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events</a:t>
            </a:r>
            <a:endParaRPr sz="105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5</a:t>
            </a:r>
            <a:endParaRPr sz="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5600" y="743902"/>
            <a:ext cx="3750310" cy="207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5" dirty="0">
                <a:latin typeface="Arial"/>
                <a:cs typeface="Arial"/>
              </a:rPr>
              <a:t>... </a:t>
            </a:r>
            <a:r>
              <a:rPr sz="1200" spc="-20" dirty="0">
                <a:latin typeface="Arial"/>
                <a:cs typeface="Arial"/>
              </a:rPr>
              <a:t>can be </a:t>
            </a:r>
            <a:r>
              <a:rPr sz="1200" spc="-25" dirty="0">
                <a:latin typeface="Arial"/>
                <a:cs typeface="Arial"/>
              </a:rPr>
              <a:t>rewritten </a:t>
            </a:r>
            <a:r>
              <a:rPr sz="1200" spc="-30" dirty="0">
                <a:latin typeface="Arial"/>
                <a:cs typeface="Arial"/>
              </a:rPr>
              <a:t>as: </a:t>
            </a:r>
            <a:r>
              <a:rPr sz="1200" i="1" spc="10" dirty="0">
                <a:latin typeface="Georgia"/>
                <a:cs typeface="Georgia"/>
              </a:rPr>
              <a:t>P</a:t>
            </a:r>
            <a:r>
              <a:rPr sz="1200" spc="10" dirty="0">
                <a:latin typeface="Verdana"/>
                <a:cs typeface="Verdana"/>
              </a:rPr>
              <a:t>(</a:t>
            </a:r>
            <a:r>
              <a:rPr sz="1200" i="1" spc="10" dirty="0">
                <a:latin typeface="Georgia"/>
                <a:cs typeface="Georgia"/>
              </a:rPr>
              <a:t>A </a:t>
            </a:r>
            <a:r>
              <a:rPr sz="1200" i="1" spc="-80" dirty="0">
                <a:latin typeface="Georgia"/>
                <a:cs typeface="Georgia"/>
              </a:rPr>
              <a:t>and </a:t>
            </a:r>
            <a:r>
              <a:rPr sz="1200" i="1" spc="-30" dirty="0">
                <a:latin typeface="Georgia"/>
                <a:cs typeface="Georgia"/>
              </a:rPr>
              <a:t>B</a:t>
            </a:r>
            <a:r>
              <a:rPr sz="1200" spc="-30" dirty="0">
                <a:latin typeface="Verdana"/>
                <a:cs typeface="Verdana"/>
              </a:rPr>
              <a:t>) </a:t>
            </a:r>
            <a:r>
              <a:rPr sz="1200" spc="-75" dirty="0">
                <a:latin typeface="Verdana"/>
                <a:cs typeface="Verdana"/>
              </a:rPr>
              <a:t>= </a:t>
            </a:r>
            <a:r>
              <a:rPr sz="1200" i="1" spc="10" dirty="0">
                <a:latin typeface="Georgia"/>
                <a:cs typeface="Georgia"/>
              </a:rPr>
              <a:t>P</a:t>
            </a:r>
            <a:r>
              <a:rPr sz="1200" spc="10" dirty="0">
                <a:latin typeface="Verdana"/>
                <a:cs typeface="Verdana"/>
              </a:rPr>
              <a:t>(</a:t>
            </a:r>
            <a:r>
              <a:rPr sz="1200" i="1" spc="10" dirty="0">
                <a:latin typeface="Georgia"/>
                <a:cs typeface="Georgia"/>
              </a:rPr>
              <a:t>A </a:t>
            </a:r>
            <a:r>
              <a:rPr sz="1200" i="1" dirty="0">
                <a:latin typeface="Times New Roman"/>
                <a:cs typeface="Times New Roman"/>
              </a:rPr>
              <a:t>| </a:t>
            </a:r>
            <a:r>
              <a:rPr sz="1200" i="1" spc="-30" dirty="0">
                <a:latin typeface="Georgia"/>
                <a:cs typeface="Georgia"/>
              </a:rPr>
              <a:t>B</a:t>
            </a:r>
            <a:r>
              <a:rPr sz="1200" spc="-30" dirty="0">
                <a:latin typeface="Verdana"/>
                <a:cs typeface="Verdana"/>
              </a:rPr>
              <a:t>) </a:t>
            </a:r>
            <a:r>
              <a:rPr sz="1200" i="1" spc="114" dirty="0">
                <a:latin typeface="Times New Roman"/>
                <a:cs typeface="Times New Roman"/>
              </a:rPr>
              <a:t>×</a:t>
            </a:r>
            <a:r>
              <a:rPr sz="1200" i="1" spc="-25" dirty="0">
                <a:latin typeface="Times New Roman"/>
                <a:cs typeface="Times New Roman"/>
              </a:rPr>
              <a:t> </a:t>
            </a:r>
            <a:r>
              <a:rPr sz="1200" i="1" spc="-25" dirty="0">
                <a:latin typeface="Georgia"/>
                <a:cs typeface="Georgia"/>
              </a:rPr>
              <a:t>P</a:t>
            </a:r>
            <a:r>
              <a:rPr sz="1200" spc="-25" dirty="0">
                <a:latin typeface="Verdana"/>
                <a:cs typeface="Verdana"/>
              </a:rPr>
              <a:t>(</a:t>
            </a:r>
            <a:r>
              <a:rPr sz="1200" i="1" spc="-25" dirty="0">
                <a:latin typeface="Georgia"/>
                <a:cs typeface="Georgia"/>
              </a:rPr>
              <a:t>B</a:t>
            </a:r>
            <a:r>
              <a:rPr sz="1200" spc="-25" dirty="0">
                <a:latin typeface="Verdana"/>
                <a:cs typeface="Verdana"/>
              </a:rPr>
              <a:t>)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5955" y="1196962"/>
            <a:ext cx="1119505" cy="2070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200" b="1" spc="-15" dirty="0">
                <a:latin typeface="Arial"/>
                <a:cs typeface="Arial"/>
              </a:rPr>
              <a:t>disjoint</a:t>
            </a:r>
            <a:r>
              <a:rPr sz="1200" b="1" spc="-45" dirty="0">
                <a:latin typeface="Arial"/>
                <a:cs typeface="Arial"/>
              </a:rPr>
              <a:t> </a:t>
            </a:r>
            <a:r>
              <a:rPr sz="1200" b="1" spc="-20" dirty="0">
                <a:latin typeface="Arial"/>
                <a:cs typeface="Arial"/>
              </a:rPr>
              <a:t>events: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71272" y="1455737"/>
            <a:ext cx="1654810" cy="207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65" dirty="0">
                <a:latin typeface="Arial"/>
                <a:cs typeface="Arial"/>
              </a:rPr>
              <a:t>We </a:t>
            </a:r>
            <a:r>
              <a:rPr sz="1200" spc="-10" dirty="0">
                <a:latin typeface="Arial"/>
                <a:cs typeface="Arial"/>
              </a:rPr>
              <a:t>know </a:t>
            </a:r>
            <a:r>
              <a:rPr sz="1200" spc="-75" dirty="0">
                <a:latin typeface="Arial"/>
                <a:cs typeface="Arial"/>
              </a:rPr>
              <a:t>P(A </a:t>
            </a:r>
            <a:r>
              <a:rPr sz="1200" i="1" dirty="0">
                <a:latin typeface="Times New Roman"/>
                <a:cs typeface="Times New Roman"/>
              </a:rPr>
              <a:t>| </a:t>
            </a:r>
            <a:r>
              <a:rPr sz="1200" spc="-60" dirty="0">
                <a:latin typeface="Arial"/>
                <a:cs typeface="Arial"/>
              </a:rPr>
              <a:t>B) </a:t>
            </a:r>
            <a:r>
              <a:rPr sz="1200" spc="10" dirty="0">
                <a:latin typeface="Arial"/>
                <a:cs typeface="Arial"/>
              </a:rPr>
              <a:t>=</a:t>
            </a:r>
            <a:r>
              <a:rPr sz="1200" spc="7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0,</a:t>
            </a:r>
            <a:endParaRPr sz="12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71272" y="1639811"/>
            <a:ext cx="1875155" cy="61214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94310" marR="5080">
              <a:lnSpc>
                <a:spcPct val="100000"/>
              </a:lnSpc>
              <a:spcBef>
                <a:spcPts val="90"/>
              </a:spcBef>
            </a:pPr>
            <a:r>
              <a:rPr sz="1200" spc="-30" dirty="0">
                <a:latin typeface="Arial"/>
                <a:cs typeface="Arial"/>
              </a:rPr>
              <a:t>since </a:t>
            </a:r>
            <a:r>
              <a:rPr sz="1200" spc="-40" dirty="0">
                <a:latin typeface="Arial"/>
                <a:cs typeface="Arial"/>
              </a:rPr>
              <a:t>if </a:t>
            </a:r>
            <a:r>
              <a:rPr sz="1200" spc="-10" dirty="0">
                <a:latin typeface="Arial"/>
                <a:cs typeface="Arial"/>
              </a:rPr>
              <a:t>B </a:t>
            </a:r>
            <a:r>
              <a:rPr sz="1200" spc="-20" dirty="0">
                <a:latin typeface="Arial"/>
                <a:cs typeface="Arial"/>
              </a:rPr>
              <a:t>happened </a:t>
            </a:r>
            <a:r>
              <a:rPr sz="1200" spc="-50" dirty="0">
                <a:latin typeface="Arial"/>
                <a:cs typeface="Arial"/>
              </a:rPr>
              <a:t>A  </a:t>
            </a:r>
            <a:r>
              <a:rPr sz="1200" spc="-10" dirty="0">
                <a:latin typeface="Arial"/>
                <a:cs typeface="Arial"/>
              </a:rPr>
              <a:t>could </a:t>
            </a:r>
            <a:r>
              <a:rPr sz="1200" spc="-5" dirty="0">
                <a:latin typeface="Arial"/>
                <a:cs typeface="Arial"/>
              </a:rPr>
              <a:t>not </a:t>
            </a:r>
            <a:r>
              <a:rPr sz="1200" spc="-45" dirty="0">
                <a:latin typeface="Arial"/>
                <a:cs typeface="Arial"/>
              </a:rPr>
              <a:t>have</a:t>
            </a:r>
            <a:r>
              <a:rPr sz="1200" spc="-65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happened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9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75" dirty="0">
                <a:latin typeface="Arial"/>
                <a:cs typeface="Arial"/>
              </a:rPr>
              <a:t>P(A </a:t>
            </a:r>
            <a:r>
              <a:rPr sz="1200" spc="-25" dirty="0">
                <a:latin typeface="Arial"/>
                <a:cs typeface="Arial"/>
              </a:rPr>
              <a:t>and</a:t>
            </a:r>
            <a:r>
              <a:rPr sz="1200" spc="-50" dirty="0">
                <a:latin typeface="Arial"/>
                <a:cs typeface="Arial"/>
              </a:rPr>
              <a:t> </a:t>
            </a:r>
            <a:r>
              <a:rPr sz="1200" spc="-60" dirty="0">
                <a:latin typeface="Arial"/>
                <a:cs typeface="Arial"/>
              </a:rPr>
              <a:t>B)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53390" y="2227516"/>
            <a:ext cx="1123950" cy="207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spc="10" dirty="0">
                <a:latin typeface="Arial"/>
                <a:cs typeface="Arial"/>
              </a:rPr>
              <a:t>= </a:t>
            </a:r>
            <a:r>
              <a:rPr sz="1200" spc="-75" dirty="0">
                <a:latin typeface="Arial"/>
                <a:cs typeface="Arial"/>
              </a:rPr>
              <a:t>P(A </a:t>
            </a:r>
            <a:r>
              <a:rPr sz="1200" i="1" dirty="0">
                <a:latin typeface="Times New Roman"/>
                <a:cs typeface="Times New Roman"/>
              </a:rPr>
              <a:t>| </a:t>
            </a:r>
            <a:r>
              <a:rPr sz="1200" spc="-60" dirty="0">
                <a:latin typeface="Arial"/>
                <a:cs typeface="Arial"/>
              </a:rPr>
              <a:t>B) </a:t>
            </a:r>
            <a:r>
              <a:rPr sz="1200" i="1" spc="114" dirty="0">
                <a:latin typeface="Times New Roman"/>
                <a:cs typeface="Times New Roman"/>
              </a:rPr>
              <a:t>×</a:t>
            </a:r>
            <a:r>
              <a:rPr sz="1200" i="1" spc="130" dirty="0">
                <a:latin typeface="Times New Roman"/>
                <a:cs typeface="Times New Roman"/>
              </a:rPr>
              <a:t> </a:t>
            </a:r>
            <a:r>
              <a:rPr sz="1200" spc="-75" dirty="0">
                <a:latin typeface="Arial"/>
                <a:cs typeface="Arial"/>
              </a:rPr>
              <a:t>P(B)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53390" y="2411031"/>
            <a:ext cx="975360" cy="207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spc="10" dirty="0">
                <a:latin typeface="Arial"/>
                <a:cs typeface="Arial"/>
              </a:rPr>
              <a:t>= </a:t>
            </a:r>
            <a:r>
              <a:rPr sz="1200" i="1" spc="-10" dirty="0">
                <a:solidFill>
                  <a:srgbClr val="935151"/>
                </a:solidFill>
                <a:latin typeface="Arial"/>
                <a:cs typeface="Arial"/>
              </a:rPr>
              <a:t>0 </a:t>
            </a:r>
            <a:r>
              <a:rPr sz="1200" i="1" spc="114" dirty="0">
                <a:latin typeface="Times New Roman"/>
                <a:cs typeface="Times New Roman"/>
              </a:rPr>
              <a:t>× </a:t>
            </a:r>
            <a:r>
              <a:rPr sz="1200" spc="-75" dirty="0">
                <a:latin typeface="Arial"/>
                <a:cs typeface="Arial"/>
              </a:rPr>
              <a:t>P(B) </a:t>
            </a:r>
            <a:r>
              <a:rPr sz="1200" spc="10" dirty="0">
                <a:latin typeface="Arial"/>
                <a:cs typeface="Arial"/>
              </a:rPr>
              <a:t>=</a:t>
            </a:r>
            <a:r>
              <a:rPr sz="1200" spc="-7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0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375661" y="1234427"/>
            <a:ext cx="1490980" cy="19620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200" b="1" spc="-5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independent</a:t>
            </a:r>
            <a:r>
              <a:rPr sz="1200" b="1" spc="-55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20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events:</a:t>
            </a:r>
            <a:endParaRPr sz="1200" dirty="0">
              <a:solidFill>
                <a:schemeClr val="accent5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490851" y="1493329"/>
            <a:ext cx="1835150" cy="1968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65" dirty="0">
                <a:latin typeface="Arial"/>
                <a:cs typeface="Arial"/>
              </a:rPr>
              <a:t>We </a:t>
            </a:r>
            <a:r>
              <a:rPr sz="1200" spc="-10" dirty="0">
                <a:latin typeface="Arial"/>
                <a:cs typeface="Arial"/>
              </a:rPr>
              <a:t>know </a:t>
            </a:r>
            <a:r>
              <a:rPr sz="1200" spc="-75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P(A </a:t>
            </a:r>
            <a:r>
              <a:rPr sz="1200" i="1" dirty="0">
                <a:solidFill>
                  <a:schemeClr val="accent5">
                    <a:lumMod val="75000"/>
                  </a:schemeClr>
                </a:solidFill>
                <a:latin typeface="Times New Roman"/>
                <a:cs typeface="Times New Roman"/>
              </a:rPr>
              <a:t>| </a:t>
            </a:r>
            <a:r>
              <a:rPr sz="1200" spc="-60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B) </a:t>
            </a:r>
            <a:r>
              <a:rPr sz="1200" spc="10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=</a:t>
            </a:r>
            <a:r>
              <a:rPr sz="1200" spc="95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spc="-70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P(A),</a:t>
            </a:r>
            <a:endParaRPr sz="1200" dirty="0">
              <a:solidFill>
                <a:schemeClr val="accent5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490851" y="1677276"/>
            <a:ext cx="1813560" cy="61214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94310" marR="5080">
              <a:lnSpc>
                <a:spcPct val="100000"/>
              </a:lnSpc>
              <a:spcBef>
                <a:spcPts val="90"/>
              </a:spcBef>
            </a:pPr>
            <a:r>
              <a:rPr sz="1200" spc="-30" dirty="0">
                <a:latin typeface="Arial"/>
                <a:cs typeface="Arial"/>
              </a:rPr>
              <a:t>since </a:t>
            </a:r>
            <a:r>
              <a:rPr sz="1200" spc="-15" dirty="0">
                <a:latin typeface="Arial"/>
                <a:cs typeface="Arial"/>
              </a:rPr>
              <a:t>knowing </a:t>
            </a:r>
            <a:r>
              <a:rPr sz="1200" spc="-10" dirty="0">
                <a:latin typeface="Arial"/>
                <a:cs typeface="Arial"/>
              </a:rPr>
              <a:t>B </a:t>
            </a:r>
            <a:r>
              <a:rPr sz="1200" spc="-5" dirty="0">
                <a:latin typeface="Arial"/>
                <a:cs typeface="Arial"/>
              </a:rPr>
              <a:t>doesn’t  </a:t>
            </a:r>
            <a:r>
              <a:rPr sz="1200" spc="-35" dirty="0">
                <a:latin typeface="Arial"/>
                <a:cs typeface="Arial"/>
              </a:rPr>
              <a:t>tell </a:t>
            </a:r>
            <a:r>
              <a:rPr sz="1200" spc="-30" dirty="0">
                <a:latin typeface="Arial"/>
                <a:cs typeface="Arial"/>
              </a:rPr>
              <a:t>us anything </a:t>
            </a:r>
            <a:r>
              <a:rPr sz="1200" spc="-10" dirty="0">
                <a:latin typeface="Arial"/>
                <a:cs typeface="Arial"/>
              </a:rPr>
              <a:t>about</a:t>
            </a:r>
            <a:r>
              <a:rPr sz="1200" spc="60" dirty="0">
                <a:latin typeface="Arial"/>
                <a:cs typeface="Arial"/>
              </a:rPr>
              <a:t> </a:t>
            </a:r>
            <a:r>
              <a:rPr sz="1200" spc="-50" dirty="0">
                <a:latin typeface="Arial"/>
                <a:cs typeface="Arial"/>
              </a:rPr>
              <a:t>A</a:t>
            </a:r>
            <a:endParaRPr sz="1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9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75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P(A </a:t>
            </a:r>
            <a:r>
              <a:rPr sz="1200" spc="-25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and</a:t>
            </a:r>
            <a:r>
              <a:rPr sz="1200" spc="-55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spc="-60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B)</a:t>
            </a:r>
            <a:endParaRPr sz="1200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672969" y="2265108"/>
            <a:ext cx="1123950" cy="1968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spc="10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= </a:t>
            </a:r>
            <a:r>
              <a:rPr sz="1200" spc="-75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P(A </a:t>
            </a:r>
            <a:r>
              <a:rPr sz="1200" i="1" dirty="0">
                <a:solidFill>
                  <a:schemeClr val="accent5">
                    <a:lumMod val="75000"/>
                  </a:schemeClr>
                </a:solidFill>
                <a:latin typeface="Times New Roman"/>
                <a:cs typeface="Times New Roman"/>
              </a:rPr>
              <a:t>| </a:t>
            </a:r>
            <a:r>
              <a:rPr sz="1200" spc="-60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B) </a:t>
            </a:r>
            <a:r>
              <a:rPr sz="1200" i="1" spc="114" dirty="0">
                <a:solidFill>
                  <a:schemeClr val="accent6">
                    <a:lumMod val="75000"/>
                  </a:schemeClr>
                </a:solidFill>
                <a:latin typeface="Times New Roman"/>
                <a:cs typeface="Times New Roman"/>
              </a:rPr>
              <a:t>×</a:t>
            </a:r>
            <a:r>
              <a:rPr sz="1200" i="1" spc="130" dirty="0">
                <a:solidFill>
                  <a:schemeClr val="accent6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1200" spc="-75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P(B)</a:t>
            </a:r>
            <a:endParaRPr sz="1200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672969" y="2448623"/>
            <a:ext cx="901065" cy="1968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spc="10" dirty="0">
                <a:latin typeface="Arial"/>
                <a:cs typeface="Arial"/>
              </a:rPr>
              <a:t>= </a:t>
            </a:r>
            <a:r>
              <a:rPr sz="1200" i="1" spc="-75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P(A) </a:t>
            </a:r>
            <a:r>
              <a:rPr sz="1200" i="1" spc="114" dirty="0">
                <a:latin typeface="Times New Roman"/>
                <a:cs typeface="Times New Roman"/>
              </a:rPr>
              <a:t>×</a:t>
            </a:r>
            <a:r>
              <a:rPr sz="1200" i="1" spc="45" dirty="0">
                <a:latin typeface="Times New Roman"/>
                <a:cs typeface="Times New Roman"/>
              </a:rPr>
              <a:t> </a:t>
            </a:r>
            <a:r>
              <a:rPr sz="1200" spc="-75" dirty="0">
                <a:latin typeface="Arial"/>
                <a:cs typeface="Arial"/>
              </a:rPr>
              <a:t>P(B)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47650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👫</a:t>
            </a:r>
          </a:p>
        </p:txBody>
      </p:sp>
      <p:sp>
        <p:nvSpPr>
          <p:cNvPr id="19" name="Rectangle 18"/>
          <p:cNvSpPr/>
          <p:nvPr/>
        </p:nvSpPr>
        <p:spPr>
          <a:xfrm>
            <a:off x="-59898" y="-31161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sp>
        <p:nvSpPr>
          <p:cNvPr id="20" name="object 3"/>
          <p:cNvSpPr txBox="1"/>
          <p:nvPr/>
        </p:nvSpPr>
        <p:spPr>
          <a:xfrm>
            <a:off x="355600" y="501840"/>
            <a:ext cx="2694686" cy="1968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i="1" spc="-20" dirty="0">
                <a:solidFill>
                  <a:srgbClr val="024F84"/>
                </a:solidFill>
                <a:latin typeface="Arial"/>
                <a:cs typeface="Arial"/>
              </a:rPr>
              <a:t>Bayes’ </a:t>
            </a:r>
            <a:r>
              <a:rPr sz="1200" i="1" spc="-25" dirty="0" smtClean="0">
                <a:solidFill>
                  <a:srgbClr val="024F84"/>
                </a:solidFill>
                <a:latin typeface="Arial"/>
                <a:cs typeface="Arial"/>
              </a:rPr>
              <a:t>theorem</a:t>
            </a:r>
            <a:r>
              <a:rPr lang="en-US" sz="1200" i="1" spc="-25" dirty="0" smtClean="0">
                <a:solidFill>
                  <a:srgbClr val="024F84"/>
                </a:solidFill>
                <a:latin typeface="Arial"/>
                <a:cs typeface="Arial"/>
              </a:rPr>
              <a:t>/equation</a:t>
            </a:r>
            <a:r>
              <a:rPr sz="1200" i="1" spc="-25" dirty="0" smtClean="0">
                <a:solidFill>
                  <a:srgbClr val="024F84"/>
                </a:solidFill>
                <a:latin typeface="Arial"/>
                <a:cs typeface="Arial"/>
              </a:rPr>
              <a:t>: </a:t>
            </a:r>
            <a:r>
              <a:rPr sz="1200" i="1" spc="10" dirty="0">
                <a:latin typeface="Georgia"/>
                <a:cs typeface="Georgia"/>
              </a:rPr>
              <a:t>P</a:t>
            </a:r>
            <a:r>
              <a:rPr sz="1200" spc="10" dirty="0">
                <a:latin typeface="Verdana"/>
                <a:cs typeface="Verdana"/>
              </a:rPr>
              <a:t>(</a:t>
            </a:r>
            <a:r>
              <a:rPr sz="1200" i="1" spc="10" dirty="0">
                <a:latin typeface="Georgia"/>
                <a:cs typeface="Georgia"/>
              </a:rPr>
              <a:t>A </a:t>
            </a:r>
            <a:r>
              <a:rPr sz="1200" i="1" dirty="0">
                <a:latin typeface="Times New Roman"/>
                <a:cs typeface="Times New Roman"/>
              </a:rPr>
              <a:t>| </a:t>
            </a:r>
            <a:r>
              <a:rPr sz="1200" i="1" spc="-30" dirty="0">
                <a:latin typeface="Georgia"/>
                <a:cs typeface="Georgia"/>
              </a:rPr>
              <a:t>B</a:t>
            </a:r>
            <a:r>
              <a:rPr sz="1200" spc="-30" dirty="0">
                <a:latin typeface="Verdana"/>
                <a:cs typeface="Verdana"/>
              </a:rPr>
              <a:t>)</a:t>
            </a:r>
            <a:r>
              <a:rPr sz="1200" spc="-35" dirty="0">
                <a:latin typeface="Verdana"/>
                <a:cs typeface="Verdana"/>
              </a:rPr>
              <a:t> </a:t>
            </a:r>
            <a:r>
              <a:rPr sz="1200" spc="-75" dirty="0">
                <a:latin typeface="Verdana"/>
                <a:cs typeface="Verdana"/>
              </a:rPr>
              <a:t>=</a:t>
            </a:r>
            <a:endParaRPr sz="1200" dirty="0">
              <a:latin typeface="Verdana"/>
              <a:cs typeface="Verdana"/>
            </a:endParaRPr>
          </a:p>
        </p:txBody>
      </p:sp>
      <p:sp>
        <p:nvSpPr>
          <p:cNvPr id="21" name="object 4"/>
          <p:cNvSpPr txBox="1"/>
          <p:nvPr/>
        </p:nvSpPr>
        <p:spPr>
          <a:xfrm>
            <a:off x="2974593" y="484246"/>
            <a:ext cx="596900" cy="147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i="1" u="sng" spc="65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P</a:t>
            </a:r>
            <a:r>
              <a:rPr sz="800" u="sng" spc="65" dirty="0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(</a:t>
            </a:r>
            <a:r>
              <a:rPr sz="800" i="1" u="sng" spc="65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A </a:t>
            </a:r>
            <a:r>
              <a:rPr sz="800" i="1" u="sng" spc="-15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and</a:t>
            </a:r>
            <a:r>
              <a:rPr sz="800" i="1" u="sng" spc="145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 </a:t>
            </a:r>
            <a:r>
              <a:rPr sz="800" i="1" u="sng" spc="45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B</a:t>
            </a:r>
            <a:r>
              <a:rPr sz="800" u="sng" spc="45" dirty="0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)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22" name="object 5"/>
          <p:cNvSpPr txBox="1"/>
          <p:nvPr/>
        </p:nvSpPr>
        <p:spPr>
          <a:xfrm>
            <a:off x="3143250" y="608960"/>
            <a:ext cx="259079" cy="147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i="1" spc="85" dirty="0">
                <a:latin typeface="Georgia"/>
                <a:cs typeface="Georgia"/>
              </a:rPr>
              <a:t>P</a:t>
            </a:r>
            <a:r>
              <a:rPr sz="800" spc="15" dirty="0">
                <a:latin typeface="Arial Black"/>
                <a:cs typeface="Arial Black"/>
              </a:rPr>
              <a:t>(</a:t>
            </a:r>
            <a:r>
              <a:rPr sz="800" i="1" spc="70" dirty="0">
                <a:latin typeface="Georgia"/>
                <a:cs typeface="Georgia"/>
              </a:rPr>
              <a:t>B</a:t>
            </a:r>
            <a:r>
              <a:rPr sz="800" spc="15" dirty="0">
                <a:latin typeface="Arial Black"/>
                <a:cs typeface="Arial Black"/>
              </a:rPr>
              <a:t>)</a:t>
            </a:r>
            <a:endParaRPr sz="800" dirty="0">
              <a:latin typeface="Arial Black"/>
              <a:cs typeface="Arial Black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47851" y="2664270"/>
            <a:ext cx="1295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*assume P(B)≠0</a:t>
            </a:r>
            <a:endParaRPr lang="en-US" sz="1000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77466" y="57937"/>
            <a:ext cx="293497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3.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Bayes'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theorem </a:t>
            </a:r>
            <a:r>
              <a:rPr sz="1050" spc="35" dirty="0">
                <a:solidFill>
                  <a:srgbClr val="FFFFFF"/>
                </a:solidFill>
                <a:latin typeface="Arial"/>
                <a:cs typeface="Arial"/>
              </a:rPr>
              <a:t>works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for </a:t>
            </a: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all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types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0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events</a:t>
            </a:r>
            <a:endParaRPr sz="105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5</a:t>
            </a:r>
            <a:endParaRPr sz="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5600" y="743902"/>
            <a:ext cx="3750310" cy="207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5" dirty="0">
                <a:latin typeface="Arial"/>
                <a:cs typeface="Arial"/>
              </a:rPr>
              <a:t>... </a:t>
            </a:r>
            <a:r>
              <a:rPr sz="1200" spc="-20" dirty="0">
                <a:latin typeface="Arial"/>
                <a:cs typeface="Arial"/>
              </a:rPr>
              <a:t>can be </a:t>
            </a:r>
            <a:r>
              <a:rPr sz="1200" spc="-25" dirty="0">
                <a:latin typeface="Arial"/>
                <a:cs typeface="Arial"/>
              </a:rPr>
              <a:t>rewritten </a:t>
            </a:r>
            <a:r>
              <a:rPr sz="1200" spc="-30" dirty="0">
                <a:latin typeface="Arial"/>
                <a:cs typeface="Arial"/>
              </a:rPr>
              <a:t>as: </a:t>
            </a:r>
            <a:r>
              <a:rPr sz="1200" i="1" spc="10" dirty="0">
                <a:latin typeface="Georgia"/>
                <a:cs typeface="Georgia"/>
              </a:rPr>
              <a:t>P</a:t>
            </a:r>
            <a:r>
              <a:rPr sz="1200" spc="10" dirty="0">
                <a:latin typeface="Verdana"/>
                <a:cs typeface="Verdana"/>
              </a:rPr>
              <a:t>(</a:t>
            </a:r>
            <a:r>
              <a:rPr sz="1200" i="1" spc="10" dirty="0">
                <a:latin typeface="Georgia"/>
                <a:cs typeface="Georgia"/>
              </a:rPr>
              <a:t>A </a:t>
            </a:r>
            <a:r>
              <a:rPr sz="1200" i="1" spc="-80" dirty="0">
                <a:latin typeface="Georgia"/>
                <a:cs typeface="Georgia"/>
              </a:rPr>
              <a:t>and </a:t>
            </a:r>
            <a:r>
              <a:rPr sz="1200" i="1" spc="-30" dirty="0">
                <a:latin typeface="Georgia"/>
                <a:cs typeface="Georgia"/>
              </a:rPr>
              <a:t>B</a:t>
            </a:r>
            <a:r>
              <a:rPr sz="1200" spc="-30" dirty="0">
                <a:latin typeface="Verdana"/>
                <a:cs typeface="Verdana"/>
              </a:rPr>
              <a:t>) </a:t>
            </a:r>
            <a:r>
              <a:rPr sz="1200" spc="-75" dirty="0">
                <a:latin typeface="Verdana"/>
                <a:cs typeface="Verdana"/>
              </a:rPr>
              <a:t>= </a:t>
            </a:r>
            <a:r>
              <a:rPr sz="1200" i="1" spc="10" dirty="0">
                <a:latin typeface="Georgia"/>
                <a:cs typeface="Georgia"/>
              </a:rPr>
              <a:t>P</a:t>
            </a:r>
            <a:r>
              <a:rPr sz="1200" spc="10" dirty="0">
                <a:latin typeface="Verdana"/>
                <a:cs typeface="Verdana"/>
              </a:rPr>
              <a:t>(</a:t>
            </a:r>
            <a:r>
              <a:rPr sz="1200" i="1" spc="10" dirty="0">
                <a:latin typeface="Georgia"/>
                <a:cs typeface="Georgia"/>
              </a:rPr>
              <a:t>A </a:t>
            </a:r>
            <a:r>
              <a:rPr sz="1200" i="1" dirty="0">
                <a:latin typeface="Times New Roman"/>
                <a:cs typeface="Times New Roman"/>
              </a:rPr>
              <a:t>| </a:t>
            </a:r>
            <a:r>
              <a:rPr sz="1200" i="1" spc="-30" dirty="0">
                <a:latin typeface="Georgia"/>
                <a:cs typeface="Georgia"/>
              </a:rPr>
              <a:t>B</a:t>
            </a:r>
            <a:r>
              <a:rPr sz="1200" spc="-30" dirty="0">
                <a:latin typeface="Verdana"/>
                <a:cs typeface="Verdana"/>
              </a:rPr>
              <a:t>) </a:t>
            </a:r>
            <a:r>
              <a:rPr sz="1200" i="1" spc="114" dirty="0">
                <a:latin typeface="Times New Roman"/>
                <a:cs typeface="Times New Roman"/>
              </a:rPr>
              <a:t>×</a:t>
            </a:r>
            <a:r>
              <a:rPr sz="1200" i="1" spc="-25" dirty="0">
                <a:latin typeface="Times New Roman"/>
                <a:cs typeface="Times New Roman"/>
              </a:rPr>
              <a:t> </a:t>
            </a:r>
            <a:r>
              <a:rPr sz="1200" i="1" spc="-25" dirty="0">
                <a:latin typeface="Georgia"/>
                <a:cs typeface="Georgia"/>
              </a:rPr>
              <a:t>P</a:t>
            </a:r>
            <a:r>
              <a:rPr sz="1200" spc="-25" dirty="0">
                <a:latin typeface="Verdana"/>
                <a:cs typeface="Verdana"/>
              </a:rPr>
              <a:t>(</a:t>
            </a:r>
            <a:r>
              <a:rPr sz="1200" i="1" spc="-25" dirty="0">
                <a:latin typeface="Georgia"/>
                <a:cs typeface="Georgia"/>
              </a:rPr>
              <a:t>B</a:t>
            </a:r>
            <a:r>
              <a:rPr sz="1200" spc="-25" dirty="0">
                <a:latin typeface="Verdana"/>
                <a:cs typeface="Verdana"/>
              </a:rPr>
              <a:t>)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5955" y="1196962"/>
            <a:ext cx="1119505" cy="2070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200" b="1" spc="-15" dirty="0">
                <a:latin typeface="Arial"/>
                <a:cs typeface="Arial"/>
              </a:rPr>
              <a:t>disjoint</a:t>
            </a:r>
            <a:r>
              <a:rPr sz="1200" b="1" spc="-45" dirty="0">
                <a:latin typeface="Arial"/>
                <a:cs typeface="Arial"/>
              </a:rPr>
              <a:t> </a:t>
            </a:r>
            <a:r>
              <a:rPr sz="1200" b="1" spc="-20" dirty="0">
                <a:latin typeface="Arial"/>
                <a:cs typeface="Arial"/>
              </a:rPr>
              <a:t>events: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71272" y="1455737"/>
            <a:ext cx="1654810" cy="207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65" dirty="0">
                <a:latin typeface="Arial"/>
                <a:cs typeface="Arial"/>
              </a:rPr>
              <a:t>We </a:t>
            </a:r>
            <a:r>
              <a:rPr sz="1200" spc="-10" dirty="0">
                <a:latin typeface="Arial"/>
                <a:cs typeface="Arial"/>
              </a:rPr>
              <a:t>know </a:t>
            </a:r>
            <a:r>
              <a:rPr sz="1200" spc="-75" dirty="0">
                <a:latin typeface="Arial"/>
                <a:cs typeface="Arial"/>
              </a:rPr>
              <a:t>P(A </a:t>
            </a:r>
            <a:r>
              <a:rPr sz="1200" i="1" dirty="0">
                <a:latin typeface="Times New Roman"/>
                <a:cs typeface="Times New Roman"/>
              </a:rPr>
              <a:t>| </a:t>
            </a:r>
            <a:r>
              <a:rPr sz="1200" spc="-60" dirty="0">
                <a:latin typeface="Arial"/>
                <a:cs typeface="Arial"/>
              </a:rPr>
              <a:t>B) </a:t>
            </a:r>
            <a:r>
              <a:rPr sz="1200" spc="10" dirty="0">
                <a:latin typeface="Arial"/>
                <a:cs typeface="Arial"/>
              </a:rPr>
              <a:t>=</a:t>
            </a:r>
            <a:r>
              <a:rPr sz="1200" spc="7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0,</a:t>
            </a:r>
            <a:endParaRPr sz="12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71272" y="1639811"/>
            <a:ext cx="1875155" cy="61214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94310" marR="5080">
              <a:lnSpc>
                <a:spcPct val="100000"/>
              </a:lnSpc>
              <a:spcBef>
                <a:spcPts val="90"/>
              </a:spcBef>
            </a:pPr>
            <a:r>
              <a:rPr sz="1200" spc="-30" dirty="0">
                <a:latin typeface="Arial"/>
                <a:cs typeface="Arial"/>
              </a:rPr>
              <a:t>since </a:t>
            </a:r>
            <a:r>
              <a:rPr sz="1200" spc="-40" dirty="0">
                <a:latin typeface="Arial"/>
                <a:cs typeface="Arial"/>
              </a:rPr>
              <a:t>if </a:t>
            </a:r>
            <a:r>
              <a:rPr sz="1200" spc="-10" dirty="0">
                <a:latin typeface="Arial"/>
                <a:cs typeface="Arial"/>
              </a:rPr>
              <a:t>B </a:t>
            </a:r>
            <a:r>
              <a:rPr sz="1200" spc="-20" dirty="0">
                <a:latin typeface="Arial"/>
                <a:cs typeface="Arial"/>
              </a:rPr>
              <a:t>happened </a:t>
            </a:r>
            <a:r>
              <a:rPr sz="1200" spc="-50" dirty="0">
                <a:latin typeface="Arial"/>
                <a:cs typeface="Arial"/>
              </a:rPr>
              <a:t>A  </a:t>
            </a:r>
            <a:r>
              <a:rPr sz="1200" spc="-10" dirty="0">
                <a:latin typeface="Arial"/>
                <a:cs typeface="Arial"/>
              </a:rPr>
              <a:t>could </a:t>
            </a:r>
            <a:r>
              <a:rPr sz="1200" spc="-5" dirty="0">
                <a:latin typeface="Arial"/>
                <a:cs typeface="Arial"/>
              </a:rPr>
              <a:t>not </a:t>
            </a:r>
            <a:r>
              <a:rPr sz="1200" spc="-45" dirty="0">
                <a:latin typeface="Arial"/>
                <a:cs typeface="Arial"/>
              </a:rPr>
              <a:t>have</a:t>
            </a:r>
            <a:r>
              <a:rPr sz="1200" spc="-65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happened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9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75" dirty="0">
                <a:latin typeface="Arial"/>
                <a:cs typeface="Arial"/>
              </a:rPr>
              <a:t>P(A </a:t>
            </a:r>
            <a:r>
              <a:rPr sz="1200" spc="-25" dirty="0">
                <a:latin typeface="Arial"/>
                <a:cs typeface="Arial"/>
              </a:rPr>
              <a:t>and</a:t>
            </a:r>
            <a:r>
              <a:rPr sz="1200" spc="-50" dirty="0">
                <a:latin typeface="Arial"/>
                <a:cs typeface="Arial"/>
              </a:rPr>
              <a:t> </a:t>
            </a:r>
            <a:r>
              <a:rPr sz="1200" spc="-60" dirty="0">
                <a:latin typeface="Arial"/>
                <a:cs typeface="Arial"/>
              </a:rPr>
              <a:t>B)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53390" y="2227516"/>
            <a:ext cx="1123950" cy="207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spc="10" dirty="0">
                <a:latin typeface="Arial"/>
                <a:cs typeface="Arial"/>
              </a:rPr>
              <a:t>= </a:t>
            </a:r>
            <a:r>
              <a:rPr sz="1200" spc="-75" dirty="0">
                <a:latin typeface="Arial"/>
                <a:cs typeface="Arial"/>
              </a:rPr>
              <a:t>P(A </a:t>
            </a:r>
            <a:r>
              <a:rPr sz="1200" i="1" dirty="0">
                <a:latin typeface="Times New Roman"/>
                <a:cs typeface="Times New Roman"/>
              </a:rPr>
              <a:t>| </a:t>
            </a:r>
            <a:r>
              <a:rPr sz="1200" spc="-60" dirty="0">
                <a:latin typeface="Arial"/>
                <a:cs typeface="Arial"/>
              </a:rPr>
              <a:t>B) </a:t>
            </a:r>
            <a:r>
              <a:rPr sz="1200" i="1" spc="114" dirty="0">
                <a:latin typeface="Times New Roman"/>
                <a:cs typeface="Times New Roman"/>
              </a:rPr>
              <a:t>×</a:t>
            </a:r>
            <a:r>
              <a:rPr sz="1200" i="1" spc="130" dirty="0">
                <a:latin typeface="Times New Roman"/>
                <a:cs typeface="Times New Roman"/>
              </a:rPr>
              <a:t> </a:t>
            </a:r>
            <a:r>
              <a:rPr sz="1200" spc="-75" dirty="0">
                <a:latin typeface="Arial"/>
                <a:cs typeface="Arial"/>
              </a:rPr>
              <a:t>P(B)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53390" y="2411031"/>
            <a:ext cx="975360" cy="207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spc="10" dirty="0">
                <a:latin typeface="Arial"/>
                <a:cs typeface="Arial"/>
              </a:rPr>
              <a:t>= </a:t>
            </a:r>
            <a:r>
              <a:rPr sz="1200" i="1" spc="-10" dirty="0">
                <a:solidFill>
                  <a:srgbClr val="935151"/>
                </a:solidFill>
                <a:latin typeface="Arial"/>
                <a:cs typeface="Arial"/>
              </a:rPr>
              <a:t>0 </a:t>
            </a:r>
            <a:r>
              <a:rPr sz="1200" i="1" spc="114" dirty="0">
                <a:latin typeface="Times New Roman"/>
                <a:cs typeface="Times New Roman"/>
              </a:rPr>
              <a:t>× </a:t>
            </a:r>
            <a:r>
              <a:rPr sz="1200" spc="-75" dirty="0">
                <a:latin typeface="Arial"/>
                <a:cs typeface="Arial"/>
              </a:rPr>
              <a:t>P(B) </a:t>
            </a:r>
            <a:r>
              <a:rPr sz="1200" spc="10" dirty="0">
                <a:latin typeface="Arial"/>
                <a:cs typeface="Arial"/>
              </a:rPr>
              <a:t>=</a:t>
            </a:r>
            <a:r>
              <a:rPr sz="1200" spc="-7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0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375661" y="1234427"/>
            <a:ext cx="1490980" cy="19620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200" b="1" spc="-5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independent</a:t>
            </a:r>
            <a:r>
              <a:rPr sz="1200" b="1" spc="-55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20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events:</a:t>
            </a:r>
            <a:endParaRPr sz="1200" dirty="0">
              <a:solidFill>
                <a:schemeClr val="accent5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490851" y="1493329"/>
            <a:ext cx="1835150" cy="1968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65" dirty="0">
                <a:latin typeface="Arial"/>
                <a:cs typeface="Arial"/>
              </a:rPr>
              <a:t>We </a:t>
            </a:r>
            <a:r>
              <a:rPr sz="1200" spc="-10" dirty="0">
                <a:latin typeface="Arial"/>
                <a:cs typeface="Arial"/>
              </a:rPr>
              <a:t>know </a:t>
            </a:r>
            <a:r>
              <a:rPr sz="1200" spc="-75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P(A </a:t>
            </a:r>
            <a:r>
              <a:rPr sz="1200" i="1" dirty="0">
                <a:solidFill>
                  <a:schemeClr val="accent5">
                    <a:lumMod val="75000"/>
                  </a:schemeClr>
                </a:solidFill>
                <a:latin typeface="Times New Roman"/>
                <a:cs typeface="Times New Roman"/>
              </a:rPr>
              <a:t>| </a:t>
            </a:r>
            <a:r>
              <a:rPr sz="1200" spc="-60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B) </a:t>
            </a:r>
            <a:r>
              <a:rPr sz="1200" spc="10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=</a:t>
            </a:r>
            <a:r>
              <a:rPr sz="1200" spc="95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spc="-70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P(A),</a:t>
            </a:r>
            <a:endParaRPr sz="1200" dirty="0">
              <a:solidFill>
                <a:schemeClr val="accent5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490851" y="1677276"/>
            <a:ext cx="1813560" cy="61214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94310" marR="5080">
              <a:lnSpc>
                <a:spcPct val="100000"/>
              </a:lnSpc>
              <a:spcBef>
                <a:spcPts val="90"/>
              </a:spcBef>
            </a:pPr>
            <a:r>
              <a:rPr sz="1200" spc="-30" dirty="0">
                <a:latin typeface="Arial"/>
                <a:cs typeface="Arial"/>
              </a:rPr>
              <a:t>since </a:t>
            </a:r>
            <a:r>
              <a:rPr sz="1200" spc="-15" dirty="0">
                <a:latin typeface="Arial"/>
                <a:cs typeface="Arial"/>
              </a:rPr>
              <a:t>knowing </a:t>
            </a:r>
            <a:r>
              <a:rPr sz="1200" spc="-10" dirty="0">
                <a:latin typeface="Arial"/>
                <a:cs typeface="Arial"/>
              </a:rPr>
              <a:t>B </a:t>
            </a:r>
            <a:r>
              <a:rPr sz="1200" spc="-5" dirty="0">
                <a:latin typeface="Arial"/>
                <a:cs typeface="Arial"/>
              </a:rPr>
              <a:t>doesn’t  </a:t>
            </a:r>
            <a:r>
              <a:rPr sz="1200" spc="-35" dirty="0">
                <a:latin typeface="Arial"/>
                <a:cs typeface="Arial"/>
              </a:rPr>
              <a:t>tell </a:t>
            </a:r>
            <a:r>
              <a:rPr sz="1200" spc="-30" dirty="0">
                <a:latin typeface="Arial"/>
                <a:cs typeface="Arial"/>
              </a:rPr>
              <a:t>us anything </a:t>
            </a:r>
            <a:r>
              <a:rPr sz="1200" spc="-10" dirty="0">
                <a:latin typeface="Arial"/>
                <a:cs typeface="Arial"/>
              </a:rPr>
              <a:t>about</a:t>
            </a:r>
            <a:r>
              <a:rPr sz="1200" spc="60" dirty="0">
                <a:latin typeface="Arial"/>
                <a:cs typeface="Arial"/>
              </a:rPr>
              <a:t> </a:t>
            </a:r>
            <a:r>
              <a:rPr sz="1200" spc="-50" dirty="0">
                <a:latin typeface="Arial"/>
                <a:cs typeface="Arial"/>
              </a:rPr>
              <a:t>A</a:t>
            </a:r>
            <a:endParaRPr sz="1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9"/>
              </a:spcBef>
            </a:pPr>
            <a:r>
              <a:rPr sz="1100" dirty="0">
                <a:solidFill>
                  <a:schemeClr val="accent5">
                    <a:lumMod val="75000"/>
                  </a:schemeClr>
                </a:solidFill>
                <a:latin typeface="DejaVu Serif"/>
                <a:cs typeface="DejaVu Serif"/>
              </a:rPr>
              <a:t>▶ </a:t>
            </a:r>
            <a:r>
              <a:rPr sz="1200" spc="-75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P(A </a:t>
            </a:r>
            <a:r>
              <a:rPr sz="1200" spc="-25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and</a:t>
            </a:r>
            <a:r>
              <a:rPr sz="1200" spc="-55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spc="-60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B)</a:t>
            </a:r>
            <a:endParaRPr sz="1200" dirty="0">
              <a:solidFill>
                <a:schemeClr val="accent5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672969" y="2265108"/>
            <a:ext cx="1123950" cy="1968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spc="10" dirty="0">
                <a:latin typeface="Arial"/>
                <a:cs typeface="Arial"/>
              </a:rPr>
              <a:t>= </a:t>
            </a:r>
            <a:r>
              <a:rPr sz="1200" spc="-75" dirty="0">
                <a:latin typeface="Arial"/>
                <a:cs typeface="Arial"/>
              </a:rPr>
              <a:t>P(A </a:t>
            </a:r>
            <a:r>
              <a:rPr sz="1200" i="1" dirty="0">
                <a:latin typeface="Times New Roman"/>
                <a:cs typeface="Times New Roman"/>
              </a:rPr>
              <a:t>| </a:t>
            </a:r>
            <a:r>
              <a:rPr sz="1200" spc="-60" dirty="0">
                <a:latin typeface="Arial"/>
                <a:cs typeface="Arial"/>
              </a:rPr>
              <a:t>B) </a:t>
            </a:r>
            <a:r>
              <a:rPr sz="1200" i="1" spc="114" dirty="0">
                <a:latin typeface="Times New Roman"/>
                <a:cs typeface="Times New Roman"/>
              </a:rPr>
              <a:t>×</a:t>
            </a:r>
            <a:r>
              <a:rPr sz="1200" i="1" spc="130" dirty="0">
                <a:latin typeface="Times New Roman"/>
                <a:cs typeface="Times New Roman"/>
              </a:rPr>
              <a:t> </a:t>
            </a:r>
            <a:r>
              <a:rPr sz="1200" spc="-75" dirty="0">
                <a:latin typeface="Arial"/>
                <a:cs typeface="Arial"/>
              </a:rPr>
              <a:t>P(B)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672969" y="2448623"/>
            <a:ext cx="901065" cy="1968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spc="10" dirty="0">
                <a:latin typeface="Arial"/>
                <a:cs typeface="Arial"/>
              </a:rPr>
              <a:t>= </a:t>
            </a:r>
            <a:r>
              <a:rPr sz="1200" i="1" spc="-75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P(A) </a:t>
            </a:r>
            <a:r>
              <a:rPr sz="1200" i="1" spc="114" dirty="0">
                <a:solidFill>
                  <a:schemeClr val="accent5">
                    <a:lumMod val="75000"/>
                  </a:schemeClr>
                </a:solidFill>
                <a:latin typeface="Times New Roman"/>
                <a:cs typeface="Times New Roman"/>
              </a:rPr>
              <a:t>×</a:t>
            </a:r>
            <a:r>
              <a:rPr sz="1200" i="1" spc="45" dirty="0">
                <a:solidFill>
                  <a:schemeClr val="accent5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1200" spc="-75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P(B)</a:t>
            </a:r>
            <a:endParaRPr sz="1200" dirty="0">
              <a:solidFill>
                <a:schemeClr val="accent5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47650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👫</a:t>
            </a:r>
          </a:p>
        </p:txBody>
      </p:sp>
      <p:sp>
        <p:nvSpPr>
          <p:cNvPr id="19" name="Rectangle 18"/>
          <p:cNvSpPr/>
          <p:nvPr/>
        </p:nvSpPr>
        <p:spPr>
          <a:xfrm>
            <a:off x="-59898" y="-31161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sp>
        <p:nvSpPr>
          <p:cNvPr id="20" name="object 3"/>
          <p:cNvSpPr txBox="1"/>
          <p:nvPr/>
        </p:nvSpPr>
        <p:spPr>
          <a:xfrm>
            <a:off x="355600" y="501840"/>
            <a:ext cx="2694686" cy="1968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i="1" spc="-20" dirty="0">
                <a:solidFill>
                  <a:srgbClr val="024F84"/>
                </a:solidFill>
                <a:latin typeface="Arial"/>
                <a:cs typeface="Arial"/>
              </a:rPr>
              <a:t>Bayes’ </a:t>
            </a:r>
            <a:r>
              <a:rPr sz="1200" i="1" spc="-25" dirty="0" smtClean="0">
                <a:solidFill>
                  <a:srgbClr val="024F84"/>
                </a:solidFill>
                <a:latin typeface="Arial"/>
                <a:cs typeface="Arial"/>
              </a:rPr>
              <a:t>theorem</a:t>
            </a:r>
            <a:r>
              <a:rPr lang="en-US" sz="1200" i="1" spc="-25" dirty="0" smtClean="0">
                <a:solidFill>
                  <a:srgbClr val="024F84"/>
                </a:solidFill>
                <a:latin typeface="Arial"/>
                <a:cs typeface="Arial"/>
              </a:rPr>
              <a:t>/equation</a:t>
            </a:r>
            <a:r>
              <a:rPr sz="1200" i="1" spc="-25" dirty="0" smtClean="0">
                <a:solidFill>
                  <a:srgbClr val="024F84"/>
                </a:solidFill>
                <a:latin typeface="Arial"/>
                <a:cs typeface="Arial"/>
              </a:rPr>
              <a:t>: </a:t>
            </a:r>
            <a:r>
              <a:rPr sz="1200" i="1" spc="10" dirty="0">
                <a:latin typeface="Georgia"/>
                <a:cs typeface="Georgia"/>
              </a:rPr>
              <a:t>P</a:t>
            </a:r>
            <a:r>
              <a:rPr sz="1200" spc="10" dirty="0">
                <a:latin typeface="Verdana"/>
                <a:cs typeface="Verdana"/>
              </a:rPr>
              <a:t>(</a:t>
            </a:r>
            <a:r>
              <a:rPr sz="1200" i="1" spc="10" dirty="0">
                <a:latin typeface="Georgia"/>
                <a:cs typeface="Georgia"/>
              </a:rPr>
              <a:t>A </a:t>
            </a:r>
            <a:r>
              <a:rPr sz="1200" i="1" dirty="0">
                <a:latin typeface="Times New Roman"/>
                <a:cs typeface="Times New Roman"/>
              </a:rPr>
              <a:t>| </a:t>
            </a:r>
            <a:r>
              <a:rPr sz="1200" i="1" spc="-30" dirty="0">
                <a:latin typeface="Georgia"/>
                <a:cs typeface="Georgia"/>
              </a:rPr>
              <a:t>B</a:t>
            </a:r>
            <a:r>
              <a:rPr sz="1200" spc="-30" dirty="0">
                <a:latin typeface="Verdana"/>
                <a:cs typeface="Verdana"/>
              </a:rPr>
              <a:t>)</a:t>
            </a:r>
            <a:r>
              <a:rPr sz="1200" spc="-35" dirty="0">
                <a:latin typeface="Verdana"/>
                <a:cs typeface="Verdana"/>
              </a:rPr>
              <a:t> </a:t>
            </a:r>
            <a:r>
              <a:rPr sz="1200" spc="-75" dirty="0">
                <a:latin typeface="Verdana"/>
                <a:cs typeface="Verdana"/>
              </a:rPr>
              <a:t>=</a:t>
            </a:r>
            <a:endParaRPr sz="1200" dirty="0">
              <a:latin typeface="Verdana"/>
              <a:cs typeface="Verdana"/>
            </a:endParaRPr>
          </a:p>
        </p:txBody>
      </p:sp>
      <p:sp>
        <p:nvSpPr>
          <p:cNvPr id="21" name="object 4"/>
          <p:cNvSpPr txBox="1"/>
          <p:nvPr/>
        </p:nvSpPr>
        <p:spPr>
          <a:xfrm>
            <a:off x="2974593" y="484246"/>
            <a:ext cx="596900" cy="147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i="1" u="sng" spc="65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P</a:t>
            </a:r>
            <a:r>
              <a:rPr sz="800" u="sng" spc="65" dirty="0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(</a:t>
            </a:r>
            <a:r>
              <a:rPr sz="800" i="1" u="sng" spc="65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A </a:t>
            </a:r>
            <a:r>
              <a:rPr sz="800" i="1" u="sng" spc="-15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and</a:t>
            </a:r>
            <a:r>
              <a:rPr sz="800" i="1" u="sng" spc="145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 </a:t>
            </a:r>
            <a:r>
              <a:rPr sz="800" i="1" u="sng" spc="45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B</a:t>
            </a:r>
            <a:r>
              <a:rPr sz="800" u="sng" spc="45" dirty="0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)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22" name="object 5"/>
          <p:cNvSpPr txBox="1"/>
          <p:nvPr/>
        </p:nvSpPr>
        <p:spPr>
          <a:xfrm>
            <a:off x="3143250" y="608960"/>
            <a:ext cx="259079" cy="147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i="1" spc="85" dirty="0">
                <a:latin typeface="Georgia"/>
                <a:cs typeface="Georgia"/>
              </a:rPr>
              <a:t>P</a:t>
            </a:r>
            <a:r>
              <a:rPr sz="800" spc="15" dirty="0">
                <a:latin typeface="Arial Black"/>
                <a:cs typeface="Arial Black"/>
              </a:rPr>
              <a:t>(</a:t>
            </a:r>
            <a:r>
              <a:rPr sz="800" i="1" spc="70" dirty="0">
                <a:latin typeface="Georgia"/>
                <a:cs typeface="Georgia"/>
              </a:rPr>
              <a:t>B</a:t>
            </a:r>
            <a:r>
              <a:rPr sz="800" spc="15" dirty="0">
                <a:latin typeface="Arial Black"/>
                <a:cs typeface="Arial Black"/>
              </a:rPr>
              <a:t>)</a:t>
            </a:r>
            <a:endParaRPr sz="800" dirty="0">
              <a:latin typeface="Arial Black"/>
              <a:cs typeface="Arial Black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47851" y="2664270"/>
            <a:ext cx="1295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*assume P(B)≠0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364581671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7640" y="507127"/>
            <a:ext cx="3729990" cy="1035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42" b="1" dirty="0"/>
              <a:t>How do </a:t>
            </a:r>
            <a:r>
              <a:rPr lang="en-US" sz="2042" b="1" dirty="0">
                <a:solidFill>
                  <a:srgbClr val="7030A0"/>
                </a:solidFill>
              </a:rPr>
              <a:t>complementary</a:t>
            </a:r>
            <a:r>
              <a:rPr lang="en-US" sz="2042" b="1" dirty="0"/>
              <a:t>, </a:t>
            </a:r>
            <a:r>
              <a:rPr lang="en-US" sz="2042" b="1" dirty="0">
                <a:solidFill>
                  <a:srgbClr val="FFC000"/>
                </a:solidFill>
              </a:rPr>
              <a:t>mutually exclusive/disjoint</a:t>
            </a:r>
            <a:r>
              <a:rPr lang="en-US" sz="2042" b="1" dirty="0"/>
              <a:t>, and </a:t>
            </a:r>
            <a:r>
              <a:rPr lang="en-US" sz="2042" b="1" dirty="0">
                <a:solidFill>
                  <a:srgbClr val="C00000"/>
                </a:solidFill>
              </a:rPr>
              <a:t>dependent</a:t>
            </a:r>
            <a:r>
              <a:rPr lang="en-US" sz="2042" b="1" dirty="0"/>
              <a:t> events relate?</a:t>
            </a:r>
          </a:p>
        </p:txBody>
      </p:sp>
      <p:sp>
        <p:nvSpPr>
          <p:cNvPr id="3" name="Oval 2"/>
          <p:cNvSpPr/>
          <p:nvPr/>
        </p:nvSpPr>
        <p:spPr>
          <a:xfrm>
            <a:off x="3219450" y="2492375"/>
            <a:ext cx="1117600" cy="530860"/>
          </a:xfrm>
          <a:prstGeom prst="ellipse">
            <a:avLst/>
          </a:prstGeom>
          <a:solidFill>
            <a:srgbClr val="C00000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81" dirty="0"/>
              <a:t>Dependent Events</a:t>
            </a:r>
          </a:p>
        </p:txBody>
      </p:sp>
      <p:sp>
        <p:nvSpPr>
          <p:cNvPr id="5" name="Oval 4"/>
          <p:cNvSpPr/>
          <p:nvPr/>
        </p:nvSpPr>
        <p:spPr>
          <a:xfrm>
            <a:off x="1543050" y="1713767"/>
            <a:ext cx="1205785" cy="53086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81" dirty="0"/>
              <a:t>Mutually Exclusive/Disjoint Events</a:t>
            </a:r>
          </a:p>
        </p:txBody>
      </p:sp>
      <p:sp>
        <p:nvSpPr>
          <p:cNvPr id="6" name="Oval 5"/>
          <p:cNvSpPr/>
          <p:nvPr/>
        </p:nvSpPr>
        <p:spPr>
          <a:xfrm>
            <a:off x="323850" y="2416175"/>
            <a:ext cx="1117600" cy="53086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81" dirty="0"/>
              <a:t>Complementary Events</a:t>
            </a:r>
          </a:p>
        </p:txBody>
      </p:sp>
      <p:sp>
        <p:nvSpPr>
          <p:cNvPr id="7" name="Rectangle 6"/>
          <p:cNvSpPr/>
          <p:nvPr/>
        </p:nvSpPr>
        <p:spPr>
          <a:xfrm>
            <a:off x="2838450" y="2243387"/>
            <a:ext cx="547758" cy="1870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5" dirty="0"/>
              <a:t>Bayes Equation</a:t>
            </a:r>
          </a:p>
        </p:txBody>
      </p:sp>
    </p:spTree>
    <p:extLst>
      <p:ext uri="{BB962C8B-B14F-4D97-AF65-F5344CB8AC3E}">
        <p14:creationId xmlns:p14="http://schemas.microsoft.com/office/powerpoint/2010/main" val="272743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7640" y="507127"/>
            <a:ext cx="3729990" cy="1035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42" b="1" dirty="0"/>
              <a:t>How do </a:t>
            </a:r>
            <a:r>
              <a:rPr lang="en-US" sz="2042" b="1" dirty="0" smtClean="0">
                <a:solidFill>
                  <a:srgbClr val="7030A0"/>
                </a:solidFill>
              </a:rPr>
              <a:t>complementary</a:t>
            </a:r>
            <a:r>
              <a:rPr lang="en-US" sz="2042" b="1" dirty="0" smtClean="0"/>
              <a:t> and </a:t>
            </a:r>
            <a:r>
              <a:rPr lang="en-US" sz="2042" b="1" dirty="0">
                <a:solidFill>
                  <a:srgbClr val="FFC000"/>
                </a:solidFill>
              </a:rPr>
              <a:t>mutually </a:t>
            </a:r>
            <a:r>
              <a:rPr lang="en-US" sz="2042" b="1" dirty="0" smtClean="0">
                <a:solidFill>
                  <a:srgbClr val="FFC000"/>
                </a:solidFill>
              </a:rPr>
              <a:t>exclusive/disjoint</a:t>
            </a:r>
            <a:r>
              <a:rPr lang="en-US" sz="2042" b="1" dirty="0"/>
              <a:t> </a:t>
            </a:r>
            <a:r>
              <a:rPr lang="en-US" sz="2042" b="1" dirty="0" smtClean="0"/>
              <a:t>events </a:t>
            </a:r>
            <a:r>
              <a:rPr lang="en-US" sz="2042" b="1" dirty="0"/>
              <a:t>relate?</a:t>
            </a:r>
          </a:p>
        </p:txBody>
      </p:sp>
      <p:sp>
        <p:nvSpPr>
          <p:cNvPr id="2" name="Rectangle 1"/>
          <p:cNvSpPr/>
          <p:nvPr/>
        </p:nvSpPr>
        <p:spPr>
          <a:xfrm>
            <a:off x="247650" y="1806575"/>
            <a:ext cx="2590800" cy="1219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76250" y="2187575"/>
            <a:ext cx="1143000" cy="5334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92163" y="1489731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Sample Space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23323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7650" y="1806575"/>
            <a:ext cx="2590800" cy="12192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76250" y="2187575"/>
            <a:ext cx="1143000" cy="5334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92163" y="1489731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Sample Space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792363" y="2315790"/>
                <a:ext cx="533400" cy="3699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2363" y="2315790"/>
                <a:ext cx="533400" cy="369909"/>
              </a:xfrm>
              <a:prstGeom prst="rect">
                <a:avLst/>
              </a:prstGeom>
              <a:blipFill>
                <a:blip r:embed="rId2"/>
                <a:stretch>
                  <a:fillRect r="-329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914650" y="1515687"/>
                <a:ext cx="1600200" cy="6467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𝑎𝑛𝑑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 </m:t>
                      </m:r>
                      <m:acc>
                        <m:accPr>
                          <m:chr m:val="̅"/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200" b="0" i="1" smtClean="0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</m:oMath>
                  </m:oMathPara>
                </a14:m>
                <a:endParaRPr lang="en-US" sz="1200" dirty="0" smtClean="0"/>
              </a:p>
              <a:p>
                <a:r>
                  <a:rPr lang="en-US" sz="1200" dirty="0" smtClean="0"/>
                  <a:t>are </a:t>
                </a:r>
                <a:r>
                  <a:rPr lang="en-US" sz="1200" b="1" dirty="0" smtClean="0"/>
                  <a:t>complementary events</a:t>
                </a:r>
                <a:r>
                  <a:rPr lang="en-US" sz="1200" dirty="0" smtClean="0"/>
                  <a:t>.</a:t>
                </a:r>
                <a:endParaRPr lang="en-US" sz="12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4650" y="1515687"/>
                <a:ext cx="1600200" cy="646716"/>
              </a:xfrm>
              <a:prstGeom prst="rect">
                <a:avLst/>
              </a:prstGeom>
              <a:blipFill>
                <a:blip r:embed="rId3"/>
                <a:stretch>
                  <a:fillRect b="-66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970002" y="2243471"/>
                <a:ext cx="1039452" cy="21589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4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14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400" i="1">
                        <a:latin typeface="Cambria Math" panose="02040503050406030204" pitchFamily="18" charset="0"/>
                      </a:rPr>
                      <m:t>𝑎𝑛𝑑</m:t>
                    </m:r>
                    <m:r>
                      <a:rPr lang="en-US" sz="1400" i="1">
                        <a:latin typeface="Cambria Math" panose="02040503050406030204" pitchFamily="18" charset="0"/>
                      </a:rPr>
                      <m:t> </m:t>
                    </m:r>
                    <m:acc>
                      <m:accPr>
                        <m:chr m:val="̅"/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400" i="1">
                            <a:solidFill>
                              <a:schemeClr val="accent4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acc>
                  </m:oMath>
                </a14:m>
                <a:r>
                  <a:rPr lang="en-US" sz="1400" dirty="0" smtClean="0"/>
                  <a:t>)=?</a:t>
                </a:r>
                <a:endParaRPr lang="en-US" sz="1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0002" y="2243471"/>
                <a:ext cx="1039452" cy="215893"/>
              </a:xfrm>
              <a:prstGeom prst="rect">
                <a:avLst/>
              </a:prstGeom>
              <a:blipFill>
                <a:blip r:embed="rId4"/>
                <a:stretch>
                  <a:fillRect l="-5848" t="-22857" r="-8772" b="-5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67640" y="507127"/>
            <a:ext cx="3729990" cy="1035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42" b="1" dirty="0"/>
              <a:t>How do </a:t>
            </a:r>
            <a:r>
              <a:rPr lang="en-US" sz="2042" b="1" dirty="0" smtClean="0">
                <a:solidFill>
                  <a:srgbClr val="7030A0"/>
                </a:solidFill>
              </a:rPr>
              <a:t>complementary</a:t>
            </a:r>
            <a:r>
              <a:rPr lang="en-US" sz="2042" b="1" dirty="0" smtClean="0"/>
              <a:t> and </a:t>
            </a:r>
            <a:r>
              <a:rPr lang="en-US" sz="2042" b="1" dirty="0">
                <a:solidFill>
                  <a:srgbClr val="FFC000"/>
                </a:solidFill>
              </a:rPr>
              <a:t>mutually </a:t>
            </a:r>
            <a:r>
              <a:rPr lang="en-US" sz="2042" b="1" dirty="0" smtClean="0">
                <a:solidFill>
                  <a:srgbClr val="FFC000"/>
                </a:solidFill>
              </a:rPr>
              <a:t>exclusive/disjoint</a:t>
            </a:r>
            <a:r>
              <a:rPr lang="en-US" sz="2042" b="1" dirty="0"/>
              <a:t> </a:t>
            </a:r>
            <a:r>
              <a:rPr lang="en-US" sz="2042" b="1" dirty="0" smtClean="0"/>
              <a:t>events </a:t>
            </a:r>
            <a:r>
              <a:rPr lang="en-US" sz="2042" b="1" dirty="0"/>
              <a:t>relate?</a:t>
            </a:r>
          </a:p>
        </p:txBody>
      </p:sp>
    </p:spTree>
    <p:extLst>
      <p:ext uri="{BB962C8B-B14F-4D97-AF65-F5344CB8AC3E}">
        <p14:creationId xmlns:p14="http://schemas.microsoft.com/office/powerpoint/2010/main" val="1644182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7650" y="1806575"/>
            <a:ext cx="2590800" cy="12192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76250" y="2187575"/>
            <a:ext cx="1143000" cy="5334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92163" y="1489731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Sample Space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792363" y="2315790"/>
                <a:ext cx="533400" cy="3699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2363" y="2315790"/>
                <a:ext cx="533400" cy="369909"/>
              </a:xfrm>
              <a:prstGeom prst="rect">
                <a:avLst/>
              </a:prstGeom>
              <a:blipFill>
                <a:blip r:embed="rId2"/>
                <a:stretch>
                  <a:fillRect r="-329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914650" y="1515687"/>
                <a:ext cx="1600200" cy="6467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𝑎𝑛𝑑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 </m:t>
                      </m:r>
                      <m:acc>
                        <m:accPr>
                          <m:chr m:val="̅"/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200" b="0" i="1" smtClean="0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</m:oMath>
                  </m:oMathPara>
                </a14:m>
                <a:endParaRPr lang="en-US" sz="1200" dirty="0" smtClean="0"/>
              </a:p>
              <a:p>
                <a:r>
                  <a:rPr lang="en-US" sz="1200" dirty="0" smtClean="0"/>
                  <a:t>are </a:t>
                </a:r>
                <a:r>
                  <a:rPr lang="en-US" sz="1200" b="1" dirty="0" smtClean="0"/>
                  <a:t>complementary events</a:t>
                </a:r>
                <a:r>
                  <a:rPr lang="en-US" sz="1200" dirty="0" smtClean="0"/>
                  <a:t>.</a:t>
                </a:r>
                <a:endParaRPr lang="en-US" sz="12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4650" y="1515687"/>
                <a:ext cx="1600200" cy="646716"/>
              </a:xfrm>
              <a:prstGeom prst="rect">
                <a:avLst/>
              </a:prstGeom>
              <a:blipFill>
                <a:blip r:embed="rId3"/>
                <a:stretch>
                  <a:fillRect b="-66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970002" y="2243471"/>
                <a:ext cx="1047466" cy="21589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4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14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400" i="1">
                        <a:latin typeface="Cambria Math" panose="02040503050406030204" pitchFamily="18" charset="0"/>
                      </a:rPr>
                      <m:t>𝑎𝑛𝑑</m:t>
                    </m:r>
                    <m:r>
                      <a:rPr lang="en-US" sz="1400" i="1">
                        <a:latin typeface="Cambria Math" panose="02040503050406030204" pitchFamily="18" charset="0"/>
                      </a:rPr>
                      <m:t> </m:t>
                    </m:r>
                    <m:acc>
                      <m:accPr>
                        <m:chr m:val="̅"/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400" i="1">
                            <a:solidFill>
                              <a:schemeClr val="accent4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acc>
                  </m:oMath>
                </a14:m>
                <a:r>
                  <a:rPr lang="en-US" sz="1400" dirty="0" smtClean="0"/>
                  <a:t>)=0</a:t>
                </a:r>
                <a:endParaRPr lang="en-US" sz="1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0002" y="2243471"/>
                <a:ext cx="1047466" cy="215893"/>
              </a:xfrm>
              <a:prstGeom prst="rect">
                <a:avLst/>
              </a:prstGeom>
              <a:blipFill>
                <a:blip r:embed="rId4"/>
                <a:stretch>
                  <a:fillRect l="-5814" t="-22857" r="-9302" b="-5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67640" y="507127"/>
            <a:ext cx="3729990" cy="1035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42" b="1" dirty="0"/>
              <a:t>How do </a:t>
            </a:r>
            <a:r>
              <a:rPr lang="en-US" sz="2042" b="1" dirty="0" smtClean="0">
                <a:solidFill>
                  <a:srgbClr val="7030A0"/>
                </a:solidFill>
              </a:rPr>
              <a:t>complementary</a:t>
            </a:r>
            <a:r>
              <a:rPr lang="en-US" sz="2042" b="1" dirty="0" smtClean="0"/>
              <a:t> and </a:t>
            </a:r>
            <a:r>
              <a:rPr lang="en-US" sz="2042" b="1" dirty="0">
                <a:solidFill>
                  <a:srgbClr val="FFC000"/>
                </a:solidFill>
              </a:rPr>
              <a:t>mutually </a:t>
            </a:r>
            <a:r>
              <a:rPr lang="en-US" sz="2042" b="1" dirty="0" smtClean="0">
                <a:solidFill>
                  <a:srgbClr val="FFC000"/>
                </a:solidFill>
              </a:rPr>
              <a:t>exclusive/disjoint</a:t>
            </a:r>
            <a:r>
              <a:rPr lang="en-US" sz="2042" b="1" dirty="0"/>
              <a:t> </a:t>
            </a:r>
            <a:r>
              <a:rPr lang="en-US" sz="2042" b="1" dirty="0" smtClean="0"/>
              <a:t>events </a:t>
            </a:r>
            <a:r>
              <a:rPr lang="en-US" sz="2042" b="1" dirty="0"/>
              <a:t>relate?</a:t>
            </a:r>
          </a:p>
        </p:txBody>
      </p:sp>
    </p:spTree>
    <p:extLst>
      <p:ext uri="{BB962C8B-B14F-4D97-AF65-F5344CB8AC3E}">
        <p14:creationId xmlns:p14="http://schemas.microsoft.com/office/powerpoint/2010/main" val="4207446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1543050" y="1713767"/>
            <a:ext cx="1205785" cy="53086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81" dirty="0"/>
              <a:t>Mutually Exclusive/Disjoint Events</a:t>
            </a:r>
          </a:p>
        </p:txBody>
      </p:sp>
      <p:sp>
        <p:nvSpPr>
          <p:cNvPr id="6" name="Oval 5"/>
          <p:cNvSpPr/>
          <p:nvPr/>
        </p:nvSpPr>
        <p:spPr>
          <a:xfrm>
            <a:off x="323850" y="2416175"/>
            <a:ext cx="1117600" cy="53086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81" dirty="0"/>
              <a:t>Complementary Events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3638" y="2480806"/>
            <a:ext cx="304800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 smtClean="0"/>
              <a:t>If</a:t>
            </a:r>
            <a:endParaRPr lang="en-US" sz="1200" dirty="0"/>
          </a:p>
        </p:txBody>
      </p:sp>
      <p:sp>
        <p:nvSpPr>
          <p:cNvPr id="8" name="Right Arrow 7"/>
          <p:cNvSpPr/>
          <p:nvPr/>
        </p:nvSpPr>
        <p:spPr>
          <a:xfrm rot="19309472">
            <a:off x="1124770" y="2130830"/>
            <a:ext cx="602800" cy="304800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then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7640" y="507127"/>
            <a:ext cx="3729990" cy="1035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42" b="1" dirty="0"/>
              <a:t>How do </a:t>
            </a:r>
            <a:r>
              <a:rPr lang="en-US" sz="2042" b="1" dirty="0" smtClean="0">
                <a:solidFill>
                  <a:srgbClr val="7030A0"/>
                </a:solidFill>
              </a:rPr>
              <a:t>complementary</a:t>
            </a:r>
            <a:r>
              <a:rPr lang="en-US" sz="2042" b="1" dirty="0" smtClean="0"/>
              <a:t> and </a:t>
            </a:r>
            <a:r>
              <a:rPr lang="en-US" sz="2042" b="1" dirty="0">
                <a:solidFill>
                  <a:srgbClr val="FFC000"/>
                </a:solidFill>
              </a:rPr>
              <a:t>mutually </a:t>
            </a:r>
            <a:r>
              <a:rPr lang="en-US" sz="2042" b="1" dirty="0" smtClean="0">
                <a:solidFill>
                  <a:srgbClr val="FFC000"/>
                </a:solidFill>
              </a:rPr>
              <a:t>exclusive/disjoint</a:t>
            </a:r>
            <a:r>
              <a:rPr lang="en-US" sz="2042" b="1" dirty="0"/>
              <a:t> </a:t>
            </a:r>
            <a:r>
              <a:rPr lang="en-US" sz="2042" b="1" dirty="0" smtClean="0"/>
              <a:t>events </a:t>
            </a:r>
            <a:r>
              <a:rPr lang="en-US" sz="2042" b="1" dirty="0"/>
              <a:t>relate?</a:t>
            </a:r>
          </a:p>
        </p:txBody>
      </p:sp>
    </p:spTree>
    <p:extLst>
      <p:ext uri="{BB962C8B-B14F-4D97-AF65-F5344CB8AC3E}">
        <p14:creationId xmlns:p14="http://schemas.microsoft.com/office/powerpoint/2010/main" val="2285087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7650" y="663575"/>
            <a:ext cx="2590800" cy="12192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76250" y="1044575"/>
            <a:ext cx="1143000" cy="5334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92163" y="346731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Sample Space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1792363" y="1172790"/>
                <a:ext cx="533400" cy="3699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2363" y="1172790"/>
                <a:ext cx="533400" cy="369909"/>
              </a:xfrm>
              <a:prstGeom prst="rect">
                <a:avLst/>
              </a:prstGeom>
              <a:blipFill>
                <a:blip r:embed="rId2"/>
                <a:stretch>
                  <a:fillRect r="-329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2914650" y="372687"/>
                <a:ext cx="1600200" cy="6467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𝑎𝑛𝑑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 </m:t>
                      </m:r>
                      <m:acc>
                        <m:accPr>
                          <m:chr m:val="̅"/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200" b="0" i="1" smtClean="0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</m:oMath>
                  </m:oMathPara>
                </a14:m>
                <a:endParaRPr lang="en-US" sz="1200" dirty="0" smtClean="0"/>
              </a:p>
              <a:p>
                <a:r>
                  <a:rPr lang="en-US" sz="1200" dirty="0" smtClean="0"/>
                  <a:t>are </a:t>
                </a:r>
                <a:r>
                  <a:rPr lang="en-US" sz="1200" b="1" dirty="0" smtClean="0"/>
                  <a:t>complementary events</a:t>
                </a:r>
                <a:r>
                  <a:rPr lang="en-US" sz="1200" dirty="0" smtClean="0"/>
                  <a:t>.</a:t>
                </a:r>
                <a:endParaRPr lang="en-US" sz="1200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4650" y="372687"/>
                <a:ext cx="1600200" cy="646716"/>
              </a:xfrm>
              <a:prstGeom prst="rect">
                <a:avLst/>
              </a:prstGeom>
              <a:blipFill>
                <a:blip r:embed="rId3"/>
                <a:stretch>
                  <a:fillRect b="-66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2970002" y="1100471"/>
                <a:ext cx="1047466" cy="21589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4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14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400" i="1">
                        <a:latin typeface="Cambria Math" panose="02040503050406030204" pitchFamily="18" charset="0"/>
                      </a:rPr>
                      <m:t>𝑎𝑛𝑑</m:t>
                    </m:r>
                    <m:r>
                      <a:rPr lang="en-US" sz="1400" i="1">
                        <a:latin typeface="Cambria Math" panose="02040503050406030204" pitchFamily="18" charset="0"/>
                      </a:rPr>
                      <m:t> </m:t>
                    </m:r>
                    <m:acc>
                      <m:accPr>
                        <m:chr m:val="̅"/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400" i="1">
                            <a:solidFill>
                              <a:schemeClr val="accent4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acc>
                  </m:oMath>
                </a14:m>
                <a:r>
                  <a:rPr lang="en-US" sz="1400" dirty="0" smtClean="0"/>
                  <a:t>)=0</a:t>
                </a:r>
                <a:endParaRPr lang="en-US" sz="1400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0002" y="1100471"/>
                <a:ext cx="1047466" cy="215893"/>
              </a:xfrm>
              <a:prstGeom prst="rect">
                <a:avLst/>
              </a:prstGeom>
              <a:blipFill>
                <a:blip r:embed="rId4"/>
                <a:stretch>
                  <a:fillRect l="-5814" t="-25714" r="-9302" b="-5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476250" y="2361244"/>
                <a:ext cx="1133837" cy="21589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1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(</m:t>
                    </m:r>
                    <m:acc>
                      <m:accPr>
                        <m:chr m:val="̅"/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400" i="1">
                            <a:solidFill>
                              <a:schemeClr val="accent4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acc>
                  </m:oMath>
                </a14:m>
                <a:r>
                  <a:rPr lang="en-US" sz="1400" dirty="0" smtClean="0"/>
                  <a:t>)=1</a:t>
                </a:r>
                <a:endParaRPr lang="en-US" sz="1400" dirty="0"/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250" y="2361244"/>
                <a:ext cx="1133837" cy="215893"/>
              </a:xfrm>
              <a:prstGeom prst="rect">
                <a:avLst/>
              </a:prstGeom>
              <a:blipFill>
                <a:blip r:embed="rId5"/>
                <a:stretch>
                  <a:fillRect l="-5376" t="-22222" r="-8602" b="-5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297096" y="2014979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Useful equation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1906508" y="2863101"/>
                <a:ext cx="725776" cy="16966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1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11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1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11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100" b="0" i="1" smtClean="0">
                        <a:latin typeface="Cambria Math" panose="02040503050406030204" pitchFamily="18" charset="0"/>
                      </a:rPr>
                      <m:t>𝑜𝑟</m:t>
                    </m:r>
                    <m:r>
                      <a:rPr lang="en-US" sz="1100" i="1">
                        <a:latin typeface="Cambria Math" panose="02040503050406030204" pitchFamily="18" charset="0"/>
                      </a:rPr>
                      <m:t> </m:t>
                    </m:r>
                    <m:acc>
                      <m:accPr>
                        <m:chr m:val="̅"/>
                        <m:ctrlPr>
                          <a:rPr lang="en-US" sz="11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100" i="1">
                            <a:solidFill>
                              <a:schemeClr val="accent4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acc>
                  </m:oMath>
                </a14:m>
                <a:r>
                  <a:rPr lang="en-US" sz="1100" dirty="0" smtClean="0"/>
                  <a:t>)=1</a:t>
                </a:r>
                <a:endParaRPr lang="en-US" sz="1100" dirty="0"/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6508" y="2863101"/>
                <a:ext cx="725776" cy="169662"/>
              </a:xfrm>
              <a:prstGeom prst="rect">
                <a:avLst/>
              </a:prstGeom>
              <a:blipFill>
                <a:blip r:embed="rId6"/>
                <a:stretch>
                  <a:fillRect l="-6723" t="-28571" r="-10924" b="-5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1906507" y="3078994"/>
                <a:ext cx="2132892" cy="16966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1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11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1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11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100" b="0" i="1" smtClean="0">
                        <a:latin typeface="Cambria Math" panose="02040503050406030204" pitchFamily="18" charset="0"/>
                      </a:rPr>
                      <m:t>𝑜𝑟</m:t>
                    </m:r>
                    <m:r>
                      <a:rPr lang="en-US" sz="1100" i="1">
                        <a:latin typeface="Cambria Math" panose="02040503050406030204" pitchFamily="18" charset="0"/>
                      </a:rPr>
                      <m:t> </m:t>
                    </m:r>
                    <m:acc>
                      <m:accPr>
                        <m:chr m:val="̅"/>
                        <m:ctrlPr>
                          <a:rPr lang="en-US" sz="11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100" i="1">
                            <a:solidFill>
                              <a:schemeClr val="accent4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acc>
                  </m:oMath>
                </a14:m>
                <a:r>
                  <a:rPr lang="en-US" sz="1100" dirty="0" smtClean="0"/>
                  <a:t>)=</a:t>
                </a:r>
                <a14:m>
                  <m:oMath xmlns:m="http://schemas.openxmlformats.org/officeDocument/2006/math">
                    <m:r>
                      <a:rPr lang="en-US" sz="1100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11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1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en-US" sz="11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1100" i="1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1100" i="1">
                        <a:latin typeface="Cambria Math" panose="02040503050406030204" pitchFamily="18" charset="0"/>
                      </a:rPr>
                      <m:t>(</m:t>
                    </m:r>
                    <m:acc>
                      <m:accPr>
                        <m:chr m:val="̅"/>
                        <m:ctrlPr>
                          <a:rPr lang="en-US" sz="11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100" i="1">
                            <a:solidFill>
                              <a:schemeClr val="accent4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acc>
                  </m:oMath>
                </a14:m>
                <a:r>
                  <a:rPr lang="en-US" sz="1100" dirty="0" smtClean="0"/>
                  <a:t>)-</a:t>
                </a:r>
                <a14:m>
                  <m:oMath xmlns:m="http://schemas.openxmlformats.org/officeDocument/2006/math">
                    <m:r>
                      <a:rPr lang="en-US" sz="1100" i="1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11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1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11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100" i="1">
                        <a:latin typeface="Cambria Math" panose="02040503050406030204" pitchFamily="18" charset="0"/>
                      </a:rPr>
                      <m:t>𝑎𝑛𝑑</m:t>
                    </m:r>
                    <m:r>
                      <a:rPr lang="en-US" sz="1100" i="1">
                        <a:latin typeface="Cambria Math" panose="02040503050406030204" pitchFamily="18" charset="0"/>
                      </a:rPr>
                      <m:t> </m:t>
                    </m:r>
                    <m:acc>
                      <m:accPr>
                        <m:chr m:val="̅"/>
                        <m:ctrlPr>
                          <a:rPr lang="en-US" sz="11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100" i="1">
                            <a:solidFill>
                              <a:schemeClr val="accent4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acc>
                  </m:oMath>
                </a14:m>
                <a:r>
                  <a:rPr lang="en-US" sz="1100" dirty="0"/>
                  <a:t>)</a:t>
                </a:r>
                <a:endParaRPr lang="en-US" sz="1100" dirty="0"/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6507" y="3078994"/>
                <a:ext cx="2132892" cy="169662"/>
              </a:xfrm>
              <a:prstGeom prst="rect">
                <a:avLst/>
              </a:prstGeom>
              <a:blipFill>
                <a:blip r:embed="rId7"/>
                <a:stretch>
                  <a:fillRect l="-2286" t="-25000" r="-6286" b="-535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1761074" y="2554252"/>
            <a:ext cx="27433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Where does it come from?</a:t>
            </a:r>
            <a:endParaRPr lang="en-US" b="1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354496" y="1882775"/>
            <a:ext cx="179154" cy="980326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323330" y="3179971"/>
            <a:ext cx="736783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542745" y="2810639"/>
            <a:ext cx="15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3459396" y="1359735"/>
            <a:ext cx="293454" cy="1563849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8762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71450" y="358775"/>
            <a:ext cx="4057015" cy="2672142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66370" indent="-153670">
              <a:lnSpc>
                <a:spcPct val="100000"/>
              </a:lnSpc>
              <a:spcBef>
                <a:spcPts val="135"/>
              </a:spcBef>
              <a:buAutoNum type="arabicPeriod"/>
              <a:tabLst>
                <a:tab pos="167005" algn="l"/>
              </a:tabLst>
            </a:pPr>
            <a:r>
              <a:rPr sz="1050" spc="20" dirty="0">
                <a:solidFill>
                  <a:schemeClr val="tx2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Housekeeping</a:t>
            </a:r>
            <a:endParaRPr sz="1050" dirty="0">
              <a:solidFill>
                <a:schemeClr val="tx2">
                  <a:lumMod val="20000"/>
                  <a:lumOff val="80000"/>
                </a:schemeClr>
              </a:solidFill>
              <a:latin typeface="Arial"/>
              <a:cs typeface="Arial"/>
            </a:endParaRPr>
          </a:p>
          <a:p>
            <a:pPr>
              <a:lnSpc>
                <a:spcPct val="100000"/>
              </a:lnSpc>
              <a:buAutoNum type="arabicPeriod"/>
            </a:pPr>
            <a:endParaRPr sz="12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spcBef>
                <a:spcPts val="725"/>
              </a:spcBef>
              <a:buAutoNum type="arabicPeriod"/>
              <a:tabLst>
                <a:tab pos="167005" algn="l"/>
              </a:tabLst>
            </a:pPr>
            <a:r>
              <a:rPr sz="1050" spc="10" dirty="0">
                <a:solidFill>
                  <a:schemeClr val="tx2"/>
                </a:solidFill>
                <a:latin typeface="Arial"/>
                <a:cs typeface="Arial"/>
              </a:rPr>
              <a:t>Readiness</a:t>
            </a:r>
            <a:r>
              <a:rPr sz="1050" spc="5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chemeClr val="tx2"/>
                </a:solidFill>
                <a:latin typeface="Arial"/>
                <a:cs typeface="Arial"/>
              </a:rPr>
              <a:t>assessment</a:t>
            </a:r>
            <a:endParaRPr sz="1050" dirty="0">
              <a:solidFill>
                <a:schemeClr val="tx2"/>
              </a:solidFill>
              <a:latin typeface="Arial"/>
              <a:cs typeface="Arial"/>
            </a:endParaRPr>
          </a:p>
          <a:p>
            <a:pPr>
              <a:lnSpc>
                <a:spcPct val="100000"/>
              </a:lnSpc>
              <a:buAutoNum type="arabicPeriod"/>
            </a:pPr>
            <a:endParaRPr sz="12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spcBef>
                <a:spcPts val="725"/>
              </a:spcBef>
              <a:buAutoNum type="arabicPeriod"/>
              <a:tabLst>
                <a:tab pos="167005" algn="l"/>
              </a:tabLst>
            </a:pPr>
            <a:r>
              <a:rPr sz="1050" spc="25" dirty="0">
                <a:solidFill>
                  <a:srgbClr val="CCDBE6"/>
                </a:solidFill>
                <a:latin typeface="Arial"/>
                <a:cs typeface="Arial"/>
              </a:rPr>
              <a:t>Main</a:t>
            </a:r>
            <a:r>
              <a:rPr sz="1050" spc="5" dirty="0">
                <a:solidFill>
                  <a:srgbClr val="CCDBE6"/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rgbClr val="CCDBE6"/>
                </a:solidFill>
                <a:latin typeface="Arial"/>
                <a:cs typeface="Arial"/>
              </a:rPr>
              <a:t>ideas</a:t>
            </a:r>
            <a:endParaRPr sz="1050" dirty="0">
              <a:latin typeface="Arial"/>
              <a:cs typeface="Arial"/>
            </a:endParaRPr>
          </a:p>
          <a:p>
            <a:pPr marL="469900" lvl="2" indent="276860">
              <a:spcBef>
                <a:spcPts val="95"/>
              </a:spcBef>
              <a:buAutoNum type="arabicPeriod"/>
              <a:tabLst>
                <a:tab pos="443865" algn="l"/>
              </a:tabLst>
            </a:pPr>
            <a:r>
              <a:rPr lang="en-US" sz="1050" b="1" u="sng" spc="20" dirty="0" smtClean="0">
                <a:solidFill>
                  <a:srgbClr val="CCCCCC"/>
                </a:solidFill>
                <a:latin typeface="Arial"/>
                <a:cs typeface="Arial"/>
              </a:rPr>
              <a:t>Differences</a:t>
            </a:r>
            <a:r>
              <a:rPr lang="en-US" sz="1050" u="sng" spc="20" dirty="0" smtClean="0">
                <a:solidFill>
                  <a:srgbClr val="CCCCCC"/>
                </a:solidFill>
                <a:latin typeface="Arial"/>
                <a:cs typeface="Arial"/>
              </a:rPr>
              <a:t> between Probability Properties</a:t>
            </a:r>
          </a:p>
          <a:p>
            <a:pPr marL="927100" lvl="3" indent="276860">
              <a:spcBef>
                <a:spcPts val="95"/>
              </a:spcBef>
              <a:buAutoNum type="arabi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🔍 </a:t>
            </a:r>
            <a:r>
              <a:rPr sz="1050" spc="2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Disjoint </a:t>
            </a:r>
            <a:r>
              <a:rPr sz="1050" spc="25" dirty="0">
                <a:solidFill>
                  <a:srgbClr val="CCCCCC"/>
                </a:solidFill>
                <a:latin typeface="Arial"/>
                <a:cs typeface="Arial"/>
              </a:rPr>
              <a:t>and independent </a:t>
            </a:r>
            <a:r>
              <a:rPr sz="1050" spc="50" dirty="0">
                <a:solidFill>
                  <a:srgbClr val="CCCCCC"/>
                </a:solidFill>
                <a:latin typeface="Arial"/>
                <a:cs typeface="Arial"/>
              </a:rPr>
              <a:t>do </a:t>
            </a:r>
            <a:r>
              <a:rPr sz="1050" spc="35" dirty="0">
                <a:solidFill>
                  <a:srgbClr val="CCCCCC"/>
                </a:solidFill>
                <a:latin typeface="Arial"/>
                <a:cs typeface="Arial"/>
              </a:rPr>
              <a:t>not </a:t>
            </a:r>
            <a:r>
              <a:rPr sz="1050" spc="15" dirty="0">
                <a:solidFill>
                  <a:srgbClr val="CCCCCC"/>
                </a:solidFill>
                <a:latin typeface="Arial"/>
                <a:cs typeface="Arial"/>
              </a:rPr>
              <a:t>mean </a:t>
            </a:r>
            <a:r>
              <a:rPr sz="1050" spc="20" dirty="0">
                <a:solidFill>
                  <a:srgbClr val="CCCCCC"/>
                </a:solidFill>
                <a:latin typeface="Arial"/>
                <a:cs typeface="Arial"/>
              </a:rPr>
              <a:t>the </a:t>
            </a:r>
            <a:r>
              <a:rPr sz="1050" spc="15" dirty="0">
                <a:solidFill>
                  <a:srgbClr val="CCCCCC"/>
                </a:solidFill>
                <a:latin typeface="Arial"/>
                <a:cs typeface="Arial"/>
              </a:rPr>
              <a:t>same</a:t>
            </a:r>
            <a:r>
              <a:rPr sz="1050" spc="-120" dirty="0">
                <a:solidFill>
                  <a:srgbClr val="CCCCCC"/>
                </a:solidFill>
                <a:latin typeface="Arial"/>
                <a:cs typeface="Arial"/>
              </a:rPr>
              <a:t> </a:t>
            </a:r>
            <a:r>
              <a:rPr sz="1050" spc="25" dirty="0">
                <a:solidFill>
                  <a:srgbClr val="CCCCCC"/>
                </a:solidFill>
                <a:latin typeface="Arial"/>
                <a:cs typeface="Arial"/>
              </a:rPr>
              <a:t>thing</a:t>
            </a:r>
            <a:endParaRPr sz="1050" dirty="0">
              <a:latin typeface="Arial"/>
              <a:cs typeface="Arial"/>
            </a:endParaRPr>
          </a:p>
          <a:p>
            <a:pPr marL="469900" lvl="2" indent="276860">
              <a:spcBef>
                <a:spcPts val="95"/>
              </a:spcBef>
              <a:buFontTx/>
              <a:buAutoNum type="arabicPeriod"/>
              <a:tabLst>
                <a:tab pos="443865" algn="l"/>
              </a:tabLst>
            </a:pPr>
            <a:r>
              <a:rPr lang="en-US" sz="1050" b="1" u="sng" spc="20" dirty="0" smtClean="0">
                <a:solidFill>
                  <a:srgbClr val="CCCCCC"/>
                </a:solidFill>
                <a:latin typeface="Arial"/>
                <a:cs typeface="Arial"/>
              </a:rPr>
              <a:t>Relationships</a:t>
            </a:r>
            <a:r>
              <a:rPr lang="en-US" sz="1050" u="sng" spc="20" dirty="0" smtClean="0">
                <a:solidFill>
                  <a:srgbClr val="CCCCCC"/>
                </a:solidFill>
                <a:latin typeface="Arial"/>
                <a:cs typeface="Arial"/>
              </a:rPr>
              <a:t> between Probability Properties</a:t>
            </a:r>
          </a:p>
          <a:p>
            <a:pPr marL="927100" marR="5080" lvl="3" indent="276860">
              <a:lnSpc>
                <a:spcPct val="107500"/>
              </a:lnSpc>
              <a:buAutoNum type="arabi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🔍 👫 </a:t>
            </a:r>
            <a:r>
              <a:rPr lang="en-US" sz="1050" spc="2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Application </a:t>
            </a:r>
            <a:r>
              <a:rPr lang="en-US" sz="105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of </a:t>
            </a:r>
            <a:r>
              <a:rPr lang="en-US" sz="105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the </a:t>
            </a:r>
            <a:r>
              <a:rPr lang="en-US" sz="105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addition </a:t>
            </a:r>
            <a:r>
              <a:rPr lang="en-US" sz="1050" spc="1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rule </a:t>
            </a:r>
            <a:r>
              <a:rPr lang="en-US" sz="105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depends on </a:t>
            </a:r>
            <a:r>
              <a:rPr lang="en-US" sz="1050" spc="20" dirty="0" err="1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disjointness</a:t>
            </a:r>
            <a:r>
              <a:rPr lang="en-US" sz="105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105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of  </a:t>
            </a:r>
            <a:r>
              <a:rPr lang="en-US" sz="1050" spc="1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events</a:t>
            </a:r>
            <a:endParaRPr lang="en-US" sz="1050" dirty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927100" lvl="3" indent="276860">
              <a:spcBef>
                <a:spcPts val="95"/>
              </a:spcBef>
              <a:buAutoNum type="arabi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🔍 👫 </a:t>
            </a:r>
            <a:r>
              <a:rPr lang="en-US" sz="1050" spc="3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Bayes</a:t>
            </a:r>
            <a:r>
              <a:rPr lang="en-US" sz="1050" spc="30" dirty="0">
                <a:solidFill>
                  <a:srgbClr val="CCCCCC"/>
                </a:solidFill>
                <a:latin typeface="Arial"/>
                <a:cs typeface="Arial"/>
              </a:rPr>
              <a:t>' </a:t>
            </a:r>
            <a:r>
              <a:rPr lang="en-US" sz="1050" spc="20" dirty="0">
                <a:solidFill>
                  <a:srgbClr val="CCCCCC"/>
                </a:solidFill>
                <a:latin typeface="Arial"/>
                <a:cs typeface="Arial"/>
              </a:rPr>
              <a:t>theorem </a:t>
            </a:r>
            <a:r>
              <a:rPr lang="en-US" sz="1050" spc="35" dirty="0">
                <a:solidFill>
                  <a:srgbClr val="CCCCCC"/>
                </a:solidFill>
                <a:latin typeface="Arial"/>
                <a:cs typeface="Arial"/>
              </a:rPr>
              <a:t>works </a:t>
            </a:r>
            <a:r>
              <a:rPr lang="en-US" sz="1050" spc="25" dirty="0">
                <a:solidFill>
                  <a:srgbClr val="CCCCCC"/>
                </a:solidFill>
                <a:latin typeface="Arial"/>
                <a:cs typeface="Arial"/>
              </a:rPr>
              <a:t>for </a:t>
            </a:r>
            <a:r>
              <a:rPr lang="en-US" sz="1050" spc="5" dirty="0">
                <a:solidFill>
                  <a:srgbClr val="CCCCCC"/>
                </a:solidFill>
                <a:latin typeface="Arial"/>
                <a:cs typeface="Arial"/>
              </a:rPr>
              <a:t>all </a:t>
            </a:r>
            <a:r>
              <a:rPr lang="en-US" sz="1050" spc="25" dirty="0">
                <a:solidFill>
                  <a:srgbClr val="CCCCCC"/>
                </a:solidFill>
                <a:latin typeface="Arial"/>
                <a:cs typeface="Arial"/>
              </a:rPr>
              <a:t>types </a:t>
            </a:r>
            <a:r>
              <a:rPr lang="en-US" sz="1050" spc="30" dirty="0">
                <a:solidFill>
                  <a:srgbClr val="CCCCCC"/>
                </a:solidFill>
                <a:latin typeface="Arial"/>
                <a:cs typeface="Arial"/>
              </a:rPr>
              <a:t>of</a:t>
            </a:r>
            <a:r>
              <a:rPr lang="en-US" sz="1050" spc="-80" dirty="0">
                <a:solidFill>
                  <a:srgbClr val="CCCCCC"/>
                </a:solidFill>
                <a:latin typeface="Arial"/>
                <a:cs typeface="Arial"/>
              </a:rPr>
              <a:t> </a:t>
            </a:r>
            <a:r>
              <a:rPr lang="en-US" sz="1050" spc="15" dirty="0" smtClean="0">
                <a:solidFill>
                  <a:srgbClr val="CCCCCC"/>
                </a:solidFill>
                <a:latin typeface="Arial"/>
                <a:cs typeface="Arial"/>
              </a:rPr>
              <a:t>events</a:t>
            </a:r>
            <a:endParaRPr sz="1200" dirty="0">
              <a:latin typeface="Times New Roman"/>
              <a:cs typeface="Times New Roman"/>
            </a:endParaRPr>
          </a:p>
          <a:p>
            <a:pPr marL="12700" lvl="1">
              <a:lnSpc>
                <a:spcPct val="100000"/>
              </a:lnSpc>
              <a:spcBef>
                <a:spcPts val="720"/>
              </a:spcBef>
              <a:tabLst>
                <a:tab pos="167005" algn="l"/>
              </a:tabLst>
            </a:pPr>
            <a:r>
              <a:rPr lang="en-US" sz="1050" spc="20" dirty="0" smtClean="0">
                <a:solidFill>
                  <a:srgbClr val="CCDBE6"/>
                </a:solidFill>
                <a:latin typeface="Arial"/>
                <a:cs typeface="Arial"/>
              </a:rPr>
              <a:t>4. </a:t>
            </a:r>
            <a:r>
              <a:rPr sz="1050" spc="20" dirty="0" smtClean="0">
                <a:solidFill>
                  <a:srgbClr val="CCDBE6"/>
                </a:solidFill>
                <a:latin typeface="Arial"/>
                <a:cs typeface="Arial"/>
              </a:rPr>
              <a:t>Summary</a:t>
            </a:r>
            <a:endParaRPr sz="105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19522244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7640" y="507127"/>
            <a:ext cx="3729990" cy="1035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42" b="1" dirty="0"/>
              <a:t>How do </a:t>
            </a:r>
            <a:r>
              <a:rPr lang="en-US" sz="2042" b="1" dirty="0">
                <a:solidFill>
                  <a:srgbClr val="7030A0"/>
                </a:solidFill>
              </a:rPr>
              <a:t>complementary</a:t>
            </a:r>
            <a:r>
              <a:rPr lang="en-US" sz="2042" b="1" dirty="0"/>
              <a:t>, </a:t>
            </a:r>
            <a:r>
              <a:rPr lang="en-US" sz="2042" b="1" dirty="0">
                <a:solidFill>
                  <a:srgbClr val="FFC000"/>
                </a:solidFill>
              </a:rPr>
              <a:t>mutually exclusive/disjoint</a:t>
            </a:r>
            <a:r>
              <a:rPr lang="en-US" sz="2042" b="1" dirty="0"/>
              <a:t>, and </a:t>
            </a:r>
            <a:r>
              <a:rPr lang="en-US" sz="2042" b="1" dirty="0">
                <a:solidFill>
                  <a:srgbClr val="C00000"/>
                </a:solidFill>
              </a:rPr>
              <a:t>dependent</a:t>
            </a:r>
            <a:r>
              <a:rPr lang="en-US" sz="2042" b="1" dirty="0"/>
              <a:t> events relate?</a:t>
            </a:r>
          </a:p>
        </p:txBody>
      </p:sp>
      <p:sp>
        <p:nvSpPr>
          <p:cNvPr id="3" name="Oval 2"/>
          <p:cNvSpPr/>
          <p:nvPr/>
        </p:nvSpPr>
        <p:spPr>
          <a:xfrm>
            <a:off x="3219450" y="2492375"/>
            <a:ext cx="1117600" cy="530860"/>
          </a:xfrm>
          <a:prstGeom prst="ellipse">
            <a:avLst/>
          </a:prstGeom>
          <a:solidFill>
            <a:srgbClr val="C00000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81" dirty="0"/>
              <a:t>Dependent Events</a:t>
            </a:r>
          </a:p>
        </p:txBody>
      </p:sp>
      <p:sp>
        <p:nvSpPr>
          <p:cNvPr id="5" name="Oval 4"/>
          <p:cNvSpPr/>
          <p:nvPr/>
        </p:nvSpPr>
        <p:spPr>
          <a:xfrm>
            <a:off x="1543050" y="1713767"/>
            <a:ext cx="1205785" cy="53086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81" dirty="0"/>
              <a:t>Mutually Exclusive/Disjoint Events</a:t>
            </a:r>
          </a:p>
        </p:txBody>
      </p:sp>
      <p:sp>
        <p:nvSpPr>
          <p:cNvPr id="6" name="Oval 5"/>
          <p:cNvSpPr/>
          <p:nvPr/>
        </p:nvSpPr>
        <p:spPr>
          <a:xfrm>
            <a:off x="323850" y="2416175"/>
            <a:ext cx="1117600" cy="53086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81" dirty="0"/>
              <a:t>Complementary Events</a:t>
            </a:r>
          </a:p>
        </p:txBody>
      </p:sp>
      <p:sp>
        <p:nvSpPr>
          <p:cNvPr id="7" name="Rectangle 6"/>
          <p:cNvSpPr/>
          <p:nvPr/>
        </p:nvSpPr>
        <p:spPr>
          <a:xfrm>
            <a:off x="2838450" y="2243387"/>
            <a:ext cx="547758" cy="1870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5" dirty="0"/>
              <a:t>Bayes Equation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638" y="2480806"/>
            <a:ext cx="304800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 smtClean="0"/>
              <a:t>If</a:t>
            </a:r>
            <a:endParaRPr lang="en-US" sz="1200" dirty="0"/>
          </a:p>
        </p:txBody>
      </p:sp>
      <p:sp>
        <p:nvSpPr>
          <p:cNvPr id="9" name="Right Arrow 8"/>
          <p:cNvSpPr/>
          <p:nvPr/>
        </p:nvSpPr>
        <p:spPr>
          <a:xfrm rot="19309472">
            <a:off x="1124770" y="2130830"/>
            <a:ext cx="602800" cy="304800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then</a:t>
            </a:r>
            <a:endParaRPr lang="en-US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2783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7640" y="507127"/>
            <a:ext cx="3729990" cy="1035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42" b="1" dirty="0"/>
              <a:t>How do </a:t>
            </a:r>
            <a:r>
              <a:rPr lang="en-US" sz="2042" b="1" dirty="0" smtClean="0">
                <a:solidFill>
                  <a:srgbClr val="FFC000"/>
                </a:solidFill>
              </a:rPr>
              <a:t>mutually exclusive/disjoint</a:t>
            </a:r>
            <a:r>
              <a:rPr lang="en-US" sz="2042" b="1" dirty="0" smtClean="0"/>
              <a:t> </a:t>
            </a:r>
            <a:r>
              <a:rPr lang="en-US" sz="2042" b="1" dirty="0"/>
              <a:t>and </a:t>
            </a:r>
            <a:r>
              <a:rPr lang="en-US" sz="2042" b="1" dirty="0">
                <a:solidFill>
                  <a:srgbClr val="C00000"/>
                </a:solidFill>
              </a:rPr>
              <a:t>dependent</a:t>
            </a:r>
            <a:r>
              <a:rPr lang="en-US" sz="2042" b="1" dirty="0"/>
              <a:t> events relate?</a:t>
            </a:r>
          </a:p>
        </p:txBody>
      </p:sp>
      <p:sp>
        <p:nvSpPr>
          <p:cNvPr id="3" name="Oval 2"/>
          <p:cNvSpPr/>
          <p:nvPr/>
        </p:nvSpPr>
        <p:spPr>
          <a:xfrm>
            <a:off x="3338830" y="1583623"/>
            <a:ext cx="1117600" cy="530860"/>
          </a:xfrm>
          <a:prstGeom prst="ellipse">
            <a:avLst/>
          </a:prstGeom>
          <a:solidFill>
            <a:srgbClr val="C00000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81" dirty="0" smtClean="0"/>
              <a:t>Dependent </a:t>
            </a:r>
            <a:r>
              <a:rPr lang="en-US" sz="681" dirty="0"/>
              <a:t>Events</a:t>
            </a:r>
          </a:p>
        </p:txBody>
      </p:sp>
      <p:sp>
        <p:nvSpPr>
          <p:cNvPr id="5" name="Oval 4"/>
          <p:cNvSpPr/>
          <p:nvPr/>
        </p:nvSpPr>
        <p:spPr>
          <a:xfrm>
            <a:off x="185434" y="1595541"/>
            <a:ext cx="1205785" cy="53086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81" dirty="0"/>
              <a:t>Mutually Exclusive/Disjoint Events</a:t>
            </a:r>
          </a:p>
        </p:txBody>
      </p:sp>
      <p:sp>
        <p:nvSpPr>
          <p:cNvPr id="7" name="Rectangle 6"/>
          <p:cNvSpPr/>
          <p:nvPr/>
        </p:nvSpPr>
        <p:spPr>
          <a:xfrm>
            <a:off x="2228850" y="1634456"/>
            <a:ext cx="547758" cy="1870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5" dirty="0"/>
              <a:t>Bayes Equation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4215" y="2179723"/>
            <a:ext cx="1288221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900" dirty="0" smtClean="0"/>
              <a:t>And both events have probabilities ≠ 0 </a:t>
            </a:r>
            <a:endParaRPr lang="en-US" sz="9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614166" y="2263775"/>
                <a:ext cx="1727716" cy="44858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1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e>
                          <m:r>
                            <a:rPr lang="en-US" sz="1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en-US" sz="1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sz="1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1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𝑎𝑛𝑑</m:t>
                          </m:r>
                          <m:r>
                            <a:rPr lang="en-US" sz="1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1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1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sz="1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1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1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4166" y="2263775"/>
                <a:ext cx="1727716" cy="448584"/>
              </a:xfrm>
              <a:prstGeom prst="rect">
                <a:avLst/>
              </a:prstGeom>
              <a:blipFill>
                <a:blip r:embed="rId2"/>
                <a:stretch>
                  <a:fillRect l="-1767" t="-2703" r="-3180" b="-162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01526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7640" y="507127"/>
            <a:ext cx="3729990" cy="1035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42" b="1" dirty="0"/>
              <a:t>How do </a:t>
            </a:r>
            <a:r>
              <a:rPr lang="en-US" sz="2042" b="1" dirty="0" smtClean="0">
                <a:solidFill>
                  <a:srgbClr val="FFC000"/>
                </a:solidFill>
              </a:rPr>
              <a:t>mutually exclusive/disjoint</a:t>
            </a:r>
            <a:r>
              <a:rPr lang="en-US" sz="2042" b="1" dirty="0" smtClean="0"/>
              <a:t> </a:t>
            </a:r>
            <a:r>
              <a:rPr lang="en-US" sz="2042" b="1" dirty="0"/>
              <a:t>and </a:t>
            </a:r>
            <a:r>
              <a:rPr lang="en-US" sz="2042" b="1" dirty="0">
                <a:solidFill>
                  <a:srgbClr val="C00000"/>
                </a:solidFill>
              </a:rPr>
              <a:t>dependent</a:t>
            </a:r>
            <a:r>
              <a:rPr lang="en-US" sz="2042" b="1" dirty="0"/>
              <a:t> events relate?</a:t>
            </a:r>
          </a:p>
        </p:txBody>
      </p:sp>
      <p:sp>
        <p:nvSpPr>
          <p:cNvPr id="3" name="Oval 2"/>
          <p:cNvSpPr/>
          <p:nvPr/>
        </p:nvSpPr>
        <p:spPr>
          <a:xfrm>
            <a:off x="3338830" y="1583623"/>
            <a:ext cx="1117600" cy="530860"/>
          </a:xfrm>
          <a:prstGeom prst="ellipse">
            <a:avLst/>
          </a:prstGeom>
          <a:solidFill>
            <a:srgbClr val="C00000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81" dirty="0" smtClean="0"/>
              <a:t>Dependent </a:t>
            </a:r>
            <a:r>
              <a:rPr lang="en-US" sz="681" dirty="0"/>
              <a:t>Events</a:t>
            </a:r>
          </a:p>
        </p:txBody>
      </p:sp>
      <p:sp>
        <p:nvSpPr>
          <p:cNvPr id="5" name="Oval 4"/>
          <p:cNvSpPr/>
          <p:nvPr/>
        </p:nvSpPr>
        <p:spPr>
          <a:xfrm>
            <a:off x="185434" y="1595541"/>
            <a:ext cx="1205785" cy="53086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81" dirty="0"/>
              <a:t>Mutually Exclusive/Disjoint Events</a:t>
            </a:r>
          </a:p>
        </p:txBody>
      </p:sp>
      <p:sp>
        <p:nvSpPr>
          <p:cNvPr id="7" name="Rectangle 6"/>
          <p:cNvSpPr/>
          <p:nvPr/>
        </p:nvSpPr>
        <p:spPr>
          <a:xfrm>
            <a:off x="2228850" y="1634456"/>
            <a:ext cx="547758" cy="1870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5" dirty="0"/>
              <a:t>Bayes Equation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4215" y="2179723"/>
            <a:ext cx="1288221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900" dirty="0" smtClean="0"/>
              <a:t>And both events have probabilities ≠ 0 </a:t>
            </a:r>
            <a:endParaRPr lang="en-US" sz="9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614166" y="2263775"/>
                <a:ext cx="2195024" cy="3431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1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e>
                        <m:r>
                          <a:rPr lang="en-US" sz="1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d>
                    <m:r>
                      <a:rPr lang="en-US" sz="1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1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sz="14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14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14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4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𝑎𝑛𝑑</m:t>
                        </m:r>
                        <m:r>
                          <a:rPr lang="en-US" sz="14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4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US" sz="14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1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sz="1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1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US" sz="1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1400" dirty="0" smtClean="0">
                    <a:solidFill>
                      <a:srgbClr val="0070C0"/>
                    </a:solidFill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en-US" sz="1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sz="1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1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US" sz="1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n-US" sz="1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sz="1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4166" y="2263775"/>
                <a:ext cx="2195024" cy="343171"/>
              </a:xfrm>
              <a:prstGeom prst="rect">
                <a:avLst/>
              </a:prstGeom>
              <a:blipFill>
                <a:blip r:embed="rId2"/>
                <a:stretch>
                  <a:fillRect l="-2778" t="-1754" r="-1667" b="-175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83293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7640" y="507127"/>
            <a:ext cx="3729990" cy="1035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42" b="1" dirty="0"/>
              <a:t>How do </a:t>
            </a:r>
            <a:r>
              <a:rPr lang="en-US" sz="2042" b="1" dirty="0" smtClean="0">
                <a:solidFill>
                  <a:srgbClr val="FFC000"/>
                </a:solidFill>
              </a:rPr>
              <a:t>mutually exclusive/disjoint</a:t>
            </a:r>
            <a:r>
              <a:rPr lang="en-US" sz="2042" b="1" dirty="0" smtClean="0"/>
              <a:t> </a:t>
            </a:r>
            <a:r>
              <a:rPr lang="en-US" sz="2042" b="1" dirty="0"/>
              <a:t>and </a:t>
            </a:r>
            <a:r>
              <a:rPr lang="en-US" sz="2042" b="1" dirty="0">
                <a:solidFill>
                  <a:srgbClr val="C00000"/>
                </a:solidFill>
              </a:rPr>
              <a:t>dependent</a:t>
            </a:r>
            <a:r>
              <a:rPr lang="en-US" sz="2042" b="1" dirty="0"/>
              <a:t> events relate?</a:t>
            </a:r>
          </a:p>
        </p:txBody>
      </p:sp>
      <p:sp>
        <p:nvSpPr>
          <p:cNvPr id="3" name="Oval 2"/>
          <p:cNvSpPr/>
          <p:nvPr/>
        </p:nvSpPr>
        <p:spPr>
          <a:xfrm>
            <a:off x="3338830" y="1583623"/>
            <a:ext cx="1117600" cy="530860"/>
          </a:xfrm>
          <a:prstGeom prst="ellipse">
            <a:avLst/>
          </a:prstGeom>
          <a:solidFill>
            <a:srgbClr val="C00000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81" dirty="0" smtClean="0"/>
              <a:t>Dependent </a:t>
            </a:r>
            <a:r>
              <a:rPr lang="en-US" sz="681" dirty="0"/>
              <a:t>Events</a:t>
            </a:r>
          </a:p>
        </p:txBody>
      </p:sp>
      <p:sp>
        <p:nvSpPr>
          <p:cNvPr id="5" name="Oval 4"/>
          <p:cNvSpPr/>
          <p:nvPr/>
        </p:nvSpPr>
        <p:spPr>
          <a:xfrm>
            <a:off x="185434" y="1595541"/>
            <a:ext cx="1205785" cy="53086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81" dirty="0"/>
              <a:t>Mutually Exclusive/Disjoint Events</a:t>
            </a:r>
          </a:p>
        </p:txBody>
      </p:sp>
      <p:sp>
        <p:nvSpPr>
          <p:cNvPr id="7" name="Rectangle 6"/>
          <p:cNvSpPr/>
          <p:nvPr/>
        </p:nvSpPr>
        <p:spPr>
          <a:xfrm>
            <a:off x="2228850" y="1634456"/>
            <a:ext cx="547758" cy="1870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5" dirty="0"/>
              <a:t>Bayes Equation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4215" y="2179723"/>
            <a:ext cx="1288221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900" dirty="0" smtClean="0"/>
              <a:t>And both events have probabilities ≠ 0 </a:t>
            </a:r>
            <a:endParaRPr lang="en-US" sz="9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614166" y="2263775"/>
                <a:ext cx="933654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1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e>
                          <m:r>
                            <a:rPr lang="en-US" sz="1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en-US" sz="1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1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4166" y="2263775"/>
                <a:ext cx="933654" cy="215444"/>
              </a:xfrm>
              <a:prstGeom prst="rect">
                <a:avLst/>
              </a:prstGeom>
              <a:blipFill>
                <a:blip r:embed="rId2"/>
                <a:stretch>
                  <a:fillRect l="-3922" r="-3922" b="-2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656699" y="2644775"/>
                <a:ext cx="751872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1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1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)≠0</m:t>
                      </m:r>
                    </m:oMath>
                  </m:oMathPara>
                </a14:m>
                <a:endParaRPr lang="en-US" sz="1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6699" y="2644775"/>
                <a:ext cx="751872" cy="215444"/>
              </a:xfrm>
              <a:prstGeom prst="rect">
                <a:avLst/>
              </a:prstGeom>
              <a:blipFill>
                <a:blip r:embed="rId3"/>
                <a:stretch>
                  <a:fillRect l="-4878" r="-4878" b="-31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Arrow Connector 8"/>
          <p:cNvCxnSpPr>
            <a:endCxn id="8" idx="1"/>
          </p:cNvCxnSpPr>
          <p:nvPr/>
        </p:nvCxnSpPr>
        <p:spPr>
          <a:xfrm>
            <a:off x="1009650" y="2543061"/>
            <a:ext cx="647049" cy="2094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3135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7640" y="507127"/>
            <a:ext cx="3729990" cy="1035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42" b="1" dirty="0"/>
              <a:t>How do </a:t>
            </a:r>
            <a:r>
              <a:rPr lang="en-US" sz="2042" b="1" dirty="0" smtClean="0">
                <a:solidFill>
                  <a:srgbClr val="FFC000"/>
                </a:solidFill>
              </a:rPr>
              <a:t>mutually exclusive/disjoint</a:t>
            </a:r>
            <a:r>
              <a:rPr lang="en-US" sz="2042" b="1" dirty="0" smtClean="0"/>
              <a:t> </a:t>
            </a:r>
            <a:r>
              <a:rPr lang="en-US" sz="2042" b="1" dirty="0"/>
              <a:t>and </a:t>
            </a:r>
            <a:r>
              <a:rPr lang="en-US" sz="2042" b="1" dirty="0">
                <a:solidFill>
                  <a:srgbClr val="C00000"/>
                </a:solidFill>
              </a:rPr>
              <a:t>dependent</a:t>
            </a:r>
            <a:r>
              <a:rPr lang="en-US" sz="2042" b="1" dirty="0"/>
              <a:t> events relate?</a:t>
            </a:r>
          </a:p>
        </p:txBody>
      </p:sp>
      <p:sp>
        <p:nvSpPr>
          <p:cNvPr id="3" name="Oval 2"/>
          <p:cNvSpPr/>
          <p:nvPr/>
        </p:nvSpPr>
        <p:spPr>
          <a:xfrm>
            <a:off x="3338830" y="1583623"/>
            <a:ext cx="1117600" cy="530860"/>
          </a:xfrm>
          <a:prstGeom prst="ellipse">
            <a:avLst/>
          </a:prstGeom>
          <a:solidFill>
            <a:srgbClr val="C00000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81" dirty="0" smtClean="0"/>
              <a:t>Dependent </a:t>
            </a:r>
            <a:r>
              <a:rPr lang="en-US" sz="681" dirty="0"/>
              <a:t>Events</a:t>
            </a:r>
          </a:p>
        </p:txBody>
      </p:sp>
      <p:sp>
        <p:nvSpPr>
          <p:cNvPr id="5" name="Oval 4"/>
          <p:cNvSpPr/>
          <p:nvPr/>
        </p:nvSpPr>
        <p:spPr>
          <a:xfrm>
            <a:off x="185434" y="1595541"/>
            <a:ext cx="1205785" cy="53086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81" dirty="0"/>
              <a:t>Mutually Exclusive/Disjoint Events</a:t>
            </a:r>
          </a:p>
        </p:txBody>
      </p:sp>
      <p:sp>
        <p:nvSpPr>
          <p:cNvPr id="7" name="Rectangle 6"/>
          <p:cNvSpPr/>
          <p:nvPr/>
        </p:nvSpPr>
        <p:spPr>
          <a:xfrm>
            <a:off x="2228850" y="1634456"/>
            <a:ext cx="547758" cy="1870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5" dirty="0"/>
              <a:t>Bayes Equation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4215" y="2179723"/>
            <a:ext cx="1288221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900" dirty="0" smtClean="0"/>
              <a:t>And both events have probabilities ≠ 0 </a:t>
            </a:r>
            <a:endParaRPr lang="en-US" sz="9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143250" y="2256667"/>
                <a:ext cx="1212255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1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1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)≠</m:t>
                      </m:r>
                      <m:r>
                        <a:rPr lang="en-US" sz="1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1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e>
                          <m:r>
                            <a:rPr lang="en-US" sz="1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</m:oMath>
                  </m:oMathPara>
                </a14:m>
                <a:endParaRPr lang="en-US" sz="14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3250" y="2256667"/>
                <a:ext cx="1212255" cy="215444"/>
              </a:xfrm>
              <a:prstGeom prst="rect">
                <a:avLst/>
              </a:prstGeom>
              <a:blipFill>
                <a:blip r:embed="rId2"/>
                <a:stretch>
                  <a:fillRect l="-3030" b="-30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Arrow Connector 8"/>
          <p:cNvCxnSpPr>
            <a:endCxn id="8" idx="1"/>
          </p:cNvCxnSpPr>
          <p:nvPr/>
        </p:nvCxnSpPr>
        <p:spPr>
          <a:xfrm>
            <a:off x="1009650" y="2543061"/>
            <a:ext cx="647049" cy="2094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9655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7640" y="507127"/>
            <a:ext cx="3729990" cy="1035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42" b="1" dirty="0"/>
              <a:t>How do </a:t>
            </a:r>
            <a:r>
              <a:rPr lang="en-US" sz="2042" b="1" dirty="0">
                <a:solidFill>
                  <a:srgbClr val="7030A0"/>
                </a:solidFill>
              </a:rPr>
              <a:t>complementary</a:t>
            </a:r>
            <a:r>
              <a:rPr lang="en-US" sz="2042" b="1" dirty="0"/>
              <a:t>, </a:t>
            </a:r>
            <a:r>
              <a:rPr lang="en-US" sz="2042" b="1" dirty="0">
                <a:solidFill>
                  <a:srgbClr val="FFC000"/>
                </a:solidFill>
              </a:rPr>
              <a:t>mutually exclusive/disjoint</a:t>
            </a:r>
            <a:r>
              <a:rPr lang="en-US" sz="2042" b="1" dirty="0"/>
              <a:t>, and </a:t>
            </a:r>
            <a:r>
              <a:rPr lang="en-US" sz="2042" b="1" dirty="0">
                <a:solidFill>
                  <a:srgbClr val="C00000"/>
                </a:solidFill>
              </a:rPr>
              <a:t>dependent</a:t>
            </a:r>
            <a:r>
              <a:rPr lang="en-US" sz="2042" b="1" dirty="0"/>
              <a:t> events relate?</a:t>
            </a:r>
          </a:p>
        </p:txBody>
      </p:sp>
      <p:sp>
        <p:nvSpPr>
          <p:cNvPr id="3" name="Oval 2"/>
          <p:cNvSpPr/>
          <p:nvPr/>
        </p:nvSpPr>
        <p:spPr>
          <a:xfrm>
            <a:off x="3219450" y="2492375"/>
            <a:ext cx="1117600" cy="53086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Dependent Events</a:t>
            </a:r>
          </a:p>
        </p:txBody>
      </p:sp>
      <p:sp>
        <p:nvSpPr>
          <p:cNvPr id="5" name="Oval 4"/>
          <p:cNvSpPr/>
          <p:nvPr/>
        </p:nvSpPr>
        <p:spPr>
          <a:xfrm>
            <a:off x="1466850" y="1713767"/>
            <a:ext cx="1281985" cy="53086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Mutually Exclusive</a:t>
            </a:r>
            <a:r>
              <a:rPr lang="en-US" sz="900" b="1" dirty="0" smtClean="0"/>
              <a:t>/ Disjoint </a:t>
            </a:r>
            <a:r>
              <a:rPr lang="en-US" sz="900" b="1" dirty="0"/>
              <a:t>Events</a:t>
            </a:r>
          </a:p>
        </p:txBody>
      </p:sp>
      <p:sp>
        <p:nvSpPr>
          <p:cNvPr id="7" name="Rectangle 6"/>
          <p:cNvSpPr/>
          <p:nvPr/>
        </p:nvSpPr>
        <p:spPr>
          <a:xfrm>
            <a:off x="2838450" y="2243387"/>
            <a:ext cx="547758" cy="1870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5" dirty="0"/>
              <a:t>Bayes Equation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453435" y="1582576"/>
            <a:ext cx="304800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 smtClean="0"/>
              <a:t>If</a:t>
            </a:r>
            <a:endParaRPr lang="en-US" sz="1200" dirty="0"/>
          </a:p>
        </p:txBody>
      </p:sp>
      <p:sp>
        <p:nvSpPr>
          <p:cNvPr id="8" name="Right Arrow 7"/>
          <p:cNvSpPr/>
          <p:nvPr/>
        </p:nvSpPr>
        <p:spPr>
          <a:xfrm rot="1935795">
            <a:off x="2365450" y="2339974"/>
            <a:ext cx="912167" cy="304800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then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75339" y="1582576"/>
            <a:ext cx="1288221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900" dirty="0" smtClean="0"/>
              <a:t>And both events have probabilities ≠ 0 </a:t>
            </a:r>
            <a:endParaRPr lang="en-US" sz="900" dirty="0"/>
          </a:p>
        </p:txBody>
      </p:sp>
      <p:sp>
        <p:nvSpPr>
          <p:cNvPr id="11" name="Oval 10"/>
          <p:cNvSpPr/>
          <p:nvPr/>
        </p:nvSpPr>
        <p:spPr>
          <a:xfrm>
            <a:off x="323850" y="2416175"/>
            <a:ext cx="1117600" cy="53086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81" dirty="0"/>
              <a:t>Complementary Events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3638" y="2480806"/>
            <a:ext cx="304800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 smtClean="0"/>
              <a:t>If</a:t>
            </a:r>
            <a:endParaRPr lang="en-US" sz="1200" dirty="0"/>
          </a:p>
        </p:txBody>
      </p:sp>
      <p:sp>
        <p:nvSpPr>
          <p:cNvPr id="13" name="Right Arrow 12"/>
          <p:cNvSpPr/>
          <p:nvPr/>
        </p:nvSpPr>
        <p:spPr>
          <a:xfrm rot="19309472">
            <a:off x="1124770" y="2130830"/>
            <a:ext cx="602800" cy="304800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then</a:t>
            </a:r>
            <a:endParaRPr lang="en-US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5285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6</a:t>
            </a:r>
            <a:endParaRPr sz="800">
              <a:latin typeface="Arial"/>
              <a:cs typeface="Arial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2912" y="897128"/>
            <a:ext cx="4222115" cy="252095"/>
          </a:xfrm>
          <a:prstGeom prst="rect">
            <a:avLst/>
          </a:prstGeom>
          <a:solidFill>
            <a:srgbClr val="007784"/>
          </a:solidFill>
        </p:spPr>
        <p:txBody>
          <a:bodyPr vert="horz" wrap="square" lIns="0" tIns="25400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00"/>
              </a:spcBef>
            </a:pPr>
            <a:r>
              <a:rPr spc="25" dirty="0"/>
              <a:t>Application </a:t>
            </a:r>
            <a:r>
              <a:rPr spc="10" dirty="0"/>
              <a:t>exercise: </a:t>
            </a:r>
            <a:r>
              <a:rPr spc="15" dirty="0"/>
              <a:t>2.1 </a:t>
            </a:r>
            <a:r>
              <a:rPr spc="20" dirty="0"/>
              <a:t>Probability </a:t>
            </a:r>
            <a:r>
              <a:rPr spc="25" dirty="0"/>
              <a:t>and conditional</a:t>
            </a:r>
            <a:r>
              <a:rPr spc="-200" dirty="0"/>
              <a:t> </a:t>
            </a:r>
            <a:r>
              <a:rPr spc="25" dirty="0"/>
              <a:t>probability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2912" y="1148842"/>
            <a:ext cx="4222115" cy="610870"/>
          </a:xfrm>
          <a:prstGeom prst="rect">
            <a:avLst/>
          </a:prstGeom>
          <a:solidFill>
            <a:srgbClr val="D6E9EB"/>
          </a:solidFill>
        </p:spPr>
        <p:txBody>
          <a:bodyPr vert="horz" wrap="square" lIns="0" tIns="25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450">
              <a:latin typeface="Times New Roman"/>
              <a:cs typeface="Times New Roman"/>
            </a:endParaRPr>
          </a:p>
          <a:p>
            <a:pPr marL="59690">
              <a:lnSpc>
                <a:spcPct val="100000"/>
              </a:lnSpc>
            </a:pPr>
            <a:r>
              <a:rPr sz="1200" spc="-50" dirty="0">
                <a:latin typeface="Arial"/>
                <a:cs typeface="Arial"/>
              </a:rPr>
              <a:t>See </a:t>
            </a:r>
            <a:r>
              <a:rPr sz="1200" spc="-20" dirty="0">
                <a:latin typeface="Arial"/>
                <a:cs typeface="Arial"/>
              </a:rPr>
              <a:t>the course website for</a:t>
            </a:r>
            <a:r>
              <a:rPr sz="1200" spc="105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instructions.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26917" y="57937"/>
            <a:ext cx="148590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20" dirty="0"/>
              <a:t>Summary </a:t>
            </a:r>
            <a:r>
              <a:rPr spc="30" dirty="0"/>
              <a:t>of </a:t>
            </a:r>
            <a:r>
              <a:rPr spc="20" dirty="0"/>
              <a:t>main</a:t>
            </a:r>
            <a:r>
              <a:rPr spc="-75" dirty="0"/>
              <a:t> </a:t>
            </a:r>
            <a:r>
              <a:rPr spc="15" dirty="0"/>
              <a:t>ideas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6677" y="1086894"/>
            <a:ext cx="3997325" cy="873125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213360" indent="-200660">
              <a:lnSpc>
                <a:spcPct val="100000"/>
              </a:lnSpc>
              <a:spcBef>
                <a:spcPts val="405"/>
              </a:spcBef>
              <a:buClr>
                <a:srgbClr val="024F84"/>
              </a:buClr>
              <a:buAutoNum type="arabicPeriod"/>
              <a:tabLst>
                <a:tab pos="213995" algn="l"/>
              </a:tabLst>
            </a:pPr>
            <a:r>
              <a:rPr sz="1200" spc="-30" dirty="0">
                <a:latin typeface="Arial"/>
                <a:cs typeface="Arial"/>
              </a:rPr>
              <a:t>Disjoint </a:t>
            </a:r>
            <a:r>
              <a:rPr sz="1200" spc="-25" dirty="0">
                <a:latin typeface="Arial"/>
                <a:cs typeface="Arial"/>
              </a:rPr>
              <a:t>and </a:t>
            </a:r>
            <a:r>
              <a:rPr sz="1200" spc="-20" dirty="0">
                <a:latin typeface="Arial"/>
                <a:cs typeface="Arial"/>
              </a:rPr>
              <a:t>independent </a:t>
            </a:r>
            <a:r>
              <a:rPr sz="1200" spc="5" dirty="0">
                <a:latin typeface="Arial"/>
                <a:cs typeface="Arial"/>
              </a:rPr>
              <a:t>do </a:t>
            </a:r>
            <a:r>
              <a:rPr sz="1200" spc="-5" dirty="0">
                <a:latin typeface="Arial"/>
                <a:cs typeface="Arial"/>
              </a:rPr>
              <a:t>not </a:t>
            </a:r>
            <a:r>
              <a:rPr sz="1200" spc="-35" dirty="0">
                <a:latin typeface="Arial"/>
                <a:cs typeface="Arial"/>
              </a:rPr>
              <a:t>mean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35" dirty="0">
                <a:latin typeface="Arial"/>
                <a:cs typeface="Arial"/>
              </a:rPr>
              <a:t>same</a:t>
            </a:r>
            <a:r>
              <a:rPr sz="1200" spc="110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thing</a:t>
            </a:r>
            <a:endParaRPr sz="1200">
              <a:latin typeface="Arial"/>
              <a:cs typeface="Arial"/>
            </a:endParaRPr>
          </a:p>
          <a:p>
            <a:pPr marL="213360" marR="5080" indent="-200660">
              <a:lnSpc>
                <a:spcPct val="100000"/>
              </a:lnSpc>
              <a:spcBef>
                <a:spcPts val="300"/>
              </a:spcBef>
              <a:buClr>
                <a:srgbClr val="024F84"/>
              </a:buClr>
              <a:buAutoNum type="arabicPeriod"/>
              <a:tabLst>
                <a:tab pos="213995" algn="l"/>
              </a:tabLst>
            </a:pPr>
            <a:r>
              <a:rPr sz="1200" spc="-20" dirty="0">
                <a:latin typeface="Arial"/>
                <a:cs typeface="Arial"/>
              </a:rPr>
              <a:t>Application </a:t>
            </a:r>
            <a:r>
              <a:rPr sz="1200" spc="-15" dirty="0">
                <a:latin typeface="Arial"/>
                <a:cs typeface="Arial"/>
              </a:rPr>
              <a:t>of </a:t>
            </a:r>
            <a:r>
              <a:rPr sz="1200" spc="-20" dirty="0">
                <a:latin typeface="Arial"/>
                <a:cs typeface="Arial"/>
              </a:rPr>
              <a:t>the addition </a:t>
            </a:r>
            <a:r>
              <a:rPr sz="1200" spc="-40" dirty="0">
                <a:latin typeface="Arial"/>
                <a:cs typeface="Arial"/>
              </a:rPr>
              <a:t>rule </a:t>
            </a:r>
            <a:r>
              <a:rPr sz="1200" spc="-15" dirty="0">
                <a:latin typeface="Arial"/>
                <a:cs typeface="Arial"/>
              </a:rPr>
              <a:t>depends </a:t>
            </a:r>
            <a:r>
              <a:rPr sz="1200" spc="-20" dirty="0">
                <a:latin typeface="Arial"/>
                <a:cs typeface="Arial"/>
              </a:rPr>
              <a:t>on </a:t>
            </a:r>
            <a:r>
              <a:rPr sz="1200" spc="-25" dirty="0">
                <a:latin typeface="Arial"/>
                <a:cs typeface="Arial"/>
              </a:rPr>
              <a:t>disjointness </a:t>
            </a:r>
            <a:r>
              <a:rPr sz="1200" spc="-15" dirty="0">
                <a:latin typeface="Arial"/>
                <a:cs typeface="Arial"/>
              </a:rPr>
              <a:t>of  </a:t>
            </a:r>
            <a:r>
              <a:rPr sz="1200" spc="-35" dirty="0">
                <a:latin typeface="Arial"/>
                <a:cs typeface="Arial"/>
              </a:rPr>
              <a:t>events</a:t>
            </a:r>
            <a:endParaRPr sz="1200">
              <a:latin typeface="Arial"/>
              <a:cs typeface="Arial"/>
            </a:endParaRPr>
          </a:p>
          <a:p>
            <a:pPr marL="213360" indent="-200660">
              <a:lnSpc>
                <a:spcPct val="100000"/>
              </a:lnSpc>
              <a:spcBef>
                <a:spcPts val="310"/>
              </a:spcBef>
              <a:buClr>
                <a:srgbClr val="024F84"/>
              </a:buClr>
              <a:buAutoNum type="arabicPeriod"/>
              <a:tabLst>
                <a:tab pos="213995" algn="l"/>
              </a:tabLst>
            </a:pPr>
            <a:r>
              <a:rPr sz="1200" spc="-20" dirty="0">
                <a:latin typeface="Arial"/>
                <a:cs typeface="Arial"/>
              </a:rPr>
              <a:t>Bayes’ </a:t>
            </a:r>
            <a:r>
              <a:rPr sz="1200" spc="-25" dirty="0">
                <a:latin typeface="Arial"/>
                <a:cs typeface="Arial"/>
              </a:rPr>
              <a:t>theorem </a:t>
            </a:r>
            <a:r>
              <a:rPr sz="1200" spc="-10" dirty="0">
                <a:latin typeface="Arial"/>
                <a:cs typeface="Arial"/>
              </a:rPr>
              <a:t>works </a:t>
            </a:r>
            <a:r>
              <a:rPr sz="1200" spc="-20" dirty="0">
                <a:latin typeface="Arial"/>
                <a:cs typeface="Arial"/>
              </a:rPr>
              <a:t>for </a:t>
            </a:r>
            <a:r>
              <a:rPr sz="1200" spc="-50" dirty="0">
                <a:latin typeface="Arial"/>
                <a:cs typeface="Arial"/>
              </a:rPr>
              <a:t>all </a:t>
            </a:r>
            <a:r>
              <a:rPr sz="1200" spc="-20" dirty="0">
                <a:latin typeface="Arial"/>
                <a:cs typeface="Arial"/>
              </a:rPr>
              <a:t>types </a:t>
            </a:r>
            <a:r>
              <a:rPr sz="1200" spc="-15" dirty="0">
                <a:latin typeface="Arial"/>
                <a:cs typeface="Arial"/>
              </a:rPr>
              <a:t>of</a:t>
            </a:r>
            <a:r>
              <a:rPr sz="1200" spc="135" dirty="0">
                <a:latin typeface="Arial"/>
                <a:cs typeface="Arial"/>
              </a:rPr>
              <a:t> </a:t>
            </a:r>
            <a:r>
              <a:rPr sz="1200" spc="-35" dirty="0">
                <a:latin typeface="Arial"/>
                <a:cs typeface="Arial"/>
              </a:rPr>
              <a:t>events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40682" y="3279140"/>
            <a:ext cx="8191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7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xfrm>
            <a:off x="770626" y="574443"/>
            <a:ext cx="8750053" cy="174555"/>
          </a:xfrm>
          <a:prstGeom prst="rect">
            <a:avLst/>
          </a:prstGeom>
        </p:spPr>
        <p:txBody>
          <a:bodyPr vert="horz" wrap="square" lIns="0" tIns="12847" rIns="0" bIns="0" rtlCol="0" anchor="ctr">
            <a:spAutoFit/>
          </a:bodyPr>
          <a:lstStyle/>
          <a:p>
            <a:pPr marL="2231471">
              <a:spcBef>
                <a:spcPts val="101"/>
              </a:spcBef>
            </a:pPr>
            <a:r>
              <a:rPr spc="-26" dirty="0"/>
              <a:t>Readiness</a:t>
            </a:r>
            <a:r>
              <a:rPr spc="-60" dirty="0"/>
              <a:t> </a:t>
            </a:r>
            <a:r>
              <a:rPr spc="-34" dirty="0"/>
              <a:t>assessment</a:t>
            </a:r>
          </a:p>
        </p:txBody>
      </p:sp>
      <p:sp>
        <p:nvSpPr>
          <p:cNvPr id="5" name="object 5"/>
          <p:cNvSpPr/>
          <p:nvPr/>
        </p:nvSpPr>
        <p:spPr>
          <a:xfrm>
            <a:off x="172633" y="889656"/>
            <a:ext cx="922107" cy="69157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9"/>
          </a:p>
        </p:txBody>
      </p:sp>
      <p:sp>
        <p:nvSpPr>
          <p:cNvPr id="6" name="object 6"/>
          <p:cNvSpPr/>
          <p:nvPr/>
        </p:nvSpPr>
        <p:spPr>
          <a:xfrm>
            <a:off x="135183" y="1960473"/>
            <a:ext cx="922107" cy="69157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9"/>
          </a:p>
        </p:txBody>
      </p:sp>
      <p:sp>
        <p:nvSpPr>
          <p:cNvPr id="7" name="object 7"/>
          <p:cNvSpPr/>
          <p:nvPr/>
        </p:nvSpPr>
        <p:spPr>
          <a:xfrm>
            <a:off x="2289889" y="889655"/>
            <a:ext cx="922107" cy="69157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9"/>
          </a:p>
        </p:txBody>
      </p:sp>
      <p:sp>
        <p:nvSpPr>
          <p:cNvPr id="8" name="object 8"/>
          <p:cNvSpPr/>
          <p:nvPr/>
        </p:nvSpPr>
        <p:spPr>
          <a:xfrm>
            <a:off x="2265621" y="1960473"/>
            <a:ext cx="922107" cy="69157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9"/>
          </a:p>
        </p:txBody>
      </p:sp>
      <p:sp>
        <p:nvSpPr>
          <p:cNvPr id="10" name="object 10"/>
          <p:cNvSpPr txBox="1"/>
          <p:nvPr/>
        </p:nvSpPr>
        <p:spPr>
          <a:xfrm>
            <a:off x="3905305" y="2890883"/>
            <a:ext cx="61380" cy="100853"/>
          </a:xfrm>
          <a:prstGeom prst="rect">
            <a:avLst/>
          </a:prstGeom>
        </p:spPr>
        <p:txBody>
          <a:bodyPr vert="horz" wrap="square" lIns="0" tIns="8565" rIns="0" bIns="0" rtlCol="0">
            <a:spAutoFit/>
          </a:bodyPr>
          <a:lstStyle/>
          <a:p>
            <a:pPr marL="9516">
              <a:spcBef>
                <a:spcPts val="67"/>
              </a:spcBef>
            </a:pPr>
            <a:r>
              <a:rPr sz="599" spc="-53" dirty="0">
                <a:solidFill>
                  <a:srgbClr val="7F7F7F"/>
                </a:solidFill>
                <a:latin typeface="DejaVu Sans"/>
                <a:cs typeface="DejaVu Sans"/>
              </a:rPr>
              <a:t>1</a:t>
            </a:r>
            <a:endParaRPr sz="599">
              <a:latin typeface="DejaVu Sans"/>
              <a:cs typeface="DejaVu San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4149" y="433785"/>
            <a:ext cx="4636386" cy="4065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42" b="1" dirty="0"/>
              <a:t>Clicker Help in Readiness Assessment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75580" y="950936"/>
            <a:ext cx="891690" cy="8257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81" dirty="0"/>
              <a:t>You should see this screen once I press the RA clicker start button (I’ll tell you when). If not, press the </a:t>
            </a:r>
            <a:r>
              <a:rPr lang="en-US" sz="681" dirty="0">
                <a:solidFill>
                  <a:srgbClr val="00B0F0"/>
                </a:solidFill>
              </a:rPr>
              <a:t>blue</a:t>
            </a:r>
            <a:r>
              <a:rPr lang="en-US" sz="681" dirty="0"/>
              <a:t> refresh button!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77092" y="2081590"/>
            <a:ext cx="968728" cy="406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81" dirty="0"/>
              <a:t>Select the </a:t>
            </a:r>
            <a:r>
              <a:rPr lang="en-US" sz="681" b="1" dirty="0"/>
              <a:t>letter</a:t>
            </a:r>
            <a:r>
              <a:rPr lang="en-US" sz="681" dirty="0"/>
              <a:t> you want to pick for the number shown here.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flipH="1" flipV="1">
            <a:off x="797063" y="1162159"/>
            <a:ext cx="415188" cy="831372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307529" y="952105"/>
            <a:ext cx="1179899" cy="930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81" dirty="0"/>
              <a:t>The most recent letter you chose should show up here. If you want to change your answer, just press the letter you want. My </a:t>
            </a:r>
            <a:r>
              <a:rPr lang="en-US" sz="681" dirty="0" err="1"/>
              <a:t>iclicker</a:t>
            </a:r>
            <a:r>
              <a:rPr lang="en-US" sz="681" dirty="0"/>
              <a:t> box stores your most recent letter you pressed for that number.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307529" y="1960473"/>
            <a:ext cx="968728" cy="616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81" dirty="0"/>
              <a:t>Press the </a:t>
            </a:r>
            <a:r>
              <a:rPr lang="en-US" sz="681" b="1" dirty="0"/>
              <a:t>up button </a:t>
            </a:r>
            <a:r>
              <a:rPr lang="en-US" sz="681" dirty="0"/>
              <a:t>to go to higher numbers. Press the </a:t>
            </a:r>
            <a:r>
              <a:rPr lang="en-US" sz="681" b="1" dirty="0"/>
              <a:t>down button </a:t>
            </a:r>
            <a:r>
              <a:rPr lang="en-US" sz="681" dirty="0"/>
              <a:t>to go lower numbers.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46386" y="819418"/>
            <a:ext cx="1030140" cy="197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81" b="1" dirty="0">
                <a:solidFill>
                  <a:srgbClr val="00B050"/>
                </a:solidFill>
              </a:rPr>
              <a:t>Syncing to the Quiz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163965" y="1873724"/>
            <a:ext cx="1030140" cy="301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81" b="1" dirty="0">
                <a:solidFill>
                  <a:srgbClr val="00B050"/>
                </a:solidFill>
              </a:rPr>
              <a:t>Submitting your Answer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298800" y="781656"/>
            <a:ext cx="1337990" cy="301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81" b="1" dirty="0">
                <a:solidFill>
                  <a:srgbClr val="00B050"/>
                </a:solidFill>
              </a:rPr>
              <a:t>Reviewing/Changing your Answer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83829" y="1853878"/>
            <a:ext cx="1225576" cy="197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81" b="1" dirty="0">
                <a:solidFill>
                  <a:srgbClr val="00B050"/>
                </a:solidFill>
              </a:rPr>
              <a:t>Moving to Other Questions</a:t>
            </a:r>
          </a:p>
        </p:txBody>
      </p:sp>
    </p:spTree>
    <p:extLst>
      <p:ext uri="{BB962C8B-B14F-4D97-AF65-F5344CB8AC3E}">
        <p14:creationId xmlns:p14="http://schemas.microsoft.com/office/powerpoint/2010/main" val="4193427810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1607920"/>
            <a:ext cx="3656648" cy="13589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4576" tIns="17288" rIns="34576" bIns="17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681"/>
          </a:p>
        </p:txBody>
      </p:sp>
      <p:sp>
        <p:nvSpPr>
          <p:cNvPr id="5" name="TextBox 4"/>
          <p:cNvSpPr txBox="1"/>
          <p:nvPr/>
        </p:nvSpPr>
        <p:spPr>
          <a:xfrm>
            <a:off x="52388" y="531104"/>
            <a:ext cx="4369118" cy="639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42" b="1" dirty="0"/>
              <a:t>Important Reminder </a:t>
            </a:r>
          </a:p>
          <a:p>
            <a:pPr lvl="1"/>
            <a:r>
              <a:rPr lang="en-US" sz="1512" b="1" dirty="0"/>
              <a:t>for </a:t>
            </a:r>
            <a:r>
              <a:rPr lang="en-US" sz="1512" b="1" u="sng" dirty="0"/>
              <a:t>Scratch Cards </a:t>
            </a:r>
            <a:r>
              <a:rPr lang="en-US" sz="1512" b="1" dirty="0"/>
              <a:t>and </a:t>
            </a:r>
            <a:r>
              <a:rPr lang="en-US" sz="1512" b="1" u="sng" dirty="0"/>
              <a:t>Application Exercises</a:t>
            </a:r>
          </a:p>
        </p:txBody>
      </p:sp>
      <p:sp>
        <p:nvSpPr>
          <p:cNvPr id="3" name="Rectangle 2"/>
          <p:cNvSpPr/>
          <p:nvPr/>
        </p:nvSpPr>
        <p:spPr>
          <a:xfrm>
            <a:off x="167639" y="1876229"/>
            <a:ext cx="1582103" cy="9674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4576" tIns="17288" rIns="34576" bIns="17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681"/>
          </a:p>
        </p:txBody>
      </p:sp>
      <p:sp>
        <p:nvSpPr>
          <p:cNvPr id="7" name="Rectangle 6"/>
          <p:cNvSpPr/>
          <p:nvPr/>
        </p:nvSpPr>
        <p:spPr>
          <a:xfrm>
            <a:off x="403810" y="1668107"/>
            <a:ext cx="1228221" cy="2319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07" b="1" u="sng" dirty="0"/>
              <a:t>Correct</a:t>
            </a:r>
            <a:r>
              <a:rPr lang="en-US" sz="907" b="1" dirty="0"/>
              <a:t> Name Format</a:t>
            </a:r>
            <a:endParaRPr lang="en-US" sz="907" b="1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170486" y="1855447"/>
            <a:ext cx="1124585" cy="1140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81" u="sng" dirty="0"/>
              <a:t>Group Name</a:t>
            </a:r>
            <a:r>
              <a:rPr lang="en-US" sz="681" dirty="0"/>
              <a:t>: “Stats IS FUN”</a:t>
            </a:r>
          </a:p>
          <a:p>
            <a:r>
              <a:rPr lang="en-US" sz="681" u="sng" dirty="0">
                <a:solidFill>
                  <a:srgbClr val="FF0000"/>
                </a:solidFill>
              </a:rPr>
              <a:t>Present</a:t>
            </a:r>
            <a:r>
              <a:rPr lang="en-US" sz="681" u="sng" dirty="0"/>
              <a:t> Group Members</a:t>
            </a:r>
            <a:r>
              <a:rPr lang="en-US" sz="681" dirty="0"/>
              <a:t>:</a:t>
            </a:r>
          </a:p>
          <a:p>
            <a:pPr marL="108042" indent="-108042">
              <a:buFont typeface="Arial" panose="020B0604020202020204" pitchFamily="34" charset="0"/>
              <a:buChar char="•"/>
            </a:pPr>
            <a:r>
              <a:rPr lang="en-US" sz="681" dirty="0"/>
              <a:t>Amy </a:t>
            </a:r>
            <a:r>
              <a:rPr lang="en-US" sz="681" dirty="0" err="1"/>
              <a:t>Lastname</a:t>
            </a:r>
            <a:endParaRPr lang="en-US" sz="681" dirty="0"/>
          </a:p>
          <a:p>
            <a:pPr marL="108042" indent="-108042">
              <a:buFont typeface="Arial" panose="020B0604020202020204" pitchFamily="34" charset="0"/>
              <a:buChar char="•"/>
            </a:pPr>
            <a:r>
              <a:rPr lang="en-US" sz="681" dirty="0"/>
              <a:t>Barry </a:t>
            </a:r>
            <a:r>
              <a:rPr lang="en-US" sz="681" dirty="0" err="1"/>
              <a:t>Lastname</a:t>
            </a:r>
            <a:endParaRPr lang="en-US" sz="681" dirty="0"/>
          </a:p>
          <a:p>
            <a:pPr marL="108042" indent="-108042">
              <a:buFont typeface="Arial" panose="020B0604020202020204" pitchFamily="34" charset="0"/>
              <a:buChar char="•"/>
            </a:pPr>
            <a:endParaRPr lang="en-US" sz="681" dirty="0"/>
          </a:p>
          <a:p>
            <a:r>
              <a:rPr lang="en-US" sz="681" u="sng" dirty="0">
                <a:solidFill>
                  <a:srgbClr val="FF0000"/>
                </a:solidFill>
              </a:rPr>
              <a:t>Absent</a:t>
            </a:r>
            <a:r>
              <a:rPr lang="en-US" sz="681" u="sng" dirty="0"/>
              <a:t> Group Members</a:t>
            </a:r>
            <a:r>
              <a:rPr lang="en-US" sz="681" dirty="0"/>
              <a:t>:</a:t>
            </a:r>
          </a:p>
          <a:p>
            <a:pPr marL="108042" indent="-108042">
              <a:buFont typeface="Arial" panose="020B0604020202020204" pitchFamily="34" charset="0"/>
              <a:buChar char="•"/>
            </a:pPr>
            <a:r>
              <a:rPr lang="en-US" sz="681" dirty="0"/>
              <a:t>Missing Mary</a:t>
            </a:r>
          </a:p>
          <a:p>
            <a:pPr marL="108042" indent="-108042">
              <a:buFont typeface="Arial" panose="020B0604020202020204" pitchFamily="34" charset="0"/>
              <a:buChar char="•"/>
            </a:pPr>
            <a:r>
              <a:rPr lang="en-US" sz="681" dirty="0"/>
              <a:t>Absent Albert</a:t>
            </a:r>
          </a:p>
          <a:p>
            <a:endParaRPr lang="en-US" sz="681" dirty="0"/>
          </a:p>
        </p:txBody>
      </p:sp>
      <p:sp>
        <p:nvSpPr>
          <p:cNvPr id="12" name="Rectangle 11"/>
          <p:cNvSpPr/>
          <p:nvPr/>
        </p:nvSpPr>
        <p:spPr>
          <a:xfrm>
            <a:off x="1936591" y="1876229"/>
            <a:ext cx="1582103" cy="9674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4576" tIns="17288" rIns="34576" bIns="17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681"/>
          </a:p>
        </p:txBody>
      </p:sp>
      <p:sp>
        <p:nvSpPr>
          <p:cNvPr id="13" name="Rectangle 12"/>
          <p:cNvSpPr/>
          <p:nvPr/>
        </p:nvSpPr>
        <p:spPr>
          <a:xfrm>
            <a:off x="2133035" y="1655606"/>
            <a:ext cx="1308371" cy="2319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07" b="1" u="sng" dirty="0"/>
              <a:t>Incorrect</a:t>
            </a:r>
            <a:r>
              <a:rPr lang="en-US" sz="907" b="1" dirty="0"/>
              <a:t> Name Format</a:t>
            </a:r>
            <a:endParaRPr lang="en-US" sz="907" b="1" u="sng" dirty="0"/>
          </a:p>
        </p:txBody>
      </p:sp>
      <p:sp>
        <p:nvSpPr>
          <p:cNvPr id="14" name="TextBox 13"/>
          <p:cNvSpPr txBox="1"/>
          <p:nvPr/>
        </p:nvSpPr>
        <p:spPr>
          <a:xfrm>
            <a:off x="2002949" y="1955696"/>
            <a:ext cx="1124585" cy="7209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81" dirty="0"/>
              <a:t>“Stats IS FUN”</a:t>
            </a:r>
          </a:p>
          <a:p>
            <a:endParaRPr lang="en-US" sz="681" dirty="0"/>
          </a:p>
          <a:p>
            <a:pPr marL="108042" indent="-108042">
              <a:buFont typeface="Arial" panose="020B0604020202020204" pitchFamily="34" charset="0"/>
              <a:buChar char="•"/>
            </a:pPr>
            <a:r>
              <a:rPr lang="en-US" sz="681" dirty="0"/>
              <a:t>Amy </a:t>
            </a:r>
            <a:r>
              <a:rPr lang="en-US" sz="681" dirty="0" err="1"/>
              <a:t>Lastname</a:t>
            </a:r>
            <a:endParaRPr lang="en-US" sz="681" dirty="0"/>
          </a:p>
          <a:p>
            <a:pPr marL="108042" indent="-108042">
              <a:buFont typeface="Arial" panose="020B0604020202020204" pitchFamily="34" charset="0"/>
              <a:buChar char="•"/>
            </a:pPr>
            <a:r>
              <a:rPr lang="en-US" sz="681" dirty="0"/>
              <a:t>Barry </a:t>
            </a:r>
            <a:r>
              <a:rPr lang="en-US" sz="681" dirty="0" err="1"/>
              <a:t>Lastname</a:t>
            </a:r>
            <a:endParaRPr lang="en-US" sz="681" dirty="0"/>
          </a:p>
          <a:p>
            <a:pPr marL="108042" indent="-108042">
              <a:buFont typeface="Arial" panose="020B0604020202020204" pitchFamily="34" charset="0"/>
              <a:buChar char="•"/>
            </a:pPr>
            <a:r>
              <a:rPr lang="en-US" sz="681" dirty="0"/>
              <a:t>Missing Mary</a:t>
            </a:r>
          </a:p>
          <a:p>
            <a:pPr marL="108042" indent="-108042">
              <a:buFont typeface="Arial" panose="020B0604020202020204" pitchFamily="34" charset="0"/>
              <a:buChar char="•"/>
            </a:pPr>
            <a:r>
              <a:rPr lang="en-US" sz="681" dirty="0"/>
              <a:t>Absent Albert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7640" y="1220804"/>
            <a:ext cx="4627984" cy="197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81" dirty="0"/>
              <a:t>Accurately taking group attendance on the </a:t>
            </a:r>
            <a:r>
              <a:rPr lang="en-US" sz="681" u="sng" dirty="0"/>
              <a:t>scratch cards</a:t>
            </a:r>
            <a:r>
              <a:rPr lang="en-US" sz="681" dirty="0"/>
              <a:t> and </a:t>
            </a:r>
            <a:r>
              <a:rPr lang="en-US" sz="681" u="sng" dirty="0"/>
              <a:t>application exercises</a:t>
            </a:r>
            <a:r>
              <a:rPr lang="en-US" sz="681" dirty="0"/>
              <a:t> is part of your participation grade!</a:t>
            </a:r>
          </a:p>
        </p:txBody>
      </p:sp>
    </p:spTree>
    <p:extLst>
      <p:ext uri="{BB962C8B-B14F-4D97-AF65-F5344CB8AC3E}">
        <p14:creationId xmlns:p14="http://schemas.microsoft.com/office/powerpoint/2010/main" val="130480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b="5475"/>
          <a:stretch/>
        </p:blipFill>
        <p:spPr>
          <a:xfrm>
            <a:off x="66438" y="1805628"/>
            <a:ext cx="1951990" cy="104441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5761" y="1577975"/>
            <a:ext cx="2296802" cy="130016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35895" y="114856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 smtClean="0"/>
              <a:t>Randomization Distribution </a:t>
            </a:r>
            <a:r>
              <a:rPr lang="en-US" sz="900" b="1" i="1" dirty="0" smtClean="0"/>
              <a:t>(Unit 1)</a:t>
            </a:r>
            <a:endParaRPr lang="en-US" sz="900" b="1" i="1" dirty="0"/>
          </a:p>
        </p:txBody>
      </p:sp>
      <p:sp>
        <p:nvSpPr>
          <p:cNvPr id="8" name="TextBox 7"/>
          <p:cNvSpPr txBox="1"/>
          <p:nvPr/>
        </p:nvSpPr>
        <p:spPr>
          <a:xfrm>
            <a:off x="2531363" y="1183060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 smtClean="0"/>
              <a:t>Sampling Distribution </a:t>
            </a:r>
            <a:r>
              <a:rPr lang="en-US" sz="1050" b="1" dirty="0" smtClean="0"/>
              <a:t>(Special kind of normal distribution) </a:t>
            </a:r>
            <a:r>
              <a:rPr lang="en-US" sz="1000" b="1" i="1" dirty="0"/>
              <a:t>(</a:t>
            </a:r>
            <a:r>
              <a:rPr lang="en-US" sz="1000" b="1" i="1" dirty="0" smtClean="0"/>
              <a:t>Units 3-7)</a:t>
            </a:r>
            <a:endParaRPr lang="en-US" sz="1000" b="1" i="1" dirty="0"/>
          </a:p>
        </p:txBody>
      </p:sp>
      <p:sp>
        <p:nvSpPr>
          <p:cNvPr id="9" name="TextBox 8"/>
          <p:cNvSpPr txBox="1"/>
          <p:nvPr/>
        </p:nvSpPr>
        <p:spPr>
          <a:xfrm>
            <a:off x="1996750" y="2097087"/>
            <a:ext cx="1981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Vs.</a:t>
            </a:r>
            <a:endParaRPr lang="en-US" sz="1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45363" y="405622"/>
            <a:ext cx="426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Making an Inference</a:t>
            </a:r>
            <a:endParaRPr lang="en-US" sz="28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173994" y="2809676"/>
            <a:ext cx="1981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-0.25           0           0.25</a:t>
            </a:r>
            <a:endParaRPr lang="en-US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2531363" y="2785476"/>
            <a:ext cx="1981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-0.25           0           0.25</a:t>
            </a:r>
            <a:endParaRPr lang="en-US" sz="1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482714" y="3030781"/>
                <a:ext cx="1343316" cy="1494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9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9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9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</m:acc>
                        </m:e>
                        <m:sub>
                          <m:r>
                            <a:rPr lang="en-US" sz="900" b="0" i="1" smtClean="0">
                              <a:latin typeface="Cambria Math" panose="02040503050406030204" pitchFamily="18" charset="0"/>
                            </a:rPr>
                            <m:t>𝑠𝑎𝑤</m:t>
                          </m:r>
                          <m:r>
                            <a:rPr lang="en-US" sz="9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0" i="1" smtClean="0">
                              <a:latin typeface="Cambria Math" panose="02040503050406030204" pitchFamily="18" charset="0"/>
                            </a:rPr>
                            <m:t>𝑦𝑎𝑤𝑛</m:t>
                          </m:r>
                        </m:sub>
                      </m:sSub>
                      <m:r>
                        <a:rPr lang="en-US" sz="9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9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9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9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</m:acc>
                        </m:e>
                        <m:sub>
                          <m:r>
                            <a:rPr lang="en-US" sz="900" b="0" i="1" smtClean="0">
                              <a:latin typeface="Cambria Math" panose="02040503050406030204" pitchFamily="18" charset="0"/>
                            </a:rPr>
                            <m:t>𝑑𝑖𝑑𝑛𝑡</m:t>
                          </m:r>
                          <m:r>
                            <a:rPr lang="en-US" sz="9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0" i="1" smtClean="0">
                              <a:latin typeface="Cambria Math" panose="02040503050406030204" pitchFamily="18" charset="0"/>
                            </a:rPr>
                            <m:t>𝑠𝑒𝑒</m:t>
                          </m:r>
                          <m:r>
                            <a:rPr lang="en-US" sz="9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i="1">
                              <a:latin typeface="Cambria Math" panose="02040503050406030204" pitchFamily="18" charset="0"/>
                            </a:rPr>
                            <m:t>𝑦𝑎𝑤𝑛</m:t>
                          </m:r>
                        </m:sub>
                      </m:sSub>
                    </m:oMath>
                  </m:oMathPara>
                </a14:m>
                <a:endParaRPr lang="en-US" sz="900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714" y="3030781"/>
                <a:ext cx="1343316" cy="149400"/>
              </a:xfrm>
              <a:prstGeom prst="rect">
                <a:avLst/>
              </a:prstGeom>
              <a:blipFill>
                <a:blip r:embed="rId4"/>
                <a:stretch>
                  <a:fillRect l="-1810" t="-8000" r="-905" b="-24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2762250" y="3005843"/>
                <a:ext cx="1343316" cy="1494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9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9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9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</m:acc>
                        </m:e>
                        <m:sub>
                          <m:r>
                            <a:rPr lang="en-US" sz="900" b="0" i="1" smtClean="0">
                              <a:latin typeface="Cambria Math" panose="02040503050406030204" pitchFamily="18" charset="0"/>
                            </a:rPr>
                            <m:t>𝑠𝑎𝑤</m:t>
                          </m:r>
                          <m:r>
                            <a:rPr lang="en-US" sz="9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0" i="1" smtClean="0">
                              <a:latin typeface="Cambria Math" panose="02040503050406030204" pitchFamily="18" charset="0"/>
                            </a:rPr>
                            <m:t>𝑦𝑎𝑤𝑛</m:t>
                          </m:r>
                        </m:sub>
                      </m:sSub>
                      <m:r>
                        <a:rPr lang="en-US" sz="9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9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9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9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</m:acc>
                        </m:e>
                        <m:sub>
                          <m:r>
                            <a:rPr lang="en-US" sz="900" b="0" i="1" smtClean="0">
                              <a:latin typeface="Cambria Math" panose="02040503050406030204" pitchFamily="18" charset="0"/>
                            </a:rPr>
                            <m:t>𝑑𝑖𝑑𝑛𝑡</m:t>
                          </m:r>
                          <m:r>
                            <a:rPr lang="en-US" sz="9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0" i="1" smtClean="0">
                              <a:latin typeface="Cambria Math" panose="02040503050406030204" pitchFamily="18" charset="0"/>
                            </a:rPr>
                            <m:t>𝑠𝑒𝑒</m:t>
                          </m:r>
                          <m:r>
                            <a:rPr lang="en-US" sz="9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i="1">
                              <a:latin typeface="Cambria Math" panose="02040503050406030204" pitchFamily="18" charset="0"/>
                            </a:rPr>
                            <m:t>𝑦𝑎𝑤𝑛</m:t>
                          </m:r>
                        </m:sub>
                      </m:sSub>
                    </m:oMath>
                  </m:oMathPara>
                </a14:m>
                <a:endParaRPr lang="en-US" sz="900" dirty="0"/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2250" y="3005843"/>
                <a:ext cx="1343316" cy="149400"/>
              </a:xfrm>
              <a:prstGeom prst="rect">
                <a:avLst/>
              </a:prstGeom>
              <a:blipFill>
                <a:blip r:embed="rId4"/>
                <a:stretch>
                  <a:fillRect l="-1818" t="-8000" r="-1364" b="-24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3787195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016" y="663575"/>
            <a:ext cx="4377547" cy="2433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942267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7650" y="345858"/>
            <a:ext cx="372999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Do </a:t>
            </a:r>
            <a:r>
              <a:rPr lang="en-US" sz="2400" b="1" dirty="0" smtClean="0">
                <a:solidFill>
                  <a:srgbClr val="FFC000"/>
                </a:solidFill>
              </a:rPr>
              <a:t>mutually exclusive/disjoint events</a:t>
            </a:r>
            <a:r>
              <a:rPr lang="en-US" sz="2400" b="1" dirty="0" smtClean="0"/>
              <a:t>, </a:t>
            </a:r>
            <a:r>
              <a:rPr lang="en-US" sz="2400" b="1" dirty="0" smtClean="0">
                <a:solidFill>
                  <a:schemeClr val="accent5">
                    <a:lumMod val="75000"/>
                  </a:schemeClr>
                </a:solidFill>
              </a:rPr>
              <a:t>independent</a:t>
            </a:r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chemeClr val="accent5">
                    <a:lumMod val="75000"/>
                  </a:schemeClr>
                </a:solidFill>
              </a:rPr>
              <a:t>events</a:t>
            </a:r>
            <a:r>
              <a:rPr lang="en-US" sz="2400" b="1" dirty="0" smtClean="0"/>
              <a:t>, or </a:t>
            </a:r>
            <a:r>
              <a:rPr lang="en-US" sz="2400" b="1" dirty="0" smtClean="0">
                <a:solidFill>
                  <a:srgbClr val="C00000"/>
                </a:solidFill>
              </a:rPr>
              <a:t>dependent events </a:t>
            </a:r>
            <a:r>
              <a:rPr lang="en-US" sz="2400" b="1" dirty="0" smtClean="0"/>
              <a:t>mean same thing?</a:t>
            </a:r>
            <a:endParaRPr lang="en-US" sz="2400" b="1" dirty="0"/>
          </a:p>
        </p:txBody>
      </p:sp>
      <p:sp>
        <p:nvSpPr>
          <p:cNvPr id="3" name="Oval 2"/>
          <p:cNvSpPr/>
          <p:nvPr/>
        </p:nvSpPr>
        <p:spPr>
          <a:xfrm>
            <a:off x="1771650" y="2193623"/>
            <a:ext cx="1219200" cy="530860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/>
              <a:t>Independent </a:t>
            </a:r>
            <a:r>
              <a:rPr lang="en-US" sz="900" b="1" dirty="0"/>
              <a:t>Events</a:t>
            </a:r>
          </a:p>
        </p:txBody>
      </p:sp>
      <p:sp>
        <p:nvSpPr>
          <p:cNvPr id="5" name="Oval 4"/>
          <p:cNvSpPr/>
          <p:nvPr/>
        </p:nvSpPr>
        <p:spPr>
          <a:xfrm>
            <a:off x="97536" y="2724483"/>
            <a:ext cx="1445513" cy="530860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Mutually Exclusive</a:t>
            </a:r>
            <a:r>
              <a:rPr lang="en-US" sz="900" b="1" dirty="0" smtClean="0"/>
              <a:t>/ Disjoint </a:t>
            </a:r>
            <a:r>
              <a:rPr lang="en-US" sz="900" b="1" dirty="0"/>
              <a:t>Events</a:t>
            </a:r>
          </a:p>
        </p:txBody>
      </p:sp>
      <p:sp>
        <p:nvSpPr>
          <p:cNvPr id="9" name="object 2"/>
          <p:cNvSpPr txBox="1">
            <a:spLocks noGrp="1"/>
          </p:cNvSpPr>
          <p:nvPr>
            <p:ph type="title"/>
          </p:nvPr>
        </p:nvSpPr>
        <p:spPr>
          <a:xfrm>
            <a:off x="97536" y="57937"/>
            <a:ext cx="4415027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10" name="Oval 9"/>
          <p:cNvSpPr/>
          <p:nvPr/>
        </p:nvSpPr>
        <p:spPr>
          <a:xfrm>
            <a:off x="3268391" y="2724150"/>
            <a:ext cx="1115976" cy="530860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/>
              <a:t>Dependent Events</a:t>
            </a:r>
            <a:endParaRPr lang="en-US" sz="900" b="1" dirty="0"/>
          </a:p>
        </p:txBody>
      </p:sp>
    </p:spTree>
    <p:extLst>
      <p:ext uri="{BB962C8B-B14F-4D97-AF65-F5344CB8AC3E}">
        <p14:creationId xmlns:p14="http://schemas.microsoft.com/office/powerpoint/2010/main" val="437826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1997</TotalTime>
  <Words>2721</Words>
  <Application>Microsoft Office PowerPoint</Application>
  <PresentationFormat>Custom</PresentationFormat>
  <Paragraphs>487</Paragraphs>
  <Slides>47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7" baseType="lpstr">
      <vt:lpstr>Arial</vt:lpstr>
      <vt:lpstr>Arial Black</vt:lpstr>
      <vt:lpstr>Calibri</vt:lpstr>
      <vt:lpstr>Cambria Math</vt:lpstr>
      <vt:lpstr>DejaVu Sans</vt:lpstr>
      <vt:lpstr>DejaVu Serif</vt:lpstr>
      <vt:lpstr>Georgia</vt:lpstr>
      <vt:lpstr>Times New Roman</vt:lpstr>
      <vt:lpstr>Verdana</vt:lpstr>
      <vt:lpstr>Office Theme</vt:lpstr>
      <vt:lpstr>PowerPoint Presentation</vt:lpstr>
      <vt:lpstr>Outline</vt:lpstr>
      <vt:lpstr>Announcements</vt:lpstr>
      <vt:lpstr>Outline</vt:lpstr>
      <vt:lpstr>Readiness assessment</vt:lpstr>
      <vt:lpstr>PowerPoint Presentation</vt:lpstr>
      <vt:lpstr>Outline</vt:lpstr>
      <vt:lpstr>Outline</vt:lpstr>
      <vt:lpstr>Outline</vt:lpstr>
      <vt:lpstr>Outline</vt:lpstr>
      <vt:lpstr>1. Disjoint and independent do not mean the same thing</vt:lpstr>
      <vt:lpstr>1. Disjoint and independent do not mean the same thing</vt:lpstr>
      <vt:lpstr>1. Disjoint and independent do not mean the same thing</vt:lpstr>
      <vt:lpstr>PowerPoint Presentation</vt:lpstr>
      <vt:lpstr>Outline</vt:lpstr>
      <vt:lpstr>2. Application of the addition rule depends on disjointness of events</vt:lpstr>
      <vt:lpstr>2. Application of the addition rule depends on disjointness of events</vt:lpstr>
      <vt:lpstr>2. Application of the addition rule depends on disjointness of events</vt:lpstr>
      <vt:lpstr>2. Application of the addition rule depends on disjointness of events</vt:lpstr>
      <vt:lpstr>Outline</vt:lpstr>
      <vt:lpstr>PowerPoint Presentation</vt:lpstr>
      <vt:lpstr>PowerPoint Presentation</vt:lpstr>
      <vt:lpstr>3. Bayes' theorem works for all types of events</vt:lpstr>
      <vt:lpstr>3. Bayes' theorem works for all types of events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Application exercise: 2.1 Probability and conditional probability</vt:lpstr>
      <vt:lpstr>Summary of main ideas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2: Probability and distributions - 1. Probability and conditional probability</dc:title>
  <dc:creator>Sta 101 - Spring 2016</dc:creator>
  <cp:lastModifiedBy>Dr Victoria Ellison, Ph.D.</cp:lastModifiedBy>
  <cp:revision>26</cp:revision>
  <cp:lastPrinted>2018-09-10T17:46:12Z</cp:lastPrinted>
  <dcterms:created xsi:type="dcterms:W3CDTF">2018-09-10T15:35:22Z</dcterms:created>
  <dcterms:modified xsi:type="dcterms:W3CDTF">2019-01-28T19:06:58Z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2016-01-31T00:00:00Z</vt:filetime>
  </property>
  <property fmtid="{D5CDD505-2E9C-101B-9397-08002B2CF9AE}" pid="3" name="Creator">
    <vt:lpwstr>LaTeX with Beamer class version 3.36</vt:lpwstr>
  </property>
  <property fmtid="{D5CDD505-2E9C-101B-9397-08002B2CF9AE}" pid="4" name="LastSaved">
    <vt:filetime>2018-09-10T00:00:00Z</vt:filetime>
  </property>
</Properties>
</file>