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3"/>
  </p:handoutMasterIdLst>
  <p:sldIdLst>
    <p:sldId id="256" r:id="rId2"/>
    <p:sldId id="257" r:id="rId3"/>
    <p:sldId id="306" r:id="rId4"/>
    <p:sldId id="308" r:id="rId5"/>
    <p:sldId id="341" r:id="rId6"/>
    <p:sldId id="307" r:id="rId7"/>
    <p:sldId id="261" r:id="rId8"/>
    <p:sldId id="312" r:id="rId9"/>
    <p:sldId id="315" r:id="rId10"/>
    <p:sldId id="316" r:id="rId11"/>
    <p:sldId id="317" r:id="rId12"/>
    <p:sldId id="318" r:id="rId13"/>
    <p:sldId id="289" r:id="rId14"/>
    <p:sldId id="296" r:id="rId15"/>
    <p:sldId id="342" r:id="rId16"/>
    <p:sldId id="263" r:id="rId17"/>
    <p:sldId id="320" r:id="rId18"/>
    <p:sldId id="264" r:id="rId19"/>
    <p:sldId id="321" r:id="rId20"/>
    <p:sldId id="322" r:id="rId21"/>
    <p:sldId id="327" r:id="rId22"/>
    <p:sldId id="323" r:id="rId23"/>
    <p:sldId id="324" r:id="rId24"/>
    <p:sldId id="328" r:id="rId25"/>
    <p:sldId id="325" r:id="rId26"/>
    <p:sldId id="326" r:id="rId27"/>
    <p:sldId id="339" r:id="rId28"/>
    <p:sldId id="268" r:id="rId29"/>
    <p:sldId id="329" r:id="rId30"/>
    <p:sldId id="330" r:id="rId31"/>
    <p:sldId id="343" r:id="rId32"/>
    <p:sldId id="331" r:id="rId33"/>
    <p:sldId id="332" r:id="rId34"/>
    <p:sldId id="269" r:id="rId35"/>
    <p:sldId id="270" r:id="rId36"/>
    <p:sldId id="271" r:id="rId37"/>
    <p:sldId id="272" r:id="rId38"/>
    <p:sldId id="333" r:id="rId39"/>
    <p:sldId id="335" r:id="rId40"/>
    <p:sldId id="336" r:id="rId41"/>
    <p:sldId id="337" r:id="rId42"/>
    <p:sldId id="340" r:id="rId43"/>
    <p:sldId id="276" r:id="rId44"/>
    <p:sldId id="338" r:id="rId45"/>
    <p:sldId id="277" r:id="rId46"/>
    <p:sldId id="278" r:id="rId47"/>
    <p:sldId id="300" r:id="rId48"/>
    <p:sldId id="290" r:id="rId49"/>
    <p:sldId id="284" r:id="rId50"/>
    <p:sldId id="285" r:id="rId51"/>
    <p:sldId id="287" r:id="rId52"/>
  </p:sldIdLst>
  <p:sldSz cx="4610100" cy="3460750"/>
  <p:notesSz cx="8686800" cy="6400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71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764568" cy="320874"/>
          </a:xfrm>
          <a:prstGeom prst="rect">
            <a:avLst/>
          </a:prstGeom>
        </p:spPr>
        <p:txBody>
          <a:bodyPr vert="horz" lIns="81546" tIns="40773" rIns="81546" bIns="40773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920796" y="0"/>
            <a:ext cx="3764568" cy="320874"/>
          </a:xfrm>
          <a:prstGeom prst="rect">
            <a:avLst/>
          </a:prstGeom>
        </p:spPr>
        <p:txBody>
          <a:bodyPr vert="horz" lIns="81546" tIns="40773" rIns="81546" bIns="40773" rtlCol="0"/>
          <a:lstStyle>
            <a:lvl1pPr algn="r">
              <a:defRPr sz="1100"/>
            </a:lvl1pPr>
          </a:lstStyle>
          <a:p>
            <a:fld id="{64FBCB5F-E218-410E-A801-5C3B1766A11B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079927"/>
            <a:ext cx="3764568" cy="320873"/>
          </a:xfrm>
          <a:prstGeom prst="rect">
            <a:avLst/>
          </a:prstGeom>
        </p:spPr>
        <p:txBody>
          <a:bodyPr vert="horz" lIns="81546" tIns="40773" rIns="81546" bIns="40773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920796" y="6079927"/>
            <a:ext cx="3764568" cy="320873"/>
          </a:xfrm>
          <a:prstGeom prst="rect">
            <a:avLst/>
          </a:prstGeom>
        </p:spPr>
        <p:txBody>
          <a:bodyPr vert="horz" lIns="81546" tIns="40773" rIns="81546" bIns="40773" rtlCol="0" anchor="b"/>
          <a:lstStyle>
            <a:lvl1pPr algn="r">
              <a:defRPr sz="1100"/>
            </a:lvl1pPr>
          </a:lstStyle>
          <a:p>
            <a:fld id="{8D0FD817-77DA-4AD8-A691-CED0EEB31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88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" y="57937"/>
            <a:ext cx="4415027" cy="36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263" y="1072835"/>
            <a:ext cx="3457575" cy="698396"/>
          </a:xfrm>
        </p:spPr>
        <p:txBody>
          <a:bodyPr anchor="b"/>
          <a:lstStyle>
            <a:lvl1pPr algn="ctr">
              <a:defRPr sz="2269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263" y="1817695"/>
            <a:ext cx="3457575" cy="139590"/>
          </a:xfrm>
        </p:spPr>
        <p:txBody>
          <a:bodyPr/>
          <a:lstStyle>
            <a:lvl1pPr marL="0" indent="0" algn="ctr">
              <a:buNone/>
              <a:defRPr sz="907"/>
            </a:lvl1pPr>
            <a:lvl2pPr marL="172867" indent="0" algn="ctr">
              <a:buNone/>
              <a:defRPr sz="756"/>
            </a:lvl2pPr>
            <a:lvl3pPr marL="345735" indent="0" algn="ctr">
              <a:buNone/>
              <a:defRPr sz="681"/>
            </a:lvl3pPr>
            <a:lvl4pPr marL="518602" indent="0" algn="ctr">
              <a:buNone/>
              <a:defRPr sz="605"/>
            </a:lvl4pPr>
            <a:lvl5pPr marL="691469" indent="0" algn="ctr">
              <a:buNone/>
              <a:defRPr sz="605"/>
            </a:lvl5pPr>
            <a:lvl6pPr marL="864337" indent="0" algn="ctr">
              <a:buNone/>
              <a:defRPr sz="605"/>
            </a:lvl6pPr>
            <a:lvl7pPr marL="1037204" indent="0" algn="ctr">
              <a:buNone/>
              <a:defRPr sz="605"/>
            </a:lvl7pPr>
            <a:lvl8pPr marL="1210071" indent="0" algn="ctr">
              <a:buNone/>
              <a:defRPr sz="605"/>
            </a:lvl8pPr>
            <a:lvl9pPr marL="1382939" indent="0" algn="ctr">
              <a:buNone/>
              <a:defRPr sz="605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30505" y="3218497"/>
            <a:ext cx="1060323" cy="276999"/>
          </a:xfrm>
        </p:spPr>
        <p:txBody>
          <a:bodyPr/>
          <a:lstStyle/>
          <a:p>
            <a:fld id="{36192D1C-6A2A-4126-81DC-D3AF4898E44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7434" y="3218497"/>
            <a:ext cx="1475232" cy="27699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427982" y="3283980"/>
            <a:ext cx="107314" cy="246221"/>
          </a:xfrm>
        </p:spPr>
        <p:txBody>
          <a:bodyPr/>
          <a:lstStyle/>
          <a:p>
            <a:fld id="{92A9DD62-1E4F-434C-B427-4D57653EC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2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536" y="57937"/>
            <a:ext cx="4415027" cy="36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2729" y="674357"/>
            <a:ext cx="4104640" cy="168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427982" y="3283980"/>
            <a:ext cx="107314" cy="142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2.stat.duke.edu/courses/Fall18/sta101.001/" TargetMode="Externa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7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9.png"/><Relationship Id="rId10" Type="http://schemas.openxmlformats.org/officeDocument/2006/relationships/image" Target="../media/image1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7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9.png"/><Relationship Id="rId10" Type="http://schemas.openxmlformats.org/officeDocument/2006/relationships/image" Target="../media/image1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7.png"/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230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3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44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45.png"/><Relationship Id="rId3" Type="http://schemas.openxmlformats.org/officeDocument/2006/relationships/image" Target="../media/image24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5.png"/><Relationship Id="rId16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47.png"/><Relationship Id="rId10" Type="http://schemas.openxmlformats.org/officeDocument/2006/relationships/image" Target="../media/image33.png"/><Relationship Id="rId4" Type="http://schemas.openxmlformats.org/officeDocument/2006/relationships/image" Target="../media/image25.png"/><Relationship Id="rId9" Type="http://schemas.openxmlformats.org/officeDocument/2006/relationships/image" Target="../media/image32.png"/><Relationship Id="rId14" Type="http://schemas.openxmlformats.org/officeDocument/2006/relationships/image" Target="../media/image46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47.png"/><Relationship Id="rId3" Type="http://schemas.openxmlformats.org/officeDocument/2006/relationships/image" Target="../media/image24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5.png"/><Relationship Id="rId9" Type="http://schemas.openxmlformats.org/officeDocument/2006/relationships/image" Target="../media/image32.png"/><Relationship Id="rId14" Type="http://schemas.openxmlformats.org/officeDocument/2006/relationships/image" Target="../media/image48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49.png"/><Relationship Id="rId3" Type="http://schemas.openxmlformats.org/officeDocument/2006/relationships/image" Target="../media/image24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5.png"/><Relationship Id="rId16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51.png"/><Relationship Id="rId10" Type="http://schemas.openxmlformats.org/officeDocument/2006/relationships/image" Target="../media/image33.png"/><Relationship Id="rId4" Type="http://schemas.openxmlformats.org/officeDocument/2006/relationships/image" Target="../media/image25.png"/><Relationship Id="rId9" Type="http://schemas.openxmlformats.org/officeDocument/2006/relationships/image" Target="../media/image32.png"/><Relationship Id="rId14" Type="http://schemas.openxmlformats.org/officeDocument/2006/relationships/image" Target="../media/image50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s://sakai.duke.edu/access/content/group/8d786209-ab9d-4d66-9a00-e138eaadd9c9/Articles/goodman-2008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sta101_s16" TargetMode="Externa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111" y="439293"/>
            <a:ext cx="4102100" cy="640715"/>
          </a:xfrm>
          <a:prstGeom prst="rect">
            <a:avLst/>
          </a:prstGeom>
          <a:solidFill>
            <a:srgbClr val="024F84"/>
          </a:solidFill>
        </p:spPr>
        <p:txBody>
          <a:bodyPr vert="horz" wrap="square" lIns="0" tIns="53340" rIns="0" bIns="0" rtlCol="0">
            <a:spAutoFit/>
          </a:bodyPr>
          <a:lstStyle/>
          <a:p>
            <a:pPr marL="519430">
              <a:lnSpc>
                <a:spcPct val="100000"/>
              </a:lnSpc>
              <a:spcBef>
                <a:spcPts val="420"/>
              </a:spcBef>
            </a:pP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Unit 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2: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Probability </a:t>
            </a:r>
            <a:r>
              <a:rPr sz="1400" b="1" spc="1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400" b="1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FFFF"/>
                </a:solidFill>
                <a:latin typeface="Arial"/>
                <a:cs typeface="Arial"/>
              </a:rPr>
              <a:t>distributions</a:t>
            </a:r>
            <a:endParaRPr sz="1400">
              <a:latin typeface="Arial"/>
              <a:cs typeface="Arial"/>
            </a:endParaRPr>
          </a:p>
          <a:p>
            <a:pPr marL="391795">
              <a:lnSpc>
                <a:spcPct val="100000"/>
              </a:lnSpc>
              <a:spcBef>
                <a:spcPts val="470"/>
              </a:spcBef>
            </a:pPr>
            <a:r>
              <a:rPr sz="1400" spc="10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Bayes’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theorem </a:t>
            </a: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Bayesian</a:t>
            </a:r>
            <a:r>
              <a:rPr sz="1400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inference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61338" y="1292212"/>
            <a:ext cx="148526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Sta </a:t>
            </a:r>
            <a:r>
              <a:rPr sz="1200" spc="-10" dirty="0">
                <a:latin typeface="Arial"/>
                <a:cs typeface="Arial"/>
              </a:rPr>
              <a:t>101 </a:t>
            </a:r>
            <a:r>
              <a:rPr lang="en-US" sz="1200" spc="40" dirty="0" smtClean="0">
                <a:latin typeface="Arial"/>
                <a:cs typeface="Arial"/>
              </a:rPr>
              <a:t>–</a:t>
            </a:r>
            <a:r>
              <a:rPr sz="1200" spc="40" dirty="0" smtClean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Spring 2019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658" y="1662683"/>
            <a:ext cx="21907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Duke </a:t>
            </a:r>
            <a:r>
              <a:rPr sz="800" spc="-30" dirty="0">
                <a:latin typeface="Arial"/>
                <a:cs typeface="Arial"/>
              </a:rPr>
              <a:t>University, </a:t>
            </a:r>
            <a:r>
              <a:rPr sz="800" spc="-15" dirty="0">
                <a:latin typeface="Arial"/>
                <a:cs typeface="Arial"/>
              </a:rPr>
              <a:t>Department </a:t>
            </a:r>
            <a:r>
              <a:rPr sz="800" spc="-10" dirty="0">
                <a:latin typeface="Arial"/>
                <a:cs typeface="Arial"/>
              </a:rPr>
              <a:t>of </a:t>
            </a:r>
            <a:r>
              <a:rPr sz="800" spc="-15" dirty="0">
                <a:latin typeface="Arial"/>
                <a:cs typeface="Arial"/>
              </a:rPr>
              <a:t>Statistical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Science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11" y="2966974"/>
            <a:ext cx="955675" cy="134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800" spc="-45" dirty="0" smtClean="0">
                <a:solidFill>
                  <a:srgbClr val="024F84"/>
                </a:solidFill>
                <a:latin typeface="Arial"/>
                <a:cs typeface="Arial"/>
              </a:rPr>
              <a:t>Dr. Ellison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71650" y="2966974"/>
            <a:ext cx="2595880" cy="39369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Slides </a:t>
            </a:r>
            <a:r>
              <a:rPr sz="800" spc="-5" dirty="0">
                <a:latin typeface="Arial"/>
                <a:cs typeface="Arial"/>
              </a:rPr>
              <a:t>posted </a:t>
            </a:r>
            <a:r>
              <a:rPr sz="800" spc="-10" dirty="0">
                <a:latin typeface="Arial"/>
                <a:cs typeface="Arial"/>
              </a:rPr>
              <a:t>at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https://www2.stat.duke.edu/courses/Spring19/sta101.001/</a:t>
            </a:r>
            <a:endParaRPr lang="en-US" sz="800" i="1" spc="-5" dirty="0" smtClean="0">
              <a:solidFill>
                <a:srgbClr val="024F84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endParaRPr sz="800" dirty="0">
              <a:latin typeface="Arial"/>
              <a:cs typeface="Arial"/>
            </a:endParaRPr>
          </a:p>
        </p:txBody>
      </p:sp>
      <p:pic>
        <p:nvPicPr>
          <p:cNvPr id="7" name="Picture 2" descr="https://www.insurancejournal.com/app/uploads/2017/09/Drug-Test-Report-Medical-Stet-179682547-580x3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968" y="1809368"/>
            <a:ext cx="1710118" cy="1120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542" y="282575"/>
                <a:ext cx="4526813" cy="1349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42" b="1" u="sng" dirty="0" smtClean="0"/>
                  <a:t>What we know</a:t>
                </a:r>
                <a:r>
                  <a:rPr lang="en-US" sz="2042" b="1" dirty="0" smtClean="0"/>
                  <a:t>:</a:t>
                </a:r>
                <a:endParaRPr lang="en-US" sz="2042" b="1" i="1" dirty="0" smtClean="0">
                  <a:latin typeface="Cambria Math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=0.6</a:t>
                </a:r>
                <a:endParaRPr lang="en-US" sz="2042" b="1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acc>
                          <m:accPr>
                            <m:chr m:val="̅"/>
                            <m:ctrlP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</m:acc>
                      </m:e>
                    </m:d>
                  </m:oMath>
                </a14:m>
                <a:r>
                  <a:rPr lang="en-US" sz="2042" b="1" dirty="0"/>
                  <a:t>=</a:t>
                </a:r>
                <a:r>
                  <a:rPr lang="en-US" sz="2042" b="1" dirty="0" smtClean="0"/>
                  <a:t>0.5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=0.3 </a:t>
                </a:r>
                <a:endParaRPr lang="en-US" sz="2042" b="1" dirty="0" smtClean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2" y="282575"/>
                <a:ext cx="4526813" cy="1349344"/>
              </a:xfrm>
              <a:prstGeom prst="rect">
                <a:avLst/>
              </a:prstGeom>
              <a:blipFill>
                <a:blip r:embed="rId2"/>
                <a:stretch>
                  <a:fillRect l="-1617" t="-2703" b="-76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609850" y="321108"/>
                <a:ext cx="160140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b="1" dirty="0" smtClean="0">
                    <a:solidFill>
                      <a:srgbClr val="C00000"/>
                    </a:solidFill>
                  </a:rPr>
                  <a:t>:</a:t>
                </a:r>
                <a:endParaRPr lang="en-US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850" y="321108"/>
                <a:ext cx="1601400" cy="646331"/>
              </a:xfrm>
              <a:prstGeom prst="rect">
                <a:avLst/>
              </a:prstGeom>
              <a:blipFill>
                <a:blip r:embed="rId3"/>
                <a:stretch>
                  <a:fillRect l="-3042" t="-5660" r="-2281" b="-10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50" y="1806575"/>
            <a:ext cx="2264790" cy="1549593"/>
          </a:xfrm>
          <a:prstGeom prst="rect">
            <a:avLst/>
          </a:prstGeom>
          <a:ln w="12700">
            <a:solidFill>
              <a:srgbClr val="C0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942353" y="151344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Priors</a:t>
            </a:r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52450" y="2189847"/>
                <a:ext cx="280846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0" y="2189847"/>
                <a:ext cx="280846" cy="2154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52450" y="2799646"/>
                <a:ext cx="280846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800" b="1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800" b="1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0" y="2799646"/>
                <a:ext cx="280846" cy="2154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611708" y="1744275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1708" y="1744275"/>
                <a:ext cx="322524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600446" y="2661146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446" y="2661146"/>
                <a:ext cx="322524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557506" y="2143680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n-US" sz="120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7506" y="2143680"/>
                <a:ext cx="322524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557506" y="3126105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n-US" sz="120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7506" y="3126105"/>
                <a:ext cx="322524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086085" y="1980490"/>
                <a:ext cx="436530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8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8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</m:oMath>
                  </m:oMathPara>
                </a14:m>
                <a:endParaRPr lang="en-US" sz="8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085" y="1980490"/>
                <a:ext cx="436530" cy="21544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308770" y="1795824"/>
                <a:ext cx="450508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600" b="1" i="1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6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770" y="1795824"/>
                <a:ext cx="450508" cy="18466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298478" y="2753479"/>
                <a:ext cx="450508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600" b="1" i="1">
                              <a:latin typeface="Cambria Math" panose="02040503050406030204" pitchFamily="18" charset="0"/>
                            </a:rPr>
                            <m:t>|</m:t>
                          </m:r>
                          <m:acc>
                            <m:accPr>
                              <m:chr m:val="̅"/>
                              <m:ctrlP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478" y="2753479"/>
                <a:ext cx="450508" cy="184666"/>
              </a:xfrm>
              <a:prstGeom prst="rect">
                <a:avLst/>
              </a:prstGeom>
              <a:blipFill>
                <a:blip r:embed="rId12"/>
                <a:stretch>
                  <a:fillRect r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751689" y="3634718"/>
                <a:ext cx="375166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600" b="1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689" y="3634718"/>
                <a:ext cx="375166" cy="184666"/>
              </a:xfrm>
              <a:prstGeom prst="rect">
                <a:avLst/>
              </a:prstGeom>
              <a:blipFill>
                <a:blip r:embed="rId13"/>
                <a:stretch>
                  <a:fillRect r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776829" y="4158763"/>
                <a:ext cx="450508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600" b="1" i="1" smtClean="0">
                                  <a:solidFill>
                                    <a:srgbClr val="9999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>
                                  <a:solidFill>
                                    <a:srgbClr val="9999FF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  <m:r>
                            <a:rPr lang="en-US" sz="600" b="1" i="1">
                              <a:latin typeface="Cambria Math" panose="02040503050406030204" pitchFamily="18" charset="0"/>
                            </a:rPr>
                            <m:t>|</m:t>
                          </m:r>
                          <m:acc>
                            <m:accPr>
                              <m:chr m:val="̅"/>
                              <m:ctrlP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6829" y="4158763"/>
                <a:ext cx="450508" cy="184666"/>
              </a:xfrm>
              <a:prstGeom prst="rect">
                <a:avLst/>
              </a:prstGeom>
              <a:blipFill>
                <a:blip r:embed="rId14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4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542" y="282575"/>
                <a:ext cx="4526813" cy="1349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42" b="1" u="sng" dirty="0" smtClean="0"/>
                  <a:t>What we know</a:t>
                </a:r>
                <a:r>
                  <a:rPr lang="en-US" sz="2042" b="1" dirty="0" smtClean="0"/>
                  <a:t>:</a:t>
                </a:r>
                <a:endParaRPr lang="en-US" sz="2042" b="1" i="1" dirty="0" smtClean="0">
                  <a:latin typeface="Cambria Math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=0.6</a:t>
                </a:r>
                <a:endParaRPr lang="en-US" sz="2042" b="1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acc>
                          <m:accPr>
                            <m:chr m:val="̅"/>
                            <m:ctrlP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</m:acc>
                      </m:e>
                    </m:d>
                  </m:oMath>
                </a14:m>
                <a:r>
                  <a:rPr lang="en-US" sz="2042" b="1" dirty="0"/>
                  <a:t>=</a:t>
                </a:r>
                <a:r>
                  <a:rPr lang="en-US" sz="2042" b="1" dirty="0" smtClean="0"/>
                  <a:t>0.5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=0.3 </a:t>
                </a:r>
                <a:endParaRPr lang="en-US" sz="2042" b="1" dirty="0" smtClean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2" y="282575"/>
                <a:ext cx="4526813" cy="1349344"/>
              </a:xfrm>
              <a:prstGeom prst="rect">
                <a:avLst/>
              </a:prstGeom>
              <a:blipFill>
                <a:blip r:embed="rId2"/>
                <a:stretch>
                  <a:fillRect l="-1617" t="-2703" b="-76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609850" y="321108"/>
                <a:ext cx="160140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b="1" dirty="0" smtClean="0">
                    <a:solidFill>
                      <a:srgbClr val="C00000"/>
                    </a:solidFill>
                  </a:rPr>
                  <a:t>:</a:t>
                </a:r>
                <a:endParaRPr lang="en-US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850" y="321108"/>
                <a:ext cx="1601400" cy="646331"/>
              </a:xfrm>
              <a:prstGeom prst="rect">
                <a:avLst/>
              </a:prstGeom>
              <a:blipFill>
                <a:blip r:embed="rId3"/>
                <a:stretch>
                  <a:fillRect l="-3042" t="-5660" r="-2281" b="-10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50" y="1806575"/>
            <a:ext cx="2264790" cy="1549593"/>
          </a:xfrm>
          <a:prstGeom prst="rect">
            <a:avLst/>
          </a:prstGeom>
          <a:ln w="12700">
            <a:solidFill>
              <a:srgbClr val="C0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942353" y="151344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Priors</a:t>
            </a:r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52450" y="2189847"/>
                <a:ext cx="280846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0" y="2189847"/>
                <a:ext cx="280846" cy="2154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52450" y="2799646"/>
                <a:ext cx="280846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800" b="1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800" b="1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0" y="2799646"/>
                <a:ext cx="280846" cy="2154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611708" y="1744275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1708" y="1744275"/>
                <a:ext cx="322524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600446" y="2661146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446" y="2661146"/>
                <a:ext cx="322524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557506" y="2143680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n-US" sz="120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7506" y="2143680"/>
                <a:ext cx="322524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557506" y="3126105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n-US" sz="120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7506" y="3126105"/>
                <a:ext cx="322524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067462" y="1971712"/>
                <a:ext cx="468013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7462" y="1971712"/>
                <a:ext cx="468013" cy="2308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308770" y="1795824"/>
                <a:ext cx="450508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600" b="1" i="1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6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770" y="1795824"/>
                <a:ext cx="450508" cy="18466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298478" y="2753479"/>
                <a:ext cx="450508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600" b="1" i="1">
                              <a:latin typeface="Cambria Math" panose="02040503050406030204" pitchFamily="18" charset="0"/>
                            </a:rPr>
                            <m:t>|</m:t>
                          </m:r>
                          <m:acc>
                            <m:accPr>
                              <m:chr m:val="̅"/>
                              <m:ctrlP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478" y="2753479"/>
                <a:ext cx="450508" cy="184666"/>
              </a:xfrm>
              <a:prstGeom prst="rect">
                <a:avLst/>
              </a:prstGeom>
              <a:blipFill>
                <a:blip r:embed="rId12"/>
                <a:stretch>
                  <a:fillRect r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127876" y="2978551"/>
                <a:ext cx="375166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600" b="1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876" y="2978551"/>
                <a:ext cx="375166" cy="184666"/>
              </a:xfrm>
              <a:prstGeom prst="rect">
                <a:avLst/>
              </a:prstGeom>
              <a:blipFill>
                <a:blip r:embed="rId13"/>
                <a:stretch>
                  <a:fillRect r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2298478" y="2205236"/>
                <a:ext cx="450508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600" b="1" i="1" smtClean="0">
                                  <a:solidFill>
                                    <a:srgbClr val="9999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>
                                  <a:solidFill>
                                    <a:srgbClr val="9999FF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  <m:r>
                            <a:rPr lang="en-US" sz="600" b="1" i="1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6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478" y="2205236"/>
                <a:ext cx="450508" cy="18466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2313927" y="3194970"/>
                <a:ext cx="450508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600" b="1" i="1" smtClean="0">
                                  <a:solidFill>
                                    <a:srgbClr val="9999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>
                                  <a:solidFill>
                                    <a:srgbClr val="9999FF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  <m:r>
                            <a:rPr lang="en-US" sz="600" b="1" i="1">
                              <a:latin typeface="Cambria Math" panose="02040503050406030204" pitchFamily="18" charset="0"/>
                            </a:rPr>
                            <m:t>|</m:t>
                          </m:r>
                          <m:acc>
                            <m:accPr>
                              <m:chr m:val="̅"/>
                              <m:ctrlP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927" y="3194970"/>
                <a:ext cx="450508" cy="184666"/>
              </a:xfrm>
              <a:prstGeom prst="rect">
                <a:avLst/>
              </a:prstGeom>
              <a:blipFill>
                <a:blip r:embed="rId15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64140" y="2448023"/>
            <a:ext cx="17184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complements</a:t>
            </a:r>
            <a:endParaRPr lang="en-US" sz="9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1162050" y="2202544"/>
            <a:ext cx="139418" cy="187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074948" y="2678855"/>
            <a:ext cx="234006" cy="228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717107" y="1958829"/>
            <a:ext cx="17184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complements</a:t>
            </a:r>
            <a:endParaRPr lang="en-US" sz="800" dirty="0"/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2381250" y="1961191"/>
            <a:ext cx="142482" cy="60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323063" y="2132744"/>
            <a:ext cx="227165" cy="775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664519" y="2935680"/>
            <a:ext cx="17184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complements</a:t>
            </a:r>
            <a:endParaRPr lang="en-US" sz="800" dirty="0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2328662" y="2938042"/>
            <a:ext cx="142482" cy="60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270475" y="3109595"/>
            <a:ext cx="227165" cy="775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76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542" y="282575"/>
                <a:ext cx="4526813" cy="1349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42" b="1" u="sng" dirty="0" smtClean="0"/>
                  <a:t>What we know</a:t>
                </a:r>
                <a:r>
                  <a:rPr lang="en-US" sz="2042" b="1" dirty="0" smtClean="0"/>
                  <a:t>:</a:t>
                </a:r>
                <a:endParaRPr lang="en-US" sz="2042" b="1" i="1" dirty="0" smtClean="0">
                  <a:latin typeface="Cambria Math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=0.6</a:t>
                </a:r>
                <a:endParaRPr lang="en-US" sz="2042" b="1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acc>
                          <m:accPr>
                            <m:chr m:val="̅"/>
                            <m:ctrlP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</m:acc>
                      </m:e>
                    </m:d>
                  </m:oMath>
                </a14:m>
                <a:r>
                  <a:rPr lang="en-US" sz="2042" b="1" dirty="0"/>
                  <a:t>=</a:t>
                </a:r>
                <a:r>
                  <a:rPr lang="en-US" sz="2042" b="1" dirty="0" smtClean="0"/>
                  <a:t>0.5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=0.3 </a:t>
                </a:r>
                <a:endParaRPr lang="en-US" sz="2042" b="1" dirty="0" smtClean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2" y="282575"/>
                <a:ext cx="4526813" cy="1349344"/>
              </a:xfrm>
              <a:prstGeom prst="rect">
                <a:avLst/>
              </a:prstGeom>
              <a:blipFill>
                <a:blip r:embed="rId2"/>
                <a:stretch>
                  <a:fillRect l="-1617" t="-2703" b="-76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609850" y="321108"/>
                <a:ext cx="160140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b="1" dirty="0" smtClean="0">
                    <a:solidFill>
                      <a:srgbClr val="C00000"/>
                    </a:solidFill>
                  </a:rPr>
                  <a:t>:</a:t>
                </a:r>
                <a:endParaRPr lang="en-US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850" y="321108"/>
                <a:ext cx="1601400" cy="646331"/>
              </a:xfrm>
              <a:prstGeom prst="rect">
                <a:avLst/>
              </a:prstGeom>
              <a:blipFill>
                <a:blip r:embed="rId3"/>
                <a:stretch>
                  <a:fillRect l="-3042" t="-5660" r="-2281" b="-10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50" y="1806575"/>
            <a:ext cx="2264790" cy="1549593"/>
          </a:xfrm>
          <a:prstGeom prst="rect">
            <a:avLst/>
          </a:prstGeom>
          <a:ln w="12700">
            <a:solidFill>
              <a:srgbClr val="C0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942353" y="151344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Priors</a:t>
            </a:r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52450" y="2189847"/>
                <a:ext cx="280846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0" y="2189847"/>
                <a:ext cx="280846" cy="2154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52450" y="2799646"/>
                <a:ext cx="280846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800" b="1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800" b="1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0" y="2799646"/>
                <a:ext cx="280846" cy="2154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611708" y="1744275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1708" y="1744275"/>
                <a:ext cx="322524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600446" y="2661146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446" y="2661146"/>
                <a:ext cx="322524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557506" y="2143680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n-US" sz="120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7506" y="2143680"/>
                <a:ext cx="322524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557506" y="3126105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n-US" sz="120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7506" y="3126105"/>
                <a:ext cx="322524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067462" y="1971712"/>
                <a:ext cx="468013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7462" y="1971712"/>
                <a:ext cx="468013" cy="2308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308770" y="1795824"/>
                <a:ext cx="450508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600" b="1" i="1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6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770" y="1795824"/>
                <a:ext cx="450508" cy="18466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298478" y="2753479"/>
                <a:ext cx="450508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en-US" sz="600" b="1" i="1">
                              <a:latin typeface="Cambria Math" panose="02040503050406030204" pitchFamily="18" charset="0"/>
                            </a:rPr>
                            <m:t>|</m:t>
                          </m:r>
                          <m:acc>
                            <m:accPr>
                              <m:chr m:val="̅"/>
                              <m:ctrlP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478" y="2753479"/>
                <a:ext cx="450508" cy="184666"/>
              </a:xfrm>
              <a:prstGeom prst="rect">
                <a:avLst/>
              </a:prstGeom>
              <a:blipFill>
                <a:blip r:embed="rId12"/>
                <a:stretch>
                  <a:fillRect r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127876" y="2978551"/>
                <a:ext cx="375166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600" b="1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 smtClean="0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876" y="2978551"/>
                <a:ext cx="375166" cy="184666"/>
              </a:xfrm>
              <a:prstGeom prst="rect">
                <a:avLst/>
              </a:prstGeom>
              <a:blipFill>
                <a:blip r:embed="rId13"/>
                <a:stretch>
                  <a:fillRect r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2298478" y="2205236"/>
                <a:ext cx="450508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600" b="1" i="1" smtClean="0">
                                  <a:solidFill>
                                    <a:srgbClr val="9999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>
                                  <a:solidFill>
                                    <a:srgbClr val="9999FF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  <m:r>
                            <a:rPr lang="en-US" sz="600" b="1" i="1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6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478" y="2205236"/>
                <a:ext cx="450508" cy="18466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2313927" y="3194970"/>
                <a:ext cx="450508" cy="184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" b="1" i="1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600" b="1" i="1" smtClean="0">
                                  <a:solidFill>
                                    <a:srgbClr val="9999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>
                                  <a:solidFill>
                                    <a:srgbClr val="9999FF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  <m:r>
                            <a:rPr lang="en-US" sz="600" b="1" i="1">
                              <a:latin typeface="Cambria Math" panose="02040503050406030204" pitchFamily="18" charset="0"/>
                            </a:rPr>
                            <m:t>|</m:t>
                          </m:r>
                          <m:acc>
                            <m:accPr>
                              <m:chr m:val="̅"/>
                              <m:ctrlP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600" b="1" i="1">
                                  <a:solidFill>
                                    <a:srgbClr val="92D05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n-US" sz="6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927" y="3194970"/>
                <a:ext cx="450508" cy="184666"/>
              </a:xfrm>
              <a:prstGeom prst="rect">
                <a:avLst/>
              </a:prstGeom>
              <a:blipFill>
                <a:blip r:embed="rId15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022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8378" y="57937"/>
            <a:ext cx="46418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050" spc="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627405"/>
            <a:ext cx="10699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CCDBE6"/>
                </a:solidFill>
                <a:latin typeface="Arial"/>
                <a:cs typeface="Arial"/>
              </a:rPr>
              <a:t>1.</a:t>
            </a:r>
            <a:r>
              <a:rPr sz="1050" spc="-40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Housekeeping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0411" y="1071270"/>
            <a:ext cx="4126865" cy="12236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 startAt="2"/>
              <a:tabLst>
                <a:tab pos="167005" algn="l"/>
              </a:tabLst>
            </a:pPr>
            <a:r>
              <a:rPr sz="1050" spc="25" dirty="0">
                <a:solidFill>
                  <a:srgbClr val="024F84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024F84"/>
                </a:solidFill>
                <a:latin typeface="Arial"/>
                <a:cs typeface="Arial"/>
              </a:rPr>
              <a:t>ideas</a:t>
            </a:r>
            <a:endParaRPr sz="1050" dirty="0">
              <a:latin typeface="Arial"/>
              <a:cs typeface="Arial"/>
            </a:endParaRPr>
          </a:p>
          <a:p>
            <a:pPr marL="469900" marR="42418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Probability </a:t>
            </a:r>
            <a:r>
              <a:rPr sz="1050" spc="1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trees </a:t>
            </a:r>
            <a:r>
              <a:rPr sz="1050" spc="-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are </a:t>
            </a:r>
            <a:r>
              <a:rPr sz="1050" spc="1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useful </a:t>
            </a:r>
            <a:r>
              <a:rPr sz="1050" spc="2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for conditional probability  </a:t>
            </a: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calculations</a:t>
            </a:r>
            <a:endParaRPr sz="1050" dirty="0">
              <a:solidFill>
                <a:schemeClr val="accent1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 marL="469900" marR="5080" lvl="2" indent="276860">
              <a:lnSpc>
                <a:spcPct val="107500"/>
              </a:lnSpc>
              <a:buAutoNum type="arabicPeriod"/>
              <a:tabLst>
                <a:tab pos="442595" algn="l"/>
              </a:tabLst>
            </a:pPr>
            <a:r>
              <a:rPr sz="1050" spc="10" dirty="0">
                <a:latin typeface="Arial"/>
                <a:cs typeface="Arial"/>
              </a:rPr>
              <a:t>Bayesian inference: </a:t>
            </a:r>
            <a:r>
              <a:rPr sz="1050" spc="25" dirty="0">
                <a:latin typeface="Arial"/>
                <a:cs typeface="Arial"/>
              </a:rPr>
              <a:t>start </a:t>
            </a:r>
            <a:r>
              <a:rPr sz="1050" spc="35" dirty="0">
                <a:latin typeface="Arial"/>
                <a:cs typeface="Arial"/>
              </a:rPr>
              <a:t>with </a:t>
            </a:r>
            <a:r>
              <a:rPr sz="1050" spc="-5" dirty="0">
                <a:latin typeface="Arial"/>
                <a:cs typeface="Arial"/>
              </a:rPr>
              <a:t>a </a:t>
            </a:r>
            <a:r>
              <a:rPr sz="1050" spc="5" dirty="0">
                <a:latin typeface="Arial"/>
                <a:cs typeface="Arial"/>
              </a:rPr>
              <a:t>prior, </a:t>
            </a:r>
            <a:r>
              <a:rPr sz="1050" spc="30" dirty="0">
                <a:latin typeface="Arial"/>
                <a:cs typeface="Arial"/>
              </a:rPr>
              <a:t>collect </a:t>
            </a:r>
            <a:r>
              <a:rPr sz="1050" spc="20" dirty="0">
                <a:latin typeface="Arial"/>
                <a:cs typeface="Arial"/>
              </a:rPr>
              <a:t>data, calculate  </a:t>
            </a:r>
            <a:r>
              <a:rPr sz="1050" spc="15" dirty="0">
                <a:latin typeface="Arial"/>
                <a:cs typeface="Arial"/>
              </a:rPr>
              <a:t>posterior, </a:t>
            </a:r>
            <a:r>
              <a:rPr sz="1050" spc="20" dirty="0">
                <a:latin typeface="Arial"/>
                <a:cs typeface="Arial"/>
              </a:rPr>
              <a:t>make </a:t>
            </a:r>
            <a:r>
              <a:rPr sz="1050" spc="-5" dirty="0">
                <a:latin typeface="Arial"/>
                <a:cs typeface="Arial"/>
              </a:rPr>
              <a:t>a </a:t>
            </a:r>
            <a:r>
              <a:rPr sz="1050" spc="25" dirty="0">
                <a:latin typeface="Arial"/>
                <a:cs typeface="Arial"/>
              </a:rPr>
              <a:t>decision or</a:t>
            </a:r>
            <a:r>
              <a:rPr sz="1050" spc="-10" dirty="0">
                <a:latin typeface="Arial"/>
                <a:cs typeface="Arial"/>
              </a:rPr>
              <a:t> </a:t>
            </a:r>
            <a:r>
              <a:rPr sz="1050" spc="15" dirty="0">
                <a:latin typeface="Arial"/>
                <a:cs typeface="Arial"/>
              </a:rPr>
              <a:t>iterate</a:t>
            </a:r>
            <a:endParaRPr sz="1050" dirty="0">
              <a:latin typeface="Arial"/>
              <a:cs typeface="Arial"/>
            </a:endParaRPr>
          </a:p>
          <a:p>
            <a:pPr marL="469900" marR="22606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Posterior </a:t>
            </a:r>
            <a:r>
              <a:rPr sz="1050" spc="2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probability and p-value </a:t>
            </a:r>
            <a:r>
              <a:rPr sz="1050" spc="5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do </a:t>
            </a:r>
            <a:r>
              <a:rPr sz="1050" spc="3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not </a:t>
            </a:r>
            <a:r>
              <a:rPr sz="1050" spc="1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mean </a:t>
            </a: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the</a:t>
            </a:r>
            <a:r>
              <a:rPr sz="1050" spc="-13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same  </a:t>
            </a:r>
            <a:r>
              <a:rPr sz="1050" spc="2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thing</a:t>
            </a:r>
            <a:endParaRPr sz="1050" dirty="0">
              <a:solidFill>
                <a:schemeClr val="accent1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11" y="2547518"/>
            <a:ext cx="77216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CCDBE6"/>
                </a:solidFill>
                <a:latin typeface="Arial"/>
                <a:cs typeface="Arial"/>
              </a:rPr>
              <a:t>3.</a:t>
            </a:r>
            <a:r>
              <a:rPr sz="1050" spc="-50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1196697"/>
      </p:ext>
    </p:extLst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4" name="Rectangle 3"/>
          <p:cNvSpPr/>
          <p:nvPr/>
        </p:nvSpPr>
        <p:spPr>
          <a:xfrm>
            <a:off x="247650" y="1936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95250" y="486175"/>
                <a:ext cx="4419600" cy="1732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Frequentist Inference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Probability that makes decisions: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105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050" b="0" i="1" smtClean="0">
                          <a:latin typeface="Cambria Math" panose="02040503050406030204" pitchFamily="18" charset="0"/>
                        </a:rPr>
                        <m:t>𝑣𝑎𝑙𝑢𝑒</m:t>
                      </m:r>
                      <m:r>
                        <a:rPr lang="en-US" sz="105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05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05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05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𝑑𝑎𝑡𝑎</m:t>
                                </m:r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𝑚𝑜𝑟𝑒</m:t>
                                </m:r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d>
                                  <m:dPr>
                                    <m:ctrlPr>
                                      <a:rPr lang="en-US" sz="105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050" i="1">
                                        <a:latin typeface="Cambria Math" panose="02040503050406030204" pitchFamily="18" charset="0"/>
                                      </a:rPr>
                                      <m:t>𝑜𝑟</m:t>
                                    </m:r>
                                    <m:r>
                                      <a:rPr lang="en-US" sz="1050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1050" i="1">
                                        <a:latin typeface="Cambria Math" panose="02040503050406030204" pitchFamily="18" charset="0"/>
                                      </a:rPr>
                                      <m:t>𝑎𝑠</m:t>
                                    </m:r>
                                  </m:e>
                                </m:d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𝑒𝑥𝑡𝑟𝑒𝑚𝑒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𝑡h𝑎𝑛</m:t>
                                </m:r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05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𝑜𝑏𝑠𝑒𝑟𝑣𝑒𝑑</m:t>
                                </m:r>
                              </m:e>
                            </m:mr>
                          </m:m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05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h𝑦𝑝𝑜𝑡h𝑒𝑠𝑖𝑠</m:t>
                          </m:r>
                          <m:r>
                            <a:rPr lang="en-US" sz="105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𝑖𝑠</m:t>
                          </m:r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e>
                      </m:d>
                    </m:oMath>
                  </m:oMathPara>
                </a14:m>
                <a:endParaRPr lang="en-US" sz="1050" b="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All units except for 2.2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/>
                  <a:t>More </a:t>
                </a:r>
                <a:r>
                  <a:rPr lang="en-US" sz="1400" dirty="0" smtClean="0"/>
                  <a:t>common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Incorporate data all at once</a:t>
                </a:r>
                <a:endParaRPr lang="en-US" sz="1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0" y="486175"/>
                <a:ext cx="4419600" cy="1732334"/>
              </a:xfrm>
              <a:prstGeom prst="rect">
                <a:avLst/>
              </a:prstGeom>
              <a:blipFill>
                <a:blip r:embed="rId2"/>
                <a:stretch>
                  <a:fillRect l="-1241" t="-2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95250" y="2003065"/>
                <a:ext cx="4343400" cy="18928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Bayesian Inference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/>
                  <a:t>Probability that makes </a:t>
                </a:r>
                <a:r>
                  <a:rPr lang="en-US" sz="1400" dirty="0" smtClean="0"/>
                  <a:t>decisions: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𝑃𝑜𝑠𝑡𝑒𝑟𝑖𝑜𝑟</m:t>
                      </m:r>
                      <m:r>
                        <a:rPr lang="en-US" sz="11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1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h𝑦𝑝𝑜𝑡h𝑒𝑠𝑖𝑠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𝑜𝑏𝑠𝑒𝑟𝑣𝑒𝑑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𝑑𝑎𝑡𝑎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Unit 2.2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Less </a:t>
                </a:r>
                <a:r>
                  <a:rPr lang="en-US" sz="1400" dirty="0" smtClean="0"/>
                  <a:t>common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Can incorporate data iteratively</a:t>
                </a:r>
                <a:endParaRPr lang="en-US" sz="1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0" y="2003065"/>
                <a:ext cx="4343400" cy="1892826"/>
              </a:xfrm>
              <a:prstGeom prst="rect">
                <a:avLst/>
              </a:prstGeom>
              <a:blipFill>
                <a:blip r:embed="rId3"/>
                <a:stretch>
                  <a:fillRect l="-1264" t="-19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>
            <a:off x="2381250" y="1349375"/>
            <a:ext cx="914400" cy="11430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228850" y="1196975"/>
            <a:ext cx="1295400" cy="13716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399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4" name="Rectangle 3"/>
          <p:cNvSpPr/>
          <p:nvPr/>
        </p:nvSpPr>
        <p:spPr>
          <a:xfrm>
            <a:off x="247650" y="1936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95250" y="486175"/>
                <a:ext cx="4419600" cy="194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Frequentist Inference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Probability that makes decisions: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105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050" b="0" i="1" smtClean="0">
                          <a:latin typeface="Cambria Math" panose="02040503050406030204" pitchFamily="18" charset="0"/>
                        </a:rPr>
                        <m:t>𝑣𝑎𝑙𝑢𝑒</m:t>
                      </m:r>
                      <m:r>
                        <a:rPr lang="en-US" sz="105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05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05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05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05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𝑑𝑎𝑡𝑎</m:t>
                                </m:r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𝑚𝑜𝑟𝑒</m:t>
                                </m:r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d>
                                  <m:dPr>
                                    <m:ctrlPr>
                                      <a:rPr lang="en-US" sz="105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050" i="1">
                                        <a:latin typeface="Cambria Math" panose="02040503050406030204" pitchFamily="18" charset="0"/>
                                      </a:rPr>
                                      <m:t>𝑜𝑟</m:t>
                                    </m:r>
                                    <m:r>
                                      <a:rPr lang="en-US" sz="1050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1050" i="1">
                                        <a:latin typeface="Cambria Math" panose="02040503050406030204" pitchFamily="18" charset="0"/>
                                      </a:rPr>
                                      <m:t>𝑎𝑠</m:t>
                                    </m:r>
                                  </m:e>
                                </m:d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𝑒𝑥𝑡𝑟𝑒𝑚𝑒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𝑡h𝑎𝑛</m:t>
                                </m:r>
                                <m:r>
                                  <a:rPr lang="en-US" sz="105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105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𝑜𝑏𝑠𝑒𝑟𝑣𝑒𝑑</m:t>
                                </m:r>
                              </m:e>
                            </m:mr>
                          </m:m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05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h𝑦𝑝𝑜𝑡h𝑒𝑠𝑖𝑠</m:t>
                          </m:r>
                          <m:r>
                            <a:rPr lang="en-US" sz="105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𝑖𝑠</m:t>
                          </m:r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𝑡𝑟𝑢𝑒</m:t>
                          </m:r>
                        </m:e>
                      </m:d>
                    </m:oMath>
                  </m:oMathPara>
                </a14:m>
                <a:endParaRPr lang="en-US" sz="1050" b="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All units except for 2.2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/>
                  <a:t>More </a:t>
                </a:r>
                <a:r>
                  <a:rPr lang="en-US" sz="1400" dirty="0" smtClean="0"/>
                  <a:t>common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Incorporate </a:t>
                </a:r>
                <a:r>
                  <a:rPr lang="en-US" sz="1400" dirty="0"/>
                  <a:t>data all at once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0" y="486175"/>
                <a:ext cx="4419600" cy="1947777"/>
              </a:xfrm>
              <a:prstGeom prst="rect">
                <a:avLst/>
              </a:prstGeom>
              <a:blipFill>
                <a:blip r:embed="rId2"/>
                <a:stretch>
                  <a:fillRect l="-1241" t="-18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95250" y="2003065"/>
                <a:ext cx="4343400" cy="21082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Bayesian Inference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/>
                  <a:t>Probability that makes </a:t>
                </a:r>
                <a:r>
                  <a:rPr lang="en-US" sz="1400" dirty="0" smtClean="0"/>
                  <a:t>decisions: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𝑃𝑜𝑠𝑡𝑒𝑟𝑖𝑜𝑟</m:t>
                      </m:r>
                      <m:r>
                        <a:rPr lang="en-US" sz="11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1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1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h𝑦𝑝𝑜𝑡h𝑒𝑠𝑖𝑠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𝑜𝑏𝑠𝑒𝑟𝑣𝑒𝑑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𝑑𝑎𝑡𝑎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Unit 2.2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Less </a:t>
                </a:r>
                <a:r>
                  <a:rPr lang="en-US" sz="1400" dirty="0" smtClean="0"/>
                  <a:t>common/newer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u="sng" dirty="0"/>
                  <a:t>Can incorporate data iteratively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0" y="2003065"/>
                <a:ext cx="4343400" cy="2108269"/>
              </a:xfrm>
              <a:prstGeom prst="rect">
                <a:avLst/>
              </a:prstGeom>
              <a:blipFill>
                <a:blip r:embed="rId3"/>
                <a:stretch>
                  <a:fillRect l="-1264" t="-1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814137" y="1730375"/>
            <a:ext cx="838200" cy="4572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Fail to Reject Null Hypothesis</a:t>
            </a:r>
            <a:endParaRPr lang="en-US" sz="1050" dirty="0"/>
          </a:p>
        </p:txBody>
      </p:sp>
      <p:sp>
        <p:nvSpPr>
          <p:cNvPr id="13" name="Rectangle 12"/>
          <p:cNvSpPr/>
          <p:nvPr/>
        </p:nvSpPr>
        <p:spPr>
          <a:xfrm>
            <a:off x="3728537" y="1730375"/>
            <a:ext cx="838200" cy="4572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Reject Null Hypothesis</a:t>
            </a:r>
            <a:endParaRPr lang="en-US" sz="1050" dirty="0"/>
          </a:p>
        </p:txBody>
      </p:sp>
      <p:sp>
        <p:nvSpPr>
          <p:cNvPr id="14" name="Rectangle 13"/>
          <p:cNvSpPr/>
          <p:nvPr/>
        </p:nvSpPr>
        <p:spPr>
          <a:xfrm>
            <a:off x="2773406" y="2946020"/>
            <a:ext cx="1828800" cy="457200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62000">
                <a:srgbClr val="7030A0">
                  <a:tint val="44500"/>
                  <a:satMod val="160000"/>
                  <a:alpha val="5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Range of Probabilities for a Hypothesis Being True</a:t>
            </a:r>
            <a:endParaRPr lang="en-US" sz="1050" dirty="0"/>
          </a:p>
        </p:txBody>
      </p:sp>
      <p:sp>
        <p:nvSpPr>
          <p:cNvPr id="7" name="TextBox 6"/>
          <p:cNvSpPr txBox="1"/>
          <p:nvPr/>
        </p:nvSpPr>
        <p:spPr>
          <a:xfrm>
            <a:off x="2838451" y="1418061"/>
            <a:ext cx="16656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Possible Outcomes</a:t>
            </a:r>
            <a:endParaRPr 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838452" y="2659312"/>
            <a:ext cx="1665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Possible Outcomes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08417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5600" y="674357"/>
            <a:ext cx="400177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In </a:t>
            </a:r>
            <a:r>
              <a:rPr sz="1200" spc="-40" dirty="0">
                <a:latin typeface="Arial"/>
                <a:cs typeface="Arial"/>
              </a:rPr>
              <a:t>Bayesian </a:t>
            </a:r>
            <a:r>
              <a:rPr sz="1200" spc="-35" dirty="0">
                <a:latin typeface="Arial"/>
                <a:cs typeface="Arial"/>
              </a:rPr>
              <a:t>inference, </a:t>
            </a:r>
            <a:r>
              <a:rPr sz="1200" spc="-25" dirty="0">
                <a:latin typeface="Arial"/>
                <a:cs typeface="Arial"/>
              </a:rPr>
              <a:t>probabilities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15" dirty="0">
                <a:latin typeface="Arial"/>
                <a:cs typeface="Arial"/>
              </a:rPr>
              <a:t>at </a:t>
            </a:r>
            <a:r>
              <a:rPr sz="1200" spc="-25" dirty="0">
                <a:latin typeface="Arial"/>
                <a:cs typeface="Arial"/>
              </a:rPr>
              <a:t>times </a:t>
            </a:r>
            <a:r>
              <a:rPr sz="1200" spc="-20" dirty="0">
                <a:latin typeface="Arial"/>
                <a:cs typeface="Arial"/>
              </a:rPr>
              <a:t>interpreted  </a:t>
            </a:r>
            <a:r>
              <a:rPr sz="1200" spc="-40" dirty="0">
                <a:latin typeface="Arial"/>
                <a:cs typeface="Arial"/>
              </a:rPr>
              <a:t>as </a:t>
            </a:r>
            <a:r>
              <a:rPr sz="1200" b="1" spc="-5" dirty="0">
                <a:latin typeface="Arial"/>
                <a:cs typeface="Arial"/>
              </a:rPr>
              <a:t>degrees of</a:t>
            </a:r>
            <a:r>
              <a:rPr sz="1200" b="1" spc="4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belief</a:t>
            </a:r>
            <a:r>
              <a:rPr sz="1200" spc="-5" dirty="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81050" y="1230291"/>
                <a:ext cx="254992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b="1" dirty="0" smtClean="0">
                    <a:solidFill>
                      <a:srgbClr val="C00000"/>
                    </a:solidFill>
                  </a:rPr>
                  <a:t>:</a:t>
                </a:r>
                <a:endParaRPr lang="en-US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" y="1230291"/>
                <a:ext cx="2549929" cy="646331"/>
              </a:xfrm>
              <a:prstGeom prst="rect">
                <a:avLst/>
              </a:prstGeom>
              <a:blipFill>
                <a:blip r:embed="rId2"/>
                <a:stretch>
                  <a:fillRect l="-1914" t="-5660" b="-10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3548" y="436261"/>
            <a:ext cx="49720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24F84"/>
                </a:solidFill>
                <a:latin typeface="DejaVu Serif"/>
              </a:rPr>
              <a:t>Step 1: </a:t>
            </a:r>
            <a:r>
              <a:rPr lang="en-US" sz="1200" spc="-75" dirty="0"/>
              <a:t>You </a:t>
            </a:r>
            <a:r>
              <a:rPr lang="en-US" sz="1200" spc="-15" dirty="0"/>
              <a:t>start </a:t>
            </a:r>
            <a:r>
              <a:rPr lang="en-US" sz="1200" spc="-10" dirty="0"/>
              <a:t>with </a:t>
            </a:r>
            <a:r>
              <a:rPr lang="en-US" sz="1200" spc="-50" dirty="0"/>
              <a:t>a </a:t>
            </a:r>
            <a:r>
              <a:rPr lang="en-US" sz="1200" spc="-20" dirty="0"/>
              <a:t>set </a:t>
            </a:r>
            <a:r>
              <a:rPr lang="en-US" sz="1200" spc="-15" dirty="0"/>
              <a:t>of </a:t>
            </a:r>
            <a:r>
              <a:rPr lang="en-US" sz="1200" b="1" spc="-10" dirty="0">
                <a:solidFill>
                  <a:srgbClr val="00B050"/>
                </a:solidFill>
              </a:rPr>
              <a:t>prior beliefs </a:t>
            </a:r>
            <a:r>
              <a:rPr lang="en-US" sz="1200" spc="-50" dirty="0"/>
              <a:t>(or </a:t>
            </a:r>
            <a:r>
              <a:rPr lang="en-US" sz="1200" spc="-20" dirty="0"/>
              <a:t>prior</a:t>
            </a:r>
            <a:r>
              <a:rPr lang="en-US" sz="1200" spc="165" dirty="0"/>
              <a:t> </a:t>
            </a:r>
            <a:r>
              <a:rPr lang="en-US" sz="1200" spc="-30" dirty="0"/>
              <a:t>probabilities</a:t>
            </a:r>
            <a:r>
              <a:rPr lang="en-US" sz="1200" spc="-30" dirty="0" smtClean="0"/>
              <a:t>).</a:t>
            </a:r>
            <a:endParaRPr lang="en-US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807863" y="1682720"/>
                <a:ext cx="163281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000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sz="1000" b="1" dirty="0" smtClean="0">
                    <a:solidFill>
                      <a:srgbClr val="C00000"/>
                    </a:solidFill>
                  </a:rPr>
                  <a:t>:</a:t>
                </a:r>
                <a:endParaRPr lang="en-US" sz="1000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1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0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7863" y="1682720"/>
                <a:ext cx="1632819" cy="400110"/>
              </a:xfrm>
              <a:prstGeom prst="rect">
                <a:avLst/>
              </a:prstGeom>
              <a:blipFill>
                <a:blip r:embed="rId2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36" y="1662812"/>
            <a:ext cx="2264790" cy="1549593"/>
          </a:xfrm>
          <a:prstGeom prst="rect">
            <a:avLst/>
          </a:prstGeom>
          <a:ln w="12700">
            <a:noFill/>
          </a:ln>
        </p:spPr>
      </p:pic>
      <p:sp>
        <p:nvSpPr>
          <p:cNvPr id="18" name="TextBox 17"/>
          <p:cNvSpPr txBox="1"/>
          <p:nvPr/>
        </p:nvSpPr>
        <p:spPr>
          <a:xfrm>
            <a:off x="639839" y="136968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Priors</a:t>
            </a:r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  <a:blipFill>
                <a:blip r:embed="rId4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  <a:blipFill>
                <a:blip r:embed="rId5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539990" y="1685896"/>
                <a:ext cx="84311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90" y="1685896"/>
                <a:ext cx="843116" cy="230832"/>
              </a:xfrm>
              <a:prstGeom prst="rect">
                <a:avLst/>
              </a:prstGeom>
              <a:blipFill>
                <a:blip r:embed="rId6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577872" y="2646180"/>
                <a:ext cx="84311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72" y="2646180"/>
                <a:ext cx="843116" cy="230832"/>
              </a:xfrm>
              <a:prstGeom prst="rect">
                <a:avLst/>
              </a:prstGeom>
              <a:blipFill>
                <a:blip r:embed="rId7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751138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6" y="1662812"/>
            <a:ext cx="2264790" cy="1549593"/>
          </a:xfrm>
          <a:prstGeom prst="rect">
            <a:avLst/>
          </a:prstGeom>
          <a:ln w="12700"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639839" y="136968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Priors</a:t>
            </a:r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  <a:blipFill>
                <a:blip r:embed="rId3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  <a:blipFill>
                <a:blip r:embed="rId4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39990" y="1685896"/>
                <a:ext cx="84311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90" y="1685896"/>
                <a:ext cx="843116" cy="230832"/>
              </a:xfrm>
              <a:prstGeom prst="rect">
                <a:avLst/>
              </a:prstGeom>
              <a:blipFill>
                <a:blip r:embed="rId5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77872" y="2646180"/>
                <a:ext cx="84311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72" y="2646180"/>
                <a:ext cx="843116" cy="230832"/>
              </a:xfrm>
              <a:prstGeom prst="rect">
                <a:avLst/>
              </a:prstGeom>
              <a:blipFill>
                <a:blip r:embed="rId6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  <a:blipFill>
                <a:blip r:embed="rId8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  <a:blipFill>
                <a:blip r:embed="rId10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>
          <a:xfrm>
            <a:off x="100120" y="419586"/>
            <a:ext cx="4972050" cy="946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24F84"/>
                </a:solidFill>
                <a:latin typeface="DejaVu Serif"/>
              </a:rPr>
              <a:t>Step 1: </a:t>
            </a:r>
            <a:r>
              <a:rPr lang="en-US" sz="1200" spc="-75" dirty="0"/>
              <a:t>You </a:t>
            </a:r>
            <a:r>
              <a:rPr lang="en-US" sz="1200" spc="-15" dirty="0"/>
              <a:t>start </a:t>
            </a:r>
            <a:r>
              <a:rPr lang="en-US" sz="1200" spc="-10" dirty="0"/>
              <a:t>with </a:t>
            </a:r>
            <a:r>
              <a:rPr lang="en-US" sz="1200" spc="-50" dirty="0"/>
              <a:t>a </a:t>
            </a:r>
            <a:r>
              <a:rPr lang="en-US" sz="1200" spc="-20" dirty="0"/>
              <a:t>set </a:t>
            </a:r>
            <a:r>
              <a:rPr lang="en-US" sz="1200" spc="-15" dirty="0"/>
              <a:t>of </a:t>
            </a:r>
            <a:r>
              <a:rPr lang="en-US" sz="1200" b="1" spc="-10" dirty="0">
                <a:solidFill>
                  <a:srgbClr val="00B050"/>
                </a:solidFill>
              </a:rPr>
              <a:t>prior beliefs </a:t>
            </a:r>
            <a:r>
              <a:rPr lang="en-US" sz="1200" spc="-50" dirty="0"/>
              <a:t>(or </a:t>
            </a:r>
            <a:r>
              <a:rPr lang="en-US" sz="1200" spc="-20" dirty="0"/>
              <a:t>prior</a:t>
            </a:r>
            <a:r>
              <a:rPr lang="en-US" sz="1200" spc="165" dirty="0"/>
              <a:t> </a:t>
            </a:r>
            <a:r>
              <a:rPr lang="en-US" sz="1200" spc="-30" dirty="0"/>
              <a:t>probabilities).</a:t>
            </a:r>
            <a:endParaRPr lang="en-US" sz="1200" dirty="0"/>
          </a:p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200" spc="-75" dirty="0">
                <a:solidFill>
                  <a:schemeClr val="tx2"/>
                </a:solidFill>
              </a:rPr>
              <a:t>Step 2: </a:t>
            </a:r>
            <a:r>
              <a:rPr lang="en-US" sz="1200" spc="-75" dirty="0"/>
              <a:t>You </a:t>
            </a:r>
            <a:r>
              <a:rPr lang="en-US" sz="1200" spc="-30" dirty="0"/>
              <a:t>observe </a:t>
            </a:r>
            <a:r>
              <a:rPr lang="en-US" sz="1200" spc="-25" dirty="0"/>
              <a:t>some</a:t>
            </a:r>
            <a:r>
              <a:rPr lang="en-US" sz="1200" spc="-15" dirty="0"/>
              <a:t> </a:t>
            </a:r>
            <a:r>
              <a:rPr lang="en-US" sz="1200" spc="-15" dirty="0">
                <a:solidFill>
                  <a:srgbClr val="7030A0"/>
                </a:solidFill>
              </a:rPr>
              <a:t>data</a:t>
            </a:r>
            <a:r>
              <a:rPr lang="en-US" sz="1200" spc="-15" dirty="0"/>
              <a:t>.</a:t>
            </a:r>
            <a:endParaRPr lang="en-US" sz="1200" dirty="0"/>
          </a:p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200" spc="-25" dirty="0">
                <a:solidFill>
                  <a:schemeClr val="tx2"/>
                </a:solidFill>
              </a:rPr>
              <a:t>Step 3:</a:t>
            </a:r>
            <a:r>
              <a:rPr lang="en-US" sz="1200" spc="-25" dirty="0"/>
              <a:t> Based </a:t>
            </a:r>
            <a:r>
              <a:rPr lang="en-US" sz="1200" spc="-20" dirty="0"/>
              <a:t>on </a:t>
            </a:r>
            <a:r>
              <a:rPr lang="en-US" sz="1200" spc="-10" dirty="0"/>
              <a:t>that </a:t>
            </a:r>
            <a:r>
              <a:rPr lang="en-US" sz="1200" spc="-15" dirty="0">
                <a:solidFill>
                  <a:srgbClr val="7030A0"/>
                </a:solidFill>
              </a:rPr>
              <a:t>data</a:t>
            </a:r>
            <a:r>
              <a:rPr lang="en-US" sz="1200" spc="-15" dirty="0"/>
              <a:t>, </a:t>
            </a:r>
            <a:r>
              <a:rPr lang="en-US" sz="1200" spc="-30" dirty="0"/>
              <a:t>you </a:t>
            </a:r>
            <a:r>
              <a:rPr lang="en-US" sz="1200" spc="-15" dirty="0"/>
              <a:t>update </a:t>
            </a:r>
            <a:r>
              <a:rPr lang="en-US" sz="1200" spc="-30" dirty="0"/>
              <a:t>your</a:t>
            </a:r>
            <a:r>
              <a:rPr lang="en-US" sz="1200" spc="-10" dirty="0"/>
              <a:t> </a:t>
            </a:r>
            <a:r>
              <a:rPr lang="en-US" sz="1200" spc="-30" dirty="0">
                <a:solidFill>
                  <a:srgbClr val="00B050"/>
                </a:solidFill>
              </a:rPr>
              <a:t>beliefs</a:t>
            </a:r>
            <a:r>
              <a:rPr lang="en-US" sz="1200" spc="-30" dirty="0" smtClean="0"/>
              <a:t>.</a:t>
            </a:r>
          </a:p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endParaRPr lang="en-US" sz="1200" dirty="0">
              <a:latin typeface="DejaVu Serif"/>
              <a:cs typeface="DejaVu Serif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2807863" y="1682720"/>
                <a:ext cx="163281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000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sz="1000" b="1" dirty="0" smtClean="0">
                    <a:solidFill>
                      <a:srgbClr val="C00000"/>
                    </a:solidFill>
                  </a:rPr>
                  <a:t>:</a:t>
                </a:r>
                <a:endParaRPr lang="en-US" sz="1000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1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000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7863" y="1682720"/>
                <a:ext cx="1632819" cy="400110"/>
              </a:xfrm>
              <a:prstGeom prst="rect">
                <a:avLst/>
              </a:prstGeom>
              <a:blipFill>
                <a:blip r:embed="rId15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6" y="1662812"/>
            <a:ext cx="2264790" cy="1549593"/>
          </a:xfrm>
          <a:prstGeom prst="rect">
            <a:avLst/>
          </a:prstGeom>
          <a:ln w="12700"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639839" y="136968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Priors</a:t>
            </a:r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  <a:blipFill>
                <a:blip r:embed="rId3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  <a:blipFill>
                <a:blip r:embed="rId4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39990" y="1685896"/>
                <a:ext cx="84311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90" y="1685896"/>
                <a:ext cx="843116" cy="230832"/>
              </a:xfrm>
              <a:prstGeom prst="rect">
                <a:avLst/>
              </a:prstGeom>
              <a:blipFill>
                <a:blip r:embed="rId5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77872" y="2646180"/>
                <a:ext cx="84311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72" y="2646180"/>
                <a:ext cx="843116" cy="230832"/>
              </a:xfrm>
              <a:prstGeom prst="rect">
                <a:avLst/>
              </a:prstGeom>
              <a:blipFill>
                <a:blip r:embed="rId6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  <a:blipFill>
                <a:blip r:embed="rId8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  <a:blipFill>
                <a:blip r:embed="rId10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>
          <a:xfrm>
            <a:off x="100120" y="419586"/>
            <a:ext cx="4972050" cy="1577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24F84"/>
                </a:solidFill>
                <a:latin typeface="DejaVu Serif"/>
              </a:rPr>
              <a:t>Step 1: </a:t>
            </a:r>
            <a:r>
              <a:rPr lang="en-US" sz="1200" spc="-75" dirty="0"/>
              <a:t>You </a:t>
            </a:r>
            <a:r>
              <a:rPr lang="en-US" sz="1200" spc="-15" dirty="0"/>
              <a:t>start </a:t>
            </a:r>
            <a:r>
              <a:rPr lang="en-US" sz="1200" spc="-10" dirty="0"/>
              <a:t>with </a:t>
            </a:r>
            <a:r>
              <a:rPr lang="en-US" sz="1200" spc="-50" dirty="0"/>
              <a:t>a </a:t>
            </a:r>
            <a:r>
              <a:rPr lang="en-US" sz="1200" spc="-20" dirty="0"/>
              <a:t>set </a:t>
            </a:r>
            <a:r>
              <a:rPr lang="en-US" sz="1200" spc="-15" dirty="0"/>
              <a:t>of </a:t>
            </a:r>
            <a:r>
              <a:rPr lang="en-US" sz="1200" b="1" spc="-10" dirty="0"/>
              <a:t>prior beliefs </a:t>
            </a:r>
            <a:r>
              <a:rPr lang="en-US" sz="1200" spc="-50" dirty="0"/>
              <a:t>(or </a:t>
            </a:r>
            <a:r>
              <a:rPr lang="en-US" sz="1200" spc="-20" dirty="0"/>
              <a:t>prior</a:t>
            </a:r>
            <a:r>
              <a:rPr lang="en-US" sz="1200" spc="165" dirty="0"/>
              <a:t> </a:t>
            </a:r>
            <a:r>
              <a:rPr lang="en-US" sz="1200" spc="-30" dirty="0"/>
              <a:t>probabilities).</a:t>
            </a:r>
            <a:endParaRPr lang="en-US" sz="1200" dirty="0"/>
          </a:p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200" spc="-75" dirty="0">
                <a:solidFill>
                  <a:schemeClr val="tx2"/>
                </a:solidFill>
              </a:rPr>
              <a:t>Step 2: </a:t>
            </a:r>
            <a:r>
              <a:rPr lang="en-US" sz="1200" spc="-75" dirty="0"/>
              <a:t>You </a:t>
            </a:r>
            <a:r>
              <a:rPr lang="en-US" sz="1200" spc="-30" dirty="0"/>
              <a:t>observe </a:t>
            </a:r>
            <a:r>
              <a:rPr lang="en-US" sz="1200" spc="-25" dirty="0"/>
              <a:t>some</a:t>
            </a:r>
            <a:r>
              <a:rPr lang="en-US" sz="1200" spc="-15" dirty="0"/>
              <a:t> data.</a:t>
            </a:r>
            <a:endParaRPr lang="en-US" sz="1200" dirty="0"/>
          </a:p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200" spc="-25" dirty="0">
                <a:solidFill>
                  <a:schemeClr val="tx2"/>
                </a:solidFill>
              </a:rPr>
              <a:t>Step 3:</a:t>
            </a:r>
            <a:r>
              <a:rPr lang="en-US" sz="1200" spc="-25" dirty="0"/>
              <a:t> Based </a:t>
            </a:r>
            <a:r>
              <a:rPr lang="en-US" sz="1200" spc="-20" dirty="0"/>
              <a:t>on </a:t>
            </a:r>
            <a:r>
              <a:rPr lang="en-US" sz="1200" spc="-10" dirty="0"/>
              <a:t>that </a:t>
            </a:r>
            <a:r>
              <a:rPr lang="en-US" sz="1200" spc="-15" dirty="0"/>
              <a:t>data, </a:t>
            </a:r>
            <a:r>
              <a:rPr lang="en-US" sz="1200" spc="-30" dirty="0"/>
              <a:t>you </a:t>
            </a:r>
            <a:r>
              <a:rPr lang="en-US" sz="1200" spc="-15" dirty="0"/>
              <a:t>update </a:t>
            </a:r>
            <a:r>
              <a:rPr lang="en-US" sz="1200" spc="-30" dirty="0"/>
              <a:t>your</a:t>
            </a:r>
            <a:r>
              <a:rPr lang="en-US" sz="1200" spc="-10" dirty="0"/>
              <a:t> </a:t>
            </a:r>
            <a:r>
              <a:rPr lang="en-US" sz="1200" spc="-30" dirty="0"/>
              <a:t>beliefs</a:t>
            </a:r>
            <a:r>
              <a:rPr lang="en-US" sz="1200" spc="-30" dirty="0" smtClean="0"/>
              <a:t>.</a:t>
            </a:r>
          </a:p>
          <a:p>
            <a:pPr marL="184150" indent="-171450"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100" spc="-45" dirty="0">
                <a:solidFill>
                  <a:schemeClr val="tx2"/>
                </a:solidFill>
                <a:latin typeface="DejaVu Serif"/>
              </a:rPr>
              <a:t>Step 4: </a:t>
            </a:r>
            <a:r>
              <a:rPr lang="en-US" sz="1200" spc="-45" dirty="0"/>
              <a:t>These </a:t>
            </a:r>
            <a:r>
              <a:rPr lang="en-US" sz="1200" spc="-25" dirty="0"/>
              <a:t>new </a:t>
            </a:r>
            <a:r>
              <a:rPr lang="en-US" sz="1200" spc="-35" dirty="0"/>
              <a:t>beliefs </a:t>
            </a:r>
            <a:r>
              <a:rPr lang="en-US" sz="1200" spc="-50" dirty="0"/>
              <a:t>are </a:t>
            </a:r>
            <a:r>
              <a:rPr lang="en-US" sz="1200" spc="-30" dirty="0"/>
              <a:t>called </a:t>
            </a:r>
            <a:r>
              <a:rPr lang="en-US" sz="1200" b="1" spc="-5" dirty="0">
                <a:latin typeface="Arial"/>
                <a:cs typeface="Arial"/>
              </a:rPr>
              <a:t>posterior </a:t>
            </a:r>
            <a:r>
              <a:rPr lang="en-US" sz="1200" b="1" spc="-10" dirty="0">
                <a:latin typeface="Arial"/>
                <a:cs typeface="Arial"/>
              </a:rPr>
              <a:t>beliefs </a:t>
            </a:r>
            <a:r>
              <a:rPr lang="en-US" sz="1200" spc="-50" dirty="0"/>
              <a:t>(or  </a:t>
            </a:r>
            <a:r>
              <a:rPr lang="en-US" sz="1200" spc="-20" dirty="0"/>
              <a:t>posterior </a:t>
            </a:r>
            <a:r>
              <a:rPr lang="en-US" sz="1200" spc="-30" dirty="0"/>
              <a:t>probabilities), </a:t>
            </a:r>
            <a:r>
              <a:rPr lang="en-US" sz="1200" spc="-25" dirty="0"/>
              <a:t>because </a:t>
            </a:r>
            <a:r>
              <a:rPr lang="en-US" sz="1200" spc="-30" dirty="0"/>
              <a:t>they </a:t>
            </a:r>
            <a:r>
              <a:rPr lang="en-US" sz="1200" spc="-50" dirty="0"/>
              <a:t>are</a:t>
            </a:r>
            <a:r>
              <a:rPr lang="en-US" sz="1200" spc="110" dirty="0"/>
              <a:t> </a:t>
            </a:r>
            <a:r>
              <a:rPr lang="en-US" sz="1200" b="1" spc="-5" dirty="0">
                <a:latin typeface="Arial"/>
                <a:cs typeface="Arial"/>
              </a:rPr>
              <a:t>post</a:t>
            </a:r>
            <a:r>
              <a:rPr lang="en-US" sz="1200" spc="-5" dirty="0"/>
              <a:t>-data.</a:t>
            </a:r>
            <a:endParaRPr lang="en-US" sz="1100" dirty="0">
              <a:latin typeface="Arial"/>
              <a:cs typeface="Arial"/>
            </a:endParaRPr>
          </a:p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endParaRPr lang="en-US" sz="1200" spc="-30" dirty="0" smtClean="0"/>
          </a:p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endParaRPr lang="en-US" sz="1200" dirty="0">
              <a:latin typeface="DejaVu Serif"/>
              <a:cs typeface="DejaVu Serif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2807863" y="1682720"/>
                <a:ext cx="1632819" cy="5539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000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sz="1000" b="1" dirty="0" smtClean="0">
                    <a:solidFill>
                      <a:srgbClr val="C00000"/>
                    </a:solidFill>
                  </a:rPr>
                  <a:t>:</a:t>
                </a:r>
                <a:endParaRPr lang="en-US" sz="1000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10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0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000" dirty="0" smtClean="0"/>
              </a:p>
              <a:p>
                <a:endParaRPr lang="en-US" sz="1000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7863" y="1682720"/>
                <a:ext cx="1632819" cy="55399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661367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8378" y="57937"/>
            <a:ext cx="46418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050" spc="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627405"/>
            <a:ext cx="4126865" cy="249850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024F84"/>
                </a:solidFill>
                <a:latin typeface="Arial"/>
                <a:cs typeface="Arial"/>
              </a:rPr>
              <a:t>Housekeeping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rgbClr val="CCDBE6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CCDBE6"/>
                </a:solidFill>
                <a:latin typeface="Arial"/>
                <a:cs typeface="Arial"/>
              </a:rPr>
              <a:t>ideas</a:t>
            </a:r>
            <a:endParaRPr sz="1050" dirty="0">
              <a:latin typeface="Arial"/>
              <a:cs typeface="Arial"/>
            </a:endParaRPr>
          </a:p>
          <a:p>
            <a:pPr marL="469900" marR="42418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lang="en-US" sz="105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⚙ </a:t>
            </a:r>
            <a:r>
              <a:rPr lang="en-US" sz="1050" u="sng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Tips for Bayesian Inference: </a:t>
            </a:r>
            <a:r>
              <a:rPr sz="105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Probability </a:t>
            </a:r>
            <a:r>
              <a:rPr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trees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are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useful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for conditional probability 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calculations</a:t>
            </a:r>
            <a:endParaRPr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marR="5080" lvl="2" indent="276860">
              <a:lnSpc>
                <a:spcPct val="107500"/>
              </a:lnSpc>
              <a:buAutoNum type="arabicPeriod"/>
              <a:tabLst>
                <a:tab pos="44259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🎰 ✋ </a:t>
            </a:r>
            <a:r>
              <a:rPr lang="en-US" sz="1050" u="sng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Bayesian Inference Game</a:t>
            </a:r>
            <a:r>
              <a:rPr lang="en-US"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: </a:t>
            </a:r>
            <a:r>
              <a:rPr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Bayesian </a:t>
            </a:r>
            <a:r>
              <a:rPr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inference: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start </a:t>
            </a:r>
            <a:r>
              <a:rPr sz="1050" spc="3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with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 </a:t>
            </a:r>
            <a:r>
              <a:rPr sz="105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prior, </a:t>
            </a:r>
            <a:r>
              <a:rPr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collect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data, calculate 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posterior,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make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decision or</a:t>
            </a:r>
            <a:r>
              <a:rPr sz="1050" spc="-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iterate</a:t>
            </a:r>
            <a:endParaRPr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marR="22606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👫 </a:t>
            </a:r>
            <a:r>
              <a:rPr lang="en-US" sz="1050" u="sng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Bayesian vs. Frequentist Inference: </a:t>
            </a:r>
            <a:r>
              <a:rPr sz="105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Posterior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probability and p-value </a:t>
            </a:r>
            <a:r>
              <a:rPr sz="1050" spc="5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do </a:t>
            </a:r>
            <a:r>
              <a:rPr sz="1050" spc="3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not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mean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</a:t>
            </a:r>
            <a:r>
              <a:rPr sz="1050" spc="-1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same 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thing</a:t>
            </a:r>
            <a:endParaRPr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Clr>
                <a:srgbClr val="CCCCCC"/>
              </a:buClr>
              <a:buFont typeface="Arial"/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-31048" y="663575"/>
                <a:ext cx="3536930" cy="1323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:</a:t>
                </a:r>
                <a:endParaRPr lang="en-US" sz="1600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Posterior Belief 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1048" y="663575"/>
                <a:ext cx="3536930" cy="1323439"/>
              </a:xfrm>
              <a:prstGeom prst="rect">
                <a:avLst/>
              </a:prstGeom>
              <a:blipFill>
                <a:blip r:embed="rId2"/>
                <a:stretch>
                  <a:fillRect l="-1034" t="-13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532970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-31048" y="663575"/>
                <a:ext cx="3536930" cy="1715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:</a:t>
                </a:r>
                <a:endParaRPr lang="en-US" sz="1600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Posterior Belief 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600" dirty="0" smtClean="0"/>
              </a:p>
              <a:p>
                <a:r>
                  <a:rPr lang="en-US" sz="1600" b="1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𝒂𝒏𝒅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1048" y="663575"/>
                <a:ext cx="3536930" cy="1715662"/>
              </a:xfrm>
              <a:prstGeom prst="rect">
                <a:avLst/>
              </a:prstGeom>
              <a:blipFill>
                <a:blip r:embed="rId2"/>
                <a:stretch>
                  <a:fillRect l="-1034" t="-10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323974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-31048" y="663575"/>
                <a:ext cx="3536930" cy="1715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:</a:t>
                </a:r>
                <a:endParaRPr lang="en-US" sz="1600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Posterior Belief 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600" dirty="0" smtClean="0"/>
              </a:p>
              <a:p>
                <a:r>
                  <a:rPr lang="en-US" sz="1600" b="1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𝒂𝒏𝒅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1048" y="663575"/>
                <a:ext cx="3536930" cy="1715662"/>
              </a:xfrm>
              <a:prstGeom prst="rect">
                <a:avLst/>
              </a:prstGeom>
              <a:blipFill>
                <a:blip r:embed="rId2"/>
                <a:stretch>
                  <a:fillRect l="-1034" t="-10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076450" y="1196975"/>
            <a:ext cx="1828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Bayes Equation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14172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-31048" y="663575"/>
                <a:ext cx="3536930" cy="2107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:</a:t>
                </a:r>
                <a:endParaRPr lang="en-US" sz="1600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Posterior Belief 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600" dirty="0" smtClean="0"/>
              </a:p>
              <a:p>
                <a:r>
                  <a:rPr lang="en-US" sz="1600" b="1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𝒂𝒏𝒅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r>
                  <a:rPr lang="en-US" sz="16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1048" y="663575"/>
                <a:ext cx="3536930" cy="2107885"/>
              </a:xfrm>
              <a:prstGeom prst="rect">
                <a:avLst/>
              </a:prstGeom>
              <a:blipFill>
                <a:blip r:embed="rId2"/>
                <a:stretch>
                  <a:fillRect l="-1034" t="-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636829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-31048" y="663575"/>
                <a:ext cx="3536930" cy="2107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:</a:t>
                </a:r>
                <a:endParaRPr lang="en-US" sz="1600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Posterior Belief 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600" dirty="0" smtClean="0"/>
              </a:p>
              <a:p>
                <a:r>
                  <a:rPr lang="en-US" sz="1600" b="1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𝒂𝒏𝒅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r>
                  <a:rPr lang="en-US" sz="16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1048" y="663575"/>
                <a:ext cx="3536930" cy="2107885"/>
              </a:xfrm>
              <a:prstGeom prst="rect">
                <a:avLst/>
              </a:prstGeom>
              <a:blipFill>
                <a:blip r:embed="rId2"/>
                <a:stretch>
                  <a:fillRect l="-1034" t="-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629248" y="1349375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General Multiplication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13180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-31048" y="663575"/>
                <a:ext cx="3756478" cy="25061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:</a:t>
                </a:r>
                <a:endParaRPr lang="en-US" sz="1600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Posterior Belief 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600" dirty="0" smtClean="0"/>
              </a:p>
              <a:p>
                <a:r>
                  <a:rPr lang="en-US" sz="1600" b="1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𝒂𝒏𝒅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r>
                  <a:rPr lang="en-US" sz="16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r>
                  <a:rPr lang="en-US" sz="16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𝒂𝒏𝒅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𝒂𝒏𝒅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1048" y="663575"/>
                <a:ext cx="3756478" cy="2506135"/>
              </a:xfrm>
              <a:prstGeom prst="rect">
                <a:avLst/>
              </a:prstGeom>
              <a:blipFill>
                <a:blip r:embed="rId2"/>
                <a:stretch>
                  <a:fillRect l="-974" t="-7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/>
          <a:srcRect t="12191"/>
          <a:stretch/>
        </p:blipFill>
        <p:spPr>
          <a:xfrm>
            <a:off x="3330482" y="2363042"/>
            <a:ext cx="1277713" cy="1097708"/>
          </a:xfrm>
          <a:prstGeom prst="rect">
            <a:avLst/>
          </a:prstGeom>
        </p:spPr>
      </p:pic>
      <p:cxnSp>
        <p:nvCxnSpPr>
          <p:cNvPr id="25" name="Straight Arrow Connector 24"/>
          <p:cNvCxnSpPr/>
          <p:nvPr/>
        </p:nvCxnSpPr>
        <p:spPr>
          <a:xfrm flipH="1" flipV="1">
            <a:off x="3981450" y="1730375"/>
            <a:ext cx="228600" cy="6326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14650" y="1315465"/>
            <a:ext cx="17546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*We assume that belief 1 and 2 cannot happen at the same time.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66310465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-31048" y="663575"/>
                <a:ext cx="4788811" cy="26585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:</a:t>
                </a:r>
                <a:endParaRPr lang="en-US" sz="1600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1600" b="1" u="sng" dirty="0" smtClean="0">
                    <a:solidFill>
                      <a:srgbClr val="C00000"/>
                    </a:solidFill>
                  </a:rPr>
                  <a:t>Posterior Belief </a:t>
                </a:r>
                <a:r>
                  <a:rPr lang="en-US" sz="1600" b="1" dirty="0" smtClean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600" dirty="0" smtClean="0"/>
              </a:p>
              <a:p>
                <a:r>
                  <a:rPr lang="en-US" sz="1600" b="1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𝒂𝒏𝒅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num>
                      <m:den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r>
                  <a:rPr lang="en-US" sz="16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r>
                  <a:rPr lang="en-US" sz="16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𝒂𝒏𝒅</m:t>
                            </m:r>
                            <m:r>
                              <a:rPr lang="en-US" sz="1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𝒂𝒏𝒅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</m:den>
                    </m:f>
                  </m:oMath>
                </a14:m>
                <a:endParaRPr lang="en-US" sz="1600" dirty="0" smtClean="0"/>
              </a:p>
              <a:p>
                <a:r>
                  <a:rPr lang="en-US" sz="16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)+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6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6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1600" dirty="0" smtClean="0"/>
              </a:p>
              <a:p>
                <a:endParaRPr lang="en-US" sz="1600" dirty="0" smtClean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1048" y="663575"/>
                <a:ext cx="4788811" cy="2658548"/>
              </a:xfrm>
              <a:prstGeom prst="rect">
                <a:avLst/>
              </a:prstGeom>
              <a:blipFill>
                <a:blip r:embed="rId2"/>
                <a:stretch>
                  <a:fillRect l="-764" t="-6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280206" y="2810172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General Multiplication Rule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3099935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ctangle 32"/>
              <p:cNvSpPr/>
              <p:nvPr/>
            </p:nvSpPr>
            <p:spPr>
              <a:xfrm>
                <a:off x="19050" y="2339975"/>
                <a:ext cx="4605363" cy="704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US" sz="1100" b="1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1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1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1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1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1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1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1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1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100" b="1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)+</m:t>
                        </m:r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𝑷</m:t>
                        </m:r>
                        <m:d>
                          <m:dPr>
                            <m:ctrlPr>
                              <a:rPr lang="en-US" sz="11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𝑫𝒂𝒕𝒂</m:t>
                            </m:r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1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sz="11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𝑩𝒆𝒍𝒊𝒆𝒇</m:t>
                            </m:r>
                            <m:r>
                              <a:rPr lang="en-US" sz="11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100" b="1" i="1" smtClean="0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1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𝑩𝒆𝒍𝒊𝒆𝒇</m:t>
                        </m:r>
                        <m:r>
                          <a:rPr lang="en-US" sz="11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1100" dirty="0" smtClean="0"/>
              </a:p>
              <a:p>
                <a:endParaRPr lang="en-US" sz="1100" dirty="0" smtClean="0"/>
              </a:p>
              <a:p>
                <a:endParaRPr lang="en-US" sz="1100" dirty="0"/>
              </a:p>
            </p:txBody>
          </p:sp>
        </mc:Choice>
        <mc:Fallback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" y="2339975"/>
                <a:ext cx="4605363" cy="70487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47650" y="516229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Final Equation we use with a Bayesian Probability Tree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0" y="1943410"/>
            <a:ext cx="33600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Posterior Probability/Belief: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050" y="1916177"/>
            <a:ext cx="4493513" cy="10333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0807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252729" y="674357"/>
            <a:ext cx="4104640" cy="18120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7180" marR="508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pc="-50" dirty="0"/>
              <a:t>In </a:t>
            </a:r>
            <a:r>
              <a:rPr spc="-40" dirty="0"/>
              <a:t>Bayesian </a:t>
            </a:r>
            <a:r>
              <a:rPr spc="-35" dirty="0"/>
              <a:t>inference, </a:t>
            </a:r>
            <a:r>
              <a:rPr spc="-25" dirty="0"/>
              <a:t>probabilities </a:t>
            </a:r>
            <a:r>
              <a:rPr spc="-50" dirty="0"/>
              <a:t>are </a:t>
            </a:r>
            <a:r>
              <a:rPr spc="-15" dirty="0"/>
              <a:t>at </a:t>
            </a:r>
            <a:r>
              <a:rPr spc="-25" dirty="0"/>
              <a:t>times </a:t>
            </a:r>
            <a:r>
              <a:rPr spc="-20" dirty="0"/>
              <a:t>interpreted  </a:t>
            </a:r>
            <a:r>
              <a:rPr spc="-40" dirty="0"/>
              <a:t>as </a:t>
            </a:r>
            <a:r>
              <a:rPr b="1" spc="-5" dirty="0">
                <a:latin typeface="Arial"/>
                <a:cs typeface="Arial"/>
              </a:rPr>
              <a:t>degrees of</a:t>
            </a:r>
            <a:r>
              <a:rPr b="1" spc="40" dirty="0">
                <a:latin typeface="Arial"/>
                <a:cs typeface="Arial"/>
              </a:rPr>
              <a:t> </a:t>
            </a:r>
            <a:r>
              <a:rPr b="1" spc="-5" dirty="0">
                <a:latin typeface="Arial"/>
                <a:cs typeface="Arial"/>
              </a:rPr>
              <a:t>belief</a:t>
            </a:r>
            <a:r>
              <a:rPr spc="-5" dirty="0"/>
              <a:t>.</a:t>
            </a:r>
            <a:endParaRPr sz="1100" dirty="0">
              <a:latin typeface="Arial"/>
              <a:cs typeface="Arial"/>
            </a:endParaRPr>
          </a:p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024F84"/>
                </a:solidFill>
                <a:latin typeface="DejaVu Serif"/>
              </a:rPr>
              <a:t>Step 1: </a:t>
            </a:r>
            <a:r>
              <a:rPr lang="en-US" sz="1100" spc="-75" dirty="0"/>
              <a:t>You </a:t>
            </a:r>
            <a:r>
              <a:rPr lang="en-US" sz="1100" spc="-15" dirty="0"/>
              <a:t>start </a:t>
            </a:r>
            <a:r>
              <a:rPr lang="en-US" sz="1100" spc="-10" dirty="0"/>
              <a:t>with </a:t>
            </a:r>
            <a:r>
              <a:rPr lang="en-US" sz="1100" spc="-50" dirty="0"/>
              <a:t>a </a:t>
            </a:r>
            <a:r>
              <a:rPr lang="en-US" sz="1100" spc="-20" dirty="0"/>
              <a:t>set </a:t>
            </a:r>
            <a:r>
              <a:rPr lang="en-US" sz="1100" spc="-15" dirty="0"/>
              <a:t>of </a:t>
            </a:r>
            <a:r>
              <a:rPr lang="en-US" sz="1100" b="1" spc="-10" dirty="0"/>
              <a:t>prior beliefs </a:t>
            </a:r>
            <a:r>
              <a:rPr lang="en-US" sz="1100" spc="-50" dirty="0"/>
              <a:t>(or </a:t>
            </a:r>
            <a:r>
              <a:rPr lang="en-US" sz="1100" spc="-20" dirty="0"/>
              <a:t>prior</a:t>
            </a:r>
            <a:r>
              <a:rPr lang="en-US" sz="1100" spc="165" dirty="0"/>
              <a:t> </a:t>
            </a:r>
            <a:r>
              <a:rPr lang="en-US" sz="1100" spc="-30" dirty="0"/>
              <a:t>probabilities).</a:t>
            </a:r>
            <a:endParaRPr lang="en-US" sz="1100" dirty="0"/>
          </a:p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100" spc="-75" dirty="0">
                <a:solidFill>
                  <a:schemeClr val="tx2"/>
                </a:solidFill>
              </a:rPr>
              <a:t>Step 2: </a:t>
            </a:r>
            <a:r>
              <a:rPr lang="en-US" sz="1100" spc="-75" dirty="0"/>
              <a:t>You </a:t>
            </a:r>
            <a:r>
              <a:rPr lang="en-US" sz="1100" spc="-30" dirty="0"/>
              <a:t>observe </a:t>
            </a:r>
            <a:r>
              <a:rPr lang="en-US" sz="1100" spc="-25" dirty="0"/>
              <a:t>some</a:t>
            </a:r>
            <a:r>
              <a:rPr lang="en-US" sz="1100" spc="-15" dirty="0"/>
              <a:t> data.</a:t>
            </a:r>
            <a:endParaRPr lang="en-US" sz="1100" dirty="0"/>
          </a:p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100" spc="-25" dirty="0">
                <a:solidFill>
                  <a:schemeClr val="tx2"/>
                </a:solidFill>
              </a:rPr>
              <a:t>Step 3:</a:t>
            </a:r>
            <a:r>
              <a:rPr lang="en-US" sz="1100" spc="-25" dirty="0"/>
              <a:t> Based </a:t>
            </a:r>
            <a:r>
              <a:rPr lang="en-US" sz="1100" spc="-20" dirty="0"/>
              <a:t>on </a:t>
            </a:r>
            <a:r>
              <a:rPr lang="en-US" sz="1100" spc="-10" dirty="0"/>
              <a:t>that </a:t>
            </a:r>
            <a:r>
              <a:rPr lang="en-US" sz="1100" spc="-15" dirty="0"/>
              <a:t>data, </a:t>
            </a:r>
            <a:r>
              <a:rPr lang="en-US" sz="1100" spc="-30" dirty="0"/>
              <a:t>you </a:t>
            </a:r>
            <a:r>
              <a:rPr lang="en-US" sz="1100" spc="-15" dirty="0"/>
              <a:t>update </a:t>
            </a:r>
            <a:r>
              <a:rPr lang="en-US" sz="1100" spc="-30" dirty="0"/>
              <a:t>your</a:t>
            </a:r>
            <a:r>
              <a:rPr lang="en-US" sz="1100" spc="-10" dirty="0"/>
              <a:t> </a:t>
            </a:r>
            <a:r>
              <a:rPr lang="en-US" sz="1100" spc="-30" dirty="0"/>
              <a:t>beliefs.</a:t>
            </a:r>
            <a:endParaRPr lang="en-US" sz="1100" dirty="0">
              <a:latin typeface="DejaVu Serif"/>
            </a:endParaRPr>
          </a:p>
          <a:p>
            <a:pPr marL="184150" indent="-171450">
              <a:lnSpc>
                <a:spcPct val="100000"/>
              </a:lnSpc>
              <a:spcBef>
                <a:spcPts val="310"/>
              </a:spcBef>
              <a:buFont typeface="Arial" panose="020B0604020202020204" pitchFamily="34" charset="0"/>
              <a:buChar char="•"/>
            </a:pPr>
            <a:r>
              <a:rPr lang="en-US" sz="1100" spc="-45" dirty="0">
                <a:solidFill>
                  <a:schemeClr val="tx2"/>
                </a:solidFill>
                <a:latin typeface="DejaVu Serif"/>
              </a:rPr>
              <a:t>Step 4: </a:t>
            </a:r>
            <a:r>
              <a:rPr lang="en-US" sz="1100" spc="-45" dirty="0"/>
              <a:t>These </a:t>
            </a:r>
            <a:r>
              <a:rPr lang="en-US" sz="1100" spc="-25" dirty="0"/>
              <a:t>new </a:t>
            </a:r>
            <a:r>
              <a:rPr lang="en-US" sz="1100" spc="-35" dirty="0"/>
              <a:t>beliefs </a:t>
            </a:r>
            <a:r>
              <a:rPr lang="en-US" sz="1100" spc="-50" dirty="0"/>
              <a:t>are </a:t>
            </a:r>
            <a:r>
              <a:rPr lang="en-US" sz="1100" spc="-30" dirty="0"/>
              <a:t>called </a:t>
            </a:r>
            <a:r>
              <a:rPr lang="en-US" sz="1100" b="1" spc="-5" dirty="0"/>
              <a:t>posterior </a:t>
            </a:r>
            <a:r>
              <a:rPr lang="en-US" sz="1100" b="1" spc="-10" dirty="0"/>
              <a:t>beliefs </a:t>
            </a:r>
            <a:r>
              <a:rPr lang="en-US" sz="1100" spc="-50" dirty="0"/>
              <a:t>(or  </a:t>
            </a:r>
            <a:r>
              <a:rPr lang="en-US" sz="1100" spc="-20" dirty="0"/>
              <a:t>posterior </a:t>
            </a:r>
            <a:r>
              <a:rPr lang="en-US" sz="1100" spc="-30" dirty="0"/>
              <a:t>probabilities), </a:t>
            </a:r>
            <a:r>
              <a:rPr lang="en-US" sz="1100" spc="-25" dirty="0"/>
              <a:t>because </a:t>
            </a:r>
            <a:r>
              <a:rPr lang="en-US" sz="1100" spc="-30" dirty="0"/>
              <a:t>they </a:t>
            </a:r>
            <a:r>
              <a:rPr lang="en-US" sz="1100" spc="-50" dirty="0"/>
              <a:t>are</a:t>
            </a:r>
            <a:r>
              <a:rPr lang="en-US" sz="1100" spc="110" dirty="0"/>
              <a:t> </a:t>
            </a:r>
            <a:r>
              <a:rPr lang="en-US" sz="1100" b="1" spc="-5" dirty="0"/>
              <a:t>post</a:t>
            </a:r>
            <a:r>
              <a:rPr lang="en-US" sz="1100" spc="-5" dirty="0"/>
              <a:t>-data.</a:t>
            </a:r>
            <a:endParaRPr lang="en-US" sz="1100" dirty="0"/>
          </a:p>
          <a:p>
            <a:pPr marL="115570">
              <a:lnSpc>
                <a:spcPct val="100000"/>
              </a:lnSpc>
              <a:spcBef>
                <a:spcPts val="305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pc="-75" dirty="0"/>
              <a:t>You </a:t>
            </a:r>
            <a:r>
              <a:rPr spc="-20" dirty="0"/>
              <a:t>can </a:t>
            </a:r>
            <a:r>
              <a:rPr spc="-30" dirty="0"/>
              <a:t>iterate </a:t>
            </a:r>
            <a:r>
              <a:rPr spc="-25" dirty="0"/>
              <a:t>this</a:t>
            </a:r>
            <a:r>
              <a:rPr spc="10" dirty="0"/>
              <a:t> </a:t>
            </a:r>
            <a:r>
              <a:rPr spc="-20" dirty="0"/>
              <a:t>process</a:t>
            </a:r>
            <a:r>
              <a:rPr spc="-20" dirty="0" smtClean="0"/>
              <a:t>.</a:t>
            </a:r>
            <a:endParaRPr lang="en-US" spc="-20" dirty="0" smtClean="0"/>
          </a:p>
          <a:p>
            <a:pPr marL="115570">
              <a:spcBef>
                <a:spcPts val="305"/>
              </a:spcBef>
            </a:pPr>
            <a:r>
              <a:rPr lang="en-US" sz="1100" spc="-45" dirty="0">
                <a:solidFill>
                  <a:schemeClr val="tx2"/>
                </a:solidFill>
                <a:latin typeface="DejaVu Serif"/>
              </a:rPr>
              <a:t>Step </a:t>
            </a:r>
            <a:r>
              <a:rPr lang="en-US" sz="1100" spc="-45" dirty="0" smtClean="0">
                <a:solidFill>
                  <a:schemeClr val="tx2"/>
                </a:solidFill>
                <a:latin typeface="DejaVu Serif"/>
              </a:rPr>
              <a:t>5: </a:t>
            </a:r>
            <a:r>
              <a:rPr lang="en-US" sz="1100" spc="-45" dirty="0" smtClean="0"/>
              <a:t>Set </a:t>
            </a:r>
            <a:r>
              <a:rPr lang="en-US" sz="1100" b="1" spc="-45" dirty="0" smtClean="0"/>
              <a:t>NEW prior beliefs </a:t>
            </a:r>
            <a:r>
              <a:rPr lang="en-US" sz="1100" spc="-45" dirty="0" smtClean="0"/>
              <a:t>= </a:t>
            </a:r>
            <a:r>
              <a:rPr lang="en-US" sz="1100" b="1" spc="-45" dirty="0" smtClean="0"/>
              <a:t>old </a:t>
            </a:r>
            <a:r>
              <a:rPr lang="en-US" sz="1100" b="1" spc="-5" dirty="0" smtClean="0"/>
              <a:t>posterior </a:t>
            </a:r>
            <a:r>
              <a:rPr lang="en-US" sz="1100" b="1" spc="-10" dirty="0" smtClean="0"/>
              <a:t>beliefs</a:t>
            </a:r>
            <a:endParaRPr sz="1100" dirty="0">
              <a:latin typeface="DejaVu Serif"/>
              <a:cs typeface="DejaVu Serif"/>
            </a:endParaRPr>
          </a:p>
        </p:txBody>
      </p:sp>
      <p:sp>
        <p:nvSpPr>
          <p:cNvPr id="9" name="U-Turn Arrow 8"/>
          <p:cNvSpPr/>
          <p:nvPr/>
        </p:nvSpPr>
        <p:spPr>
          <a:xfrm rot="16200000">
            <a:off x="-445563" y="1655318"/>
            <a:ext cx="1295400" cy="22631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6" y="1662812"/>
            <a:ext cx="2264790" cy="1549593"/>
          </a:xfrm>
          <a:prstGeom prst="rect">
            <a:avLst/>
          </a:prstGeom>
          <a:ln w="12700"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486611" y="1351460"/>
            <a:ext cx="1267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Old Priors</a:t>
            </a:r>
            <a:endParaRPr lang="en-US" sz="1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  <a:blipFill>
                <a:blip r:embed="rId3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  <a:blipFill>
                <a:blip r:embed="rId4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39990" y="1685896"/>
                <a:ext cx="84311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90" y="1685896"/>
                <a:ext cx="843116" cy="230832"/>
              </a:xfrm>
              <a:prstGeom prst="rect">
                <a:avLst/>
              </a:prstGeom>
              <a:blipFill>
                <a:blip r:embed="rId5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77872" y="2646180"/>
                <a:ext cx="84311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72" y="2646180"/>
                <a:ext cx="843116" cy="230832"/>
              </a:xfrm>
              <a:prstGeom prst="rect">
                <a:avLst/>
              </a:prstGeom>
              <a:blipFill>
                <a:blip r:embed="rId6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  <a:blipFill>
                <a:blip r:embed="rId8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  <a:blipFill>
                <a:blip r:embed="rId10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236292" y="559974"/>
            <a:ext cx="1660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Iteration 1</a:t>
            </a:r>
            <a:endParaRPr lang="en-US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1468267" y="579319"/>
                <a:ext cx="284780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schemeClr val="tx1"/>
                    </a:solidFill>
                  </a:rPr>
                  <a:t>Observed </a:t>
                </a:r>
                <a:r>
                  <a:rPr lang="en-US" sz="1100" dirty="0" smtClean="0">
                    <a:solidFill>
                      <a:srgbClr val="7030A0"/>
                    </a:solidFill>
                  </a:rPr>
                  <a:t>Data 1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b="1" u="sng" dirty="0" smtClean="0">
                    <a:solidFill>
                      <a:schemeClr val="tx1"/>
                    </a:solidFill>
                  </a:rPr>
                  <a:t>Found Posterior:</a:t>
                </a:r>
                <a:r>
                  <a:rPr lang="en-US" sz="1100" b="1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1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1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1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8267" y="579319"/>
                <a:ext cx="2847807" cy="430887"/>
              </a:xfrm>
              <a:prstGeom prst="rect">
                <a:avLst/>
              </a:prstGeom>
              <a:blipFill>
                <a:blip r:embed="rId15"/>
                <a:stretch>
                  <a:fillRect t="-1408" b="-8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330795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8529" y="57937"/>
            <a:ext cx="10344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50" dirty="0"/>
              <a:t>Announcements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3850" y="881995"/>
            <a:ext cx="3999865" cy="1601079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spcBef>
                <a:spcPts val="405"/>
              </a:spcBef>
            </a:pPr>
            <a:r>
              <a:rPr lang="en-US" sz="12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Lab Assignment </a:t>
            </a:r>
            <a:r>
              <a:rPr lang="en-US" sz="1200" u="sng" spc="-10" dirty="0" smtClean="0">
                <a:latin typeface="Arial"/>
                <a:cs typeface="Arial"/>
              </a:rPr>
              <a:t>2 </a:t>
            </a:r>
            <a:r>
              <a:rPr lang="en-US" sz="1200" spc="-40" dirty="0">
                <a:latin typeface="Arial"/>
                <a:cs typeface="Arial"/>
              </a:rPr>
              <a:t>is </a:t>
            </a:r>
            <a:r>
              <a:rPr lang="en-US" sz="1200" spc="-25" dirty="0">
                <a:latin typeface="Arial"/>
                <a:cs typeface="Arial"/>
              </a:rPr>
              <a:t>due </a:t>
            </a:r>
            <a:r>
              <a:rPr lang="en-US" sz="1200" b="1" spc="-45" dirty="0" smtClean="0">
                <a:latin typeface="Arial"/>
                <a:cs typeface="Arial"/>
              </a:rPr>
              <a:t>Thursday </a:t>
            </a:r>
            <a:r>
              <a:rPr lang="en-US" sz="1200" b="1" spc="-20" dirty="0" smtClean="0">
                <a:latin typeface="Arial"/>
                <a:cs typeface="Arial"/>
              </a:rPr>
              <a:t>just before your lab section time.</a:t>
            </a:r>
            <a:endParaRPr lang="en-US" sz="1200" dirty="0" smtClean="0">
              <a:solidFill>
                <a:srgbClr val="024F84"/>
              </a:solidFill>
              <a:latin typeface="DejaVu Serif"/>
              <a:cs typeface="DejaVu Serif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P</a:t>
            </a:r>
            <a:r>
              <a:rPr sz="1200" u="sng" spc="-30" dirty="0" smtClean="0">
                <a:latin typeface="Arial"/>
                <a:cs typeface="Arial"/>
              </a:rPr>
              <a:t>roblem </a:t>
            </a:r>
            <a:r>
              <a:rPr lang="en-US" sz="1200" u="sng" spc="-20" dirty="0" smtClean="0">
                <a:latin typeface="Arial"/>
                <a:cs typeface="Arial"/>
              </a:rPr>
              <a:t>S</a:t>
            </a:r>
            <a:r>
              <a:rPr sz="1200" u="sng" spc="-20" dirty="0" smtClean="0">
                <a:latin typeface="Arial"/>
                <a:cs typeface="Arial"/>
              </a:rPr>
              <a:t>et </a:t>
            </a:r>
            <a:r>
              <a:rPr lang="en-US" sz="1200" u="sng" spc="-10" dirty="0" smtClean="0">
                <a:latin typeface="Arial"/>
                <a:cs typeface="Arial"/>
              </a:rPr>
              <a:t>2</a:t>
            </a:r>
            <a:r>
              <a:rPr lang="en-US" sz="1200" spc="-10" dirty="0">
                <a:latin typeface="Arial"/>
                <a:cs typeface="Arial"/>
              </a:rPr>
              <a:t> </a:t>
            </a:r>
            <a:r>
              <a:rPr lang="en-US" sz="1200" spc="-10" dirty="0" smtClean="0">
                <a:latin typeface="Arial"/>
                <a:cs typeface="Arial"/>
              </a:rPr>
              <a:t>due next </a:t>
            </a:r>
            <a:r>
              <a:rPr lang="en-US" sz="1200" b="1" spc="-10" dirty="0" smtClean="0">
                <a:latin typeface="Arial"/>
                <a:cs typeface="Arial"/>
              </a:rPr>
              <a:t>Wednesday 2/6 11:55</a:t>
            </a: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endParaRPr lang="en-US" sz="1200" b="1" spc="-10" dirty="0">
              <a:latin typeface="Arial"/>
              <a:cs typeface="Arial"/>
            </a:endParaRPr>
          </a:p>
          <a:p>
            <a:pPr marL="12700">
              <a:spcBef>
                <a:spcPts val="405"/>
              </a:spcBef>
            </a:pPr>
            <a:r>
              <a:rPr lang="en-US"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Readiness Assessment 3</a:t>
            </a:r>
            <a:r>
              <a:rPr lang="en-US" sz="1200" spc="-30" dirty="0" smtClean="0">
                <a:latin typeface="Arial"/>
                <a:cs typeface="Arial"/>
              </a:rPr>
              <a:t> </a:t>
            </a:r>
            <a:r>
              <a:rPr lang="en-US" sz="1200" spc="-10" dirty="0" smtClean="0">
                <a:latin typeface="Arial"/>
                <a:cs typeface="Arial"/>
              </a:rPr>
              <a:t>next </a:t>
            </a:r>
            <a:r>
              <a:rPr lang="en-US" sz="1200" b="1" spc="-10" dirty="0">
                <a:latin typeface="Arial"/>
                <a:cs typeface="Arial"/>
              </a:rPr>
              <a:t>Wednesday 2/6 </a:t>
            </a:r>
            <a:r>
              <a:rPr lang="en-US" sz="1200" b="1" spc="-10" dirty="0" smtClean="0">
                <a:latin typeface="Arial"/>
                <a:cs typeface="Arial"/>
              </a:rPr>
              <a:t>in class!</a:t>
            </a:r>
            <a:endParaRPr lang="en-US" sz="1200" b="1" spc="-1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endParaRPr lang="en-US" sz="1200" b="1" spc="-1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endParaRPr sz="1200" b="1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250" y="358775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Coming up…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7321711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6" y="1662812"/>
            <a:ext cx="2264790" cy="1549593"/>
          </a:xfrm>
          <a:prstGeom prst="rect">
            <a:avLst/>
          </a:prstGeom>
          <a:ln w="12700">
            <a:noFill/>
          </a:ln>
        </p:spPr>
      </p:pic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6611" y="1351460"/>
            <a:ext cx="1267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New Priors</a:t>
            </a:r>
            <a:endParaRPr lang="en-US" sz="1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  <a:blipFill>
                <a:blip r:embed="rId3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  <a:blipFill>
                <a:blip r:embed="rId4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  <a:blipFill>
                <a:blip r:embed="rId6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  <a:blipFill>
                <a:blip r:embed="rId8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539990" y="1685896"/>
                <a:ext cx="84311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90" y="1685896"/>
                <a:ext cx="843116" cy="230832"/>
              </a:xfrm>
              <a:prstGeom prst="rect">
                <a:avLst/>
              </a:prstGeom>
              <a:blipFill>
                <a:blip r:embed="rId13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/>
              <p:cNvSpPr/>
              <p:nvPr/>
            </p:nvSpPr>
            <p:spPr>
              <a:xfrm>
                <a:off x="577872" y="2646180"/>
                <a:ext cx="843116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72" y="2646180"/>
                <a:ext cx="843116" cy="230832"/>
              </a:xfrm>
              <a:prstGeom prst="rect">
                <a:avLst/>
              </a:prstGeom>
              <a:blipFill>
                <a:blip r:embed="rId1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>
            <a:endCxn id="8" idx="2"/>
          </p:cNvCxnSpPr>
          <p:nvPr/>
        </p:nvCxnSpPr>
        <p:spPr>
          <a:xfrm flipV="1">
            <a:off x="710441" y="1690014"/>
            <a:ext cx="409971" cy="2267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766643" y="2638100"/>
            <a:ext cx="409971" cy="2267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36292" y="559974"/>
            <a:ext cx="1660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Iteration 1</a:t>
            </a:r>
            <a:endParaRPr lang="en-US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1468267" y="579319"/>
                <a:ext cx="284780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schemeClr val="tx1"/>
                    </a:solidFill>
                  </a:rPr>
                  <a:t>Observed </a:t>
                </a:r>
                <a:r>
                  <a:rPr lang="en-US" sz="1100" dirty="0" smtClean="0">
                    <a:solidFill>
                      <a:srgbClr val="7030A0"/>
                    </a:solidFill>
                  </a:rPr>
                  <a:t>Data 1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b="1" u="sng" dirty="0" smtClean="0">
                    <a:solidFill>
                      <a:schemeClr val="tx1"/>
                    </a:solidFill>
                  </a:rPr>
                  <a:t>Old </a:t>
                </a:r>
                <a:r>
                  <a:rPr lang="en-US" sz="1100" b="1" u="sng" dirty="0" smtClean="0">
                    <a:solidFill>
                      <a:schemeClr val="tx1"/>
                    </a:solidFill>
                  </a:rPr>
                  <a:t>Posterior:</a:t>
                </a:r>
                <a:r>
                  <a:rPr lang="en-US" sz="1100" b="1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1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1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1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8267" y="579319"/>
                <a:ext cx="2847807" cy="430887"/>
              </a:xfrm>
              <a:prstGeom prst="rect">
                <a:avLst/>
              </a:prstGeom>
              <a:blipFill>
                <a:blip r:embed="rId15"/>
                <a:stretch>
                  <a:fillRect t="-1408" b="-8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192071" y="972307"/>
            <a:ext cx="1660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Iteration 2</a:t>
            </a:r>
            <a:endParaRPr lang="en-US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1430458" y="1027409"/>
                <a:ext cx="301478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schemeClr val="tx1"/>
                    </a:solidFill>
                  </a:rPr>
                  <a:t>NOW we observed </a:t>
                </a:r>
                <a:r>
                  <a:rPr lang="en-US" sz="1100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rPr>
                  <a:t>Data </a:t>
                </a:r>
                <a:r>
                  <a:rPr lang="en-US" sz="1100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rPr>
                  <a:t>2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b="1" u="sng" dirty="0" smtClean="0">
                    <a:solidFill>
                      <a:schemeClr val="tx1"/>
                    </a:solidFill>
                  </a:rPr>
                  <a:t>FIND </a:t>
                </a:r>
                <a:r>
                  <a:rPr lang="en-US" sz="1100" b="1" u="sng" dirty="0" smtClean="0">
                    <a:solidFill>
                      <a:schemeClr val="tx1"/>
                    </a:solidFill>
                  </a:rPr>
                  <a:t>NEW Posterior:</a:t>
                </a:r>
                <a:r>
                  <a:rPr lang="en-US" sz="1100" b="1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1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100" b="1" i="1" smtClean="0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100" b="1" i="1" smtClean="0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 smtClean="0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</m:oMath>
                </a14:m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0458" y="1027409"/>
                <a:ext cx="3014789" cy="430887"/>
              </a:xfrm>
              <a:prstGeom prst="rect">
                <a:avLst/>
              </a:prstGeom>
              <a:blipFill>
                <a:blip r:embed="rId16"/>
                <a:stretch>
                  <a:fillRect t="-1429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075933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6" y="1662812"/>
            <a:ext cx="2264790" cy="1549593"/>
          </a:xfrm>
          <a:prstGeom prst="rect">
            <a:avLst/>
          </a:prstGeom>
          <a:ln w="12700">
            <a:noFill/>
          </a:ln>
        </p:spPr>
      </p:pic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6611" y="1351460"/>
            <a:ext cx="1267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New Priors</a:t>
            </a:r>
            <a:endParaRPr lang="en-US" sz="1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  <a:blipFill>
                <a:blip r:embed="rId3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  <a:blipFill>
                <a:blip r:embed="rId4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  <a:blipFill>
                <a:blip r:embed="rId6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  <a:blipFill>
                <a:blip r:embed="rId8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236292" y="559974"/>
            <a:ext cx="1660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Iteration 1</a:t>
            </a:r>
            <a:endParaRPr lang="en-US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1468267" y="579319"/>
                <a:ext cx="284780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schemeClr val="tx1"/>
                    </a:solidFill>
                  </a:rPr>
                  <a:t>Observed </a:t>
                </a:r>
                <a:r>
                  <a:rPr lang="en-US" sz="1100" dirty="0" smtClean="0">
                    <a:solidFill>
                      <a:srgbClr val="7030A0"/>
                    </a:solidFill>
                  </a:rPr>
                  <a:t>Data 1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b="1" u="sng" dirty="0" smtClean="0">
                    <a:solidFill>
                      <a:schemeClr val="tx1"/>
                    </a:solidFill>
                  </a:rPr>
                  <a:t>Old </a:t>
                </a:r>
                <a:r>
                  <a:rPr lang="en-US" sz="1100" b="1" u="sng" dirty="0" smtClean="0">
                    <a:solidFill>
                      <a:schemeClr val="tx1"/>
                    </a:solidFill>
                  </a:rPr>
                  <a:t>Posterior:</a:t>
                </a:r>
                <a:r>
                  <a:rPr lang="en-US" sz="1100" b="1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1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1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1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8267" y="579319"/>
                <a:ext cx="2847807" cy="430887"/>
              </a:xfrm>
              <a:prstGeom prst="rect">
                <a:avLst/>
              </a:prstGeom>
              <a:blipFill>
                <a:blip r:embed="rId13"/>
                <a:stretch>
                  <a:fillRect t="-1408" b="-8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192071" y="972307"/>
            <a:ext cx="1660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Iteration 2</a:t>
            </a:r>
            <a:endParaRPr lang="en-US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1430458" y="1027409"/>
                <a:ext cx="301478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schemeClr val="tx1"/>
                    </a:solidFill>
                  </a:rPr>
                  <a:t>NOW we observed </a:t>
                </a:r>
                <a:r>
                  <a:rPr lang="en-US" sz="1100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rPr>
                  <a:t>Data </a:t>
                </a:r>
                <a:r>
                  <a:rPr lang="en-US" sz="1100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rPr>
                  <a:t>2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b="1" u="sng" dirty="0" smtClean="0">
                    <a:solidFill>
                      <a:schemeClr val="tx1"/>
                    </a:solidFill>
                  </a:rPr>
                  <a:t>FIND </a:t>
                </a:r>
                <a:r>
                  <a:rPr lang="en-US" sz="1100" b="1" u="sng" dirty="0" smtClean="0">
                    <a:solidFill>
                      <a:schemeClr val="tx1"/>
                    </a:solidFill>
                  </a:rPr>
                  <a:t>NEW Posterior:</a:t>
                </a:r>
                <a:r>
                  <a:rPr lang="en-US" sz="1100" b="1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1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100" b="1" i="1" smtClean="0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100" b="1" i="1" smtClean="0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 smtClean="0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</m:oMath>
                </a14:m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0458" y="1027409"/>
                <a:ext cx="3014789" cy="430887"/>
              </a:xfrm>
              <a:prstGeom prst="rect">
                <a:avLst/>
              </a:prstGeom>
              <a:blipFill>
                <a:blip r:embed="rId14"/>
                <a:stretch>
                  <a:fillRect t="-1429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028788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6" y="1662812"/>
            <a:ext cx="2264790" cy="1549593"/>
          </a:xfrm>
          <a:prstGeom prst="rect">
            <a:avLst/>
          </a:prstGeom>
          <a:ln w="12700">
            <a:noFill/>
          </a:ln>
        </p:spPr>
      </p:pic>
      <p:sp>
        <p:nvSpPr>
          <p:cNvPr id="2" name="object 2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5054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Bayesian inference: </a:t>
            </a:r>
            <a:r>
              <a:rPr spc="25" dirty="0"/>
              <a:t>start </a:t>
            </a:r>
            <a:r>
              <a:rPr spc="35" dirty="0"/>
              <a:t>with </a:t>
            </a:r>
            <a:r>
              <a:rPr spc="-5" dirty="0"/>
              <a:t>a </a:t>
            </a:r>
            <a:r>
              <a:rPr spc="5" dirty="0"/>
              <a:t>prior, </a:t>
            </a:r>
            <a:r>
              <a:rPr spc="30" dirty="0"/>
              <a:t>collect </a:t>
            </a:r>
            <a:r>
              <a:rPr spc="20" dirty="0"/>
              <a:t>data,</a:t>
            </a:r>
            <a:r>
              <a:rPr spc="215" dirty="0"/>
              <a:t> </a:t>
            </a:r>
            <a:r>
              <a:rPr spc="20" dirty="0"/>
              <a:t>calculate</a:t>
            </a:r>
          </a:p>
          <a:p>
            <a:pPr marL="2186940">
              <a:lnSpc>
                <a:spcPct val="100000"/>
              </a:lnSpc>
              <a:spcBef>
                <a:spcPts val="95"/>
              </a:spcBef>
            </a:pPr>
            <a:r>
              <a:rPr spc="15" dirty="0"/>
              <a:t>posterior, </a:t>
            </a:r>
            <a:r>
              <a:rPr spc="20" dirty="0"/>
              <a:t>make </a:t>
            </a:r>
            <a:r>
              <a:rPr spc="-5" dirty="0"/>
              <a:t>a </a:t>
            </a:r>
            <a:r>
              <a:rPr spc="25" dirty="0"/>
              <a:t>decision or</a:t>
            </a:r>
            <a:r>
              <a:rPr spc="-60" dirty="0"/>
              <a:t> </a:t>
            </a:r>
            <a:r>
              <a:rPr spc="15" dirty="0"/>
              <a:t>iterate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851" y="5793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6611" y="1351460"/>
            <a:ext cx="1267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New Priors</a:t>
            </a:r>
            <a:endParaRPr lang="en-US" sz="1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76" y="1999917"/>
                <a:ext cx="611065" cy="215444"/>
              </a:xfrm>
              <a:prstGeom prst="rect">
                <a:avLst/>
              </a:prstGeom>
              <a:blipFill>
                <a:blip r:embed="rId3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𝑩𝒆𝒍𝒊𝒆𝒇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800" b="1" i="1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58" y="2669648"/>
                <a:ext cx="611065" cy="215444"/>
              </a:xfrm>
              <a:prstGeom prst="rect">
                <a:avLst/>
              </a:prstGeom>
              <a:blipFill>
                <a:blip r:embed="rId4"/>
                <a:stretch>
                  <a:fillRect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5584" y="1455064"/>
                <a:ext cx="1253484" cy="2308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438816"/>
                <a:ext cx="1253484" cy="230832"/>
              </a:xfrm>
              <a:prstGeom prst="rect">
                <a:avLst/>
              </a:prstGeom>
              <a:blipFill>
                <a:blip r:embed="rId6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536" y="2877012"/>
                <a:ext cx="1253484" cy="230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00" b="1" i="1" smtClean="0"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9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 smtClean="0">
                              <a:solidFill>
                                <a:schemeClr val="accent4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900" b="1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9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9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736" y="1884501"/>
                <a:ext cx="1253484" cy="230832"/>
              </a:xfrm>
              <a:prstGeom prst="rect">
                <a:avLst/>
              </a:prstGeom>
              <a:blipFill>
                <a:blip r:embed="rId8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192" y="1642754"/>
                <a:ext cx="630301" cy="24622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10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923" y="2627186"/>
                <a:ext cx="630301" cy="24622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230" y="2003522"/>
                <a:ext cx="673581" cy="2616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𝑫𝒂𝒕𝒂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1" i="1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561" y="3009500"/>
                <a:ext cx="673581" cy="26161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441029" y="1602026"/>
            <a:ext cx="1203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rgbClr val="C00000"/>
                </a:solidFill>
              </a:rPr>
              <a:t>Old posterior</a:t>
            </a:r>
            <a:endParaRPr lang="en-US" sz="1050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71881" y="2908146"/>
            <a:ext cx="1203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rgbClr val="C00000"/>
                </a:solidFill>
              </a:rPr>
              <a:t>1-(Old posterior)</a:t>
            </a:r>
            <a:endParaRPr lang="en-US" sz="105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82490" y="1721863"/>
                <a:ext cx="1012585" cy="2000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7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90" y="1721863"/>
                <a:ext cx="1012585" cy="20005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302435" y="3069728"/>
                <a:ext cx="1172693" cy="2000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7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7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𝑷</m:t>
                      </m:r>
                      <m:d>
                        <m:dPr>
                          <m:ctrlP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𝑩𝒆𝒍𝒊𝒆𝒇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𝑫𝒂𝒕𝒂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7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US" sz="7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35" y="3069728"/>
                <a:ext cx="1172693" cy="20005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236292" y="559974"/>
            <a:ext cx="1660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Iteration 1</a:t>
            </a:r>
            <a:endParaRPr lang="en-US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1468267" y="579319"/>
                <a:ext cx="284780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schemeClr val="tx1"/>
                    </a:solidFill>
                  </a:rPr>
                  <a:t>Observed </a:t>
                </a:r>
                <a:r>
                  <a:rPr lang="en-US" sz="1100" dirty="0" smtClean="0">
                    <a:solidFill>
                      <a:srgbClr val="7030A0"/>
                    </a:solidFill>
                  </a:rPr>
                  <a:t>Data 1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b="1" u="sng" dirty="0" smtClean="0">
                    <a:solidFill>
                      <a:schemeClr val="tx1"/>
                    </a:solidFill>
                  </a:rPr>
                  <a:t>Old </a:t>
                </a:r>
                <a:r>
                  <a:rPr lang="en-US" sz="1100" b="1" u="sng" dirty="0" smtClean="0">
                    <a:solidFill>
                      <a:schemeClr val="tx1"/>
                    </a:solidFill>
                  </a:rPr>
                  <a:t>Posterior:</a:t>
                </a:r>
                <a:r>
                  <a:rPr lang="en-US" sz="1100" b="1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1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1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1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1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1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1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1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8267" y="579319"/>
                <a:ext cx="2847807" cy="430887"/>
              </a:xfrm>
              <a:prstGeom prst="rect">
                <a:avLst/>
              </a:prstGeom>
              <a:blipFill>
                <a:blip r:embed="rId15"/>
                <a:stretch>
                  <a:fillRect t="-1408" b="-8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192071" y="972307"/>
            <a:ext cx="1660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Iteration 2</a:t>
            </a:r>
            <a:endParaRPr lang="en-US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1430458" y="1027409"/>
                <a:ext cx="301478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schemeClr val="tx1"/>
                    </a:solidFill>
                  </a:rPr>
                  <a:t>NOW we observed </a:t>
                </a:r>
                <a:r>
                  <a:rPr lang="en-US" sz="1100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rPr>
                  <a:t>Data </a:t>
                </a:r>
                <a:r>
                  <a:rPr lang="en-US" sz="1100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rPr>
                  <a:t>2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100" b="1" u="sng" dirty="0" smtClean="0">
                    <a:solidFill>
                      <a:schemeClr val="tx1"/>
                    </a:solidFill>
                  </a:rPr>
                  <a:t>FIND </a:t>
                </a:r>
                <a:r>
                  <a:rPr lang="en-US" sz="1100" b="1" u="sng" dirty="0" smtClean="0">
                    <a:solidFill>
                      <a:schemeClr val="tx1"/>
                    </a:solidFill>
                  </a:rPr>
                  <a:t>NEW Posterior:</a:t>
                </a:r>
                <a:r>
                  <a:rPr lang="en-US" sz="1100" b="1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1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𝒆𝒍𝒊𝒆𝒇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1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100" b="1" i="1" smtClean="0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𝑫𝒂𝒕𝒂</m:t>
                        </m:r>
                        <m:r>
                          <a:rPr lang="en-US" sz="1100" b="1" i="1" smtClean="0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 smtClean="0">
                            <a:solidFill>
                              <a:schemeClr val="accent4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</m:oMath>
                </a14:m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0458" y="1027409"/>
                <a:ext cx="3014789" cy="430887"/>
              </a:xfrm>
              <a:prstGeom prst="rect">
                <a:avLst/>
              </a:prstGeom>
              <a:blipFill>
                <a:blip r:embed="rId16"/>
                <a:stretch>
                  <a:fillRect t="-1429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214856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&amp;M's Chocolates in Bow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735" y="1404699"/>
            <a:ext cx="1534615" cy="102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335" y="1488520"/>
            <a:ext cx="1753195" cy="83809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8145" y="508636"/>
            <a:ext cx="3792855" cy="476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95" b="1" dirty="0"/>
              <a:t>Win candy today!</a:t>
            </a:r>
          </a:p>
        </p:txBody>
      </p:sp>
    </p:spTree>
    <p:extLst>
      <p:ext uri="{BB962C8B-B14F-4D97-AF65-F5344CB8AC3E}">
        <p14:creationId xmlns:p14="http://schemas.microsoft.com/office/powerpoint/2010/main" val="131496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25240" y="57937"/>
            <a:ext cx="68770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Dice</a:t>
            </a:r>
            <a:r>
              <a:rPr sz="105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game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380266"/>
            <a:ext cx="3291840" cy="65341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200" spc="-30" dirty="0">
                <a:latin typeface="Arial"/>
                <a:cs typeface="Arial"/>
              </a:rPr>
              <a:t>We’ll </a:t>
            </a:r>
            <a:r>
              <a:rPr sz="1200" spc="-35" dirty="0">
                <a:latin typeface="Arial"/>
                <a:cs typeface="Arial"/>
              </a:rPr>
              <a:t>play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0" dirty="0">
                <a:latin typeface="Arial"/>
                <a:cs typeface="Arial"/>
              </a:rPr>
              <a:t>game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0" dirty="0">
                <a:latin typeface="Arial"/>
                <a:cs typeface="Arial"/>
              </a:rPr>
              <a:t>demonstrate </a:t>
            </a:r>
            <a:r>
              <a:rPr sz="1200" spc="-25" dirty="0">
                <a:latin typeface="Arial"/>
                <a:cs typeface="Arial"/>
              </a:rPr>
              <a:t>this</a:t>
            </a:r>
            <a:r>
              <a:rPr sz="1200" spc="150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approach:</a:t>
            </a:r>
            <a:endParaRPr sz="120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spcBef>
                <a:spcPts val="35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Two </a:t>
            </a:r>
            <a:r>
              <a:rPr sz="1200" spc="-15" dirty="0">
                <a:latin typeface="Arial"/>
                <a:cs typeface="Arial"/>
              </a:rPr>
              <a:t>dice: </a:t>
            </a:r>
            <a:r>
              <a:rPr sz="1200" spc="-10" dirty="0">
                <a:latin typeface="Arial"/>
                <a:cs typeface="Arial"/>
              </a:rPr>
              <a:t>6-sided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12-sided</a:t>
            </a:r>
            <a:endParaRPr sz="12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000" spc="-60" dirty="0">
                <a:solidFill>
                  <a:srgbClr val="024F84"/>
                </a:solidFill>
                <a:latin typeface="Arial"/>
                <a:cs typeface="Arial"/>
              </a:rPr>
              <a:t>– </a:t>
            </a:r>
            <a:r>
              <a:rPr sz="1000" spc="-60" dirty="0">
                <a:latin typeface="Arial"/>
                <a:cs typeface="Arial"/>
              </a:rPr>
              <a:t>I </a:t>
            </a:r>
            <a:r>
              <a:rPr sz="1000" spc="-20" dirty="0">
                <a:latin typeface="Arial"/>
                <a:cs typeface="Arial"/>
              </a:rPr>
              <a:t>keep </a:t>
            </a:r>
            <a:r>
              <a:rPr sz="1000" spc="-25" dirty="0">
                <a:latin typeface="Arial"/>
                <a:cs typeface="Arial"/>
              </a:rPr>
              <a:t>one die </a:t>
            </a:r>
            <a:r>
              <a:rPr sz="1000" spc="-15" dirty="0">
                <a:latin typeface="Arial"/>
                <a:cs typeface="Arial"/>
              </a:rPr>
              <a:t>on </a:t>
            </a:r>
            <a:r>
              <a:rPr sz="1000" spc="-20" dirty="0">
                <a:latin typeface="Arial"/>
                <a:cs typeface="Arial"/>
              </a:rPr>
              <a:t>the </a:t>
            </a:r>
            <a:r>
              <a:rPr sz="1000" spc="-25" dirty="0">
                <a:latin typeface="Arial"/>
                <a:cs typeface="Arial"/>
              </a:rPr>
              <a:t>left </a:t>
            </a:r>
            <a:r>
              <a:rPr sz="1000" spc="-20" dirty="0">
                <a:latin typeface="Arial"/>
                <a:cs typeface="Arial"/>
              </a:rPr>
              <a:t>and </a:t>
            </a:r>
            <a:r>
              <a:rPr sz="1000" spc="-25" dirty="0">
                <a:latin typeface="Arial"/>
                <a:cs typeface="Arial"/>
              </a:rPr>
              <a:t>one die </a:t>
            </a:r>
            <a:r>
              <a:rPr sz="1000" spc="-15" dirty="0">
                <a:latin typeface="Arial"/>
                <a:cs typeface="Arial"/>
              </a:rPr>
              <a:t>on </a:t>
            </a:r>
            <a:r>
              <a:rPr sz="1000" spc="-20" dirty="0">
                <a:latin typeface="Arial"/>
                <a:cs typeface="Arial"/>
              </a:rPr>
              <a:t>the</a:t>
            </a:r>
            <a:r>
              <a:rPr sz="1000" spc="200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right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62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🎰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850" y="-1011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2610959"/>
            <a:ext cx="1753195" cy="838091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25240" y="57937"/>
            <a:ext cx="68770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Dice</a:t>
            </a:r>
            <a:r>
              <a:rPr spc="-45" dirty="0"/>
              <a:t> </a:t>
            </a:r>
            <a:r>
              <a:rPr spc="20" dirty="0"/>
              <a:t>game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380266"/>
            <a:ext cx="3291840" cy="90487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200" spc="-30" dirty="0">
                <a:latin typeface="Arial"/>
                <a:cs typeface="Arial"/>
              </a:rPr>
              <a:t>We’ll </a:t>
            </a:r>
            <a:r>
              <a:rPr sz="1200" spc="-35" dirty="0">
                <a:latin typeface="Arial"/>
                <a:cs typeface="Arial"/>
              </a:rPr>
              <a:t>play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0" dirty="0">
                <a:latin typeface="Arial"/>
                <a:cs typeface="Arial"/>
              </a:rPr>
              <a:t>game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0" dirty="0">
                <a:latin typeface="Arial"/>
                <a:cs typeface="Arial"/>
              </a:rPr>
              <a:t>demonstrate </a:t>
            </a:r>
            <a:r>
              <a:rPr sz="1200" spc="-25" dirty="0">
                <a:latin typeface="Arial"/>
                <a:cs typeface="Arial"/>
              </a:rPr>
              <a:t>this</a:t>
            </a:r>
            <a:r>
              <a:rPr sz="1200" spc="150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approach:</a:t>
            </a:r>
            <a:endParaRPr sz="120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spcBef>
                <a:spcPts val="35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Two </a:t>
            </a:r>
            <a:r>
              <a:rPr sz="1200" spc="-15" dirty="0">
                <a:latin typeface="Arial"/>
                <a:cs typeface="Arial"/>
              </a:rPr>
              <a:t>dice: </a:t>
            </a:r>
            <a:r>
              <a:rPr sz="1200" spc="-10" dirty="0">
                <a:latin typeface="Arial"/>
                <a:cs typeface="Arial"/>
              </a:rPr>
              <a:t>6-sided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12-sided</a:t>
            </a:r>
            <a:endParaRPr sz="12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000" spc="-60" dirty="0">
                <a:solidFill>
                  <a:srgbClr val="024F84"/>
                </a:solidFill>
                <a:latin typeface="Arial"/>
                <a:cs typeface="Arial"/>
              </a:rPr>
              <a:t>– </a:t>
            </a:r>
            <a:r>
              <a:rPr sz="1000" spc="-60" dirty="0">
                <a:latin typeface="Arial"/>
                <a:cs typeface="Arial"/>
              </a:rPr>
              <a:t>I </a:t>
            </a:r>
            <a:r>
              <a:rPr sz="1000" spc="-20" dirty="0">
                <a:latin typeface="Arial"/>
                <a:cs typeface="Arial"/>
              </a:rPr>
              <a:t>keep </a:t>
            </a:r>
            <a:r>
              <a:rPr sz="1000" spc="-25" dirty="0">
                <a:latin typeface="Arial"/>
                <a:cs typeface="Arial"/>
              </a:rPr>
              <a:t>one die </a:t>
            </a:r>
            <a:r>
              <a:rPr sz="1000" spc="-15" dirty="0">
                <a:latin typeface="Arial"/>
                <a:cs typeface="Arial"/>
              </a:rPr>
              <a:t>on </a:t>
            </a:r>
            <a:r>
              <a:rPr sz="1000" spc="-20" dirty="0">
                <a:latin typeface="Arial"/>
                <a:cs typeface="Arial"/>
              </a:rPr>
              <a:t>the </a:t>
            </a:r>
            <a:r>
              <a:rPr sz="1000" spc="-25" dirty="0">
                <a:latin typeface="Arial"/>
                <a:cs typeface="Arial"/>
              </a:rPr>
              <a:t>left </a:t>
            </a:r>
            <a:r>
              <a:rPr sz="1000" spc="-20" dirty="0">
                <a:latin typeface="Arial"/>
                <a:cs typeface="Arial"/>
              </a:rPr>
              <a:t>and </a:t>
            </a:r>
            <a:r>
              <a:rPr sz="1000" spc="-25" dirty="0">
                <a:latin typeface="Arial"/>
                <a:cs typeface="Arial"/>
              </a:rPr>
              <a:t>one die </a:t>
            </a:r>
            <a:r>
              <a:rPr sz="1000" spc="-15" dirty="0">
                <a:latin typeface="Arial"/>
                <a:cs typeface="Arial"/>
              </a:rPr>
              <a:t>on </a:t>
            </a:r>
            <a:r>
              <a:rPr sz="1000" spc="-20" dirty="0">
                <a:latin typeface="Arial"/>
                <a:cs typeface="Arial"/>
              </a:rPr>
              <a:t>the</a:t>
            </a:r>
            <a:r>
              <a:rPr sz="1000" spc="200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right</a:t>
            </a:r>
            <a:endParaRPr sz="100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spcBef>
                <a:spcPts val="54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5" dirty="0">
                <a:latin typeface="Arial"/>
                <a:cs typeface="Arial"/>
              </a:rPr>
              <a:t>“good </a:t>
            </a:r>
            <a:r>
              <a:rPr sz="1200" spc="-10" dirty="0">
                <a:latin typeface="Arial"/>
                <a:cs typeface="Arial"/>
              </a:rPr>
              <a:t>die”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10" dirty="0">
                <a:latin typeface="Arial"/>
                <a:cs typeface="Arial"/>
              </a:rPr>
              <a:t>12-sided </a:t>
            </a:r>
            <a:r>
              <a:rPr sz="1200" spc="-25" dirty="0">
                <a:latin typeface="Arial"/>
                <a:cs typeface="Arial"/>
              </a:rPr>
              <a:t>die.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62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🎰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850" y="-1011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2610959"/>
            <a:ext cx="1753195" cy="838091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25240" y="57937"/>
            <a:ext cx="68770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Dice</a:t>
            </a:r>
            <a:r>
              <a:rPr spc="-45" dirty="0"/>
              <a:t> </a:t>
            </a:r>
            <a:r>
              <a:rPr spc="20" dirty="0"/>
              <a:t>game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380266"/>
            <a:ext cx="4043679" cy="131000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200" spc="-30" dirty="0">
                <a:latin typeface="Arial"/>
                <a:cs typeface="Arial"/>
              </a:rPr>
              <a:t>We’ll </a:t>
            </a:r>
            <a:r>
              <a:rPr sz="1200" spc="-35" dirty="0">
                <a:latin typeface="Arial"/>
                <a:cs typeface="Arial"/>
              </a:rPr>
              <a:t>play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0" dirty="0">
                <a:latin typeface="Arial"/>
                <a:cs typeface="Arial"/>
              </a:rPr>
              <a:t>game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0" dirty="0">
                <a:latin typeface="Arial"/>
                <a:cs typeface="Arial"/>
              </a:rPr>
              <a:t>demonstrate </a:t>
            </a:r>
            <a:r>
              <a:rPr sz="1200" spc="-25" dirty="0">
                <a:latin typeface="Arial"/>
                <a:cs typeface="Arial"/>
              </a:rPr>
              <a:t>this</a:t>
            </a:r>
            <a:r>
              <a:rPr sz="1200" spc="155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approach:</a:t>
            </a:r>
            <a:endParaRPr sz="120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spcBef>
                <a:spcPts val="35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Two </a:t>
            </a:r>
            <a:r>
              <a:rPr sz="1200" spc="-15" dirty="0">
                <a:latin typeface="Arial"/>
                <a:cs typeface="Arial"/>
              </a:rPr>
              <a:t>dice: </a:t>
            </a:r>
            <a:r>
              <a:rPr sz="1200" spc="-10" dirty="0">
                <a:latin typeface="Arial"/>
                <a:cs typeface="Arial"/>
              </a:rPr>
              <a:t>6-sided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8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12-sided</a:t>
            </a:r>
            <a:endParaRPr sz="12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000" spc="-60" dirty="0">
                <a:solidFill>
                  <a:srgbClr val="024F84"/>
                </a:solidFill>
                <a:latin typeface="Arial"/>
                <a:cs typeface="Arial"/>
              </a:rPr>
              <a:t>– </a:t>
            </a:r>
            <a:r>
              <a:rPr sz="1000" spc="-60" dirty="0">
                <a:latin typeface="Arial"/>
                <a:cs typeface="Arial"/>
              </a:rPr>
              <a:t>I </a:t>
            </a:r>
            <a:r>
              <a:rPr sz="1000" spc="-20" dirty="0">
                <a:latin typeface="Arial"/>
                <a:cs typeface="Arial"/>
              </a:rPr>
              <a:t>keep </a:t>
            </a:r>
            <a:r>
              <a:rPr sz="1000" spc="-25" dirty="0">
                <a:latin typeface="Arial"/>
                <a:cs typeface="Arial"/>
              </a:rPr>
              <a:t>one die </a:t>
            </a:r>
            <a:r>
              <a:rPr sz="1000" spc="-15" dirty="0">
                <a:latin typeface="Arial"/>
                <a:cs typeface="Arial"/>
              </a:rPr>
              <a:t>on </a:t>
            </a:r>
            <a:r>
              <a:rPr sz="1000" spc="-20" dirty="0">
                <a:latin typeface="Arial"/>
                <a:cs typeface="Arial"/>
              </a:rPr>
              <a:t>the </a:t>
            </a:r>
            <a:r>
              <a:rPr sz="1000" spc="-25" dirty="0">
                <a:latin typeface="Arial"/>
                <a:cs typeface="Arial"/>
              </a:rPr>
              <a:t>left </a:t>
            </a:r>
            <a:r>
              <a:rPr sz="1000" spc="-20" dirty="0">
                <a:latin typeface="Arial"/>
                <a:cs typeface="Arial"/>
              </a:rPr>
              <a:t>and </a:t>
            </a:r>
            <a:r>
              <a:rPr sz="1000" spc="-25" dirty="0">
                <a:latin typeface="Arial"/>
                <a:cs typeface="Arial"/>
              </a:rPr>
              <a:t>one die </a:t>
            </a:r>
            <a:r>
              <a:rPr sz="1000" spc="-15" dirty="0">
                <a:latin typeface="Arial"/>
                <a:cs typeface="Arial"/>
              </a:rPr>
              <a:t>on </a:t>
            </a:r>
            <a:r>
              <a:rPr sz="1000" spc="-20" dirty="0">
                <a:latin typeface="Arial"/>
                <a:cs typeface="Arial"/>
              </a:rPr>
              <a:t>the</a:t>
            </a:r>
            <a:r>
              <a:rPr sz="1000" spc="200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right</a:t>
            </a:r>
            <a:endParaRPr sz="100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spcBef>
                <a:spcPts val="54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5" dirty="0">
                <a:latin typeface="Arial"/>
                <a:cs typeface="Arial"/>
              </a:rPr>
              <a:t>“good </a:t>
            </a:r>
            <a:r>
              <a:rPr sz="1200" spc="-10" dirty="0">
                <a:latin typeface="Arial"/>
                <a:cs typeface="Arial"/>
              </a:rPr>
              <a:t>die”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10" dirty="0">
                <a:latin typeface="Arial"/>
                <a:cs typeface="Arial"/>
              </a:rPr>
              <a:t>12-sided </a:t>
            </a:r>
            <a:r>
              <a:rPr sz="1200" spc="-25" dirty="0">
                <a:latin typeface="Arial"/>
                <a:cs typeface="Arial"/>
              </a:rPr>
              <a:t>die.</a:t>
            </a:r>
            <a:endParaRPr sz="1200">
              <a:latin typeface="Arial"/>
              <a:cs typeface="Arial"/>
            </a:endParaRPr>
          </a:p>
          <a:p>
            <a:pPr marL="309880" marR="5080" indent="-182245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0" dirty="0">
                <a:latin typeface="Arial"/>
                <a:cs typeface="Arial"/>
              </a:rPr>
              <a:t>Ultimate </a:t>
            </a:r>
            <a:r>
              <a:rPr sz="1200" spc="-25" dirty="0">
                <a:latin typeface="Arial"/>
                <a:cs typeface="Arial"/>
              </a:rPr>
              <a:t>goal: </a:t>
            </a:r>
            <a:r>
              <a:rPr sz="1200" spc="-15" dirty="0">
                <a:latin typeface="Arial"/>
                <a:cs typeface="Arial"/>
              </a:rPr>
              <a:t>come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0" dirty="0">
                <a:latin typeface="Arial"/>
                <a:cs typeface="Arial"/>
              </a:rPr>
              <a:t>class </a:t>
            </a:r>
            <a:r>
              <a:rPr sz="1200" spc="-25" dirty="0">
                <a:latin typeface="Arial"/>
                <a:cs typeface="Arial"/>
              </a:rPr>
              <a:t>consensus </a:t>
            </a:r>
            <a:r>
              <a:rPr sz="1200" spc="-10" dirty="0">
                <a:latin typeface="Arial"/>
                <a:cs typeface="Arial"/>
              </a:rPr>
              <a:t>about </a:t>
            </a:r>
            <a:r>
              <a:rPr sz="1200" spc="-25" dirty="0">
                <a:latin typeface="Arial"/>
                <a:cs typeface="Arial"/>
              </a:rPr>
              <a:t>whether 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die </a:t>
            </a:r>
            <a:r>
              <a:rPr sz="1200" spc="-20" dirty="0">
                <a:latin typeface="Arial"/>
                <a:cs typeface="Arial"/>
              </a:rPr>
              <a:t>on the </a:t>
            </a:r>
            <a:r>
              <a:rPr sz="1200" spc="-30" dirty="0">
                <a:latin typeface="Arial"/>
                <a:cs typeface="Arial"/>
              </a:rPr>
              <a:t>left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die </a:t>
            </a:r>
            <a:r>
              <a:rPr sz="1200" spc="-20" dirty="0">
                <a:latin typeface="Arial"/>
                <a:cs typeface="Arial"/>
              </a:rPr>
              <a:t>on the right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5" dirty="0">
                <a:latin typeface="Arial"/>
                <a:cs typeface="Arial"/>
              </a:rPr>
              <a:t>“good</a:t>
            </a:r>
            <a:r>
              <a:rPr sz="1200" spc="31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die”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62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🎰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850" y="-1011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2610959"/>
            <a:ext cx="1753195" cy="838091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22205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Dice</a:t>
            </a:r>
            <a:r>
              <a:rPr sz="105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game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30" dirty="0">
                <a:latin typeface="Arial"/>
                <a:cs typeface="Arial"/>
              </a:rPr>
              <a:t>We’ll </a:t>
            </a:r>
            <a:r>
              <a:rPr sz="1200" spc="-35" dirty="0">
                <a:latin typeface="Arial"/>
                <a:cs typeface="Arial"/>
              </a:rPr>
              <a:t>play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0" dirty="0">
                <a:latin typeface="Arial"/>
                <a:cs typeface="Arial"/>
              </a:rPr>
              <a:t>game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0" dirty="0">
                <a:latin typeface="Arial"/>
                <a:cs typeface="Arial"/>
              </a:rPr>
              <a:t>demonstrate </a:t>
            </a:r>
            <a:r>
              <a:rPr sz="1200" spc="-25" dirty="0">
                <a:latin typeface="Arial"/>
                <a:cs typeface="Arial"/>
              </a:rPr>
              <a:t>this</a:t>
            </a:r>
            <a:r>
              <a:rPr sz="1200" spc="155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approach:</a:t>
            </a:r>
            <a:endParaRPr sz="1200" dirty="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spcBef>
                <a:spcPts val="35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Two </a:t>
            </a:r>
            <a:r>
              <a:rPr sz="1200" spc="-15" dirty="0">
                <a:latin typeface="Arial"/>
                <a:cs typeface="Arial"/>
              </a:rPr>
              <a:t>dice: </a:t>
            </a:r>
            <a:r>
              <a:rPr sz="1200" spc="-10" dirty="0">
                <a:latin typeface="Arial"/>
                <a:cs typeface="Arial"/>
              </a:rPr>
              <a:t>6-sided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8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12-sided</a:t>
            </a:r>
            <a:endParaRPr sz="1200" dirty="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000" spc="-60" dirty="0">
                <a:solidFill>
                  <a:srgbClr val="024F84"/>
                </a:solidFill>
                <a:latin typeface="Arial"/>
                <a:cs typeface="Arial"/>
              </a:rPr>
              <a:t>– </a:t>
            </a:r>
            <a:r>
              <a:rPr sz="1000" spc="-60" dirty="0">
                <a:latin typeface="Arial"/>
                <a:cs typeface="Arial"/>
              </a:rPr>
              <a:t>I </a:t>
            </a:r>
            <a:r>
              <a:rPr sz="1000" spc="-20" dirty="0">
                <a:latin typeface="Arial"/>
                <a:cs typeface="Arial"/>
              </a:rPr>
              <a:t>keep </a:t>
            </a:r>
            <a:r>
              <a:rPr sz="1000" spc="-25" dirty="0">
                <a:latin typeface="Arial"/>
                <a:cs typeface="Arial"/>
              </a:rPr>
              <a:t>one die </a:t>
            </a:r>
            <a:r>
              <a:rPr sz="1000" spc="-15" dirty="0">
                <a:latin typeface="Arial"/>
                <a:cs typeface="Arial"/>
              </a:rPr>
              <a:t>on </a:t>
            </a:r>
            <a:r>
              <a:rPr sz="1000" spc="-20" dirty="0">
                <a:latin typeface="Arial"/>
                <a:cs typeface="Arial"/>
              </a:rPr>
              <a:t>the </a:t>
            </a:r>
            <a:r>
              <a:rPr sz="1000" spc="-25" dirty="0">
                <a:latin typeface="Arial"/>
                <a:cs typeface="Arial"/>
              </a:rPr>
              <a:t>left </a:t>
            </a:r>
            <a:r>
              <a:rPr sz="1000" spc="-20" dirty="0">
                <a:latin typeface="Arial"/>
                <a:cs typeface="Arial"/>
              </a:rPr>
              <a:t>and </a:t>
            </a:r>
            <a:r>
              <a:rPr sz="1000" spc="-25" dirty="0">
                <a:latin typeface="Arial"/>
                <a:cs typeface="Arial"/>
              </a:rPr>
              <a:t>one die </a:t>
            </a:r>
            <a:r>
              <a:rPr sz="1000" spc="-15" dirty="0">
                <a:latin typeface="Arial"/>
                <a:cs typeface="Arial"/>
              </a:rPr>
              <a:t>on </a:t>
            </a:r>
            <a:r>
              <a:rPr sz="1000" spc="-20" dirty="0">
                <a:latin typeface="Arial"/>
                <a:cs typeface="Arial"/>
              </a:rPr>
              <a:t>the</a:t>
            </a:r>
            <a:r>
              <a:rPr sz="1000" spc="200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right</a:t>
            </a:r>
            <a:endParaRPr sz="1000" dirty="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spcBef>
                <a:spcPts val="54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5" dirty="0">
                <a:latin typeface="Arial"/>
                <a:cs typeface="Arial"/>
              </a:rPr>
              <a:t>“good </a:t>
            </a:r>
            <a:r>
              <a:rPr sz="1200" spc="-10" dirty="0">
                <a:latin typeface="Arial"/>
                <a:cs typeface="Arial"/>
              </a:rPr>
              <a:t>die”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10" dirty="0">
                <a:latin typeface="Arial"/>
                <a:cs typeface="Arial"/>
              </a:rPr>
              <a:t>12-sided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die.</a:t>
            </a:r>
            <a:endParaRPr sz="1200" dirty="0">
              <a:latin typeface="Arial"/>
              <a:cs typeface="Arial"/>
            </a:endParaRPr>
          </a:p>
          <a:p>
            <a:pPr marL="309880" marR="233045" indent="-182245">
              <a:lnSpc>
                <a:spcPct val="100000"/>
              </a:lnSpc>
              <a:spcBef>
                <a:spcPts val="3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0" dirty="0">
                <a:latin typeface="Arial"/>
                <a:cs typeface="Arial"/>
              </a:rPr>
              <a:t>Ultimate </a:t>
            </a:r>
            <a:r>
              <a:rPr sz="1200" spc="-25" dirty="0">
                <a:latin typeface="Arial"/>
                <a:cs typeface="Arial"/>
              </a:rPr>
              <a:t>goal: </a:t>
            </a:r>
            <a:r>
              <a:rPr sz="1200" spc="-15" dirty="0">
                <a:latin typeface="Arial"/>
                <a:cs typeface="Arial"/>
              </a:rPr>
              <a:t>come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0" dirty="0">
                <a:latin typeface="Arial"/>
                <a:cs typeface="Arial"/>
              </a:rPr>
              <a:t>class </a:t>
            </a:r>
            <a:r>
              <a:rPr sz="1200" spc="-25" dirty="0">
                <a:latin typeface="Arial"/>
                <a:cs typeface="Arial"/>
              </a:rPr>
              <a:t>consensus </a:t>
            </a:r>
            <a:r>
              <a:rPr sz="1200" spc="-10" dirty="0">
                <a:latin typeface="Arial"/>
                <a:cs typeface="Arial"/>
              </a:rPr>
              <a:t>about </a:t>
            </a:r>
            <a:r>
              <a:rPr sz="1200" spc="-25" dirty="0">
                <a:latin typeface="Arial"/>
                <a:cs typeface="Arial"/>
              </a:rPr>
              <a:t>whether 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die </a:t>
            </a:r>
            <a:r>
              <a:rPr sz="1200" spc="-20" dirty="0">
                <a:latin typeface="Arial"/>
                <a:cs typeface="Arial"/>
              </a:rPr>
              <a:t>on the </a:t>
            </a:r>
            <a:r>
              <a:rPr sz="1200" spc="-30" dirty="0">
                <a:latin typeface="Arial"/>
                <a:cs typeface="Arial"/>
              </a:rPr>
              <a:t>left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die </a:t>
            </a:r>
            <a:r>
              <a:rPr sz="1200" spc="-20" dirty="0">
                <a:latin typeface="Arial"/>
                <a:cs typeface="Arial"/>
              </a:rPr>
              <a:t>on the right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5" dirty="0">
                <a:latin typeface="Arial"/>
                <a:cs typeface="Arial"/>
              </a:rPr>
              <a:t>“good</a:t>
            </a:r>
            <a:r>
              <a:rPr sz="1200" spc="31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die”</a:t>
            </a:r>
            <a:endParaRPr sz="1200" dirty="0">
              <a:latin typeface="Arial"/>
              <a:cs typeface="Arial"/>
            </a:endParaRPr>
          </a:p>
          <a:p>
            <a:pPr marL="309880" marR="150495" indent="-182245">
              <a:lnSpc>
                <a:spcPct val="100000"/>
              </a:lnSpc>
              <a:spcBef>
                <a:spcPts val="3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65" dirty="0">
                <a:latin typeface="Arial"/>
                <a:cs typeface="Arial"/>
              </a:rPr>
              <a:t>We </a:t>
            </a:r>
            <a:r>
              <a:rPr sz="1200" spc="-35" dirty="0">
                <a:latin typeface="Arial"/>
                <a:cs typeface="Arial"/>
              </a:rPr>
              <a:t>will </a:t>
            </a:r>
            <a:r>
              <a:rPr sz="1200" spc="-15" dirty="0">
                <a:latin typeface="Arial"/>
                <a:cs typeface="Arial"/>
              </a:rPr>
              <a:t>start </a:t>
            </a:r>
            <a:r>
              <a:rPr sz="1200" spc="-10" dirty="0">
                <a:latin typeface="Arial"/>
                <a:cs typeface="Arial"/>
              </a:rPr>
              <a:t>with </a:t>
            </a:r>
            <a:r>
              <a:rPr sz="1200" spc="-20" dirty="0">
                <a:latin typeface="Arial"/>
                <a:cs typeface="Arial"/>
              </a:rPr>
              <a:t>priors, </a:t>
            </a:r>
            <a:r>
              <a:rPr sz="1200" spc="-15" dirty="0">
                <a:latin typeface="Arial"/>
                <a:cs typeface="Arial"/>
              </a:rPr>
              <a:t>collect data, </a:t>
            </a:r>
            <a:r>
              <a:rPr sz="1200" spc="-25" dirty="0">
                <a:latin typeface="Arial"/>
                <a:cs typeface="Arial"/>
              </a:rPr>
              <a:t>and calculate  </a:t>
            </a:r>
            <a:r>
              <a:rPr sz="1200" spc="-20" dirty="0">
                <a:latin typeface="Arial"/>
                <a:cs typeface="Arial"/>
              </a:rPr>
              <a:t>posteriors,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30" dirty="0">
                <a:latin typeface="Arial"/>
                <a:cs typeface="Arial"/>
              </a:rPr>
              <a:t>make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5" dirty="0">
                <a:latin typeface="Arial"/>
                <a:cs typeface="Arial"/>
              </a:rPr>
              <a:t>decision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30" dirty="0">
                <a:latin typeface="Arial"/>
                <a:cs typeface="Arial"/>
              </a:rPr>
              <a:t>iterate until </a:t>
            </a:r>
            <a:r>
              <a:rPr sz="1200" spc="-15" dirty="0">
                <a:latin typeface="Arial"/>
                <a:cs typeface="Arial"/>
              </a:rPr>
              <a:t>we’re </a:t>
            </a:r>
            <a:r>
              <a:rPr sz="1200" spc="-40" dirty="0">
                <a:latin typeface="Arial"/>
                <a:cs typeface="Arial"/>
              </a:rPr>
              <a:t>ready 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0" dirty="0">
                <a:latin typeface="Arial"/>
                <a:cs typeface="Arial"/>
              </a:rPr>
              <a:t>make </a:t>
            </a:r>
            <a:r>
              <a:rPr sz="1200" spc="-50" dirty="0">
                <a:latin typeface="Arial"/>
                <a:cs typeface="Arial"/>
              </a:rPr>
              <a:t>a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decision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662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🎰</a:t>
            </a:r>
          </a:p>
        </p:txBody>
      </p:sp>
      <p:sp>
        <p:nvSpPr>
          <p:cNvPr id="5" name="Rectangle 4"/>
          <p:cNvSpPr/>
          <p:nvPr/>
        </p:nvSpPr>
        <p:spPr>
          <a:xfrm>
            <a:off x="323850" y="-1011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2610959"/>
            <a:ext cx="1753195" cy="838091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35" y="1488520"/>
            <a:ext cx="1753195" cy="83809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8145" y="508636"/>
            <a:ext cx="3792855" cy="860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95" b="1" dirty="0" smtClean="0"/>
              <a:t>Collecting Information on the Dice Location</a:t>
            </a:r>
            <a:endParaRPr lang="en-US" sz="2495" b="1" dirty="0"/>
          </a:p>
        </p:txBody>
      </p:sp>
    </p:spTree>
    <p:extLst>
      <p:ext uri="{BB962C8B-B14F-4D97-AF65-F5344CB8AC3E}">
        <p14:creationId xmlns:p14="http://schemas.microsoft.com/office/powerpoint/2010/main" val="375808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2076" y="57937"/>
            <a:ext cx="11106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Prior</a:t>
            </a:r>
            <a:r>
              <a:rPr sz="105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probabilities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62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🎰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850" y="-1011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sp>
        <p:nvSpPr>
          <p:cNvPr id="8" name="object 4"/>
          <p:cNvSpPr txBox="1"/>
          <p:nvPr/>
        </p:nvSpPr>
        <p:spPr>
          <a:xfrm>
            <a:off x="323850" y="511175"/>
            <a:ext cx="2685415" cy="5302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3555" algn="ctr">
              <a:lnSpc>
                <a:spcPct val="100000"/>
              </a:lnSpc>
              <a:spcBef>
                <a:spcPts val="295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10" dirty="0">
                <a:latin typeface="Arial"/>
                <a:cs typeface="Arial"/>
              </a:rPr>
              <a:t>two </a:t>
            </a:r>
            <a:r>
              <a:rPr sz="1200" spc="-10" dirty="0">
                <a:latin typeface="Arial"/>
                <a:cs typeface="Arial"/>
              </a:rPr>
              <a:t>competing </a:t>
            </a:r>
            <a:r>
              <a:rPr sz="1200" spc="-30" dirty="0" smtClean="0">
                <a:latin typeface="Arial"/>
                <a:cs typeface="Arial"/>
              </a:rPr>
              <a:t>claims</a:t>
            </a:r>
            <a:r>
              <a:rPr sz="1200" spc="-125" dirty="0" smtClean="0">
                <a:latin typeface="Arial"/>
                <a:cs typeface="Arial"/>
              </a:rPr>
              <a:t> </a:t>
            </a:r>
            <a:r>
              <a:rPr sz="1200" spc="-50" dirty="0" smtClean="0">
                <a:latin typeface="Arial"/>
                <a:cs typeface="Arial"/>
              </a:rPr>
              <a:t>are</a:t>
            </a:r>
            <a:endParaRPr sz="1200" dirty="0">
              <a:latin typeface="Arial"/>
              <a:cs typeface="Arial"/>
            </a:endParaRPr>
          </a:p>
          <a:p>
            <a:pPr marR="469265" algn="ctr">
              <a:lnSpc>
                <a:spcPts val="1200"/>
              </a:lnSpc>
              <a:spcBef>
                <a:spcPts val="155"/>
              </a:spcBef>
            </a:pPr>
            <a:r>
              <a:rPr sz="1000" i="1" spc="35" dirty="0">
                <a:latin typeface="Times New Roman"/>
                <a:cs typeface="Times New Roman"/>
              </a:rPr>
              <a:t>H</a:t>
            </a:r>
            <a:r>
              <a:rPr sz="1050" spc="52" baseline="-11904" dirty="0">
                <a:latin typeface="Times New Roman"/>
                <a:cs typeface="Times New Roman"/>
              </a:rPr>
              <a:t>1</a:t>
            </a:r>
            <a:r>
              <a:rPr sz="1000" spc="35" dirty="0">
                <a:latin typeface="Arial"/>
                <a:cs typeface="Arial"/>
              </a:rPr>
              <a:t>: </a:t>
            </a:r>
            <a:r>
              <a:rPr sz="1000" spc="-10" dirty="0">
                <a:latin typeface="Arial"/>
                <a:cs typeface="Arial"/>
              </a:rPr>
              <a:t>Good </a:t>
            </a:r>
            <a:r>
              <a:rPr sz="1000" spc="-25" dirty="0">
                <a:latin typeface="Arial"/>
                <a:cs typeface="Arial"/>
              </a:rPr>
              <a:t>die </a:t>
            </a:r>
            <a:r>
              <a:rPr sz="1000" spc="-35" dirty="0">
                <a:latin typeface="Arial"/>
                <a:cs typeface="Arial"/>
              </a:rPr>
              <a:t>is </a:t>
            </a:r>
            <a:r>
              <a:rPr sz="1000" spc="-15" dirty="0">
                <a:latin typeface="Arial"/>
                <a:cs typeface="Arial"/>
              </a:rPr>
              <a:t>on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left</a:t>
            </a:r>
            <a:endParaRPr sz="1000" dirty="0">
              <a:latin typeface="Arial"/>
              <a:cs typeface="Arial"/>
            </a:endParaRPr>
          </a:p>
          <a:p>
            <a:pPr marR="389255" algn="ctr">
              <a:lnSpc>
                <a:spcPts val="1200"/>
              </a:lnSpc>
            </a:pPr>
            <a:r>
              <a:rPr sz="1000" i="1" spc="35" dirty="0">
                <a:latin typeface="Times New Roman"/>
                <a:cs typeface="Times New Roman"/>
              </a:rPr>
              <a:t>H</a:t>
            </a:r>
            <a:r>
              <a:rPr sz="1050" spc="52" baseline="-11904" dirty="0">
                <a:latin typeface="Times New Roman"/>
                <a:cs typeface="Times New Roman"/>
              </a:rPr>
              <a:t>2</a:t>
            </a:r>
            <a:r>
              <a:rPr sz="1000" spc="35" dirty="0">
                <a:latin typeface="Arial"/>
                <a:cs typeface="Arial"/>
              </a:rPr>
              <a:t>: </a:t>
            </a:r>
            <a:r>
              <a:rPr sz="1000" spc="-10" dirty="0">
                <a:latin typeface="Arial"/>
                <a:cs typeface="Arial"/>
              </a:rPr>
              <a:t>Good </a:t>
            </a:r>
            <a:r>
              <a:rPr sz="1000" spc="-25" dirty="0">
                <a:latin typeface="Arial"/>
                <a:cs typeface="Arial"/>
              </a:rPr>
              <a:t>die </a:t>
            </a:r>
            <a:r>
              <a:rPr sz="1000" spc="-35" dirty="0">
                <a:latin typeface="Arial"/>
                <a:cs typeface="Arial"/>
              </a:rPr>
              <a:t>is </a:t>
            </a:r>
            <a:r>
              <a:rPr sz="1000" spc="-15" dirty="0">
                <a:latin typeface="Arial"/>
                <a:cs typeface="Arial"/>
              </a:rPr>
              <a:t>on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right</a:t>
            </a:r>
            <a:endParaRPr sz="1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96201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8542" y="282575"/>
                <a:ext cx="4526813" cy="2292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42" b="1" u="sng" dirty="0" smtClean="0"/>
                  <a:t>What we know</a:t>
                </a:r>
                <a:r>
                  <a:rPr lang="en-US" sz="2042" b="1" dirty="0" smtClean="0"/>
                  <a:t>:</a:t>
                </a:r>
                <a:endParaRPr lang="en-US" sz="2042" b="1" i="1" dirty="0" smtClean="0">
                  <a:latin typeface="Cambria Math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=0.6</a:t>
                </a:r>
                <a:endParaRPr lang="en-US" sz="2042" b="1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acc>
                          <m:accPr>
                            <m:chr m:val="̅"/>
                            <m:ctrlP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</m:acc>
                      </m:e>
                    </m:d>
                  </m:oMath>
                </a14:m>
                <a:r>
                  <a:rPr lang="en-US" sz="2042" b="1" dirty="0"/>
                  <a:t>=</a:t>
                </a:r>
                <a:r>
                  <a:rPr lang="en-US" sz="2042" b="1" dirty="0" smtClean="0"/>
                  <a:t>0.5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=0.3 </a:t>
                </a:r>
                <a:endParaRPr lang="en-US" sz="2042" b="1" dirty="0" smtClean="0"/>
              </a:p>
              <a:p>
                <a:endParaRPr lang="en-US" sz="2042" b="1" dirty="0"/>
              </a:p>
              <a:p>
                <a:r>
                  <a:rPr lang="en-US" sz="2042" b="1" u="sng" dirty="0" smtClean="0"/>
                  <a:t>Question</a:t>
                </a:r>
                <a:r>
                  <a:rPr lang="en-US" sz="2042" b="1" dirty="0" smtClean="0"/>
                  <a:t>: Is </a:t>
                </a:r>
                <a:r>
                  <a:rPr lang="en-US" sz="2042" b="1" dirty="0"/>
                  <a:t>this enough information to find </a:t>
                </a:r>
                <a14:m>
                  <m:oMath xmlns:m="http://schemas.openxmlformats.org/officeDocument/2006/math">
                    <m:r>
                      <a:rPr lang="en-US" sz="2042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2042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sz="2042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2" y="282575"/>
                <a:ext cx="4526813" cy="2292102"/>
              </a:xfrm>
              <a:prstGeom prst="rect">
                <a:avLst/>
              </a:prstGeom>
              <a:blipFill>
                <a:blip r:embed="rId2"/>
                <a:stretch>
                  <a:fillRect l="-1617" t="-1596" r="-539" b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225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2076" y="57937"/>
            <a:ext cx="11106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Prior</a:t>
            </a:r>
            <a:r>
              <a:rPr sz="105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probabilities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3850" y="1120775"/>
            <a:ext cx="4038600" cy="788036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spcBef>
                <a:spcPts val="28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Winning in a Given Roll: </a:t>
            </a:r>
            <a:r>
              <a:rPr lang="en-US" sz="1100" spc="-45" dirty="0" smtClean="0">
                <a:latin typeface="Arial"/>
                <a:cs typeface="Arial"/>
              </a:rPr>
              <a:t>The die you selected rolls a number  </a:t>
            </a:r>
            <a:r>
              <a:rPr lang="en-US" sz="1100" i="1" spc="270" dirty="0" smtClean="0">
                <a:latin typeface="Times New Roman"/>
                <a:cs typeface="Times New Roman"/>
              </a:rPr>
              <a:t>≥</a:t>
            </a:r>
            <a:r>
              <a:rPr lang="en-US" sz="1100" spc="-100" dirty="0" smtClean="0">
                <a:latin typeface="Arial"/>
                <a:cs typeface="Arial"/>
              </a:rPr>
              <a:t>4</a:t>
            </a:r>
            <a:endParaRPr lang="en-US" sz="1100" dirty="0" smtClean="0">
              <a:solidFill>
                <a:srgbClr val="024F84"/>
              </a:solidFill>
              <a:latin typeface="DejaVu Serif"/>
              <a:cs typeface="DejaVu Serif"/>
            </a:endParaRPr>
          </a:p>
          <a:p>
            <a:pPr marL="12700">
              <a:spcBef>
                <a:spcPts val="285"/>
              </a:spcBef>
            </a:pPr>
            <a:r>
              <a:rPr lang="en-US" sz="12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20" dirty="0" smtClean="0">
                <a:latin typeface="Arial"/>
                <a:cs typeface="Arial"/>
              </a:rPr>
              <a:t>At </a:t>
            </a:r>
            <a:r>
              <a:rPr sz="1200" spc="-30" dirty="0">
                <a:latin typeface="Arial"/>
                <a:cs typeface="Arial"/>
              </a:rPr>
              <a:t>each </a:t>
            </a:r>
            <a:r>
              <a:rPr sz="1200" spc="-40" dirty="0">
                <a:latin typeface="Arial"/>
                <a:cs typeface="Arial"/>
              </a:rPr>
              <a:t>roll </a:t>
            </a:r>
            <a:r>
              <a:rPr sz="1200" spc="-70" dirty="0">
                <a:latin typeface="Arial"/>
                <a:cs typeface="Arial"/>
              </a:rPr>
              <a:t>I </a:t>
            </a:r>
            <a:r>
              <a:rPr sz="1200" spc="-35" dirty="0">
                <a:latin typeface="Arial"/>
                <a:cs typeface="Arial"/>
              </a:rPr>
              <a:t>tell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-25" dirty="0">
                <a:latin typeface="Arial"/>
                <a:cs typeface="Arial"/>
              </a:rPr>
              <a:t>whether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-10" dirty="0">
                <a:latin typeface="Arial"/>
                <a:cs typeface="Arial"/>
              </a:rPr>
              <a:t>won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(win </a:t>
            </a:r>
            <a:r>
              <a:rPr sz="1200" spc="10" dirty="0">
                <a:latin typeface="Arial"/>
                <a:cs typeface="Arial"/>
              </a:rPr>
              <a:t>= </a:t>
            </a:r>
            <a:r>
              <a:rPr sz="1200" i="1" spc="270" dirty="0">
                <a:latin typeface="Times New Roman"/>
                <a:cs typeface="Times New Roman"/>
              </a:rPr>
              <a:t>≥</a:t>
            </a:r>
            <a:r>
              <a:rPr sz="1200" i="1" spc="295" dirty="0">
                <a:latin typeface="Times New Roman"/>
                <a:cs typeface="Times New Roman"/>
              </a:rPr>
              <a:t> </a:t>
            </a:r>
            <a:r>
              <a:rPr sz="1200" spc="-100" dirty="0">
                <a:latin typeface="Arial"/>
                <a:cs typeface="Arial"/>
              </a:rPr>
              <a:t>4)</a:t>
            </a:r>
            <a:endParaRPr sz="1200" dirty="0">
              <a:latin typeface="Arial"/>
              <a:cs typeface="Arial"/>
            </a:endParaRPr>
          </a:p>
          <a:p>
            <a:pPr marL="492125" indent="-137795">
              <a:lnSpc>
                <a:spcPts val="1200"/>
              </a:lnSpc>
              <a:spcBef>
                <a:spcPts val="155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sz="1000" spc="-40" dirty="0">
                <a:latin typeface="Arial"/>
                <a:cs typeface="Arial"/>
              </a:rPr>
              <a:t>P(win </a:t>
            </a:r>
            <a:r>
              <a:rPr sz="1000" i="1" dirty="0">
                <a:latin typeface="Times New Roman"/>
                <a:cs typeface="Times New Roman"/>
              </a:rPr>
              <a:t>| </a:t>
            </a:r>
            <a:r>
              <a:rPr sz="1000" spc="-10" dirty="0">
                <a:latin typeface="Arial"/>
                <a:cs typeface="Arial"/>
              </a:rPr>
              <a:t>6-sided </a:t>
            </a:r>
            <a:r>
              <a:rPr sz="1000" spc="-40" dirty="0">
                <a:latin typeface="Arial"/>
                <a:cs typeface="Arial"/>
              </a:rPr>
              <a:t>die) </a:t>
            </a:r>
            <a:r>
              <a:rPr sz="1000" spc="10" dirty="0" smtClean="0">
                <a:latin typeface="Arial"/>
                <a:cs typeface="Arial"/>
              </a:rPr>
              <a:t>=</a:t>
            </a:r>
            <a:endParaRPr lang="en-US" sz="1000" spc="-5" dirty="0" smtClean="0">
              <a:latin typeface="Arial"/>
              <a:cs typeface="Arial"/>
            </a:endParaRPr>
          </a:p>
          <a:p>
            <a:pPr marL="492125" indent="-137795">
              <a:lnSpc>
                <a:spcPts val="1200"/>
              </a:lnSpc>
              <a:spcBef>
                <a:spcPts val="155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sz="1000" spc="-40" dirty="0" smtClean="0">
                <a:latin typeface="Arial"/>
                <a:cs typeface="Arial"/>
              </a:rPr>
              <a:t>P(win </a:t>
            </a:r>
            <a:r>
              <a:rPr sz="1000" i="1" dirty="0">
                <a:latin typeface="Times New Roman"/>
                <a:cs typeface="Times New Roman"/>
              </a:rPr>
              <a:t>| </a:t>
            </a:r>
            <a:r>
              <a:rPr sz="1000" spc="-10" dirty="0">
                <a:latin typeface="Arial"/>
                <a:cs typeface="Arial"/>
              </a:rPr>
              <a:t>12-sided </a:t>
            </a:r>
            <a:r>
              <a:rPr sz="1000" spc="-40" dirty="0">
                <a:latin typeface="Arial"/>
                <a:cs typeface="Arial"/>
              </a:rPr>
              <a:t>die) </a:t>
            </a:r>
            <a:r>
              <a:rPr sz="1000" spc="10" dirty="0" smtClean="0">
                <a:latin typeface="Arial"/>
                <a:cs typeface="Arial"/>
              </a:rPr>
              <a:t>=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62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🎰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850" y="-1011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sp>
        <p:nvSpPr>
          <p:cNvPr id="8" name="object 4"/>
          <p:cNvSpPr txBox="1"/>
          <p:nvPr/>
        </p:nvSpPr>
        <p:spPr>
          <a:xfrm>
            <a:off x="323850" y="511175"/>
            <a:ext cx="2685415" cy="5302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3555" algn="ctr">
              <a:lnSpc>
                <a:spcPct val="100000"/>
              </a:lnSpc>
              <a:spcBef>
                <a:spcPts val="295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10" dirty="0">
                <a:latin typeface="Arial"/>
                <a:cs typeface="Arial"/>
              </a:rPr>
              <a:t>two </a:t>
            </a:r>
            <a:r>
              <a:rPr sz="1200" spc="-10" dirty="0">
                <a:latin typeface="Arial"/>
                <a:cs typeface="Arial"/>
              </a:rPr>
              <a:t>competing </a:t>
            </a:r>
            <a:r>
              <a:rPr sz="1200" spc="-30" dirty="0" smtClean="0">
                <a:latin typeface="Arial"/>
                <a:cs typeface="Arial"/>
              </a:rPr>
              <a:t>claims</a:t>
            </a:r>
            <a:r>
              <a:rPr sz="1200" spc="-125" dirty="0" smtClean="0">
                <a:latin typeface="Arial"/>
                <a:cs typeface="Arial"/>
              </a:rPr>
              <a:t> </a:t>
            </a:r>
            <a:r>
              <a:rPr sz="1200" spc="-50" dirty="0" smtClean="0">
                <a:latin typeface="Arial"/>
                <a:cs typeface="Arial"/>
              </a:rPr>
              <a:t>are</a:t>
            </a:r>
            <a:endParaRPr sz="1200" dirty="0">
              <a:latin typeface="Arial"/>
              <a:cs typeface="Arial"/>
            </a:endParaRPr>
          </a:p>
          <a:p>
            <a:pPr marR="469265" algn="ctr">
              <a:lnSpc>
                <a:spcPts val="1200"/>
              </a:lnSpc>
              <a:spcBef>
                <a:spcPts val="155"/>
              </a:spcBef>
            </a:pPr>
            <a:r>
              <a:rPr sz="1000" i="1" spc="35" dirty="0">
                <a:latin typeface="Times New Roman"/>
                <a:cs typeface="Times New Roman"/>
              </a:rPr>
              <a:t>H</a:t>
            </a:r>
            <a:r>
              <a:rPr sz="1050" spc="52" baseline="-11904" dirty="0">
                <a:latin typeface="Times New Roman"/>
                <a:cs typeface="Times New Roman"/>
              </a:rPr>
              <a:t>1</a:t>
            </a:r>
            <a:r>
              <a:rPr sz="1000" spc="35" dirty="0">
                <a:latin typeface="Arial"/>
                <a:cs typeface="Arial"/>
              </a:rPr>
              <a:t>: </a:t>
            </a:r>
            <a:r>
              <a:rPr sz="1000" spc="-10" dirty="0">
                <a:latin typeface="Arial"/>
                <a:cs typeface="Arial"/>
              </a:rPr>
              <a:t>Good </a:t>
            </a:r>
            <a:r>
              <a:rPr sz="1000" spc="-25" dirty="0">
                <a:latin typeface="Arial"/>
                <a:cs typeface="Arial"/>
              </a:rPr>
              <a:t>die </a:t>
            </a:r>
            <a:r>
              <a:rPr sz="1000" spc="-35" dirty="0">
                <a:latin typeface="Arial"/>
                <a:cs typeface="Arial"/>
              </a:rPr>
              <a:t>is </a:t>
            </a:r>
            <a:r>
              <a:rPr sz="1000" spc="-15" dirty="0">
                <a:latin typeface="Arial"/>
                <a:cs typeface="Arial"/>
              </a:rPr>
              <a:t>on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left</a:t>
            </a:r>
            <a:endParaRPr sz="1000" dirty="0">
              <a:latin typeface="Arial"/>
              <a:cs typeface="Arial"/>
            </a:endParaRPr>
          </a:p>
          <a:p>
            <a:pPr marR="389255" algn="ctr">
              <a:lnSpc>
                <a:spcPts val="1200"/>
              </a:lnSpc>
            </a:pPr>
            <a:r>
              <a:rPr sz="1000" i="1" spc="35" dirty="0">
                <a:latin typeface="Times New Roman"/>
                <a:cs typeface="Times New Roman"/>
              </a:rPr>
              <a:t>H</a:t>
            </a:r>
            <a:r>
              <a:rPr sz="1050" spc="52" baseline="-11904" dirty="0">
                <a:latin typeface="Times New Roman"/>
                <a:cs typeface="Times New Roman"/>
              </a:rPr>
              <a:t>2</a:t>
            </a:r>
            <a:r>
              <a:rPr sz="1000" spc="35" dirty="0">
                <a:latin typeface="Arial"/>
                <a:cs typeface="Arial"/>
              </a:rPr>
              <a:t>: </a:t>
            </a:r>
            <a:r>
              <a:rPr sz="1000" spc="-10" dirty="0">
                <a:latin typeface="Arial"/>
                <a:cs typeface="Arial"/>
              </a:rPr>
              <a:t>Good </a:t>
            </a:r>
            <a:r>
              <a:rPr sz="1000" spc="-25" dirty="0">
                <a:latin typeface="Arial"/>
                <a:cs typeface="Arial"/>
              </a:rPr>
              <a:t>die </a:t>
            </a:r>
            <a:r>
              <a:rPr sz="1000" spc="-35" dirty="0">
                <a:latin typeface="Arial"/>
                <a:cs typeface="Arial"/>
              </a:rPr>
              <a:t>is </a:t>
            </a:r>
            <a:r>
              <a:rPr sz="1000" spc="-15" dirty="0">
                <a:latin typeface="Arial"/>
                <a:cs typeface="Arial"/>
              </a:rPr>
              <a:t>on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right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9850" y="1788083"/>
            <a:ext cx="160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u="sng" dirty="0" smtClean="0">
                <a:solidFill>
                  <a:srgbClr val="FF0000"/>
                </a:solidFill>
              </a:rPr>
              <a:t>Question</a:t>
            </a:r>
            <a:r>
              <a:rPr lang="en-US" sz="1050" dirty="0" smtClean="0">
                <a:solidFill>
                  <a:srgbClr val="FF0000"/>
                </a:solidFill>
              </a:rPr>
              <a:t>: If we knew which die was in which hand, which die would we always want to pick?</a:t>
            </a:r>
            <a:endParaRPr lang="en-US" sz="10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95444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2076" y="57937"/>
            <a:ext cx="11106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Prior</a:t>
            </a:r>
            <a:r>
              <a:rPr sz="105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probabilities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3850" y="1120775"/>
            <a:ext cx="4188841" cy="788036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spcBef>
                <a:spcPts val="28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Winning in a Given Roll: </a:t>
            </a:r>
            <a:r>
              <a:rPr lang="en-US" sz="1100" spc="-45" dirty="0" smtClean="0">
                <a:latin typeface="Arial"/>
                <a:cs typeface="Arial"/>
              </a:rPr>
              <a:t>The die you selected rolls a number </a:t>
            </a:r>
            <a:r>
              <a:rPr lang="en-US" sz="1100" i="1" spc="270" dirty="0" smtClean="0">
                <a:latin typeface="Times New Roman"/>
                <a:cs typeface="Times New Roman"/>
              </a:rPr>
              <a:t>≥</a:t>
            </a:r>
            <a:r>
              <a:rPr lang="en-US" sz="1100" spc="-100" dirty="0" smtClean="0">
                <a:latin typeface="Arial"/>
                <a:cs typeface="Arial"/>
              </a:rPr>
              <a:t>4</a:t>
            </a:r>
            <a:endParaRPr lang="en-US" sz="1100" dirty="0" smtClean="0">
              <a:solidFill>
                <a:srgbClr val="024F84"/>
              </a:solidFill>
              <a:latin typeface="DejaVu Serif"/>
              <a:cs typeface="DejaVu Serif"/>
            </a:endParaRPr>
          </a:p>
          <a:p>
            <a:pPr marL="12700">
              <a:spcBef>
                <a:spcPts val="285"/>
              </a:spcBef>
            </a:pPr>
            <a:r>
              <a:rPr lang="en-US" sz="12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20" dirty="0" smtClean="0">
                <a:latin typeface="Arial"/>
                <a:cs typeface="Arial"/>
              </a:rPr>
              <a:t>At </a:t>
            </a:r>
            <a:r>
              <a:rPr sz="1200" spc="-30" dirty="0">
                <a:latin typeface="Arial"/>
                <a:cs typeface="Arial"/>
              </a:rPr>
              <a:t>each </a:t>
            </a:r>
            <a:r>
              <a:rPr sz="1200" spc="-40" dirty="0">
                <a:latin typeface="Arial"/>
                <a:cs typeface="Arial"/>
              </a:rPr>
              <a:t>roll </a:t>
            </a:r>
            <a:r>
              <a:rPr sz="1200" spc="-70" dirty="0">
                <a:latin typeface="Arial"/>
                <a:cs typeface="Arial"/>
              </a:rPr>
              <a:t>I </a:t>
            </a:r>
            <a:r>
              <a:rPr sz="1200" spc="-35" dirty="0">
                <a:latin typeface="Arial"/>
                <a:cs typeface="Arial"/>
              </a:rPr>
              <a:t>tell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-25" dirty="0">
                <a:latin typeface="Arial"/>
                <a:cs typeface="Arial"/>
              </a:rPr>
              <a:t>whether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-10" dirty="0">
                <a:latin typeface="Arial"/>
                <a:cs typeface="Arial"/>
              </a:rPr>
              <a:t>won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45" dirty="0">
                <a:latin typeface="Arial"/>
                <a:cs typeface="Arial"/>
              </a:rPr>
              <a:t>(win </a:t>
            </a:r>
            <a:r>
              <a:rPr sz="1200" spc="10" dirty="0">
                <a:latin typeface="Arial"/>
                <a:cs typeface="Arial"/>
              </a:rPr>
              <a:t>= </a:t>
            </a:r>
            <a:r>
              <a:rPr sz="1200" i="1" spc="270" dirty="0">
                <a:latin typeface="Times New Roman"/>
                <a:cs typeface="Times New Roman"/>
              </a:rPr>
              <a:t>≥</a:t>
            </a:r>
            <a:r>
              <a:rPr sz="1200" i="1" spc="295" dirty="0">
                <a:latin typeface="Times New Roman"/>
                <a:cs typeface="Times New Roman"/>
              </a:rPr>
              <a:t> </a:t>
            </a:r>
            <a:r>
              <a:rPr sz="1200" spc="-100" dirty="0">
                <a:latin typeface="Arial"/>
                <a:cs typeface="Arial"/>
              </a:rPr>
              <a:t>4)</a:t>
            </a:r>
            <a:endParaRPr sz="1200" dirty="0">
              <a:latin typeface="Arial"/>
              <a:cs typeface="Arial"/>
            </a:endParaRPr>
          </a:p>
          <a:p>
            <a:pPr marL="492125" indent="-137795">
              <a:lnSpc>
                <a:spcPts val="1200"/>
              </a:lnSpc>
              <a:spcBef>
                <a:spcPts val="155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sz="1000" spc="-40" dirty="0">
                <a:latin typeface="Arial"/>
                <a:cs typeface="Arial"/>
              </a:rPr>
              <a:t>P(win </a:t>
            </a:r>
            <a:r>
              <a:rPr sz="1000" i="1" dirty="0">
                <a:latin typeface="Times New Roman"/>
                <a:cs typeface="Times New Roman"/>
              </a:rPr>
              <a:t>| </a:t>
            </a:r>
            <a:r>
              <a:rPr sz="1000" spc="-10" dirty="0">
                <a:latin typeface="Arial"/>
                <a:cs typeface="Arial"/>
              </a:rPr>
              <a:t>6-sided </a:t>
            </a:r>
            <a:r>
              <a:rPr sz="1000" spc="-40" dirty="0">
                <a:latin typeface="Arial"/>
                <a:cs typeface="Arial"/>
              </a:rPr>
              <a:t>die) </a:t>
            </a:r>
            <a:r>
              <a:rPr sz="1000" spc="10" dirty="0" smtClean="0">
                <a:latin typeface="Arial"/>
                <a:cs typeface="Arial"/>
              </a:rPr>
              <a:t>=</a:t>
            </a:r>
            <a:r>
              <a:rPr lang="en-US" sz="1000" spc="10" dirty="0" smtClean="0">
                <a:latin typeface="Arial"/>
                <a:cs typeface="Arial"/>
              </a:rPr>
              <a:t> 3/6 = 0.5 → “Bad Die”</a:t>
            </a:r>
            <a:endParaRPr lang="en-US" sz="1000" spc="-5" dirty="0" smtClean="0">
              <a:latin typeface="Arial"/>
              <a:cs typeface="Arial"/>
            </a:endParaRPr>
          </a:p>
          <a:p>
            <a:pPr marL="492125" indent="-137795">
              <a:lnSpc>
                <a:spcPts val="1200"/>
              </a:lnSpc>
              <a:spcBef>
                <a:spcPts val="155"/>
              </a:spcBef>
              <a:buClr>
                <a:srgbClr val="024F84"/>
              </a:buClr>
              <a:buFontTx/>
              <a:buChar char="–"/>
              <a:tabLst>
                <a:tab pos="492125" algn="l"/>
              </a:tabLst>
            </a:pPr>
            <a:r>
              <a:rPr sz="1000" spc="-40" dirty="0" smtClean="0">
                <a:latin typeface="Arial"/>
                <a:cs typeface="Arial"/>
              </a:rPr>
              <a:t>P(win </a:t>
            </a:r>
            <a:r>
              <a:rPr sz="1000" i="1" dirty="0">
                <a:latin typeface="Times New Roman"/>
                <a:cs typeface="Times New Roman"/>
              </a:rPr>
              <a:t>| </a:t>
            </a:r>
            <a:r>
              <a:rPr sz="1000" spc="-10" dirty="0">
                <a:latin typeface="Arial"/>
                <a:cs typeface="Arial"/>
              </a:rPr>
              <a:t>12-sided </a:t>
            </a:r>
            <a:r>
              <a:rPr sz="1000" spc="-40" dirty="0">
                <a:latin typeface="Arial"/>
                <a:cs typeface="Arial"/>
              </a:rPr>
              <a:t>die) </a:t>
            </a:r>
            <a:r>
              <a:rPr sz="1000" spc="10" dirty="0" smtClean="0">
                <a:latin typeface="Arial"/>
                <a:cs typeface="Arial"/>
              </a:rPr>
              <a:t>=</a:t>
            </a:r>
            <a:r>
              <a:rPr lang="en-US" sz="1000" spc="10" dirty="0">
                <a:latin typeface="Arial"/>
                <a:cs typeface="Arial"/>
              </a:rPr>
              <a:t> </a:t>
            </a:r>
            <a:r>
              <a:rPr lang="en-US" sz="1000" spc="10" dirty="0" smtClean="0">
                <a:latin typeface="Arial"/>
                <a:cs typeface="Arial"/>
              </a:rPr>
              <a:t>9/12 = 0.75 → “Good Die”</a:t>
            </a:r>
            <a:endParaRPr lang="en-US" sz="1000" spc="-5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62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🎰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850" y="-1011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sp>
        <p:nvSpPr>
          <p:cNvPr id="8" name="object 4"/>
          <p:cNvSpPr txBox="1"/>
          <p:nvPr/>
        </p:nvSpPr>
        <p:spPr>
          <a:xfrm>
            <a:off x="323850" y="511175"/>
            <a:ext cx="2685415" cy="5302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3555" algn="ctr">
              <a:lnSpc>
                <a:spcPct val="100000"/>
              </a:lnSpc>
              <a:spcBef>
                <a:spcPts val="295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50" dirty="0">
                <a:latin typeface="Arial"/>
                <a:cs typeface="Arial"/>
              </a:rPr>
              <a:t>The </a:t>
            </a:r>
            <a:r>
              <a:rPr sz="1200" spc="10" dirty="0">
                <a:latin typeface="Arial"/>
                <a:cs typeface="Arial"/>
              </a:rPr>
              <a:t>two </a:t>
            </a:r>
            <a:r>
              <a:rPr sz="1200" spc="-10" dirty="0">
                <a:latin typeface="Arial"/>
                <a:cs typeface="Arial"/>
              </a:rPr>
              <a:t>competing </a:t>
            </a:r>
            <a:r>
              <a:rPr sz="1200" spc="-30" dirty="0" smtClean="0">
                <a:latin typeface="Arial"/>
                <a:cs typeface="Arial"/>
              </a:rPr>
              <a:t>claims</a:t>
            </a:r>
            <a:r>
              <a:rPr sz="1200" spc="-125" dirty="0" smtClean="0">
                <a:latin typeface="Arial"/>
                <a:cs typeface="Arial"/>
              </a:rPr>
              <a:t> </a:t>
            </a:r>
            <a:r>
              <a:rPr sz="1200" spc="-50" dirty="0" smtClean="0">
                <a:latin typeface="Arial"/>
                <a:cs typeface="Arial"/>
              </a:rPr>
              <a:t>are</a:t>
            </a:r>
            <a:endParaRPr sz="1200" dirty="0">
              <a:latin typeface="Arial"/>
              <a:cs typeface="Arial"/>
            </a:endParaRPr>
          </a:p>
          <a:p>
            <a:pPr marR="469265" algn="ctr">
              <a:lnSpc>
                <a:spcPts val="1200"/>
              </a:lnSpc>
              <a:spcBef>
                <a:spcPts val="155"/>
              </a:spcBef>
            </a:pPr>
            <a:r>
              <a:rPr sz="1000" i="1" spc="35" dirty="0">
                <a:latin typeface="Times New Roman"/>
                <a:cs typeface="Times New Roman"/>
              </a:rPr>
              <a:t>H</a:t>
            </a:r>
            <a:r>
              <a:rPr sz="1050" spc="52" baseline="-11904" dirty="0">
                <a:latin typeface="Times New Roman"/>
                <a:cs typeface="Times New Roman"/>
              </a:rPr>
              <a:t>1</a:t>
            </a:r>
            <a:r>
              <a:rPr sz="1000" spc="35" dirty="0">
                <a:latin typeface="Arial"/>
                <a:cs typeface="Arial"/>
              </a:rPr>
              <a:t>: </a:t>
            </a:r>
            <a:r>
              <a:rPr sz="1000" spc="-10" dirty="0">
                <a:latin typeface="Arial"/>
                <a:cs typeface="Arial"/>
              </a:rPr>
              <a:t>Good </a:t>
            </a:r>
            <a:r>
              <a:rPr sz="1000" spc="-25" dirty="0">
                <a:latin typeface="Arial"/>
                <a:cs typeface="Arial"/>
              </a:rPr>
              <a:t>die </a:t>
            </a:r>
            <a:r>
              <a:rPr sz="1000" spc="-35" dirty="0">
                <a:latin typeface="Arial"/>
                <a:cs typeface="Arial"/>
              </a:rPr>
              <a:t>is </a:t>
            </a:r>
            <a:r>
              <a:rPr sz="1000" spc="-15" dirty="0">
                <a:latin typeface="Arial"/>
                <a:cs typeface="Arial"/>
              </a:rPr>
              <a:t>on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left</a:t>
            </a:r>
            <a:endParaRPr sz="1000" dirty="0">
              <a:latin typeface="Arial"/>
              <a:cs typeface="Arial"/>
            </a:endParaRPr>
          </a:p>
          <a:p>
            <a:pPr marR="389255" algn="ctr">
              <a:lnSpc>
                <a:spcPts val="1200"/>
              </a:lnSpc>
            </a:pPr>
            <a:r>
              <a:rPr sz="1000" i="1" spc="35" dirty="0">
                <a:latin typeface="Times New Roman"/>
                <a:cs typeface="Times New Roman"/>
              </a:rPr>
              <a:t>H</a:t>
            </a:r>
            <a:r>
              <a:rPr sz="1050" spc="52" baseline="-11904" dirty="0">
                <a:latin typeface="Times New Roman"/>
                <a:cs typeface="Times New Roman"/>
              </a:rPr>
              <a:t>2</a:t>
            </a:r>
            <a:r>
              <a:rPr sz="1000" spc="35" dirty="0">
                <a:latin typeface="Arial"/>
                <a:cs typeface="Arial"/>
              </a:rPr>
              <a:t>: </a:t>
            </a:r>
            <a:r>
              <a:rPr sz="1000" spc="-10" dirty="0">
                <a:latin typeface="Arial"/>
                <a:cs typeface="Arial"/>
              </a:rPr>
              <a:t>Good </a:t>
            </a:r>
            <a:r>
              <a:rPr sz="1000" spc="-25" dirty="0">
                <a:latin typeface="Arial"/>
                <a:cs typeface="Arial"/>
              </a:rPr>
              <a:t>die </a:t>
            </a:r>
            <a:r>
              <a:rPr sz="1000" spc="-35" dirty="0">
                <a:latin typeface="Arial"/>
                <a:cs typeface="Arial"/>
              </a:rPr>
              <a:t>is </a:t>
            </a:r>
            <a:r>
              <a:rPr sz="1000" spc="-15" dirty="0">
                <a:latin typeface="Arial"/>
                <a:cs typeface="Arial"/>
              </a:rPr>
              <a:t>on</a:t>
            </a:r>
            <a:r>
              <a:rPr sz="1000" spc="105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right</a:t>
            </a:r>
            <a:endParaRPr sz="1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127045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35" y="1488520"/>
            <a:ext cx="1753195" cy="83809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8145" y="508636"/>
            <a:ext cx="3792855" cy="860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95" b="1" dirty="0" smtClean="0"/>
              <a:t>Instructions for Volunteer Students who Collect Data</a:t>
            </a:r>
            <a:endParaRPr lang="en-US" sz="2495" b="1" dirty="0"/>
          </a:p>
        </p:txBody>
      </p:sp>
    </p:spTree>
    <p:extLst>
      <p:ext uri="{BB962C8B-B14F-4D97-AF65-F5344CB8AC3E}">
        <p14:creationId xmlns:p14="http://schemas.microsoft.com/office/powerpoint/2010/main" val="7406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63340" y="57937"/>
            <a:ext cx="114935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Rules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05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game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5600" y="502399"/>
            <a:ext cx="4011929" cy="276357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100" b="1" dirty="0" smtClean="0">
                <a:solidFill>
                  <a:srgbClr val="024F84"/>
                </a:solidFill>
                <a:latin typeface="DejaVu Serif"/>
                <a:cs typeface="DejaVu Serif"/>
              </a:rPr>
              <a:t>Instructions for Student Volunteer</a:t>
            </a: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latin typeface="Arial"/>
                <a:cs typeface="Arial"/>
              </a:rPr>
              <a:t>You </a:t>
            </a:r>
            <a:r>
              <a:rPr sz="1200" spc="5" dirty="0">
                <a:latin typeface="Arial"/>
                <a:cs typeface="Arial"/>
              </a:rPr>
              <a:t>won’t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15" dirty="0">
                <a:latin typeface="Arial"/>
                <a:cs typeface="Arial"/>
              </a:rPr>
              <a:t>which </a:t>
            </a:r>
            <a:r>
              <a:rPr sz="1200" spc="-30" dirty="0">
                <a:latin typeface="Arial"/>
                <a:cs typeface="Arial"/>
              </a:rPr>
              <a:t>die </a:t>
            </a:r>
            <a:r>
              <a:rPr sz="1200" spc="-5" dirty="0">
                <a:latin typeface="Arial"/>
                <a:cs typeface="Arial"/>
              </a:rPr>
              <a:t>I’m </a:t>
            </a:r>
            <a:r>
              <a:rPr sz="1200" spc="-25" dirty="0">
                <a:latin typeface="Arial"/>
                <a:cs typeface="Arial"/>
              </a:rPr>
              <a:t>holding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15" dirty="0">
                <a:latin typeface="Arial"/>
                <a:cs typeface="Arial"/>
              </a:rPr>
              <a:t>which </a:t>
            </a:r>
            <a:r>
              <a:rPr sz="1200" spc="-20" dirty="0">
                <a:latin typeface="Arial"/>
                <a:cs typeface="Arial"/>
              </a:rPr>
              <a:t>hand,</a:t>
            </a:r>
            <a:r>
              <a:rPr sz="1200" spc="-135" dirty="0">
                <a:latin typeface="Arial"/>
                <a:cs typeface="Arial"/>
              </a:rPr>
              <a:t> </a:t>
            </a:r>
            <a:r>
              <a:rPr sz="1200" spc="-30" dirty="0">
                <a:latin typeface="Arial"/>
                <a:cs typeface="Arial"/>
              </a:rPr>
              <a:t>left</a:t>
            </a:r>
            <a:endParaRPr sz="1200" dirty="0">
              <a:latin typeface="Arial"/>
              <a:cs typeface="Arial"/>
            </a:endParaRPr>
          </a:p>
          <a:p>
            <a:pPr marL="194310">
              <a:lnSpc>
                <a:spcPct val="100000"/>
              </a:lnSpc>
              <a:spcBef>
                <a:spcPts val="5"/>
              </a:spcBef>
            </a:pPr>
            <a:r>
              <a:rPr sz="1200" spc="-85" dirty="0">
                <a:latin typeface="Arial"/>
                <a:cs typeface="Arial"/>
              </a:rPr>
              <a:t>(L)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20" dirty="0">
                <a:latin typeface="Arial"/>
                <a:cs typeface="Arial"/>
              </a:rPr>
              <a:t>right </a:t>
            </a:r>
            <a:r>
              <a:rPr sz="1200" spc="-75" dirty="0">
                <a:latin typeface="Arial"/>
                <a:cs typeface="Arial"/>
              </a:rPr>
              <a:t>(R). </a:t>
            </a:r>
            <a:endParaRPr lang="en-US" sz="1000" spc="-25" dirty="0">
              <a:latin typeface="Arial"/>
              <a:cs typeface="Arial"/>
            </a:endParaRPr>
          </a:p>
          <a:p>
            <a:pPr marL="194310">
              <a:lnSpc>
                <a:spcPct val="100000"/>
              </a:lnSpc>
              <a:spcBef>
                <a:spcPts val="5"/>
              </a:spcBef>
            </a:pPr>
            <a:endParaRPr lang="en-US" sz="1000" b="1" spc="-25" dirty="0" smtClean="0">
              <a:latin typeface="Arial"/>
              <a:cs typeface="Arial"/>
            </a:endParaRPr>
          </a:p>
          <a:p>
            <a:pPr marL="194310">
              <a:lnSpc>
                <a:spcPct val="100000"/>
              </a:lnSpc>
              <a:spcBef>
                <a:spcPts val="5"/>
              </a:spcBef>
            </a:pPr>
            <a:r>
              <a:rPr lang="en-US" sz="1000" b="1" spc="-25" dirty="0" smtClean="0">
                <a:latin typeface="Arial"/>
                <a:cs typeface="Arial"/>
              </a:rPr>
              <a:t>In a Round for a Student Volunteer</a:t>
            </a:r>
            <a:endParaRPr sz="1000" b="1" dirty="0">
              <a:latin typeface="Arial"/>
              <a:cs typeface="Arial"/>
            </a:endParaRPr>
          </a:p>
          <a:p>
            <a:pPr marL="651510" marR="5080" lvl="1" indent="-182245" algn="just">
              <a:spcBef>
                <a:spcPts val="3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latin typeface="Arial"/>
                <a:cs typeface="Arial"/>
              </a:rPr>
              <a:t>You </a:t>
            </a:r>
            <a:r>
              <a:rPr sz="1200" spc="-5" dirty="0">
                <a:latin typeface="Arial"/>
                <a:cs typeface="Arial"/>
              </a:rPr>
              <a:t>pick </a:t>
            </a:r>
            <a:r>
              <a:rPr sz="1200" spc="-30" dirty="0">
                <a:latin typeface="Arial"/>
                <a:cs typeface="Arial"/>
              </a:rPr>
              <a:t>die </a:t>
            </a:r>
            <a:r>
              <a:rPr sz="1200" spc="-75" dirty="0">
                <a:latin typeface="Arial"/>
                <a:cs typeface="Arial"/>
              </a:rPr>
              <a:t>(L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65" dirty="0">
                <a:latin typeface="Arial"/>
                <a:cs typeface="Arial"/>
              </a:rPr>
              <a:t>R), </a:t>
            </a:r>
            <a:r>
              <a:rPr sz="1200" spc="-70" dirty="0">
                <a:latin typeface="Arial"/>
                <a:cs typeface="Arial"/>
              </a:rPr>
              <a:t>I </a:t>
            </a:r>
            <a:r>
              <a:rPr sz="1200" spc="-40" dirty="0">
                <a:latin typeface="Arial"/>
                <a:cs typeface="Arial"/>
              </a:rPr>
              <a:t>roll </a:t>
            </a:r>
            <a:r>
              <a:rPr sz="1200" spc="-10" dirty="0">
                <a:latin typeface="Arial"/>
                <a:cs typeface="Arial"/>
              </a:rPr>
              <a:t>it,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70" dirty="0">
                <a:latin typeface="Arial"/>
                <a:cs typeface="Arial"/>
              </a:rPr>
              <a:t>I </a:t>
            </a:r>
            <a:r>
              <a:rPr sz="1200" spc="-35" dirty="0">
                <a:latin typeface="Arial"/>
                <a:cs typeface="Arial"/>
              </a:rPr>
              <a:t>tell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-20" dirty="0">
                <a:latin typeface="Arial"/>
                <a:cs typeface="Arial"/>
              </a:rPr>
              <a:t>win </a:t>
            </a:r>
            <a:r>
              <a:rPr sz="1200" spc="-15" dirty="0">
                <a:latin typeface="Arial"/>
                <a:cs typeface="Arial"/>
              </a:rPr>
              <a:t>or </a:t>
            </a:r>
            <a:r>
              <a:rPr sz="1200" spc="-5" dirty="0">
                <a:latin typeface="Arial"/>
                <a:cs typeface="Arial"/>
              </a:rPr>
              <a:t>not,  </a:t>
            </a:r>
            <a:r>
              <a:rPr sz="1200" spc="-35" dirty="0">
                <a:latin typeface="Arial"/>
                <a:cs typeface="Arial"/>
              </a:rPr>
              <a:t>where </a:t>
            </a:r>
            <a:r>
              <a:rPr sz="1200" spc="-25" dirty="0">
                <a:latin typeface="Arial"/>
                <a:cs typeface="Arial"/>
              </a:rPr>
              <a:t>winning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15" dirty="0">
                <a:latin typeface="Arial"/>
                <a:cs typeface="Arial"/>
              </a:rPr>
              <a:t>getting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number </a:t>
            </a:r>
            <a:r>
              <a:rPr sz="1200" i="1" spc="270" dirty="0">
                <a:latin typeface="Times New Roman"/>
                <a:cs typeface="Times New Roman"/>
              </a:rPr>
              <a:t>≥ </a:t>
            </a:r>
            <a:r>
              <a:rPr sz="1200" spc="-5" dirty="0">
                <a:latin typeface="Arial"/>
                <a:cs typeface="Arial"/>
              </a:rPr>
              <a:t>4. </a:t>
            </a:r>
            <a:endParaRPr lang="en-US" sz="1200" spc="-5" dirty="0" smtClean="0">
              <a:latin typeface="Arial"/>
              <a:cs typeface="Arial"/>
            </a:endParaRPr>
          </a:p>
          <a:p>
            <a:pPr marL="1108710" marR="5080" lvl="2" indent="-182245" algn="just">
              <a:spcBef>
                <a:spcPts val="305"/>
              </a:spcBef>
              <a:buFont typeface="Arial" panose="020B0604020202020204" pitchFamily="34" charset="0"/>
              <a:buChar char="•"/>
            </a:pPr>
            <a:r>
              <a:rPr sz="1200" spc="-50" dirty="0" smtClean="0">
                <a:latin typeface="Arial"/>
                <a:cs typeface="Arial"/>
              </a:rPr>
              <a:t>If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-20" dirty="0">
                <a:latin typeface="Arial"/>
                <a:cs typeface="Arial"/>
              </a:rPr>
              <a:t>win,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-15" dirty="0">
                <a:latin typeface="Arial"/>
                <a:cs typeface="Arial"/>
              </a:rPr>
              <a:t>get 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5" dirty="0">
                <a:latin typeface="Arial"/>
                <a:cs typeface="Arial"/>
              </a:rPr>
              <a:t>piece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35" dirty="0">
                <a:latin typeface="Arial"/>
                <a:cs typeface="Arial"/>
              </a:rPr>
              <a:t>candy. </a:t>
            </a:r>
            <a:endParaRPr lang="en-US" sz="1200" spc="-35" dirty="0" smtClean="0">
              <a:latin typeface="Arial"/>
              <a:cs typeface="Arial"/>
            </a:endParaRPr>
          </a:p>
          <a:p>
            <a:pPr marL="1108710" marR="5080" lvl="2" indent="-182245" algn="just">
              <a:spcBef>
                <a:spcPts val="305"/>
              </a:spcBef>
              <a:buFont typeface="Arial" panose="020B0604020202020204" pitchFamily="34" charset="0"/>
              <a:buChar char="•"/>
            </a:pPr>
            <a:r>
              <a:rPr sz="1200" spc="-50" dirty="0" smtClean="0">
                <a:latin typeface="Arial"/>
                <a:cs typeface="Arial"/>
              </a:rPr>
              <a:t>If </a:t>
            </a:r>
            <a:r>
              <a:rPr sz="1200" spc="-30" dirty="0">
                <a:latin typeface="Arial"/>
                <a:cs typeface="Arial"/>
              </a:rPr>
              <a:t>you lose, </a:t>
            </a:r>
            <a:r>
              <a:rPr sz="1200" spc="-70" dirty="0">
                <a:latin typeface="Arial"/>
                <a:cs typeface="Arial"/>
              </a:rPr>
              <a:t>I </a:t>
            </a:r>
            <a:r>
              <a:rPr sz="1200" spc="-15" dirty="0">
                <a:latin typeface="Arial"/>
                <a:cs typeface="Arial"/>
              </a:rPr>
              <a:t>get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5" dirty="0">
                <a:latin typeface="Arial"/>
                <a:cs typeface="Arial"/>
              </a:rPr>
              <a:t>keep </a:t>
            </a:r>
            <a:r>
              <a:rPr sz="1200" spc="-20" dirty="0">
                <a:latin typeface="Arial"/>
                <a:cs typeface="Arial"/>
              </a:rPr>
              <a:t>the</a:t>
            </a:r>
            <a:r>
              <a:rPr sz="1200" spc="140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candy.</a:t>
            </a:r>
            <a:endParaRPr sz="1200" dirty="0">
              <a:latin typeface="Arial"/>
              <a:cs typeface="Arial"/>
            </a:endParaRPr>
          </a:p>
          <a:p>
            <a:pPr marL="469900" lvl="1">
              <a:spcBef>
                <a:spcPts val="31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0" dirty="0">
                <a:latin typeface="Arial"/>
                <a:cs typeface="Arial"/>
              </a:rPr>
              <a:t>We’ll </a:t>
            </a:r>
            <a:r>
              <a:rPr sz="1200" spc="-35" dirty="0">
                <a:latin typeface="Arial"/>
                <a:cs typeface="Arial"/>
              </a:rPr>
              <a:t>play </a:t>
            </a:r>
            <a:r>
              <a:rPr sz="1200" spc="-25" dirty="0">
                <a:latin typeface="Arial"/>
                <a:cs typeface="Arial"/>
              </a:rPr>
              <a:t>this multiple times </a:t>
            </a:r>
            <a:r>
              <a:rPr sz="1200" spc="-10" dirty="0">
                <a:latin typeface="Arial"/>
                <a:cs typeface="Arial"/>
              </a:rPr>
              <a:t>with </a:t>
            </a:r>
            <a:r>
              <a:rPr sz="1200" spc="-30" dirty="0">
                <a:latin typeface="Arial"/>
                <a:cs typeface="Arial"/>
              </a:rPr>
              <a:t>different</a:t>
            </a:r>
            <a:r>
              <a:rPr sz="1200" spc="45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contestants.</a:t>
            </a:r>
            <a:endParaRPr sz="1200" dirty="0">
              <a:latin typeface="Arial"/>
              <a:cs typeface="Arial"/>
            </a:endParaRPr>
          </a:p>
          <a:p>
            <a:pPr marL="469900" lvl="1">
              <a:spcBef>
                <a:spcPts val="3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0" dirty="0">
                <a:latin typeface="Arial"/>
                <a:cs typeface="Arial"/>
              </a:rPr>
              <a:t>I </a:t>
            </a:r>
            <a:r>
              <a:rPr sz="1200" spc="-35" dirty="0">
                <a:latin typeface="Arial"/>
                <a:cs typeface="Arial"/>
              </a:rPr>
              <a:t>will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15" dirty="0">
                <a:latin typeface="Arial"/>
                <a:cs typeface="Arial"/>
              </a:rPr>
              <a:t>swap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sides </a:t>
            </a:r>
            <a:r>
              <a:rPr sz="1200" spc="-20" dirty="0">
                <a:latin typeface="Arial"/>
                <a:cs typeface="Arial"/>
              </a:rPr>
              <a:t>the dice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20" dirty="0">
                <a:latin typeface="Arial"/>
                <a:cs typeface="Arial"/>
              </a:rPr>
              <a:t>on </a:t>
            </a:r>
            <a:r>
              <a:rPr sz="1200" spc="-15" dirty="0">
                <a:latin typeface="Arial"/>
                <a:cs typeface="Arial"/>
              </a:rPr>
              <a:t>at </a:t>
            </a:r>
            <a:r>
              <a:rPr sz="1200" spc="-45" dirty="0">
                <a:latin typeface="Arial"/>
                <a:cs typeface="Arial"/>
              </a:rPr>
              <a:t>any</a:t>
            </a:r>
            <a:r>
              <a:rPr sz="1200" spc="18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point.</a:t>
            </a:r>
            <a:endParaRPr sz="1200" dirty="0">
              <a:latin typeface="Arial"/>
              <a:cs typeface="Arial"/>
            </a:endParaRPr>
          </a:p>
          <a:p>
            <a:pPr marL="651510" marR="343535" lvl="1" indent="-182245">
              <a:spcBef>
                <a:spcPts val="30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75" dirty="0">
                <a:latin typeface="Arial"/>
                <a:cs typeface="Arial"/>
              </a:rPr>
              <a:t>You </a:t>
            </a:r>
            <a:r>
              <a:rPr sz="1200" spc="-15" dirty="0">
                <a:latin typeface="Arial"/>
                <a:cs typeface="Arial"/>
              </a:rPr>
              <a:t>get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5" dirty="0">
                <a:latin typeface="Arial"/>
                <a:cs typeface="Arial"/>
              </a:rPr>
              <a:t>pick </a:t>
            </a:r>
            <a:r>
              <a:rPr sz="1200" spc="-10" dirty="0">
                <a:latin typeface="Arial"/>
                <a:cs typeface="Arial"/>
              </a:rPr>
              <a:t>how </a:t>
            </a:r>
            <a:r>
              <a:rPr sz="1200" spc="-25" dirty="0">
                <a:latin typeface="Arial"/>
                <a:cs typeface="Arial"/>
              </a:rPr>
              <a:t>long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-15" dirty="0">
                <a:latin typeface="Arial"/>
                <a:cs typeface="Arial"/>
              </a:rPr>
              <a:t>want </a:t>
            </a:r>
            <a:r>
              <a:rPr sz="1200" spc="-50" dirty="0">
                <a:latin typeface="Arial"/>
                <a:cs typeface="Arial"/>
              </a:rPr>
              <a:t>play, </a:t>
            </a:r>
            <a:r>
              <a:rPr sz="1200" dirty="0">
                <a:latin typeface="Arial"/>
                <a:cs typeface="Arial"/>
              </a:rPr>
              <a:t>but </a:t>
            </a:r>
            <a:r>
              <a:rPr sz="1200" spc="-35" dirty="0">
                <a:latin typeface="Arial"/>
                <a:cs typeface="Arial"/>
              </a:rPr>
              <a:t>there </a:t>
            </a:r>
            <a:r>
              <a:rPr sz="1200" spc="-50" dirty="0">
                <a:latin typeface="Arial"/>
                <a:cs typeface="Arial"/>
              </a:rPr>
              <a:t>are  </a:t>
            </a:r>
            <a:r>
              <a:rPr sz="1200" spc="-5" dirty="0">
                <a:latin typeface="Arial"/>
                <a:cs typeface="Arial"/>
              </a:rPr>
              <a:t>costs </a:t>
            </a:r>
            <a:r>
              <a:rPr sz="1200" spc="-20" dirty="0">
                <a:latin typeface="Arial"/>
                <a:cs typeface="Arial"/>
              </a:rPr>
              <a:t>associated </a:t>
            </a:r>
            <a:r>
              <a:rPr sz="1200" spc="-10" dirty="0">
                <a:latin typeface="Arial"/>
                <a:cs typeface="Arial"/>
              </a:rPr>
              <a:t>with </a:t>
            </a:r>
            <a:r>
              <a:rPr sz="1200" spc="-30" dirty="0">
                <a:latin typeface="Arial"/>
                <a:cs typeface="Arial"/>
              </a:rPr>
              <a:t>playing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longer.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62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🎰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850" y="-1011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8145" y="508636"/>
            <a:ext cx="3792855" cy="476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95" b="1" dirty="0" smtClean="0"/>
              <a:t>Winning/Losing the Game</a:t>
            </a:r>
            <a:endParaRPr lang="en-US" sz="2495" b="1" dirty="0"/>
          </a:p>
        </p:txBody>
      </p:sp>
      <p:pic>
        <p:nvPicPr>
          <p:cNvPr id="5" name="Picture 2" descr="M&amp;M's Chocolates in Bow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735" y="1404699"/>
            <a:ext cx="1534615" cy="102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335" y="1488520"/>
            <a:ext cx="1753195" cy="838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19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spd="slow" advTm="20000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0133" y="57937"/>
            <a:ext cx="166243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Hypotheses and</a:t>
            </a:r>
            <a:r>
              <a:rPr sz="105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decisions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7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129231"/>
              </p:ext>
            </p:extLst>
          </p:nvPr>
        </p:nvGraphicFramePr>
        <p:xfrm>
          <a:off x="175344" y="932396"/>
          <a:ext cx="4187106" cy="1082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6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17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lang="en-US" sz="1200" i="1" spc="-30" dirty="0" smtClean="0">
                          <a:solidFill>
                            <a:srgbClr val="024F84"/>
                          </a:solidFill>
                          <a:latin typeface="Arial"/>
                          <a:cs typeface="Arial"/>
                        </a:rPr>
                        <a:t>Final Class </a:t>
                      </a:r>
                      <a:r>
                        <a:rPr sz="1200" i="1" spc="-30" dirty="0" smtClean="0">
                          <a:solidFill>
                            <a:srgbClr val="024F84"/>
                          </a:solidFill>
                          <a:latin typeface="Arial"/>
                          <a:cs typeface="Arial"/>
                        </a:rPr>
                        <a:t>Decision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i="1" spc="-50" dirty="0">
                          <a:solidFill>
                            <a:srgbClr val="024F84"/>
                          </a:solidFill>
                          <a:latin typeface="Arial"/>
                          <a:cs typeface="Arial"/>
                        </a:rPr>
                        <a:t>Truth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2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050" spc="-5" dirty="0">
                          <a:latin typeface="Arial"/>
                          <a:cs typeface="Arial"/>
                        </a:rPr>
                        <a:t>L </a:t>
                      </a:r>
                      <a:r>
                        <a:rPr sz="1050" spc="20" dirty="0">
                          <a:latin typeface="Arial"/>
                          <a:cs typeface="Arial"/>
                        </a:rPr>
                        <a:t>good, 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0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15" dirty="0">
                          <a:latin typeface="Arial"/>
                          <a:cs typeface="Arial"/>
                        </a:rPr>
                        <a:t>bad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-30" dirty="0">
                          <a:latin typeface="Arial"/>
                          <a:cs typeface="Arial"/>
                        </a:rPr>
                        <a:t>L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bad,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2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good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spc="-25" dirty="0">
                          <a:latin typeface="Arial"/>
                          <a:cs typeface="Arial"/>
                        </a:rPr>
                        <a:t>Pick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i="1" spc="-90" dirty="0">
                          <a:solidFill>
                            <a:srgbClr val="007784"/>
                          </a:solidFill>
                          <a:latin typeface="Arial"/>
                          <a:cs typeface="Arial"/>
                        </a:rPr>
                        <a:t>You </a:t>
                      </a:r>
                      <a:r>
                        <a:rPr sz="1200" i="1" spc="-15" dirty="0">
                          <a:solidFill>
                            <a:srgbClr val="007784"/>
                          </a:solidFill>
                          <a:latin typeface="Arial"/>
                          <a:cs typeface="Arial"/>
                        </a:rPr>
                        <a:t>get</a:t>
                      </a:r>
                      <a:r>
                        <a:rPr sz="1200" i="1" spc="-165" dirty="0">
                          <a:solidFill>
                            <a:srgbClr val="00778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7784"/>
                          </a:solidFill>
                          <a:latin typeface="Arial"/>
                          <a:cs typeface="Arial"/>
                        </a:rPr>
                        <a:t>candy!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i="1" spc="-9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You </a:t>
                      </a:r>
                      <a:r>
                        <a:rPr sz="1200" i="1" spc="-3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lose </a:t>
                      </a:r>
                      <a:r>
                        <a:rPr sz="1200" i="1" spc="-5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1200" i="1" spc="-2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the candy</a:t>
                      </a:r>
                      <a:r>
                        <a:rPr sz="1200" i="1" spc="-9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-5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:(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25" dirty="0">
                          <a:latin typeface="Arial"/>
                          <a:cs typeface="Arial"/>
                        </a:rPr>
                        <a:t>Pick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i="1" spc="-9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You </a:t>
                      </a:r>
                      <a:r>
                        <a:rPr sz="1200" i="1" spc="-3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lose </a:t>
                      </a:r>
                      <a:r>
                        <a:rPr sz="1200" i="1" spc="-5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1200" i="1" spc="-2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the candy</a:t>
                      </a:r>
                      <a:r>
                        <a:rPr sz="1200" i="1" spc="-95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-50" dirty="0">
                          <a:solidFill>
                            <a:srgbClr val="935151"/>
                          </a:solidFill>
                          <a:latin typeface="Arial"/>
                          <a:cs typeface="Arial"/>
                        </a:rPr>
                        <a:t>:(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i="1" spc="-90" dirty="0">
                          <a:solidFill>
                            <a:srgbClr val="007784"/>
                          </a:solidFill>
                          <a:latin typeface="Arial"/>
                          <a:cs typeface="Arial"/>
                        </a:rPr>
                        <a:t>You </a:t>
                      </a:r>
                      <a:r>
                        <a:rPr sz="1200" i="1" spc="-15" dirty="0">
                          <a:solidFill>
                            <a:srgbClr val="007784"/>
                          </a:solidFill>
                          <a:latin typeface="Arial"/>
                          <a:cs typeface="Arial"/>
                        </a:rPr>
                        <a:t>get</a:t>
                      </a:r>
                      <a:r>
                        <a:rPr sz="1200" i="1" spc="-165" dirty="0">
                          <a:solidFill>
                            <a:srgbClr val="00778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i="1" spc="-20" dirty="0">
                          <a:solidFill>
                            <a:srgbClr val="007784"/>
                          </a:solidFill>
                          <a:latin typeface="Arial"/>
                          <a:cs typeface="Arial"/>
                        </a:rPr>
                        <a:t>candy!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75344" y="2185159"/>
            <a:ext cx="4050029" cy="111953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i="1" spc="-30" dirty="0">
                <a:solidFill>
                  <a:srgbClr val="024F84"/>
                </a:solidFill>
                <a:latin typeface="Arial"/>
                <a:cs typeface="Arial"/>
              </a:rPr>
              <a:t>Sampling </a:t>
            </a:r>
            <a:r>
              <a:rPr sz="1200" i="1" spc="-10" dirty="0">
                <a:solidFill>
                  <a:srgbClr val="024F84"/>
                </a:solidFill>
                <a:latin typeface="Arial"/>
                <a:cs typeface="Arial"/>
              </a:rPr>
              <a:t>isn’t</a:t>
            </a:r>
            <a:r>
              <a:rPr sz="1200" i="1" spc="2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i="1" spc="-35" dirty="0">
                <a:solidFill>
                  <a:srgbClr val="024F84"/>
                </a:solidFill>
                <a:latin typeface="Arial"/>
                <a:cs typeface="Arial"/>
              </a:rPr>
              <a:t>free!</a:t>
            </a:r>
            <a:endParaRPr sz="1200" dirty="0">
              <a:latin typeface="Arial"/>
              <a:cs typeface="Arial"/>
            </a:endParaRPr>
          </a:p>
          <a:p>
            <a:pPr marL="184150" marR="5080" indent="-171450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r>
              <a:rPr sz="1200" spc="-20" dirty="0">
                <a:latin typeface="Arial"/>
                <a:cs typeface="Arial"/>
              </a:rPr>
              <a:t>At </a:t>
            </a:r>
            <a:r>
              <a:rPr sz="1200" spc="-30" dirty="0">
                <a:latin typeface="Arial"/>
                <a:cs typeface="Arial"/>
              </a:rPr>
              <a:t>each trial you risk losing </a:t>
            </a:r>
            <a:r>
              <a:rPr sz="1200" spc="-25" dirty="0">
                <a:latin typeface="Arial"/>
                <a:cs typeface="Arial"/>
              </a:rPr>
              <a:t>pieces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candy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-35" dirty="0">
                <a:latin typeface="Arial"/>
                <a:cs typeface="Arial"/>
              </a:rPr>
              <a:t>lose </a:t>
            </a:r>
            <a:r>
              <a:rPr sz="1200" spc="-45" dirty="0">
                <a:latin typeface="Arial"/>
                <a:cs typeface="Arial"/>
              </a:rPr>
              <a:t>(the </a:t>
            </a:r>
            <a:r>
              <a:rPr sz="1200" spc="-30" dirty="0">
                <a:latin typeface="Arial"/>
                <a:cs typeface="Arial"/>
              </a:rPr>
              <a:t>die  </a:t>
            </a:r>
            <a:r>
              <a:rPr sz="1200" spc="-15" dirty="0">
                <a:latin typeface="Arial"/>
                <a:cs typeface="Arial"/>
              </a:rPr>
              <a:t>comes </a:t>
            </a:r>
            <a:r>
              <a:rPr sz="1200" spc="-10" dirty="0">
                <a:latin typeface="Arial"/>
                <a:cs typeface="Arial"/>
              </a:rPr>
              <a:t>up </a:t>
            </a:r>
            <a:r>
              <a:rPr sz="1200" i="1" spc="100" dirty="0">
                <a:latin typeface="Times New Roman"/>
                <a:cs typeface="Times New Roman"/>
              </a:rPr>
              <a:t>&lt; </a:t>
            </a:r>
            <a:r>
              <a:rPr sz="1200" spc="-40" dirty="0">
                <a:latin typeface="Arial"/>
                <a:cs typeface="Arial"/>
              </a:rPr>
              <a:t>4). </a:t>
            </a:r>
            <a:endParaRPr lang="en-US" sz="1200" spc="-75" dirty="0" smtClean="0">
              <a:latin typeface="Arial"/>
              <a:cs typeface="Arial"/>
            </a:endParaRPr>
          </a:p>
          <a:p>
            <a:pPr marL="184150" marR="5080" indent="-171450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</a:pPr>
            <a:r>
              <a:rPr lang="en-US" sz="1200" spc="-75" dirty="0" smtClean="0">
                <a:latin typeface="Arial"/>
                <a:cs typeface="Arial"/>
              </a:rPr>
              <a:t>T</a:t>
            </a:r>
            <a:r>
              <a:rPr sz="1200" spc="-75" dirty="0" smtClean="0">
                <a:latin typeface="Arial"/>
                <a:cs typeface="Arial"/>
              </a:rPr>
              <a:t>oo </a:t>
            </a:r>
            <a:r>
              <a:rPr sz="1200" spc="-35" dirty="0">
                <a:latin typeface="Arial"/>
                <a:cs typeface="Arial"/>
              </a:rPr>
              <a:t>many </a:t>
            </a:r>
            <a:r>
              <a:rPr sz="1200" spc="-30" dirty="0">
                <a:latin typeface="Arial"/>
                <a:cs typeface="Arial"/>
              </a:rPr>
              <a:t>trials </a:t>
            </a:r>
            <a:r>
              <a:rPr sz="1200" spc="-35" dirty="0">
                <a:latin typeface="Arial"/>
                <a:cs typeface="Arial"/>
              </a:rPr>
              <a:t>means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5" dirty="0">
                <a:latin typeface="Arial"/>
                <a:cs typeface="Arial"/>
              </a:rPr>
              <a:t>won’t </a:t>
            </a:r>
            <a:r>
              <a:rPr sz="1200" spc="-45" dirty="0">
                <a:latin typeface="Arial"/>
                <a:cs typeface="Arial"/>
              </a:rPr>
              <a:t>have </a:t>
            </a:r>
            <a:r>
              <a:rPr sz="1200" spc="-15" dirty="0">
                <a:latin typeface="Arial"/>
                <a:cs typeface="Arial"/>
              </a:rPr>
              <a:t>much  </a:t>
            </a:r>
            <a:r>
              <a:rPr sz="1200" spc="-20" dirty="0">
                <a:latin typeface="Arial"/>
                <a:cs typeface="Arial"/>
              </a:rPr>
              <a:t>candy </a:t>
            </a:r>
            <a:r>
              <a:rPr sz="1200" spc="-25" dirty="0">
                <a:latin typeface="Arial"/>
                <a:cs typeface="Arial"/>
              </a:rPr>
              <a:t>left. And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20" dirty="0">
                <a:latin typeface="Arial"/>
                <a:cs typeface="Arial"/>
              </a:rPr>
              <a:t>we </a:t>
            </a:r>
            <a:r>
              <a:rPr sz="1200" spc="-15" dirty="0">
                <a:latin typeface="Arial"/>
                <a:cs typeface="Arial"/>
              </a:rPr>
              <a:t>spend </a:t>
            </a:r>
            <a:r>
              <a:rPr sz="1200" dirty="0">
                <a:latin typeface="Arial"/>
                <a:cs typeface="Arial"/>
              </a:rPr>
              <a:t>too </a:t>
            </a:r>
            <a:r>
              <a:rPr sz="1200" spc="-15" dirty="0">
                <a:latin typeface="Arial"/>
                <a:cs typeface="Arial"/>
              </a:rPr>
              <a:t>much </a:t>
            </a:r>
            <a:r>
              <a:rPr sz="1200" spc="-30" dirty="0">
                <a:latin typeface="Arial"/>
                <a:cs typeface="Arial"/>
              </a:rPr>
              <a:t>class </a:t>
            </a:r>
            <a:r>
              <a:rPr sz="1200" spc="-25" dirty="0">
                <a:latin typeface="Arial"/>
                <a:cs typeface="Arial"/>
              </a:rPr>
              <a:t>time and </a:t>
            </a:r>
            <a:r>
              <a:rPr sz="1200" spc="-20" dirty="0">
                <a:latin typeface="Arial"/>
                <a:cs typeface="Arial"/>
              </a:rPr>
              <a:t>we </a:t>
            </a:r>
            <a:r>
              <a:rPr sz="1200" spc="-35" dirty="0">
                <a:latin typeface="Arial"/>
                <a:cs typeface="Arial"/>
              </a:rPr>
              <a:t>may 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15" dirty="0">
                <a:latin typeface="Arial"/>
                <a:cs typeface="Arial"/>
              </a:rPr>
              <a:t>get </a:t>
            </a:r>
            <a:r>
              <a:rPr sz="1200" spc="-20" dirty="0">
                <a:latin typeface="Arial"/>
                <a:cs typeface="Arial"/>
              </a:rPr>
              <a:t>through </a:t>
            </a:r>
            <a:r>
              <a:rPr sz="1200" spc="-50" dirty="0">
                <a:latin typeface="Arial"/>
                <a:cs typeface="Arial"/>
              </a:rPr>
              <a:t>all </a:t>
            </a:r>
            <a:r>
              <a:rPr sz="1200" spc="-20" dirty="0">
                <a:latin typeface="Arial"/>
                <a:cs typeface="Arial"/>
              </a:rPr>
              <a:t>the</a:t>
            </a:r>
            <a:r>
              <a:rPr sz="1200" spc="80" dirty="0">
                <a:latin typeface="Arial"/>
                <a:cs typeface="Arial"/>
              </a:rPr>
              <a:t> </a:t>
            </a:r>
            <a:r>
              <a:rPr sz="1200" spc="-30" dirty="0">
                <a:latin typeface="Arial"/>
                <a:cs typeface="Arial"/>
              </a:rPr>
              <a:t>material.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662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🎰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850" y="-1011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  <p:sp>
        <p:nvSpPr>
          <p:cNvPr id="8" name="Rectangle 7"/>
          <p:cNvSpPr/>
          <p:nvPr/>
        </p:nvSpPr>
        <p:spPr>
          <a:xfrm>
            <a:off x="293223" y="461141"/>
            <a:ext cx="40906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spcBef>
                <a:spcPts val="285"/>
              </a:spcBef>
            </a:pPr>
            <a:r>
              <a:rPr lang="en-US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dirty="0" smtClean="0">
                <a:solidFill>
                  <a:srgbClr val="024F84"/>
                </a:solidFill>
                <a:latin typeface="DejaVu Serif"/>
                <a:cs typeface="DejaVu Serif"/>
              </a:rPr>
              <a:t>Winning/Losing the </a:t>
            </a:r>
            <a:r>
              <a:rPr lang="en-US" u="sng" dirty="0" smtClean="0">
                <a:solidFill>
                  <a:srgbClr val="024F84"/>
                </a:solidFill>
                <a:latin typeface="DejaVu Serif"/>
                <a:cs typeface="DejaVu Serif"/>
              </a:rPr>
              <a:t>GAME</a:t>
            </a:r>
            <a:endParaRPr lang="en-US" u="sng" dirty="0">
              <a:solidFill>
                <a:srgbClr val="024F84"/>
              </a:solidFill>
              <a:latin typeface="DejaVu Serif"/>
              <a:cs typeface="DejaVu Serif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78073" y="57937"/>
            <a:ext cx="1634489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Data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and decision</a:t>
            </a:r>
            <a:r>
              <a:rPr sz="105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making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pc="-5" dirty="0"/>
              <a:t>8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90066" y="584073"/>
          <a:ext cx="3027680" cy="21031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4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1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spc="-25" dirty="0">
                          <a:latin typeface="Arial"/>
                          <a:cs typeface="Arial"/>
                        </a:rPr>
                        <a:t>Choice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(L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2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95" dirty="0">
                          <a:latin typeface="Arial"/>
                          <a:cs typeface="Arial"/>
                        </a:rPr>
                        <a:t>R)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spc="-35" dirty="0">
                          <a:latin typeface="Arial"/>
                          <a:cs typeface="Arial"/>
                        </a:rPr>
                        <a:t>Result 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(win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2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loss)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679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Roll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Roll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Roll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Roll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Roll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Roll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45" dirty="0">
                          <a:latin typeface="Arial"/>
                          <a:cs typeface="Arial"/>
                        </a:rPr>
                        <a:t>Roll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...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92912" y="2793873"/>
            <a:ext cx="4222115" cy="27241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What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is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decision?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How </a:t>
            </a:r>
            <a:r>
              <a:rPr sz="1200" spc="-5" dirty="0">
                <a:solidFill>
                  <a:srgbClr val="0E3652"/>
                </a:solidFill>
                <a:latin typeface="Arial"/>
                <a:cs typeface="Arial"/>
              </a:rPr>
              <a:t>did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 make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this</a:t>
            </a:r>
            <a:r>
              <a:rPr sz="1200" spc="2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decision?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662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🎰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850" y="-1011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</p:cSld>
  <p:clrMapOvr>
    <a:masterClrMapping/>
  </p:clrMapOvr>
  <p:transition>
    <p:cut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" y="183642"/>
            <a:ext cx="4222115" cy="61277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52069" algn="just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Calculate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posterior probability for the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hypothesis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chosen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ﬁrst roll,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and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discuss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how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this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might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inﬂuence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your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decision 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for the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next</a:t>
            </a:r>
            <a:r>
              <a:rPr sz="1200" spc="3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roll.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77874" y="2949850"/>
            <a:ext cx="367665" cy="0"/>
          </a:xfrm>
          <a:custGeom>
            <a:avLst/>
            <a:gdLst/>
            <a:ahLst/>
            <a:cxnLst/>
            <a:rect l="l" t="t" r="r" b="b"/>
            <a:pathLst>
              <a:path w="367665">
                <a:moveTo>
                  <a:pt x="0" y="0"/>
                </a:moveTo>
                <a:lnTo>
                  <a:pt x="367157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80415" y="2949850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42491" y="2949850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77874" y="3120792"/>
            <a:ext cx="367665" cy="0"/>
          </a:xfrm>
          <a:custGeom>
            <a:avLst/>
            <a:gdLst/>
            <a:ahLst/>
            <a:cxnLst/>
            <a:rect l="l" t="t" r="r" b="b"/>
            <a:pathLst>
              <a:path w="367665">
                <a:moveTo>
                  <a:pt x="0" y="0"/>
                </a:moveTo>
                <a:lnTo>
                  <a:pt x="367157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7684" y="2458409"/>
            <a:ext cx="871855" cy="436245"/>
          </a:xfrm>
          <a:custGeom>
            <a:avLst/>
            <a:gdLst/>
            <a:ahLst/>
            <a:cxnLst/>
            <a:rect l="l" t="t" r="r" b="b"/>
            <a:pathLst>
              <a:path w="871855" h="436244">
                <a:moveTo>
                  <a:pt x="0" y="0"/>
                </a:moveTo>
                <a:lnTo>
                  <a:pt x="871485" y="435716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838450" y="3219852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>
                <a:moveTo>
                  <a:pt x="0" y="0"/>
                </a:moveTo>
                <a:lnTo>
                  <a:pt x="350393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40991" y="3219852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1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86303" y="3219852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1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838450" y="3390794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>
                <a:moveTo>
                  <a:pt x="0" y="0"/>
                </a:moveTo>
                <a:lnTo>
                  <a:pt x="350393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18234" y="3111677"/>
            <a:ext cx="882015" cy="189230"/>
          </a:xfrm>
          <a:custGeom>
            <a:avLst/>
            <a:gdLst/>
            <a:ahLst/>
            <a:cxnLst/>
            <a:rect l="l" t="t" r="r" b="b"/>
            <a:pathLst>
              <a:path w="882014" h="189230">
                <a:moveTo>
                  <a:pt x="0" y="0"/>
                </a:moveTo>
                <a:lnTo>
                  <a:pt x="881710" y="188998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38450" y="2679847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>
                <a:moveTo>
                  <a:pt x="0" y="0"/>
                </a:moveTo>
                <a:lnTo>
                  <a:pt x="350393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40991" y="2679847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186303" y="2679847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838450" y="2850790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>
                <a:moveTo>
                  <a:pt x="0" y="0"/>
                </a:moveTo>
                <a:lnTo>
                  <a:pt x="350393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18234" y="2769885"/>
            <a:ext cx="882015" cy="189230"/>
          </a:xfrm>
          <a:custGeom>
            <a:avLst/>
            <a:gdLst/>
            <a:ahLst/>
            <a:cxnLst/>
            <a:rect l="l" t="t" r="r" b="b"/>
            <a:pathLst>
              <a:path w="882014" h="189230">
                <a:moveTo>
                  <a:pt x="0" y="189000"/>
                </a:moveTo>
                <a:lnTo>
                  <a:pt x="881710" y="0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77874" y="1689756"/>
            <a:ext cx="367665" cy="0"/>
          </a:xfrm>
          <a:custGeom>
            <a:avLst/>
            <a:gdLst/>
            <a:ahLst/>
            <a:cxnLst/>
            <a:rect l="l" t="t" r="r" b="b"/>
            <a:pathLst>
              <a:path w="367665">
                <a:moveTo>
                  <a:pt x="0" y="0"/>
                </a:moveTo>
                <a:lnTo>
                  <a:pt x="367157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80415" y="1689756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642491" y="1689756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77874" y="1860698"/>
            <a:ext cx="367665" cy="0"/>
          </a:xfrm>
          <a:custGeom>
            <a:avLst/>
            <a:gdLst/>
            <a:ahLst/>
            <a:cxnLst/>
            <a:rect l="l" t="t" r="r" b="b"/>
            <a:pathLst>
              <a:path w="367665">
                <a:moveTo>
                  <a:pt x="0" y="0"/>
                </a:moveTo>
                <a:lnTo>
                  <a:pt x="367157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07684" y="1916421"/>
            <a:ext cx="871855" cy="436245"/>
          </a:xfrm>
          <a:custGeom>
            <a:avLst/>
            <a:gdLst/>
            <a:ahLst/>
            <a:cxnLst/>
            <a:rect l="l" t="t" r="r" b="b"/>
            <a:pathLst>
              <a:path w="871855" h="436244">
                <a:moveTo>
                  <a:pt x="0" y="435716"/>
                </a:moveTo>
                <a:lnTo>
                  <a:pt x="871485" y="0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38450" y="1959758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>
                <a:moveTo>
                  <a:pt x="0" y="0"/>
                </a:moveTo>
                <a:lnTo>
                  <a:pt x="350393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40991" y="1959758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186303" y="1959758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838450" y="2130700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>
                <a:moveTo>
                  <a:pt x="0" y="0"/>
                </a:moveTo>
                <a:lnTo>
                  <a:pt x="350393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818234" y="1851660"/>
            <a:ext cx="882015" cy="189230"/>
          </a:xfrm>
          <a:custGeom>
            <a:avLst/>
            <a:gdLst/>
            <a:ahLst/>
            <a:cxnLst/>
            <a:rect l="l" t="t" r="r" b="b"/>
            <a:pathLst>
              <a:path w="882014" h="189230">
                <a:moveTo>
                  <a:pt x="0" y="0"/>
                </a:moveTo>
                <a:lnTo>
                  <a:pt x="881710" y="189000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838450" y="1419754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>
                <a:moveTo>
                  <a:pt x="0" y="0"/>
                </a:moveTo>
                <a:lnTo>
                  <a:pt x="350393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840991" y="1419754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186303" y="1419754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094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838450" y="1590696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>
                <a:moveTo>
                  <a:pt x="0" y="0"/>
                </a:moveTo>
                <a:lnTo>
                  <a:pt x="350393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818234" y="1509870"/>
            <a:ext cx="882015" cy="189230"/>
          </a:xfrm>
          <a:custGeom>
            <a:avLst/>
            <a:gdLst/>
            <a:ahLst/>
            <a:cxnLst/>
            <a:rect l="l" t="t" r="r" b="b"/>
            <a:pathLst>
              <a:path w="882014" h="189230">
                <a:moveTo>
                  <a:pt x="0" y="189000"/>
                </a:moveTo>
                <a:lnTo>
                  <a:pt x="881710" y="0"/>
                </a:lnTo>
              </a:path>
            </a:pathLst>
          </a:custGeom>
          <a:ln w="50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662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🎰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23850" y="-1011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✋</a:t>
            </a:r>
          </a:p>
        </p:txBody>
      </p:sp>
    </p:spTree>
    <p:extLst>
      <p:ext uri="{BB962C8B-B14F-4D97-AF65-F5344CB8AC3E}">
        <p14:creationId xmlns:p14="http://schemas.microsoft.com/office/powerpoint/2010/main" val="164458901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8378" y="57937"/>
            <a:ext cx="46418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050" spc="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627405"/>
            <a:ext cx="10699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CCDBE6"/>
                </a:solidFill>
                <a:latin typeface="Arial"/>
                <a:cs typeface="Arial"/>
              </a:rPr>
              <a:t>1.</a:t>
            </a:r>
            <a:r>
              <a:rPr sz="1050" spc="-40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Housekeeping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0411" y="1071270"/>
            <a:ext cx="4126865" cy="12236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 startAt="2"/>
              <a:tabLst>
                <a:tab pos="167005" algn="l"/>
              </a:tabLst>
            </a:pPr>
            <a:r>
              <a:rPr sz="1050" spc="25" dirty="0">
                <a:solidFill>
                  <a:srgbClr val="024F84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024F84"/>
                </a:solidFill>
                <a:latin typeface="Arial"/>
                <a:cs typeface="Arial"/>
              </a:rPr>
              <a:t>ideas</a:t>
            </a:r>
            <a:endParaRPr sz="1050" dirty="0">
              <a:latin typeface="Arial"/>
              <a:cs typeface="Arial"/>
            </a:endParaRPr>
          </a:p>
          <a:p>
            <a:pPr marL="469900" marR="42418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Probability </a:t>
            </a:r>
            <a:r>
              <a:rPr sz="1050" spc="1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trees </a:t>
            </a:r>
            <a:r>
              <a:rPr sz="1050" spc="-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are </a:t>
            </a:r>
            <a:r>
              <a:rPr sz="1050" spc="1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useful </a:t>
            </a:r>
            <a:r>
              <a:rPr sz="1050" spc="2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for conditional probability  </a:t>
            </a: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calculations</a:t>
            </a:r>
            <a:endParaRPr sz="1050" dirty="0">
              <a:solidFill>
                <a:schemeClr val="accent1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 marL="469900" marR="5080" lvl="2" indent="276860">
              <a:lnSpc>
                <a:spcPct val="107500"/>
              </a:lnSpc>
              <a:buAutoNum type="arabicPeriod"/>
              <a:tabLst>
                <a:tab pos="442595" algn="l"/>
              </a:tabLst>
            </a:pPr>
            <a:r>
              <a:rPr sz="1050" spc="1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Bayesian inference: </a:t>
            </a:r>
            <a:r>
              <a:rPr sz="1050" spc="2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start </a:t>
            </a:r>
            <a:r>
              <a:rPr sz="1050" spc="3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with </a:t>
            </a:r>
            <a:r>
              <a:rPr sz="1050" spc="-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a </a:t>
            </a:r>
            <a:r>
              <a:rPr sz="1050" spc="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prior, </a:t>
            </a:r>
            <a:r>
              <a:rPr sz="1050" spc="3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collect </a:t>
            </a: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data, calculate  </a:t>
            </a:r>
            <a:r>
              <a:rPr sz="1050" spc="1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posterior, </a:t>
            </a:r>
            <a:r>
              <a:rPr sz="1050" spc="2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make </a:t>
            </a:r>
            <a:r>
              <a:rPr sz="1050" spc="-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a </a:t>
            </a:r>
            <a:r>
              <a:rPr sz="1050" spc="2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decision or</a:t>
            </a:r>
            <a:r>
              <a:rPr sz="1050" spc="-1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iterate</a:t>
            </a:r>
            <a:endParaRPr sz="1050" dirty="0">
              <a:solidFill>
                <a:schemeClr val="accent1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 marL="469900" marR="22606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sz="1050" spc="20" dirty="0">
                <a:latin typeface="Arial"/>
                <a:cs typeface="Arial"/>
              </a:rPr>
              <a:t>Posterior </a:t>
            </a:r>
            <a:r>
              <a:rPr sz="1050" spc="25" dirty="0">
                <a:latin typeface="Arial"/>
                <a:cs typeface="Arial"/>
              </a:rPr>
              <a:t>probability and p-value </a:t>
            </a:r>
            <a:r>
              <a:rPr sz="1050" spc="50" dirty="0">
                <a:latin typeface="Arial"/>
                <a:cs typeface="Arial"/>
              </a:rPr>
              <a:t>do </a:t>
            </a:r>
            <a:r>
              <a:rPr sz="1050" spc="35" dirty="0">
                <a:latin typeface="Arial"/>
                <a:cs typeface="Arial"/>
              </a:rPr>
              <a:t>not </a:t>
            </a:r>
            <a:r>
              <a:rPr sz="1050" spc="15" dirty="0">
                <a:latin typeface="Arial"/>
                <a:cs typeface="Arial"/>
              </a:rPr>
              <a:t>mean </a:t>
            </a:r>
            <a:r>
              <a:rPr sz="1050" spc="20" dirty="0">
                <a:latin typeface="Arial"/>
                <a:cs typeface="Arial"/>
              </a:rPr>
              <a:t>the</a:t>
            </a:r>
            <a:r>
              <a:rPr sz="1050" spc="-130" dirty="0">
                <a:latin typeface="Arial"/>
                <a:cs typeface="Arial"/>
              </a:rPr>
              <a:t> </a:t>
            </a:r>
            <a:r>
              <a:rPr sz="1050" spc="15" dirty="0">
                <a:latin typeface="Arial"/>
                <a:cs typeface="Arial"/>
              </a:rPr>
              <a:t>same  </a:t>
            </a:r>
            <a:r>
              <a:rPr sz="1050" spc="25" dirty="0">
                <a:latin typeface="Arial"/>
                <a:cs typeface="Arial"/>
              </a:rPr>
              <a:t>thing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11" y="2547518"/>
            <a:ext cx="77216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CCDBE6"/>
                </a:solidFill>
                <a:latin typeface="Arial"/>
                <a:cs typeface="Arial"/>
              </a:rPr>
              <a:t>3.</a:t>
            </a:r>
            <a:r>
              <a:rPr sz="1050" spc="-50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1465181"/>
      </p:ext>
    </p:extLst>
  </p:cSld>
  <p:clrMapOvr>
    <a:masterClrMapping/>
  </p:clrMapOvr>
  <p:transition>
    <p:cut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4637" y="57937"/>
            <a:ext cx="398780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Posterior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probability and p-value </a:t>
            </a:r>
            <a:r>
              <a:rPr sz="1050" spc="50" dirty="0">
                <a:solidFill>
                  <a:srgbClr val="FFFFFF"/>
                </a:solidFill>
                <a:latin typeface="Arial"/>
                <a:cs typeface="Arial"/>
              </a:rPr>
              <a:t>do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same</a:t>
            </a:r>
            <a:r>
              <a:rPr sz="10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thing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99788" y="3283980"/>
            <a:ext cx="1631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5600" y="470090"/>
            <a:ext cx="364109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25" dirty="0">
                <a:solidFill>
                  <a:srgbClr val="024F84"/>
                </a:solidFill>
                <a:latin typeface="Arial"/>
                <a:cs typeface="Arial"/>
              </a:rPr>
              <a:t>p-value </a:t>
            </a:r>
            <a:r>
              <a:rPr sz="1200" spc="-10" dirty="0">
                <a:solidFill>
                  <a:srgbClr val="000000"/>
                </a:solidFill>
              </a:rPr>
              <a:t>: </a:t>
            </a:r>
            <a:r>
              <a:rPr sz="1200" spc="-35" dirty="0">
                <a:solidFill>
                  <a:srgbClr val="000000"/>
                </a:solidFill>
              </a:rPr>
              <a:t>P(observed </a:t>
            </a:r>
            <a:r>
              <a:rPr sz="1200" spc="-15" dirty="0">
                <a:solidFill>
                  <a:srgbClr val="000000"/>
                </a:solidFill>
              </a:rPr>
              <a:t>or </a:t>
            </a:r>
            <a:r>
              <a:rPr sz="1200" spc="-30" dirty="0">
                <a:solidFill>
                  <a:srgbClr val="000000"/>
                </a:solidFill>
              </a:rPr>
              <a:t>more extreme </a:t>
            </a:r>
            <a:r>
              <a:rPr sz="1200" spc="-10" dirty="0">
                <a:solidFill>
                  <a:srgbClr val="000000"/>
                </a:solidFill>
              </a:rPr>
              <a:t>outcome </a:t>
            </a:r>
            <a:r>
              <a:rPr sz="1200" i="1" dirty="0">
                <a:solidFill>
                  <a:srgbClr val="000000"/>
                </a:solidFill>
                <a:latin typeface="Times New Roman"/>
                <a:cs typeface="Times New Roman"/>
              </a:rPr>
              <a:t>|</a:t>
            </a:r>
            <a:r>
              <a:rPr sz="1200" i="1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200" spc="-40" dirty="0">
                <a:solidFill>
                  <a:srgbClr val="000000"/>
                </a:solidFill>
              </a:rPr>
              <a:t>null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5600" y="598175"/>
            <a:ext cx="4012565" cy="216217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94310">
              <a:lnSpc>
                <a:spcPct val="100000"/>
              </a:lnSpc>
              <a:spcBef>
                <a:spcPts val="280"/>
              </a:spcBef>
            </a:pPr>
            <a:r>
              <a:rPr sz="1200" spc="-25" dirty="0">
                <a:latin typeface="Arial"/>
                <a:cs typeface="Arial"/>
              </a:rPr>
              <a:t>hypothesis </a:t>
            </a:r>
            <a:r>
              <a:rPr sz="1200" spc="-40" dirty="0">
                <a:latin typeface="Arial"/>
                <a:cs typeface="Arial"/>
              </a:rPr>
              <a:t>is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true)</a:t>
            </a:r>
            <a:endParaRPr sz="1200" dirty="0">
              <a:latin typeface="Arial"/>
              <a:cs typeface="Arial"/>
            </a:endParaRPr>
          </a:p>
          <a:p>
            <a:pPr marL="354330">
              <a:lnSpc>
                <a:spcPct val="100000"/>
              </a:lnSpc>
              <a:spcBef>
                <a:spcPts val="155"/>
              </a:spcBef>
            </a:pPr>
            <a:r>
              <a:rPr sz="1000" spc="-60" dirty="0">
                <a:solidFill>
                  <a:srgbClr val="024F84"/>
                </a:solidFill>
                <a:latin typeface="Arial"/>
                <a:cs typeface="Arial"/>
              </a:rPr>
              <a:t>– </a:t>
            </a:r>
            <a:r>
              <a:rPr sz="1000" spc="-40" dirty="0">
                <a:latin typeface="Arial"/>
                <a:cs typeface="Arial"/>
              </a:rPr>
              <a:t>This </a:t>
            </a:r>
            <a:r>
              <a:rPr sz="1000" spc="-35" dirty="0">
                <a:latin typeface="Arial"/>
                <a:cs typeface="Arial"/>
              </a:rPr>
              <a:t>is </a:t>
            </a:r>
            <a:r>
              <a:rPr sz="1000" spc="-25" dirty="0">
                <a:latin typeface="Arial"/>
                <a:cs typeface="Arial"/>
              </a:rPr>
              <a:t>more </a:t>
            </a:r>
            <a:r>
              <a:rPr sz="1000" spc="-35" dirty="0">
                <a:latin typeface="Arial"/>
                <a:cs typeface="Arial"/>
              </a:rPr>
              <a:t>like P(data </a:t>
            </a:r>
            <a:r>
              <a:rPr sz="1000" i="1" dirty="0">
                <a:latin typeface="Times New Roman"/>
                <a:cs typeface="Times New Roman"/>
              </a:rPr>
              <a:t>| </a:t>
            </a:r>
            <a:r>
              <a:rPr sz="1000" spc="-40" dirty="0">
                <a:latin typeface="Arial"/>
                <a:cs typeface="Arial"/>
              </a:rPr>
              <a:t>hyp) </a:t>
            </a:r>
            <a:r>
              <a:rPr sz="1000" spc="-20" dirty="0">
                <a:latin typeface="Arial"/>
                <a:cs typeface="Arial"/>
              </a:rPr>
              <a:t>than </a:t>
            </a:r>
            <a:r>
              <a:rPr sz="1000" spc="-40" dirty="0">
                <a:latin typeface="Arial"/>
                <a:cs typeface="Arial"/>
              </a:rPr>
              <a:t>P(hyp </a:t>
            </a:r>
            <a:r>
              <a:rPr sz="1000" i="1" dirty="0">
                <a:latin typeface="Times New Roman"/>
                <a:cs typeface="Times New Roman"/>
              </a:rPr>
              <a:t>|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spc="-25" dirty="0">
                <a:latin typeface="Arial"/>
                <a:cs typeface="Arial"/>
              </a:rPr>
              <a:t>data).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20" dirty="0">
                <a:solidFill>
                  <a:srgbClr val="024F84"/>
                </a:solidFill>
                <a:latin typeface="Arial"/>
                <a:cs typeface="Arial"/>
              </a:rPr>
              <a:t>posterior </a:t>
            </a:r>
            <a:r>
              <a:rPr sz="1200" spc="-10" dirty="0">
                <a:latin typeface="Arial"/>
                <a:cs typeface="Arial"/>
              </a:rPr>
              <a:t>: </a:t>
            </a:r>
            <a:r>
              <a:rPr sz="1200" spc="-35" dirty="0">
                <a:latin typeface="Arial"/>
                <a:cs typeface="Arial"/>
              </a:rPr>
              <a:t>P(hypothesis </a:t>
            </a:r>
            <a:r>
              <a:rPr sz="1200" i="1" dirty="0">
                <a:latin typeface="Times New Roman"/>
                <a:cs typeface="Times New Roman"/>
              </a:rPr>
              <a:t>|</a:t>
            </a:r>
            <a:r>
              <a:rPr sz="1200" i="1" spc="-25" dirty="0">
                <a:latin typeface="Times New Roman"/>
                <a:cs typeface="Times New Roman"/>
              </a:rPr>
              <a:t> </a:t>
            </a:r>
            <a:r>
              <a:rPr sz="1200" spc="-40" dirty="0">
                <a:latin typeface="Arial"/>
                <a:cs typeface="Arial"/>
              </a:rPr>
              <a:t>data)</a:t>
            </a:r>
            <a:endParaRPr sz="1200" dirty="0">
              <a:latin typeface="Arial"/>
              <a:cs typeface="Arial"/>
            </a:endParaRPr>
          </a:p>
          <a:p>
            <a:pPr marL="194310" marR="5080" indent="-182245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40" dirty="0">
                <a:latin typeface="Arial"/>
                <a:cs typeface="Arial"/>
              </a:rPr>
              <a:t>Bayesian </a:t>
            </a:r>
            <a:r>
              <a:rPr sz="1200" spc="-20" dirty="0">
                <a:latin typeface="Arial"/>
                <a:cs typeface="Arial"/>
              </a:rPr>
              <a:t>approach </a:t>
            </a:r>
            <a:r>
              <a:rPr sz="1200" spc="-30" dirty="0">
                <a:latin typeface="Arial"/>
                <a:cs typeface="Arial"/>
              </a:rPr>
              <a:t>avoids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counter-intuitive </a:t>
            </a:r>
            <a:r>
              <a:rPr sz="1200" spc="-30" dirty="0">
                <a:latin typeface="Arial"/>
                <a:cs typeface="Arial"/>
              </a:rPr>
              <a:t>Frequentist  </a:t>
            </a:r>
            <a:r>
              <a:rPr sz="1200" spc="-25" dirty="0">
                <a:latin typeface="Arial"/>
                <a:cs typeface="Arial"/>
              </a:rPr>
              <a:t>p-value </a:t>
            </a:r>
            <a:r>
              <a:rPr sz="1200" spc="-20" dirty="0">
                <a:latin typeface="Arial"/>
                <a:cs typeface="Arial"/>
              </a:rPr>
              <a:t>for </a:t>
            </a:r>
            <a:r>
              <a:rPr sz="1200" spc="-25" dirty="0">
                <a:latin typeface="Arial"/>
                <a:cs typeface="Arial"/>
              </a:rPr>
              <a:t>decision making, and </a:t>
            </a:r>
            <a:r>
              <a:rPr sz="1200" spc="-30" dirty="0">
                <a:latin typeface="Arial"/>
                <a:cs typeface="Arial"/>
              </a:rPr>
              <a:t>more </a:t>
            </a:r>
            <a:r>
              <a:rPr sz="1200" spc="-25" dirty="0">
                <a:latin typeface="Arial"/>
                <a:cs typeface="Arial"/>
              </a:rPr>
              <a:t>advanced </a:t>
            </a:r>
            <a:r>
              <a:rPr sz="1200" spc="-40" dirty="0">
                <a:latin typeface="Arial"/>
                <a:cs typeface="Arial"/>
              </a:rPr>
              <a:t>Bayesian  </a:t>
            </a:r>
            <a:r>
              <a:rPr sz="1200" spc="-25" dirty="0">
                <a:latin typeface="Arial"/>
                <a:cs typeface="Arial"/>
              </a:rPr>
              <a:t>techniques </a:t>
            </a:r>
            <a:r>
              <a:rPr sz="1200" spc="-30" dirty="0">
                <a:latin typeface="Arial"/>
                <a:cs typeface="Arial"/>
              </a:rPr>
              <a:t>offer </a:t>
            </a:r>
            <a:r>
              <a:rPr sz="1200" spc="-35" dirty="0">
                <a:latin typeface="Arial"/>
                <a:cs typeface="Arial"/>
              </a:rPr>
              <a:t>ﬂexibility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25" dirty="0">
                <a:latin typeface="Arial"/>
                <a:cs typeface="Arial"/>
              </a:rPr>
              <a:t>present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30" dirty="0">
                <a:latin typeface="Arial"/>
                <a:cs typeface="Arial"/>
              </a:rPr>
              <a:t>Frequentist  </a:t>
            </a:r>
            <a:r>
              <a:rPr sz="1200" spc="-20" dirty="0">
                <a:latin typeface="Arial"/>
                <a:cs typeface="Arial"/>
              </a:rPr>
              <a:t>models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30" dirty="0">
                <a:solidFill>
                  <a:srgbClr val="024F84"/>
                </a:solidFill>
                <a:latin typeface="Arial"/>
                <a:cs typeface="Arial"/>
              </a:rPr>
              <a:t>Watch</a:t>
            </a:r>
            <a:r>
              <a:rPr sz="1200" i="1" spc="-12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024F84"/>
                </a:solidFill>
                <a:latin typeface="Arial"/>
                <a:cs typeface="Arial"/>
              </a:rPr>
              <a:t>out!</a:t>
            </a:r>
            <a:endParaRPr sz="1200" dirty="0">
              <a:latin typeface="Arial"/>
              <a:cs typeface="Arial"/>
            </a:endParaRPr>
          </a:p>
          <a:p>
            <a:pPr marL="492125" marR="381000" indent="-137795">
              <a:lnSpc>
                <a:spcPct val="100000"/>
              </a:lnSpc>
              <a:spcBef>
                <a:spcPts val="455"/>
              </a:spcBef>
              <a:buFont typeface="Arial"/>
              <a:buChar char="–"/>
              <a:tabLst>
                <a:tab pos="492125" algn="l"/>
              </a:tabLst>
            </a:pPr>
            <a:r>
              <a:rPr sz="1000" i="1" spc="-30" dirty="0">
                <a:solidFill>
                  <a:srgbClr val="024F84"/>
                </a:solidFill>
                <a:latin typeface="Arial"/>
                <a:cs typeface="Arial"/>
              </a:rPr>
              <a:t>Bayes</a:t>
            </a:r>
            <a:r>
              <a:rPr sz="1000" spc="-30" dirty="0">
                <a:latin typeface="Arial"/>
                <a:cs typeface="Arial"/>
              </a:rPr>
              <a:t>: </a:t>
            </a:r>
            <a:r>
              <a:rPr sz="1000" spc="-45" dirty="0">
                <a:latin typeface="Arial"/>
                <a:cs typeface="Arial"/>
              </a:rPr>
              <a:t>A </a:t>
            </a:r>
            <a:r>
              <a:rPr sz="1000" dirty="0">
                <a:latin typeface="Arial"/>
                <a:cs typeface="Arial"/>
              </a:rPr>
              <a:t>good </a:t>
            </a:r>
            <a:r>
              <a:rPr sz="1000" spc="-15" dirty="0">
                <a:latin typeface="Arial"/>
                <a:cs typeface="Arial"/>
              </a:rPr>
              <a:t>prior </a:t>
            </a:r>
            <a:r>
              <a:rPr sz="1000" spc="-20" dirty="0">
                <a:latin typeface="Arial"/>
                <a:cs typeface="Arial"/>
              </a:rPr>
              <a:t>helps, </a:t>
            </a:r>
            <a:r>
              <a:rPr sz="1000" spc="-45" dirty="0">
                <a:latin typeface="Arial"/>
                <a:cs typeface="Arial"/>
              </a:rPr>
              <a:t>a </a:t>
            </a:r>
            <a:r>
              <a:rPr sz="1000" spc="-5" dirty="0">
                <a:latin typeface="Arial"/>
                <a:cs typeface="Arial"/>
              </a:rPr>
              <a:t>bad </a:t>
            </a:r>
            <a:r>
              <a:rPr sz="1000" spc="-15" dirty="0">
                <a:latin typeface="Arial"/>
                <a:cs typeface="Arial"/>
              </a:rPr>
              <a:t>prior hurts, </a:t>
            </a:r>
            <a:r>
              <a:rPr sz="1000" dirty="0">
                <a:latin typeface="Arial"/>
                <a:cs typeface="Arial"/>
              </a:rPr>
              <a:t>but </a:t>
            </a:r>
            <a:r>
              <a:rPr sz="1000" spc="-20" dirty="0">
                <a:latin typeface="Arial"/>
                <a:cs typeface="Arial"/>
              </a:rPr>
              <a:t>the </a:t>
            </a:r>
            <a:r>
              <a:rPr sz="1000" spc="-15" dirty="0">
                <a:latin typeface="Arial"/>
                <a:cs typeface="Arial"/>
              </a:rPr>
              <a:t>prior  matters </a:t>
            </a:r>
            <a:r>
              <a:rPr sz="1000" spc="-35" dirty="0">
                <a:latin typeface="Arial"/>
                <a:cs typeface="Arial"/>
              </a:rPr>
              <a:t>less </a:t>
            </a:r>
            <a:r>
              <a:rPr sz="1000" spc="-20" dirty="0">
                <a:latin typeface="Arial"/>
                <a:cs typeface="Arial"/>
              </a:rPr>
              <a:t>the </a:t>
            </a:r>
            <a:r>
              <a:rPr sz="1000" spc="-25" dirty="0">
                <a:latin typeface="Arial"/>
                <a:cs typeface="Arial"/>
              </a:rPr>
              <a:t>more </a:t>
            </a:r>
            <a:r>
              <a:rPr sz="1000" spc="-15" dirty="0">
                <a:latin typeface="Arial"/>
                <a:cs typeface="Arial"/>
              </a:rPr>
              <a:t>data </a:t>
            </a:r>
            <a:r>
              <a:rPr sz="1000" spc="-25" dirty="0">
                <a:latin typeface="Arial"/>
                <a:cs typeface="Arial"/>
              </a:rPr>
              <a:t>you</a:t>
            </a:r>
            <a:r>
              <a:rPr sz="1000" spc="10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have.</a:t>
            </a:r>
            <a:endParaRPr sz="1000" dirty="0">
              <a:latin typeface="Arial"/>
              <a:cs typeface="Arial"/>
            </a:endParaRPr>
          </a:p>
          <a:p>
            <a:pPr marL="492125" indent="-137795">
              <a:lnSpc>
                <a:spcPts val="1190"/>
              </a:lnSpc>
              <a:buFont typeface="Arial"/>
              <a:buChar char="–"/>
              <a:tabLst>
                <a:tab pos="492125" algn="l"/>
              </a:tabLst>
            </a:pPr>
            <a:r>
              <a:rPr sz="1000" i="1" spc="-20" dirty="0">
                <a:solidFill>
                  <a:srgbClr val="024F84"/>
                </a:solidFill>
                <a:latin typeface="Arial"/>
                <a:cs typeface="Arial"/>
              </a:rPr>
              <a:t>p-value</a:t>
            </a:r>
            <a:r>
              <a:rPr sz="1000" spc="-20" dirty="0">
                <a:latin typeface="Arial"/>
                <a:cs typeface="Arial"/>
              </a:rPr>
              <a:t>: </a:t>
            </a:r>
            <a:r>
              <a:rPr sz="1000" spc="-25" dirty="0">
                <a:latin typeface="Arial"/>
                <a:cs typeface="Arial"/>
              </a:rPr>
              <a:t>It </a:t>
            </a:r>
            <a:r>
              <a:rPr sz="1000" spc="-35" dirty="0">
                <a:latin typeface="Arial"/>
                <a:cs typeface="Arial"/>
              </a:rPr>
              <a:t>is </a:t>
            </a:r>
            <a:r>
              <a:rPr sz="1000" spc="-40" dirty="0">
                <a:latin typeface="Arial"/>
                <a:cs typeface="Arial"/>
              </a:rPr>
              <a:t>really easy </a:t>
            </a:r>
            <a:r>
              <a:rPr sz="1000" spc="5" dirty="0">
                <a:latin typeface="Arial"/>
                <a:cs typeface="Arial"/>
              </a:rPr>
              <a:t>to </a:t>
            </a:r>
            <a:r>
              <a:rPr sz="1000" spc="-25" dirty="0">
                <a:latin typeface="Arial"/>
                <a:cs typeface="Arial"/>
              </a:rPr>
              <a:t>mess </a:t>
            </a:r>
            <a:r>
              <a:rPr sz="1000" spc="-5" dirty="0">
                <a:latin typeface="Arial"/>
                <a:cs typeface="Arial"/>
              </a:rPr>
              <a:t>up </a:t>
            </a:r>
            <a:r>
              <a:rPr sz="1000" spc="-20" dirty="0">
                <a:latin typeface="Arial"/>
                <a:cs typeface="Arial"/>
              </a:rPr>
              <a:t>p-values: </a:t>
            </a:r>
            <a:r>
              <a:rPr sz="1000" spc="-1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Goodman,</a:t>
            </a:r>
            <a:r>
              <a:rPr sz="1000" spc="-13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 </a:t>
            </a:r>
            <a:r>
              <a:rPr sz="1000" spc="-5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2008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36" y="-9751"/>
            <a:ext cx="4154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23017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8542" y="282575"/>
                <a:ext cx="4526813" cy="2292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42" b="1" u="sng" dirty="0" smtClean="0"/>
                  <a:t>What we know</a:t>
                </a:r>
                <a:r>
                  <a:rPr lang="en-US" sz="2042" b="1" dirty="0" smtClean="0"/>
                  <a:t>:</a:t>
                </a:r>
                <a:endParaRPr lang="en-US" sz="2042" b="1" i="1" dirty="0" smtClean="0">
                  <a:latin typeface="Cambria Math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=0.6</a:t>
                </a:r>
                <a:endParaRPr lang="en-US" sz="2042" b="1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acc>
                          <m:accPr>
                            <m:chr m:val="̅"/>
                            <m:ctrlP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</m:acc>
                      </m:e>
                    </m:d>
                  </m:oMath>
                </a14:m>
                <a:r>
                  <a:rPr lang="en-US" sz="2042" b="1" dirty="0"/>
                  <a:t>=</a:t>
                </a:r>
                <a:r>
                  <a:rPr lang="en-US" sz="2042" b="1" dirty="0" smtClean="0"/>
                  <a:t>0.5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=0.3 </a:t>
                </a:r>
                <a:endParaRPr lang="en-US" sz="2042" b="1" dirty="0" smtClean="0"/>
              </a:p>
              <a:p>
                <a:endParaRPr lang="en-US" sz="2042" b="1" dirty="0"/>
              </a:p>
              <a:p>
                <a:r>
                  <a:rPr lang="en-US" sz="2042" b="1" u="sng" dirty="0" smtClean="0"/>
                  <a:t>Question</a:t>
                </a:r>
                <a:r>
                  <a:rPr lang="en-US" sz="2042" b="1" dirty="0" smtClean="0"/>
                  <a:t>: Is </a:t>
                </a:r>
                <a:r>
                  <a:rPr lang="en-US" sz="2042" b="1" dirty="0"/>
                  <a:t>this enough information to find </a:t>
                </a:r>
                <a14:m>
                  <m:oMath xmlns:m="http://schemas.openxmlformats.org/officeDocument/2006/math">
                    <m:r>
                      <a:rPr lang="en-US" sz="2042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2042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sz="2042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2" y="282575"/>
                <a:ext cx="4526813" cy="2292102"/>
              </a:xfrm>
              <a:prstGeom prst="rect">
                <a:avLst/>
              </a:prstGeom>
              <a:blipFill>
                <a:blip r:embed="rId2"/>
                <a:stretch>
                  <a:fillRect l="-1617" t="-1596" r="-539" b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/>
          <p:cNvCxnSpPr/>
          <p:nvPr/>
        </p:nvCxnSpPr>
        <p:spPr>
          <a:xfrm>
            <a:off x="1314450" y="2492375"/>
            <a:ext cx="9906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93788" y="2658675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7030A0"/>
                </a:solidFill>
              </a:rPr>
              <a:t>“observation”</a:t>
            </a:r>
            <a:endParaRPr lang="en-US" sz="1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023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399788" y="3283980"/>
            <a:ext cx="1631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12" y="896620"/>
            <a:ext cx="4222115" cy="253365"/>
          </a:xfrm>
          <a:prstGeom prst="rect">
            <a:avLst/>
          </a:prstGeom>
          <a:solidFill>
            <a:srgbClr val="007784"/>
          </a:solidFill>
        </p:spPr>
        <p:txBody>
          <a:bodyPr vert="horz" wrap="square" lIns="0" tIns="2667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10"/>
              </a:spcBef>
            </a:pPr>
            <a:r>
              <a:rPr spc="25" dirty="0"/>
              <a:t>Application </a:t>
            </a:r>
            <a:r>
              <a:rPr spc="10" dirty="0"/>
              <a:t>exercise: </a:t>
            </a:r>
            <a:r>
              <a:rPr spc="15" dirty="0"/>
              <a:t>2.2 </a:t>
            </a:r>
            <a:r>
              <a:rPr spc="10" dirty="0"/>
              <a:t>Bayesian inference </a:t>
            </a:r>
            <a:r>
              <a:rPr spc="25" dirty="0"/>
              <a:t>for </a:t>
            </a:r>
            <a:r>
              <a:rPr spc="30" dirty="0"/>
              <a:t>drug</a:t>
            </a:r>
            <a:r>
              <a:rPr spc="-200" dirty="0"/>
              <a:t> </a:t>
            </a:r>
            <a:r>
              <a:rPr spc="25" dirty="0"/>
              <a:t>testing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1149858"/>
            <a:ext cx="4222115" cy="610870"/>
          </a:xfrm>
          <a:prstGeom prst="rect">
            <a:avLst/>
          </a:prstGeom>
          <a:solidFill>
            <a:srgbClr val="D6E9EB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Times New Roman"/>
              <a:cs typeface="Times New Roman"/>
            </a:endParaRPr>
          </a:p>
          <a:p>
            <a:pPr marL="59690">
              <a:lnSpc>
                <a:spcPct val="100000"/>
              </a:lnSpc>
            </a:pPr>
            <a:r>
              <a:rPr sz="1200" spc="-50" dirty="0">
                <a:latin typeface="Arial"/>
                <a:cs typeface="Arial"/>
              </a:rPr>
              <a:t>See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0" dirty="0">
                <a:solidFill>
                  <a:srgbClr val="024F84"/>
                </a:solidFill>
                <a:latin typeface="Arial"/>
                <a:cs typeface="Arial"/>
                <a:hlinkClick r:id="rId2"/>
              </a:rPr>
              <a:t>course website </a:t>
            </a:r>
            <a:r>
              <a:rPr sz="1200" spc="-20" dirty="0">
                <a:latin typeface="Arial"/>
                <a:cs typeface="Arial"/>
              </a:rPr>
              <a:t>for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instructions.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6917" y="57937"/>
            <a:ext cx="148590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Summary </a:t>
            </a:r>
            <a:r>
              <a:rPr spc="30" dirty="0"/>
              <a:t>of </a:t>
            </a:r>
            <a:r>
              <a:rPr spc="20" dirty="0"/>
              <a:t>main</a:t>
            </a:r>
            <a:r>
              <a:rPr spc="-75" dirty="0"/>
              <a:t> </a:t>
            </a:r>
            <a:r>
              <a:rPr spc="15" dirty="0"/>
              <a:t>ideas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677" y="1003668"/>
            <a:ext cx="3856990" cy="12001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3360" marR="252095" indent="-200660">
              <a:lnSpc>
                <a:spcPct val="100000"/>
              </a:lnSpc>
              <a:spcBef>
                <a:spcPts val="90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30" dirty="0">
                <a:latin typeface="Arial"/>
                <a:cs typeface="Arial"/>
              </a:rPr>
              <a:t>Probability </a:t>
            </a:r>
            <a:r>
              <a:rPr sz="1200" spc="-35" dirty="0">
                <a:latin typeface="Arial"/>
                <a:cs typeface="Arial"/>
              </a:rPr>
              <a:t>trees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35" dirty="0">
                <a:latin typeface="Arial"/>
                <a:cs typeface="Arial"/>
              </a:rPr>
              <a:t>useful </a:t>
            </a:r>
            <a:r>
              <a:rPr sz="1200" spc="-20" dirty="0">
                <a:latin typeface="Arial"/>
                <a:cs typeface="Arial"/>
              </a:rPr>
              <a:t>for conditional probability  </a:t>
            </a:r>
            <a:r>
              <a:rPr sz="1200" spc="-25" dirty="0">
                <a:latin typeface="Arial"/>
                <a:cs typeface="Arial"/>
              </a:rPr>
              <a:t>calculations</a:t>
            </a:r>
            <a:endParaRPr sz="1200">
              <a:latin typeface="Arial"/>
              <a:cs typeface="Arial"/>
            </a:endParaRPr>
          </a:p>
          <a:p>
            <a:pPr marL="213360" marR="389255" indent="-200660">
              <a:lnSpc>
                <a:spcPct val="100000"/>
              </a:lnSpc>
              <a:spcBef>
                <a:spcPts val="309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40" dirty="0">
                <a:latin typeface="Arial"/>
                <a:cs typeface="Arial"/>
              </a:rPr>
              <a:t>Bayesian </a:t>
            </a:r>
            <a:r>
              <a:rPr sz="1200" spc="-35" dirty="0">
                <a:latin typeface="Arial"/>
                <a:cs typeface="Arial"/>
              </a:rPr>
              <a:t>inference: </a:t>
            </a:r>
            <a:r>
              <a:rPr sz="1200" spc="-15" dirty="0">
                <a:latin typeface="Arial"/>
                <a:cs typeface="Arial"/>
              </a:rPr>
              <a:t>start </a:t>
            </a:r>
            <a:r>
              <a:rPr sz="1200" spc="-10" dirty="0">
                <a:latin typeface="Arial"/>
                <a:cs typeface="Arial"/>
              </a:rPr>
              <a:t>with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35" dirty="0">
                <a:latin typeface="Arial"/>
                <a:cs typeface="Arial"/>
              </a:rPr>
              <a:t>prior, </a:t>
            </a:r>
            <a:r>
              <a:rPr sz="1200" spc="-15" dirty="0">
                <a:latin typeface="Arial"/>
                <a:cs typeface="Arial"/>
              </a:rPr>
              <a:t>collect data,  </a:t>
            </a:r>
            <a:r>
              <a:rPr sz="1200" spc="-25" dirty="0">
                <a:latin typeface="Arial"/>
                <a:cs typeface="Arial"/>
              </a:rPr>
              <a:t>calculate </a:t>
            </a:r>
            <a:r>
              <a:rPr sz="1200" spc="-30" dirty="0">
                <a:latin typeface="Arial"/>
                <a:cs typeface="Arial"/>
              </a:rPr>
              <a:t>posterior, make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5" dirty="0">
                <a:latin typeface="Arial"/>
                <a:cs typeface="Arial"/>
              </a:rPr>
              <a:t>decision </a:t>
            </a:r>
            <a:r>
              <a:rPr sz="1200" spc="-15" dirty="0">
                <a:latin typeface="Arial"/>
                <a:cs typeface="Arial"/>
              </a:rPr>
              <a:t>or</a:t>
            </a:r>
            <a:r>
              <a:rPr sz="1200" spc="170" dirty="0">
                <a:latin typeface="Arial"/>
                <a:cs typeface="Arial"/>
              </a:rPr>
              <a:t> </a:t>
            </a:r>
            <a:r>
              <a:rPr sz="1200" spc="-30" dirty="0">
                <a:latin typeface="Arial"/>
                <a:cs typeface="Arial"/>
              </a:rPr>
              <a:t>iterate</a:t>
            </a:r>
            <a:endParaRPr sz="1200">
              <a:latin typeface="Arial"/>
              <a:cs typeface="Arial"/>
            </a:endParaRPr>
          </a:p>
          <a:p>
            <a:pPr marL="213360" marR="5080" indent="-20066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25" dirty="0">
                <a:latin typeface="Arial"/>
                <a:cs typeface="Arial"/>
              </a:rPr>
              <a:t>Posterior </a:t>
            </a:r>
            <a:r>
              <a:rPr sz="1200" spc="-20" dirty="0">
                <a:latin typeface="Arial"/>
                <a:cs typeface="Arial"/>
              </a:rPr>
              <a:t>probability </a:t>
            </a:r>
            <a:r>
              <a:rPr sz="1200" spc="-25" dirty="0">
                <a:latin typeface="Arial"/>
                <a:cs typeface="Arial"/>
              </a:rPr>
              <a:t>and p-value </a:t>
            </a:r>
            <a:r>
              <a:rPr sz="1200" spc="5" dirty="0">
                <a:latin typeface="Arial"/>
                <a:cs typeface="Arial"/>
              </a:rPr>
              <a:t>do </a:t>
            </a:r>
            <a:r>
              <a:rPr sz="1200" spc="-5" dirty="0">
                <a:latin typeface="Arial"/>
                <a:cs typeface="Arial"/>
              </a:rPr>
              <a:t>not </a:t>
            </a:r>
            <a:r>
              <a:rPr sz="1200" spc="-35" dirty="0">
                <a:latin typeface="Arial"/>
                <a:cs typeface="Arial"/>
              </a:rPr>
              <a:t>mean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5" dirty="0">
                <a:latin typeface="Arial"/>
                <a:cs typeface="Arial"/>
              </a:rPr>
              <a:t>same  </a:t>
            </a:r>
            <a:r>
              <a:rPr sz="1200" spc="-20" dirty="0">
                <a:latin typeface="Arial"/>
                <a:cs typeface="Arial"/>
              </a:rPr>
              <a:t>thing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13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8378" y="57937"/>
            <a:ext cx="464184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050" spc="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0411" y="627405"/>
            <a:ext cx="4126865" cy="249850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tx2">
                    <a:lumMod val="20000"/>
                    <a:lumOff val="8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tx2">
                  <a:lumMod val="20000"/>
                  <a:lumOff val="8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latin typeface="Arial"/>
                <a:cs typeface="Arial"/>
              </a:rPr>
              <a:t>Main</a:t>
            </a:r>
            <a:r>
              <a:rPr sz="1050" spc="5" dirty="0">
                <a:latin typeface="Arial"/>
                <a:cs typeface="Arial"/>
              </a:rPr>
              <a:t> </a:t>
            </a:r>
            <a:r>
              <a:rPr sz="1050" spc="15" dirty="0">
                <a:latin typeface="Arial"/>
                <a:cs typeface="Arial"/>
              </a:rPr>
              <a:t>ideas</a:t>
            </a:r>
            <a:endParaRPr sz="1050" dirty="0">
              <a:latin typeface="Arial"/>
              <a:cs typeface="Arial"/>
            </a:endParaRPr>
          </a:p>
          <a:p>
            <a:pPr marL="469900" marR="42418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/>
              <a:t>🔍 </a:t>
            </a:r>
            <a:r>
              <a:rPr lang="en-US" sz="1050" spc="20" dirty="0" smtClean="0">
                <a:latin typeface="Arial"/>
                <a:cs typeface="Arial"/>
              </a:rPr>
              <a:t>⚙ </a:t>
            </a:r>
            <a:r>
              <a:rPr lang="en-US" sz="1050" u="sng" spc="20" dirty="0" smtClean="0">
                <a:latin typeface="Arial"/>
                <a:cs typeface="Arial"/>
              </a:rPr>
              <a:t>Tips for Bayesian Inference: </a:t>
            </a:r>
            <a:r>
              <a:rPr sz="1050" spc="20" dirty="0" smtClean="0">
                <a:latin typeface="Arial"/>
                <a:cs typeface="Arial"/>
              </a:rPr>
              <a:t>Probability </a:t>
            </a:r>
            <a:r>
              <a:rPr sz="1050" spc="10" dirty="0">
                <a:latin typeface="Arial"/>
                <a:cs typeface="Arial"/>
              </a:rPr>
              <a:t>trees </a:t>
            </a:r>
            <a:r>
              <a:rPr sz="1050" spc="-5" dirty="0">
                <a:latin typeface="Arial"/>
                <a:cs typeface="Arial"/>
              </a:rPr>
              <a:t>are </a:t>
            </a:r>
            <a:r>
              <a:rPr sz="1050" spc="15" dirty="0">
                <a:latin typeface="Arial"/>
                <a:cs typeface="Arial"/>
              </a:rPr>
              <a:t>useful </a:t>
            </a:r>
            <a:r>
              <a:rPr sz="1050" spc="25" dirty="0">
                <a:latin typeface="Arial"/>
                <a:cs typeface="Arial"/>
              </a:rPr>
              <a:t>for conditional probability  </a:t>
            </a:r>
            <a:r>
              <a:rPr sz="1050" spc="20" dirty="0">
                <a:latin typeface="Arial"/>
                <a:cs typeface="Arial"/>
              </a:rPr>
              <a:t>calculations</a:t>
            </a:r>
            <a:endParaRPr sz="1050" dirty="0">
              <a:latin typeface="Arial"/>
              <a:cs typeface="Arial"/>
            </a:endParaRPr>
          </a:p>
          <a:p>
            <a:pPr marL="469900" marR="5080" lvl="2" indent="276860">
              <a:lnSpc>
                <a:spcPct val="107500"/>
              </a:lnSpc>
              <a:buAutoNum type="arabicPeriod"/>
              <a:tabLst>
                <a:tab pos="44259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🎰 ✋ </a:t>
            </a:r>
            <a:r>
              <a:rPr lang="en-US" sz="1050" u="sng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Bayesian Inference Game</a:t>
            </a:r>
            <a:r>
              <a:rPr lang="en-US"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: </a:t>
            </a:r>
            <a:r>
              <a:rPr sz="105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Bayesian </a:t>
            </a:r>
            <a:r>
              <a:rPr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inference: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start </a:t>
            </a:r>
            <a:r>
              <a:rPr sz="1050" spc="3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with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 </a:t>
            </a:r>
            <a:r>
              <a:rPr sz="105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prior, </a:t>
            </a:r>
            <a:r>
              <a:rPr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collect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data, calculate 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posterior,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make </a:t>
            </a:r>
            <a:r>
              <a:rPr sz="105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decision or</a:t>
            </a:r>
            <a:r>
              <a:rPr sz="1050" spc="-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iterate</a:t>
            </a:r>
            <a:endParaRPr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marR="226060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lang="en-US" sz="1050" dirty="0" smtClean="0">
                <a:solidFill>
                  <a:schemeClr val="bg1">
                    <a:lumMod val="75000"/>
                  </a:schemeClr>
                </a:solidFill>
              </a:rPr>
              <a:t>👫 </a:t>
            </a:r>
            <a:r>
              <a:rPr lang="en-US" sz="1050" u="sng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Bayesian vs. Frequentist Inference: </a:t>
            </a:r>
            <a:r>
              <a:rPr sz="105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Posterior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probability and p-value </a:t>
            </a:r>
            <a:r>
              <a:rPr sz="1050" spc="5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do </a:t>
            </a:r>
            <a:r>
              <a:rPr sz="1050" spc="3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not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mean </a:t>
            </a:r>
            <a:r>
              <a:rPr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</a:t>
            </a:r>
            <a:r>
              <a:rPr sz="1050" spc="-1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same  </a:t>
            </a:r>
            <a:r>
              <a:rPr sz="105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thing</a:t>
            </a:r>
            <a:endParaRPr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Clr>
                <a:srgbClr val="CCCCCC"/>
              </a:buClr>
              <a:buFont typeface="Arial"/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698553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4386" y="57937"/>
            <a:ext cx="421830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1.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Probability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trees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useful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conditional probability</a:t>
            </a:r>
            <a:r>
              <a:rPr sz="105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calculations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5600" y="502399"/>
            <a:ext cx="3762375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b="1" spc="-30" dirty="0">
                <a:solidFill>
                  <a:srgbClr val="000000"/>
                </a:solidFill>
              </a:rPr>
              <a:t>Probability </a:t>
            </a:r>
            <a:r>
              <a:rPr sz="1200" b="1" spc="-35" dirty="0">
                <a:solidFill>
                  <a:srgbClr val="000000"/>
                </a:solidFill>
              </a:rPr>
              <a:t>trees </a:t>
            </a:r>
            <a:r>
              <a:rPr sz="1200" spc="-50" dirty="0">
                <a:solidFill>
                  <a:srgbClr val="000000"/>
                </a:solidFill>
              </a:rPr>
              <a:t>are </a:t>
            </a:r>
            <a:r>
              <a:rPr sz="1200" spc="-35" dirty="0">
                <a:solidFill>
                  <a:srgbClr val="000000"/>
                </a:solidFill>
              </a:rPr>
              <a:t>useful </a:t>
            </a:r>
            <a:r>
              <a:rPr sz="1200" spc="-20" dirty="0">
                <a:solidFill>
                  <a:srgbClr val="000000"/>
                </a:solidFill>
              </a:rPr>
              <a:t>for </a:t>
            </a:r>
            <a:r>
              <a:rPr sz="1200" spc="-30" dirty="0">
                <a:solidFill>
                  <a:srgbClr val="000000"/>
                </a:solidFill>
              </a:rPr>
              <a:t>organizing </a:t>
            </a:r>
            <a:r>
              <a:rPr sz="1200" spc="-25" dirty="0">
                <a:solidFill>
                  <a:srgbClr val="000000"/>
                </a:solidFill>
              </a:rPr>
              <a:t>information </a:t>
            </a:r>
            <a:r>
              <a:rPr sz="1200" spc="-40" dirty="0">
                <a:solidFill>
                  <a:srgbClr val="000000"/>
                </a:solidFill>
              </a:rPr>
              <a:t>in  </a:t>
            </a:r>
            <a:r>
              <a:rPr sz="1200" spc="-20" dirty="0">
                <a:solidFill>
                  <a:srgbClr val="000000"/>
                </a:solidFill>
              </a:rPr>
              <a:t>conditional probability</a:t>
            </a:r>
            <a:r>
              <a:rPr sz="1200" spc="15" dirty="0">
                <a:solidFill>
                  <a:srgbClr val="000000"/>
                </a:solidFill>
              </a:rPr>
              <a:t> </a:t>
            </a:r>
            <a:r>
              <a:rPr sz="1200" spc="-25" dirty="0">
                <a:solidFill>
                  <a:srgbClr val="000000"/>
                </a:solidFill>
              </a:rPr>
              <a:t>calculations</a:t>
            </a:r>
            <a:endParaRPr sz="1200" dirty="0">
              <a:latin typeface="DejaVu Serif"/>
              <a:cs typeface="DejaVu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5600" y="906716"/>
            <a:ext cx="3860800" cy="574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4310" marR="5080" indent="-182245" algn="just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They’re especially useful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30" dirty="0">
                <a:latin typeface="Arial"/>
                <a:cs typeface="Arial"/>
              </a:rPr>
              <a:t>cases </a:t>
            </a:r>
            <a:r>
              <a:rPr sz="1200" spc="-35" dirty="0">
                <a:latin typeface="Arial"/>
                <a:cs typeface="Arial"/>
              </a:rPr>
              <a:t>where </a:t>
            </a:r>
            <a:r>
              <a:rPr sz="1200" spc="-30" dirty="0">
                <a:latin typeface="Arial"/>
                <a:cs typeface="Arial"/>
              </a:rPr>
              <a:t>you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75" dirty="0">
                <a:latin typeface="Arial"/>
                <a:cs typeface="Arial"/>
              </a:rPr>
              <a:t>P(</a:t>
            </a:r>
            <a:r>
              <a:rPr sz="1200" spc="-75" dirty="0">
                <a:solidFill>
                  <a:srgbClr val="7030A0"/>
                </a:solidFill>
                <a:latin typeface="Arial"/>
                <a:cs typeface="Arial"/>
              </a:rPr>
              <a:t>A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|  </a:t>
            </a:r>
            <a:r>
              <a:rPr sz="1200" spc="-45" dirty="0">
                <a:solidFill>
                  <a:srgbClr val="00B050"/>
                </a:solidFill>
                <a:latin typeface="Arial"/>
                <a:cs typeface="Arial"/>
              </a:rPr>
              <a:t>B</a:t>
            </a:r>
            <a:r>
              <a:rPr sz="1200" spc="-45" dirty="0">
                <a:latin typeface="Arial"/>
                <a:cs typeface="Arial"/>
              </a:rPr>
              <a:t>), </a:t>
            </a:r>
            <a:r>
              <a:rPr sz="1200" spc="-30" dirty="0">
                <a:latin typeface="Arial"/>
                <a:cs typeface="Arial"/>
              </a:rPr>
              <a:t>along </a:t>
            </a:r>
            <a:r>
              <a:rPr sz="1200" spc="-10" dirty="0">
                <a:latin typeface="Arial"/>
                <a:cs typeface="Arial"/>
              </a:rPr>
              <a:t>with </a:t>
            </a:r>
            <a:r>
              <a:rPr sz="1200" spc="-25" dirty="0">
                <a:latin typeface="Arial"/>
                <a:cs typeface="Arial"/>
              </a:rPr>
              <a:t>some </a:t>
            </a:r>
            <a:r>
              <a:rPr sz="1200" spc="-20" dirty="0">
                <a:latin typeface="Arial"/>
                <a:cs typeface="Arial"/>
              </a:rPr>
              <a:t>other </a:t>
            </a:r>
            <a:r>
              <a:rPr sz="1200" spc="-25" dirty="0">
                <a:latin typeface="Arial"/>
                <a:cs typeface="Arial"/>
              </a:rPr>
              <a:t>information, and </a:t>
            </a:r>
            <a:r>
              <a:rPr sz="1200" spc="-20" dirty="0">
                <a:latin typeface="Arial"/>
                <a:cs typeface="Arial"/>
              </a:rPr>
              <a:t>you’re </a:t>
            </a:r>
            <a:r>
              <a:rPr sz="1200" spc="-25" dirty="0">
                <a:latin typeface="Arial"/>
                <a:cs typeface="Arial"/>
              </a:rPr>
              <a:t>asked  </a:t>
            </a:r>
            <a:r>
              <a:rPr sz="1200" spc="-20" dirty="0">
                <a:latin typeface="Arial"/>
                <a:cs typeface="Arial"/>
              </a:rPr>
              <a:t>for </a:t>
            </a:r>
            <a:r>
              <a:rPr sz="1200" spc="-60" dirty="0">
                <a:latin typeface="Arial"/>
                <a:cs typeface="Arial"/>
              </a:rPr>
              <a:t>P(</a:t>
            </a:r>
            <a:r>
              <a:rPr sz="1200" spc="-60" dirty="0">
                <a:solidFill>
                  <a:srgbClr val="00B050"/>
                </a:solidFill>
                <a:latin typeface="Arial"/>
                <a:cs typeface="Arial"/>
              </a:rPr>
              <a:t>B</a:t>
            </a:r>
            <a:r>
              <a:rPr sz="1200" spc="-60" dirty="0">
                <a:latin typeface="Arial"/>
                <a:cs typeface="Arial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|</a:t>
            </a:r>
            <a:r>
              <a:rPr sz="1200" i="1" spc="105" dirty="0">
                <a:latin typeface="Times New Roman"/>
                <a:cs typeface="Times New Roman"/>
              </a:rPr>
              <a:t> </a:t>
            </a:r>
            <a:r>
              <a:rPr sz="1200" spc="-85" dirty="0">
                <a:solidFill>
                  <a:srgbClr val="7030A0"/>
                </a:solidFill>
                <a:latin typeface="Arial"/>
                <a:cs typeface="Arial"/>
              </a:rPr>
              <a:t>A</a:t>
            </a:r>
            <a:r>
              <a:rPr sz="1200" spc="-85" dirty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91070"/>
            <a:ext cx="7316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 </a:t>
            </a:r>
            <a:r>
              <a:rPr lang="en-US" spc="20" dirty="0">
                <a:latin typeface="Arial"/>
                <a:cs typeface="Arial"/>
              </a:rPr>
              <a:t>⚙ 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542" y="282575"/>
                <a:ext cx="4526813" cy="2292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42" b="1" u="sng" dirty="0" smtClean="0"/>
                  <a:t>What we know</a:t>
                </a:r>
                <a:r>
                  <a:rPr lang="en-US" sz="2042" b="1" dirty="0" smtClean="0"/>
                  <a:t>:</a:t>
                </a:r>
                <a:endParaRPr lang="en-US" sz="2042" b="1" i="1" dirty="0" smtClean="0">
                  <a:latin typeface="Cambria Math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=0.6</a:t>
                </a:r>
                <a:endParaRPr lang="en-US" sz="2042" b="1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acc>
                          <m:accPr>
                            <m:chr m:val="̅"/>
                            <m:ctrlP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</m:acc>
                      </m:e>
                    </m:d>
                  </m:oMath>
                </a14:m>
                <a:r>
                  <a:rPr lang="en-US" sz="2042" b="1" dirty="0"/>
                  <a:t>=</a:t>
                </a:r>
                <a:r>
                  <a:rPr lang="en-US" sz="2042" b="1" dirty="0" smtClean="0"/>
                  <a:t>0.5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=0.3 </a:t>
                </a:r>
                <a:endParaRPr lang="en-US" sz="2042" b="1" dirty="0" smtClean="0"/>
              </a:p>
              <a:p>
                <a:endParaRPr lang="en-US" sz="2042" b="1" dirty="0"/>
              </a:p>
              <a:p>
                <a:r>
                  <a:rPr lang="en-US" sz="2042" b="1" u="sng" dirty="0" smtClean="0"/>
                  <a:t>Question</a:t>
                </a:r>
                <a:r>
                  <a:rPr lang="en-US" sz="2042" b="1" dirty="0" smtClean="0"/>
                  <a:t>: Is </a:t>
                </a:r>
                <a:r>
                  <a:rPr lang="en-US" sz="2042" b="1" dirty="0"/>
                  <a:t>this enough information to find </a:t>
                </a:r>
                <a14:m>
                  <m:oMath xmlns:m="http://schemas.openxmlformats.org/officeDocument/2006/math">
                    <m:r>
                      <a:rPr lang="en-US" sz="2042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2042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sz="2042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2" y="282575"/>
                <a:ext cx="4526813" cy="2292102"/>
              </a:xfrm>
              <a:prstGeom prst="rect">
                <a:avLst/>
              </a:prstGeom>
              <a:blipFill>
                <a:blip r:embed="rId2"/>
                <a:stretch>
                  <a:fillRect l="-1617" t="-1596" r="-539" b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8542" y="2492375"/>
            <a:ext cx="4453401" cy="103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42" b="1" dirty="0">
                <a:solidFill>
                  <a:srgbClr val="C00000"/>
                </a:solidFill>
              </a:rPr>
              <a:t>Yes! We have enough information to fill out a </a:t>
            </a:r>
            <a:r>
              <a:rPr lang="en-US" sz="2042" b="1" u="sng" dirty="0">
                <a:solidFill>
                  <a:srgbClr val="C00000"/>
                </a:solidFill>
              </a:rPr>
              <a:t>Bayesian Probability Tree</a:t>
            </a:r>
            <a:r>
              <a:rPr lang="en-US" sz="2042" b="1" dirty="0">
                <a:solidFill>
                  <a:srgbClr val="C00000"/>
                </a:solidFill>
              </a:rPr>
              <a:t> to get the answer! </a:t>
            </a:r>
          </a:p>
        </p:txBody>
      </p:sp>
    </p:spTree>
    <p:extLst>
      <p:ext uri="{BB962C8B-B14F-4D97-AF65-F5344CB8AC3E}">
        <p14:creationId xmlns:p14="http://schemas.microsoft.com/office/powerpoint/2010/main" val="55855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542" y="282575"/>
                <a:ext cx="4526813" cy="13493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42" b="1" u="sng" dirty="0" smtClean="0"/>
                  <a:t>What we know</a:t>
                </a:r>
                <a:r>
                  <a:rPr lang="en-US" sz="2042" b="1" dirty="0" smtClean="0"/>
                  <a:t>:</a:t>
                </a:r>
                <a:endParaRPr lang="en-US" sz="2042" b="1" i="1" dirty="0" smtClean="0">
                  <a:latin typeface="Cambria Math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=0.6</a:t>
                </a:r>
                <a:endParaRPr lang="en-US" sz="2042" b="1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2042" b="1" i="1">
                            <a:latin typeface="Cambria Math" panose="02040503050406030204" pitchFamily="18" charset="0"/>
                          </a:rPr>
                          <m:t>|</m:t>
                        </m:r>
                        <m:acc>
                          <m:accPr>
                            <m:chr m:val="̅"/>
                            <m:ctrlP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42" b="1" i="1">
                                <a:solidFill>
                                  <a:srgbClr val="92D05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</m:acc>
                      </m:e>
                    </m:d>
                  </m:oMath>
                </a14:m>
                <a:r>
                  <a:rPr lang="en-US" sz="2042" b="1" dirty="0"/>
                  <a:t>=</a:t>
                </a:r>
                <a:r>
                  <a:rPr lang="en-US" sz="2042" b="1" dirty="0" smtClean="0"/>
                  <a:t>0.5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42" b="1" i="1"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sz="2042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42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</m:oMath>
                </a14:m>
                <a:r>
                  <a:rPr lang="en-US" sz="2042" b="1" dirty="0"/>
                  <a:t>=0.3 </a:t>
                </a:r>
                <a:endParaRPr lang="en-US" sz="2042" b="1" dirty="0" smtClean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42" y="282575"/>
                <a:ext cx="4526813" cy="1349344"/>
              </a:xfrm>
              <a:prstGeom prst="rect">
                <a:avLst/>
              </a:prstGeom>
              <a:blipFill>
                <a:blip r:embed="rId2"/>
                <a:stretch>
                  <a:fillRect l="-1617" t="-2703" b="-76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609850" y="321108"/>
                <a:ext cx="1601400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u="sng" dirty="0" smtClean="0">
                    <a:solidFill>
                      <a:srgbClr val="C00000"/>
                    </a:solidFill>
                  </a:rPr>
                  <a:t>Want to know</a:t>
                </a:r>
                <a:r>
                  <a:rPr lang="en-US" b="1" dirty="0" smtClean="0">
                    <a:solidFill>
                      <a:srgbClr val="C00000"/>
                    </a:solidFill>
                  </a:rPr>
                  <a:t>:</a:t>
                </a:r>
                <a:endParaRPr lang="en-US" b="1" i="1" dirty="0" smtClean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en-US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850" y="321108"/>
                <a:ext cx="1601400" cy="646331"/>
              </a:xfrm>
              <a:prstGeom prst="rect">
                <a:avLst/>
              </a:prstGeom>
              <a:blipFill>
                <a:blip r:embed="rId3"/>
                <a:stretch>
                  <a:fillRect l="-3042" t="-5660" r="-2281" b="-10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50" y="1806575"/>
            <a:ext cx="2264790" cy="1549593"/>
          </a:xfrm>
          <a:prstGeom prst="rect">
            <a:avLst/>
          </a:prstGeom>
          <a:ln w="12700">
            <a:solidFill>
              <a:srgbClr val="C0000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942353" y="151344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Priors</a:t>
            </a:r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52450" y="2189847"/>
                <a:ext cx="280846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0" y="2189847"/>
                <a:ext cx="280846" cy="2154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52450" y="2799646"/>
                <a:ext cx="280846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800" b="1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800" b="1" i="1">
                              <a:solidFill>
                                <a:srgbClr val="92D05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50" y="2799646"/>
                <a:ext cx="280846" cy="2154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611708" y="1744275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1708" y="1744275"/>
                <a:ext cx="322524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600446" y="2661146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446" y="2661146"/>
                <a:ext cx="322524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557506" y="2143680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n-US" sz="120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7506" y="2143680"/>
                <a:ext cx="322524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557506" y="3126105"/>
                <a:ext cx="3225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b="1" i="1" smtClean="0">
                              <a:solidFill>
                                <a:schemeClr val="accent4">
                                  <a:lumMod val="40000"/>
                                  <a:lumOff val="6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n-US" sz="120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7506" y="3126105"/>
                <a:ext cx="322524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519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3874</TotalTime>
  <Words>2417</Words>
  <Application>Microsoft Office PowerPoint</Application>
  <PresentationFormat>Custom</PresentationFormat>
  <Paragraphs>555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Arial</vt:lpstr>
      <vt:lpstr>Calibri</vt:lpstr>
      <vt:lpstr>Cambria Math</vt:lpstr>
      <vt:lpstr>DejaVu Sans</vt:lpstr>
      <vt:lpstr>DejaVu Serif</vt:lpstr>
      <vt:lpstr>Times New Roman</vt:lpstr>
      <vt:lpstr>Office Theme</vt:lpstr>
      <vt:lpstr>PowerPoint Presentation</vt:lpstr>
      <vt:lpstr>PowerPoint Presentation</vt:lpstr>
      <vt:lpstr>Announcements</vt:lpstr>
      <vt:lpstr>PowerPoint Presentation</vt:lpstr>
      <vt:lpstr>PowerPoint Presentation</vt:lpstr>
      <vt:lpstr>PowerPoint Presentation</vt:lpstr>
      <vt:lpstr>▶ Probability trees are useful for organizing information in  conditional probability calculations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2. Bayesian inference: start with a prior, collect data, calculate posterior, make a decision or iterate</vt:lpstr>
      <vt:lpstr>PowerPoint Presentation</vt:lpstr>
      <vt:lpstr>PowerPoint Presentation</vt:lpstr>
      <vt:lpstr>Dice game</vt:lpstr>
      <vt:lpstr>Dice game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▶ p-value : P(observed or more extreme outcome | null</vt:lpstr>
      <vt:lpstr>Application exercise: 2.2 Bayesian inference for drug testing</vt:lpstr>
      <vt:lpstr>Summary of main ideas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2: Probability and distributions - 2. Bayes' theorem and Bayesian inference</dc:title>
  <dc:creator>Sta 101 - Spring 2016</dc:creator>
  <cp:lastModifiedBy>Dr Victoria Ellison, Ph.D.</cp:lastModifiedBy>
  <cp:revision>43</cp:revision>
  <cp:lastPrinted>2019-01-30T19:10:41Z</cp:lastPrinted>
  <dcterms:created xsi:type="dcterms:W3CDTF">2018-09-11T15:10:59Z</dcterms:created>
  <dcterms:modified xsi:type="dcterms:W3CDTF">2019-01-30T19:15:56Z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2016-02-03T00:00:00Z</vt:filetime>
  </property>
  <property fmtid="{D5CDD505-2E9C-101B-9397-08002B2CF9AE}" pid="3" name="Creator">
    <vt:lpwstr>LaTeX with Beamer class version 3.36</vt:lpwstr>
  </property>
  <property fmtid="{D5CDD505-2E9C-101B-9397-08002B2CF9AE}" pid="4" name="LastSaved">
    <vt:filetime>2018-09-11T00:00:00Z</vt:filetime>
  </property>
</Properties>
</file>