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366" r:id="rId5"/>
    <p:sldId id="365" r:id="rId6"/>
    <p:sldId id="318" r:id="rId7"/>
    <p:sldId id="367" r:id="rId8"/>
    <p:sldId id="321" r:id="rId9"/>
    <p:sldId id="336" r:id="rId10"/>
    <p:sldId id="337" r:id="rId11"/>
    <p:sldId id="338" r:id="rId12"/>
    <p:sldId id="340" r:id="rId13"/>
    <p:sldId id="339" r:id="rId14"/>
    <p:sldId id="320" r:id="rId15"/>
    <p:sldId id="322" r:id="rId16"/>
    <p:sldId id="323" r:id="rId17"/>
    <p:sldId id="360" r:id="rId18"/>
    <p:sldId id="324" r:id="rId19"/>
    <p:sldId id="368" r:id="rId20"/>
    <p:sldId id="262" r:id="rId21"/>
    <p:sldId id="333" r:id="rId22"/>
    <p:sldId id="361" r:id="rId23"/>
    <p:sldId id="264" r:id="rId24"/>
    <p:sldId id="265" r:id="rId25"/>
    <p:sldId id="316" r:id="rId26"/>
    <p:sldId id="362" r:id="rId27"/>
    <p:sldId id="334" r:id="rId28"/>
    <p:sldId id="359" r:id="rId29"/>
    <p:sldId id="369" r:id="rId30"/>
    <p:sldId id="269" r:id="rId31"/>
    <p:sldId id="325" r:id="rId32"/>
    <p:sldId id="326" r:id="rId33"/>
    <p:sldId id="327" r:id="rId34"/>
    <p:sldId id="270" r:id="rId35"/>
    <p:sldId id="271" r:id="rId36"/>
    <p:sldId id="363" r:id="rId37"/>
    <p:sldId id="364" r:id="rId38"/>
    <p:sldId id="328" r:id="rId39"/>
    <p:sldId id="329" r:id="rId40"/>
    <p:sldId id="330" r:id="rId41"/>
    <p:sldId id="331" r:id="rId42"/>
    <p:sldId id="332" r:id="rId43"/>
    <p:sldId id="358" r:id="rId44"/>
    <p:sldId id="274" r:id="rId45"/>
    <p:sldId id="275" r:id="rId46"/>
    <p:sldId id="335" r:id="rId47"/>
    <p:sldId id="341" r:id="rId48"/>
    <p:sldId id="342" r:id="rId49"/>
    <p:sldId id="343" r:id="rId50"/>
    <p:sldId id="344" r:id="rId51"/>
    <p:sldId id="345" r:id="rId52"/>
    <p:sldId id="346" r:id="rId53"/>
    <p:sldId id="370" r:id="rId54"/>
    <p:sldId id="292" r:id="rId55"/>
    <p:sldId id="347" r:id="rId56"/>
    <p:sldId id="348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7" r:id="rId67"/>
    <p:sldId id="298" r:id="rId68"/>
    <p:sldId id="351" r:id="rId69"/>
    <p:sldId id="352" r:id="rId70"/>
    <p:sldId id="349" r:id="rId71"/>
    <p:sldId id="353" r:id="rId72"/>
    <p:sldId id="304" r:id="rId73"/>
    <p:sldId id="354" r:id="rId74"/>
    <p:sldId id="355" r:id="rId75"/>
    <p:sldId id="306" r:id="rId76"/>
    <p:sldId id="307" r:id="rId77"/>
    <p:sldId id="308" r:id="rId78"/>
    <p:sldId id="309" r:id="rId79"/>
    <p:sldId id="371" r:id="rId80"/>
    <p:sldId id="372" r:id="rId81"/>
    <p:sldId id="311" r:id="rId82"/>
    <p:sldId id="312" r:id="rId83"/>
    <p:sldId id="357" r:id="rId84"/>
    <p:sldId id="315" r:id="rId85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1361" autoAdjust="0"/>
  </p:normalViewPr>
  <p:slideViewPr>
    <p:cSldViewPr>
      <p:cViewPr varScale="1">
        <p:scale>
          <a:sx n="122" d="100"/>
          <a:sy n="122" d="100"/>
        </p:scale>
        <p:origin x="133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154" y="57937"/>
            <a:ext cx="4415790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3" y="1072835"/>
            <a:ext cx="3457575" cy="698396"/>
          </a:xfrm>
        </p:spPr>
        <p:txBody>
          <a:bodyPr anchor="b"/>
          <a:lstStyle>
            <a:lvl1pPr algn="ctr">
              <a:defRPr sz="226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1817695"/>
            <a:ext cx="3457575" cy="139590"/>
          </a:xfrm>
        </p:spPr>
        <p:txBody>
          <a:bodyPr/>
          <a:lstStyle>
            <a:lvl1pPr marL="0" indent="0" algn="ctr">
              <a:buNone/>
              <a:defRPr sz="907"/>
            </a:lvl1pPr>
            <a:lvl2pPr marL="172867" indent="0" algn="ctr">
              <a:buNone/>
              <a:defRPr sz="756"/>
            </a:lvl2pPr>
            <a:lvl3pPr marL="345735" indent="0" algn="ctr">
              <a:buNone/>
              <a:defRPr sz="681"/>
            </a:lvl3pPr>
            <a:lvl4pPr marL="518602" indent="0" algn="ctr">
              <a:buNone/>
              <a:defRPr sz="605"/>
            </a:lvl4pPr>
            <a:lvl5pPr marL="691469" indent="0" algn="ctr">
              <a:buNone/>
              <a:defRPr sz="605"/>
            </a:lvl5pPr>
            <a:lvl6pPr marL="864337" indent="0" algn="ctr">
              <a:buNone/>
              <a:defRPr sz="605"/>
            </a:lvl6pPr>
            <a:lvl7pPr marL="1037204" indent="0" algn="ctr">
              <a:buNone/>
              <a:defRPr sz="605"/>
            </a:lvl7pPr>
            <a:lvl8pPr marL="1210071" indent="0" algn="ctr">
              <a:buNone/>
              <a:defRPr sz="605"/>
            </a:lvl8pPr>
            <a:lvl9pPr marL="1382939" indent="0" algn="ctr">
              <a:buNone/>
              <a:defRPr sz="60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505" y="3218497"/>
            <a:ext cx="1060323" cy="276999"/>
          </a:xfrm>
        </p:spPr>
        <p:txBody>
          <a:bodyPr/>
          <a:lstStyle/>
          <a:p>
            <a:fld id="{36192D1C-6A2A-4126-81DC-D3AF4898E44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7434" y="3218497"/>
            <a:ext cx="1475232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9272" y="3218497"/>
            <a:ext cx="1060323" cy="276999"/>
          </a:xfrm>
        </p:spPr>
        <p:txBody>
          <a:bodyPr/>
          <a:lstStyle/>
          <a:p>
            <a:fld id="{92A9DD62-1E4F-434C-B427-4D57653E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718" y="597503"/>
            <a:ext cx="2806700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gallery.shinyapps.io/dist_calc/" TargetMode="Externa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gallery.shinyapps.io/dist_calc/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gallery.shinyapps.io/dist_calc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47421"/>
            <a:ext cx="4102100" cy="608330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2: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Probability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distributions</a:t>
            </a:r>
            <a:endParaRPr sz="1400">
              <a:latin typeface="Arial"/>
              <a:cs typeface="Arial"/>
            </a:endParaRPr>
          </a:p>
          <a:p>
            <a:pPr marL="633730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Normal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binomial</a:t>
            </a:r>
            <a:r>
              <a:rPr sz="1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distributions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68209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lang="en-US" sz="1200" spc="40" dirty="0" smtClean="0">
                <a:latin typeface="Arial"/>
                <a:cs typeface="Arial"/>
              </a:rPr>
              <a:t>–</a:t>
            </a:r>
            <a:r>
              <a:rPr sz="1200" spc="40" dirty="0" smtClean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Spring 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38554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58973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1650" y="2958973"/>
            <a:ext cx="25958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https://www2.stat.duke.edu/courses/Spring19/sta101.001/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7" name="Picture 2" descr="Woman Wears Yellow Hard Hat Holding Vehicle 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806575"/>
            <a:ext cx="1528331" cy="10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57937"/>
            <a:ext cx="404367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1. </a:t>
            </a:r>
            <a:r>
              <a:rPr spc="-15" dirty="0"/>
              <a:t>Two </a:t>
            </a:r>
            <a:r>
              <a:rPr spc="25" dirty="0"/>
              <a:t>types </a:t>
            </a:r>
            <a:r>
              <a:rPr spc="30" dirty="0"/>
              <a:t>of </a:t>
            </a:r>
            <a:r>
              <a:rPr spc="25" dirty="0"/>
              <a:t>probability distributions: </a:t>
            </a:r>
            <a:r>
              <a:rPr spc="20" dirty="0"/>
              <a:t>discrete </a:t>
            </a:r>
            <a:r>
              <a:rPr spc="25" dirty="0"/>
              <a:t>and</a:t>
            </a:r>
            <a:r>
              <a:rPr spc="240" dirty="0"/>
              <a:t> </a:t>
            </a:r>
            <a:r>
              <a:rPr spc="25" dirty="0"/>
              <a:t>continuous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70649"/>
            <a:ext cx="384873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discrete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probability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30" dirty="0">
                <a:latin typeface="Arial"/>
                <a:cs typeface="Arial"/>
              </a:rPr>
              <a:t>lists </a:t>
            </a:r>
            <a:r>
              <a:rPr sz="1200" spc="-50" dirty="0">
                <a:latin typeface="Arial"/>
                <a:cs typeface="Arial"/>
              </a:rPr>
              <a:t>all </a:t>
            </a:r>
            <a:r>
              <a:rPr sz="1200" spc="-25" dirty="0">
                <a:latin typeface="Arial"/>
                <a:cs typeface="Arial"/>
              </a:rPr>
              <a:t>possible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pc="-25" dirty="0"/>
              <a:t>and </a:t>
            </a:r>
            <a:r>
              <a:rPr spc="-20" dirty="0"/>
              <a:t>the </a:t>
            </a:r>
            <a:r>
              <a:rPr spc="-25" dirty="0"/>
              <a:t>probabilities </a:t>
            </a:r>
            <a:r>
              <a:rPr spc="-10" dirty="0"/>
              <a:t>with </a:t>
            </a:r>
            <a:r>
              <a:rPr spc="-15" dirty="0"/>
              <a:t>which </a:t>
            </a:r>
            <a:r>
              <a:rPr spc="-30" dirty="0"/>
              <a:t>they</a:t>
            </a:r>
            <a:r>
              <a:rPr spc="70" dirty="0"/>
              <a:t> </a:t>
            </a:r>
            <a:r>
              <a:rPr spc="-5" dirty="0"/>
              <a:t>occur</a:t>
            </a:r>
          </a:p>
          <a:p>
            <a:pPr marL="309880" indent="-137795">
              <a:lnSpc>
                <a:spcPts val="1195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/>
              <a:t>The </a:t>
            </a:r>
            <a:r>
              <a:rPr sz="1000" spc="-30" dirty="0"/>
              <a:t>events </a:t>
            </a:r>
            <a:r>
              <a:rPr sz="1000" spc="-20" dirty="0"/>
              <a:t>listed </a:t>
            </a:r>
            <a:r>
              <a:rPr sz="1000" spc="-10" dirty="0"/>
              <a:t>must </a:t>
            </a:r>
            <a:r>
              <a:rPr sz="1000" spc="-15" dirty="0"/>
              <a:t>be</a:t>
            </a:r>
            <a:r>
              <a:rPr sz="1000" spc="100" dirty="0"/>
              <a:t> </a:t>
            </a:r>
            <a:r>
              <a:rPr sz="1000" spc="-20" dirty="0"/>
              <a:t>disjoint</a:t>
            </a:r>
            <a:endParaRPr sz="1000"/>
          </a:p>
          <a:p>
            <a:pPr marL="309880" indent="-137795">
              <a:lnSpc>
                <a:spcPts val="1195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35" dirty="0"/>
              <a:t>Each </a:t>
            </a:r>
            <a:r>
              <a:rPr sz="1000" spc="-20" dirty="0"/>
              <a:t>probability </a:t>
            </a:r>
            <a:r>
              <a:rPr sz="1000" spc="-10" dirty="0"/>
              <a:t>must </a:t>
            </a:r>
            <a:r>
              <a:rPr sz="1000" spc="-15" dirty="0"/>
              <a:t>be between </a:t>
            </a:r>
            <a:r>
              <a:rPr sz="1000" spc="-5" dirty="0"/>
              <a:t>0 </a:t>
            </a:r>
            <a:r>
              <a:rPr sz="1000" spc="-20" dirty="0"/>
              <a:t>and</a:t>
            </a:r>
            <a:r>
              <a:rPr sz="1000" spc="80" dirty="0"/>
              <a:t> </a:t>
            </a:r>
            <a:r>
              <a:rPr sz="1000" spc="-5" dirty="0"/>
              <a:t>1</a:t>
            </a:r>
            <a:endParaRPr sz="1000"/>
          </a:p>
          <a:p>
            <a:pPr marL="309880" indent="-137795">
              <a:lnSpc>
                <a:spcPts val="120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/>
              <a:t>The </a:t>
            </a:r>
            <a:r>
              <a:rPr sz="1000" spc="-20" dirty="0"/>
              <a:t>probabilities </a:t>
            </a:r>
            <a:r>
              <a:rPr sz="1000" spc="-10" dirty="0"/>
              <a:t>must </a:t>
            </a:r>
            <a:r>
              <a:rPr sz="1000" spc="-15" dirty="0"/>
              <a:t>total</a:t>
            </a:r>
            <a:r>
              <a:rPr sz="1000" spc="65" dirty="0"/>
              <a:t> </a:t>
            </a:r>
            <a:r>
              <a:rPr sz="1000" spc="-5" dirty="0"/>
              <a:t>1</a:t>
            </a:r>
            <a:endParaRPr sz="10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-35" dirty="0"/>
              <a:t>Example: </a:t>
            </a:r>
            <a:r>
              <a:rPr spc="-30" dirty="0"/>
              <a:t>Binomial</a:t>
            </a:r>
            <a:r>
              <a:rPr spc="-165" dirty="0"/>
              <a:t> </a:t>
            </a:r>
            <a:r>
              <a:rPr spc="-15" dirty="0"/>
              <a:t>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5284" y="-947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92820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57937"/>
            <a:ext cx="404367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1. </a:t>
            </a:r>
            <a:r>
              <a:rPr spc="-15" dirty="0"/>
              <a:t>Two </a:t>
            </a:r>
            <a:r>
              <a:rPr spc="25" dirty="0"/>
              <a:t>types </a:t>
            </a:r>
            <a:r>
              <a:rPr spc="30" dirty="0"/>
              <a:t>of </a:t>
            </a:r>
            <a:r>
              <a:rPr spc="25" dirty="0"/>
              <a:t>probability distributions: </a:t>
            </a:r>
            <a:r>
              <a:rPr spc="20" dirty="0"/>
              <a:t>discrete </a:t>
            </a:r>
            <a:r>
              <a:rPr spc="25" dirty="0"/>
              <a:t>and</a:t>
            </a:r>
            <a:r>
              <a:rPr spc="240" dirty="0"/>
              <a:t> </a:t>
            </a:r>
            <a:r>
              <a:rPr spc="25" dirty="0"/>
              <a:t>continuous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70649"/>
            <a:ext cx="384873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discrete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probability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30" dirty="0">
                <a:latin typeface="Arial"/>
                <a:cs typeface="Arial"/>
              </a:rPr>
              <a:t>lists </a:t>
            </a:r>
            <a:r>
              <a:rPr sz="1200" spc="-50" dirty="0">
                <a:latin typeface="Arial"/>
                <a:cs typeface="Arial"/>
              </a:rPr>
              <a:t>all </a:t>
            </a:r>
            <a:r>
              <a:rPr sz="1200" spc="-25" dirty="0">
                <a:latin typeface="Arial"/>
                <a:cs typeface="Arial"/>
              </a:rPr>
              <a:t>possible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pc="-25" dirty="0"/>
              <a:t>and </a:t>
            </a:r>
            <a:r>
              <a:rPr spc="-20" dirty="0"/>
              <a:t>the </a:t>
            </a:r>
            <a:r>
              <a:rPr spc="-25" dirty="0"/>
              <a:t>probabilities </a:t>
            </a:r>
            <a:r>
              <a:rPr spc="-10" dirty="0"/>
              <a:t>with </a:t>
            </a:r>
            <a:r>
              <a:rPr spc="-15" dirty="0"/>
              <a:t>which </a:t>
            </a:r>
            <a:r>
              <a:rPr spc="-30" dirty="0"/>
              <a:t>they</a:t>
            </a:r>
            <a:r>
              <a:rPr spc="70" dirty="0"/>
              <a:t> </a:t>
            </a:r>
            <a:r>
              <a:rPr spc="-5" dirty="0"/>
              <a:t>occur</a:t>
            </a:r>
          </a:p>
          <a:p>
            <a:pPr marL="309880" indent="-137795">
              <a:lnSpc>
                <a:spcPts val="1195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/>
              <a:t>The </a:t>
            </a:r>
            <a:r>
              <a:rPr sz="1000" spc="-30" dirty="0"/>
              <a:t>events </a:t>
            </a:r>
            <a:r>
              <a:rPr sz="1000" spc="-20" dirty="0"/>
              <a:t>listed </a:t>
            </a:r>
            <a:r>
              <a:rPr sz="1000" spc="-10" dirty="0"/>
              <a:t>must </a:t>
            </a:r>
            <a:r>
              <a:rPr sz="1000" spc="-15" dirty="0"/>
              <a:t>be</a:t>
            </a:r>
            <a:r>
              <a:rPr sz="1000" spc="100" dirty="0"/>
              <a:t> </a:t>
            </a:r>
            <a:r>
              <a:rPr sz="1000" spc="-20" dirty="0"/>
              <a:t>disjoint</a:t>
            </a:r>
            <a:endParaRPr sz="1000"/>
          </a:p>
          <a:p>
            <a:pPr marL="309880" indent="-137795">
              <a:lnSpc>
                <a:spcPts val="1195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35" dirty="0"/>
              <a:t>Each </a:t>
            </a:r>
            <a:r>
              <a:rPr sz="1000" spc="-20" dirty="0"/>
              <a:t>probability </a:t>
            </a:r>
            <a:r>
              <a:rPr sz="1000" spc="-10" dirty="0"/>
              <a:t>must </a:t>
            </a:r>
            <a:r>
              <a:rPr sz="1000" spc="-15" dirty="0"/>
              <a:t>be between </a:t>
            </a:r>
            <a:r>
              <a:rPr sz="1000" spc="-5" dirty="0"/>
              <a:t>0 </a:t>
            </a:r>
            <a:r>
              <a:rPr sz="1000" spc="-20" dirty="0"/>
              <a:t>and</a:t>
            </a:r>
            <a:r>
              <a:rPr sz="1000" spc="80" dirty="0"/>
              <a:t> </a:t>
            </a:r>
            <a:r>
              <a:rPr sz="1000" spc="-5" dirty="0"/>
              <a:t>1</a:t>
            </a:r>
            <a:endParaRPr sz="1000"/>
          </a:p>
          <a:p>
            <a:pPr marL="309880" indent="-137795">
              <a:lnSpc>
                <a:spcPts val="120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/>
              <a:t>The </a:t>
            </a:r>
            <a:r>
              <a:rPr sz="1000" spc="-20" dirty="0"/>
              <a:t>probabilities </a:t>
            </a:r>
            <a:r>
              <a:rPr sz="1000" spc="-10" dirty="0"/>
              <a:t>must </a:t>
            </a:r>
            <a:r>
              <a:rPr sz="1000" spc="-15" dirty="0"/>
              <a:t>total</a:t>
            </a:r>
            <a:r>
              <a:rPr sz="1000" spc="65" dirty="0"/>
              <a:t> </a:t>
            </a:r>
            <a:r>
              <a:rPr sz="1000" spc="-5" dirty="0"/>
              <a:t>1</a:t>
            </a:r>
            <a:endParaRPr sz="10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-35" dirty="0"/>
              <a:t>Example: </a:t>
            </a:r>
            <a:r>
              <a:rPr spc="-30" dirty="0"/>
              <a:t>Binomial</a:t>
            </a:r>
            <a:r>
              <a:rPr spc="-165" dirty="0"/>
              <a:t> </a:t>
            </a:r>
            <a:r>
              <a:rPr spc="-15" dirty="0"/>
              <a:t>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5284" y="-947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616196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Question</a:t>
            </a:r>
            <a:r>
              <a:rPr lang="en-US" sz="1100" dirty="0" smtClean="0"/>
              <a:t>: Using the table below, what is the probability that </a:t>
            </a:r>
            <a:r>
              <a:rPr lang="en-US" sz="1100" u="sng" dirty="0" smtClean="0"/>
              <a:t>at least </a:t>
            </a:r>
            <a:r>
              <a:rPr lang="en-US" sz="1100" dirty="0" smtClean="0"/>
              <a:t>1 out of 100 randomly selected adults use Snapchat?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47083"/>
            <a:ext cx="3028950" cy="9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0941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57937"/>
            <a:ext cx="404367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1. </a:t>
            </a:r>
            <a:r>
              <a:rPr spc="-15" dirty="0"/>
              <a:t>Two </a:t>
            </a:r>
            <a:r>
              <a:rPr spc="25" dirty="0"/>
              <a:t>types </a:t>
            </a:r>
            <a:r>
              <a:rPr spc="30" dirty="0"/>
              <a:t>of </a:t>
            </a:r>
            <a:r>
              <a:rPr spc="25" dirty="0"/>
              <a:t>probability distributions: </a:t>
            </a:r>
            <a:r>
              <a:rPr spc="20" dirty="0"/>
              <a:t>discrete </a:t>
            </a:r>
            <a:r>
              <a:rPr spc="25" dirty="0"/>
              <a:t>and</a:t>
            </a:r>
            <a:r>
              <a:rPr spc="240" dirty="0"/>
              <a:t> </a:t>
            </a:r>
            <a:r>
              <a:rPr spc="25" dirty="0"/>
              <a:t>continuous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70649"/>
            <a:ext cx="384873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discrete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probability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30" dirty="0">
                <a:latin typeface="Arial"/>
                <a:cs typeface="Arial"/>
              </a:rPr>
              <a:t>lists </a:t>
            </a:r>
            <a:r>
              <a:rPr sz="1200" spc="-50" dirty="0">
                <a:latin typeface="Arial"/>
                <a:cs typeface="Arial"/>
              </a:rPr>
              <a:t>all </a:t>
            </a:r>
            <a:r>
              <a:rPr sz="1200" spc="-25" dirty="0">
                <a:latin typeface="Arial"/>
                <a:cs typeface="Arial"/>
              </a:rPr>
              <a:t>possible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pc="-25" dirty="0"/>
              <a:t>and </a:t>
            </a:r>
            <a:r>
              <a:rPr spc="-20" dirty="0"/>
              <a:t>the </a:t>
            </a:r>
            <a:r>
              <a:rPr spc="-25" dirty="0"/>
              <a:t>probabilities </a:t>
            </a:r>
            <a:r>
              <a:rPr spc="-10" dirty="0"/>
              <a:t>with </a:t>
            </a:r>
            <a:r>
              <a:rPr spc="-15" dirty="0"/>
              <a:t>which </a:t>
            </a:r>
            <a:r>
              <a:rPr spc="-30" dirty="0"/>
              <a:t>they</a:t>
            </a:r>
            <a:r>
              <a:rPr spc="70" dirty="0"/>
              <a:t> </a:t>
            </a:r>
            <a:r>
              <a:rPr spc="-5" dirty="0"/>
              <a:t>occur</a:t>
            </a:r>
          </a:p>
          <a:p>
            <a:pPr marL="309880" indent="-137795">
              <a:lnSpc>
                <a:spcPts val="1195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/>
              <a:t>The </a:t>
            </a:r>
            <a:r>
              <a:rPr sz="1000" spc="-30" dirty="0"/>
              <a:t>events </a:t>
            </a:r>
            <a:r>
              <a:rPr sz="1000" spc="-20" dirty="0"/>
              <a:t>listed </a:t>
            </a:r>
            <a:r>
              <a:rPr sz="1000" spc="-10" dirty="0"/>
              <a:t>must </a:t>
            </a:r>
            <a:r>
              <a:rPr sz="1000" spc="-15" dirty="0"/>
              <a:t>be</a:t>
            </a:r>
            <a:r>
              <a:rPr sz="1000" spc="100" dirty="0"/>
              <a:t> </a:t>
            </a:r>
            <a:r>
              <a:rPr sz="1000" spc="-20" dirty="0"/>
              <a:t>disjoint</a:t>
            </a:r>
            <a:endParaRPr sz="1000" dirty="0"/>
          </a:p>
          <a:p>
            <a:pPr marL="309880" indent="-137795">
              <a:lnSpc>
                <a:spcPts val="1195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35" dirty="0"/>
              <a:t>Each </a:t>
            </a:r>
            <a:r>
              <a:rPr sz="1000" spc="-20" dirty="0"/>
              <a:t>probability </a:t>
            </a:r>
            <a:r>
              <a:rPr sz="1000" spc="-10" dirty="0"/>
              <a:t>must </a:t>
            </a:r>
            <a:r>
              <a:rPr sz="1000" spc="-15" dirty="0"/>
              <a:t>be between </a:t>
            </a:r>
            <a:r>
              <a:rPr sz="1000" spc="-5" dirty="0"/>
              <a:t>0 </a:t>
            </a:r>
            <a:r>
              <a:rPr sz="1000" spc="-20" dirty="0"/>
              <a:t>and</a:t>
            </a:r>
            <a:r>
              <a:rPr sz="1000" spc="80" dirty="0"/>
              <a:t> </a:t>
            </a:r>
            <a:r>
              <a:rPr sz="1000" spc="-5" dirty="0"/>
              <a:t>1</a:t>
            </a:r>
            <a:endParaRPr sz="1000" dirty="0"/>
          </a:p>
          <a:p>
            <a:pPr marL="309880" indent="-137795">
              <a:lnSpc>
                <a:spcPts val="120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>
                <a:solidFill>
                  <a:srgbClr val="00B050"/>
                </a:solidFill>
              </a:rPr>
              <a:t>The </a:t>
            </a:r>
            <a:r>
              <a:rPr sz="1000" spc="-20" dirty="0">
                <a:solidFill>
                  <a:srgbClr val="00B050"/>
                </a:solidFill>
              </a:rPr>
              <a:t>probabilities </a:t>
            </a:r>
            <a:r>
              <a:rPr sz="1000" spc="-10" dirty="0">
                <a:solidFill>
                  <a:srgbClr val="00B050"/>
                </a:solidFill>
              </a:rPr>
              <a:t>must </a:t>
            </a:r>
            <a:r>
              <a:rPr sz="1000" spc="-15" dirty="0">
                <a:solidFill>
                  <a:srgbClr val="00B050"/>
                </a:solidFill>
              </a:rPr>
              <a:t>total</a:t>
            </a:r>
            <a:r>
              <a:rPr sz="1000" spc="65" dirty="0">
                <a:solidFill>
                  <a:srgbClr val="00B050"/>
                </a:solidFill>
              </a:rPr>
              <a:t> </a:t>
            </a:r>
            <a:r>
              <a:rPr sz="1000" spc="-5" dirty="0">
                <a:solidFill>
                  <a:srgbClr val="00B050"/>
                </a:solidFill>
              </a:rPr>
              <a:t>1</a:t>
            </a:r>
            <a:endParaRPr sz="1000" dirty="0">
              <a:solidFill>
                <a:srgbClr val="00B050"/>
              </a:solidFill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-35" dirty="0"/>
              <a:t>Example: </a:t>
            </a:r>
            <a:r>
              <a:rPr spc="-30" dirty="0"/>
              <a:t>Binomial</a:t>
            </a:r>
            <a:r>
              <a:rPr spc="-165" dirty="0"/>
              <a:t> </a:t>
            </a:r>
            <a:r>
              <a:rPr spc="-15" dirty="0"/>
              <a:t>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5284" y="-947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616196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Question</a:t>
            </a:r>
            <a:r>
              <a:rPr lang="en-US" sz="1100" dirty="0" smtClean="0"/>
              <a:t>: Using the table below, what is the probability that </a:t>
            </a:r>
            <a:r>
              <a:rPr lang="en-US" sz="1100" u="sng" dirty="0" smtClean="0"/>
              <a:t>at least </a:t>
            </a:r>
            <a:r>
              <a:rPr lang="en-US" sz="1100" dirty="0" smtClean="0"/>
              <a:t>1 out of 100 randomly selected adults use Snapchat?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47083"/>
            <a:ext cx="3028950" cy="985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2250" y="2339975"/>
            <a:ext cx="361950" cy="6927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6637" y="303362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 smtClean="0">
                <a:solidFill>
                  <a:srgbClr val="C00000"/>
                </a:solidFill>
              </a:rPr>
              <a:t>Want</a:t>
            </a:r>
            <a:r>
              <a:rPr lang="en-US" sz="800" dirty="0" smtClean="0">
                <a:solidFill>
                  <a:srgbClr val="C00000"/>
                </a:solidFill>
              </a:rPr>
              <a:t>: Sum of these probabilities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418" y="2155167"/>
            <a:ext cx="17800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rgbClr val="00B050"/>
                </a:solidFill>
              </a:rPr>
              <a:t>Know</a:t>
            </a:r>
            <a:r>
              <a:rPr lang="en-US" sz="11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1100" dirty="0" smtClean="0">
                <a:solidFill>
                  <a:srgbClr val="00B050"/>
                </a:solidFill>
              </a:rPr>
              <a:t>Sum of all</a:t>
            </a:r>
          </a:p>
          <a:p>
            <a:r>
              <a:rPr lang="en-US" sz="1100" dirty="0" smtClean="0">
                <a:solidFill>
                  <a:srgbClr val="00B050"/>
                </a:solidFill>
              </a:rPr>
              <a:t>probabilities is 1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3167638" y="2187575"/>
            <a:ext cx="196672" cy="845119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01964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57937"/>
            <a:ext cx="404367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1. </a:t>
            </a:r>
            <a:r>
              <a:rPr spc="-15" dirty="0"/>
              <a:t>Two </a:t>
            </a:r>
            <a:r>
              <a:rPr spc="25" dirty="0"/>
              <a:t>types </a:t>
            </a:r>
            <a:r>
              <a:rPr spc="30" dirty="0"/>
              <a:t>of </a:t>
            </a:r>
            <a:r>
              <a:rPr spc="25" dirty="0"/>
              <a:t>probability distributions: </a:t>
            </a:r>
            <a:r>
              <a:rPr spc="20" dirty="0"/>
              <a:t>discrete </a:t>
            </a:r>
            <a:r>
              <a:rPr spc="25" dirty="0"/>
              <a:t>and</a:t>
            </a:r>
            <a:r>
              <a:rPr spc="240" dirty="0"/>
              <a:t> </a:t>
            </a:r>
            <a:r>
              <a:rPr spc="25" dirty="0"/>
              <a:t>continuous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70649"/>
            <a:ext cx="384873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discrete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probability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30" dirty="0">
                <a:latin typeface="Arial"/>
                <a:cs typeface="Arial"/>
              </a:rPr>
              <a:t>lists </a:t>
            </a:r>
            <a:r>
              <a:rPr sz="1200" spc="-50" dirty="0">
                <a:latin typeface="Arial"/>
                <a:cs typeface="Arial"/>
              </a:rPr>
              <a:t>all </a:t>
            </a:r>
            <a:r>
              <a:rPr sz="1200" spc="-25" dirty="0">
                <a:latin typeface="Arial"/>
                <a:cs typeface="Arial"/>
              </a:rPr>
              <a:t>possible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pc="-25" dirty="0"/>
              <a:t>and </a:t>
            </a:r>
            <a:r>
              <a:rPr spc="-20" dirty="0"/>
              <a:t>the </a:t>
            </a:r>
            <a:r>
              <a:rPr spc="-25" dirty="0"/>
              <a:t>probabilities </a:t>
            </a:r>
            <a:r>
              <a:rPr spc="-10" dirty="0"/>
              <a:t>with </a:t>
            </a:r>
            <a:r>
              <a:rPr spc="-15" dirty="0"/>
              <a:t>which </a:t>
            </a:r>
            <a:r>
              <a:rPr spc="-30" dirty="0"/>
              <a:t>they</a:t>
            </a:r>
            <a:r>
              <a:rPr spc="70" dirty="0"/>
              <a:t> </a:t>
            </a:r>
            <a:r>
              <a:rPr spc="-5" dirty="0"/>
              <a:t>occur</a:t>
            </a:r>
          </a:p>
          <a:p>
            <a:pPr marL="309880" indent="-137795">
              <a:lnSpc>
                <a:spcPts val="1195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/>
              <a:t>The </a:t>
            </a:r>
            <a:r>
              <a:rPr sz="1000" spc="-30" dirty="0"/>
              <a:t>events </a:t>
            </a:r>
            <a:r>
              <a:rPr sz="1000" spc="-20" dirty="0"/>
              <a:t>listed </a:t>
            </a:r>
            <a:r>
              <a:rPr sz="1000" spc="-10" dirty="0"/>
              <a:t>must </a:t>
            </a:r>
            <a:r>
              <a:rPr sz="1000" spc="-15" dirty="0"/>
              <a:t>be</a:t>
            </a:r>
            <a:r>
              <a:rPr sz="1000" spc="100" dirty="0"/>
              <a:t> </a:t>
            </a:r>
            <a:r>
              <a:rPr sz="1000" spc="-20" dirty="0"/>
              <a:t>disjoint</a:t>
            </a:r>
            <a:endParaRPr sz="1000"/>
          </a:p>
          <a:p>
            <a:pPr marL="309880" indent="-137795">
              <a:lnSpc>
                <a:spcPts val="1195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35" dirty="0"/>
              <a:t>Each </a:t>
            </a:r>
            <a:r>
              <a:rPr sz="1000" spc="-20" dirty="0"/>
              <a:t>probability </a:t>
            </a:r>
            <a:r>
              <a:rPr sz="1000" spc="-10" dirty="0"/>
              <a:t>must </a:t>
            </a:r>
            <a:r>
              <a:rPr sz="1000" spc="-15" dirty="0"/>
              <a:t>be between </a:t>
            </a:r>
            <a:r>
              <a:rPr sz="1000" spc="-5" dirty="0"/>
              <a:t>0 </a:t>
            </a:r>
            <a:r>
              <a:rPr sz="1000" spc="-20" dirty="0"/>
              <a:t>and</a:t>
            </a:r>
            <a:r>
              <a:rPr sz="1000" spc="80" dirty="0"/>
              <a:t> </a:t>
            </a:r>
            <a:r>
              <a:rPr sz="1000" spc="-5" dirty="0"/>
              <a:t>1</a:t>
            </a:r>
            <a:endParaRPr sz="1000"/>
          </a:p>
          <a:p>
            <a:pPr marL="309880" indent="-137795">
              <a:lnSpc>
                <a:spcPts val="120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/>
              <a:t>The </a:t>
            </a:r>
            <a:r>
              <a:rPr sz="1000" spc="-20" dirty="0"/>
              <a:t>probabilities </a:t>
            </a:r>
            <a:r>
              <a:rPr sz="1000" spc="-10" dirty="0"/>
              <a:t>must </a:t>
            </a:r>
            <a:r>
              <a:rPr sz="1000" spc="-15" dirty="0"/>
              <a:t>total</a:t>
            </a:r>
            <a:r>
              <a:rPr sz="1000" spc="65" dirty="0"/>
              <a:t> </a:t>
            </a:r>
            <a:r>
              <a:rPr sz="1000" spc="-5" dirty="0"/>
              <a:t>1</a:t>
            </a:r>
            <a:endParaRPr sz="10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pc="-35" dirty="0"/>
              <a:t>Example: </a:t>
            </a:r>
            <a:r>
              <a:rPr spc="-30" dirty="0"/>
              <a:t>Binomial</a:t>
            </a:r>
            <a:r>
              <a:rPr spc="-165" dirty="0"/>
              <a:t> </a:t>
            </a:r>
            <a:r>
              <a:rPr spc="-15" dirty="0"/>
              <a:t>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5284" y="-947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16196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Question</a:t>
            </a:r>
            <a:r>
              <a:rPr lang="en-US" sz="1100" dirty="0" smtClean="0"/>
              <a:t>: Using the table below, what is the probability that </a:t>
            </a:r>
            <a:r>
              <a:rPr lang="en-US" sz="1100" u="sng" dirty="0" smtClean="0"/>
              <a:t>at least </a:t>
            </a:r>
            <a:r>
              <a:rPr lang="en-US" sz="1100" dirty="0" smtClean="0"/>
              <a:t>1 out of 100 randomly selected adults use Snapchat?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5284" y="3027637"/>
                <a:ext cx="4876800" cy="44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u="sng" dirty="0" smtClean="0">
                    <a:solidFill>
                      <a:srgbClr val="C00000"/>
                    </a:solidFill>
                  </a:rPr>
                  <a:t>Answer</a:t>
                </a:r>
                <a:r>
                  <a:rPr lang="en-US" sz="800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𝑙𝑒𝑎𝑠𝑡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m:rPr>
                                  <m:brk m:alnAt="7"/>
                                </m:rP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𝑟𝑎𝑛𝑑𝑜𝑚𝑙𝑦</m:t>
                              </m:r>
                            </m:e>
                          </m:mr>
                          <m:mr>
                            <m:e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𝑠𝑒𝑙𝑒𝑐𝑡𝑒𝑑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𝑎𝑑𝑢𝑙𝑡𝑠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𝑢𝑠𝑒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𝑆𝑛𝑎𝑝𝑐h𝑎𝑡</m:t>
                              </m:r>
                            </m:e>
                          </m:mr>
                        </m:m>
                      </m:e>
                    </m:d>
                    <m:r>
                      <a:rPr lang="en-US" sz="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100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𝑟𝑎𝑛𝑑𝑜𝑚𝑙𝑦</m:t>
                              </m:r>
                            </m:e>
                          </m:mr>
                          <m:m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𝑠𝑒𝑙𝑒𝑐𝑡𝑒𝑑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𝑎𝑑𝑢𝑙𝑡𝑠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𝑢𝑠𝑒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𝑆𝑛𝑎𝑝𝑐h𝑎𝑡</m:t>
                              </m:r>
                            </m:e>
                          </m:mr>
                        </m:m>
                      </m:e>
                    </m:d>
                    <m:r>
                      <a:rPr lang="en-US" sz="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=1−0.13</m:t>
                    </m:r>
                    <m:r>
                      <a:rPr lang="en-US" sz="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800" b="1" dirty="0" smtClean="0">
                    <a:solidFill>
                      <a:srgbClr val="C00000"/>
                    </a:solidFill>
                  </a:rPr>
                  <a:t>7</a:t>
                </a:r>
                <a:endParaRPr lang="en-US" sz="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284" y="3027637"/>
                <a:ext cx="4876800" cy="449803"/>
              </a:xfrm>
              <a:prstGeom prst="rect">
                <a:avLst/>
              </a:prstGeom>
              <a:blipFill>
                <a:blip r:embed="rId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047083"/>
            <a:ext cx="3028950" cy="9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24977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describe the probabilities for a set of events that are </a:t>
            </a:r>
            <a:r>
              <a:rPr lang="en-US" sz="2400" b="1" u="sng" dirty="0" smtClean="0"/>
              <a:t>continuous</a:t>
            </a:r>
            <a:r>
              <a:rPr lang="en-US" sz="24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4350" y="2797175"/>
            <a:ext cx="3276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3450" y="2797175"/>
            <a:ext cx="27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</a:rPr>
              <a:t>Events</a:t>
            </a:r>
            <a:r>
              <a:rPr lang="en-US" sz="1400" b="1" dirty="0" smtClean="0">
                <a:solidFill>
                  <a:schemeClr val="accent1"/>
                </a:solidFill>
              </a:rPr>
              <a:t> = Heights of Adult Females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6" y="1882775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chemeClr val="accent1"/>
                </a:solidFill>
              </a:rPr>
              <a:t>Event</a:t>
            </a:r>
            <a:r>
              <a:rPr lang="en-US" sz="1000" dirty="0" smtClean="0">
                <a:solidFill>
                  <a:schemeClr val="accent1"/>
                </a:solidFill>
              </a:rPr>
              <a:t>: Adult Female is 5’2”</a:t>
            </a:r>
            <a:endParaRPr lang="en-US" sz="1000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8650" y="2111375"/>
            <a:ext cx="533400" cy="68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8078" y="1697744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chemeClr val="accent1"/>
                </a:solidFill>
              </a:rPr>
              <a:t>Event</a:t>
            </a:r>
            <a:r>
              <a:rPr lang="en-US" sz="1000" dirty="0">
                <a:solidFill>
                  <a:schemeClr val="accent1"/>
                </a:solidFill>
              </a:rPr>
              <a:t>: </a:t>
            </a:r>
            <a:r>
              <a:rPr lang="en-US" sz="1000" dirty="0" smtClean="0">
                <a:solidFill>
                  <a:schemeClr val="accent1"/>
                </a:solidFill>
              </a:rPr>
              <a:t>Adult Female is 5’8”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9235" y="1882775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chemeClr val="accent1"/>
                </a:solidFill>
              </a:rPr>
              <a:t>Event</a:t>
            </a:r>
            <a:r>
              <a:rPr lang="en-US" sz="1000" dirty="0">
                <a:solidFill>
                  <a:schemeClr val="accent1"/>
                </a:solidFill>
              </a:rPr>
              <a:t>: </a:t>
            </a:r>
            <a:r>
              <a:rPr lang="en-US" sz="1000" dirty="0" smtClean="0">
                <a:solidFill>
                  <a:schemeClr val="accent1"/>
                </a:solidFill>
              </a:rPr>
              <a:t>Adult Female is 5’8.5”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5162" y="2090271"/>
            <a:ext cx="2199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chemeClr val="accent1"/>
                </a:solidFill>
              </a:rPr>
              <a:t>Event</a:t>
            </a:r>
            <a:r>
              <a:rPr lang="en-US" sz="1000" dirty="0">
                <a:solidFill>
                  <a:schemeClr val="accent1"/>
                </a:solidFill>
              </a:rPr>
              <a:t>: </a:t>
            </a:r>
            <a:r>
              <a:rPr lang="en-US" sz="1000" dirty="0" smtClean="0">
                <a:solidFill>
                  <a:schemeClr val="accent1"/>
                </a:solidFill>
              </a:rPr>
              <a:t>Adult Female is 5’8.59289039”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136" y="1547386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accent1"/>
                </a:solidFill>
              </a:rPr>
              <a:t>Ex</a:t>
            </a:r>
            <a:r>
              <a:rPr lang="en-US" sz="1200" b="1" dirty="0" smtClean="0">
                <a:solidFill>
                  <a:schemeClr val="accent1"/>
                </a:solidFill>
              </a:rPr>
              <a:t>: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10500" y="1882774"/>
            <a:ext cx="91022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47033" y="2074089"/>
            <a:ext cx="219396" cy="723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>
            <a:off x="2190752" y="2213382"/>
            <a:ext cx="264410" cy="58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8899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399" y="3185056"/>
            <a:ext cx="27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</a:rPr>
              <a:t>Events</a:t>
            </a:r>
            <a:r>
              <a:rPr lang="en-US" sz="1400" b="1" dirty="0" smtClean="0">
                <a:solidFill>
                  <a:schemeClr val="accent1"/>
                </a:solidFill>
              </a:rPr>
              <a:t> = Heights of Adult Females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8" y="1770391"/>
            <a:ext cx="3466784" cy="125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5450" y="3000390"/>
            <a:ext cx="2743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5’0’’-5’1”           5’4”-5’5”          5’8”-5’9””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44962003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661445"/>
            <a:ext cx="2819400" cy="1379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1" y="1615874"/>
            <a:ext cx="381000" cy="1487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399" y="3185056"/>
            <a:ext cx="27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</a:rPr>
              <a:t>Events</a:t>
            </a:r>
            <a:r>
              <a:rPr lang="en-US" sz="1400" b="1" dirty="0" smtClean="0">
                <a:solidFill>
                  <a:schemeClr val="accent1"/>
                </a:solidFill>
              </a:rPr>
              <a:t> = Heights of Adult Females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050" y="2993846"/>
            <a:ext cx="2743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5’0’’-5’0.5”           5’4”-5’4.5”          5’8”-5’8.5””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92954227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describe the probabilities for a set of events that are </a:t>
            </a:r>
            <a:r>
              <a:rPr lang="en-US" sz="2400" b="1" u="sng" dirty="0" smtClean="0"/>
              <a:t>continuous</a:t>
            </a:r>
            <a:r>
              <a:rPr lang="en-US" sz="24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399" y="3185056"/>
            <a:ext cx="27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</a:rPr>
              <a:t>Events</a:t>
            </a:r>
            <a:r>
              <a:rPr lang="en-US" sz="1400" b="1" dirty="0" smtClean="0">
                <a:solidFill>
                  <a:schemeClr val="accent1"/>
                </a:solidFill>
              </a:rPr>
              <a:t> = Heights of Adult Females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256"/>
          <a:stretch/>
        </p:blipFill>
        <p:spPr>
          <a:xfrm>
            <a:off x="781050" y="1682350"/>
            <a:ext cx="2206612" cy="1314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0650" y="2983245"/>
            <a:ext cx="20848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5’0’’                   5’4”                    5’8”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11747397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describe the probabilities for a set of events that are </a:t>
            </a:r>
            <a:r>
              <a:rPr lang="en-US" sz="2400" b="1" u="sng" dirty="0" smtClean="0"/>
              <a:t>continuous</a:t>
            </a:r>
            <a:r>
              <a:rPr lang="en-US" sz="24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256"/>
          <a:stretch/>
        </p:blipFill>
        <p:spPr>
          <a:xfrm>
            <a:off x="419101" y="1758950"/>
            <a:ext cx="1749412" cy="1042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1" y="2839470"/>
            <a:ext cx="2781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1"/>
                </a:solidFill>
              </a:rPr>
              <a:t>Events</a:t>
            </a:r>
            <a:r>
              <a:rPr lang="en-US" sz="1000" b="1" dirty="0" smtClean="0">
                <a:solidFill>
                  <a:schemeClr val="accent1"/>
                </a:solidFill>
              </a:rPr>
              <a:t> = Heights of Adult Females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560" y="2777915"/>
            <a:ext cx="20848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5’0’’            5’4”             5’8”</a:t>
            </a:r>
            <a:endParaRPr lang="en-US" sz="600" dirty="0"/>
          </a:p>
        </p:txBody>
      </p:sp>
      <p:sp>
        <p:nvSpPr>
          <p:cNvPr id="10" name="Rectangle 9"/>
          <p:cNvSpPr/>
          <p:nvPr/>
        </p:nvSpPr>
        <p:spPr>
          <a:xfrm>
            <a:off x="248883" y="1552124"/>
            <a:ext cx="2208567" cy="1504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5428" y="1501649"/>
            <a:ext cx="295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Probability Density Function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740189" y="1552124"/>
                <a:ext cx="16996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C00000"/>
                    </a:solidFill>
                  </a:rPr>
                  <a:t>Distribution Shorthand</a:t>
                </a:r>
                <a:r>
                  <a:rPr lang="en-US" sz="1050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if a </a:t>
                </a:r>
                <a:r>
                  <a:rPr lang="en-US" sz="900" u="sng" dirty="0" smtClean="0">
                    <a:solidFill>
                      <a:srgbClr val="C00000"/>
                    </a:solidFill>
                  </a:rPr>
                  <a:t>random variable 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follows probabilities that follow a well-known distribution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.</a:t>
                </a:r>
                <a:endParaRPr lang="en-US" sz="900" dirty="0">
                  <a:solidFill>
                    <a:srgbClr val="C00000"/>
                  </a:solidFill>
                </a:endParaRPr>
              </a:p>
              <a:p>
                <a:r>
                  <a:rPr lang="en-US" sz="900" u="sng" dirty="0">
                    <a:solidFill>
                      <a:srgbClr val="C00000"/>
                    </a:solidFill>
                  </a:rPr>
                  <a:t>Ex</a:t>
                </a:r>
                <a:r>
                  <a:rPr lang="en-US" sz="900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µ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",</m:t>
                    </m:r>
                    <m:r>
                      <m:rPr>
                        <m:sty m:val="p"/>
                      </m:rPr>
                      <a:rPr lang="el-GR" sz="9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")</m:t>
                    </m:r>
                  </m:oMath>
                </a14:m>
                <a:r>
                  <a:rPr lang="en-US" sz="900" dirty="0">
                    <a:solidFill>
                      <a:srgbClr val="C00000"/>
                    </a:solidFill>
                  </a:rPr>
                  <a:t> means X follows a </a:t>
                </a:r>
                <a:r>
                  <a:rPr lang="en-US" sz="900" b="1" dirty="0" smtClean="0">
                    <a:solidFill>
                      <a:srgbClr val="C00000"/>
                    </a:solidFill>
                  </a:rPr>
                  <a:t>Normal </a:t>
                </a:r>
                <a:r>
                  <a:rPr lang="en-US" sz="900" b="1" dirty="0">
                    <a:solidFill>
                      <a:srgbClr val="C00000"/>
                    </a:solidFill>
                  </a:rPr>
                  <a:t>Distribution </a:t>
                </a:r>
                <a:r>
                  <a:rPr lang="en-US" sz="900" dirty="0">
                    <a:solidFill>
                      <a:srgbClr val="C00000"/>
                    </a:solidFill>
                  </a:rPr>
                  <a:t>with 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µ=</m:t>
                    </m:r>
                    <m:sSup>
                      <m:sSupPr>
                        <m:ctrlPr>
                          <a:rPr lang="en-US" sz="9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900" dirty="0" smtClean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900" dirty="0" smtClean="0">
                    <a:solidFill>
                      <a:srgbClr val="C00000"/>
                    </a:solidFill>
                  </a:rPr>
                  <a:t>.</a:t>
                </a:r>
                <a:endParaRPr lang="en-US" sz="900" dirty="0">
                  <a:solidFill>
                    <a:srgbClr val="C00000"/>
                  </a:solidFill>
                </a:endParaRPr>
              </a:p>
              <a:p>
                <a:endParaRPr lang="en-US" sz="105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89" y="1552124"/>
                <a:ext cx="1699693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667794" y="1545271"/>
            <a:ext cx="1844769" cy="12560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3933" y="2862918"/>
            <a:ext cx="1958630" cy="5466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07167" y="3066379"/>
                <a:ext cx="1737335" cy="311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4"/>
                          </m:rP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sz="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8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sz="800" dirty="0" smtClean="0">
                    <a:solidFill>
                      <a:srgbClr val="C00000"/>
                    </a:solidFill>
                  </a:rPr>
                  <a:t>dx</a:t>
                </a:r>
                <a:endParaRPr lang="en-US" sz="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167" y="3066379"/>
                <a:ext cx="1737335" cy="311367"/>
              </a:xfrm>
              <a:prstGeom prst="rect">
                <a:avLst/>
              </a:prstGeom>
              <a:blipFill>
                <a:blip r:embed="rId4"/>
                <a:stretch>
                  <a:fillRect t="-54902" b="-10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85872" y="2823007"/>
            <a:ext cx="1186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Equation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585872" y="3057708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C00000"/>
                </a:solidFill>
              </a:rPr>
              <a:t>Ex</a:t>
            </a:r>
            <a:r>
              <a:rPr lang="en-US" sz="1200" dirty="0">
                <a:solidFill>
                  <a:srgbClr val="C00000"/>
                </a:solidFill>
              </a:rPr>
              <a:t>: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7529780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57937"/>
            <a:ext cx="404367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1. </a:t>
            </a:r>
            <a:r>
              <a:rPr spc="-15" dirty="0"/>
              <a:t>Two </a:t>
            </a:r>
            <a:r>
              <a:rPr spc="25" dirty="0"/>
              <a:t>types </a:t>
            </a:r>
            <a:r>
              <a:rPr spc="30" dirty="0"/>
              <a:t>of </a:t>
            </a:r>
            <a:r>
              <a:rPr spc="25" dirty="0"/>
              <a:t>probability distributions: </a:t>
            </a:r>
            <a:r>
              <a:rPr spc="20" dirty="0"/>
              <a:t>discrete </a:t>
            </a:r>
            <a:r>
              <a:rPr spc="25" dirty="0"/>
              <a:t>and</a:t>
            </a:r>
            <a:r>
              <a:rPr spc="240" dirty="0"/>
              <a:t> </a:t>
            </a:r>
            <a:r>
              <a:rPr spc="25" dirty="0"/>
              <a:t>continuous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932" y="360370"/>
            <a:ext cx="398399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continuous probability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30" dirty="0">
                <a:latin typeface="Arial"/>
                <a:cs typeface="Arial"/>
              </a:rPr>
              <a:t>differs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50" dirty="0">
                <a:latin typeface="Arial"/>
                <a:cs typeface="Arial"/>
              </a:rPr>
              <a:t>a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discrete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487376"/>
            <a:ext cx="3812540" cy="168828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45" dirty="0">
                <a:latin typeface="Arial"/>
                <a:cs typeface="Arial"/>
              </a:rPr>
              <a:t>several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ways:</a:t>
            </a:r>
            <a:endParaRPr sz="1200" dirty="0">
              <a:latin typeface="Arial"/>
              <a:cs typeface="Arial"/>
            </a:endParaRPr>
          </a:p>
          <a:p>
            <a:pPr marL="309880" marR="138430" indent="-137795">
              <a:lnSpc>
                <a:spcPct val="100000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>
                <a:latin typeface="Arial"/>
                <a:cs typeface="Arial"/>
              </a:rPr>
              <a:t>The </a:t>
            </a:r>
            <a:r>
              <a:rPr sz="1000" spc="-20" dirty="0">
                <a:latin typeface="Arial"/>
                <a:cs typeface="Arial"/>
              </a:rPr>
              <a:t>probability </a:t>
            </a:r>
            <a:r>
              <a:rPr sz="1000" spc="-10" dirty="0">
                <a:latin typeface="Arial"/>
                <a:cs typeface="Arial"/>
              </a:rPr>
              <a:t>that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spc="-15" dirty="0">
                <a:latin typeface="Arial"/>
                <a:cs typeface="Arial"/>
              </a:rPr>
              <a:t>continuous random </a:t>
            </a:r>
            <a:r>
              <a:rPr sz="1000" spc="-35" dirty="0">
                <a:latin typeface="Arial"/>
                <a:cs typeface="Arial"/>
              </a:rPr>
              <a:t>variable </a:t>
            </a:r>
            <a:r>
              <a:rPr sz="1000" spc="-30" dirty="0">
                <a:latin typeface="Arial"/>
                <a:cs typeface="Arial"/>
              </a:rPr>
              <a:t>will equal </a:t>
            </a:r>
            <a:r>
              <a:rPr sz="1000" spc="5" dirty="0">
                <a:latin typeface="Arial"/>
                <a:cs typeface="Arial"/>
              </a:rPr>
              <a:t>to  </a:t>
            </a:r>
            <a:r>
              <a:rPr sz="1000" spc="-35" dirty="0">
                <a:latin typeface="Arial"/>
                <a:cs typeface="Arial"/>
              </a:rPr>
              <a:t>any </a:t>
            </a:r>
            <a:r>
              <a:rPr sz="1000" spc="-20" dirty="0">
                <a:latin typeface="Arial"/>
                <a:cs typeface="Arial"/>
              </a:rPr>
              <a:t>speciﬁc </a:t>
            </a:r>
            <a:r>
              <a:rPr sz="1000" spc="-40" dirty="0">
                <a:latin typeface="Arial"/>
                <a:cs typeface="Arial"/>
              </a:rPr>
              <a:t>value </a:t>
            </a:r>
            <a:r>
              <a:rPr sz="1000" spc="-35" dirty="0">
                <a:latin typeface="Arial"/>
                <a:cs typeface="Arial"/>
              </a:rPr>
              <a:t>is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zero.</a:t>
            </a:r>
            <a:endParaRPr sz="1000" dirty="0">
              <a:latin typeface="Arial"/>
              <a:cs typeface="Arial"/>
            </a:endParaRPr>
          </a:p>
          <a:p>
            <a:pPr marL="309880" indent="-137795">
              <a:lnSpc>
                <a:spcPts val="119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35" dirty="0">
                <a:latin typeface="Arial"/>
                <a:cs typeface="Arial"/>
              </a:rPr>
              <a:t>As </a:t>
            </a:r>
            <a:r>
              <a:rPr sz="1000" spc="-15" dirty="0">
                <a:latin typeface="Arial"/>
                <a:cs typeface="Arial"/>
              </a:rPr>
              <a:t>such, </a:t>
            </a:r>
            <a:r>
              <a:rPr sz="1000" spc="-25" dirty="0">
                <a:latin typeface="Arial"/>
                <a:cs typeface="Arial"/>
              </a:rPr>
              <a:t>they </a:t>
            </a:r>
            <a:r>
              <a:rPr sz="1000" spc="-15" dirty="0">
                <a:latin typeface="Arial"/>
                <a:cs typeface="Arial"/>
              </a:rPr>
              <a:t>cannot be </a:t>
            </a:r>
            <a:r>
              <a:rPr sz="1000" spc="-25" dirty="0">
                <a:latin typeface="Arial"/>
                <a:cs typeface="Arial"/>
              </a:rPr>
              <a:t>expressed </a:t>
            </a:r>
            <a:r>
              <a:rPr sz="1000" spc="-35" dirty="0">
                <a:latin typeface="Arial"/>
                <a:cs typeface="Arial"/>
              </a:rPr>
              <a:t>in </a:t>
            </a:r>
            <a:r>
              <a:rPr sz="1000" spc="-20" dirty="0">
                <a:latin typeface="Arial"/>
                <a:cs typeface="Arial"/>
              </a:rPr>
              <a:t>tabular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form.</a:t>
            </a:r>
            <a:endParaRPr sz="1000" dirty="0">
              <a:latin typeface="Arial"/>
              <a:cs typeface="Arial"/>
            </a:endParaRPr>
          </a:p>
          <a:p>
            <a:pPr marL="309880" marR="473709" indent="-137795">
              <a:lnSpc>
                <a:spcPts val="1200"/>
              </a:lnSpc>
              <a:spcBef>
                <a:spcPts val="40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20" dirty="0">
                <a:latin typeface="Arial"/>
                <a:cs typeface="Arial"/>
              </a:rPr>
              <a:t>Instead, </a:t>
            </a:r>
            <a:r>
              <a:rPr sz="1000" spc="-15" dirty="0">
                <a:latin typeface="Arial"/>
                <a:cs typeface="Arial"/>
              </a:rPr>
              <a:t>we </a:t>
            </a:r>
            <a:r>
              <a:rPr sz="1000" spc="-30" dirty="0">
                <a:latin typeface="Arial"/>
                <a:cs typeface="Arial"/>
              </a:rPr>
              <a:t>use </a:t>
            </a:r>
            <a:r>
              <a:rPr sz="1000" spc="-35" dirty="0">
                <a:latin typeface="Arial"/>
                <a:cs typeface="Arial"/>
              </a:rPr>
              <a:t>an </a:t>
            </a:r>
            <a:r>
              <a:rPr sz="1000" spc="-20" dirty="0">
                <a:latin typeface="Arial"/>
                <a:cs typeface="Arial"/>
              </a:rPr>
              <a:t>equation </a:t>
            </a:r>
            <a:r>
              <a:rPr sz="1000" spc="-15" dirty="0">
                <a:latin typeface="Arial"/>
                <a:cs typeface="Arial"/>
              </a:rPr>
              <a:t>or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spc="-25" dirty="0">
                <a:latin typeface="Arial"/>
                <a:cs typeface="Arial"/>
              </a:rPr>
              <a:t>formula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20" dirty="0">
                <a:latin typeface="Arial"/>
                <a:cs typeface="Arial"/>
              </a:rPr>
              <a:t>describe its  </a:t>
            </a:r>
            <a:r>
              <a:rPr sz="1000" spc="-15" dirty="0">
                <a:latin typeface="Arial"/>
                <a:cs typeface="Arial"/>
              </a:rPr>
              <a:t>distribution </a:t>
            </a:r>
            <a:r>
              <a:rPr sz="1000" spc="-40" dirty="0">
                <a:latin typeface="Arial"/>
                <a:cs typeface="Arial"/>
              </a:rPr>
              <a:t>via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b="1" spc="-20" dirty="0">
                <a:latin typeface="Arial"/>
                <a:cs typeface="Arial"/>
              </a:rPr>
              <a:t>probability density </a:t>
            </a:r>
            <a:r>
              <a:rPr sz="1000" b="1" spc="-15" dirty="0">
                <a:latin typeface="Arial"/>
                <a:cs typeface="Arial"/>
              </a:rPr>
              <a:t>function</a:t>
            </a:r>
            <a:r>
              <a:rPr sz="1000" b="1" spc="14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(pdf).</a:t>
            </a:r>
            <a:endParaRPr sz="1000" b="1" dirty="0">
              <a:latin typeface="Arial"/>
              <a:cs typeface="Arial"/>
            </a:endParaRPr>
          </a:p>
          <a:p>
            <a:pPr marL="309880" marR="5080" indent="-137795">
              <a:lnSpc>
                <a:spcPts val="119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50" dirty="0">
                <a:latin typeface="Arial"/>
                <a:cs typeface="Arial"/>
              </a:rPr>
              <a:t>We </a:t>
            </a:r>
            <a:r>
              <a:rPr sz="1000" spc="-20" dirty="0">
                <a:latin typeface="Arial"/>
                <a:cs typeface="Arial"/>
              </a:rPr>
              <a:t>can calculate the probability for </a:t>
            </a:r>
            <a:r>
              <a:rPr sz="1000" spc="-30" dirty="0">
                <a:latin typeface="Arial"/>
                <a:cs typeface="Arial"/>
              </a:rPr>
              <a:t>ranges </a:t>
            </a:r>
            <a:r>
              <a:rPr sz="1000" spc="-15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values </a:t>
            </a: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random  </a:t>
            </a:r>
            <a:r>
              <a:rPr sz="1000" spc="-35" dirty="0">
                <a:latin typeface="Arial"/>
                <a:cs typeface="Arial"/>
              </a:rPr>
              <a:t>variable </a:t>
            </a:r>
            <a:r>
              <a:rPr sz="1000" spc="-20" dirty="0">
                <a:latin typeface="Arial"/>
                <a:cs typeface="Arial"/>
              </a:rPr>
              <a:t>takes </a:t>
            </a:r>
            <a:r>
              <a:rPr sz="1000" spc="-55" dirty="0">
                <a:latin typeface="Arial"/>
                <a:cs typeface="Arial"/>
              </a:rPr>
              <a:t>(area </a:t>
            </a:r>
            <a:r>
              <a:rPr sz="1000" spc="-20" dirty="0">
                <a:latin typeface="Arial"/>
                <a:cs typeface="Arial"/>
              </a:rPr>
              <a:t>under the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curve</a:t>
            </a:r>
            <a:r>
              <a:rPr sz="1000" spc="-30" dirty="0" smtClean="0">
                <a:latin typeface="Arial"/>
                <a:cs typeface="Arial"/>
              </a:rPr>
              <a:t>).</a:t>
            </a:r>
            <a:endParaRPr lang="en-US" sz="1000" spc="-30" dirty="0" smtClean="0">
              <a:latin typeface="Arial"/>
              <a:cs typeface="Arial"/>
            </a:endParaRPr>
          </a:p>
          <a:p>
            <a:pPr marL="309880" marR="5080" indent="-137795">
              <a:lnSpc>
                <a:spcPts val="119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lang="en-US" sz="1000" spc="-30" dirty="0" smtClean="0">
                <a:latin typeface="Arial"/>
                <a:cs typeface="Arial"/>
              </a:rPr>
              <a:t>Area/probability under the WHOLE pdf curve = 1.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200" spc="-35" dirty="0">
                <a:latin typeface="Arial"/>
                <a:cs typeface="Arial"/>
              </a:rPr>
              <a:t>Example: </a:t>
            </a:r>
            <a:r>
              <a:rPr sz="1200" spc="-30" dirty="0">
                <a:latin typeface="Arial"/>
                <a:cs typeface="Arial"/>
              </a:rPr>
              <a:t>Normal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distribution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5284" y="-947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b="1" dirty="0"/>
              <a:t> 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80168" y="2235009"/>
                <a:ext cx="12712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8" y="2235009"/>
                <a:ext cx="1271245" cy="215444"/>
              </a:xfrm>
              <a:prstGeom prst="rect">
                <a:avLst/>
              </a:prstGeom>
              <a:blipFill>
                <a:blip r:embed="rId2"/>
                <a:stretch>
                  <a:fillRect l="-2885" r="-288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17932" y="2637649"/>
                <a:ext cx="178343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i="1" dirty="0" smtClean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i="1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US" sz="1400" dirty="0" smtClean="0">
                    <a:solidFill>
                      <a:srgbClr val="92D05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1400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" y="2637649"/>
                <a:ext cx="1783437" cy="646331"/>
              </a:xfrm>
              <a:prstGeom prst="rect">
                <a:avLst/>
              </a:prstGeom>
              <a:blipFill>
                <a:blip r:embed="rId3"/>
                <a:stretch>
                  <a:fillRect l="-616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51" y="2016456"/>
            <a:ext cx="1987708" cy="12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67876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82575"/>
            <a:ext cx="4610100" cy="307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tx2"/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441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General Probability Distribution Properties</a:t>
            </a:r>
            <a:r>
              <a:rPr lang="en-US"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Two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types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distributions: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discrete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 continuous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Distribution Properties:</a:t>
            </a: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unimodal,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symmetric, and follows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68-95-99.7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scores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any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9207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lang="en-US" sz="1050" u="sng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Properties</a:t>
            </a: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9207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calculating 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exact 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given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trials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431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Expected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standard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deviation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can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calculated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using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its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parameters 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sz="1050" spc="-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3536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Relationship between Binomial and Normal Distribution:</a:t>
            </a:r>
            <a:endParaRPr lang="en-US" sz="1050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35369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🖳 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approaches normal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 is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met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57937"/>
            <a:ext cx="404367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1. </a:t>
            </a:r>
            <a:r>
              <a:rPr spc="-15" dirty="0"/>
              <a:t>Two </a:t>
            </a:r>
            <a:r>
              <a:rPr spc="25" dirty="0"/>
              <a:t>types </a:t>
            </a:r>
            <a:r>
              <a:rPr spc="30" dirty="0"/>
              <a:t>of </a:t>
            </a:r>
            <a:r>
              <a:rPr spc="25" dirty="0"/>
              <a:t>probability distributions: </a:t>
            </a:r>
            <a:r>
              <a:rPr spc="20" dirty="0"/>
              <a:t>discrete </a:t>
            </a:r>
            <a:r>
              <a:rPr spc="25" dirty="0"/>
              <a:t>and</a:t>
            </a:r>
            <a:r>
              <a:rPr spc="240" dirty="0"/>
              <a:t> </a:t>
            </a:r>
            <a:r>
              <a:rPr spc="25" dirty="0"/>
              <a:t>continuous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932" y="360370"/>
            <a:ext cx="398399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continuous probability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30" dirty="0">
                <a:latin typeface="Arial"/>
                <a:cs typeface="Arial"/>
              </a:rPr>
              <a:t>differs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50" dirty="0">
                <a:latin typeface="Arial"/>
                <a:cs typeface="Arial"/>
              </a:rPr>
              <a:t>a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discrete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" y="487376"/>
            <a:ext cx="3812540" cy="168828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45" dirty="0">
                <a:latin typeface="Arial"/>
                <a:cs typeface="Arial"/>
              </a:rPr>
              <a:t>several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ways:</a:t>
            </a:r>
            <a:endParaRPr sz="1200" dirty="0">
              <a:latin typeface="Arial"/>
              <a:cs typeface="Arial"/>
            </a:endParaRPr>
          </a:p>
          <a:p>
            <a:pPr marL="309880" marR="138430" indent="-137795">
              <a:lnSpc>
                <a:spcPct val="100000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45" dirty="0">
                <a:latin typeface="Arial"/>
                <a:cs typeface="Arial"/>
              </a:rPr>
              <a:t>The </a:t>
            </a:r>
            <a:r>
              <a:rPr sz="1000" spc="-20" dirty="0">
                <a:latin typeface="Arial"/>
                <a:cs typeface="Arial"/>
              </a:rPr>
              <a:t>probability </a:t>
            </a:r>
            <a:r>
              <a:rPr sz="1000" spc="-10" dirty="0">
                <a:latin typeface="Arial"/>
                <a:cs typeface="Arial"/>
              </a:rPr>
              <a:t>that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spc="-15" dirty="0">
                <a:latin typeface="Arial"/>
                <a:cs typeface="Arial"/>
              </a:rPr>
              <a:t>continuous random </a:t>
            </a:r>
            <a:r>
              <a:rPr sz="1000" spc="-35" dirty="0">
                <a:latin typeface="Arial"/>
                <a:cs typeface="Arial"/>
              </a:rPr>
              <a:t>variable </a:t>
            </a:r>
            <a:r>
              <a:rPr sz="1000" spc="-30" dirty="0">
                <a:latin typeface="Arial"/>
                <a:cs typeface="Arial"/>
              </a:rPr>
              <a:t>will equal </a:t>
            </a:r>
            <a:r>
              <a:rPr sz="1000" spc="5" dirty="0">
                <a:latin typeface="Arial"/>
                <a:cs typeface="Arial"/>
              </a:rPr>
              <a:t>to  </a:t>
            </a:r>
            <a:r>
              <a:rPr sz="1000" spc="-35" dirty="0">
                <a:latin typeface="Arial"/>
                <a:cs typeface="Arial"/>
              </a:rPr>
              <a:t>any </a:t>
            </a:r>
            <a:r>
              <a:rPr sz="1000" spc="-20" dirty="0">
                <a:latin typeface="Arial"/>
                <a:cs typeface="Arial"/>
              </a:rPr>
              <a:t>speciﬁc </a:t>
            </a:r>
            <a:r>
              <a:rPr sz="1000" spc="-40" dirty="0">
                <a:latin typeface="Arial"/>
                <a:cs typeface="Arial"/>
              </a:rPr>
              <a:t>value </a:t>
            </a:r>
            <a:r>
              <a:rPr sz="1000" spc="-35" dirty="0">
                <a:latin typeface="Arial"/>
                <a:cs typeface="Arial"/>
              </a:rPr>
              <a:t>is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zero.</a:t>
            </a:r>
            <a:endParaRPr sz="1000" dirty="0">
              <a:latin typeface="Arial"/>
              <a:cs typeface="Arial"/>
            </a:endParaRPr>
          </a:p>
          <a:p>
            <a:pPr marL="309880" indent="-137795">
              <a:lnSpc>
                <a:spcPts val="119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35" dirty="0">
                <a:latin typeface="Arial"/>
                <a:cs typeface="Arial"/>
              </a:rPr>
              <a:t>As </a:t>
            </a:r>
            <a:r>
              <a:rPr sz="1000" spc="-15" dirty="0">
                <a:latin typeface="Arial"/>
                <a:cs typeface="Arial"/>
              </a:rPr>
              <a:t>such, </a:t>
            </a:r>
            <a:r>
              <a:rPr sz="1000" spc="-25" dirty="0">
                <a:latin typeface="Arial"/>
                <a:cs typeface="Arial"/>
              </a:rPr>
              <a:t>they </a:t>
            </a:r>
            <a:r>
              <a:rPr sz="1000" spc="-15" dirty="0">
                <a:latin typeface="Arial"/>
                <a:cs typeface="Arial"/>
              </a:rPr>
              <a:t>cannot be </a:t>
            </a:r>
            <a:r>
              <a:rPr sz="1000" spc="-25" dirty="0">
                <a:latin typeface="Arial"/>
                <a:cs typeface="Arial"/>
              </a:rPr>
              <a:t>expressed </a:t>
            </a:r>
            <a:r>
              <a:rPr sz="1000" spc="-35" dirty="0">
                <a:latin typeface="Arial"/>
                <a:cs typeface="Arial"/>
              </a:rPr>
              <a:t>in </a:t>
            </a:r>
            <a:r>
              <a:rPr sz="1000" spc="-20" dirty="0">
                <a:latin typeface="Arial"/>
                <a:cs typeface="Arial"/>
              </a:rPr>
              <a:t>tabular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form.</a:t>
            </a:r>
            <a:endParaRPr sz="1000" dirty="0">
              <a:latin typeface="Arial"/>
              <a:cs typeface="Arial"/>
            </a:endParaRPr>
          </a:p>
          <a:p>
            <a:pPr marL="309880" marR="473709" indent="-137795">
              <a:lnSpc>
                <a:spcPts val="1200"/>
              </a:lnSpc>
              <a:spcBef>
                <a:spcPts val="40"/>
              </a:spcBef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20" dirty="0">
                <a:latin typeface="Arial"/>
                <a:cs typeface="Arial"/>
              </a:rPr>
              <a:t>Instead, </a:t>
            </a:r>
            <a:r>
              <a:rPr sz="1000" spc="-15" dirty="0">
                <a:latin typeface="Arial"/>
                <a:cs typeface="Arial"/>
              </a:rPr>
              <a:t>we </a:t>
            </a:r>
            <a:r>
              <a:rPr sz="1000" spc="-30" dirty="0">
                <a:latin typeface="Arial"/>
                <a:cs typeface="Arial"/>
              </a:rPr>
              <a:t>use </a:t>
            </a:r>
            <a:r>
              <a:rPr sz="1000" spc="-35" dirty="0">
                <a:latin typeface="Arial"/>
                <a:cs typeface="Arial"/>
              </a:rPr>
              <a:t>an </a:t>
            </a:r>
            <a:r>
              <a:rPr sz="1000" spc="-20" dirty="0">
                <a:latin typeface="Arial"/>
                <a:cs typeface="Arial"/>
              </a:rPr>
              <a:t>equation </a:t>
            </a:r>
            <a:r>
              <a:rPr sz="1000" spc="-15" dirty="0">
                <a:latin typeface="Arial"/>
                <a:cs typeface="Arial"/>
              </a:rPr>
              <a:t>or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spc="-25" dirty="0">
                <a:latin typeface="Arial"/>
                <a:cs typeface="Arial"/>
              </a:rPr>
              <a:t>formula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20" dirty="0">
                <a:latin typeface="Arial"/>
                <a:cs typeface="Arial"/>
              </a:rPr>
              <a:t>describe its  </a:t>
            </a:r>
            <a:r>
              <a:rPr sz="1000" spc="-15" dirty="0">
                <a:latin typeface="Arial"/>
                <a:cs typeface="Arial"/>
              </a:rPr>
              <a:t>distribution </a:t>
            </a:r>
            <a:r>
              <a:rPr sz="1000" spc="-40" dirty="0">
                <a:latin typeface="Arial"/>
                <a:cs typeface="Arial"/>
              </a:rPr>
              <a:t>via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b="1" spc="-20" dirty="0">
                <a:latin typeface="Arial"/>
                <a:cs typeface="Arial"/>
              </a:rPr>
              <a:t>probability density </a:t>
            </a:r>
            <a:r>
              <a:rPr sz="1000" b="1" spc="-15" dirty="0">
                <a:latin typeface="Arial"/>
                <a:cs typeface="Arial"/>
              </a:rPr>
              <a:t>function</a:t>
            </a:r>
            <a:r>
              <a:rPr sz="1000" b="1" spc="14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(pdf).</a:t>
            </a:r>
            <a:endParaRPr sz="1000" b="1" dirty="0">
              <a:latin typeface="Arial"/>
              <a:cs typeface="Arial"/>
            </a:endParaRPr>
          </a:p>
          <a:p>
            <a:pPr marL="309880" marR="5080" indent="-137795">
              <a:lnSpc>
                <a:spcPts val="119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sz="1000" spc="-50" dirty="0">
                <a:latin typeface="Arial"/>
                <a:cs typeface="Arial"/>
              </a:rPr>
              <a:t>We </a:t>
            </a:r>
            <a:r>
              <a:rPr sz="1000" spc="-20" dirty="0">
                <a:latin typeface="Arial"/>
                <a:cs typeface="Arial"/>
              </a:rPr>
              <a:t>can calculate the probability for </a:t>
            </a:r>
            <a:r>
              <a:rPr sz="1000" spc="-30" dirty="0">
                <a:latin typeface="Arial"/>
                <a:cs typeface="Arial"/>
              </a:rPr>
              <a:t>ranges </a:t>
            </a:r>
            <a:r>
              <a:rPr sz="1000" spc="-15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values </a:t>
            </a: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random  </a:t>
            </a:r>
            <a:r>
              <a:rPr sz="1000" spc="-35" dirty="0">
                <a:latin typeface="Arial"/>
                <a:cs typeface="Arial"/>
              </a:rPr>
              <a:t>variable </a:t>
            </a:r>
            <a:r>
              <a:rPr sz="1000" spc="-20" dirty="0">
                <a:latin typeface="Arial"/>
                <a:cs typeface="Arial"/>
              </a:rPr>
              <a:t>takes </a:t>
            </a:r>
            <a:r>
              <a:rPr sz="1000" spc="-55" dirty="0">
                <a:latin typeface="Arial"/>
                <a:cs typeface="Arial"/>
              </a:rPr>
              <a:t>(area </a:t>
            </a:r>
            <a:r>
              <a:rPr sz="1000" spc="-20" dirty="0">
                <a:latin typeface="Arial"/>
                <a:cs typeface="Arial"/>
              </a:rPr>
              <a:t>under the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curve</a:t>
            </a:r>
            <a:r>
              <a:rPr sz="1000" spc="-30" dirty="0" smtClean="0">
                <a:latin typeface="Arial"/>
                <a:cs typeface="Arial"/>
              </a:rPr>
              <a:t>).</a:t>
            </a:r>
            <a:endParaRPr lang="en-US" sz="1000" spc="-30" dirty="0" smtClean="0">
              <a:latin typeface="Arial"/>
              <a:cs typeface="Arial"/>
            </a:endParaRPr>
          </a:p>
          <a:p>
            <a:pPr marL="309880" marR="5080" indent="-137795">
              <a:lnSpc>
                <a:spcPts val="1190"/>
              </a:lnSpc>
              <a:buClr>
                <a:srgbClr val="024F84"/>
              </a:buClr>
              <a:buChar char="–"/>
              <a:tabLst>
                <a:tab pos="310515" algn="l"/>
              </a:tabLst>
            </a:pPr>
            <a:r>
              <a:rPr lang="en-US" sz="1000" spc="-30" dirty="0" smtClean="0">
                <a:latin typeface="Arial"/>
                <a:cs typeface="Arial"/>
              </a:rPr>
              <a:t>Area/probability under the WHOLE pdf curve = 1.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200" spc="-35" dirty="0">
                <a:latin typeface="Arial"/>
                <a:cs typeface="Arial"/>
              </a:rPr>
              <a:t>Example: </a:t>
            </a:r>
            <a:r>
              <a:rPr sz="1200" spc="-30" dirty="0">
                <a:latin typeface="Arial"/>
                <a:cs typeface="Arial"/>
              </a:rPr>
              <a:t>Normal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distribution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5284" y="-947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b="1" dirty="0"/>
              <a:t>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0168" y="2235009"/>
                <a:ext cx="13451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8" y="2235009"/>
                <a:ext cx="1345175" cy="215444"/>
              </a:xfrm>
              <a:prstGeom prst="rect">
                <a:avLst/>
              </a:prstGeom>
              <a:blipFill>
                <a:blip r:embed="rId2"/>
                <a:stretch>
                  <a:fillRect l="-2727" r="-272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7932" y="2637649"/>
                <a:ext cx="178343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i="1" dirty="0" smtClean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i="1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" y="2637649"/>
                <a:ext cx="1783437" cy="646331"/>
              </a:xfrm>
              <a:prstGeom prst="rect">
                <a:avLst/>
              </a:prstGeom>
              <a:blipFill>
                <a:blip r:embed="rId3"/>
                <a:stretch>
                  <a:fillRect l="-342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51" y="2016456"/>
            <a:ext cx="1987708" cy="126752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82575"/>
            <a:ext cx="4610100" cy="307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441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General Probability Distribution Properties</a:t>
            </a:r>
            <a:r>
              <a:rPr lang="en-US"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Two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types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distributions: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discrete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 continuous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Normal Distribution Properties:</a:t>
            </a: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🔍 </a:t>
            </a:r>
            <a:r>
              <a:rPr sz="1050" spc="20" dirty="0" smtClean="0">
                <a:latin typeface="Arial"/>
                <a:cs typeface="Arial"/>
              </a:rPr>
              <a:t>Normal </a:t>
            </a:r>
            <a:r>
              <a:rPr sz="1050" spc="25" dirty="0">
                <a:latin typeface="Arial"/>
                <a:cs typeface="Arial"/>
              </a:rPr>
              <a:t>distribution </a:t>
            </a:r>
            <a:r>
              <a:rPr sz="1050" spc="10" dirty="0">
                <a:latin typeface="Arial"/>
                <a:cs typeface="Arial"/>
              </a:rPr>
              <a:t>is </a:t>
            </a:r>
            <a:r>
              <a:rPr sz="1050" spc="20" dirty="0">
                <a:latin typeface="Arial"/>
                <a:cs typeface="Arial"/>
              </a:rPr>
              <a:t>unimodal, </a:t>
            </a:r>
            <a:r>
              <a:rPr sz="1050" spc="25" dirty="0">
                <a:latin typeface="Arial"/>
                <a:cs typeface="Arial"/>
              </a:rPr>
              <a:t>symmetric, and follows </a:t>
            </a:r>
            <a:r>
              <a:rPr sz="1050" spc="20" dirty="0">
                <a:latin typeface="Arial"/>
                <a:cs typeface="Arial"/>
              </a:rPr>
              <a:t>the  </a:t>
            </a:r>
            <a:r>
              <a:rPr sz="1050" spc="25" dirty="0">
                <a:latin typeface="Arial"/>
                <a:cs typeface="Arial"/>
              </a:rPr>
              <a:t>68-95-99.7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rule</a:t>
            </a:r>
            <a:endParaRPr sz="1050" dirty="0"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scores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any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9207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lang="en-US" sz="1050" u="sng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Properties</a:t>
            </a: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9207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calculating 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exact 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given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trials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431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Expected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standard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deviation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can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calculated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using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its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parameters 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sz="1050" spc="-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3536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Relationship between Binomial and Normal Distribution:</a:t>
            </a:r>
            <a:endParaRPr lang="en-US" sz="1050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35369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🖳 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approaches normal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 is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met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664529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" y="358775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a useful property that normal distributions have (that most others don’t)?</a:t>
            </a:r>
            <a:endParaRPr lang="en-US" sz="2800" b="1" dirty="0"/>
          </a:p>
        </p:txBody>
      </p:sp>
      <p:pic>
        <p:nvPicPr>
          <p:cNvPr id="12290" name="Picture 2" descr="Red Alfa Romeo C4 on Road Near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82775"/>
            <a:ext cx="2095500" cy="13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35254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60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 dirty="0"/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979805"/>
          </a:xfrm>
          <a:custGeom>
            <a:avLst/>
            <a:gdLst/>
            <a:ahLst/>
            <a:cxnLst/>
            <a:rect l="l" t="t" r="r" b="b"/>
            <a:pathLst>
              <a:path w="4222115" h="979805">
                <a:moveTo>
                  <a:pt x="0" y="979551"/>
                </a:moveTo>
                <a:lnTo>
                  <a:pt x="4222115" y="979551"/>
                </a:lnTo>
                <a:lnTo>
                  <a:pt x="4222115" y="0"/>
                </a:lnTo>
                <a:lnTo>
                  <a:pt x="0" y="0"/>
                </a:lnTo>
                <a:lnTo>
                  <a:pt x="0" y="979551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9234" y="384162"/>
            <a:ext cx="3962400" cy="2186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Speeds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cars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on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highway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normally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distributed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mean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65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miles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hour.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minimum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speed recorded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48 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miles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hour and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maximum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speed recorded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83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miles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hour.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likely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the standard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deviation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4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distribution?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15" dirty="0">
                <a:latin typeface="Arial"/>
                <a:cs typeface="Arial"/>
              </a:rPr>
              <a:t>-5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15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30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0686" y="-4715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</a:t>
            </a:r>
            <a:r>
              <a:rPr lang="en-US" b="1" dirty="0"/>
              <a:t> 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979805"/>
          </a:xfrm>
          <a:custGeom>
            <a:avLst/>
            <a:gdLst/>
            <a:ahLst/>
            <a:cxnLst/>
            <a:rect l="l" t="t" r="r" b="b"/>
            <a:pathLst>
              <a:path w="4222115" h="979805">
                <a:moveTo>
                  <a:pt x="0" y="979551"/>
                </a:moveTo>
                <a:lnTo>
                  <a:pt x="4222115" y="979551"/>
                </a:lnTo>
                <a:lnTo>
                  <a:pt x="4222115" y="0"/>
                </a:lnTo>
                <a:lnTo>
                  <a:pt x="0" y="0"/>
                </a:lnTo>
                <a:lnTo>
                  <a:pt x="0" y="979551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84162"/>
            <a:ext cx="3951604" cy="9410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1A2E3D"/>
                </a:solidFill>
              </a:rPr>
              <a:t>Speeds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5" dirty="0">
                <a:solidFill>
                  <a:srgbClr val="1A2E3D"/>
                </a:solidFill>
              </a:rPr>
              <a:t>cars </a:t>
            </a:r>
            <a:r>
              <a:rPr sz="1200" spc="-20" dirty="0">
                <a:solidFill>
                  <a:srgbClr val="1A2E3D"/>
                </a:solidFill>
              </a:rPr>
              <a:t>on </a:t>
            </a:r>
            <a:r>
              <a:rPr sz="1200" spc="-50" dirty="0">
                <a:solidFill>
                  <a:srgbClr val="1A2E3D"/>
                </a:solidFill>
              </a:rPr>
              <a:t>a </a:t>
            </a:r>
            <a:r>
              <a:rPr sz="1200" spc="-30" dirty="0">
                <a:solidFill>
                  <a:srgbClr val="1A2E3D"/>
                </a:solidFill>
              </a:rPr>
              <a:t>highway </a:t>
            </a:r>
            <a:r>
              <a:rPr sz="1200" spc="-50" dirty="0">
                <a:solidFill>
                  <a:srgbClr val="1A2E3D"/>
                </a:solidFill>
              </a:rPr>
              <a:t>are </a:t>
            </a:r>
            <a:r>
              <a:rPr sz="1200" b="1" spc="-35" dirty="0">
                <a:solidFill>
                  <a:srgbClr val="1A2E3D"/>
                </a:solidFill>
              </a:rPr>
              <a:t>normally </a:t>
            </a:r>
            <a:r>
              <a:rPr sz="1200" b="1" spc="-15" dirty="0">
                <a:solidFill>
                  <a:srgbClr val="1A2E3D"/>
                </a:solidFill>
              </a:rPr>
              <a:t>distributed </a:t>
            </a:r>
            <a:r>
              <a:rPr sz="1200" spc="-10" dirty="0">
                <a:solidFill>
                  <a:srgbClr val="1A2E3D"/>
                </a:solidFill>
              </a:rPr>
              <a:t>with  </a:t>
            </a:r>
            <a:r>
              <a:rPr sz="1200" spc="-35" dirty="0">
                <a:solidFill>
                  <a:srgbClr val="1A2E3D"/>
                </a:solidFill>
              </a:rPr>
              <a:t>mean </a:t>
            </a:r>
            <a:r>
              <a:rPr sz="1200" spc="-10" dirty="0">
                <a:solidFill>
                  <a:srgbClr val="1A2E3D"/>
                </a:solidFill>
              </a:rPr>
              <a:t>65 </a:t>
            </a:r>
            <a:r>
              <a:rPr sz="1200" spc="-40" dirty="0">
                <a:solidFill>
                  <a:srgbClr val="1A2E3D"/>
                </a:solidFill>
              </a:rPr>
              <a:t>miles </a:t>
            </a:r>
            <a:r>
              <a:rPr sz="1200" spc="60" dirty="0">
                <a:solidFill>
                  <a:srgbClr val="1A2E3D"/>
                </a:solidFill>
              </a:rPr>
              <a:t>/ </a:t>
            </a:r>
            <a:r>
              <a:rPr sz="1200" spc="-40" dirty="0">
                <a:solidFill>
                  <a:srgbClr val="1A2E3D"/>
                </a:solidFill>
              </a:rPr>
              <a:t>hour. </a:t>
            </a:r>
            <a:r>
              <a:rPr sz="1200" spc="-5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minimum </a:t>
            </a:r>
            <a:r>
              <a:rPr sz="1200" spc="-20" dirty="0">
                <a:solidFill>
                  <a:srgbClr val="1A2E3D"/>
                </a:solidFill>
              </a:rPr>
              <a:t>speed recorded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10" dirty="0">
                <a:solidFill>
                  <a:srgbClr val="1A2E3D"/>
                </a:solidFill>
              </a:rPr>
              <a:t>48  </a:t>
            </a:r>
            <a:r>
              <a:rPr sz="1200" spc="-40" dirty="0">
                <a:solidFill>
                  <a:srgbClr val="1A2E3D"/>
                </a:solidFill>
              </a:rPr>
              <a:t>miles </a:t>
            </a:r>
            <a:r>
              <a:rPr sz="1200" spc="60" dirty="0">
                <a:solidFill>
                  <a:srgbClr val="1A2E3D"/>
                </a:solidFill>
              </a:rPr>
              <a:t>/ </a:t>
            </a:r>
            <a:r>
              <a:rPr sz="1200" spc="-25" dirty="0">
                <a:solidFill>
                  <a:srgbClr val="1A2E3D"/>
                </a:solidFill>
              </a:rPr>
              <a:t>hour and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maximum </a:t>
            </a:r>
            <a:r>
              <a:rPr sz="1200" spc="-20" dirty="0">
                <a:solidFill>
                  <a:srgbClr val="1A2E3D"/>
                </a:solidFill>
              </a:rPr>
              <a:t>speed recorded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10" dirty="0">
                <a:solidFill>
                  <a:srgbClr val="1A2E3D"/>
                </a:solidFill>
              </a:rPr>
              <a:t>83 </a:t>
            </a:r>
            <a:r>
              <a:rPr sz="1200" spc="-40" dirty="0">
                <a:solidFill>
                  <a:srgbClr val="1A2E3D"/>
                </a:solidFill>
              </a:rPr>
              <a:t>miles </a:t>
            </a:r>
            <a:r>
              <a:rPr sz="1200" spc="60" dirty="0">
                <a:solidFill>
                  <a:srgbClr val="1A2E3D"/>
                </a:solidFill>
              </a:rPr>
              <a:t>/  </a:t>
            </a:r>
            <a:r>
              <a:rPr sz="1200" spc="-40" dirty="0">
                <a:solidFill>
                  <a:srgbClr val="1A2E3D"/>
                </a:solidFill>
              </a:rPr>
              <a:t>hour. </a:t>
            </a:r>
            <a:r>
              <a:rPr sz="1200" spc="-30" dirty="0">
                <a:solidFill>
                  <a:srgbClr val="1A2E3D"/>
                </a:solidFill>
              </a:rPr>
              <a:t>Which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10" dirty="0">
                <a:solidFill>
                  <a:srgbClr val="1A2E3D"/>
                </a:solidFill>
              </a:rPr>
              <a:t>most </a:t>
            </a:r>
            <a:r>
              <a:rPr sz="1200" spc="-45" dirty="0">
                <a:solidFill>
                  <a:srgbClr val="1A2E3D"/>
                </a:solidFill>
              </a:rPr>
              <a:t>likely </a:t>
            </a:r>
            <a:r>
              <a:rPr sz="1200" spc="5" dirty="0">
                <a:solidFill>
                  <a:srgbClr val="1A2E3D"/>
                </a:solidFill>
              </a:rPr>
              <a:t>to </a:t>
            </a:r>
            <a:r>
              <a:rPr sz="1200" spc="-20" dirty="0">
                <a:solidFill>
                  <a:srgbClr val="1A2E3D"/>
                </a:solidFill>
              </a:rPr>
              <a:t>be the standard  </a:t>
            </a:r>
            <a:r>
              <a:rPr sz="1200" spc="-30" dirty="0">
                <a:solidFill>
                  <a:srgbClr val="1A2E3D"/>
                </a:solidFill>
              </a:rPr>
              <a:t>deviation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0" dirty="0">
                <a:solidFill>
                  <a:srgbClr val="1A2E3D"/>
                </a:solidFill>
              </a:rPr>
              <a:t>the</a:t>
            </a:r>
            <a:r>
              <a:rPr sz="1200" spc="40" dirty="0">
                <a:solidFill>
                  <a:srgbClr val="1A2E3D"/>
                </a:solidFill>
              </a:rPr>
              <a:t> </a:t>
            </a:r>
            <a:r>
              <a:rPr sz="1200" spc="-20" dirty="0">
                <a:solidFill>
                  <a:srgbClr val="1A2E3D"/>
                </a:solidFill>
              </a:rPr>
              <a:t>distribution?</a:t>
            </a:r>
            <a:endParaRPr sz="1200" dirty="0"/>
          </a:p>
        </p:txBody>
      </p:sp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34" y="1437652"/>
            <a:ext cx="2404110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 indent="8255">
              <a:lnSpc>
                <a:spcPct val="121100"/>
              </a:lnSpc>
              <a:spcBef>
                <a:spcPts val="100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(a) </a:t>
            </a:r>
            <a:r>
              <a:rPr sz="1200" spc="15" dirty="0">
                <a:latin typeface="Arial"/>
                <a:cs typeface="Arial"/>
              </a:rPr>
              <a:t>-5 </a:t>
            </a:r>
            <a:r>
              <a:rPr sz="1200" spc="190" dirty="0">
                <a:solidFill>
                  <a:srgbClr val="59636D"/>
                </a:solidFill>
                <a:latin typeface="DejaVu Serif"/>
                <a:cs typeface="DejaVu Serif"/>
              </a:rPr>
              <a:t>→ </a:t>
            </a:r>
            <a:r>
              <a:rPr sz="1200" i="1" spc="-55" dirty="0">
                <a:solidFill>
                  <a:srgbClr val="59636D"/>
                </a:solidFill>
                <a:latin typeface="Arial"/>
                <a:cs typeface="Arial"/>
              </a:rPr>
              <a:t>SD </a:t>
            </a:r>
            <a:r>
              <a:rPr sz="1200" i="1" spc="-15" dirty="0">
                <a:solidFill>
                  <a:srgbClr val="59636D"/>
                </a:solidFill>
                <a:latin typeface="Arial"/>
                <a:cs typeface="Arial"/>
              </a:rPr>
              <a:t>cannot </a:t>
            </a:r>
            <a:r>
              <a:rPr sz="1200" i="1" spc="-20" dirty="0">
                <a:solidFill>
                  <a:srgbClr val="59636D"/>
                </a:solidFill>
                <a:latin typeface="Arial"/>
                <a:cs typeface="Arial"/>
              </a:rPr>
              <a:t>be </a:t>
            </a:r>
            <a:r>
              <a:rPr sz="1200" i="1" spc="-35" dirty="0">
                <a:solidFill>
                  <a:srgbClr val="59636D"/>
                </a:solidFill>
                <a:latin typeface="Arial"/>
                <a:cs typeface="Arial"/>
              </a:rPr>
              <a:t>negative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(b)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5 </a:t>
            </a:r>
            <a:r>
              <a:rPr sz="1200" spc="190" dirty="0">
                <a:solidFill>
                  <a:srgbClr val="935151"/>
                </a:solidFill>
                <a:latin typeface="DejaVu Serif"/>
                <a:cs typeface="DejaVu Serif"/>
              </a:rPr>
              <a:t>→ </a:t>
            </a:r>
            <a:r>
              <a:rPr sz="1200" spc="-85" dirty="0">
                <a:solidFill>
                  <a:srgbClr val="935151"/>
                </a:solidFill>
                <a:latin typeface="Arial"/>
                <a:cs typeface="Arial"/>
              </a:rPr>
              <a:t>65 </a:t>
            </a:r>
            <a:r>
              <a:rPr sz="1200" spc="-80" dirty="0">
                <a:solidFill>
                  <a:srgbClr val="935151"/>
                </a:solidFill>
                <a:latin typeface="DejaVu Serif"/>
                <a:cs typeface="DejaVu Serif"/>
              </a:rPr>
              <a:t>± </a:t>
            </a:r>
            <a:r>
              <a:rPr sz="1200" spc="-15" dirty="0">
                <a:solidFill>
                  <a:srgbClr val="935151"/>
                </a:solidFill>
                <a:latin typeface="Arial"/>
                <a:cs typeface="Arial"/>
              </a:rPr>
              <a:t>(3 </a:t>
            </a:r>
            <a:r>
              <a:rPr sz="1200" spc="-80" dirty="0">
                <a:solidFill>
                  <a:srgbClr val="935151"/>
                </a:solidFill>
                <a:latin typeface="DejaVu Serif"/>
                <a:cs typeface="DejaVu Serif"/>
              </a:rPr>
              <a:t>× </a:t>
            </a:r>
            <a:r>
              <a:rPr sz="1200" spc="-15" dirty="0">
                <a:solidFill>
                  <a:srgbClr val="935151"/>
                </a:solidFill>
                <a:latin typeface="Arial"/>
                <a:cs typeface="Arial"/>
              </a:rPr>
              <a:t>5) </a:t>
            </a:r>
            <a:r>
              <a:rPr sz="1200" spc="204" dirty="0">
                <a:solidFill>
                  <a:srgbClr val="935151"/>
                </a:solidFill>
                <a:latin typeface="Arial"/>
                <a:cs typeface="Arial"/>
              </a:rPr>
              <a:t>= </a:t>
            </a:r>
            <a:r>
              <a:rPr sz="1200" spc="-25" dirty="0">
                <a:solidFill>
                  <a:srgbClr val="935151"/>
                </a:solidFill>
                <a:latin typeface="Arial"/>
                <a:cs typeface="Arial"/>
              </a:rPr>
              <a:t>(50</a:t>
            </a:r>
            <a:r>
              <a:rPr sz="1200" i="1" spc="-25" dirty="0">
                <a:solidFill>
                  <a:srgbClr val="935151"/>
                </a:solidFill>
                <a:latin typeface="Times New Roman"/>
                <a:cs typeface="Times New Roman"/>
              </a:rPr>
              <a:t>, </a:t>
            </a: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80) </a:t>
            </a:r>
            <a:r>
              <a:rPr sz="1200" spc="-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endParaRPr lang="en-US" sz="1200" spc="-40" dirty="0" smtClean="0">
              <a:solidFill>
                <a:srgbClr val="024F84"/>
              </a:solidFill>
              <a:latin typeface="Arial"/>
              <a:cs typeface="Arial"/>
            </a:endParaRPr>
          </a:p>
          <a:p>
            <a:pPr marL="12700" marR="123825" indent="8255">
              <a:lnSpc>
                <a:spcPct val="121100"/>
              </a:lnSpc>
              <a:spcBef>
                <a:spcPts val="100"/>
              </a:spcBef>
            </a:pPr>
            <a:r>
              <a:rPr sz="1200" spc="-50" dirty="0" smtClean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c) </a:t>
            </a:r>
            <a:r>
              <a:rPr sz="1200" spc="-10" dirty="0">
                <a:latin typeface="Arial"/>
                <a:cs typeface="Arial"/>
              </a:rPr>
              <a:t>10 </a:t>
            </a:r>
            <a:r>
              <a:rPr sz="1200" spc="190" dirty="0">
                <a:solidFill>
                  <a:srgbClr val="59636D"/>
                </a:solidFill>
                <a:latin typeface="DejaVu Serif"/>
                <a:cs typeface="DejaVu Serif"/>
              </a:rPr>
              <a:t>→ </a:t>
            </a:r>
            <a:r>
              <a:rPr sz="1200" spc="-85" dirty="0">
                <a:solidFill>
                  <a:srgbClr val="59636D"/>
                </a:solidFill>
                <a:latin typeface="Arial"/>
                <a:cs typeface="Arial"/>
              </a:rPr>
              <a:t>65 </a:t>
            </a:r>
            <a:r>
              <a:rPr sz="1200" spc="-80" dirty="0">
                <a:solidFill>
                  <a:srgbClr val="59636D"/>
                </a:solidFill>
                <a:latin typeface="DejaVu Serif"/>
                <a:cs typeface="DejaVu Serif"/>
              </a:rPr>
              <a:t>± </a:t>
            </a:r>
            <a:r>
              <a:rPr sz="1200" spc="-15" dirty="0">
                <a:solidFill>
                  <a:srgbClr val="59636D"/>
                </a:solidFill>
                <a:latin typeface="Arial"/>
                <a:cs typeface="Arial"/>
              </a:rPr>
              <a:t>(3 </a:t>
            </a:r>
            <a:r>
              <a:rPr sz="1200" spc="-80" dirty="0">
                <a:solidFill>
                  <a:srgbClr val="59636D"/>
                </a:solidFill>
                <a:latin typeface="DejaVu Serif"/>
                <a:cs typeface="DejaVu Serif"/>
              </a:rPr>
              <a:t>× </a:t>
            </a:r>
            <a:r>
              <a:rPr sz="1200" spc="-40" dirty="0">
                <a:solidFill>
                  <a:srgbClr val="59636D"/>
                </a:solidFill>
                <a:latin typeface="Arial"/>
                <a:cs typeface="Arial"/>
              </a:rPr>
              <a:t>10) </a:t>
            </a:r>
            <a:r>
              <a:rPr sz="1200" spc="204" dirty="0">
                <a:solidFill>
                  <a:srgbClr val="59636D"/>
                </a:solidFill>
                <a:latin typeface="Arial"/>
                <a:cs typeface="Arial"/>
              </a:rPr>
              <a:t>= </a:t>
            </a:r>
            <a:r>
              <a:rPr sz="1200" spc="-25" dirty="0">
                <a:solidFill>
                  <a:srgbClr val="59636D"/>
                </a:solidFill>
                <a:latin typeface="Arial"/>
                <a:cs typeface="Arial"/>
              </a:rPr>
              <a:t>(35</a:t>
            </a:r>
            <a:r>
              <a:rPr sz="1200" i="1" spc="-25" dirty="0">
                <a:solidFill>
                  <a:srgbClr val="59636D"/>
                </a:solidFill>
                <a:latin typeface="Times New Roman"/>
                <a:cs typeface="Times New Roman"/>
              </a:rPr>
              <a:t>, </a:t>
            </a:r>
            <a:r>
              <a:rPr sz="1200" spc="-40" dirty="0">
                <a:solidFill>
                  <a:srgbClr val="59636D"/>
                </a:solidFill>
                <a:latin typeface="Arial"/>
                <a:cs typeface="Arial"/>
              </a:rPr>
              <a:t>95) </a:t>
            </a:r>
            <a:r>
              <a:rPr sz="1200" spc="-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</a:t>
            </a:r>
            <a:r>
              <a:rPr sz="1200" spc="-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15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90" dirty="0">
                <a:solidFill>
                  <a:srgbClr val="59636D"/>
                </a:solidFill>
                <a:latin typeface="DejaVu Serif"/>
                <a:cs typeface="DejaVu Serif"/>
              </a:rPr>
              <a:t>→</a:t>
            </a:r>
            <a:r>
              <a:rPr sz="1200" spc="-50" dirty="0">
                <a:solidFill>
                  <a:srgbClr val="59636D"/>
                </a:solidFill>
                <a:latin typeface="DejaVu Serif"/>
                <a:cs typeface="DejaVu Serif"/>
              </a:rPr>
              <a:t> </a:t>
            </a:r>
            <a:r>
              <a:rPr sz="1200" spc="-85" dirty="0">
                <a:solidFill>
                  <a:srgbClr val="59636D"/>
                </a:solidFill>
                <a:latin typeface="Arial"/>
                <a:cs typeface="Arial"/>
              </a:rPr>
              <a:t>65</a:t>
            </a:r>
            <a:r>
              <a:rPr sz="1200" spc="-75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59636D"/>
                </a:solidFill>
                <a:latin typeface="DejaVu Serif"/>
                <a:cs typeface="DejaVu Serif"/>
              </a:rPr>
              <a:t>±</a:t>
            </a:r>
            <a:r>
              <a:rPr sz="1200" spc="-120" dirty="0">
                <a:solidFill>
                  <a:srgbClr val="59636D"/>
                </a:solidFill>
                <a:latin typeface="DejaVu Serif"/>
                <a:cs typeface="DejaVu Serif"/>
              </a:rPr>
              <a:t> </a:t>
            </a:r>
            <a:r>
              <a:rPr sz="1200" spc="-15" dirty="0">
                <a:solidFill>
                  <a:srgbClr val="59636D"/>
                </a:solidFill>
                <a:latin typeface="Arial"/>
                <a:cs typeface="Arial"/>
              </a:rPr>
              <a:t>(3</a:t>
            </a:r>
            <a:r>
              <a:rPr sz="1200" spc="-70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59636D"/>
                </a:solidFill>
                <a:latin typeface="DejaVu Serif"/>
                <a:cs typeface="DejaVu Serif"/>
              </a:rPr>
              <a:t>×</a:t>
            </a:r>
            <a:r>
              <a:rPr sz="1200" spc="-120" dirty="0">
                <a:solidFill>
                  <a:srgbClr val="59636D"/>
                </a:solidFill>
                <a:latin typeface="DejaVu Serif"/>
                <a:cs typeface="DejaVu Serif"/>
              </a:rPr>
              <a:t> </a:t>
            </a:r>
            <a:r>
              <a:rPr sz="1200" spc="-40" dirty="0">
                <a:solidFill>
                  <a:srgbClr val="59636D"/>
                </a:solidFill>
                <a:latin typeface="Arial"/>
                <a:cs typeface="Arial"/>
              </a:rPr>
              <a:t>15)</a:t>
            </a:r>
            <a:r>
              <a:rPr sz="1200" spc="-10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59636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9636D"/>
                </a:solidFill>
                <a:latin typeface="Arial"/>
                <a:cs typeface="Arial"/>
              </a:rPr>
              <a:t>(20</a:t>
            </a:r>
            <a:r>
              <a:rPr sz="1200" i="1" spc="-25" dirty="0">
                <a:solidFill>
                  <a:srgbClr val="59636D"/>
                </a:solidFill>
                <a:latin typeface="Times New Roman"/>
                <a:cs typeface="Times New Roman"/>
              </a:rPr>
              <a:t>,</a:t>
            </a:r>
            <a:r>
              <a:rPr sz="1200" i="1" spc="-105" dirty="0">
                <a:solidFill>
                  <a:srgbClr val="59636D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59636D"/>
                </a:solidFill>
                <a:latin typeface="Arial"/>
                <a:cs typeface="Arial"/>
              </a:rPr>
              <a:t>110)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(e)</a:t>
            </a:r>
            <a:r>
              <a:rPr sz="1200" spc="-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30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90" dirty="0">
                <a:solidFill>
                  <a:srgbClr val="59636D"/>
                </a:solidFill>
                <a:latin typeface="DejaVu Serif"/>
                <a:cs typeface="DejaVu Serif"/>
              </a:rPr>
              <a:t>→</a:t>
            </a:r>
            <a:r>
              <a:rPr sz="1200" spc="-55" dirty="0">
                <a:solidFill>
                  <a:srgbClr val="59636D"/>
                </a:solidFill>
                <a:latin typeface="DejaVu Serif"/>
                <a:cs typeface="DejaVu Serif"/>
              </a:rPr>
              <a:t> </a:t>
            </a:r>
            <a:r>
              <a:rPr sz="1200" spc="-85" dirty="0">
                <a:solidFill>
                  <a:srgbClr val="59636D"/>
                </a:solidFill>
                <a:latin typeface="Arial"/>
                <a:cs typeface="Arial"/>
              </a:rPr>
              <a:t>65</a:t>
            </a:r>
            <a:r>
              <a:rPr sz="1200" spc="-75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59636D"/>
                </a:solidFill>
                <a:latin typeface="DejaVu Serif"/>
                <a:cs typeface="DejaVu Serif"/>
              </a:rPr>
              <a:t>±</a:t>
            </a:r>
            <a:r>
              <a:rPr sz="1200" spc="-114" dirty="0">
                <a:solidFill>
                  <a:srgbClr val="59636D"/>
                </a:solidFill>
                <a:latin typeface="DejaVu Serif"/>
                <a:cs typeface="DejaVu Serif"/>
              </a:rPr>
              <a:t> </a:t>
            </a:r>
            <a:r>
              <a:rPr sz="1200" spc="-15" dirty="0">
                <a:solidFill>
                  <a:srgbClr val="59636D"/>
                </a:solidFill>
                <a:latin typeface="Arial"/>
                <a:cs typeface="Arial"/>
              </a:rPr>
              <a:t>(3</a:t>
            </a:r>
            <a:r>
              <a:rPr sz="1200" spc="-75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59636D"/>
                </a:solidFill>
                <a:latin typeface="DejaVu Serif"/>
                <a:cs typeface="DejaVu Serif"/>
              </a:rPr>
              <a:t>×</a:t>
            </a:r>
            <a:r>
              <a:rPr sz="1200" spc="-120" dirty="0">
                <a:solidFill>
                  <a:srgbClr val="59636D"/>
                </a:solidFill>
                <a:latin typeface="DejaVu Serif"/>
                <a:cs typeface="DejaVu Serif"/>
              </a:rPr>
              <a:t> </a:t>
            </a:r>
            <a:r>
              <a:rPr sz="1200" spc="-40" dirty="0">
                <a:solidFill>
                  <a:srgbClr val="59636D"/>
                </a:solidFill>
                <a:latin typeface="Arial"/>
                <a:cs typeface="Arial"/>
              </a:rPr>
              <a:t>30)</a:t>
            </a:r>
            <a:r>
              <a:rPr sz="1200" spc="-10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59636D"/>
                </a:solidFill>
                <a:latin typeface="Arial"/>
                <a:cs typeface="Arial"/>
              </a:rPr>
              <a:t>=</a:t>
            </a:r>
            <a:r>
              <a:rPr sz="1200" spc="-10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9636D"/>
                </a:solidFill>
                <a:latin typeface="Arial"/>
                <a:cs typeface="Arial"/>
              </a:rPr>
              <a:t>(</a:t>
            </a:r>
            <a:r>
              <a:rPr sz="1200" spc="-35" dirty="0">
                <a:solidFill>
                  <a:srgbClr val="59636D"/>
                </a:solidFill>
                <a:latin typeface="DejaVu Serif"/>
                <a:cs typeface="DejaVu Serif"/>
              </a:rPr>
              <a:t>−</a:t>
            </a:r>
            <a:r>
              <a:rPr sz="1200" spc="-35" dirty="0">
                <a:solidFill>
                  <a:srgbClr val="59636D"/>
                </a:solidFill>
                <a:latin typeface="Arial"/>
                <a:cs typeface="Arial"/>
              </a:rPr>
              <a:t>25</a:t>
            </a:r>
            <a:r>
              <a:rPr sz="1200" i="1" spc="-35" dirty="0">
                <a:solidFill>
                  <a:srgbClr val="59636D"/>
                </a:solidFill>
                <a:latin typeface="Times New Roman"/>
                <a:cs typeface="Times New Roman"/>
              </a:rPr>
              <a:t>,</a:t>
            </a:r>
            <a:r>
              <a:rPr sz="1200" i="1" spc="-100" dirty="0">
                <a:solidFill>
                  <a:srgbClr val="59636D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59636D"/>
                </a:solidFill>
                <a:latin typeface="Arial"/>
                <a:cs typeface="Arial"/>
              </a:rPr>
              <a:t>155)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0686" y="-4715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</a:t>
            </a:r>
            <a:r>
              <a:rPr lang="en-US" b="1" dirty="0"/>
              <a:t> 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376" y="587375"/>
            <a:ext cx="4113306" cy="307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1">
              <a:lnSpc>
                <a:spcPct val="107500"/>
              </a:lnSpc>
              <a:tabLst>
                <a:tab pos="443865" algn="l"/>
              </a:tabLst>
            </a:pPr>
            <a:r>
              <a:rPr lang="en-US" sz="1400" spc="25" dirty="0" smtClean="0">
                <a:latin typeface="Arial"/>
                <a:cs typeface="Arial"/>
              </a:rPr>
              <a:t>Normal Distribution Follows the </a:t>
            </a:r>
            <a:r>
              <a:rPr lang="en-US" sz="1400" b="1" spc="25" dirty="0" smtClean="0">
                <a:latin typeface="Arial"/>
                <a:cs typeface="Arial"/>
              </a:rPr>
              <a:t>68-95-99.7</a:t>
            </a:r>
            <a:r>
              <a:rPr lang="en-US" sz="1400" b="1" spc="5" dirty="0" smtClean="0">
                <a:latin typeface="Arial"/>
                <a:cs typeface="Arial"/>
              </a:rPr>
              <a:t> </a:t>
            </a:r>
            <a:r>
              <a:rPr lang="en-US" sz="1400" b="1" spc="10" dirty="0">
                <a:latin typeface="Arial"/>
                <a:cs typeface="Arial"/>
              </a:rPr>
              <a:t>rule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50" y="2756760"/>
            <a:ext cx="3752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What percent of the observations are greater than µ+2</a:t>
            </a:r>
            <a:r>
              <a:rPr lang="el-GR" sz="1100" dirty="0" smtClean="0"/>
              <a:t>σ</a:t>
            </a:r>
            <a:r>
              <a:rPr lang="en-US" sz="11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 </a:t>
            </a:r>
            <a:r>
              <a:rPr lang="en-US" sz="1100" dirty="0"/>
              <a:t>What percent of the observations are greater than </a:t>
            </a:r>
            <a:r>
              <a:rPr lang="en-US" sz="1100" dirty="0" smtClean="0"/>
              <a:t>µ+2.5</a:t>
            </a:r>
            <a:r>
              <a:rPr lang="el-GR" sz="1100" dirty="0" smtClean="0"/>
              <a:t>σ</a:t>
            </a:r>
            <a:r>
              <a:rPr lang="en-US" sz="110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4080686" y="-4715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6" y="1099410"/>
            <a:ext cx="381039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537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376" y="587375"/>
            <a:ext cx="4113306" cy="307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1">
              <a:lnSpc>
                <a:spcPct val="107500"/>
              </a:lnSpc>
              <a:tabLst>
                <a:tab pos="443865" algn="l"/>
              </a:tabLst>
            </a:pPr>
            <a:r>
              <a:rPr lang="en-US" sz="1400" spc="25" dirty="0" smtClean="0">
                <a:latin typeface="Arial"/>
                <a:cs typeface="Arial"/>
              </a:rPr>
              <a:t>Normal Distribution Follows the </a:t>
            </a:r>
            <a:r>
              <a:rPr lang="en-US" sz="1400" b="1" spc="25" dirty="0" smtClean="0">
                <a:latin typeface="Arial"/>
                <a:cs typeface="Arial"/>
              </a:rPr>
              <a:t>68-95-99.7</a:t>
            </a:r>
            <a:r>
              <a:rPr lang="en-US" sz="1400" b="1" spc="5" dirty="0" smtClean="0">
                <a:latin typeface="Arial"/>
                <a:cs typeface="Arial"/>
              </a:rPr>
              <a:t> </a:t>
            </a:r>
            <a:r>
              <a:rPr lang="en-US" sz="1400" b="1" spc="10" dirty="0">
                <a:latin typeface="Arial"/>
                <a:cs typeface="Arial"/>
              </a:rPr>
              <a:t>rule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50" y="2756760"/>
            <a:ext cx="37528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What percent of the observations are greater than µ+2</a:t>
            </a:r>
            <a:r>
              <a:rPr lang="el-GR" sz="1100" dirty="0" smtClean="0"/>
              <a:t>σ</a:t>
            </a:r>
            <a:r>
              <a:rPr lang="en-US" sz="1100" dirty="0" smtClean="0"/>
              <a:t>? </a:t>
            </a:r>
            <a:r>
              <a:rPr lang="en-US" sz="1100" dirty="0" smtClean="0">
                <a:solidFill>
                  <a:srgbClr val="C00000"/>
                </a:solidFill>
              </a:rPr>
              <a:t>(about 2.5%)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 </a:t>
            </a:r>
            <a:r>
              <a:rPr lang="en-US" sz="1100" dirty="0"/>
              <a:t>What percent of the observations are greater than </a:t>
            </a:r>
            <a:r>
              <a:rPr lang="en-US" sz="1100" dirty="0" smtClean="0"/>
              <a:t>µ+2.5</a:t>
            </a:r>
            <a:r>
              <a:rPr lang="el-GR" sz="1100" dirty="0" smtClean="0"/>
              <a:t>σ</a:t>
            </a:r>
            <a:r>
              <a:rPr lang="en-US" sz="1100" dirty="0" smtClean="0"/>
              <a:t>? </a:t>
            </a:r>
            <a:r>
              <a:rPr lang="en-US" sz="1100" dirty="0" smtClean="0">
                <a:solidFill>
                  <a:srgbClr val="C00000"/>
                </a:solidFill>
              </a:rPr>
              <a:t>(need to use z-tables to figure out)</a:t>
            </a:r>
            <a:endParaRPr lang="en-US" sz="11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4080686" y="-4715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6" y="1099410"/>
            <a:ext cx="381039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1537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82575"/>
            <a:ext cx="4610100" cy="307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441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General Probability Distribution Properties</a:t>
            </a:r>
            <a:r>
              <a:rPr lang="en-US"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Two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types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distributions: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discrete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 continuous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Normal Distribution Properties:</a:t>
            </a: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unimodal,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symmetric, and follows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68-95-99.7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/>
              <a:t>🔮 </a:t>
            </a:r>
            <a:r>
              <a:rPr lang="en-US" sz="1050" spc="20" dirty="0" smtClean="0">
                <a:latin typeface="Arial"/>
                <a:cs typeface="Arial"/>
              </a:rPr>
              <a:t>⚙️</a:t>
            </a:r>
            <a:r>
              <a:rPr lang="en-US" sz="1050" dirty="0" smtClean="0"/>
              <a:t> </a:t>
            </a:r>
            <a:r>
              <a:rPr lang="en-US" sz="1050" dirty="0"/>
              <a:t>🔍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  <a:r>
              <a:rPr lang="en-US" sz="1050" dirty="0"/>
              <a:t>👫 </a:t>
            </a:r>
            <a:r>
              <a:rPr sz="1050" spc="20" dirty="0" smtClean="0">
                <a:latin typeface="Arial"/>
                <a:cs typeface="Arial"/>
              </a:rPr>
              <a:t>Z </a:t>
            </a:r>
            <a:r>
              <a:rPr sz="1050" spc="20" dirty="0">
                <a:latin typeface="Arial"/>
                <a:cs typeface="Arial"/>
              </a:rPr>
              <a:t>scores </a:t>
            </a:r>
            <a:r>
              <a:rPr sz="1050" spc="5" dirty="0">
                <a:latin typeface="Arial"/>
                <a:cs typeface="Arial"/>
              </a:rPr>
              <a:t>serve as </a:t>
            </a:r>
            <a:r>
              <a:rPr sz="1050" spc="-5" dirty="0">
                <a:latin typeface="Arial"/>
                <a:cs typeface="Arial"/>
              </a:rPr>
              <a:t>a </a:t>
            </a:r>
            <a:r>
              <a:rPr sz="1050" spc="10" dirty="0">
                <a:latin typeface="Arial"/>
                <a:cs typeface="Arial"/>
              </a:rPr>
              <a:t>ruler </a:t>
            </a:r>
            <a:r>
              <a:rPr sz="1050" spc="25" dirty="0">
                <a:latin typeface="Arial"/>
                <a:cs typeface="Arial"/>
              </a:rPr>
              <a:t>for </a:t>
            </a:r>
            <a:r>
              <a:rPr sz="1050" spc="10" dirty="0">
                <a:latin typeface="Arial"/>
                <a:cs typeface="Arial"/>
              </a:rPr>
              <a:t>any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distribution</a:t>
            </a:r>
            <a:endParaRPr sz="1050" dirty="0">
              <a:latin typeface="Arial"/>
              <a:cs typeface="Arial"/>
            </a:endParaRPr>
          </a:p>
          <a:p>
            <a:pPr marL="469900" marR="9207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lang="en-US" sz="1050" u="sng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Properties</a:t>
            </a: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9207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calculating 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exact 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given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trials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431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Expected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standard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deviation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can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calculated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using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its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parameters 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sz="1050" spc="-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3536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Relationship between Binomial and Normal Distribution:</a:t>
            </a:r>
            <a:endParaRPr lang="en-US" sz="1050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35369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🖳 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approaches normal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 is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met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21438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" y="35877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can we determine if an observation is unusual?</a:t>
            </a:r>
            <a:endParaRPr lang="en-US" sz="2800" b="1" dirty="0"/>
          </a:p>
        </p:txBody>
      </p:sp>
      <p:pic>
        <p:nvPicPr>
          <p:cNvPr id="5" name="Picture 2" descr="Tapemeasure on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958975"/>
            <a:ext cx="2057400" cy="13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32171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20" dirty="0"/>
              <a:t>Z scores </a:t>
            </a:r>
            <a:r>
              <a:rPr spc="5" dirty="0"/>
              <a:t>serve as </a:t>
            </a:r>
            <a:r>
              <a:rPr spc="-5" dirty="0"/>
              <a:t>a </a:t>
            </a:r>
            <a:r>
              <a:rPr spc="10" dirty="0"/>
              <a:t>ruler </a:t>
            </a:r>
            <a:r>
              <a:rPr spc="25" dirty="0"/>
              <a:t>for </a:t>
            </a:r>
            <a:r>
              <a:rPr spc="10" dirty="0"/>
              <a:t>any</a:t>
            </a:r>
            <a:r>
              <a:rPr spc="-195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068959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444500">
              <a:lnSpc>
                <a:spcPct val="100000"/>
              </a:lnSpc>
              <a:spcBef>
                <a:spcPts val="245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determine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if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it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unusual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adult 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woman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in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North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Carolina </a:t>
            </a:r>
            <a:r>
              <a:rPr sz="1200" spc="5" dirty="0">
                <a:solidFill>
                  <a:srgbClr val="00B0F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be </a:t>
            </a:r>
            <a:r>
              <a:rPr sz="1200" spc="10" dirty="0">
                <a:solidFill>
                  <a:srgbClr val="00B0F0"/>
                </a:solidFill>
                <a:latin typeface="Arial"/>
                <a:cs typeface="Arial"/>
              </a:rPr>
              <a:t>96” </a:t>
            </a:r>
            <a:r>
              <a:rPr sz="1200" spc="-60" dirty="0">
                <a:solidFill>
                  <a:srgbClr val="00B0F0"/>
                </a:solidFill>
                <a:latin typeface="Arial"/>
                <a:cs typeface="Arial"/>
              </a:rPr>
              <a:t>(8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ft)</a:t>
            </a:r>
            <a:r>
              <a:rPr sz="1200" spc="1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tall?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12" y="1594485"/>
            <a:ext cx="4222115" cy="585416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07314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determine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if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it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unusual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adult </a:t>
            </a:r>
            <a:r>
              <a:rPr sz="1200" spc="-45" dirty="0">
                <a:solidFill>
                  <a:srgbClr val="00B050"/>
                </a:solidFill>
                <a:latin typeface="Arial"/>
                <a:cs typeface="Arial"/>
              </a:rPr>
              <a:t>alien  </a:t>
            </a:r>
            <a:r>
              <a:rPr sz="1200" spc="-45" dirty="0" smtClean="0">
                <a:solidFill>
                  <a:srgbClr val="00B050"/>
                </a:solidFill>
                <a:latin typeface="Arial"/>
                <a:cs typeface="Arial"/>
              </a:rPr>
              <a:t>woman </a:t>
            </a:r>
            <a:r>
              <a:rPr sz="1200" spc="5" dirty="0">
                <a:solidFill>
                  <a:srgbClr val="00B05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be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103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metreloots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tall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assuming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  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heights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adult </a:t>
            </a:r>
            <a:r>
              <a:rPr sz="1200" spc="-45" dirty="0">
                <a:solidFill>
                  <a:srgbClr val="0E3652"/>
                </a:solidFill>
                <a:latin typeface="Arial"/>
                <a:cs typeface="Arial"/>
              </a:rPr>
              <a:t>alien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women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approximately</a:t>
            </a:r>
            <a:r>
              <a:rPr sz="1200" spc="15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normal?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" y="-31569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</a:t>
            </a:r>
            <a:r>
              <a:rPr lang="en-US" dirty="0" smtClean="0"/>
              <a:t> 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1651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881995"/>
            <a:ext cx="3999865" cy="272959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spcBef>
                <a:spcPts val="405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Lab Assignment </a:t>
            </a:r>
            <a:r>
              <a:rPr lang="en-US" sz="1200" u="sng" spc="-10" dirty="0" smtClean="0">
                <a:latin typeface="Arial"/>
                <a:cs typeface="Arial"/>
              </a:rPr>
              <a:t>3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25" dirty="0">
                <a:latin typeface="Arial"/>
                <a:cs typeface="Arial"/>
              </a:rPr>
              <a:t>due </a:t>
            </a:r>
            <a:r>
              <a:rPr lang="en-US" sz="1200" b="1" spc="-45" dirty="0" smtClean="0">
                <a:latin typeface="Arial"/>
                <a:cs typeface="Arial"/>
              </a:rPr>
              <a:t>Thursday </a:t>
            </a:r>
            <a:r>
              <a:rPr lang="en-US" sz="1200" b="1" spc="-20" dirty="0" smtClean="0">
                <a:latin typeface="Arial"/>
                <a:cs typeface="Arial"/>
              </a:rPr>
              <a:t>just before your lab section time.</a:t>
            </a:r>
          </a:p>
          <a:p>
            <a:pPr marL="12700">
              <a:spcBef>
                <a:spcPts val="405"/>
              </a:spcBef>
            </a:pPr>
            <a:endParaRPr lang="en-US" sz="12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405"/>
              </a:spcBef>
            </a:pPr>
            <a:endParaRPr lang="en-US" sz="12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P</a:t>
            </a:r>
            <a:r>
              <a:rPr sz="1200" u="sng" spc="-30" dirty="0" smtClean="0">
                <a:latin typeface="Arial"/>
                <a:cs typeface="Arial"/>
              </a:rPr>
              <a:t>roblem </a:t>
            </a:r>
            <a:r>
              <a:rPr lang="en-US" sz="1200" u="sng" spc="-20" dirty="0" smtClean="0">
                <a:latin typeface="Arial"/>
                <a:cs typeface="Arial"/>
              </a:rPr>
              <a:t>S</a:t>
            </a:r>
            <a:r>
              <a:rPr sz="1200" u="sng" spc="-20" dirty="0" smtClean="0">
                <a:latin typeface="Arial"/>
                <a:cs typeface="Arial"/>
              </a:rPr>
              <a:t>et </a:t>
            </a:r>
            <a:r>
              <a:rPr lang="en-US" sz="1200" u="sng" spc="-10" dirty="0" smtClean="0">
                <a:latin typeface="Arial"/>
                <a:cs typeface="Arial"/>
              </a:rPr>
              <a:t>2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due </a:t>
            </a:r>
            <a:r>
              <a:rPr lang="en-US" sz="1200" b="1" spc="-10" dirty="0" smtClean="0">
                <a:latin typeface="Arial"/>
                <a:cs typeface="Arial"/>
              </a:rPr>
              <a:t>Wednesday 2/6 11:55 pm</a:t>
            </a: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Performance Assessment 2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due </a:t>
            </a:r>
            <a:r>
              <a:rPr lang="en-US" sz="1200" b="1" spc="-10" dirty="0" smtClean="0">
                <a:latin typeface="Arial"/>
                <a:cs typeface="Arial"/>
              </a:rPr>
              <a:t>Sunday 2/10 11:55 pm</a:t>
            </a:r>
            <a:r>
              <a:rPr lang="en-US" sz="1200" spc="-10" dirty="0" smtClean="0">
                <a:latin typeface="Arial"/>
                <a:cs typeface="Arial"/>
              </a:rPr>
              <a:t> 		              (opens Wednesday)</a:t>
            </a:r>
            <a:endParaRPr lang="en-US" sz="1200" b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lang="en-US" sz="1200" b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lang="en-US" sz="1200" b="1" spc="-10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Readiness Assessment 3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next </a:t>
            </a:r>
            <a:r>
              <a:rPr lang="en-US" sz="1200" b="1" spc="-10" dirty="0">
                <a:latin typeface="Arial"/>
                <a:cs typeface="Arial"/>
              </a:rPr>
              <a:t>Wednesday 2/6 </a:t>
            </a:r>
            <a:r>
              <a:rPr lang="en-US" sz="1200" b="1" spc="-10" dirty="0" smtClean="0">
                <a:latin typeface="Arial"/>
                <a:cs typeface="Arial"/>
              </a:rPr>
              <a:t>in class!</a:t>
            </a:r>
            <a:endParaRPr lang="en-US" sz="1200" b="1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lang="en-US" sz="1200" b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sz="12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35877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Coming up…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44257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20" dirty="0"/>
              <a:t>Z scores </a:t>
            </a:r>
            <a:r>
              <a:rPr spc="5" dirty="0"/>
              <a:t>serve as </a:t>
            </a:r>
            <a:r>
              <a:rPr spc="-5" dirty="0"/>
              <a:t>a </a:t>
            </a:r>
            <a:r>
              <a:rPr spc="10" dirty="0"/>
              <a:t>ruler </a:t>
            </a:r>
            <a:r>
              <a:rPr spc="25" dirty="0"/>
              <a:t>for </a:t>
            </a:r>
            <a:r>
              <a:rPr spc="10" dirty="0"/>
              <a:t>any</a:t>
            </a:r>
            <a:r>
              <a:rPr spc="-195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881754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5" dirty="0">
                <a:latin typeface="Arial"/>
                <a:cs typeface="Arial"/>
              </a:rPr>
              <a:t>score </a:t>
            </a:r>
            <a:r>
              <a:rPr sz="1200" spc="-30" dirty="0">
                <a:latin typeface="Arial"/>
                <a:cs typeface="Arial"/>
              </a:rPr>
              <a:t>creates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common </a:t>
            </a:r>
            <a:r>
              <a:rPr sz="1200" spc="-35" dirty="0">
                <a:latin typeface="Arial"/>
                <a:cs typeface="Arial"/>
              </a:rPr>
              <a:t>scale </a:t>
            </a:r>
            <a:r>
              <a:rPr sz="1200" spc="-20" dirty="0">
                <a:latin typeface="Arial"/>
                <a:cs typeface="Arial"/>
              </a:rPr>
              <a:t>so </a:t>
            </a:r>
            <a:r>
              <a:rPr sz="1200" spc="-30" dirty="0">
                <a:latin typeface="Arial"/>
                <a:cs typeface="Arial"/>
              </a:rPr>
              <a:t>you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assess </a:t>
            </a:r>
            <a:r>
              <a:rPr sz="1200" spc="-20" dirty="0">
                <a:latin typeface="Arial"/>
                <a:cs typeface="Arial"/>
              </a:rPr>
              <a:t>data  </a:t>
            </a:r>
            <a:r>
              <a:rPr sz="1200" spc="-10" dirty="0">
                <a:latin typeface="Arial"/>
                <a:cs typeface="Arial"/>
              </a:rPr>
              <a:t>without </a:t>
            </a:r>
            <a:r>
              <a:rPr sz="1200" spc="-25" dirty="0">
                <a:latin typeface="Arial"/>
                <a:cs typeface="Arial"/>
              </a:rPr>
              <a:t>worrying </a:t>
            </a:r>
            <a:r>
              <a:rPr sz="1200" spc="-10" dirty="0">
                <a:latin typeface="Arial"/>
                <a:cs typeface="Arial"/>
              </a:rPr>
              <a:t>about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speciﬁc units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15" dirty="0">
                <a:latin typeface="Arial"/>
                <a:cs typeface="Arial"/>
              </a:rPr>
              <a:t>which it </a:t>
            </a:r>
            <a:r>
              <a:rPr sz="1200" spc="-25" dirty="0">
                <a:latin typeface="Arial"/>
                <a:cs typeface="Arial"/>
              </a:rPr>
              <a:t>was  </a:t>
            </a:r>
            <a:r>
              <a:rPr sz="1200" spc="-30" dirty="0">
                <a:latin typeface="Arial"/>
                <a:cs typeface="Arial"/>
              </a:rPr>
              <a:t>measured.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" y="-31569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</a:t>
            </a:r>
            <a:r>
              <a:rPr lang="en-US" dirty="0" smtClean="0"/>
              <a:t> 🔍</a:t>
            </a:r>
            <a:endParaRPr lang="en-US" dirty="0"/>
          </a:p>
        </p:txBody>
      </p:sp>
      <p:sp>
        <p:nvSpPr>
          <p:cNvPr id="8" name="object 3"/>
          <p:cNvSpPr txBox="1"/>
          <p:nvPr/>
        </p:nvSpPr>
        <p:spPr>
          <a:xfrm>
            <a:off x="1011094" y="746856"/>
            <a:ext cx="1071880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67" baseline="-37037" dirty="0">
                <a:latin typeface="Times New Roman"/>
                <a:cs typeface="Times New Roman"/>
              </a:rPr>
              <a:t>Z </a:t>
            </a:r>
            <a:r>
              <a:rPr sz="1400" spc="307" baseline="-37037" dirty="0">
                <a:latin typeface="Arial"/>
                <a:cs typeface="Arial"/>
              </a:rPr>
              <a:t>= </a:t>
            </a:r>
            <a:r>
              <a:rPr sz="105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05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05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lang="en-US" sz="1050" u="sng" spc="-305" dirty="0" smtClean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   </a:t>
            </a:r>
            <a:r>
              <a:rPr sz="1050" i="1" u="sng" spc="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36310" y="869895"/>
            <a:ext cx="25241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900" i="1" spc="35" dirty="0">
                <a:latin typeface="Times New Roman"/>
                <a:cs typeface="Times New Roman"/>
              </a:rPr>
              <a:t>SD</a:t>
            </a:r>
            <a:endParaRPr lang="en-US"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90090"/>
          <a:stretch/>
        </p:blipFill>
        <p:spPr>
          <a:xfrm>
            <a:off x="73043" y="3254375"/>
            <a:ext cx="4307497" cy="10104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20" dirty="0"/>
              <a:t>Z scores </a:t>
            </a:r>
            <a:r>
              <a:rPr spc="5" dirty="0"/>
              <a:t>serve as </a:t>
            </a:r>
            <a:r>
              <a:rPr spc="-5" dirty="0"/>
              <a:t>a </a:t>
            </a:r>
            <a:r>
              <a:rPr spc="10" dirty="0"/>
              <a:t>ruler </a:t>
            </a:r>
            <a:r>
              <a:rPr spc="25" dirty="0"/>
              <a:t>for </a:t>
            </a:r>
            <a:r>
              <a:rPr spc="10" dirty="0"/>
              <a:t>any</a:t>
            </a:r>
            <a:r>
              <a:rPr spc="-195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881754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5" dirty="0">
                <a:latin typeface="Arial"/>
                <a:cs typeface="Arial"/>
              </a:rPr>
              <a:t>score </a:t>
            </a:r>
            <a:r>
              <a:rPr sz="1200" spc="-30" dirty="0">
                <a:latin typeface="Arial"/>
                <a:cs typeface="Arial"/>
              </a:rPr>
              <a:t>creates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common </a:t>
            </a:r>
            <a:r>
              <a:rPr sz="1200" spc="-35" dirty="0">
                <a:latin typeface="Arial"/>
                <a:cs typeface="Arial"/>
              </a:rPr>
              <a:t>scale </a:t>
            </a:r>
            <a:r>
              <a:rPr sz="1200" spc="-20" dirty="0">
                <a:latin typeface="Arial"/>
                <a:cs typeface="Arial"/>
              </a:rPr>
              <a:t>so </a:t>
            </a:r>
            <a:r>
              <a:rPr sz="1200" spc="-30" dirty="0">
                <a:latin typeface="Arial"/>
                <a:cs typeface="Arial"/>
              </a:rPr>
              <a:t>you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assess </a:t>
            </a:r>
            <a:r>
              <a:rPr sz="1200" spc="-20" dirty="0">
                <a:latin typeface="Arial"/>
                <a:cs typeface="Arial"/>
              </a:rPr>
              <a:t>data  </a:t>
            </a:r>
            <a:r>
              <a:rPr sz="1200" spc="-10" dirty="0">
                <a:latin typeface="Arial"/>
                <a:cs typeface="Arial"/>
              </a:rPr>
              <a:t>without </a:t>
            </a:r>
            <a:r>
              <a:rPr sz="1200" spc="-25" dirty="0">
                <a:latin typeface="Arial"/>
                <a:cs typeface="Arial"/>
              </a:rPr>
              <a:t>worrying </a:t>
            </a:r>
            <a:r>
              <a:rPr sz="1200" spc="-10" dirty="0">
                <a:latin typeface="Arial"/>
                <a:cs typeface="Arial"/>
              </a:rPr>
              <a:t>about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speciﬁc units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15" dirty="0">
                <a:latin typeface="Arial"/>
                <a:cs typeface="Arial"/>
              </a:rPr>
              <a:t>which it </a:t>
            </a:r>
            <a:r>
              <a:rPr sz="1200" spc="-25" dirty="0">
                <a:latin typeface="Arial"/>
                <a:cs typeface="Arial"/>
              </a:rPr>
              <a:t>was  </a:t>
            </a:r>
            <a:r>
              <a:rPr sz="1200" spc="-30" dirty="0">
                <a:latin typeface="Arial"/>
                <a:cs typeface="Arial"/>
              </a:rPr>
              <a:t>measured.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068959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444500">
              <a:lnSpc>
                <a:spcPct val="100000"/>
              </a:lnSpc>
              <a:spcBef>
                <a:spcPts val="245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determine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if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it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unusual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adult 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woman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in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North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Carolina </a:t>
            </a:r>
            <a:r>
              <a:rPr sz="1200" spc="5" dirty="0">
                <a:solidFill>
                  <a:srgbClr val="00B0F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be </a:t>
            </a:r>
            <a:r>
              <a:rPr sz="1200" spc="10" dirty="0">
                <a:solidFill>
                  <a:srgbClr val="00B0F0"/>
                </a:solidFill>
                <a:latin typeface="Arial"/>
                <a:cs typeface="Arial"/>
              </a:rPr>
              <a:t>96” </a:t>
            </a:r>
            <a:r>
              <a:rPr sz="1200" spc="-60" dirty="0">
                <a:solidFill>
                  <a:srgbClr val="00B0F0"/>
                </a:solidFill>
                <a:latin typeface="Arial"/>
                <a:cs typeface="Arial"/>
              </a:rPr>
              <a:t>(8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ft)</a:t>
            </a:r>
            <a:r>
              <a:rPr sz="1200" spc="1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tall?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" y="-31569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</a:t>
            </a:r>
            <a:r>
              <a:rPr lang="en-US" dirty="0" smtClean="0"/>
              <a:t> 🔍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06155" y="2611186"/>
                <a:ext cx="1117101" cy="220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96−</m:t>
                          </m:r>
                          <m:sSub>
                            <m:sSubPr>
                              <m:ctrlP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7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155" y="2611186"/>
                <a:ext cx="1117101" cy="220766"/>
              </a:xfrm>
              <a:prstGeom prst="rect">
                <a:avLst/>
              </a:prstGeom>
              <a:blipFill>
                <a:blip r:embed="rId3"/>
                <a:stretch>
                  <a:fillRect l="-1093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24050" y="327035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z-scores</a:t>
            </a:r>
            <a:endParaRPr lang="en-US" sz="105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01258" y="2831952"/>
            <a:ext cx="198624" cy="4384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3"/>
          <p:cNvSpPr txBox="1"/>
          <p:nvPr/>
        </p:nvSpPr>
        <p:spPr>
          <a:xfrm>
            <a:off x="1011094" y="746856"/>
            <a:ext cx="1071880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67" baseline="-37037" dirty="0">
                <a:latin typeface="Times New Roman"/>
                <a:cs typeface="Times New Roman"/>
              </a:rPr>
              <a:t>Z </a:t>
            </a:r>
            <a:r>
              <a:rPr sz="1400" spc="307" baseline="-37037" dirty="0">
                <a:latin typeface="Arial"/>
                <a:cs typeface="Arial"/>
              </a:rPr>
              <a:t>= </a:t>
            </a:r>
            <a:r>
              <a:rPr sz="105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05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05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lang="en-US" sz="1050" u="sng" spc="-305" dirty="0" smtClean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   </a:t>
            </a:r>
            <a:r>
              <a:rPr sz="1050" i="1" u="sng" spc="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36310" y="869895"/>
            <a:ext cx="25241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900" i="1" spc="35" dirty="0">
                <a:latin typeface="Times New Roman"/>
                <a:cs typeface="Times New Roman"/>
              </a:rPr>
              <a:t>SD</a:t>
            </a:r>
            <a:endParaRPr lang="en-US"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240948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20" dirty="0"/>
              <a:t>Z scores </a:t>
            </a:r>
            <a:r>
              <a:rPr spc="5" dirty="0"/>
              <a:t>serve as </a:t>
            </a:r>
            <a:r>
              <a:rPr spc="-5" dirty="0"/>
              <a:t>a </a:t>
            </a:r>
            <a:r>
              <a:rPr spc="10" dirty="0"/>
              <a:t>ruler </a:t>
            </a:r>
            <a:r>
              <a:rPr spc="25" dirty="0"/>
              <a:t>for </a:t>
            </a:r>
            <a:r>
              <a:rPr spc="10" dirty="0"/>
              <a:t>any</a:t>
            </a:r>
            <a:r>
              <a:rPr spc="-195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881754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5" dirty="0">
                <a:latin typeface="Arial"/>
                <a:cs typeface="Arial"/>
              </a:rPr>
              <a:t>score </a:t>
            </a:r>
            <a:r>
              <a:rPr sz="1200" spc="-30" dirty="0">
                <a:latin typeface="Arial"/>
                <a:cs typeface="Arial"/>
              </a:rPr>
              <a:t>creates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common </a:t>
            </a:r>
            <a:r>
              <a:rPr sz="1200" spc="-35" dirty="0">
                <a:latin typeface="Arial"/>
                <a:cs typeface="Arial"/>
              </a:rPr>
              <a:t>scale </a:t>
            </a:r>
            <a:r>
              <a:rPr sz="1200" spc="-20" dirty="0">
                <a:latin typeface="Arial"/>
                <a:cs typeface="Arial"/>
              </a:rPr>
              <a:t>so </a:t>
            </a:r>
            <a:r>
              <a:rPr sz="1200" spc="-30" dirty="0">
                <a:latin typeface="Arial"/>
                <a:cs typeface="Arial"/>
              </a:rPr>
              <a:t>you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assess </a:t>
            </a:r>
            <a:r>
              <a:rPr sz="1200" spc="-20" dirty="0">
                <a:latin typeface="Arial"/>
                <a:cs typeface="Arial"/>
              </a:rPr>
              <a:t>data  </a:t>
            </a:r>
            <a:r>
              <a:rPr sz="1200" spc="-10" dirty="0">
                <a:latin typeface="Arial"/>
                <a:cs typeface="Arial"/>
              </a:rPr>
              <a:t>without </a:t>
            </a:r>
            <a:r>
              <a:rPr sz="1200" spc="-25" dirty="0">
                <a:latin typeface="Arial"/>
                <a:cs typeface="Arial"/>
              </a:rPr>
              <a:t>worrying </a:t>
            </a:r>
            <a:r>
              <a:rPr sz="1200" spc="-10" dirty="0">
                <a:latin typeface="Arial"/>
                <a:cs typeface="Arial"/>
              </a:rPr>
              <a:t>about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speciﬁc units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15" dirty="0">
                <a:latin typeface="Arial"/>
                <a:cs typeface="Arial"/>
              </a:rPr>
              <a:t>which it </a:t>
            </a:r>
            <a:r>
              <a:rPr sz="1200" spc="-25" dirty="0">
                <a:latin typeface="Arial"/>
                <a:cs typeface="Arial"/>
              </a:rPr>
              <a:t>was  </a:t>
            </a:r>
            <a:r>
              <a:rPr sz="1200" spc="-30" dirty="0">
                <a:latin typeface="Arial"/>
                <a:cs typeface="Arial"/>
              </a:rPr>
              <a:t>measured.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068959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444500">
              <a:lnSpc>
                <a:spcPct val="100000"/>
              </a:lnSpc>
              <a:spcBef>
                <a:spcPts val="245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determine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if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it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unusual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adult 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woman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in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North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Carolina </a:t>
            </a:r>
            <a:r>
              <a:rPr sz="1200" spc="5" dirty="0">
                <a:solidFill>
                  <a:srgbClr val="00B0F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be </a:t>
            </a:r>
            <a:r>
              <a:rPr sz="1200" spc="10" dirty="0">
                <a:solidFill>
                  <a:srgbClr val="00B0F0"/>
                </a:solidFill>
                <a:latin typeface="Arial"/>
                <a:cs typeface="Arial"/>
              </a:rPr>
              <a:t>96” </a:t>
            </a:r>
            <a:r>
              <a:rPr sz="1200" spc="-60" dirty="0">
                <a:solidFill>
                  <a:srgbClr val="00B0F0"/>
                </a:solidFill>
                <a:latin typeface="Arial"/>
                <a:cs typeface="Arial"/>
              </a:rPr>
              <a:t>(8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ft)</a:t>
            </a:r>
            <a:r>
              <a:rPr sz="1200" spc="1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tall?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12" y="1594485"/>
            <a:ext cx="4222115" cy="585416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07314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determine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if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it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unusual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adult </a:t>
            </a:r>
            <a:r>
              <a:rPr sz="1200" spc="-45" dirty="0">
                <a:solidFill>
                  <a:srgbClr val="00B050"/>
                </a:solidFill>
                <a:latin typeface="Arial"/>
                <a:cs typeface="Arial"/>
              </a:rPr>
              <a:t>alien  </a:t>
            </a:r>
            <a:r>
              <a:rPr sz="1200" spc="-45" dirty="0" smtClean="0">
                <a:solidFill>
                  <a:srgbClr val="00B050"/>
                </a:solidFill>
                <a:latin typeface="Arial"/>
                <a:cs typeface="Arial"/>
              </a:rPr>
              <a:t>woman </a:t>
            </a:r>
            <a:r>
              <a:rPr sz="1200" spc="5" dirty="0">
                <a:solidFill>
                  <a:srgbClr val="00B05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be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103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metreloots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tall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assuming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  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heights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adult </a:t>
            </a:r>
            <a:r>
              <a:rPr sz="1200" spc="-45" dirty="0">
                <a:solidFill>
                  <a:srgbClr val="0E3652"/>
                </a:solidFill>
                <a:latin typeface="Arial"/>
                <a:cs typeface="Arial"/>
              </a:rPr>
              <a:t>alien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women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approximately</a:t>
            </a:r>
            <a:r>
              <a:rPr sz="1200" spc="15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normal?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" y="-31569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</a:t>
            </a:r>
            <a:r>
              <a:rPr lang="en-US" dirty="0" smtClean="0"/>
              <a:t> 🔍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01258" y="2831952"/>
            <a:ext cx="198624" cy="4384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4850" y="2831952"/>
            <a:ext cx="1219200" cy="4384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06155" y="2611186"/>
                <a:ext cx="1117101" cy="220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7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155" y="2611186"/>
                <a:ext cx="1117101" cy="220766"/>
              </a:xfrm>
              <a:prstGeom prst="rect">
                <a:avLst/>
              </a:prstGeom>
              <a:blipFill>
                <a:blip r:embed="rId2"/>
                <a:stretch>
                  <a:fillRect l="-1093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5416" y="2624398"/>
                <a:ext cx="1271245" cy="220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  <m:r>
                            <a:rPr lang="en-US" sz="7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𝐴𝐿𝐼𝐸𝑁</m:t>
                              </m:r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𝐴𝐿𝐼𝐸𝑁</m:t>
                              </m:r>
                              <m:r>
                                <a:rPr lang="en-US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7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6" y="2624398"/>
                <a:ext cx="1271245" cy="220766"/>
              </a:xfrm>
              <a:prstGeom prst="rect">
                <a:avLst/>
              </a:prstGeom>
              <a:blipFill>
                <a:blip r:embed="rId3"/>
                <a:stretch>
                  <a:fillRect l="-478" t="-27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24050" y="327035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z-scores</a:t>
            </a:r>
            <a:endParaRPr lang="en-US" sz="105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90090"/>
          <a:stretch/>
        </p:blipFill>
        <p:spPr>
          <a:xfrm>
            <a:off x="73043" y="3254375"/>
            <a:ext cx="4307497" cy="101042"/>
          </a:xfrm>
          <a:prstGeom prst="rect">
            <a:avLst/>
          </a:prstGeom>
        </p:spPr>
      </p:pic>
      <p:sp>
        <p:nvSpPr>
          <p:cNvPr id="14" name="object 3"/>
          <p:cNvSpPr txBox="1"/>
          <p:nvPr/>
        </p:nvSpPr>
        <p:spPr>
          <a:xfrm>
            <a:off x="1011094" y="746856"/>
            <a:ext cx="1071880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67" baseline="-37037" dirty="0">
                <a:latin typeface="Times New Roman"/>
                <a:cs typeface="Times New Roman"/>
              </a:rPr>
              <a:t>Z </a:t>
            </a:r>
            <a:r>
              <a:rPr sz="1400" spc="307" baseline="-37037" dirty="0">
                <a:latin typeface="Arial"/>
                <a:cs typeface="Arial"/>
              </a:rPr>
              <a:t>= </a:t>
            </a:r>
            <a:r>
              <a:rPr sz="105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05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05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lang="en-US" sz="1050" u="sng" spc="-305" dirty="0" smtClean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   </a:t>
            </a:r>
            <a:r>
              <a:rPr sz="1050" i="1" u="sng" spc="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36310" y="869895"/>
            <a:ext cx="25241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900" i="1" spc="35" dirty="0">
                <a:latin typeface="Times New Roman"/>
                <a:cs typeface="Times New Roman"/>
              </a:rPr>
              <a:t>SD</a:t>
            </a:r>
            <a:endParaRPr lang="en-US" sz="9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2974" y="2216001"/>
            <a:ext cx="212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… but we still don’t know if these women’s heights are unusual… yet!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06506878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Z scores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373" y="491445"/>
            <a:ext cx="10718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67" baseline="-37037" dirty="0">
                <a:latin typeface="Times New Roman"/>
                <a:cs typeface="Times New Roman"/>
              </a:rPr>
              <a:t>Z </a:t>
            </a:r>
            <a:r>
              <a:rPr sz="1800" spc="307" baseline="-37037" dirty="0">
                <a:latin typeface="Arial"/>
                <a:cs typeface="Arial"/>
              </a:rPr>
              <a:t>= 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20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sz="1200" i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94" y="1016131"/>
            <a:ext cx="3829685" cy="46615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6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0" dirty="0">
                <a:latin typeface="Arial"/>
                <a:cs typeface="Arial"/>
              </a:rPr>
              <a:t>score</a:t>
            </a:r>
            <a:r>
              <a:rPr sz="1200" spc="-20" dirty="0">
                <a:latin typeface="Arial"/>
                <a:cs typeface="Arial"/>
              </a:rPr>
              <a:t>: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standard </a:t>
            </a:r>
            <a:r>
              <a:rPr sz="1200" spc="-30" dirty="0">
                <a:latin typeface="Arial"/>
                <a:cs typeface="Arial"/>
              </a:rPr>
              <a:t>deviations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observation  </a:t>
            </a:r>
            <a:r>
              <a:rPr sz="1200" spc="-40" dirty="0">
                <a:latin typeface="Arial"/>
                <a:cs typeface="Arial"/>
              </a:rPr>
              <a:t>falls </a:t>
            </a:r>
            <a:r>
              <a:rPr sz="1200" spc="-30" dirty="0">
                <a:latin typeface="Arial"/>
                <a:cs typeface="Arial"/>
              </a:rPr>
              <a:t>above </a:t>
            </a:r>
            <a:r>
              <a:rPr sz="1200" spc="-15" dirty="0">
                <a:latin typeface="Arial"/>
                <a:cs typeface="Arial"/>
              </a:rPr>
              <a:t>or below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mean</a:t>
            </a:r>
            <a:r>
              <a:rPr lang="en-US" sz="1200" spc="-35" dirty="0" smtClean="0">
                <a:latin typeface="Arial"/>
                <a:cs typeface="Arial"/>
              </a:rPr>
              <a:t> (for any distribution)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73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229071" y="639305"/>
            <a:ext cx="2524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1050" i="1" spc="35" dirty="0">
                <a:latin typeface="Times New Roman"/>
                <a:cs typeface="Times New Roman"/>
              </a:rPr>
              <a:t>SD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927750" y="1003675"/>
            <a:ext cx="203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Distributions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13288451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Z scores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373" y="491445"/>
            <a:ext cx="10718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67" baseline="-37037" dirty="0">
                <a:latin typeface="Times New Roman"/>
                <a:cs typeface="Times New Roman"/>
              </a:rPr>
              <a:t>Z </a:t>
            </a:r>
            <a:r>
              <a:rPr sz="1800" spc="307" baseline="-37037" dirty="0">
                <a:latin typeface="Arial"/>
                <a:cs typeface="Arial"/>
              </a:rPr>
              <a:t>= 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20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sz="1200" i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94" y="1016131"/>
            <a:ext cx="3829685" cy="74058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spcBef>
                <a:spcPts val="6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0" dirty="0">
                <a:latin typeface="Arial"/>
                <a:cs typeface="Arial"/>
              </a:rPr>
              <a:t>score</a:t>
            </a:r>
            <a:r>
              <a:rPr sz="1200" spc="-20" dirty="0">
                <a:latin typeface="Arial"/>
                <a:cs typeface="Arial"/>
              </a:rPr>
              <a:t>: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standard </a:t>
            </a:r>
            <a:r>
              <a:rPr sz="1200" spc="-30" dirty="0">
                <a:latin typeface="Arial"/>
                <a:cs typeface="Arial"/>
              </a:rPr>
              <a:t>deviations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observation  </a:t>
            </a:r>
            <a:r>
              <a:rPr sz="1200" spc="-40" dirty="0">
                <a:latin typeface="Arial"/>
                <a:cs typeface="Arial"/>
              </a:rPr>
              <a:t>falls </a:t>
            </a:r>
            <a:r>
              <a:rPr sz="1200" spc="-30" dirty="0">
                <a:latin typeface="Arial"/>
                <a:cs typeface="Arial"/>
              </a:rPr>
              <a:t>above </a:t>
            </a:r>
            <a:r>
              <a:rPr sz="1200" spc="-15" dirty="0">
                <a:latin typeface="Arial"/>
                <a:cs typeface="Arial"/>
              </a:rPr>
              <a:t>or below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mean</a:t>
            </a:r>
            <a:r>
              <a:rPr lang="en-US" sz="1200" spc="-35" dirty="0">
                <a:latin typeface="Arial"/>
                <a:cs typeface="Arial"/>
              </a:rPr>
              <a:t> (for any distribution)</a:t>
            </a:r>
            <a:endParaRPr lang="en-US"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65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73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97896" y="614096"/>
            <a:ext cx="4876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85850" y="770110"/>
            <a:ext cx="699102" cy="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84952" y="508769"/>
            <a:ext cx="2941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Mean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4952" y="66026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Standard deviation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</a:t>
            </a:r>
          </a:p>
          <a:p>
            <a:r>
              <a:rPr lang="en-US" sz="900" u="sng" dirty="0" smtClean="0">
                <a:solidFill>
                  <a:schemeClr val="tx2"/>
                </a:solidFill>
              </a:rPr>
              <a:t>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229071" y="639305"/>
            <a:ext cx="2524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1050" i="1" spc="35" dirty="0">
                <a:latin typeface="Times New Roman"/>
                <a:cs typeface="Times New Roman"/>
              </a:rPr>
              <a:t>SD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927750" y="1003675"/>
            <a:ext cx="203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Distributions</a:t>
            </a:r>
            <a:endParaRPr lang="en-US" sz="1200" b="1" dirty="0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Z scores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73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  <p:sp>
        <p:nvSpPr>
          <p:cNvPr id="7" name="object 3"/>
          <p:cNvSpPr txBox="1"/>
          <p:nvPr/>
        </p:nvSpPr>
        <p:spPr>
          <a:xfrm>
            <a:off x="296373" y="491445"/>
            <a:ext cx="10718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67" baseline="-37037" dirty="0">
                <a:latin typeface="Times New Roman"/>
                <a:cs typeface="Times New Roman"/>
              </a:rPr>
              <a:t>Z </a:t>
            </a:r>
            <a:r>
              <a:rPr sz="1800" spc="307" baseline="-37037" dirty="0">
                <a:latin typeface="Arial"/>
                <a:cs typeface="Arial"/>
              </a:rPr>
              <a:t>= 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20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sz="1200" i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1794" y="1016131"/>
            <a:ext cx="3829685" cy="74058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spcBef>
                <a:spcPts val="6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0" dirty="0">
                <a:latin typeface="Arial"/>
                <a:cs typeface="Arial"/>
              </a:rPr>
              <a:t>score</a:t>
            </a:r>
            <a:r>
              <a:rPr sz="1200" spc="-20" dirty="0">
                <a:latin typeface="Arial"/>
                <a:cs typeface="Arial"/>
              </a:rPr>
              <a:t>: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standard </a:t>
            </a:r>
            <a:r>
              <a:rPr sz="1200" spc="-30" dirty="0">
                <a:latin typeface="Arial"/>
                <a:cs typeface="Arial"/>
              </a:rPr>
              <a:t>deviations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observation  </a:t>
            </a:r>
            <a:r>
              <a:rPr sz="1200" spc="-40" dirty="0">
                <a:latin typeface="Arial"/>
                <a:cs typeface="Arial"/>
              </a:rPr>
              <a:t>falls </a:t>
            </a:r>
            <a:r>
              <a:rPr sz="1200" spc="-30" dirty="0">
                <a:latin typeface="Arial"/>
                <a:cs typeface="Arial"/>
              </a:rPr>
              <a:t>above </a:t>
            </a:r>
            <a:r>
              <a:rPr sz="1200" spc="-15" dirty="0">
                <a:latin typeface="Arial"/>
                <a:cs typeface="Arial"/>
              </a:rPr>
              <a:t>or below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mean</a:t>
            </a:r>
            <a:r>
              <a:rPr lang="en-US" sz="1200" spc="-35" dirty="0">
                <a:latin typeface="Arial"/>
                <a:cs typeface="Arial"/>
              </a:rPr>
              <a:t> (for any distribution)</a:t>
            </a:r>
            <a:endParaRPr lang="en-US"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655"/>
              </a:spcBef>
            </a:pPr>
            <a:endParaRPr sz="1200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97896" y="614096"/>
            <a:ext cx="4876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85850" y="770110"/>
            <a:ext cx="699102" cy="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4952" y="508769"/>
            <a:ext cx="2941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Mean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4952" y="66026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Standard deviation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</a:t>
            </a:r>
          </a:p>
          <a:p>
            <a:r>
              <a:rPr lang="en-US" sz="900" u="sng" dirty="0" smtClean="0">
                <a:solidFill>
                  <a:schemeClr val="tx2"/>
                </a:solidFill>
              </a:rPr>
              <a:t>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229071" y="639305"/>
            <a:ext cx="2524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1050" i="1" spc="35" dirty="0">
                <a:latin typeface="Times New Roman"/>
                <a:cs typeface="Times New Roman"/>
              </a:rPr>
              <a:t>SD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927750" y="1003675"/>
            <a:ext cx="203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Distributions</a:t>
            </a:r>
            <a:endParaRPr lang="en-US" sz="1200" b="1" dirty="0"/>
          </a:p>
        </p:txBody>
      </p:sp>
      <p:sp>
        <p:nvSpPr>
          <p:cNvPr id="17" name="object 4"/>
          <p:cNvSpPr txBox="1"/>
          <p:nvPr/>
        </p:nvSpPr>
        <p:spPr>
          <a:xfrm>
            <a:off x="251794" y="1495744"/>
            <a:ext cx="4188888" cy="65081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107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40" dirty="0">
                <a:latin typeface="Arial"/>
                <a:cs typeface="Arial"/>
              </a:rPr>
              <a:t>Z score </a:t>
            </a:r>
            <a:r>
              <a:rPr lang="en-US" sz="1200" spc="-40" dirty="0" smtClean="0">
                <a:latin typeface="Arial"/>
                <a:cs typeface="Arial"/>
              </a:rPr>
              <a:t>d</a:t>
            </a:r>
            <a:r>
              <a:rPr sz="1200" spc="-40" dirty="0" smtClean="0">
                <a:latin typeface="Arial"/>
                <a:cs typeface="Arial"/>
              </a:rPr>
              <a:t>eﬁned </a:t>
            </a:r>
            <a:r>
              <a:rPr sz="1200" spc="-20" dirty="0">
                <a:latin typeface="Arial"/>
                <a:cs typeface="Arial"/>
              </a:rPr>
              <a:t>for distributions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25" dirty="0">
                <a:latin typeface="Arial"/>
                <a:cs typeface="Arial"/>
              </a:rPr>
              <a:t>shape,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35" dirty="0">
                <a:latin typeface="Arial"/>
                <a:cs typeface="Arial"/>
              </a:rPr>
              <a:t>only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can we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25" dirty="0">
                <a:latin typeface="Arial"/>
                <a:cs typeface="Arial"/>
              </a:rPr>
              <a:t>scores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calculate </a:t>
            </a:r>
            <a:r>
              <a:rPr sz="1200" spc="-30" dirty="0" smtClean="0">
                <a:latin typeface="Arial"/>
                <a:cs typeface="Arial"/>
              </a:rPr>
              <a:t>percentiles</a:t>
            </a:r>
            <a:r>
              <a:rPr lang="en-US" sz="1200" spc="-30" dirty="0" smtClean="0">
                <a:latin typeface="Arial"/>
                <a:cs typeface="Arial"/>
              </a:rPr>
              <a:t> and assess if an observation is unusual.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Z scores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73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  <p:sp>
        <p:nvSpPr>
          <p:cNvPr id="7" name="object 3"/>
          <p:cNvSpPr txBox="1"/>
          <p:nvPr/>
        </p:nvSpPr>
        <p:spPr>
          <a:xfrm>
            <a:off x="296373" y="491445"/>
            <a:ext cx="10718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67" baseline="-37037" dirty="0">
                <a:latin typeface="Times New Roman"/>
                <a:cs typeface="Times New Roman"/>
              </a:rPr>
              <a:t>Z </a:t>
            </a:r>
            <a:r>
              <a:rPr sz="1800" spc="307" baseline="-37037" dirty="0">
                <a:latin typeface="Arial"/>
                <a:cs typeface="Arial"/>
              </a:rPr>
              <a:t>= 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20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sz="1200" i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1794" y="1016131"/>
            <a:ext cx="3829685" cy="74058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spcBef>
                <a:spcPts val="6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0" dirty="0">
                <a:latin typeface="Arial"/>
                <a:cs typeface="Arial"/>
              </a:rPr>
              <a:t>score</a:t>
            </a:r>
            <a:r>
              <a:rPr sz="1200" spc="-20" dirty="0">
                <a:latin typeface="Arial"/>
                <a:cs typeface="Arial"/>
              </a:rPr>
              <a:t>: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standard </a:t>
            </a:r>
            <a:r>
              <a:rPr sz="1200" spc="-30" dirty="0">
                <a:latin typeface="Arial"/>
                <a:cs typeface="Arial"/>
              </a:rPr>
              <a:t>deviations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observation  </a:t>
            </a:r>
            <a:r>
              <a:rPr sz="1200" spc="-40" dirty="0">
                <a:latin typeface="Arial"/>
                <a:cs typeface="Arial"/>
              </a:rPr>
              <a:t>falls </a:t>
            </a:r>
            <a:r>
              <a:rPr sz="1200" spc="-30" dirty="0">
                <a:latin typeface="Arial"/>
                <a:cs typeface="Arial"/>
              </a:rPr>
              <a:t>above </a:t>
            </a:r>
            <a:r>
              <a:rPr sz="1200" spc="-15" dirty="0">
                <a:latin typeface="Arial"/>
                <a:cs typeface="Arial"/>
              </a:rPr>
              <a:t>or below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mean</a:t>
            </a:r>
            <a:r>
              <a:rPr lang="en-US" sz="1200" spc="-35" dirty="0">
                <a:latin typeface="Arial"/>
                <a:cs typeface="Arial"/>
              </a:rPr>
              <a:t> (for any distribution)</a:t>
            </a:r>
            <a:endParaRPr lang="en-US"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655"/>
              </a:spcBef>
            </a:pPr>
            <a:endParaRPr sz="1200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97896" y="614096"/>
            <a:ext cx="4876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85850" y="770110"/>
            <a:ext cx="699102" cy="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4952" y="508769"/>
            <a:ext cx="2941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Mean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4952" y="66026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Standard deviation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</a:t>
            </a:r>
          </a:p>
          <a:p>
            <a:r>
              <a:rPr lang="en-US" sz="900" u="sng" dirty="0" smtClean="0">
                <a:solidFill>
                  <a:schemeClr val="tx2"/>
                </a:solidFill>
              </a:rPr>
              <a:t>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229071" y="639305"/>
            <a:ext cx="2524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1050" i="1" spc="35" dirty="0">
                <a:latin typeface="Times New Roman"/>
                <a:cs typeface="Times New Roman"/>
              </a:rPr>
              <a:t>SD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251794" y="1495744"/>
            <a:ext cx="4188888" cy="65081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107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40" dirty="0">
                <a:latin typeface="Arial"/>
                <a:cs typeface="Arial"/>
              </a:rPr>
              <a:t>Z score </a:t>
            </a:r>
            <a:r>
              <a:rPr lang="en-US" sz="1200" spc="-40" dirty="0" smtClean="0">
                <a:latin typeface="Arial"/>
                <a:cs typeface="Arial"/>
              </a:rPr>
              <a:t>d</a:t>
            </a:r>
            <a:r>
              <a:rPr sz="1200" spc="-40" dirty="0" smtClean="0">
                <a:latin typeface="Arial"/>
                <a:cs typeface="Arial"/>
              </a:rPr>
              <a:t>eﬁned </a:t>
            </a:r>
            <a:r>
              <a:rPr sz="1200" spc="-20" dirty="0">
                <a:latin typeface="Arial"/>
                <a:cs typeface="Arial"/>
              </a:rPr>
              <a:t>for distributions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25" dirty="0">
                <a:latin typeface="Arial"/>
                <a:cs typeface="Arial"/>
              </a:rPr>
              <a:t>shape,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35" dirty="0">
                <a:latin typeface="Arial"/>
                <a:cs typeface="Arial"/>
              </a:rPr>
              <a:t>only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can we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25" dirty="0">
                <a:latin typeface="Arial"/>
                <a:cs typeface="Arial"/>
              </a:rPr>
              <a:t>scores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calculate </a:t>
            </a:r>
            <a:r>
              <a:rPr sz="1200" spc="-30" dirty="0" smtClean="0">
                <a:latin typeface="Arial"/>
                <a:cs typeface="Arial"/>
              </a:rPr>
              <a:t>percentiles</a:t>
            </a:r>
            <a:r>
              <a:rPr lang="en-US" sz="1200" spc="-30" dirty="0" smtClean="0">
                <a:latin typeface="Arial"/>
                <a:cs typeface="Arial"/>
              </a:rPr>
              <a:t> and assess if an observation is unusual.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250524" y="2114178"/>
            <a:ext cx="3829685" cy="8354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95250" indent="-182245">
              <a:lnSpc>
                <a:spcPct val="100000"/>
              </a:lnSpc>
              <a:spcBef>
                <a:spcPts val="254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15" dirty="0">
                <a:latin typeface="Arial"/>
                <a:cs typeface="Arial"/>
              </a:rPr>
              <a:t>distribution </a:t>
            </a:r>
            <a:r>
              <a:rPr sz="1200" spc="-50" dirty="0">
                <a:latin typeface="Arial"/>
                <a:cs typeface="Arial"/>
              </a:rPr>
              <a:t>(also </a:t>
            </a:r>
            <a:r>
              <a:rPr sz="1200" spc="-30" dirty="0">
                <a:latin typeface="Arial"/>
                <a:cs typeface="Arial"/>
              </a:rPr>
              <a:t>called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standardi</a:t>
            </a:r>
            <a:r>
              <a:rPr sz="1200" i="1" spc="-25" dirty="0">
                <a:solidFill>
                  <a:srgbClr val="935151"/>
                </a:solidFill>
                <a:latin typeface="Arial"/>
                <a:cs typeface="Arial"/>
              </a:rPr>
              <a:t>Z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ed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normal  </a:t>
            </a:r>
            <a:r>
              <a:rPr sz="1200" spc="-15" dirty="0">
                <a:latin typeface="Arial"/>
                <a:cs typeface="Arial"/>
              </a:rPr>
              <a:t>distribution,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0" dirty="0">
                <a:latin typeface="Arial"/>
                <a:cs typeface="Arial"/>
              </a:rPr>
              <a:t>special case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15" dirty="0">
                <a:latin typeface="Arial"/>
                <a:cs typeface="Arial"/>
              </a:rPr>
              <a:t>distribution 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i="1" spc="10" dirty="0">
                <a:latin typeface="Times New Roman"/>
                <a:cs typeface="Times New Roman"/>
              </a:rPr>
              <a:t>µ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spc="-85" dirty="0">
                <a:latin typeface="Arial"/>
                <a:cs typeface="Arial"/>
              </a:rPr>
              <a:t>0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i="1" spc="70" dirty="0">
                <a:latin typeface="Times New Roman"/>
                <a:cs typeface="Times New Roman"/>
              </a:rPr>
              <a:t>σ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85" dirty="0" smtClean="0">
                <a:latin typeface="Arial"/>
                <a:cs typeface="Arial"/>
              </a:rPr>
              <a:t>1</a:t>
            </a:r>
            <a:r>
              <a:rPr lang="en-US" sz="1200" spc="-85" dirty="0" smtClean="0">
                <a:latin typeface="Arial"/>
                <a:cs typeface="Arial"/>
              </a:rPr>
              <a:t>. </a:t>
            </a:r>
            <a:r>
              <a:rPr lang="en-US" sz="1200" spc="-30" dirty="0" smtClean="0">
                <a:latin typeface="Arial"/>
                <a:cs typeface="Arial"/>
              </a:rPr>
              <a:t>Distribution of z-scores </a:t>
            </a:r>
            <a:r>
              <a:rPr lang="en-US" sz="1200" u="sng" spc="-30" dirty="0" smtClean="0">
                <a:latin typeface="Arial"/>
                <a:cs typeface="Arial"/>
              </a:rPr>
              <a:t>of </a:t>
            </a:r>
            <a:r>
              <a:rPr lang="en-US" sz="1200" u="sng" spc="-30" dirty="0" err="1" smtClean="0">
                <a:latin typeface="Arial"/>
                <a:cs typeface="Arial"/>
              </a:rPr>
              <a:t>obs</a:t>
            </a:r>
            <a:r>
              <a:rPr lang="en-US" sz="1200" u="sng" spc="-30" dirty="0" smtClean="0">
                <a:latin typeface="Arial"/>
                <a:cs typeface="Arial"/>
              </a:rPr>
              <a:t> from normal distributions</a:t>
            </a:r>
            <a:r>
              <a:rPr lang="en-US" sz="1200" spc="-30" dirty="0" smtClean="0">
                <a:latin typeface="Arial"/>
                <a:cs typeface="Arial"/>
              </a:rPr>
              <a:t>.    </a:t>
            </a:r>
            <a:r>
              <a:rPr sz="1200" i="1" spc="45" dirty="0" smtClean="0">
                <a:latin typeface="Times New Roman"/>
                <a:cs typeface="Times New Roman"/>
              </a:rPr>
              <a:t>Z</a:t>
            </a:r>
            <a:r>
              <a:rPr sz="1200" i="1" spc="25" dirty="0" smtClean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DejaVu Serif"/>
                <a:cs typeface="DejaVu Serif"/>
              </a:rPr>
              <a:t>∼</a:t>
            </a:r>
            <a:r>
              <a:rPr sz="1200" spc="-50" dirty="0">
                <a:latin typeface="DejaVu Serif"/>
                <a:cs typeface="DejaVu Serif"/>
              </a:rPr>
              <a:t> </a:t>
            </a:r>
            <a:r>
              <a:rPr sz="1200" i="1" spc="40" dirty="0">
                <a:latin typeface="Times New Roman"/>
                <a:cs typeface="Times New Roman"/>
              </a:rPr>
              <a:t>N</a:t>
            </a:r>
            <a:r>
              <a:rPr sz="1200" spc="40" dirty="0">
                <a:latin typeface="Arial"/>
                <a:cs typeface="Arial"/>
              </a:rPr>
              <a:t>(</a:t>
            </a:r>
            <a:r>
              <a:rPr sz="1200" i="1" spc="40" dirty="0">
                <a:latin typeface="Times New Roman"/>
                <a:cs typeface="Times New Roman"/>
              </a:rPr>
              <a:t>µ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0</a:t>
            </a:r>
            <a:r>
              <a:rPr sz="1200" i="1" spc="-30" dirty="0">
                <a:latin typeface="Times New Roman"/>
                <a:cs typeface="Times New Roman"/>
              </a:rPr>
              <a:t>,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i="1" spc="70" dirty="0">
                <a:latin typeface="Times New Roman"/>
                <a:cs typeface="Times New Roman"/>
              </a:rPr>
              <a:t>σ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1)</a:t>
            </a:r>
            <a:endParaRPr sz="120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57150" y="2146563"/>
            <a:ext cx="466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927750" y="1003675"/>
            <a:ext cx="203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Distributions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19586" y="2416443"/>
            <a:ext cx="203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Normal Distributions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6785588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Z scores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73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  <p:sp>
        <p:nvSpPr>
          <p:cNvPr id="7" name="object 3"/>
          <p:cNvSpPr txBox="1"/>
          <p:nvPr/>
        </p:nvSpPr>
        <p:spPr>
          <a:xfrm>
            <a:off x="296373" y="491445"/>
            <a:ext cx="10718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67" baseline="-37037" dirty="0">
                <a:latin typeface="Times New Roman"/>
                <a:cs typeface="Times New Roman"/>
              </a:rPr>
              <a:t>Z </a:t>
            </a:r>
            <a:r>
              <a:rPr sz="1800" spc="307" baseline="-37037" dirty="0">
                <a:latin typeface="Arial"/>
                <a:cs typeface="Arial"/>
              </a:rPr>
              <a:t>= 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sz="1200" u="sng" spc="-3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sz="1200" i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1794" y="1016131"/>
            <a:ext cx="3829685" cy="74058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spcBef>
                <a:spcPts val="6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0" dirty="0">
                <a:latin typeface="Arial"/>
                <a:cs typeface="Arial"/>
              </a:rPr>
              <a:t>score</a:t>
            </a:r>
            <a:r>
              <a:rPr sz="1200" spc="-20" dirty="0">
                <a:latin typeface="Arial"/>
                <a:cs typeface="Arial"/>
              </a:rPr>
              <a:t>: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standard </a:t>
            </a:r>
            <a:r>
              <a:rPr sz="1200" spc="-30" dirty="0">
                <a:latin typeface="Arial"/>
                <a:cs typeface="Arial"/>
              </a:rPr>
              <a:t>deviations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observation  </a:t>
            </a:r>
            <a:r>
              <a:rPr sz="1200" spc="-40" dirty="0">
                <a:latin typeface="Arial"/>
                <a:cs typeface="Arial"/>
              </a:rPr>
              <a:t>falls </a:t>
            </a:r>
            <a:r>
              <a:rPr sz="1200" spc="-30" dirty="0">
                <a:latin typeface="Arial"/>
                <a:cs typeface="Arial"/>
              </a:rPr>
              <a:t>above </a:t>
            </a:r>
            <a:r>
              <a:rPr sz="1200" spc="-15" dirty="0">
                <a:latin typeface="Arial"/>
                <a:cs typeface="Arial"/>
              </a:rPr>
              <a:t>or below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mean</a:t>
            </a:r>
            <a:r>
              <a:rPr lang="en-US" sz="1200" spc="-35" dirty="0">
                <a:latin typeface="Arial"/>
                <a:cs typeface="Arial"/>
              </a:rPr>
              <a:t> (for any distribution)</a:t>
            </a:r>
            <a:endParaRPr lang="en-US"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655"/>
              </a:spcBef>
            </a:pPr>
            <a:endParaRPr sz="1200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97896" y="614096"/>
            <a:ext cx="4876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85850" y="770110"/>
            <a:ext cx="699102" cy="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4952" y="508769"/>
            <a:ext cx="2941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Mean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4952" y="66026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Standard deviation </a:t>
            </a:r>
            <a:r>
              <a:rPr lang="en-US" sz="900" u="sng" dirty="0" smtClean="0">
                <a:solidFill>
                  <a:schemeClr val="tx2"/>
                </a:solidFill>
              </a:rPr>
              <a:t>of the population the</a:t>
            </a:r>
          </a:p>
          <a:p>
            <a:r>
              <a:rPr lang="en-US" sz="900" u="sng" dirty="0" smtClean="0">
                <a:solidFill>
                  <a:schemeClr val="tx2"/>
                </a:solidFill>
              </a:rPr>
              <a:t> observation comes from</a:t>
            </a:r>
            <a:endParaRPr lang="en-US" sz="900" u="sng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229071" y="639305"/>
            <a:ext cx="2524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lang="en-US" sz="1050" i="1" spc="35" dirty="0">
                <a:latin typeface="Times New Roman"/>
                <a:cs typeface="Times New Roman"/>
              </a:rPr>
              <a:t>SD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251794" y="1495744"/>
            <a:ext cx="4188888" cy="65081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107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40" dirty="0">
                <a:latin typeface="Arial"/>
                <a:cs typeface="Arial"/>
              </a:rPr>
              <a:t>Z score </a:t>
            </a:r>
            <a:r>
              <a:rPr lang="en-US" sz="1200" spc="-40" dirty="0" smtClean="0">
                <a:latin typeface="Arial"/>
                <a:cs typeface="Arial"/>
              </a:rPr>
              <a:t>d</a:t>
            </a:r>
            <a:r>
              <a:rPr sz="1200" spc="-40" dirty="0" smtClean="0">
                <a:latin typeface="Arial"/>
                <a:cs typeface="Arial"/>
              </a:rPr>
              <a:t>eﬁned </a:t>
            </a:r>
            <a:r>
              <a:rPr sz="1200" spc="-20" dirty="0">
                <a:latin typeface="Arial"/>
                <a:cs typeface="Arial"/>
              </a:rPr>
              <a:t>for distributions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25" dirty="0">
                <a:latin typeface="Arial"/>
                <a:cs typeface="Arial"/>
              </a:rPr>
              <a:t>shape,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35" dirty="0">
                <a:latin typeface="Arial"/>
                <a:cs typeface="Arial"/>
              </a:rPr>
              <a:t>only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can we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25" dirty="0">
                <a:latin typeface="Arial"/>
                <a:cs typeface="Arial"/>
              </a:rPr>
              <a:t>scores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calculate </a:t>
            </a:r>
            <a:r>
              <a:rPr sz="1200" spc="-30" dirty="0" smtClean="0">
                <a:latin typeface="Arial"/>
                <a:cs typeface="Arial"/>
              </a:rPr>
              <a:t>percentiles</a:t>
            </a:r>
            <a:r>
              <a:rPr lang="en-US" sz="1200" spc="-30" dirty="0" smtClean="0">
                <a:latin typeface="Arial"/>
                <a:cs typeface="Arial"/>
              </a:rPr>
              <a:t> and assess if an observation is unusual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250524" y="2114178"/>
            <a:ext cx="3829685" cy="8354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4310" marR="95250" indent="-182245">
              <a:lnSpc>
                <a:spcPct val="100000"/>
              </a:lnSpc>
              <a:spcBef>
                <a:spcPts val="254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50" dirty="0" smtClean="0">
                <a:latin typeface="Arial"/>
                <a:cs typeface="Arial"/>
              </a:rPr>
              <a:t>Z </a:t>
            </a:r>
            <a:r>
              <a:rPr sz="1200" b="1" spc="-15" dirty="0" smtClean="0">
                <a:latin typeface="Arial"/>
                <a:cs typeface="Arial"/>
              </a:rPr>
              <a:t>distribution </a:t>
            </a:r>
            <a:r>
              <a:rPr sz="1200" spc="-50" dirty="0" smtClean="0">
                <a:latin typeface="Arial"/>
                <a:cs typeface="Arial"/>
              </a:rPr>
              <a:t>(also </a:t>
            </a:r>
            <a:r>
              <a:rPr sz="1200" spc="-30" dirty="0" smtClean="0">
                <a:latin typeface="Arial"/>
                <a:cs typeface="Arial"/>
              </a:rPr>
              <a:t>called </a:t>
            </a:r>
            <a:r>
              <a:rPr sz="1200" spc="-20" dirty="0" smtClean="0">
                <a:latin typeface="Arial"/>
                <a:cs typeface="Arial"/>
              </a:rPr>
              <a:t>the </a:t>
            </a:r>
            <a:r>
              <a:rPr sz="1200" i="1" spc="-25" dirty="0" err="1" smtClean="0">
                <a:solidFill>
                  <a:srgbClr val="024F84"/>
                </a:solidFill>
                <a:latin typeface="Arial"/>
                <a:cs typeface="Arial"/>
              </a:rPr>
              <a:t>standardi</a:t>
            </a:r>
            <a:r>
              <a:rPr sz="1200" i="1" spc="-25" dirty="0" err="1" smtClean="0">
                <a:solidFill>
                  <a:srgbClr val="935151"/>
                </a:solidFill>
                <a:latin typeface="Arial"/>
                <a:cs typeface="Arial"/>
              </a:rPr>
              <a:t>Z</a:t>
            </a:r>
            <a:r>
              <a:rPr sz="1200" i="1" spc="-25" dirty="0" err="1" smtClean="0">
                <a:solidFill>
                  <a:srgbClr val="024F84"/>
                </a:solidFill>
                <a:latin typeface="Arial"/>
                <a:cs typeface="Arial"/>
              </a:rPr>
              <a:t>ed</a:t>
            </a:r>
            <a:r>
              <a:rPr sz="1200" i="1" spc="-25" dirty="0" smtClean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0" dirty="0" smtClean="0">
                <a:solidFill>
                  <a:srgbClr val="024F84"/>
                </a:solidFill>
                <a:latin typeface="Arial"/>
                <a:cs typeface="Arial"/>
              </a:rPr>
              <a:t>normal  </a:t>
            </a:r>
            <a:r>
              <a:rPr sz="1200" spc="-15" dirty="0" smtClean="0">
                <a:latin typeface="Arial"/>
                <a:cs typeface="Arial"/>
              </a:rPr>
              <a:t>distribution, </a:t>
            </a:r>
            <a:r>
              <a:rPr sz="1200" spc="-40" dirty="0" smtClean="0">
                <a:latin typeface="Arial"/>
                <a:cs typeface="Arial"/>
              </a:rPr>
              <a:t>is </a:t>
            </a:r>
            <a:r>
              <a:rPr sz="1200" spc="-50" dirty="0" smtClean="0">
                <a:latin typeface="Arial"/>
                <a:cs typeface="Arial"/>
              </a:rPr>
              <a:t>a </a:t>
            </a:r>
            <a:r>
              <a:rPr sz="1200" spc="-30" dirty="0" smtClean="0">
                <a:latin typeface="Arial"/>
                <a:cs typeface="Arial"/>
              </a:rPr>
              <a:t>special case </a:t>
            </a:r>
            <a:r>
              <a:rPr sz="1200" spc="-15" dirty="0" smtClean="0">
                <a:latin typeface="Arial"/>
                <a:cs typeface="Arial"/>
              </a:rPr>
              <a:t>of </a:t>
            </a:r>
            <a:r>
              <a:rPr sz="1200" spc="-20" dirty="0" smtClean="0">
                <a:latin typeface="Arial"/>
                <a:cs typeface="Arial"/>
              </a:rPr>
              <a:t>the </a:t>
            </a:r>
            <a:r>
              <a:rPr sz="1200" spc="-30" dirty="0" smtClean="0">
                <a:latin typeface="Arial"/>
                <a:cs typeface="Arial"/>
              </a:rPr>
              <a:t>normal </a:t>
            </a:r>
            <a:r>
              <a:rPr sz="1200" spc="-15" dirty="0" smtClean="0">
                <a:latin typeface="Arial"/>
                <a:cs typeface="Arial"/>
              </a:rPr>
              <a:t>distribution  </a:t>
            </a:r>
            <a:r>
              <a:rPr sz="1200" spc="-35" dirty="0" smtClean="0">
                <a:latin typeface="Arial"/>
                <a:cs typeface="Arial"/>
              </a:rPr>
              <a:t>where </a:t>
            </a:r>
            <a:r>
              <a:rPr sz="1200" i="1" spc="10" dirty="0" smtClean="0">
                <a:latin typeface="Times New Roman"/>
                <a:cs typeface="Times New Roman"/>
              </a:rPr>
              <a:t>µ </a:t>
            </a:r>
            <a:r>
              <a:rPr sz="1200" spc="204" dirty="0" smtClean="0">
                <a:latin typeface="Arial"/>
                <a:cs typeface="Arial"/>
              </a:rPr>
              <a:t>= </a:t>
            </a:r>
            <a:r>
              <a:rPr sz="1200" spc="-85" dirty="0" smtClean="0">
                <a:latin typeface="Arial"/>
                <a:cs typeface="Arial"/>
              </a:rPr>
              <a:t>0 </a:t>
            </a:r>
            <a:r>
              <a:rPr sz="1200" spc="-25" dirty="0" smtClean="0">
                <a:latin typeface="Arial"/>
                <a:cs typeface="Arial"/>
              </a:rPr>
              <a:t>and </a:t>
            </a:r>
            <a:r>
              <a:rPr sz="1200" i="1" spc="70" dirty="0" smtClean="0">
                <a:latin typeface="Times New Roman"/>
                <a:cs typeface="Times New Roman"/>
              </a:rPr>
              <a:t>σ </a:t>
            </a:r>
            <a:r>
              <a:rPr sz="1200" spc="204" dirty="0" smtClean="0">
                <a:latin typeface="Arial"/>
                <a:cs typeface="Arial"/>
              </a:rPr>
              <a:t>=</a:t>
            </a:r>
            <a:r>
              <a:rPr sz="1200" spc="-55" dirty="0" smtClean="0">
                <a:latin typeface="Arial"/>
                <a:cs typeface="Arial"/>
              </a:rPr>
              <a:t> </a:t>
            </a:r>
            <a:r>
              <a:rPr sz="1200" spc="-85" dirty="0" smtClean="0">
                <a:latin typeface="Arial"/>
                <a:cs typeface="Arial"/>
              </a:rPr>
              <a:t>1</a:t>
            </a:r>
            <a:r>
              <a:rPr lang="en-US" sz="1200" spc="-85" dirty="0" smtClean="0">
                <a:latin typeface="Arial"/>
                <a:cs typeface="Arial"/>
              </a:rPr>
              <a:t>. </a:t>
            </a:r>
            <a:r>
              <a:rPr lang="en-US" sz="1200" spc="-30" dirty="0" smtClean="0">
                <a:latin typeface="Arial"/>
                <a:cs typeface="Arial"/>
              </a:rPr>
              <a:t>Distribution of z-scores </a:t>
            </a:r>
            <a:r>
              <a:rPr lang="en-US" sz="1200" u="sng" spc="-30" dirty="0" smtClean="0">
                <a:latin typeface="Arial"/>
                <a:cs typeface="Arial"/>
              </a:rPr>
              <a:t>of </a:t>
            </a:r>
            <a:r>
              <a:rPr lang="en-US" sz="1200" u="sng" spc="-30" dirty="0" err="1" smtClean="0">
                <a:latin typeface="Arial"/>
                <a:cs typeface="Arial"/>
              </a:rPr>
              <a:t>obs</a:t>
            </a:r>
            <a:r>
              <a:rPr lang="en-US" sz="1200" u="sng" spc="-30" dirty="0" smtClean="0">
                <a:latin typeface="Arial"/>
                <a:cs typeface="Arial"/>
              </a:rPr>
              <a:t> from normal distributions</a:t>
            </a:r>
            <a:r>
              <a:rPr lang="en-US" sz="1200" spc="-30" dirty="0" smtClean="0">
                <a:latin typeface="Arial"/>
                <a:cs typeface="Arial"/>
              </a:rPr>
              <a:t>.    </a:t>
            </a:r>
            <a:r>
              <a:rPr sz="1200" i="1" spc="45" dirty="0" smtClean="0">
                <a:latin typeface="Times New Roman"/>
                <a:cs typeface="Times New Roman"/>
              </a:rPr>
              <a:t>Z</a:t>
            </a:r>
            <a:r>
              <a:rPr sz="1200" i="1" spc="25" dirty="0" smtClean="0">
                <a:latin typeface="Times New Roman"/>
                <a:cs typeface="Times New Roman"/>
              </a:rPr>
              <a:t> </a:t>
            </a:r>
            <a:r>
              <a:rPr sz="1200" spc="-80" dirty="0" smtClean="0">
                <a:latin typeface="DejaVu Serif"/>
                <a:cs typeface="DejaVu Serif"/>
              </a:rPr>
              <a:t>∼</a:t>
            </a:r>
            <a:r>
              <a:rPr sz="1200" spc="-50" dirty="0" smtClean="0">
                <a:latin typeface="DejaVu Serif"/>
                <a:cs typeface="DejaVu Serif"/>
              </a:rPr>
              <a:t> </a:t>
            </a:r>
            <a:r>
              <a:rPr sz="1200" i="1" spc="40" dirty="0" smtClean="0">
                <a:latin typeface="Times New Roman"/>
                <a:cs typeface="Times New Roman"/>
              </a:rPr>
              <a:t>N</a:t>
            </a:r>
            <a:r>
              <a:rPr sz="1200" spc="40" dirty="0" smtClean="0">
                <a:latin typeface="Arial"/>
                <a:cs typeface="Arial"/>
              </a:rPr>
              <a:t>(</a:t>
            </a:r>
            <a:r>
              <a:rPr sz="1200" i="1" spc="40" dirty="0" smtClean="0">
                <a:latin typeface="Times New Roman"/>
                <a:cs typeface="Times New Roman"/>
              </a:rPr>
              <a:t>µ</a:t>
            </a:r>
            <a:r>
              <a:rPr sz="1200" i="1" spc="25" dirty="0" smtClean="0">
                <a:latin typeface="Times New Roman"/>
                <a:cs typeface="Times New Roman"/>
              </a:rPr>
              <a:t> </a:t>
            </a:r>
            <a:r>
              <a:rPr sz="1200" spc="204" dirty="0" smtClean="0">
                <a:latin typeface="Arial"/>
                <a:cs typeface="Arial"/>
              </a:rPr>
              <a:t>=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30" dirty="0" smtClean="0">
                <a:latin typeface="Arial"/>
                <a:cs typeface="Arial"/>
              </a:rPr>
              <a:t>0</a:t>
            </a:r>
            <a:r>
              <a:rPr sz="1200" i="1" spc="-30" dirty="0" smtClean="0">
                <a:latin typeface="Times New Roman"/>
                <a:cs typeface="Times New Roman"/>
              </a:rPr>
              <a:t>,</a:t>
            </a:r>
            <a:r>
              <a:rPr sz="1200" i="1" spc="-105" dirty="0" smtClean="0">
                <a:latin typeface="Times New Roman"/>
                <a:cs typeface="Times New Roman"/>
              </a:rPr>
              <a:t> </a:t>
            </a:r>
            <a:r>
              <a:rPr sz="1200" i="1" spc="70" dirty="0" smtClean="0">
                <a:latin typeface="Times New Roman"/>
                <a:cs typeface="Times New Roman"/>
              </a:rPr>
              <a:t>σ </a:t>
            </a:r>
            <a:r>
              <a:rPr sz="1200" spc="204" dirty="0" smtClean="0">
                <a:latin typeface="Arial"/>
                <a:cs typeface="Arial"/>
              </a:rPr>
              <a:t>=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5" dirty="0" smtClean="0">
                <a:latin typeface="Arial"/>
                <a:cs typeface="Arial"/>
              </a:rPr>
              <a:t>1)</a:t>
            </a:r>
            <a:endParaRPr sz="120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57150" y="2146563"/>
            <a:ext cx="466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4"/>
          <p:cNvSpPr txBox="1"/>
          <p:nvPr/>
        </p:nvSpPr>
        <p:spPr>
          <a:xfrm>
            <a:off x="251793" y="2960702"/>
            <a:ext cx="3910965" cy="46615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 smtClean="0">
                <a:latin typeface="Arial"/>
                <a:cs typeface="Arial"/>
              </a:rPr>
              <a:t>Observations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u="sng" spc="-30" dirty="0" smtClean="0">
                <a:latin typeface="Arial"/>
                <a:cs typeface="Arial"/>
              </a:rPr>
              <a:t>from normal distributions</a:t>
            </a:r>
            <a:r>
              <a:rPr sz="1200" u="sng" spc="-3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35" dirty="0">
                <a:latin typeface="DejaVu Serif"/>
                <a:cs typeface="DejaVu Serif"/>
              </a:rPr>
              <a:t>|</a:t>
            </a:r>
            <a:r>
              <a:rPr sz="1200" i="1" spc="-35" dirty="0">
                <a:latin typeface="Times New Roman"/>
                <a:cs typeface="Times New Roman"/>
              </a:rPr>
              <a:t>Z</a:t>
            </a:r>
            <a:r>
              <a:rPr sz="1200" spc="-35" dirty="0">
                <a:latin typeface="DejaVu Serif"/>
                <a:cs typeface="DejaVu Serif"/>
              </a:rPr>
              <a:t>| </a:t>
            </a:r>
            <a:r>
              <a:rPr sz="1200" i="1" spc="100" dirty="0">
                <a:latin typeface="Times New Roman"/>
                <a:cs typeface="Times New Roman"/>
              </a:rPr>
              <a:t>&gt; </a:t>
            </a:r>
            <a:r>
              <a:rPr sz="1200" spc="-85" dirty="0">
                <a:latin typeface="Arial"/>
                <a:cs typeface="Arial"/>
              </a:rPr>
              <a:t>2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40" dirty="0">
                <a:latin typeface="Arial"/>
                <a:cs typeface="Arial"/>
              </a:rPr>
              <a:t>usually </a:t>
            </a:r>
            <a:r>
              <a:rPr sz="1200" spc="-20" dirty="0">
                <a:latin typeface="Arial"/>
                <a:cs typeface="Arial"/>
              </a:rPr>
              <a:t>considered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unusual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927750" y="1003675"/>
            <a:ext cx="203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Distributions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919586" y="2416443"/>
            <a:ext cx="203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Normal Distributions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0994688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" y="2335768"/>
            <a:ext cx="4307497" cy="101964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867" y="57937"/>
            <a:ext cx="2901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20" dirty="0"/>
              <a:t>Z scores </a:t>
            </a:r>
            <a:r>
              <a:rPr spc="5" dirty="0"/>
              <a:t>serve as </a:t>
            </a:r>
            <a:r>
              <a:rPr spc="-5" dirty="0"/>
              <a:t>a </a:t>
            </a:r>
            <a:r>
              <a:rPr spc="10" dirty="0"/>
              <a:t>ruler </a:t>
            </a:r>
            <a:r>
              <a:rPr spc="25" dirty="0"/>
              <a:t>for </a:t>
            </a:r>
            <a:r>
              <a:rPr spc="10" dirty="0"/>
              <a:t>any</a:t>
            </a:r>
            <a:r>
              <a:rPr spc="-195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881754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b="1" spc="-50" dirty="0">
                <a:latin typeface="Arial"/>
                <a:cs typeface="Arial"/>
              </a:rPr>
              <a:t>Z </a:t>
            </a:r>
            <a:r>
              <a:rPr sz="1200" b="1" spc="-25" dirty="0">
                <a:latin typeface="Arial"/>
                <a:cs typeface="Arial"/>
              </a:rPr>
              <a:t>score </a:t>
            </a:r>
            <a:r>
              <a:rPr sz="1200" spc="-30" dirty="0">
                <a:latin typeface="Arial"/>
                <a:cs typeface="Arial"/>
              </a:rPr>
              <a:t>creates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common </a:t>
            </a:r>
            <a:r>
              <a:rPr sz="1200" spc="-35" dirty="0">
                <a:latin typeface="Arial"/>
                <a:cs typeface="Arial"/>
              </a:rPr>
              <a:t>scale </a:t>
            </a:r>
            <a:r>
              <a:rPr sz="1200" spc="-20" dirty="0">
                <a:latin typeface="Arial"/>
                <a:cs typeface="Arial"/>
              </a:rPr>
              <a:t>so </a:t>
            </a:r>
            <a:r>
              <a:rPr sz="1200" spc="-30" dirty="0">
                <a:latin typeface="Arial"/>
                <a:cs typeface="Arial"/>
              </a:rPr>
              <a:t>you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assess </a:t>
            </a:r>
            <a:r>
              <a:rPr sz="1200" spc="-20" dirty="0">
                <a:latin typeface="Arial"/>
                <a:cs typeface="Arial"/>
              </a:rPr>
              <a:t>data  </a:t>
            </a:r>
            <a:r>
              <a:rPr sz="1200" spc="-10" dirty="0">
                <a:latin typeface="Arial"/>
                <a:cs typeface="Arial"/>
              </a:rPr>
              <a:t>without </a:t>
            </a:r>
            <a:r>
              <a:rPr sz="1200" spc="-25" dirty="0">
                <a:latin typeface="Arial"/>
                <a:cs typeface="Arial"/>
              </a:rPr>
              <a:t>worrying </a:t>
            </a:r>
            <a:r>
              <a:rPr sz="1200" spc="-10" dirty="0">
                <a:latin typeface="Arial"/>
                <a:cs typeface="Arial"/>
              </a:rPr>
              <a:t>about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speciﬁc units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15" dirty="0">
                <a:latin typeface="Arial"/>
                <a:cs typeface="Arial"/>
              </a:rPr>
              <a:t>which it </a:t>
            </a:r>
            <a:r>
              <a:rPr sz="1200" spc="-25" dirty="0">
                <a:latin typeface="Arial"/>
                <a:cs typeface="Arial"/>
              </a:rPr>
              <a:t>was  </a:t>
            </a:r>
            <a:r>
              <a:rPr sz="1200" spc="-30" dirty="0">
                <a:latin typeface="Arial"/>
                <a:cs typeface="Arial"/>
              </a:rPr>
              <a:t>measured.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068959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444500">
              <a:lnSpc>
                <a:spcPct val="100000"/>
              </a:lnSpc>
              <a:spcBef>
                <a:spcPts val="245"/>
              </a:spcBef>
            </a:pPr>
            <a:r>
              <a:rPr lang="en-US" sz="1200" spc="-10" dirty="0" smtClean="0">
                <a:solidFill>
                  <a:srgbClr val="0E3652"/>
                </a:solidFill>
                <a:latin typeface="Arial"/>
                <a:cs typeface="Arial"/>
              </a:rPr>
              <a:t>It is </a:t>
            </a:r>
            <a:r>
              <a:rPr lang="en-US" sz="1200" b="1" spc="-10" dirty="0" smtClean="0">
                <a:solidFill>
                  <a:srgbClr val="0E3652"/>
                </a:solidFill>
                <a:latin typeface="Arial"/>
                <a:cs typeface="Arial"/>
              </a:rPr>
              <a:t>unusual</a:t>
            </a:r>
            <a:r>
              <a:rPr lang="en-US" sz="1200" spc="-10" dirty="0" smtClean="0">
                <a:solidFill>
                  <a:srgbClr val="0E3652"/>
                </a:solidFill>
                <a:latin typeface="Arial"/>
                <a:cs typeface="Arial"/>
              </a:rPr>
              <a:t> for </a:t>
            </a:r>
            <a:r>
              <a:rPr sz="1200" spc="-40" dirty="0" smtClean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adult 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woman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in </a:t>
            </a:r>
            <a:r>
              <a:rPr sz="1200" spc="-15" dirty="0">
                <a:solidFill>
                  <a:srgbClr val="00B0F0"/>
                </a:solidFill>
                <a:latin typeface="Arial"/>
                <a:cs typeface="Arial"/>
              </a:rPr>
              <a:t>North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Carolina </a:t>
            </a:r>
            <a:r>
              <a:rPr sz="1200" spc="5" dirty="0">
                <a:solidFill>
                  <a:srgbClr val="00B0F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be </a:t>
            </a:r>
            <a:r>
              <a:rPr sz="1200" spc="10" dirty="0">
                <a:solidFill>
                  <a:srgbClr val="00B0F0"/>
                </a:solidFill>
                <a:latin typeface="Arial"/>
                <a:cs typeface="Arial"/>
              </a:rPr>
              <a:t>96” </a:t>
            </a:r>
            <a:r>
              <a:rPr sz="1200" spc="-60" dirty="0">
                <a:solidFill>
                  <a:srgbClr val="00B0F0"/>
                </a:solidFill>
                <a:latin typeface="Arial"/>
                <a:cs typeface="Arial"/>
              </a:rPr>
              <a:t>(8 </a:t>
            </a:r>
            <a:r>
              <a:rPr sz="1200" spc="-40" dirty="0">
                <a:solidFill>
                  <a:srgbClr val="00B0F0"/>
                </a:solidFill>
                <a:latin typeface="Arial"/>
                <a:cs typeface="Arial"/>
              </a:rPr>
              <a:t>ft)</a:t>
            </a:r>
            <a:r>
              <a:rPr sz="1200" spc="1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200" spc="-35" dirty="0" smtClean="0">
                <a:solidFill>
                  <a:srgbClr val="0E3652"/>
                </a:solidFill>
                <a:latin typeface="Arial"/>
                <a:cs typeface="Arial"/>
              </a:rPr>
              <a:t>tall</a:t>
            </a:r>
            <a:r>
              <a:rPr lang="en-US" sz="1200" spc="-3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050" i="1" spc="-35" dirty="0" smtClean="0">
                <a:solidFill>
                  <a:srgbClr val="0E3652"/>
                </a:solidFill>
                <a:latin typeface="Arial"/>
                <a:cs typeface="Arial"/>
              </a:rPr>
              <a:t>(we know that adult heights are approx. normal)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12" y="1594485"/>
            <a:ext cx="4222115" cy="562332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07314">
              <a:lnSpc>
                <a:spcPct val="100000"/>
              </a:lnSpc>
              <a:spcBef>
                <a:spcPts val="244"/>
              </a:spcBef>
            </a:pPr>
            <a:r>
              <a:rPr lang="en-US" sz="1200" spc="-10" dirty="0" smtClean="0">
                <a:solidFill>
                  <a:srgbClr val="0E3652"/>
                </a:solidFill>
                <a:latin typeface="Arial"/>
                <a:cs typeface="Arial"/>
              </a:rPr>
              <a:t>It is </a:t>
            </a:r>
            <a:r>
              <a:rPr lang="en-US" sz="1200" b="1" spc="-10" dirty="0" smtClean="0">
                <a:solidFill>
                  <a:srgbClr val="0E3652"/>
                </a:solidFill>
                <a:latin typeface="Arial"/>
                <a:cs typeface="Arial"/>
              </a:rPr>
              <a:t>not </a:t>
            </a:r>
            <a:r>
              <a:rPr sz="1200" b="1" spc="-35" dirty="0" smtClean="0">
                <a:solidFill>
                  <a:srgbClr val="0E3652"/>
                </a:solidFill>
                <a:latin typeface="Arial"/>
                <a:cs typeface="Arial"/>
              </a:rPr>
              <a:t>unusual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adult </a:t>
            </a:r>
            <a:r>
              <a:rPr sz="1200" spc="-45" dirty="0">
                <a:solidFill>
                  <a:srgbClr val="00B050"/>
                </a:solidFill>
                <a:latin typeface="Arial"/>
                <a:cs typeface="Arial"/>
              </a:rPr>
              <a:t>alien  woman(?) </a:t>
            </a:r>
            <a:r>
              <a:rPr sz="1200" spc="5" dirty="0">
                <a:solidFill>
                  <a:srgbClr val="00B05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be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103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metreloots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tall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050" spc="-30" dirty="0">
                <a:solidFill>
                  <a:srgbClr val="0E3652"/>
                </a:solidFill>
                <a:latin typeface="Arial"/>
                <a:cs typeface="Arial"/>
              </a:rPr>
              <a:t>assuming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distribution  of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heights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adult </a:t>
            </a:r>
            <a:r>
              <a:rPr sz="1050" spc="-45" dirty="0">
                <a:solidFill>
                  <a:srgbClr val="0E3652"/>
                </a:solidFill>
                <a:latin typeface="Arial"/>
                <a:cs typeface="Arial"/>
              </a:rPr>
              <a:t>alien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women </a:t>
            </a:r>
            <a:r>
              <a:rPr sz="105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approximately</a:t>
            </a:r>
            <a:r>
              <a:rPr sz="1050" spc="15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30" dirty="0" smtClean="0">
                <a:solidFill>
                  <a:srgbClr val="0E3652"/>
                </a:solidFill>
                <a:latin typeface="Arial"/>
                <a:cs typeface="Arial"/>
              </a:rPr>
              <a:t>normal</a:t>
            </a:r>
            <a:r>
              <a:rPr lang="en-US" sz="1050" spc="-30" dirty="0" smtClean="0">
                <a:solidFill>
                  <a:srgbClr val="0E3652"/>
                </a:solidFill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" y="-31569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</a:t>
            </a:r>
            <a:r>
              <a:rPr lang="en-US" dirty="0" smtClean="0"/>
              <a:t> 🔍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01258" y="2831952"/>
            <a:ext cx="198624" cy="42242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4850" y="2831952"/>
            <a:ext cx="1447800" cy="4224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06155" y="2611186"/>
                <a:ext cx="1117101" cy="220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7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sz="7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7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155" y="2611186"/>
                <a:ext cx="1117101" cy="220766"/>
              </a:xfrm>
              <a:prstGeom prst="rect">
                <a:avLst/>
              </a:prstGeom>
              <a:blipFill>
                <a:blip r:embed="rId3"/>
                <a:stretch>
                  <a:fillRect l="-1093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5416" y="2624398"/>
                <a:ext cx="1271245" cy="220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7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  <m:r>
                            <a:rPr lang="en-US" sz="7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𝐴𝐿𝐼𝐸𝑁</m:t>
                              </m:r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𝐴𝐿𝐼𝐸𝑁</m:t>
                              </m:r>
                              <m:r>
                                <a:rPr lang="en-US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𝑤𝑜𝑚𝑎𝑛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7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6" y="2624398"/>
                <a:ext cx="1271245" cy="220766"/>
              </a:xfrm>
              <a:prstGeom prst="rect">
                <a:avLst/>
              </a:prstGeom>
              <a:blipFill>
                <a:blip r:embed="rId4"/>
                <a:stretch>
                  <a:fillRect l="-478" t="-27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7682" y="2268278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/>
                  <a:t>Standard Normal Distribution </a:t>
                </a:r>
                <a:endParaRPr lang="en-US" sz="9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9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82" y="2268278"/>
                <a:ext cx="2362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24050" y="327035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z-scores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47489" y="2675534"/>
            <a:ext cx="782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probability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05484456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14" y="568009"/>
            <a:ext cx="4565486" cy="10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2" b="1" u="sng" dirty="0"/>
              <a:t>Question</a:t>
            </a:r>
            <a:r>
              <a:rPr lang="en-US" sz="2042" b="1" dirty="0"/>
              <a:t>: What is the probability that the </a:t>
            </a:r>
            <a:r>
              <a:rPr lang="en-US" sz="2042" b="1" dirty="0">
                <a:solidFill>
                  <a:srgbClr val="00B050"/>
                </a:solidFill>
              </a:rPr>
              <a:t>z-score</a:t>
            </a:r>
            <a:r>
              <a:rPr lang="en-US" sz="2042" b="1" dirty="0"/>
              <a:t> of an </a:t>
            </a:r>
            <a:r>
              <a:rPr lang="en-US" sz="2042" b="1" dirty="0">
                <a:solidFill>
                  <a:srgbClr val="7030A0"/>
                </a:solidFill>
              </a:rPr>
              <a:t>observation</a:t>
            </a:r>
            <a:r>
              <a:rPr lang="en-US" sz="2042" b="1" dirty="0"/>
              <a:t> </a:t>
            </a:r>
            <a:r>
              <a:rPr lang="en-US" sz="2042" b="1" dirty="0">
                <a:solidFill>
                  <a:srgbClr val="7030A0"/>
                </a:solidFill>
              </a:rPr>
              <a:t>from a </a:t>
            </a:r>
            <a:r>
              <a:rPr lang="en-US" sz="2042" b="1" u="sng" dirty="0">
                <a:solidFill>
                  <a:srgbClr val="7030A0"/>
                </a:solidFill>
              </a:rPr>
              <a:t>normal distribution </a:t>
            </a:r>
            <a:r>
              <a:rPr lang="en-US" sz="2042" b="1" dirty="0"/>
              <a:t>is between -1 and 1?</a:t>
            </a:r>
          </a:p>
        </p:txBody>
      </p:sp>
    </p:spTree>
    <p:extLst>
      <p:ext uri="{BB962C8B-B14F-4D97-AF65-F5344CB8AC3E}">
        <p14:creationId xmlns:p14="http://schemas.microsoft.com/office/powerpoint/2010/main" val="32410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6" y="663575"/>
            <a:ext cx="4377547" cy="24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71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14" y="568009"/>
            <a:ext cx="4565486" cy="10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2" b="1" u="sng" dirty="0"/>
              <a:t>Question</a:t>
            </a:r>
            <a:r>
              <a:rPr lang="en-US" sz="2042" b="1" dirty="0"/>
              <a:t>: What is the probability that the </a:t>
            </a:r>
            <a:r>
              <a:rPr lang="en-US" sz="2042" b="1" dirty="0">
                <a:solidFill>
                  <a:srgbClr val="00B050"/>
                </a:solidFill>
              </a:rPr>
              <a:t>z-score</a:t>
            </a:r>
            <a:r>
              <a:rPr lang="en-US" sz="2042" b="1" dirty="0"/>
              <a:t> of an </a:t>
            </a:r>
            <a:r>
              <a:rPr lang="en-US" sz="2042" b="1" dirty="0">
                <a:solidFill>
                  <a:srgbClr val="7030A0"/>
                </a:solidFill>
              </a:rPr>
              <a:t>observation from a normal distribution </a:t>
            </a:r>
            <a:r>
              <a:rPr lang="en-US" sz="2042" b="1" dirty="0"/>
              <a:t>is between -1 and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088" y="1588016"/>
                <a:ext cx="3792855" cy="4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42" b="1" u="sng" dirty="0">
                    <a:solidFill>
                      <a:srgbClr val="C00000"/>
                    </a:solidFill>
                  </a:rPr>
                  <a:t>Answer</a:t>
                </a:r>
                <a:r>
                  <a:rPr lang="en-US" sz="2042" b="1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4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42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42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42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42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42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US" sz="2042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42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4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4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4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4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</m:oMath>
                </a14:m>
                <a:endParaRPr lang="en-US" sz="2042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8" y="1588016"/>
                <a:ext cx="3792855" cy="406586"/>
              </a:xfrm>
              <a:prstGeom prst="rect">
                <a:avLst/>
              </a:prstGeom>
              <a:blipFill>
                <a:blip r:embed="rId2"/>
                <a:stretch>
                  <a:fillRect l="-1929" t="-909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021" y="2072171"/>
            <a:ext cx="643177" cy="928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9907" y="2100138"/>
            <a:ext cx="1171114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7" dirty="0">
                <a:solidFill>
                  <a:srgbClr val="C00000"/>
                </a:solidFill>
              </a:rPr>
              <a:t>We CAN use the z-tables to find this probability, because the </a:t>
            </a:r>
            <a:r>
              <a:rPr lang="en-US" sz="907" u="sng" dirty="0">
                <a:solidFill>
                  <a:srgbClr val="C00000"/>
                </a:solidFill>
              </a:rPr>
              <a:t>observation comes from a normal distribution</a:t>
            </a:r>
            <a:r>
              <a:rPr lang="en-US" sz="907" dirty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6" name="Straight Arrow Connector 5"/>
          <p:cNvCxnSpPr>
            <a:stCxn id="9" idx="0"/>
          </p:cNvCxnSpPr>
          <p:nvPr/>
        </p:nvCxnSpPr>
        <p:spPr>
          <a:xfrm flipV="1">
            <a:off x="3041179" y="1850275"/>
            <a:ext cx="26025" cy="1635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44421" y="2013859"/>
            <a:ext cx="2193515" cy="1013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6" tIns="17288" rIns="34576" bIns="17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81"/>
          </a:p>
        </p:txBody>
      </p:sp>
    </p:spTree>
    <p:extLst>
      <p:ext uri="{BB962C8B-B14F-4D97-AF65-F5344CB8AC3E}">
        <p14:creationId xmlns:p14="http://schemas.microsoft.com/office/powerpoint/2010/main" val="18360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14" y="568009"/>
            <a:ext cx="4565486" cy="10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2" b="1" u="sng" dirty="0"/>
              <a:t>Question</a:t>
            </a:r>
            <a:r>
              <a:rPr lang="en-US" sz="2042" b="1" dirty="0"/>
              <a:t>: What is the probability that the </a:t>
            </a:r>
            <a:r>
              <a:rPr lang="en-US" sz="2042" b="1" dirty="0">
                <a:solidFill>
                  <a:srgbClr val="00B050"/>
                </a:solidFill>
              </a:rPr>
              <a:t>z-score</a:t>
            </a:r>
            <a:r>
              <a:rPr lang="en-US" sz="2042" b="1" dirty="0"/>
              <a:t> of an </a:t>
            </a:r>
            <a:r>
              <a:rPr lang="en-US" sz="2042" b="1" dirty="0">
                <a:solidFill>
                  <a:srgbClr val="7030A0"/>
                </a:solidFill>
              </a:rPr>
              <a:t>observation</a:t>
            </a:r>
            <a:r>
              <a:rPr lang="en-US" sz="2042" b="1" dirty="0"/>
              <a:t> </a:t>
            </a:r>
            <a:r>
              <a:rPr lang="en-US" sz="2042" b="1" dirty="0">
                <a:solidFill>
                  <a:srgbClr val="7030A0"/>
                </a:solidFill>
              </a:rPr>
              <a:t>from </a:t>
            </a:r>
            <a:r>
              <a:rPr lang="en-US" sz="2042" b="1" u="sng" dirty="0">
                <a:solidFill>
                  <a:srgbClr val="7030A0"/>
                </a:solidFill>
              </a:rPr>
              <a:t>the distribution below</a:t>
            </a:r>
            <a:r>
              <a:rPr lang="en-US" sz="2042" b="1" dirty="0">
                <a:solidFill>
                  <a:srgbClr val="7030A0"/>
                </a:solidFill>
              </a:rPr>
              <a:t> </a:t>
            </a:r>
            <a:r>
              <a:rPr lang="en-US" sz="2042" b="1" dirty="0"/>
              <a:t>is between -1 and 1?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00"/>
          <a:stretch/>
        </p:blipFill>
        <p:spPr>
          <a:xfrm>
            <a:off x="101927" y="1790515"/>
            <a:ext cx="1660530" cy="12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14" y="568009"/>
            <a:ext cx="4565486" cy="10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2" b="1" u="sng" dirty="0"/>
              <a:t>Question</a:t>
            </a:r>
            <a:r>
              <a:rPr lang="en-US" sz="2042" b="1" dirty="0"/>
              <a:t>: What is the probability that the </a:t>
            </a:r>
            <a:r>
              <a:rPr lang="en-US" sz="2042" b="1" dirty="0">
                <a:solidFill>
                  <a:srgbClr val="00B050"/>
                </a:solidFill>
              </a:rPr>
              <a:t>z-score</a:t>
            </a:r>
            <a:r>
              <a:rPr lang="en-US" sz="2042" b="1" dirty="0"/>
              <a:t> of an </a:t>
            </a:r>
            <a:r>
              <a:rPr lang="en-US" sz="2042" b="1" dirty="0">
                <a:solidFill>
                  <a:srgbClr val="7030A0"/>
                </a:solidFill>
              </a:rPr>
              <a:t>observation</a:t>
            </a:r>
            <a:r>
              <a:rPr lang="en-US" sz="2042" b="1" dirty="0"/>
              <a:t> </a:t>
            </a:r>
            <a:r>
              <a:rPr lang="en-US" sz="2042" b="1" dirty="0">
                <a:solidFill>
                  <a:srgbClr val="7030A0"/>
                </a:solidFill>
              </a:rPr>
              <a:t>from </a:t>
            </a:r>
            <a:r>
              <a:rPr lang="en-US" sz="2042" b="1" u="sng" dirty="0">
                <a:solidFill>
                  <a:srgbClr val="7030A0"/>
                </a:solidFill>
              </a:rPr>
              <a:t>the distribution below</a:t>
            </a:r>
            <a:r>
              <a:rPr lang="en-US" sz="2042" b="1" dirty="0">
                <a:solidFill>
                  <a:srgbClr val="7030A0"/>
                </a:solidFill>
              </a:rPr>
              <a:t> </a:t>
            </a:r>
            <a:r>
              <a:rPr lang="en-US" sz="2042" b="1" dirty="0"/>
              <a:t>is between -1 and 1?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00"/>
          <a:stretch/>
        </p:blipFill>
        <p:spPr>
          <a:xfrm>
            <a:off x="101927" y="1790515"/>
            <a:ext cx="1660530" cy="1210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42" y="2012411"/>
            <a:ext cx="643177" cy="928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4085" y="1998374"/>
            <a:ext cx="1171114" cy="120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7" dirty="0">
                <a:solidFill>
                  <a:srgbClr val="C00000"/>
                </a:solidFill>
              </a:rPr>
              <a:t>We’re </a:t>
            </a:r>
            <a:r>
              <a:rPr lang="en-US" sz="907" b="1" dirty="0">
                <a:solidFill>
                  <a:srgbClr val="C00000"/>
                </a:solidFill>
              </a:rPr>
              <a:t>not given enough information</a:t>
            </a:r>
            <a:r>
              <a:rPr lang="en-US" sz="907" dirty="0">
                <a:solidFill>
                  <a:srgbClr val="C00000"/>
                </a:solidFill>
              </a:rPr>
              <a:t>! We CAN’T use the z-table because the observation doesn’t come from a normal distribution.</a:t>
            </a:r>
          </a:p>
        </p:txBody>
      </p:sp>
      <p:cxnSp>
        <p:nvCxnSpPr>
          <p:cNvPr id="6" name="Straight Arrow Connector 5"/>
          <p:cNvCxnSpPr>
            <a:stCxn id="7" idx="0"/>
          </p:cNvCxnSpPr>
          <p:nvPr/>
        </p:nvCxnSpPr>
        <p:spPr>
          <a:xfrm flipV="1">
            <a:off x="3108100" y="1816959"/>
            <a:ext cx="1067015" cy="1371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11342" y="1954099"/>
            <a:ext cx="2193515" cy="12441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6" tIns="17288" rIns="34576" bIns="17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1513" y="1552457"/>
                <a:ext cx="3792855" cy="3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64" b="1" u="sng" dirty="0">
                    <a:solidFill>
                      <a:srgbClr val="C00000"/>
                    </a:solidFill>
                  </a:rPr>
                  <a:t>Answer</a:t>
                </a:r>
                <a:r>
                  <a:rPr lang="en-US" sz="1664" b="1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64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664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64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64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64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664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US" sz="1664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664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664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1664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13" y="1552457"/>
                <a:ext cx="3792855" cy="348429"/>
              </a:xfrm>
              <a:prstGeom prst="rect">
                <a:avLst/>
              </a:prstGeom>
              <a:blipFill>
                <a:blip r:embed="rId4"/>
                <a:stretch>
                  <a:fillRect l="-965" t="-7018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ply 9"/>
          <p:cNvSpPr/>
          <p:nvPr/>
        </p:nvSpPr>
        <p:spPr>
          <a:xfrm>
            <a:off x="3154513" y="1755362"/>
            <a:ext cx="1050344" cy="1442868"/>
          </a:xfrm>
          <a:prstGeom prst="mathMultiply">
            <a:avLst>
              <a:gd name="adj1" fmla="val 36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6" tIns="17288" rIns="34576" bIns="17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81"/>
          </a:p>
        </p:txBody>
      </p:sp>
    </p:spTree>
    <p:extLst>
      <p:ext uri="{BB962C8B-B14F-4D97-AF65-F5344CB8AC3E}">
        <p14:creationId xmlns:p14="http://schemas.microsoft.com/office/powerpoint/2010/main" val="28395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523" y="2257207"/>
            <a:ext cx="795577" cy="1148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17935" b="-1"/>
          <a:stretch/>
        </p:blipFill>
        <p:spPr>
          <a:xfrm>
            <a:off x="171450" y="587375"/>
            <a:ext cx="4305300" cy="13946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1050" y="18620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857250" y="1220036"/>
            <a:ext cx="152400" cy="1371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48050" y="18878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9" name="Left Brace 28"/>
          <p:cNvSpPr/>
          <p:nvPr/>
        </p:nvSpPr>
        <p:spPr>
          <a:xfrm rot="16200000">
            <a:off x="3524250" y="1245871"/>
            <a:ext cx="152400" cy="1371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02650" y="1474378"/>
                <a:ext cx="1066446" cy="710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1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1000" dirty="0" smtClean="0"/>
              </a:p>
              <a:p>
                <a:r>
                  <a:rPr lang="en-US" sz="1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50" y="1474378"/>
                <a:ext cx="1066446" cy="710516"/>
              </a:xfrm>
              <a:prstGeom prst="rect">
                <a:avLst/>
              </a:prstGeom>
              <a:blipFill>
                <a:blip r:embed="rId4"/>
                <a:stretch>
                  <a:fillRect l="-3429" t="-862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43050" y="706241"/>
                <a:ext cx="18237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706241"/>
                <a:ext cx="1823704" cy="26161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466850" y="900072"/>
            <a:ext cx="335800" cy="726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52496" y="900071"/>
            <a:ext cx="1081354" cy="7799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82550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08279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Scores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on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standardized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normally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distributed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mean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100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standard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deviation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20.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If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scores 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converted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standard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normal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Z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scores,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which 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statements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will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</a:t>
            </a:r>
            <a:r>
              <a:rPr sz="1200" spc="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correct?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1323073"/>
            <a:ext cx="3810000" cy="1276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361950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mean will equal </a:t>
            </a:r>
            <a:r>
              <a:rPr sz="1200" spc="-5" dirty="0">
                <a:latin typeface="Arial"/>
                <a:cs typeface="Arial"/>
              </a:rPr>
              <a:t>0,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median </a:t>
            </a:r>
            <a:r>
              <a:rPr sz="1200" spc="-15" dirty="0">
                <a:latin typeface="Arial"/>
                <a:cs typeface="Arial"/>
              </a:rPr>
              <a:t>cannot </a:t>
            </a:r>
            <a:r>
              <a:rPr sz="1200" spc="-20" dirty="0">
                <a:latin typeface="Arial"/>
                <a:cs typeface="Arial"/>
              </a:rPr>
              <a:t>be  determined.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mean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standardized </a:t>
            </a:r>
            <a:r>
              <a:rPr sz="1200" spc="-20" dirty="0">
                <a:latin typeface="Arial"/>
                <a:cs typeface="Arial"/>
              </a:rPr>
              <a:t>Z-scores </a:t>
            </a:r>
            <a:r>
              <a:rPr sz="1200" spc="-35" dirty="0">
                <a:latin typeface="Arial"/>
                <a:cs typeface="Arial"/>
              </a:rPr>
              <a:t>will equal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100.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mean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standardized </a:t>
            </a:r>
            <a:r>
              <a:rPr sz="1200" spc="-20" dirty="0">
                <a:latin typeface="Arial"/>
                <a:cs typeface="Arial"/>
              </a:rPr>
              <a:t>Z-scores </a:t>
            </a:r>
            <a:r>
              <a:rPr sz="1200" spc="-35" dirty="0">
                <a:latin typeface="Arial"/>
                <a:cs typeface="Arial"/>
              </a:rPr>
              <a:t>will equal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5.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" dirty="0">
                <a:latin typeface="Arial"/>
                <a:cs typeface="Arial"/>
              </a:rPr>
              <a:t>Both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mean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median </a:t>
            </a:r>
            <a:r>
              <a:rPr sz="1200" spc="-25" dirty="0">
                <a:latin typeface="Arial"/>
                <a:cs typeface="Arial"/>
              </a:rPr>
              <a:t>score </a:t>
            </a:r>
            <a:r>
              <a:rPr sz="1200" spc="-35" dirty="0">
                <a:latin typeface="Arial"/>
                <a:cs typeface="Arial"/>
              </a:rPr>
              <a:t>will equal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0.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score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70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considered </a:t>
            </a:r>
            <a:r>
              <a:rPr sz="1200" spc="-40" dirty="0">
                <a:latin typeface="Arial"/>
                <a:cs typeface="Arial"/>
              </a:rPr>
              <a:t>unusually </a:t>
            </a:r>
            <a:r>
              <a:rPr sz="1200" spc="-15" dirty="0">
                <a:latin typeface="Arial"/>
                <a:cs typeface="Arial"/>
              </a:rPr>
              <a:t>low </a:t>
            </a:r>
            <a:r>
              <a:rPr sz="1200" spc="-20" dirty="0">
                <a:latin typeface="Arial"/>
                <a:cs typeface="Arial"/>
              </a:rPr>
              <a:t>on </a:t>
            </a:r>
            <a:r>
              <a:rPr sz="1200" spc="-25" dirty="0">
                <a:latin typeface="Arial"/>
                <a:cs typeface="Arial"/>
              </a:rPr>
              <a:t>this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test.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3367" y="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🔍</a:t>
            </a: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77008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08279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Scores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on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standardized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b="1" spc="-35" dirty="0">
                <a:solidFill>
                  <a:srgbClr val="1A2E3D"/>
                </a:solidFill>
                <a:latin typeface="Arial"/>
                <a:cs typeface="Arial"/>
              </a:rPr>
              <a:t>normally </a:t>
            </a:r>
            <a:r>
              <a:rPr sz="1200" b="1" spc="-15" dirty="0">
                <a:solidFill>
                  <a:srgbClr val="1A2E3D"/>
                </a:solidFill>
                <a:latin typeface="Arial"/>
                <a:cs typeface="Arial"/>
              </a:rPr>
              <a:t>distributed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 </a:t>
            </a:r>
            <a:r>
              <a:rPr sz="1200" b="1" spc="-35" dirty="0">
                <a:solidFill>
                  <a:srgbClr val="1A2E3D"/>
                </a:solidFill>
                <a:latin typeface="Arial"/>
                <a:cs typeface="Arial"/>
              </a:rPr>
              <a:t>mean </a:t>
            </a:r>
            <a:r>
              <a:rPr sz="1200" b="1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1A2E3D"/>
                </a:solidFill>
                <a:latin typeface="Arial"/>
                <a:cs typeface="Arial"/>
              </a:rPr>
              <a:t>100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b="1" spc="-20" dirty="0">
                <a:solidFill>
                  <a:srgbClr val="1A2E3D"/>
                </a:solidFill>
                <a:latin typeface="Arial"/>
                <a:cs typeface="Arial"/>
              </a:rPr>
              <a:t>standard </a:t>
            </a:r>
            <a:r>
              <a:rPr sz="1200" b="1" spc="-30" dirty="0">
                <a:solidFill>
                  <a:srgbClr val="1A2E3D"/>
                </a:solidFill>
                <a:latin typeface="Arial"/>
                <a:cs typeface="Arial"/>
              </a:rPr>
              <a:t>deviation </a:t>
            </a:r>
            <a:r>
              <a:rPr sz="1200" b="1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1A2E3D"/>
                </a:solidFill>
                <a:latin typeface="Arial"/>
                <a:cs typeface="Arial"/>
              </a:rPr>
              <a:t>20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If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scores 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converted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standard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normal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Z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scores,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which 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statements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will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</a:t>
            </a:r>
            <a:r>
              <a:rPr sz="1200" spc="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correct?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1323073"/>
            <a:ext cx="3810000" cy="1276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361950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mean will equal </a:t>
            </a:r>
            <a:r>
              <a:rPr sz="1200" spc="-5" dirty="0">
                <a:latin typeface="Arial"/>
                <a:cs typeface="Arial"/>
              </a:rPr>
              <a:t>0,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median </a:t>
            </a:r>
            <a:r>
              <a:rPr sz="1200" spc="-15" dirty="0">
                <a:latin typeface="Arial"/>
                <a:cs typeface="Arial"/>
              </a:rPr>
              <a:t>cannot </a:t>
            </a:r>
            <a:r>
              <a:rPr sz="1200" spc="-20" dirty="0">
                <a:latin typeface="Arial"/>
                <a:cs typeface="Arial"/>
              </a:rPr>
              <a:t>be  determined.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mean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standardized </a:t>
            </a:r>
            <a:r>
              <a:rPr sz="1200" spc="-20" dirty="0">
                <a:latin typeface="Arial"/>
                <a:cs typeface="Arial"/>
              </a:rPr>
              <a:t>Z-scores </a:t>
            </a:r>
            <a:r>
              <a:rPr sz="1200" spc="-35" dirty="0">
                <a:latin typeface="Arial"/>
                <a:cs typeface="Arial"/>
              </a:rPr>
              <a:t>will equal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100.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mean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standardized </a:t>
            </a:r>
            <a:r>
              <a:rPr sz="1200" spc="-20" dirty="0">
                <a:latin typeface="Arial"/>
                <a:cs typeface="Arial"/>
              </a:rPr>
              <a:t>Z-scores </a:t>
            </a:r>
            <a:r>
              <a:rPr sz="1200" spc="-35" dirty="0">
                <a:latin typeface="Arial"/>
                <a:cs typeface="Arial"/>
              </a:rPr>
              <a:t>will equal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5" dirty="0">
                <a:solidFill>
                  <a:srgbClr val="935151"/>
                </a:solidFill>
                <a:latin typeface="Arial"/>
                <a:cs typeface="Arial"/>
              </a:rPr>
              <a:t>Both 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the </a:t>
            </a:r>
            <a:r>
              <a:rPr sz="1200" i="1" spc="-20" dirty="0">
                <a:solidFill>
                  <a:srgbClr val="935151"/>
                </a:solidFill>
                <a:latin typeface="Arial"/>
                <a:cs typeface="Arial"/>
              </a:rPr>
              <a:t>mean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and </a:t>
            </a: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median score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will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equal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0.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score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70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considered </a:t>
            </a:r>
            <a:r>
              <a:rPr sz="1200" spc="-40" dirty="0">
                <a:latin typeface="Arial"/>
                <a:cs typeface="Arial"/>
              </a:rPr>
              <a:t>unusually </a:t>
            </a:r>
            <a:r>
              <a:rPr sz="1200" spc="-15" dirty="0">
                <a:latin typeface="Arial"/>
                <a:cs typeface="Arial"/>
              </a:rPr>
              <a:t>low </a:t>
            </a:r>
            <a:r>
              <a:rPr sz="1200" spc="-20" dirty="0">
                <a:latin typeface="Arial"/>
                <a:cs typeface="Arial"/>
              </a:rPr>
              <a:t>on </a:t>
            </a:r>
            <a:r>
              <a:rPr sz="1200" spc="-25" dirty="0">
                <a:latin typeface="Arial"/>
                <a:cs typeface="Arial"/>
              </a:rPr>
              <a:t>this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test.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3367" y="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🔍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8650" y="2608753"/>
            <a:ext cx="533400" cy="34082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8182" y="2873375"/>
                <a:ext cx="2405768" cy="289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≻−</m:t>
                      </m:r>
                      <m:r>
                        <a:rPr lang="en-US" sz="1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2" y="2873375"/>
                <a:ext cx="2405768" cy="289118"/>
              </a:xfrm>
              <a:prstGeom prst="rect">
                <a:avLst/>
              </a:prstGeom>
              <a:blipFill>
                <a:blip r:embed="rId2"/>
                <a:stretch>
                  <a:fillRect t="-208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38500" y="28640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Not unusual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9234" y="2492375"/>
            <a:ext cx="390461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82575"/>
            <a:ext cx="4610100" cy="307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441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General Probability Distribution Properties</a:t>
            </a:r>
            <a:r>
              <a:rPr lang="en-US"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Two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types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distributions: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discrete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 continuous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Distribution Properties:</a:t>
            </a: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unimodal,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symmetric, and follows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68-95-99.7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scores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any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9207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Binomial </a:t>
            </a:r>
            <a:r>
              <a:rPr lang="en-US" sz="1050" u="sng" spc="20" dirty="0">
                <a:latin typeface="Arial"/>
                <a:cs typeface="Arial"/>
              </a:rPr>
              <a:t>Distribution Properties</a:t>
            </a:r>
            <a:r>
              <a:rPr lang="en-US" sz="1050" u="sng" spc="20" dirty="0" smtClean="0">
                <a:latin typeface="Arial"/>
                <a:cs typeface="Arial"/>
              </a:rPr>
              <a:t>:</a:t>
            </a:r>
            <a:endParaRPr lang="en-US" sz="1050" spc="20" dirty="0" smtClean="0">
              <a:latin typeface="Arial"/>
              <a:cs typeface="Arial"/>
            </a:endParaRPr>
          </a:p>
          <a:p>
            <a:pPr marL="927100" marR="9207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spc="20" dirty="0" smtClean="0">
                <a:latin typeface="Arial"/>
                <a:cs typeface="Arial"/>
              </a:rPr>
              <a:t>⚙️</a:t>
            </a:r>
            <a:r>
              <a:rPr lang="en-US" sz="1050" dirty="0"/>
              <a:t> 🔍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  <a:r>
              <a:rPr lang="en-US" sz="1050" dirty="0"/>
              <a:t>🖳 </a:t>
            </a:r>
            <a:r>
              <a:rPr sz="1050" spc="20" dirty="0" smtClean="0">
                <a:latin typeface="Arial"/>
                <a:cs typeface="Arial"/>
              </a:rPr>
              <a:t>Binomial </a:t>
            </a:r>
            <a:r>
              <a:rPr sz="1050" spc="25" dirty="0">
                <a:latin typeface="Arial"/>
                <a:cs typeface="Arial"/>
              </a:rPr>
              <a:t>distribution </a:t>
            </a:r>
            <a:r>
              <a:rPr sz="1050" spc="10" dirty="0">
                <a:latin typeface="Arial"/>
                <a:cs typeface="Arial"/>
              </a:rPr>
              <a:t>is </a:t>
            </a:r>
            <a:r>
              <a:rPr sz="1050" spc="20" dirty="0">
                <a:latin typeface="Arial"/>
                <a:cs typeface="Arial"/>
              </a:rPr>
              <a:t>used </a:t>
            </a:r>
            <a:r>
              <a:rPr sz="1050" spc="25" dirty="0">
                <a:latin typeface="Arial"/>
                <a:cs typeface="Arial"/>
              </a:rPr>
              <a:t>for </a:t>
            </a:r>
            <a:r>
              <a:rPr sz="1050" spc="20" dirty="0">
                <a:latin typeface="Arial"/>
                <a:cs typeface="Arial"/>
              </a:rPr>
              <a:t>calculating the </a:t>
            </a:r>
            <a:r>
              <a:rPr sz="1050" spc="25" dirty="0">
                <a:latin typeface="Arial"/>
                <a:cs typeface="Arial"/>
              </a:rPr>
              <a:t>probability 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25" dirty="0">
                <a:latin typeface="Arial"/>
                <a:cs typeface="Arial"/>
              </a:rPr>
              <a:t>exact number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20" dirty="0">
                <a:latin typeface="Arial"/>
                <a:cs typeface="Arial"/>
              </a:rPr>
              <a:t>successes </a:t>
            </a:r>
            <a:r>
              <a:rPr sz="1050" spc="25" dirty="0">
                <a:latin typeface="Arial"/>
                <a:cs typeface="Arial"/>
              </a:rPr>
              <a:t>for </a:t>
            </a:r>
            <a:r>
              <a:rPr sz="1050" spc="-5" dirty="0">
                <a:latin typeface="Arial"/>
                <a:cs typeface="Arial"/>
              </a:rPr>
              <a:t>a </a:t>
            </a:r>
            <a:r>
              <a:rPr sz="1050" spc="15" dirty="0">
                <a:latin typeface="Arial"/>
                <a:cs typeface="Arial"/>
              </a:rPr>
              <a:t>given </a:t>
            </a:r>
            <a:r>
              <a:rPr sz="1050" spc="25" dirty="0">
                <a:latin typeface="Arial"/>
                <a:cs typeface="Arial"/>
              </a:rPr>
              <a:t>number </a:t>
            </a:r>
            <a:r>
              <a:rPr sz="1050" spc="30" dirty="0">
                <a:latin typeface="Arial"/>
                <a:cs typeface="Arial"/>
              </a:rPr>
              <a:t>of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15" dirty="0">
                <a:latin typeface="Arial"/>
                <a:cs typeface="Arial"/>
              </a:rPr>
              <a:t>trials</a:t>
            </a:r>
            <a:endParaRPr sz="1050" dirty="0">
              <a:latin typeface="Arial"/>
              <a:cs typeface="Arial"/>
            </a:endParaRPr>
          </a:p>
          <a:p>
            <a:pPr marL="927100" marR="431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Expected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standard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deviation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can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calculated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using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its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parameters 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sz="1050" spc="-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3536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Relationship between Binomial and Normal Distribution:</a:t>
            </a:r>
            <a:endParaRPr lang="en-US" sz="1050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35369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🖳 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approaches normal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 is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met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527733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know if a random variable follows a binomial distribution? How do we use a binomial distribution to calculate probabilities?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33450" y="279717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2650" y="2797175"/>
            <a:ext cx="914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050" y="248939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Broadband User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76450" y="248939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 Broadband user</a:t>
            </a:r>
            <a:endParaRPr lang="en-US" sz="1400" dirty="0"/>
          </a:p>
        </p:txBody>
      </p:sp>
      <p:sp>
        <p:nvSpPr>
          <p:cNvPr id="6" name="Flowchart: Connector 5"/>
          <p:cNvSpPr/>
          <p:nvPr/>
        </p:nvSpPr>
        <p:spPr>
          <a:xfrm>
            <a:off x="1162050" y="3036431"/>
            <a:ext cx="76200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66949" y="3009939"/>
            <a:ext cx="76200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838450" y="3254375"/>
            <a:ext cx="95250" cy="6773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4773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24907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we have enough information to fill out this probability table?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4" y="1475591"/>
            <a:ext cx="3826738" cy="8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94237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24907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we have enough information to fill out this probability table?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4" y="1475591"/>
            <a:ext cx="3826738" cy="854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" y="2365236"/>
            <a:ext cx="487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 smtClean="0"/>
              <a:t>Binomial Distribution Conditions </a:t>
            </a:r>
            <a:r>
              <a:rPr lang="en-US" sz="900" u="sng" dirty="0" smtClean="0"/>
              <a:t>Met</a:t>
            </a:r>
            <a:r>
              <a:rPr lang="en-US" sz="9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B0F0"/>
                </a:solidFill>
              </a:rPr>
              <a:t>n=3 fixed trials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B050"/>
                </a:solidFill>
              </a:rPr>
              <a:t>Each trial is independent</a:t>
            </a:r>
            <a:r>
              <a:rPr lang="en-US" sz="900" dirty="0" smtClean="0">
                <a:solidFill>
                  <a:srgbClr val="00B050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7030A0"/>
                </a:solidFill>
              </a:rPr>
              <a:t> </a:t>
            </a:r>
            <a:r>
              <a:rPr lang="en-US" sz="900" dirty="0">
                <a:solidFill>
                  <a:srgbClr val="7030A0"/>
                </a:solidFill>
              </a:rPr>
              <a:t>Each trial can have one of two outcomes (success=having Broadband, failure=not having Broadband</a:t>
            </a:r>
            <a:r>
              <a:rPr lang="en-US" sz="900" dirty="0" smtClean="0">
                <a:solidFill>
                  <a:srgbClr val="7030A0"/>
                </a:solidFill>
              </a:rPr>
              <a:t>)</a:t>
            </a: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C000"/>
                </a:solidFill>
              </a:rPr>
              <a:t>______________ 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6650" y="294957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334" y="1670299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6755" y="1844887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5176" y="2018258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701" y="2176537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376" y="1685357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4111" y="2017808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7792" y="2191948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4950" y="1848933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2456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475"/>
          <a:stretch/>
        </p:blipFill>
        <p:spPr>
          <a:xfrm>
            <a:off x="66438" y="1805628"/>
            <a:ext cx="1951990" cy="1044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761" y="1577975"/>
            <a:ext cx="2296802" cy="1300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895" y="114856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Randomization Distribution </a:t>
            </a:r>
            <a:r>
              <a:rPr lang="en-US" sz="900" b="1" i="1" dirty="0" smtClean="0"/>
              <a:t>(Unit 1)</a:t>
            </a:r>
            <a:endParaRPr lang="en-US" sz="9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31363" y="11830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Sampling Distribution </a:t>
            </a:r>
            <a:r>
              <a:rPr lang="en-US" sz="1050" b="1" dirty="0" smtClean="0"/>
              <a:t>(</a:t>
            </a:r>
            <a:r>
              <a:rPr lang="en-US" sz="1050" b="1" dirty="0" smtClean="0">
                <a:solidFill>
                  <a:srgbClr val="00B0F0"/>
                </a:solidFill>
              </a:rPr>
              <a:t>Special kind of </a:t>
            </a:r>
            <a:r>
              <a:rPr lang="en-US" sz="1050" b="1" u="sng" dirty="0" smtClean="0">
                <a:solidFill>
                  <a:srgbClr val="00B0F0"/>
                </a:solidFill>
              </a:rPr>
              <a:t>normal distribution</a:t>
            </a:r>
            <a:r>
              <a:rPr lang="en-US" sz="1050" b="1" dirty="0" smtClean="0"/>
              <a:t>) </a:t>
            </a:r>
            <a:r>
              <a:rPr lang="en-US" sz="1000" b="1" i="1" dirty="0"/>
              <a:t>(</a:t>
            </a:r>
            <a:r>
              <a:rPr lang="en-US" sz="1000" b="1" i="1" dirty="0" smtClean="0"/>
              <a:t>Units 3-7)</a:t>
            </a:r>
            <a:endParaRPr lang="en-US" sz="1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96750" y="2097087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Vs.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5363" y="405622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Making an Inference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3994" y="2809676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-0.25           0           0.25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1363" y="2785476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-0.25           0           0.25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714" y="3030781"/>
                <a:ext cx="1343316" cy="14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𝑠𝑎𝑤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𝑑𝑖𝑑𝑛𝑡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𝑠𝑒𝑒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14" y="3030781"/>
                <a:ext cx="1343316" cy="149400"/>
              </a:xfrm>
              <a:prstGeom prst="rect">
                <a:avLst/>
              </a:prstGeom>
              <a:blipFill>
                <a:blip r:embed="rId4"/>
                <a:stretch>
                  <a:fillRect l="-1810" t="-8000" r="-90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62250" y="3005843"/>
                <a:ext cx="1343316" cy="14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𝑠𝑎𝑤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𝑑𝑖𝑑𝑛𝑡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𝑠𝑒𝑒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0" y="3005843"/>
                <a:ext cx="1343316" cy="149400"/>
              </a:xfrm>
              <a:prstGeom prst="rect">
                <a:avLst/>
              </a:prstGeom>
              <a:blipFill>
                <a:blip r:embed="rId4"/>
                <a:stretch>
                  <a:fillRect l="-1818" t="-8000" r="-136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2091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34" y="272272"/>
            <a:ext cx="4373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Suppose we know now that the probability of any one randomly selected adult having Broadband is p=0.7.</a:t>
            </a:r>
          </a:p>
          <a:p>
            <a:r>
              <a:rPr lang="en-US" b="1" dirty="0" smtClean="0"/>
              <a:t>Do we have enough information to fill out this probability table?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35175"/>
            <a:ext cx="3826738" cy="8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2441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34" y="272272"/>
            <a:ext cx="4373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Suppose we know now that the </a:t>
            </a:r>
            <a:r>
              <a:rPr lang="en-US" b="1" dirty="0" smtClean="0">
                <a:solidFill>
                  <a:srgbClr val="FFC000"/>
                </a:solidFill>
              </a:rPr>
              <a:t>probability of any one randomly selected adult having Broadband is p=0.7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Do we have enough information to fill out this probability table?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81" y="2533334"/>
            <a:ext cx="456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 smtClean="0"/>
              <a:t>Binomial Distribution Conditions </a:t>
            </a:r>
            <a:r>
              <a:rPr lang="en-US" sz="900" u="sng" dirty="0" smtClean="0"/>
              <a:t>Met</a:t>
            </a:r>
            <a:r>
              <a:rPr lang="en-US" sz="9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B0F0"/>
                </a:solidFill>
              </a:rPr>
              <a:t>n=3 fixed trials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92D050"/>
                </a:solidFill>
              </a:rPr>
              <a:t>E</a:t>
            </a:r>
            <a:r>
              <a:rPr lang="en-US" sz="900" dirty="0" smtClean="0">
                <a:solidFill>
                  <a:srgbClr val="92D050"/>
                </a:solidFill>
              </a:rPr>
              <a:t>ach trial is independent.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7030A0"/>
                </a:solidFill>
              </a:rPr>
              <a:t>Each trial can have one of two outcomes (success=having Broadband, failure=not having Broadband)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C000"/>
                </a:solidFill>
              </a:rPr>
              <a:t>Probability of a given trial being a “success” (having Broadband) is the same (p=0.7).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62295"/>
            <a:ext cx="3826738" cy="854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50" y="1857003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7071" y="2031591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5492" y="2204962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0017" y="2363241"/>
            <a:ext cx="76200" cy="11009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692" y="1872061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427" y="2204512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8108" y="2378652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5266" y="2035637"/>
            <a:ext cx="993758" cy="11009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24050" y="250226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Yes! We can use the </a:t>
            </a:r>
            <a:r>
              <a:rPr lang="en-US" sz="1200" b="1" dirty="0" smtClean="0">
                <a:solidFill>
                  <a:srgbClr val="C00000"/>
                </a:solidFill>
              </a:rPr>
              <a:t>Binomial Distribution </a:t>
            </a:r>
            <a:r>
              <a:rPr lang="en-US" sz="1200" dirty="0" smtClean="0">
                <a:solidFill>
                  <a:srgbClr val="C00000"/>
                </a:solidFill>
              </a:rPr>
              <a:t>to find these probabilities.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34103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Binomial </a:t>
            </a:r>
            <a:r>
              <a:rPr spc="25" dirty="0"/>
              <a:t>distribution</a:t>
            </a:r>
            <a:r>
              <a:rPr spc="-15" dirty="0"/>
              <a:t> </a:t>
            </a:r>
            <a:r>
              <a:rPr spc="5" dirty="0"/>
              <a:t>(cont.)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250" y="-31162"/>
            <a:ext cx="69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dirty="0" smtClean="0"/>
              <a:t>🖳</a:t>
            </a:r>
            <a:endParaRPr lang="en-US" dirty="0"/>
          </a:p>
        </p:txBody>
      </p:sp>
      <p:sp>
        <p:nvSpPr>
          <p:cNvPr id="21" name="object 9"/>
          <p:cNvSpPr txBox="1"/>
          <p:nvPr/>
        </p:nvSpPr>
        <p:spPr>
          <a:xfrm>
            <a:off x="169862" y="387488"/>
            <a:ext cx="4342701" cy="574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b="1" i="1" spc="-30" dirty="0">
                <a:solidFill>
                  <a:srgbClr val="024F84"/>
                </a:solidFill>
                <a:latin typeface="Arial"/>
                <a:cs typeface="Arial"/>
              </a:rPr>
              <a:t>Binomial </a:t>
            </a:r>
            <a:r>
              <a:rPr sz="1200" b="1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20" dirty="0">
                <a:latin typeface="Arial"/>
                <a:cs typeface="Arial"/>
              </a:rPr>
              <a:t>describes the probability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having  </a:t>
            </a:r>
            <a:r>
              <a:rPr sz="1200" u="sng" spc="-30" dirty="0">
                <a:latin typeface="Arial"/>
                <a:cs typeface="Arial"/>
              </a:rPr>
              <a:t>exactly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 </a:t>
            </a:r>
            <a:r>
              <a:rPr sz="12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i="1" spc="55" dirty="0">
                <a:solidFill>
                  <a:srgbClr val="00B0F0"/>
                </a:solidFill>
                <a:latin typeface="Times New Roman"/>
                <a:cs typeface="Times New Roman"/>
              </a:rPr>
              <a:t>n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independent </a:t>
            </a:r>
            <a:r>
              <a:rPr sz="1200" spc="-30" dirty="0">
                <a:latin typeface="Arial"/>
                <a:cs typeface="Arial"/>
              </a:rPr>
              <a:t>trials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probability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of 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success</a:t>
            </a:r>
            <a:r>
              <a:rPr sz="1200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C000"/>
                </a:solidFill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1035565"/>
                <a:ext cx="2982162" cy="27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𝑡𝑟𝑖𝑎𝑙𝑠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35565"/>
                <a:ext cx="2982162" cy="277320"/>
              </a:xfrm>
              <a:prstGeom prst="rect">
                <a:avLst/>
              </a:prstGeom>
              <a:blipFill>
                <a:blip r:embed="rId2"/>
                <a:stretch>
                  <a:fillRect l="-81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endCxn id="7" idx="0"/>
          </p:cNvCxnSpPr>
          <p:nvPr/>
        </p:nvCxnSpPr>
        <p:spPr>
          <a:xfrm flipH="1">
            <a:off x="1918878" y="1257580"/>
            <a:ext cx="538572" cy="23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4450" y="1490230"/>
                <a:ext cx="1208856" cy="417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05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05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5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1490230"/>
                <a:ext cx="1208856" cy="417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364104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Binomial </a:t>
            </a:r>
            <a:r>
              <a:rPr spc="25" dirty="0"/>
              <a:t>distribution</a:t>
            </a:r>
            <a:r>
              <a:rPr spc="-15" dirty="0"/>
              <a:t> </a:t>
            </a:r>
            <a:r>
              <a:rPr spc="5" dirty="0"/>
              <a:t>(cont.)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250" y="-31162"/>
            <a:ext cx="69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dirty="0" smtClean="0"/>
              <a:t>🖳</a:t>
            </a:r>
            <a:endParaRPr lang="en-US" dirty="0"/>
          </a:p>
        </p:txBody>
      </p:sp>
      <p:sp>
        <p:nvSpPr>
          <p:cNvPr id="21" name="object 9"/>
          <p:cNvSpPr txBox="1"/>
          <p:nvPr/>
        </p:nvSpPr>
        <p:spPr>
          <a:xfrm>
            <a:off x="169862" y="387488"/>
            <a:ext cx="4342701" cy="574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b="1" i="1" spc="-30" dirty="0">
                <a:solidFill>
                  <a:srgbClr val="024F84"/>
                </a:solidFill>
                <a:latin typeface="Arial"/>
                <a:cs typeface="Arial"/>
              </a:rPr>
              <a:t>Binomial </a:t>
            </a:r>
            <a:r>
              <a:rPr sz="1200" b="1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20" dirty="0">
                <a:latin typeface="Arial"/>
                <a:cs typeface="Arial"/>
              </a:rPr>
              <a:t>describes the probability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having  </a:t>
            </a:r>
            <a:r>
              <a:rPr sz="1200" u="sng" spc="-30" dirty="0">
                <a:latin typeface="Arial"/>
                <a:cs typeface="Arial"/>
              </a:rPr>
              <a:t>exactly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 </a:t>
            </a:r>
            <a:r>
              <a:rPr sz="12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i="1" spc="55" dirty="0">
                <a:solidFill>
                  <a:srgbClr val="00B0F0"/>
                </a:solidFill>
                <a:latin typeface="Times New Roman"/>
                <a:cs typeface="Times New Roman"/>
              </a:rPr>
              <a:t>n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independent </a:t>
            </a:r>
            <a:r>
              <a:rPr sz="1200" spc="-30" dirty="0">
                <a:latin typeface="Arial"/>
                <a:cs typeface="Arial"/>
              </a:rPr>
              <a:t>trials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probability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of 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success</a:t>
            </a:r>
            <a:r>
              <a:rPr sz="1200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C000"/>
                </a:solidFill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1035565"/>
                <a:ext cx="2982162" cy="27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𝑡𝑟𝑖𝑎𝑙𝑠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35565"/>
                <a:ext cx="2982162" cy="277320"/>
              </a:xfrm>
              <a:prstGeom prst="rect">
                <a:avLst/>
              </a:prstGeom>
              <a:blipFill>
                <a:blip r:embed="rId2"/>
                <a:stretch>
                  <a:fillRect l="-81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endCxn id="7" idx="0"/>
          </p:cNvCxnSpPr>
          <p:nvPr/>
        </p:nvCxnSpPr>
        <p:spPr>
          <a:xfrm flipH="1">
            <a:off x="1918878" y="1257580"/>
            <a:ext cx="538572" cy="23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4450" y="1490230"/>
                <a:ext cx="1208856" cy="417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05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05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5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1490230"/>
                <a:ext cx="1208856" cy="417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86050" y="1430574"/>
                <a:ext cx="1528047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105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!=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05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>
                          <a:latin typeface="Cambria Math" panose="02040503050406030204" pitchFamily="18" charset="0"/>
                        </a:rPr>
                        <m:t>5!=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  <a:p>
                <a:endParaRPr lang="en-US" sz="1050" dirty="0"/>
              </a:p>
              <a:p>
                <a:endParaRPr lang="en-US" sz="1050" dirty="0"/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1430574"/>
                <a:ext cx="1528047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306552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Binomial </a:t>
            </a:r>
            <a:r>
              <a:rPr spc="25" dirty="0"/>
              <a:t>distribution</a:t>
            </a:r>
            <a:r>
              <a:rPr spc="-15" dirty="0"/>
              <a:t> </a:t>
            </a:r>
            <a:r>
              <a:rPr spc="5" dirty="0"/>
              <a:t>(cont.)</a:t>
            </a:r>
          </a:p>
        </p:txBody>
      </p:sp>
      <p:sp>
        <p:nvSpPr>
          <p:cNvPr id="10" name="object 10"/>
          <p:cNvSpPr/>
          <p:nvPr/>
        </p:nvSpPr>
        <p:spPr>
          <a:xfrm>
            <a:off x="207506" y="1475713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8999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4806" y="1490381"/>
            <a:ext cx="372364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i="1" spc="-15" dirty="0">
                <a:solidFill>
                  <a:srgbClr val="935151"/>
                </a:solidFill>
                <a:latin typeface="Arial"/>
                <a:cs typeface="Arial"/>
              </a:rPr>
              <a:t>Note: </a:t>
            </a:r>
            <a:r>
              <a:rPr sz="1000" i="1" spc="-75" dirty="0">
                <a:solidFill>
                  <a:srgbClr val="59636D"/>
                </a:solidFill>
                <a:latin typeface="Arial"/>
                <a:cs typeface="Arial"/>
              </a:rPr>
              <a:t>You </a:t>
            </a:r>
            <a:r>
              <a:rPr sz="1000" i="1" spc="-20" dirty="0">
                <a:solidFill>
                  <a:srgbClr val="59636D"/>
                </a:solidFill>
                <a:latin typeface="Arial"/>
                <a:cs typeface="Arial"/>
              </a:rPr>
              <a:t>can </a:t>
            </a:r>
            <a:r>
              <a:rPr sz="1000" i="1" spc="-30" dirty="0">
                <a:solidFill>
                  <a:srgbClr val="59636D"/>
                </a:solidFill>
                <a:latin typeface="Arial"/>
                <a:cs typeface="Arial"/>
              </a:rPr>
              <a:t>also use </a:t>
            </a:r>
            <a:r>
              <a:rPr sz="1000" i="1" spc="-80" dirty="0">
                <a:solidFill>
                  <a:srgbClr val="59636D"/>
                </a:solidFill>
                <a:latin typeface="Arial"/>
                <a:cs typeface="Arial"/>
              </a:rPr>
              <a:t>R </a:t>
            </a:r>
            <a:r>
              <a:rPr sz="1000" i="1" spc="-20" dirty="0">
                <a:solidFill>
                  <a:srgbClr val="59636D"/>
                </a:solidFill>
                <a:latin typeface="Arial"/>
                <a:cs typeface="Arial"/>
              </a:rPr>
              <a:t>for the calculation </a:t>
            </a:r>
            <a:r>
              <a:rPr sz="1000" i="1" spc="-15" dirty="0">
                <a:solidFill>
                  <a:srgbClr val="59636D"/>
                </a:solidFill>
                <a:latin typeface="Arial"/>
                <a:cs typeface="Arial"/>
              </a:rPr>
              <a:t>of </a:t>
            </a:r>
            <a:r>
              <a:rPr sz="1000" i="1" spc="-20" dirty="0">
                <a:solidFill>
                  <a:srgbClr val="59636D"/>
                </a:solidFill>
                <a:latin typeface="Arial"/>
                <a:cs typeface="Arial"/>
              </a:rPr>
              <a:t>number </a:t>
            </a:r>
            <a:r>
              <a:rPr sz="1000" i="1" spc="-15" dirty="0">
                <a:solidFill>
                  <a:srgbClr val="59636D"/>
                </a:solidFill>
                <a:latin typeface="Arial"/>
                <a:cs typeface="Arial"/>
              </a:rPr>
              <a:t>of</a:t>
            </a:r>
            <a:r>
              <a:rPr sz="1000" i="1" spc="-155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59636D"/>
                </a:solidFill>
                <a:latin typeface="Arial"/>
                <a:cs typeface="Arial"/>
              </a:rPr>
              <a:t>scenarios: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919" y="1706218"/>
            <a:ext cx="4097020" cy="2330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55"/>
              </a:spcBef>
            </a:pP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r>
              <a:rPr sz="1000" spc="-8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choose(5,3)</a:t>
            </a:r>
            <a:endParaRPr sz="1000" dirty="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919" y="2124556"/>
            <a:ext cx="4097020" cy="233045"/>
          </a:xfrm>
          <a:prstGeom prst="rect">
            <a:avLst/>
          </a:prstGeom>
          <a:ln w="5054">
            <a:solidFill>
              <a:srgbClr val="7F7F7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55"/>
              </a:spcBef>
            </a:pPr>
            <a:r>
              <a:rPr sz="1000" spc="-80" dirty="0">
                <a:solidFill>
                  <a:srgbClr val="7F7F7F"/>
                </a:solidFill>
                <a:latin typeface="Courier New"/>
                <a:cs typeface="Courier New"/>
              </a:rPr>
              <a:t>[1]</a:t>
            </a:r>
            <a:r>
              <a:rPr sz="1000" spc="-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1000" spc="-80" dirty="0">
                <a:solidFill>
                  <a:srgbClr val="7F7F7F"/>
                </a:solidFill>
                <a:latin typeface="Courier New"/>
                <a:cs typeface="Courier New"/>
              </a:rPr>
              <a:t>10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7506" y="2649320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8999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4806" y="2663988"/>
            <a:ext cx="19373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i="1" spc="-15" dirty="0">
                <a:solidFill>
                  <a:srgbClr val="935151"/>
                </a:solidFill>
                <a:latin typeface="Arial"/>
                <a:cs typeface="Arial"/>
              </a:rPr>
              <a:t>Note: </a:t>
            </a:r>
            <a:r>
              <a:rPr sz="1000" i="1" spc="-20" dirty="0">
                <a:solidFill>
                  <a:srgbClr val="59636D"/>
                </a:solidFill>
                <a:latin typeface="Arial"/>
                <a:cs typeface="Arial"/>
              </a:rPr>
              <a:t>And </a:t>
            </a:r>
            <a:r>
              <a:rPr sz="1000" i="1" spc="5" dirty="0">
                <a:solidFill>
                  <a:srgbClr val="59636D"/>
                </a:solidFill>
                <a:latin typeface="Arial"/>
                <a:cs typeface="Arial"/>
              </a:rPr>
              <a:t>to </a:t>
            </a:r>
            <a:r>
              <a:rPr sz="1000" i="1" spc="-5" dirty="0">
                <a:solidFill>
                  <a:srgbClr val="59636D"/>
                </a:solidFill>
                <a:latin typeface="Arial"/>
                <a:cs typeface="Arial"/>
              </a:rPr>
              <a:t>compute</a:t>
            </a:r>
            <a:r>
              <a:rPr sz="1000" i="1" spc="-190" dirty="0">
                <a:solidFill>
                  <a:srgbClr val="59636D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59636D"/>
                </a:solidFill>
                <a:latin typeface="Arial"/>
                <a:cs typeface="Arial"/>
              </a:rPr>
              <a:t>probabilities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919" y="2902177"/>
            <a:ext cx="4097020" cy="173766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55"/>
              </a:spcBef>
            </a:pP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&gt; dbinom(</a:t>
            </a:r>
            <a:r>
              <a:rPr sz="1000" spc="-80" dirty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1</a:t>
            </a: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, size = </a:t>
            </a:r>
            <a:r>
              <a:rPr sz="1000" spc="-80" dirty="0">
                <a:solidFill>
                  <a:srgbClr val="00B0F0"/>
                </a:solidFill>
                <a:latin typeface="Courier New"/>
                <a:cs typeface="Courier New"/>
              </a:rPr>
              <a:t>3</a:t>
            </a: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, prob =</a:t>
            </a:r>
            <a:r>
              <a:rPr sz="1000" spc="-8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000" spc="-80" dirty="0">
                <a:solidFill>
                  <a:srgbClr val="FFC000"/>
                </a:solidFill>
                <a:latin typeface="Courier New"/>
                <a:cs typeface="Courier New"/>
              </a:rPr>
              <a:t>0.7</a:t>
            </a: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1000" dirty="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468" y="3840607"/>
            <a:ext cx="4097020" cy="233045"/>
          </a:xfrm>
          <a:prstGeom prst="rect">
            <a:avLst/>
          </a:prstGeom>
          <a:ln w="5054">
            <a:solidFill>
              <a:srgbClr val="7F7F7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55"/>
              </a:spcBef>
            </a:pPr>
            <a:r>
              <a:rPr sz="1000" spc="-80" dirty="0">
                <a:solidFill>
                  <a:srgbClr val="7F7F7F"/>
                </a:solidFill>
                <a:latin typeface="Courier New"/>
                <a:cs typeface="Courier New"/>
              </a:rPr>
              <a:t>[1]</a:t>
            </a:r>
            <a:r>
              <a:rPr sz="1000" spc="-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1000" spc="-80" dirty="0">
                <a:solidFill>
                  <a:srgbClr val="7F7F7F"/>
                </a:solidFill>
                <a:latin typeface="Courier New"/>
                <a:cs typeface="Courier New"/>
              </a:rPr>
              <a:t>0.189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250" y="-31162"/>
            <a:ext cx="69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dirty="0" smtClean="0"/>
              <a:t>🖳</a:t>
            </a:r>
            <a:endParaRPr lang="en-US" dirty="0"/>
          </a:p>
        </p:txBody>
      </p:sp>
      <p:sp>
        <p:nvSpPr>
          <p:cNvPr id="21" name="object 9"/>
          <p:cNvSpPr txBox="1"/>
          <p:nvPr/>
        </p:nvSpPr>
        <p:spPr>
          <a:xfrm>
            <a:off x="169862" y="387488"/>
            <a:ext cx="4342701" cy="574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b="1" i="1" spc="-30" dirty="0">
                <a:solidFill>
                  <a:srgbClr val="024F84"/>
                </a:solidFill>
                <a:latin typeface="Arial"/>
                <a:cs typeface="Arial"/>
              </a:rPr>
              <a:t>Binomial </a:t>
            </a:r>
            <a:r>
              <a:rPr sz="1200" b="1" i="1" spc="-15" dirty="0">
                <a:solidFill>
                  <a:srgbClr val="024F84"/>
                </a:solidFill>
                <a:latin typeface="Arial"/>
                <a:cs typeface="Arial"/>
              </a:rPr>
              <a:t>distribution </a:t>
            </a:r>
            <a:r>
              <a:rPr sz="1200" spc="-20" dirty="0">
                <a:latin typeface="Arial"/>
                <a:cs typeface="Arial"/>
              </a:rPr>
              <a:t>describes the probability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having  </a:t>
            </a:r>
            <a:r>
              <a:rPr sz="1200" u="sng" spc="-30" dirty="0">
                <a:latin typeface="Arial"/>
                <a:cs typeface="Arial"/>
              </a:rPr>
              <a:t>exactly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 </a:t>
            </a:r>
            <a:r>
              <a:rPr sz="12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i="1" spc="55" dirty="0">
                <a:solidFill>
                  <a:srgbClr val="00B0F0"/>
                </a:solidFill>
                <a:latin typeface="Times New Roman"/>
                <a:cs typeface="Times New Roman"/>
              </a:rPr>
              <a:t>n </a:t>
            </a:r>
            <a:r>
              <a:rPr sz="1200" spc="-20" dirty="0">
                <a:solidFill>
                  <a:srgbClr val="00B0F0"/>
                </a:solidFill>
                <a:latin typeface="Arial"/>
                <a:cs typeface="Arial"/>
              </a:rPr>
              <a:t>independent </a:t>
            </a:r>
            <a:r>
              <a:rPr sz="1200" spc="-30" dirty="0">
                <a:latin typeface="Arial"/>
                <a:cs typeface="Arial"/>
              </a:rPr>
              <a:t>trials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probability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of 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success</a:t>
            </a:r>
            <a:r>
              <a:rPr sz="1200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C000"/>
                </a:solidFill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1035565"/>
                <a:ext cx="2982162" cy="27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𝑡𝑟𝑖𝑎𝑙𝑠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35565"/>
                <a:ext cx="2982162" cy="277320"/>
              </a:xfrm>
              <a:prstGeom prst="rect">
                <a:avLst/>
              </a:prstGeom>
              <a:blipFill>
                <a:blip r:embed="rId2"/>
                <a:stretch>
                  <a:fillRect l="-81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14450" y="1609297"/>
                <a:ext cx="1208856" cy="417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05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05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5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1609297"/>
                <a:ext cx="1208856" cy="417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34" y="272272"/>
            <a:ext cx="437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Suppose we know now that the probability of any one randomly selected adult having Broadband is p=0.7.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0" y="1640130"/>
            <a:ext cx="4509407" cy="1006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10211" y="1806575"/>
                <a:ext cx="1105046" cy="29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11" y="1806575"/>
                <a:ext cx="1105046" cy="297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14316" y="1994682"/>
                <a:ext cx="1130694" cy="29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316" y="1994682"/>
                <a:ext cx="1130694" cy="297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10211" y="2200229"/>
                <a:ext cx="1105046" cy="29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11" y="2200229"/>
                <a:ext cx="1105046" cy="297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06106" y="2388336"/>
                <a:ext cx="1105046" cy="29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106" y="2388336"/>
                <a:ext cx="1105046" cy="2975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51524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71" y="434975"/>
            <a:ext cx="4373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Where does the Binomial Distribution probability equation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817" y="2339975"/>
                <a:ext cx="3978461" cy="369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𝑡𝑟𝑖𝑎𝑙𝑠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7" y="2339975"/>
                <a:ext cx="3978461" cy="369717"/>
              </a:xfrm>
              <a:prstGeom prst="rect">
                <a:avLst/>
              </a:prstGeom>
              <a:blipFill>
                <a:blip r:embed="rId2"/>
                <a:stretch>
                  <a:fillRect l="-76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853832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610" y="57937"/>
            <a:ext cx="17830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Considering many</a:t>
            </a:r>
            <a:r>
              <a:rPr spc="-15" dirty="0"/>
              <a:t> </a:t>
            </a:r>
            <a:r>
              <a:rPr spc="15" dirty="0"/>
              <a:t>scenarios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493268"/>
            <a:ext cx="4222115" cy="612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306705">
              <a:lnSpc>
                <a:spcPct val="100000"/>
              </a:lnSpc>
              <a:spcBef>
                <a:spcPts val="245"/>
              </a:spcBef>
            </a:pP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Suppose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randomly select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three individuals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US,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exactly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1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has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high-speed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broadband connection at</a:t>
            </a:r>
            <a:r>
              <a:rPr sz="1200" spc="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home?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070597"/>
            <a:ext cx="3943985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200" spc="-35" dirty="0">
                <a:latin typeface="Arial"/>
                <a:cs typeface="Arial"/>
              </a:rPr>
              <a:t>Let’s call </a:t>
            </a:r>
            <a:r>
              <a:rPr sz="1200" spc="-30" dirty="0">
                <a:latin typeface="Arial"/>
                <a:cs typeface="Arial"/>
              </a:rPr>
              <a:t>these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spc="-25" dirty="0">
                <a:latin typeface="Arial"/>
                <a:cs typeface="Arial"/>
              </a:rPr>
              <a:t>Anthony </a:t>
            </a:r>
            <a:r>
              <a:rPr sz="1200" spc="-70" dirty="0">
                <a:latin typeface="Arial"/>
                <a:cs typeface="Arial"/>
              </a:rPr>
              <a:t>(A), </a:t>
            </a:r>
            <a:r>
              <a:rPr sz="1200" spc="-35" dirty="0">
                <a:latin typeface="Arial"/>
                <a:cs typeface="Arial"/>
              </a:rPr>
              <a:t>Barry </a:t>
            </a:r>
            <a:r>
              <a:rPr sz="1200" spc="-60" dirty="0">
                <a:latin typeface="Arial"/>
                <a:cs typeface="Arial"/>
              </a:rPr>
              <a:t>(B), </a:t>
            </a:r>
            <a:r>
              <a:rPr sz="1200" spc="-30" dirty="0">
                <a:latin typeface="Arial"/>
                <a:cs typeface="Arial"/>
              </a:rPr>
              <a:t>Cam </a:t>
            </a:r>
            <a:r>
              <a:rPr sz="1200" spc="-65" dirty="0">
                <a:latin typeface="Arial"/>
                <a:cs typeface="Arial"/>
              </a:rPr>
              <a:t>(C). </a:t>
            </a:r>
            <a:r>
              <a:rPr sz="1200" spc="-40" dirty="0">
                <a:latin typeface="Arial"/>
                <a:cs typeface="Arial"/>
              </a:rPr>
              <a:t>Each 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three </a:t>
            </a:r>
            <a:r>
              <a:rPr sz="1200" spc="-30" dirty="0">
                <a:latin typeface="Arial"/>
                <a:cs typeface="Arial"/>
              </a:rPr>
              <a:t>scenarios </a:t>
            </a:r>
            <a:r>
              <a:rPr sz="1200" spc="-15" dirty="0">
                <a:latin typeface="Arial"/>
                <a:cs typeface="Arial"/>
              </a:rPr>
              <a:t>below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satisfy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condition of  </a:t>
            </a:r>
            <a:r>
              <a:rPr sz="1200" spc="-20" dirty="0">
                <a:latin typeface="Arial"/>
                <a:cs typeface="Arial"/>
              </a:rPr>
              <a:t>“exactly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them </a:t>
            </a:r>
            <a:r>
              <a:rPr sz="1200" spc="-40" dirty="0">
                <a:latin typeface="Arial"/>
                <a:cs typeface="Arial"/>
              </a:rPr>
              <a:t>says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Yes”: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610" y="57937"/>
            <a:ext cx="17830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Considering many</a:t>
            </a:r>
            <a:r>
              <a:rPr spc="-15" dirty="0"/>
              <a:t> </a:t>
            </a:r>
            <a:r>
              <a:rPr spc="15" dirty="0"/>
              <a:t>scenarios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493268"/>
            <a:ext cx="4222115" cy="612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306705">
              <a:lnSpc>
                <a:spcPct val="100000"/>
              </a:lnSpc>
              <a:spcBef>
                <a:spcPts val="245"/>
              </a:spcBef>
            </a:pP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Suppose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randomly select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three individuals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US,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exactly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1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has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high-speed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broadband connection at</a:t>
            </a:r>
            <a:r>
              <a:rPr sz="1200" spc="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home?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070597"/>
            <a:ext cx="3943985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200" spc="-35" dirty="0">
                <a:latin typeface="Arial"/>
                <a:cs typeface="Arial"/>
              </a:rPr>
              <a:t>Let’s call </a:t>
            </a:r>
            <a:r>
              <a:rPr sz="1200" spc="-30" dirty="0">
                <a:latin typeface="Arial"/>
                <a:cs typeface="Arial"/>
              </a:rPr>
              <a:t>these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spc="-25" dirty="0">
                <a:latin typeface="Arial"/>
                <a:cs typeface="Arial"/>
              </a:rPr>
              <a:t>Anthony </a:t>
            </a:r>
            <a:r>
              <a:rPr sz="1200" spc="-70" dirty="0">
                <a:latin typeface="Arial"/>
                <a:cs typeface="Arial"/>
              </a:rPr>
              <a:t>(A), </a:t>
            </a:r>
            <a:r>
              <a:rPr sz="1200" spc="-35" dirty="0">
                <a:latin typeface="Arial"/>
                <a:cs typeface="Arial"/>
              </a:rPr>
              <a:t>Barry </a:t>
            </a:r>
            <a:r>
              <a:rPr sz="1200" spc="-60" dirty="0">
                <a:latin typeface="Arial"/>
                <a:cs typeface="Arial"/>
              </a:rPr>
              <a:t>(B), </a:t>
            </a:r>
            <a:r>
              <a:rPr sz="1200" spc="-30" dirty="0">
                <a:latin typeface="Arial"/>
                <a:cs typeface="Arial"/>
              </a:rPr>
              <a:t>Cam </a:t>
            </a:r>
            <a:r>
              <a:rPr sz="1200" spc="-65" dirty="0">
                <a:latin typeface="Arial"/>
                <a:cs typeface="Arial"/>
              </a:rPr>
              <a:t>(C). </a:t>
            </a:r>
            <a:r>
              <a:rPr sz="1200" spc="-40" dirty="0">
                <a:latin typeface="Arial"/>
                <a:cs typeface="Arial"/>
              </a:rPr>
              <a:t>Each 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three </a:t>
            </a:r>
            <a:r>
              <a:rPr sz="1200" spc="-30" dirty="0">
                <a:latin typeface="Arial"/>
                <a:cs typeface="Arial"/>
              </a:rPr>
              <a:t>scenarios </a:t>
            </a:r>
            <a:r>
              <a:rPr sz="1200" spc="-15" dirty="0">
                <a:latin typeface="Arial"/>
                <a:cs typeface="Arial"/>
              </a:rPr>
              <a:t>below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satisfy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condition of  </a:t>
            </a:r>
            <a:r>
              <a:rPr sz="1200" spc="-20" dirty="0">
                <a:latin typeface="Arial"/>
                <a:cs typeface="Arial"/>
              </a:rPr>
              <a:t>“exactly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them </a:t>
            </a:r>
            <a:r>
              <a:rPr sz="1200" spc="-40" dirty="0">
                <a:latin typeface="Arial"/>
                <a:cs typeface="Arial"/>
              </a:rPr>
              <a:t>says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Yes”: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600" y="1790382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8913" y="1712684"/>
            <a:ext cx="871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3730" algn="l"/>
              </a:tabLst>
            </a:pPr>
            <a:r>
              <a:rPr sz="1000" u="sng" spc="-1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r>
              <a:rPr sz="1000" spc="-60" dirty="0">
                <a:latin typeface="Georgia"/>
                <a:cs typeface="Georgia"/>
              </a:rPr>
              <a:t>	</a:t>
            </a:r>
            <a:r>
              <a:rPr sz="1000" u="sng" spc="-1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2430" y="1712684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1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0967" y="1865058"/>
            <a:ext cx="159131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4685" algn="l"/>
                <a:tab pos="1254760" algn="l"/>
              </a:tabLst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	</a:t>
            </a: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	</a:t>
            </a: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3341" y="1789899"/>
            <a:ext cx="1659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140" algn="l"/>
                <a:tab pos="1224280" algn="l"/>
              </a:tabLst>
            </a:pPr>
            <a:r>
              <a:rPr sz="1000" spc="-65" dirty="0">
                <a:latin typeface="DejaVu Serif"/>
                <a:cs typeface="DejaVu Serif"/>
              </a:rPr>
              <a:t>×	×	≈</a:t>
            </a:r>
            <a:r>
              <a:rPr sz="1000" spc="-100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610" y="57937"/>
            <a:ext cx="17830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Considering many</a:t>
            </a:r>
            <a:r>
              <a:rPr spc="-15" dirty="0"/>
              <a:t> </a:t>
            </a:r>
            <a:r>
              <a:rPr spc="15" dirty="0"/>
              <a:t>scenarios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493268"/>
            <a:ext cx="4222115" cy="612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306705">
              <a:lnSpc>
                <a:spcPct val="100000"/>
              </a:lnSpc>
              <a:spcBef>
                <a:spcPts val="245"/>
              </a:spcBef>
            </a:pP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Suppose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randomly select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three individuals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US,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exactly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1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has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high-speed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broadband connection at</a:t>
            </a:r>
            <a:r>
              <a:rPr sz="1200" spc="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home?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070597"/>
            <a:ext cx="3943985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200" spc="-35" dirty="0">
                <a:latin typeface="Arial"/>
                <a:cs typeface="Arial"/>
              </a:rPr>
              <a:t>Let’s call </a:t>
            </a:r>
            <a:r>
              <a:rPr sz="1200" spc="-30" dirty="0">
                <a:latin typeface="Arial"/>
                <a:cs typeface="Arial"/>
              </a:rPr>
              <a:t>these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spc="-25" dirty="0">
                <a:latin typeface="Arial"/>
                <a:cs typeface="Arial"/>
              </a:rPr>
              <a:t>Anthony </a:t>
            </a:r>
            <a:r>
              <a:rPr sz="1200" spc="-70" dirty="0">
                <a:latin typeface="Arial"/>
                <a:cs typeface="Arial"/>
              </a:rPr>
              <a:t>(A), </a:t>
            </a:r>
            <a:r>
              <a:rPr sz="1200" spc="-35" dirty="0">
                <a:latin typeface="Arial"/>
                <a:cs typeface="Arial"/>
              </a:rPr>
              <a:t>Barry </a:t>
            </a:r>
            <a:r>
              <a:rPr sz="1200" spc="-60" dirty="0">
                <a:latin typeface="Arial"/>
                <a:cs typeface="Arial"/>
              </a:rPr>
              <a:t>(B), </a:t>
            </a:r>
            <a:r>
              <a:rPr sz="1200" spc="-30" dirty="0">
                <a:latin typeface="Arial"/>
                <a:cs typeface="Arial"/>
              </a:rPr>
              <a:t>Cam </a:t>
            </a:r>
            <a:r>
              <a:rPr sz="1200" spc="-65" dirty="0">
                <a:latin typeface="Arial"/>
                <a:cs typeface="Arial"/>
              </a:rPr>
              <a:t>(C). </a:t>
            </a:r>
            <a:r>
              <a:rPr sz="1200" spc="-40" dirty="0">
                <a:latin typeface="Arial"/>
                <a:cs typeface="Arial"/>
              </a:rPr>
              <a:t>Each 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three </a:t>
            </a:r>
            <a:r>
              <a:rPr sz="1200" spc="-30" dirty="0">
                <a:latin typeface="Arial"/>
                <a:cs typeface="Arial"/>
              </a:rPr>
              <a:t>scenarios </a:t>
            </a:r>
            <a:r>
              <a:rPr sz="1200" spc="-15" dirty="0">
                <a:latin typeface="Arial"/>
                <a:cs typeface="Arial"/>
              </a:rPr>
              <a:t>below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satisfy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condition of  </a:t>
            </a:r>
            <a:r>
              <a:rPr sz="1200" spc="-20" dirty="0">
                <a:latin typeface="Arial"/>
                <a:cs typeface="Arial"/>
              </a:rPr>
              <a:t>“exactly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them </a:t>
            </a:r>
            <a:r>
              <a:rPr sz="1200" spc="-40" dirty="0">
                <a:latin typeface="Arial"/>
                <a:cs typeface="Arial"/>
              </a:rPr>
              <a:t>says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Yes”: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600" y="1790382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0967" y="1712684"/>
            <a:ext cx="3860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">
              <a:lnSpc>
                <a:spcPts val="1200"/>
              </a:lnSpc>
              <a:spcBef>
                <a:spcPts val="95"/>
              </a:spcBef>
            </a:pP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3341" y="1789899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3079" y="1712684"/>
            <a:ext cx="3441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055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600" y="2106612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6478" y="2106129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544" y="2029040"/>
            <a:ext cx="871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3095" algn="l"/>
              </a:tabLst>
            </a:pPr>
            <a:r>
              <a:rPr sz="1000" u="sng" spc="-1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u="sng" spc="-1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0967" y="2181288"/>
            <a:ext cx="98615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07695" algn="l"/>
              </a:tabLst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	</a:t>
            </a: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3289" y="1789899"/>
            <a:ext cx="123825" cy="49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3154" y="1712684"/>
            <a:ext cx="348615" cy="64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61594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5048" y="1789899"/>
            <a:ext cx="447675" cy="49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25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25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82575"/>
            <a:ext cx="4610100" cy="307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441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latin typeface="Arial"/>
                <a:cs typeface="Arial"/>
              </a:rPr>
              <a:t>General Probability Distribution Properties</a:t>
            </a:r>
            <a:r>
              <a:rPr lang="en-US" sz="1050" spc="-15" dirty="0" smtClean="0">
                <a:latin typeface="Arial"/>
                <a:cs typeface="Arial"/>
              </a:rPr>
              <a:t>: </a:t>
            </a:r>
            <a:r>
              <a:rPr lang="en-US" sz="1050" dirty="0" smtClean="0"/>
              <a:t>🔍 </a:t>
            </a:r>
            <a:r>
              <a:rPr lang="en-US" sz="1050" dirty="0"/>
              <a:t>👫</a:t>
            </a:r>
            <a:r>
              <a:rPr lang="en-US" sz="1050" b="1" dirty="0"/>
              <a:t> </a:t>
            </a:r>
            <a:r>
              <a:rPr sz="1050" spc="-15" dirty="0" smtClean="0">
                <a:latin typeface="Arial"/>
                <a:cs typeface="Arial"/>
              </a:rPr>
              <a:t>Two </a:t>
            </a:r>
            <a:r>
              <a:rPr sz="1050" spc="25" dirty="0">
                <a:latin typeface="Arial"/>
                <a:cs typeface="Arial"/>
              </a:rPr>
              <a:t>types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25" dirty="0">
                <a:latin typeface="Arial"/>
                <a:cs typeface="Arial"/>
              </a:rPr>
              <a:t>probability distributions: </a:t>
            </a:r>
            <a:r>
              <a:rPr sz="1050" spc="20" dirty="0">
                <a:latin typeface="Arial"/>
                <a:cs typeface="Arial"/>
              </a:rPr>
              <a:t>discrete </a:t>
            </a:r>
            <a:r>
              <a:rPr sz="1050" spc="25" dirty="0">
                <a:latin typeface="Arial"/>
                <a:cs typeface="Arial"/>
              </a:rPr>
              <a:t>and  continuous</a:t>
            </a:r>
            <a:endParaRPr sz="1050" dirty="0"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Distribution Properties:</a:t>
            </a: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unimodal,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symmetric, and follows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68-95-99.7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scores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any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9207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lang="en-US" sz="1050" u="sng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Properties</a:t>
            </a: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9207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calculating 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exact 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given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trials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431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Expected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standard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deviation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can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calculated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using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its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parameters 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sz="1050" spc="-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3536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Relationship between Binomial and Normal Distribution:</a:t>
            </a:r>
            <a:endParaRPr lang="en-US" sz="1050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35369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🖳 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approaches normal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 is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met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768110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610" y="57937"/>
            <a:ext cx="17830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Considering many</a:t>
            </a:r>
            <a:r>
              <a:rPr spc="-15" dirty="0"/>
              <a:t> </a:t>
            </a:r>
            <a:r>
              <a:rPr spc="15" dirty="0"/>
              <a:t>scenarios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493268"/>
            <a:ext cx="4222115" cy="612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306705">
              <a:lnSpc>
                <a:spcPct val="100000"/>
              </a:lnSpc>
              <a:spcBef>
                <a:spcPts val="245"/>
              </a:spcBef>
            </a:pP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Suppose we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randomly select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three individuals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US,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exactly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1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has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high-speed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broadband connection at</a:t>
            </a:r>
            <a:r>
              <a:rPr sz="1200" spc="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home?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070597"/>
            <a:ext cx="3943985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200" spc="-35" dirty="0">
                <a:latin typeface="Arial"/>
                <a:cs typeface="Arial"/>
              </a:rPr>
              <a:t>Let’s call </a:t>
            </a:r>
            <a:r>
              <a:rPr sz="1200" spc="-30" dirty="0">
                <a:latin typeface="Arial"/>
                <a:cs typeface="Arial"/>
              </a:rPr>
              <a:t>these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spc="-25" dirty="0">
                <a:latin typeface="Arial"/>
                <a:cs typeface="Arial"/>
              </a:rPr>
              <a:t>Anthony </a:t>
            </a:r>
            <a:r>
              <a:rPr sz="1200" spc="-70" dirty="0">
                <a:latin typeface="Arial"/>
                <a:cs typeface="Arial"/>
              </a:rPr>
              <a:t>(A), </a:t>
            </a:r>
            <a:r>
              <a:rPr sz="1200" spc="-35" dirty="0">
                <a:latin typeface="Arial"/>
                <a:cs typeface="Arial"/>
              </a:rPr>
              <a:t>Barry </a:t>
            </a:r>
            <a:r>
              <a:rPr sz="1200" spc="-60" dirty="0">
                <a:latin typeface="Arial"/>
                <a:cs typeface="Arial"/>
              </a:rPr>
              <a:t>(B), </a:t>
            </a:r>
            <a:r>
              <a:rPr sz="1200" spc="-30" dirty="0">
                <a:latin typeface="Arial"/>
                <a:cs typeface="Arial"/>
              </a:rPr>
              <a:t>Cam </a:t>
            </a:r>
            <a:r>
              <a:rPr sz="1200" spc="-65" dirty="0">
                <a:latin typeface="Arial"/>
                <a:cs typeface="Arial"/>
              </a:rPr>
              <a:t>(C). </a:t>
            </a:r>
            <a:r>
              <a:rPr sz="1200" spc="-40" dirty="0">
                <a:latin typeface="Arial"/>
                <a:cs typeface="Arial"/>
              </a:rPr>
              <a:t>Each 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three </a:t>
            </a:r>
            <a:r>
              <a:rPr sz="1200" spc="-30" dirty="0">
                <a:latin typeface="Arial"/>
                <a:cs typeface="Arial"/>
              </a:rPr>
              <a:t>scenarios </a:t>
            </a:r>
            <a:r>
              <a:rPr sz="1200" spc="-15" dirty="0">
                <a:latin typeface="Arial"/>
                <a:cs typeface="Arial"/>
              </a:rPr>
              <a:t>below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satisfy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condition of  </a:t>
            </a:r>
            <a:r>
              <a:rPr sz="1200" spc="-20" dirty="0">
                <a:latin typeface="Arial"/>
                <a:cs typeface="Arial"/>
              </a:rPr>
              <a:t>“exactly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them </a:t>
            </a:r>
            <a:r>
              <a:rPr sz="1200" spc="-40" dirty="0">
                <a:latin typeface="Arial"/>
                <a:cs typeface="Arial"/>
              </a:rPr>
              <a:t>says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Yes”: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600" y="1790382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600" y="2106612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600" y="2422969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0967" y="1712684"/>
            <a:ext cx="386080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">
              <a:lnSpc>
                <a:spcPts val="1200"/>
              </a:lnSpc>
              <a:spcBef>
                <a:spcPts val="95"/>
              </a:spcBef>
            </a:pP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  <a:p>
            <a:pPr marL="57150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57150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6478" y="1789899"/>
            <a:ext cx="17081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6217" y="1712684"/>
            <a:ext cx="391160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59055">
              <a:lnSpc>
                <a:spcPts val="1200"/>
              </a:lnSpc>
            </a:pP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82550">
              <a:lnSpc>
                <a:spcPts val="1200"/>
              </a:lnSpc>
              <a:spcBef>
                <a:spcPts val="95"/>
              </a:spcBef>
            </a:pP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  <a:p>
            <a:pPr marL="59690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6554" y="1789899"/>
            <a:ext cx="17081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  <a:p>
            <a:pPr marL="59055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292" y="1712684"/>
            <a:ext cx="39560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59055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108585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59055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85090">
              <a:lnSpc>
                <a:spcPts val="1200"/>
              </a:lnSpc>
              <a:spcBef>
                <a:spcPts val="95"/>
              </a:spcBef>
            </a:pP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5048" y="1789899"/>
            <a:ext cx="44767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25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25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25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9610" y="57937"/>
            <a:ext cx="17830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Considering many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scenarios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493268"/>
            <a:ext cx="4222115" cy="612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306705">
              <a:lnSpc>
                <a:spcPct val="100000"/>
              </a:lnSpc>
              <a:spcBef>
                <a:spcPts val="245"/>
              </a:spcBef>
            </a:pPr>
            <a:r>
              <a:rPr sz="1200" spc="-20" dirty="0">
                <a:solidFill>
                  <a:srgbClr val="0E3652"/>
                </a:solidFill>
              </a:rPr>
              <a:t>Suppose we </a:t>
            </a:r>
            <a:r>
              <a:rPr sz="1200" spc="-25" dirty="0">
                <a:solidFill>
                  <a:srgbClr val="0E3652"/>
                </a:solidFill>
              </a:rPr>
              <a:t>randomly select </a:t>
            </a:r>
            <a:r>
              <a:rPr sz="1200" spc="-35" dirty="0">
                <a:solidFill>
                  <a:srgbClr val="0E3652"/>
                </a:solidFill>
              </a:rPr>
              <a:t>three individuals </a:t>
            </a:r>
            <a:r>
              <a:rPr sz="1200" spc="-25" dirty="0">
                <a:solidFill>
                  <a:srgbClr val="0E3652"/>
                </a:solidFill>
              </a:rPr>
              <a:t>from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35" dirty="0">
                <a:solidFill>
                  <a:srgbClr val="0E3652"/>
                </a:solidFill>
              </a:rPr>
              <a:t>US,  </a:t>
            </a:r>
            <a:r>
              <a:rPr sz="1200" spc="-15" dirty="0">
                <a:solidFill>
                  <a:srgbClr val="0E3652"/>
                </a:solidFill>
              </a:rPr>
              <a:t>what </a:t>
            </a:r>
            <a:r>
              <a:rPr sz="1200" spc="-40" dirty="0">
                <a:solidFill>
                  <a:srgbClr val="0E3652"/>
                </a:solidFill>
              </a:rPr>
              <a:t>is </a:t>
            </a:r>
            <a:r>
              <a:rPr sz="1200" spc="-20" dirty="0">
                <a:solidFill>
                  <a:srgbClr val="0E3652"/>
                </a:solidFill>
              </a:rPr>
              <a:t>the probability </a:t>
            </a:r>
            <a:r>
              <a:rPr sz="1200" spc="-10" dirty="0">
                <a:solidFill>
                  <a:srgbClr val="0E3652"/>
                </a:solidFill>
              </a:rPr>
              <a:t>that </a:t>
            </a:r>
            <a:r>
              <a:rPr sz="1200" spc="-30" dirty="0">
                <a:solidFill>
                  <a:srgbClr val="0E3652"/>
                </a:solidFill>
              </a:rPr>
              <a:t>exactly </a:t>
            </a:r>
            <a:r>
              <a:rPr sz="1200" spc="-10" dirty="0">
                <a:solidFill>
                  <a:srgbClr val="0E3652"/>
                </a:solidFill>
              </a:rPr>
              <a:t>1 </a:t>
            </a:r>
            <a:r>
              <a:rPr sz="1200" spc="-35" dirty="0">
                <a:solidFill>
                  <a:srgbClr val="0E3652"/>
                </a:solidFill>
              </a:rPr>
              <a:t>has </a:t>
            </a:r>
            <a:r>
              <a:rPr sz="1200" spc="-20" dirty="0">
                <a:solidFill>
                  <a:srgbClr val="0E3652"/>
                </a:solidFill>
              </a:rPr>
              <a:t>high-speed  </a:t>
            </a:r>
            <a:r>
              <a:rPr sz="1200" spc="-15" dirty="0">
                <a:solidFill>
                  <a:srgbClr val="0E3652"/>
                </a:solidFill>
              </a:rPr>
              <a:t>broadband connection at</a:t>
            </a:r>
            <a:r>
              <a:rPr sz="1200" spc="25" dirty="0">
                <a:solidFill>
                  <a:srgbClr val="0E3652"/>
                </a:solidFill>
              </a:rPr>
              <a:t> </a:t>
            </a:r>
            <a:r>
              <a:rPr sz="1200" spc="-25" dirty="0">
                <a:solidFill>
                  <a:srgbClr val="0E3652"/>
                </a:solidFill>
              </a:rPr>
              <a:t>home?</a:t>
            </a:r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240411" y="1070597"/>
            <a:ext cx="3943985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200" spc="-35" dirty="0">
                <a:latin typeface="Arial"/>
                <a:cs typeface="Arial"/>
              </a:rPr>
              <a:t>Let’s call </a:t>
            </a:r>
            <a:r>
              <a:rPr sz="1200" spc="-30" dirty="0">
                <a:latin typeface="Arial"/>
                <a:cs typeface="Arial"/>
              </a:rPr>
              <a:t>these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spc="-25" dirty="0">
                <a:latin typeface="Arial"/>
                <a:cs typeface="Arial"/>
              </a:rPr>
              <a:t>Anthony </a:t>
            </a:r>
            <a:r>
              <a:rPr sz="1200" spc="-70" dirty="0">
                <a:latin typeface="Arial"/>
                <a:cs typeface="Arial"/>
              </a:rPr>
              <a:t>(A), </a:t>
            </a:r>
            <a:r>
              <a:rPr sz="1200" spc="-35" dirty="0">
                <a:latin typeface="Arial"/>
                <a:cs typeface="Arial"/>
              </a:rPr>
              <a:t>Barry </a:t>
            </a:r>
            <a:r>
              <a:rPr sz="1200" spc="-60" dirty="0">
                <a:latin typeface="Arial"/>
                <a:cs typeface="Arial"/>
              </a:rPr>
              <a:t>(B), </a:t>
            </a:r>
            <a:r>
              <a:rPr sz="1200" spc="-30" dirty="0">
                <a:latin typeface="Arial"/>
                <a:cs typeface="Arial"/>
              </a:rPr>
              <a:t>Cam </a:t>
            </a:r>
            <a:r>
              <a:rPr sz="1200" spc="-65" dirty="0">
                <a:latin typeface="Arial"/>
                <a:cs typeface="Arial"/>
              </a:rPr>
              <a:t>(C). </a:t>
            </a:r>
            <a:r>
              <a:rPr sz="1200" spc="-40" dirty="0">
                <a:latin typeface="Arial"/>
                <a:cs typeface="Arial"/>
              </a:rPr>
              <a:t>Each 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three </a:t>
            </a:r>
            <a:r>
              <a:rPr sz="1200" spc="-30" dirty="0">
                <a:latin typeface="Arial"/>
                <a:cs typeface="Arial"/>
              </a:rPr>
              <a:t>scenarios </a:t>
            </a:r>
            <a:r>
              <a:rPr sz="1200" spc="-15" dirty="0">
                <a:latin typeface="Arial"/>
                <a:cs typeface="Arial"/>
              </a:rPr>
              <a:t>below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satisfy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condition of  </a:t>
            </a:r>
            <a:r>
              <a:rPr sz="1200" spc="-20" dirty="0">
                <a:latin typeface="Arial"/>
                <a:cs typeface="Arial"/>
              </a:rPr>
              <a:t>“exactly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them </a:t>
            </a:r>
            <a:r>
              <a:rPr sz="1200" spc="-40" dirty="0">
                <a:latin typeface="Arial"/>
                <a:cs typeface="Arial"/>
              </a:rPr>
              <a:t>says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Yes”: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600" y="1790382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600" y="2106612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6478" y="1789899"/>
            <a:ext cx="170815" cy="49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3289" y="1789899"/>
            <a:ext cx="123825" cy="49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5048" y="1789899"/>
            <a:ext cx="447675" cy="49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25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25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600" y="2422969"/>
            <a:ext cx="66548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Scenario</a:t>
            </a:r>
            <a:r>
              <a:rPr sz="1000" spc="-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0967" y="1712684"/>
            <a:ext cx="386080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">
              <a:lnSpc>
                <a:spcPts val="1200"/>
              </a:lnSpc>
              <a:spcBef>
                <a:spcPts val="95"/>
              </a:spcBef>
            </a:pP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  <a:p>
            <a:pPr marL="57150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57150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80" dirty="0">
                <a:latin typeface="Arial"/>
                <a:cs typeface="Arial"/>
              </a:rPr>
              <a:t>(A)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6478" y="2422487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6217" y="1712684"/>
            <a:ext cx="391160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59055">
              <a:lnSpc>
                <a:spcPts val="1200"/>
              </a:lnSpc>
            </a:pP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82550">
              <a:lnSpc>
                <a:spcPts val="1200"/>
              </a:lnSpc>
              <a:spcBef>
                <a:spcPts val="95"/>
              </a:spcBef>
            </a:pP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  <a:p>
            <a:pPr marL="59690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65" dirty="0">
                <a:latin typeface="Arial"/>
                <a:cs typeface="Arial"/>
              </a:rPr>
              <a:t>(B)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6554" y="2422487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×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292" y="1712684"/>
            <a:ext cx="39560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59055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108585">
              <a:lnSpc>
                <a:spcPts val="1200"/>
              </a:lnSpc>
              <a:spcBef>
                <a:spcPts val="95"/>
              </a:spcBef>
            </a:pP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30</a:t>
            </a:r>
            <a:endParaRPr sz="1000">
              <a:latin typeface="Georgia"/>
              <a:cs typeface="Georgia"/>
            </a:endParaRPr>
          </a:p>
          <a:p>
            <a:pPr marL="59055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85090">
              <a:lnSpc>
                <a:spcPts val="1200"/>
              </a:lnSpc>
              <a:spcBef>
                <a:spcPts val="95"/>
              </a:spcBef>
            </a:pP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0</a:t>
            </a:r>
            <a:r>
              <a:rPr sz="10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000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70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200"/>
              </a:lnSpc>
            </a:pPr>
            <a:r>
              <a:rPr sz="1000" spc="-75" dirty="0">
                <a:latin typeface="Arial"/>
                <a:cs typeface="Arial"/>
              </a:rPr>
              <a:t>(C)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5048" y="2422487"/>
            <a:ext cx="447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DejaVu Serif"/>
                <a:cs typeface="DejaVu Serif"/>
              </a:rPr>
              <a:t>≈</a:t>
            </a:r>
            <a:r>
              <a:rPr sz="1000" spc="-100" dirty="0">
                <a:latin typeface="DejaVu Serif"/>
                <a:cs typeface="DejaVu Serif"/>
              </a:rPr>
              <a:t> </a:t>
            </a:r>
            <a:r>
              <a:rPr sz="1000" spc="-70" dirty="0">
                <a:latin typeface="Georgia"/>
                <a:cs typeface="Georgia"/>
              </a:rPr>
              <a:t>0</a:t>
            </a:r>
            <a:r>
              <a:rPr sz="1000" i="1" spc="-70" dirty="0">
                <a:latin typeface="Times New Roman"/>
                <a:cs typeface="Times New Roman"/>
              </a:rPr>
              <a:t>.</a:t>
            </a:r>
            <a:r>
              <a:rPr sz="1000" spc="-70" dirty="0">
                <a:latin typeface="Georgia"/>
                <a:cs typeface="Georgia"/>
              </a:rPr>
              <a:t>063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411" y="2651620"/>
            <a:ext cx="3957320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exactly one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3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spc="-35" dirty="0">
                <a:latin typeface="Arial"/>
                <a:cs typeface="Arial"/>
              </a:rPr>
              <a:t>saying </a:t>
            </a:r>
            <a:r>
              <a:rPr sz="1200" spc="-90" dirty="0">
                <a:latin typeface="Arial"/>
                <a:cs typeface="Arial"/>
              </a:rPr>
              <a:t>Yes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25" dirty="0">
                <a:latin typeface="Arial"/>
                <a:cs typeface="Arial"/>
              </a:rPr>
              <a:t>sum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all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these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probabilities.</a:t>
            </a:r>
            <a:endParaRPr sz="1200">
              <a:latin typeface="Arial"/>
              <a:cs typeface="Arial"/>
            </a:endParaRPr>
          </a:p>
          <a:p>
            <a:pPr marL="703580">
              <a:lnSpc>
                <a:spcPct val="100000"/>
              </a:lnSpc>
              <a:spcBef>
                <a:spcPts val="509"/>
              </a:spcBef>
            </a:pPr>
            <a:r>
              <a:rPr sz="1200" spc="-65" dirty="0">
                <a:latin typeface="Arial"/>
                <a:cs typeface="Arial"/>
              </a:rPr>
              <a:t>0</a:t>
            </a:r>
            <a:r>
              <a:rPr sz="1200" i="1" spc="-65" dirty="0">
                <a:latin typeface="Times New Roman"/>
                <a:cs typeface="Times New Roman"/>
              </a:rPr>
              <a:t>.</a:t>
            </a:r>
            <a:r>
              <a:rPr sz="1200" spc="-65" dirty="0">
                <a:latin typeface="Arial"/>
                <a:cs typeface="Arial"/>
              </a:rPr>
              <a:t>063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+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0</a:t>
            </a:r>
            <a:r>
              <a:rPr sz="1200" i="1" spc="-65" dirty="0">
                <a:latin typeface="Times New Roman"/>
                <a:cs typeface="Times New Roman"/>
              </a:rPr>
              <a:t>.</a:t>
            </a:r>
            <a:r>
              <a:rPr sz="1200" spc="-65" dirty="0">
                <a:latin typeface="Arial"/>
                <a:cs typeface="Arial"/>
              </a:rPr>
              <a:t>063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+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0</a:t>
            </a:r>
            <a:r>
              <a:rPr sz="1200" i="1" spc="-65" dirty="0">
                <a:latin typeface="Times New Roman"/>
                <a:cs typeface="Times New Roman"/>
              </a:rPr>
              <a:t>.</a:t>
            </a:r>
            <a:r>
              <a:rPr sz="1200" spc="-65" dirty="0">
                <a:latin typeface="Arial"/>
                <a:cs typeface="Arial"/>
              </a:rPr>
              <a:t>063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3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80" dirty="0">
                <a:latin typeface="DejaVu Serif"/>
                <a:cs typeface="DejaVu Serif"/>
              </a:rPr>
              <a:t>×</a:t>
            </a:r>
            <a:r>
              <a:rPr sz="1200" spc="-114" dirty="0">
                <a:latin typeface="DejaVu Serif"/>
                <a:cs typeface="DejaVu Serif"/>
              </a:rPr>
              <a:t> </a:t>
            </a:r>
            <a:r>
              <a:rPr sz="1200" spc="-65" dirty="0">
                <a:latin typeface="Arial"/>
                <a:cs typeface="Arial"/>
              </a:rPr>
              <a:t>0</a:t>
            </a:r>
            <a:r>
              <a:rPr sz="1200" i="1" spc="-65" dirty="0">
                <a:latin typeface="Times New Roman"/>
                <a:cs typeface="Times New Roman"/>
              </a:rPr>
              <a:t>.</a:t>
            </a:r>
            <a:r>
              <a:rPr sz="1200" spc="-65" dirty="0">
                <a:latin typeface="Arial"/>
                <a:cs typeface="Arial"/>
              </a:rPr>
              <a:t>063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0</a:t>
            </a:r>
            <a:r>
              <a:rPr sz="1200" i="1" spc="-65" dirty="0">
                <a:latin typeface="Times New Roman"/>
                <a:cs typeface="Times New Roman"/>
              </a:rPr>
              <a:t>.</a:t>
            </a:r>
            <a:r>
              <a:rPr sz="1200" spc="-65" dirty="0">
                <a:latin typeface="Arial"/>
                <a:cs typeface="Arial"/>
              </a:rPr>
              <a:t>189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3436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Binomial</a:t>
            </a:r>
            <a:r>
              <a:rPr spc="-10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928745" cy="1092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question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prior </a:t>
            </a:r>
            <a:r>
              <a:rPr sz="1200" spc="-35" dirty="0">
                <a:latin typeface="Arial"/>
                <a:cs typeface="Arial"/>
              </a:rPr>
              <a:t>slide </a:t>
            </a:r>
            <a:r>
              <a:rPr sz="1200" spc="-25" dirty="0">
                <a:latin typeface="Arial"/>
                <a:cs typeface="Arial"/>
              </a:rPr>
              <a:t>asked </a:t>
            </a:r>
            <a:r>
              <a:rPr sz="1200" spc="-20" dirty="0">
                <a:latin typeface="Arial"/>
                <a:cs typeface="Arial"/>
              </a:rPr>
              <a:t>for the probability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successes, </a:t>
            </a:r>
            <a:r>
              <a:rPr sz="1200" i="1" dirty="0">
                <a:solidFill>
                  <a:srgbClr val="024F84"/>
                </a:solidFill>
                <a:latin typeface="Times New Roman"/>
                <a:cs typeface="Times New Roman"/>
              </a:rPr>
              <a:t>k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trials, </a:t>
            </a:r>
            <a:r>
              <a:rPr sz="1200" i="1" spc="25" dirty="0">
                <a:solidFill>
                  <a:srgbClr val="024F84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Arial"/>
                <a:cs typeface="Arial"/>
              </a:rPr>
              <a:t>,  </a:t>
            </a:r>
            <a:r>
              <a:rPr sz="1200" spc="-55" dirty="0">
                <a:latin typeface="Arial"/>
                <a:cs typeface="Arial"/>
              </a:rPr>
              <a:t>(</a:t>
            </a:r>
            <a:r>
              <a:rPr sz="1200" i="1" spc="-55" dirty="0">
                <a:latin typeface="Times New Roman"/>
                <a:cs typeface="Times New Roman"/>
              </a:rPr>
              <a:t>k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spc="-85" dirty="0">
                <a:latin typeface="Arial"/>
                <a:cs typeface="Arial"/>
              </a:rPr>
              <a:t>1 </a:t>
            </a:r>
            <a:r>
              <a:rPr sz="1200" spc="-20" dirty="0">
                <a:latin typeface="Arial"/>
                <a:cs typeface="Arial"/>
              </a:rPr>
              <a:t>success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i="1" spc="55" dirty="0">
                <a:latin typeface="Times New Roman"/>
                <a:cs typeface="Times New Roman"/>
              </a:rPr>
              <a:t>n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spc="-85" dirty="0">
                <a:latin typeface="Arial"/>
                <a:cs typeface="Arial"/>
              </a:rPr>
              <a:t>3 </a:t>
            </a:r>
            <a:r>
              <a:rPr sz="1200" spc="-40" dirty="0">
                <a:latin typeface="Arial"/>
                <a:cs typeface="Arial"/>
              </a:rPr>
              <a:t>trials),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we calculated </a:t>
            </a:r>
            <a:r>
              <a:rPr sz="1200" spc="-25" dirty="0">
                <a:latin typeface="Arial"/>
                <a:cs typeface="Arial"/>
              </a:rPr>
              <a:t>this  </a:t>
            </a:r>
            <a:r>
              <a:rPr sz="1200" spc="-20" dirty="0">
                <a:latin typeface="Arial"/>
                <a:cs typeface="Arial"/>
              </a:rPr>
              <a:t>probability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  <a:p>
            <a:pPr marL="922655">
              <a:lnSpc>
                <a:spcPct val="100000"/>
              </a:lnSpc>
              <a:spcBef>
                <a:spcPts val="1215"/>
              </a:spcBef>
            </a:pPr>
            <a:r>
              <a:rPr sz="1200" i="1" spc="375" dirty="0">
                <a:latin typeface="Times New Roman"/>
                <a:cs typeface="Times New Roman"/>
              </a:rPr>
              <a:t>#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10" dirty="0">
                <a:latin typeface="Times New Roman"/>
                <a:cs typeface="Times New Roman"/>
              </a:rPr>
              <a:t>of </a:t>
            </a:r>
            <a:r>
              <a:rPr sz="1200" i="1" spc="15" dirty="0">
                <a:latin typeface="Times New Roman"/>
                <a:cs typeface="Times New Roman"/>
              </a:rPr>
              <a:t>scenarios </a:t>
            </a:r>
            <a:r>
              <a:rPr sz="1200" spc="-80" dirty="0">
                <a:latin typeface="DejaVu Serif"/>
                <a:cs typeface="DejaVu Serif"/>
              </a:rPr>
              <a:t>× </a:t>
            </a:r>
            <a:r>
              <a:rPr sz="1200" i="1" spc="1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Arial"/>
                <a:cs typeface="Arial"/>
              </a:rPr>
              <a:t>(</a:t>
            </a:r>
            <a:r>
              <a:rPr sz="1200" i="1" spc="10" dirty="0">
                <a:latin typeface="Times New Roman"/>
                <a:cs typeface="Times New Roman"/>
              </a:rPr>
              <a:t>single </a:t>
            </a:r>
            <a:r>
              <a:rPr sz="1200" i="1" spc="20" dirty="0">
                <a:latin typeface="Times New Roman"/>
                <a:cs typeface="Times New Roman"/>
              </a:rPr>
              <a:t>scenario</a:t>
            </a:r>
            <a:r>
              <a:rPr sz="1200" spc="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3436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Binomial</a:t>
            </a:r>
            <a:r>
              <a:rPr spc="-10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928745" cy="1504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question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prior </a:t>
            </a:r>
            <a:r>
              <a:rPr sz="1200" spc="-35" dirty="0">
                <a:latin typeface="Arial"/>
                <a:cs typeface="Arial"/>
              </a:rPr>
              <a:t>slide </a:t>
            </a:r>
            <a:r>
              <a:rPr sz="1200" spc="-25" dirty="0">
                <a:latin typeface="Arial"/>
                <a:cs typeface="Arial"/>
              </a:rPr>
              <a:t>asked </a:t>
            </a:r>
            <a:r>
              <a:rPr sz="1200" spc="-20" dirty="0">
                <a:latin typeface="Arial"/>
                <a:cs typeface="Arial"/>
              </a:rPr>
              <a:t>for the probability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successes, </a:t>
            </a:r>
            <a:r>
              <a:rPr sz="1200" i="1" dirty="0">
                <a:solidFill>
                  <a:srgbClr val="024F84"/>
                </a:solidFill>
                <a:latin typeface="Times New Roman"/>
                <a:cs typeface="Times New Roman"/>
              </a:rPr>
              <a:t>k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trials, </a:t>
            </a:r>
            <a:r>
              <a:rPr sz="1200" i="1" spc="25" dirty="0">
                <a:solidFill>
                  <a:srgbClr val="024F84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Arial"/>
                <a:cs typeface="Arial"/>
              </a:rPr>
              <a:t>,  </a:t>
            </a:r>
            <a:r>
              <a:rPr sz="1200" spc="-55" dirty="0">
                <a:latin typeface="Arial"/>
                <a:cs typeface="Arial"/>
              </a:rPr>
              <a:t>(</a:t>
            </a:r>
            <a:r>
              <a:rPr sz="1200" i="1" spc="-55" dirty="0">
                <a:latin typeface="Times New Roman"/>
                <a:cs typeface="Times New Roman"/>
              </a:rPr>
              <a:t>k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spc="-85" dirty="0">
                <a:latin typeface="Arial"/>
                <a:cs typeface="Arial"/>
              </a:rPr>
              <a:t>1 </a:t>
            </a:r>
            <a:r>
              <a:rPr sz="1200" spc="-20" dirty="0">
                <a:latin typeface="Arial"/>
                <a:cs typeface="Arial"/>
              </a:rPr>
              <a:t>success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i="1" spc="55" dirty="0">
                <a:latin typeface="Times New Roman"/>
                <a:cs typeface="Times New Roman"/>
              </a:rPr>
              <a:t>n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spc="-85" dirty="0">
                <a:latin typeface="Arial"/>
                <a:cs typeface="Arial"/>
              </a:rPr>
              <a:t>3 </a:t>
            </a:r>
            <a:r>
              <a:rPr sz="1200" spc="-40" dirty="0">
                <a:latin typeface="Arial"/>
                <a:cs typeface="Arial"/>
              </a:rPr>
              <a:t>trials),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we calculated </a:t>
            </a:r>
            <a:r>
              <a:rPr sz="1200" spc="-25" dirty="0">
                <a:latin typeface="Arial"/>
                <a:cs typeface="Arial"/>
              </a:rPr>
              <a:t>this  </a:t>
            </a:r>
            <a:r>
              <a:rPr sz="1200" spc="-20" dirty="0">
                <a:latin typeface="Arial"/>
                <a:cs typeface="Arial"/>
              </a:rPr>
              <a:t>probability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  <a:p>
            <a:pPr marL="922655">
              <a:lnSpc>
                <a:spcPct val="100000"/>
              </a:lnSpc>
              <a:spcBef>
                <a:spcPts val="1215"/>
              </a:spcBef>
            </a:pPr>
            <a:r>
              <a:rPr sz="1200" i="1" spc="375" dirty="0">
                <a:latin typeface="Times New Roman"/>
                <a:cs typeface="Times New Roman"/>
              </a:rPr>
              <a:t>#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10" dirty="0">
                <a:latin typeface="Times New Roman"/>
                <a:cs typeface="Times New Roman"/>
              </a:rPr>
              <a:t>of </a:t>
            </a:r>
            <a:r>
              <a:rPr sz="1200" i="1" spc="15" dirty="0">
                <a:latin typeface="Times New Roman"/>
                <a:cs typeface="Times New Roman"/>
              </a:rPr>
              <a:t>scenarios </a:t>
            </a:r>
            <a:r>
              <a:rPr sz="1200" spc="-80" dirty="0">
                <a:latin typeface="DejaVu Serif"/>
                <a:cs typeface="DejaVu Serif"/>
              </a:rPr>
              <a:t>× </a:t>
            </a:r>
            <a:r>
              <a:rPr sz="1200" i="1" spc="1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Arial"/>
                <a:cs typeface="Arial"/>
              </a:rPr>
              <a:t>(</a:t>
            </a:r>
            <a:r>
              <a:rPr sz="1200" i="1" spc="10" dirty="0">
                <a:latin typeface="Times New Roman"/>
                <a:cs typeface="Times New Roman"/>
              </a:rPr>
              <a:t>single </a:t>
            </a:r>
            <a:r>
              <a:rPr sz="1200" i="1" spc="20" dirty="0">
                <a:latin typeface="Times New Roman"/>
                <a:cs typeface="Times New Roman"/>
              </a:rPr>
              <a:t>scenario</a:t>
            </a:r>
            <a:r>
              <a:rPr sz="1200" spc="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17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i="1" spc="1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Arial"/>
                <a:cs typeface="Arial"/>
              </a:rPr>
              <a:t>(</a:t>
            </a:r>
            <a:r>
              <a:rPr sz="1200" i="1" spc="10" dirty="0">
                <a:latin typeface="Times New Roman"/>
                <a:cs typeface="Times New Roman"/>
              </a:rPr>
              <a:t>single </a:t>
            </a:r>
            <a:r>
              <a:rPr sz="1200" i="1" spc="20" dirty="0">
                <a:latin typeface="Times New Roman"/>
                <a:cs typeface="Times New Roman"/>
              </a:rPr>
              <a:t>scenario</a:t>
            </a:r>
            <a:r>
              <a:rPr sz="1200" spc="20" dirty="0">
                <a:latin typeface="Arial"/>
                <a:cs typeface="Arial"/>
              </a:rPr>
              <a:t>)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i="1" spc="-20" dirty="0">
                <a:latin typeface="Times New Roman"/>
                <a:cs typeface="Times New Roman"/>
              </a:rPr>
              <a:t>p</a:t>
            </a:r>
            <a:r>
              <a:rPr sz="1200" i="1" spc="-30" baseline="31250" dirty="0">
                <a:latin typeface="Georgia"/>
                <a:cs typeface="Georgia"/>
              </a:rPr>
              <a:t>k </a:t>
            </a:r>
            <a:r>
              <a:rPr sz="1200" spc="-15" dirty="0">
                <a:latin typeface="Arial"/>
                <a:cs typeface="Arial"/>
              </a:rPr>
              <a:t>(1 </a:t>
            </a:r>
            <a:r>
              <a:rPr sz="1200" spc="-80" dirty="0">
                <a:latin typeface="DejaVu Serif"/>
                <a:cs typeface="DejaVu Serif"/>
              </a:rPr>
              <a:t>−</a:t>
            </a:r>
            <a:r>
              <a:rPr sz="1200" spc="-125" dirty="0">
                <a:latin typeface="DejaVu Serif"/>
                <a:cs typeface="DejaVu Serif"/>
              </a:rPr>
              <a:t> </a:t>
            </a:r>
            <a:r>
              <a:rPr sz="1200" i="1" spc="30" dirty="0">
                <a:latin typeface="Times New Roman"/>
                <a:cs typeface="Times New Roman"/>
              </a:rPr>
              <a:t>p</a:t>
            </a:r>
            <a:r>
              <a:rPr sz="1200" spc="30" dirty="0">
                <a:latin typeface="Arial"/>
                <a:cs typeface="Arial"/>
              </a:rPr>
              <a:t>)</a:t>
            </a:r>
            <a:r>
              <a:rPr sz="1200" spc="44" baseline="31250" dirty="0">
                <a:latin typeface="Trebuchet MS"/>
                <a:cs typeface="Trebuchet MS"/>
              </a:rPr>
              <a:t>(</a:t>
            </a:r>
            <a:r>
              <a:rPr sz="1200" i="1" spc="44" baseline="31250" dirty="0">
                <a:latin typeface="Georgia"/>
                <a:cs typeface="Georgia"/>
              </a:rPr>
              <a:t>n</a:t>
            </a:r>
            <a:r>
              <a:rPr sz="1200" i="1" spc="44" baseline="31250" dirty="0">
                <a:latin typeface="Times New Roman"/>
                <a:cs typeface="Times New Roman"/>
              </a:rPr>
              <a:t>−</a:t>
            </a:r>
            <a:r>
              <a:rPr sz="1200" i="1" spc="44" baseline="31250" dirty="0">
                <a:latin typeface="Georgia"/>
                <a:cs typeface="Georgia"/>
              </a:rPr>
              <a:t>k</a:t>
            </a:r>
            <a:r>
              <a:rPr sz="1200" spc="44" baseline="31250" dirty="0">
                <a:latin typeface="Trebuchet MS"/>
                <a:cs typeface="Trebuchet MS"/>
              </a:rPr>
              <a:t>)</a:t>
            </a:r>
            <a:endParaRPr sz="1200" baseline="31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718" y="1982406"/>
            <a:ext cx="376555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probability of success </a:t>
            </a:r>
            <a:r>
              <a:rPr sz="600" dirty="0">
                <a:latin typeface="Arial"/>
                <a:cs typeface="Arial"/>
              </a:rPr>
              <a:t>to </a:t>
            </a:r>
            <a:r>
              <a:rPr sz="600" spc="-10" dirty="0">
                <a:latin typeface="Arial"/>
                <a:cs typeface="Arial"/>
              </a:rPr>
              <a:t>the </a:t>
            </a:r>
            <a:r>
              <a:rPr sz="600" spc="-5" dirty="0">
                <a:latin typeface="Arial"/>
                <a:cs typeface="Arial"/>
              </a:rPr>
              <a:t>power </a:t>
            </a:r>
            <a:r>
              <a:rPr sz="600" spc="-10" dirty="0">
                <a:latin typeface="Arial"/>
                <a:cs typeface="Arial"/>
              </a:rPr>
              <a:t>of number of successes, probability of </a:t>
            </a:r>
            <a:r>
              <a:rPr sz="600" spc="-25" dirty="0">
                <a:latin typeface="Arial"/>
                <a:cs typeface="Arial"/>
              </a:rPr>
              <a:t>failure </a:t>
            </a:r>
            <a:r>
              <a:rPr sz="600" dirty="0">
                <a:latin typeface="Arial"/>
                <a:cs typeface="Arial"/>
              </a:rPr>
              <a:t>to </a:t>
            </a:r>
            <a:r>
              <a:rPr sz="600" spc="-10" dirty="0">
                <a:latin typeface="Arial"/>
                <a:cs typeface="Arial"/>
              </a:rPr>
              <a:t>the </a:t>
            </a:r>
            <a:r>
              <a:rPr sz="600" spc="-5" dirty="0">
                <a:latin typeface="Arial"/>
                <a:cs typeface="Arial"/>
              </a:rPr>
              <a:t>power </a:t>
            </a:r>
            <a:r>
              <a:rPr sz="600" spc="-10" dirty="0">
                <a:latin typeface="Arial"/>
                <a:cs typeface="Arial"/>
              </a:rPr>
              <a:t>of number of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failures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3436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Binomial</a:t>
            </a:r>
            <a:r>
              <a:rPr spc="-10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928745" cy="1504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question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prior </a:t>
            </a:r>
            <a:r>
              <a:rPr sz="1200" spc="-35" dirty="0">
                <a:latin typeface="Arial"/>
                <a:cs typeface="Arial"/>
              </a:rPr>
              <a:t>slide </a:t>
            </a:r>
            <a:r>
              <a:rPr sz="1200" spc="-25" dirty="0">
                <a:latin typeface="Arial"/>
                <a:cs typeface="Arial"/>
              </a:rPr>
              <a:t>asked </a:t>
            </a:r>
            <a:r>
              <a:rPr sz="1200" spc="-20" dirty="0">
                <a:latin typeface="Arial"/>
                <a:cs typeface="Arial"/>
              </a:rPr>
              <a:t>for the probability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successes, </a:t>
            </a:r>
            <a:r>
              <a:rPr sz="1200" i="1" dirty="0">
                <a:solidFill>
                  <a:srgbClr val="024F84"/>
                </a:solidFill>
                <a:latin typeface="Times New Roman"/>
                <a:cs typeface="Times New Roman"/>
              </a:rPr>
              <a:t>k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trials, </a:t>
            </a:r>
            <a:r>
              <a:rPr sz="1200" i="1" spc="25" dirty="0">
                <a:solidFill>
                  <a:srgbClr val="024F84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Arial"/>
                <a:cs typeface="Arial"/>
              </a:rPr>
              <a:t>,  </a:t>
            </a:r>
            <a:r>
              <a:rPr sz="1200" spc="-55" dirty="0">
                <a:latin typeface="Arial"/>
                <a:cs typeface="Arial"/>
              </a:rPr>
              <a:t>(</a:t>
            </a:r>
            <a:r>
              <a:rPr sz="1200" i="1" spc="-55" dirty="0">
                <a:latin typeface="Times New Roman"/>
                <a:cs typeface="Times New Roman"/>
              </a:rPr>
              <a:t>k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spc="-85" dirty="0">
                <a:latin typeface="Arial"/>
                <a:cs typeface="Arial"/>
              </a:rPr>
              <a:t>1 </a:t>
            </a:r>
            <a:r>
              <a:rPr sz="1200" spc="-20" dirty="0">
                <a:latin typeface="Arial"/>
                <a:cs typeface="Arial"/>
              </a:rPr>
              <a:t>success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i="1" spc="55" dirty="0">
                <a:latin typeface="Times New Roman"/>
                <a:cs typeface="Times New Roman"/>
              </a:rPr>
              <a:t>n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spc="-85" dirty="0">
                <a:latin typeface="Arial"/>
                <a:cs typeface="Arial"/>
              </a:rPr>
              <a:t>3 </a:t>
            </a:r>
            <a:r>
              <a:rPr sz="1200" spc="-40" dirty="0">
                <a:latin typeface="Arial"/>
                <a:cs typeface="Arial"/>
              </a:rPr>
              <a:t>trials),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we calculated </a:t>
            </a:r>
            <a:r>
              <a:rPr sz="1200" spc="-25" dirty="0">
                <a:latin typeface="Arial"/>
                <a:cs typeface="Arial"/>
              </a:rPr>
              <a:t>this  </a:t>
            </a:r>
            <a:r>
              <a:rPr sz="1200" spc="-20" dirty="0">
                <a:latin typeface="Arial"/>
                <a:cs typeface="Arial"/>
              </a:rPr>
              <a:t>probability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  <a:p>
            <a:pPr marL="922655">
              <a:lnSpc>
                <a:spcPct val="100000"/>
              </a:lnSpc>
              <a:spcBef>
                <a:spcPts val="1215"/>
              </a:spcBef>
            </a:pPr>
            <a:r>
              <a:rPr sz="1200" i="1" spc="375" dirty="0">
                <a:latin typeface="Times New Roman"/>
                <a:cs typeface="Times New Roman"/>
              </a:rPr>
              <a:t>#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10" dirty="0">
                <a:latin typeface="Times New Roman"/>
                <a:cs typeface="Times New Roman"/>
              </a:rPr>
              <a:t>of </a:t>
            </a:r>
            <a:r>
              <a:rPr sz="1200" i="1" spc="15" dirty="0">
                <a:latin typeface="Times New Roman"/>
                <a:cs typeface="Times New Roman"/>
              </a:rPr>
              <a:t>scenarios </a:t>
            </a:r>
            <a:r>
              <a:rPr sz="1200" spc="-80" dirty="0">
                <a:latin typeface="DejaVu Serif"/>
                <a:cs typeface="DejaVu Serif"/>
              </a:rPr>
              <a:t>× </a:t>
            </a:r>
            <a:r>
              <a:rPr sz="1200" i="1" spc="1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Arial"/>
                <a:cs typeface="Arial"/>
              </a:rPr>
              <a:t>(</a:t>
            </a:r>
            <a:r>
              <a:rPr sz="1200" i="1" spc="10" dirty="0">
                <a:latin typeface="Times New Roman"/>
                <a:cs typeface="Times New Roman"/>
              </a:rPr>
              <a:t>single </a:t>
            </a:r>
            <a:r>
              <a:rPr sz="1200" i="1" spc="20" dirty="0">
                <a:latin typeface="Times New Roman"/>
                <a:cs typeface="Times New Roman"/>
              </a:rPr>
              <a:t>scenario</a:t>
            </a:r>
            <a:r>
              <a:rPr sz="1200" spc="2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17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i="1" spc="1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Arial"/>
                <a:cs typeface="Arial"/>
              </a:rPr>
              <a:t>(</a:t>
            </a:r>
            <a:r>
              <a:rPr sz="1200" i="1" spc="10" dirty="0">
                <a:latin typeface="Times New Roman"/>
                <a:cs typeface="Times New Roman"/>
              </a:rPr>
              <a:t>single </a:t>
            </a:r>
            <a:r>
              <a:rPr sz="1200" i="1" spc="20" dirty="0">
                <a:latin typeface="Times New Roman"/>
                <a:cs typeface="Times New Roman"/>
              </a:rPr>
              <a:t>scenario</a:t>
            </a:r>
            <a:r>
              <a:rPr sz="1200" spc="20" dirty="0">
                <a:latin typeface="Arial"/>
                <a:cs typeface="Arial"/>
              </a:rPr>
              <a:t>)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i="1" spc="-20" dirty="0">
                <a:latin typeface="Times New Roman"/>
                <a:cs typeface="Times New Roman"/>
              </a:rPr>
              <a:t>p</a:t>
            </a:r>
            <a:r>
              <a:rPr sz="1200" i="1" spc="-30" baseline="31250" dirty="0">
                <a:latin typeface="Georgia"/>
                <a:cs typeface="Georgia"/>
              </a:rPr>
              <a:t>k </a:t>
            </a:r>
            <a:r>
              <a:rPr sz="1200" spc="-15" dirty="0">
                <a:latin typeface="Arial"/>
                <a:cs typeface="Arial"/>
              </a:rPr>
              <a:t>(1 </a:t>
            </a:r>
            <a:r>
              <a:rPr sz="1200" spc="-80" dirty="0">
                <a:latin typeface="DejaVu Serif"/>
                <a:cs typeface="DejaVu Serif"/>
              </a:rPr>
              <a:t>−</a:t>
            </a:r>
            <a:r>
              <a:rPr sz="1200" spc="-125" dirty="0">
                <a:latin typeface="DejaVu Serif"/>
                <a:cs typeface="DejaVu Serif"/>
              </a:rPr>
              <a:t> </a:t>
            </a:r>
            <a:r>
              <a:rPr sz="1200" i="1" spc="30" dirty="0">
                <a:latin typeface="Times New Roman"/>
                <a:cs typeface="Times New Roman"/>
              </a:rPr>
              <a:t>p</a:t>
            </a:r>
            <a:r>
              <a:rPr sz="1200" spc="30" dirty="0">
                <a:latin typeface="Arial"/>
                <a:cs typeface="Arial"/>
              </a:rPr>
              <a:t>)</a:t>
            </a:r>
            <a:r>
              <a:rPr sz="1200" spc="44" baseline="31250" dirty="0">
                <a:latin typeface="Trebuchet MS"/>
                <a:cs typeface="Trebuchet MS"/>
              </a:rPr>
              <a:t>(</a:t>
            </a:r>
            <a:r>
              <a:rPr sz="1200" i="1" spc="44" baseline="31250" dirty="0">
                <a:latin typeface="Georgia"/>
                <a:cs typeface="Georgia"/>
              </a:rPr>
              <a:t>n</a:t>
            </a:r>
            <a:r>
              <a:rPr sz="1200" i="1" spc="44" baseline="31250" dirty="0">
                <a:latin typeface="Times New Roman"/>
                <a:cs typeface="Times New Roman"/>
              </a:rPr>
              <a:t>−</a:t>
            </a:r>
            <a:r>
              <a:rPr sz="1200" i="1" spc="44" baseline="31250" dirty="0">
                <a:latin typeface="Georgia"/>
                <a:cs typeface="Georgia"/>
              </a:rPr>
              <a:t>k</a:t>
            </a:r>
            <a:r>
              <a:rPr sz="1200" spc="44" baseline="31250" dirty="0">
                <a:latin typeface="Trebuchet MS"/>
                <a:cs typeface="Trebuchet MS"/>
              </a:rPr>
              <a:t>)</a:t>
            </a:r>
            <a:endParaRPr sz="1200" baseline="31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718" y="1982406"/>
            <a:ext cx="376555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probability of success </a:t>
            </a:r>
            <a:r>
              <a:rPr sz="600" dirty="0">
                <a:latin typeface="Arial"/>
                <a:cs typeface="Arial"/>
              </a:rPr>
              <a:t>to </a:t>
            </a:r>
            <a:r>
              <a:rPr sz="600" spc="-10" dirty="0">
                <a:latin typeface="Arial"/>
                <a:cs typeface="Arial"/>
              </a:rPr>
              <a:t>the </a:t>
            </a:r>
            <a:r>
              <a:rPr sz="600" spc="-5" dirty="0">
                <a:latin typeface="Arial"/>
                <a:cs typeface="Arial"/>
              </a:rPr>
              <a:t>power </a:t>
            </a:r>
            <a:r>
              <a:rPr sz="600" spc="-10" dirty="0">
                <a:latin typeface="Arial"/>
                <a:cs typeface="Arial"/>
              </a:rPr>
              <a:t>of number of successes, probability of </a:t>
            </a:r>
            <a:r>
              <a:rPr sz="600" spc="-25" dirty="0">
                <a:latin typeface="Arial"/>
                <a:cs typeface="Arial"/>
              </a:rPr>
              <a:t>failure </a:t>
            </a:r>
            <a:r>
              <a:rPr sz="600" dirty="0">
                <a:latin typeface="Arial"/>
                <a:cs typeface="Arial"/>
              </a:rPr>
              <a:t>to </a:t>
            </a:r>
            <a:r>
              <a:rPr sz="600" spc="-10" dirty="0">
                <a:latin typeface="Arial"/>
                <a:cs typeface="Arial"/>
              </a:rPr>
              <a:t>the </a:t>
            </a:r>
            <a:r>
              <a:rPr sz="600" spc="-5" dirty="0">
                <a:latin typeface="Arial"/>
                <a:cs typeface="Arial"/>
              </a:rPr>
              <a:t>power </a:t>
            </a:r>
            <a:r>
              <a:rPr sz="600" spc="-10" dirty="0">
                <a:latin typeface="Arial"/>
                <a:cs typeface="Arial"/>
              </a:rPr>
              <a:t>of number of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failures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8723" y="2136901"/>
            <a:ext cx="22606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45" dirty="0">
                <a:latin typeface="Times New Roman"/>
                <a:cs typeface="Times New Roman"/>
              </a:rPr>
              <a:t>(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14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00" y="2127694"/>
            <a:ext cx="200025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1345" algn="l"/>
              </a:tabLst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100" spc="-114" dirty="0">
                <a:solidFill>
                  <a:srgbClr val="024F84"/>
                </a:solidFill>
                <a:latin typeface="DejaVu Serif"/>
                <a:cs typeface="DejaVu Serif"/>
              </a:rPr>
              <a:t> </a:t>
            </a:r>
            <a:r>
              <a:rPr sz="1200" spc="-30" dirty="0">
                <a:latin typeface="Arial"/>
                <a:cs typeface="Arial"/>
              </a:rPr>
              <a:t>nu</a:t>
            </a:r>
            <a:r>
              <a:rPr sz="1200" spc="-10" dirty="0">
                <a:latin typeface="Arial"/>
                <a:cs typeface="Arial"/>
              </a:rPr>
              <a:t>m</a:t>
            </a:r>
            <a:r>
              <a:rPr sz="1200" spc="15" dirty="0">
                <a:latin typeface="Arial"/>
                <a:cs typeface="Arial"/>
              </a:rPr>
              <a:t>b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2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2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15" dirty="0">
                <a:latin typeface="Arial"/>
                <a:cs typeface="Arial"/>
              </a:rPr>
              <a:t>c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n</a:t>
            </a:r>
            <a:r>
              <a:rPr sz="1200" spc="-5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r</a:t>
            </a:r>
            <a:r>
              <a:rPr sz="1200" spc="-30" dirty="0">
                <a:latin typeface="Arial"/>
                <a:cs typeface="Arial"/>
              </a:rPr>
              <a:t>ios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204" dirty="0">
                <a:latin typeface="Arial"/>
                <a:cs typeface="Arial"/>
              </a:rPr>
              <a:t>=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1525" y="2118487"/>
            <a:ext cx="7594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8140" algn="l"/>
                <a:tab pos="506730" algn="l"/>
                <a:tab pos="746125" algn="l"/>
              </a:tabLst>
            </a:pPr>
            <a:r>
              <a:rPr sz="1200" i="1" spc="7" baseline="3472" dirty="0">
                <a:latin typeface="Georgia"/>
                <a:cs typeface="Georgia"/>
              </a:rPr>
              <a:t>n	</a:t>
            </a:r>
            <a:r>
              <a:rPr sz="800" i="1" u="sng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800" i="1" u="sng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</a:t>
            </a:r>
            <a:r>
              <a:rPr sz="80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!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7113" y="2230628"/>
            <a:ext cx="7537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</a:tabLst>
            </a:pPr>
            <a:r>
              <a:rPr sz="800" i="1" spc="-30" dirty="0">
                <a:latin typeface="Georgia"/>
                <a:cs typeface="Georgia"/>
              </a:rPr>
              <a:t>k	k</a:t>
            </a:r>
            <a:r>
              <a:rPr sz="800" spc="-15" dirty="0">
                <a:latin typeface="Trebuchet MS"/>
                <a:cs typeface="Trebuchet MS"/>
              </a:rPr>
              <a:t>!</a:t>
            </a:r>
            <a:r>
              <a:rPr sz="800" spc="-20" dirty="0">
                <a:latin typeface="Trebuchet MS"/>
                <a:cs typeface="Trebuchet MS"/>
              </a:rPr>
              <a:t>(</a:t>
            </a:r>
            <a:r>
              <a:rPr sz="800" i="1" spc="5" dirty="0">
                <a:latin typeface="Georgia"/>
                <a:cs typeface="Georgia"/>
              </a:rPr>
              <a:t>n</a:t>
            </a:r>
            <a:r>
              <a:rPr sz="800" i="1" spc="114" dirty="0">
                <a:latin typeface="Times New Roman"/>
                <a:cs typeface="Times New Roman"/>
              </a:rPr>
              <a:t>−</a:t>
            </a:r>
            <a:r>
              <a:rPr sz="800" i="1" spc="-35" dirty="0">
                <a:latin typeface="Georgia"/>
                <a:cs typeface="Georgia"/>
              </a:rPr>
              <a:t>k</a:t>
            </a:r>
            <a:r>
              <a:rPr sz="800" spc="-15" dirty="0">
                <a:latin typeface="Trebuchet MS"/>
                <a:cs typeface="Trebuchet MS"/>
              </a:rPr>
              <a:t>)!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3436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Binomial</a:t>
            </a:r>
            <a:r>
              <a:rPr spc="-10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928745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question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prior </a:t>
            </a:r>
            <a:r>
              <a:rPr sz="1200" spc="-35" dirty="0">
                <a:latin typeface="Arial"/>
                <a:cs typeface="Arial"/>
              </a:rPr>
              <a:t>slide </a:t>
            </a:r>
            <a:r>
              <a:rPr sz="1200" spc="-25" dirty="0">
                <a:latin typeface="Arial"/>
                <a:cs typeface="Arial"/>
              </a:rPr>
              <a:t>asked </a:t>
            </a:r>
            <a:r>
              <a:rPr sz="1200" spc="-20" dirty="0">
                <a:latin typeface="Arial"/>
                <a:cs typeface="Arial"/>
              </a:rPr>
              <a:t>for the probability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successes, </a:t>
            </a:r>
            <a:r>
              <a:rPr sz="1200" i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trials</a:t>
            </a:r>
            <a:r>
              <a:rPr sz="1200" spc="-30" dirty="0">
                <a:solidFill>
                  <a:srgbClr val="00B0F0"/>
                </a:solidFill>
                <a:latin typeface="Arial"/>
                <a:cs typeface="Arial"/>
              </a:rPr>
              <a:t>, </a:t>
            </a:r>
            <a:r>
              <a:rPr sz="1200" i="1" spc="25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Arial"/>
                <a:cs typeface="Arial"/>
              </a:rPr>
              <a:t>,  </a:t>
            </a:r>
            <a:r>
              <a:rPr sz="1200" spc="-55" dirty="0">
                <a:latin typeface="Arial"/>
                <a:cs typeface="Arial"/>
              </a:rPr>
              <a:t>(</a:t>
            </a:r>
            <a:r>
              <a:rPr sz="1200" i="1" spc="-5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 </a:t>
            </a:r>
            <a:r>
              <a:rPr sz="1200" spc="204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200" spc="-8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 </a:t>
            </a:r>
            <a:r>
              <a:rPr sz="1200" spc="-20" dirty="0">
                <a:latin typeface="Arial"/>
                <a:cs typeface="Arial"/>
              </a:rPr>
              <a:t>success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i="1" spc="55" dirty="0">
                <a:solidFill>
                  <a:srgbClr val="00B0F0"/>
                </a:solidFill>
                <a:latin typeface="Times New Roman"/>
                <a:cs typeface="Times New Roman"/>
              </a:rPr>
              <a:t>n </a:t>
            </a:r>
            <a:r>
              <a:rPr sz="1200" spc="204" dirty="0">
                <a:solidFill>
                  <a:srgbClr val="00B0F0"/>
                </a:solidFill>
                <a:latin typeface="Arial"/>
                <a:cs typeface="Arial"/>
              </a:rPr>
              <a:t>= </a:t>
            </a:r>
            <a:r>
              <a:rPr sz="1200" spc="-85" dirty="0">
                <a:solidFill>
                  <a:srgbClr val="00B0F0"/>
                </a:solidFill>
                <a:latin typeface="Arial"/>
                <a:cs typeface="Arial"/>
              </a:rPr>
              <a:t>3 </a:t>
            </a:r>
            <a:r>
              <a:rPr sz="1200" spc="-40" dirty="0">
                <a:latin typeface="Arial"/>
                <a:cs typeface="Arial"/>
              </a:rPr>
              <a:t>trials),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we calculated </a:t>
            </a:r>
            <a:r>
              <a:rPr sz="1200" spc="-25" dirty="0">
                <a:latin typeface="Arial"/>
                <a:cs typeface="Arial"/>
              </a:rPr>
              <a:t>this  </a:t>
            </a:r>
            <a:r>
              <a:rPr sz="1200" spc="-20" dirty="0">
                <a:latin typeface="Arial"/>
                <a:cs typeface="Arial"/>
              </a:rPr>
              <a:t>probability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 smtClean="0">
                <a:latin typeface="Arial"/>
                <a:cs typeface="Arial"/>
              </a:rPr>
              <a:t>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250" y="-31162"/>
            <a:ext cx="67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1450" y="1894442"/>
                <a:ext cx="2982162" cy="27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𝑡𝑟𝑖𝑎𝑙𝑠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894442"/>
                <a:ext cx="2982162" cy="277320"/>
              </a:xfrm>
              <a:prstGeom prst="rect">
                <a:avLst/>
              </a:prstGeom>
              <a:blipFill>
                <a:blip r:embed="rId2"/>
                <a:stretch>
                  <a:fillRect l="-81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1450" y="1443217"/>
                <a:ext cx="421339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𝑡𝑟𝑖𝑎𝑙𝑠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𝑠𝑐𝑒𝑛𝑎𝑟𝑖𝑜𝑠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𝑠𝑖𝑛𝑔𝑙𝑒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𝑠𝑐𝑒𝑛𝑎𝑟𝑖𝑜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443217"/>
                <a:ext cx="4213398" cy="184666"/>
              </a:xfrm>
              <a:prstGeom prst="rect">
                <a:avLst/>
              </a:prstGeom>
              <a:blipFill>
                <a:blip r:embed="rId3"/>
                <a:stretch>
                  <a:fillRect l="-434" t="-6667" r="-101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3" idx="2"/>
            <a:endCxn id="17" idx="1"/>
          </p:cNvCxnSpPr>
          <p:nvPr/>
        </p:nvCxnSpPr>
        <p:spPr>
          <a:xfrm flipH="1">
            <a:off x="2094676" y="1627883"/>
            <a:ext cx="183473" cy="149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14650" y="1627883"/>
            <a:ext cx="238964" cy="21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 rot="5400000">
            <a:off x="2029819" y="1727459"/>
            <a:ext cx="129714" cy="22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5400000">
            <a:off x="2698905" y="1479770"/>
            <a:ext cx="78652" cy="8100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79629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68910">
              <a:lnSpc>
                <a:spcPct val="100000"/>
              </a:lnSpc>
              <a:spcBef>
                <a:spcPts val="244"/>
              </a:spcBef>
            </a:pPr>
            <a:r>
              <a:rPr sz="1200" spc="-15" dirty="0">
                <a:solidFill>
                  <a:srgbClr val="1A2E3D"/>
                </a:solidFill>
              </a:rPr>
              <a:t>According </a:t>
            </a:r>
            <a:r>
              <a:rPr sz="1200" spc="5" dirty="0">
                <a:solidFill>
                  <a:srgbClr val="1A2E3D"/>
                </a:solidFill>
              </a:rPr>
              <a:t>to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30" dirty="0">
                <a:solidFill>
                  <a:srgbClr val="1A2E3D"/>
                </a:solidFill>
              </a:rPr>
              <a:t>results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30" dirty="0">
                <a:solidFill>
                  <a:srgbClr val="1A2E3D"/>
                </a:solidFill>
              </a:rPr>
              <a:t>Pew </a:t>
            </a:r>
            <a:r>
              <a:rPr sz="1200" spc="-25" dirty="0">
                <a:solidFill>
                  <a:srgbClr val="1A2E3D"/>
                </a:solidFill>
              </a:rPr>
              <a:t>poll </a:t>
            </a:r>
            <a:r>
              <a:rPr sz="1200" spc="-10" dirty="0">
                <a:solidFill>
                  <a:srgbClr val="1A2E3D"/>
                </a:solidFill>
              </a:rPr>
              <a:t>70%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30" dirty="0">
                <a:solidFill>
                  <a:srgbClr val="1A2E3D"/>
                </a:solidFill>
              </a:rPr>
              <a:t>Americans  </a:t>
            </a:r>
            <a:r>
              <a:rPr sz="1200" spc="-45" dirty="0">
                <a:solidFill>
                  <a:srgbClr val="1A2E3D"/>
                </a:solidFill>
              </a:rPr>
              <a:t>have </a:t>
            </a:r>
            <a:r>
              <a:rPr sz="1200" spc="-20" dirty="0">
                <a:solidFill>
                  <a:srgbClr val="1A2E3D"/>
                </a:solidFill>
              </a:rPr>
              <a:t>high-speed </a:t>
            </a:r>
            <a:r>
              <a:rPr sz="1200" spc="-15" dirty="0">
                <a:solidFill>
                  <a:srgbClr val="1A2E3D"/>
                </a:solidFill>
              </a:rPr>
              <a:t>broadband connection at </a:t>
            </a:r>
            <a:r>
              <a:rPr sz="1200" spc="-20" dirty="0">
                <a:solidFill>
                  <a:srgbClr val="1A2E3D"/>
                </a:solidFill>
              </a:rPr>
              <a:t>home, </a:t>
            </a:r>
            <a:r>
              <a:rPr sz="1200" spc="-15" dirty="0">
                <a:solidFill>
                  <a:srgbClr val="1A2E3D"/>
                </a:solidFill>
              </a:rPr>
              <a:t>what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 probability </a:t>
            </a:r>
            <a:r>
              <a:rPr sz="1200" spc="-10" dirty="0">
                <a:solidFill>
                  <a:srgbClr val="1A2E3D"/>
                </a:solidFill>
              </a:rPr>
              <a:t>that </a:t>
            </a:r>
            <a:r>
              <a:rPr sz="1200" u="sng" spc="-30" dirty="0">
                <a:solidFill>
                  <a:srgbClr val="1A2E3D"/>
                </a:solidFill>
              </a:rPr>
              <a:t>exactly</a:t>
            </a:r>
            <a:r>
              <a:rPr sz="1200" spc="-30" dirty="0">
                <a:solidFill>
                  <a:srgbClr val="1A2E3D"/>
                </a:solidFill>
              </a:rPr>
              <a:t> </a:t>
            </a:r>
            <a:r>
              <a:rPr sz="1200" spc="-10" dirty="0">
                <a:solidFill>
                  <a:srgbClr val="1A2E3D"/>
                </a:solidFill>
              </a:rPr>
              <a:t>2 </a:t>
            </a:r>
            <a:r>
              <a:rPr sz="1200" spc="-5" dirty="0">
                <a:solidFill>
                  <a:srgbClr val="1A2E3D"/>
                </a:solidFill>
              </a:rPr>
              <a:t>out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10" dirty="0">
                <a:solidFill>
                  <a:srgbClr val="1A2E3D"/>
                </a:solidFill>
              </a:rPr>
              <a:t>15 </a:t>
            </a:r>
            <a:r>
              <a:rPr sz="1200" spc="-25" dirty="0">
                <a:solidFill>
                  <a:srgbClr val="1A2E3D"/>
                </a:solidFill>
              </a:rPr>
              <a:t>randomly sampled  </a:t>
            </a:r>
            <a:r>
              <a:rPr sz="1200" spc="-30" dirty="0">
                <a:solidFill>
                  <a:srgbClr val="1A2E3D"/>
                </a:solidFill>
              </a:rPr>
              <a:t>Americans </a:t>
            </a:r>
            <a:r>
              <a:rPr sz="1200" spc="-45" dirty="0">
                <a:solidFill>
                  <a:srgbClr val="1A2E3D"/>
                </a:solidFill>
              </a:rPr>
              <a:t>have </a:t>
            </a:r>
            <a:r>
              <a:rPr sz="1200" spc="-20" dirty="0">
                <a:solidFill>
                  <a:srgbClr val="1A2E3D"/>
                </a:solidFill>
              </a:rPr>
              <a:t>such </a:t>
            </a:r>
            <a:r>
              <a:rPr sz="1200" spc="-15" dirty="0">
                <a:solidFill>
                  <a:srgbClr val="1A2E3D"/>
                </a:solidFill>
              </a:rPr>
              <a:t>connection at</a:t>
            </a:r>
            <a:r>
              <a:rPr sz="1200" spc="100" dirty="0">
                <a:solidFill>
                  <a:srgbClr val="1A2E3D"/>
                </a:solidFill>
              </a:rPr>
              <a:t> </a:t>
            </a:r>
            <a:r>
              <a:rPr sz="1200" spc="-25" dirty="0">
                <a:solidFill>
                  <a:srgbClr val="1A2E3D"/>
                </a:solidFill>
              </a:rPr>
              <a:t>home?</a:t>
            </a:r>
            <a:endParaRPr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5" y="1364996"/>
            <a:ext cx="1998074" cy="1051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5904" y="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🔮</a:t>
            </a:r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79629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68910">
              <a:lnSpc>
                <a:spcPct val="100000"/>
              </a:lnSpc>
              <a:spcBef>
                <a:spcPts val="244"/>
              </a:spcBef>
            </a:pPr>
            <a:r>
              <a:rPr sz="1200" spc="-15" dirty="0">
                <a:solidFill>
                  <a:srgbClr val="1A2E3D"/>
                </a:solidFill>
              </a:rPr>
              <a:t>According </a:t>
            </a:r>
            <a:r>
              <a:rPr sz="1200" spc="5" dirty="0">
                <a:solidFill>
                  <a:srgbClr val="1A2E3D"/>
                </a:solidFill>
              </a:rPr>
              <a:t>to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30" dirty="0">
                <a:solidFill>
                  <a:srgbClr val="1A2E3D"/>
                </a:solidFill>
              </a:rPr>
              <a:t>results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30" dirty="0">
                <a:solidFill>
                  <a:srgbClr val="1A2E3D"/>
                </a:solidFill>
              </a:rPr>
              <a:t>Pew </a:t>
            </a:r>
            <a:r>
              <a:rPr sz="1200" spc="-25" dirty="0">
                <a:solidFill>
                  <a:srgbClr val="1A2E3D"/>
                </a:solidFill>
              </a:rPr>
              <a:t>poll </a:t>
            </a:r>
            <a:r>
              <a:rPr sz="1200" spc="-10" dirty="0">
                <a:solidFill>
                  <a:srgbClr val="FFC000"/>
                </a:solidFill>
              </a:rPr>
              <a:t>70%</a:t>
            </a:r>
            <a:r>
              <a:rPr sz="1200" spc="-10" dirty="0">
                <a:solidFill>
                  <a:srgbClr val="1A2E3D"/>
                </a:solidFill>
              </a:rPr>
              <a:t>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30" dirty="0">
                <a:solidFill>
                  <a:srgbClr val="1A2E3D"/>
                </a:solidFill>
              </a:rPr>
              <a:t>Americans  </a:t>
            </a:r>
            <a:r>
              <a:rPr sz="1200" spc="-45" dirty="0">
                <a:solidFill>
                  <a:srgbClr val="1A2E3D"/>
                </a:solidFill>
              </a:rPr>
              <a:t>have </a:t>
            </a:r>
            <a:r>
              <a:rPr sz="1200" spc="-20" dirty="0">
                <a:solidFill>
                  <a:srgbClr val="1A2E3D"/>
                </a:solidFill>
              </a:rPr>
              <a:t>high-speed </a:t>
            </a:r>
            <a:r>
              <a:rPr sz="1200" spc="-15" dirty="0">
                <a:solidFill>
                  <a:srgbClr val="1A2E3D"/>
                </a:solidFill>
              </a:rPr>
              <a:t>broadband connection at </a:t>
            </a:r>
            <a:r>
              <a:rPr sz="1200" spc="-20" dirty="0">
                <a:solidFill>
                  <a:srgbClr val="1A2E3D"/>
                </a:solidFill>
              </a:rPr>
              <a:t>home, </a:t>
            </a:r>
            <a:r>
              <a:rPr sz="1200" spc="-15" dirty="0">
                <a:solidFill>
                  <a:srgbClr val="1A2E3D"/>
                </a:solidFill>
              </a:rPr>
              <a:t>what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 probability </a:t>
            </a:r>
            <a:r>
              <a:rPr sz="1200" spc="-10" dirty="0">
                <a:solidFill>
                  <a:srgbClr val="1A2E3D"/>
                </a:solidFill>
              </a:rPr>
              <a:t>that </a:t>
            </a:r>
            <a:r>
              <a:rPr sz="1200" u="sng" spc="-30" dirty="0">
                <a:solidFill>
                  <a:schemeClr val="accent6">
                    <a:lumMod val="75000"/>
                  </a:schemeClr>
                </a:solidFill>
              </a:rPr>
              <a:t>exactly</a:t>
            </a:r>
            <a:r>
              <a:rPr sz="1200" spc="-3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sz="1200" spc="-5" dirty="0">
                <a:solidFill>
                  <a:srgbClr val="1A2E3D"/>
                </a:solidFill>
              </a:rPr>
              <a:t>out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10" dirty="0">
                <a:solidFill>
                  <a:srgbClr val="00B0F0"/>
                </a:solidFill>
              </a:rPr>
              <a:t>15</a:t>
            </a:r>
            <a:r>
              <a:rPr sz="1200" spc="-10" dirty="0">
                <a:solidFill>
                  <a:srgbClr val="1A2E3D"/>
                </a:solidFill>
              </a:rPr>
              <a:t> </a:t>
            </a:r>
            <a:r>
              <a:rPr sz="1200" spc="-25" dirty="0">
                <a:solidFill>
                  <a:srgbClr val="1A2E3D"/>
                </a:solidFill>
              </a:rPr>
              <a:t>randomly sampled  </a:t>
            </a:r>
            <a:r>
              <a:rPr sz="1200" spc="-30" dirty="0">
                <a:solidFill>
                  <a:srgbClr val="1A2E3D"/>
                </a:solidFill>
              </a:rPr>
              <a:t>Americans </a:t>
            </a:r>
            <a:r>
              <a:rPr sz="1200" spc="-45" dirty="0">
                <a:solidFill>
                  <a:srgbClr val="1A2E3D"/>
                </a:solidFill>
              </a:rPr>
              <a:t>have </a:t>
            </a:r>
            <a:r>
              <a:rPr sz="1200" spc="-20" dirty="0">
                <a:solidFill>
                  <a:srgbClr val="1A2E3D"/>
                </a:solidFill>
              </a:rPr>
              <a:t>such </a:t>
            </a:r>
            <a:r>
              <a:rPr sz="1200" spc="-15" dirty="0">
                <a:solidFill>
                  <a:srgbClr val="1A2E3D"/>
                </a:solidFill>
              </a:rPr>
              <a:t>connection at</a:t>
            </a:r>
            <a:r>
              <a:rPr sz="1200" spc="100" dirty="0">
                <a:solidFill>
                  <a:srgbClr val="1A2E3D"/>
                </a:solidFill>
              </a:rPr>
              <a:t> </a:t>
            </a:r>
            <a:r>
              <a:rPr sz="1200" spc="-25" dirty="0">
                <a:solidFill>
                  <a:srgbClr val="1A2E3D"/>
                </a:solidFill>
              </a:rPr>
              <a:t>home?</a:t>
            </a:r>
            <a:endParaRPr sz="1200" dirty="0"/>
          </a:p>
        </p:txBody>
      </p:sp>
      <p:sp>
        <p:nvSpPr>
          <p:cNvPr id="29" name="object 29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82671"/>
            <a:ext cx="3853587" cy="1115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5904" y="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266" y="2797175"/>
                <a:ext cx="3978461" cy="369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𝑡𝑟𝑖𝑎𝑙𝑠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6" y="2797175"/>
                <a:ext cx="3978461" cy="369717"/>
              </a:xfrm>
              <a:prstGeom prst="rect">
                <a:avLst/>
              </a:prstGeom>
              <a:blipFill>
                <a:blip r:embed="rId3"/>
                <a:stretch>
                  <a:fillRect l="-61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79629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68910">
              <a:lnSpc>
                <a:spcPct val="100000"/>
              </a:lnSpc>
              <a:spcBef>
                <a:spcPts val="244"/>
              </a:spcBef>
            </a:pPr>
            <a:r>
              <a:rPr sz="1200" spc="-15" dirty="0">
                <a:solidFill>
                  <a:srgbClr val="1A2E3D"/>
                </a:solidFill>
              </a:rPr>
              <a:t>According </a:t>
            </a:r>
            <a:r>
              <a:rPr sz="1200" spc="5" dirty="0">
                <a:solidFill>
                  <a:srgbClr val="1A2E3D"/>
                </a:solidFill>
              </a:rPr>
              <a:t>to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30" dirty="0">
                <a:solidFill>
                  <a:srgbClr val="1A2E3D"/>
                </a:solidFill>
              </a:rPr>
              <a:t>results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30" dirty="0">
                <a:solidFill>
                  <a:srgbClr val="1A2E3D"/>
                </a:solidFill>
              </a:rPr>
              <a:t>Pew </a:t>
            </a:r>
            <a:r>
              <a:rPr sz="1200" spc="-25" dirty="0">
                <a:solidFill>
                  <a:srgbClr val="1A2E3D"/>
                </a:solidFill>
              </a:rPr>
              <a:t>poll </a:t>
            </a:r>
            <a:r>
              <a:rPr sz="1200" spc="-10" dirty="0">
                <a:solidFill>
                  <a:srgbClr val="FFC000"/>
                </a:solidFill>
              </a:rPr>
              <a:t>70%</a:t>
            </a:r>
            <a:r>
              <a:rPr sz="1200" spc="-10" dirty="0">
                <a:solidFill>
                  <a:srgbClr val="1A2E3D"/>
                </a:solidFill>
              </a:rPr>
              <a:t>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30" dirty="0">
                <a:solidFill>
                  <a:srgbClr val="1A2E3D"/>
                </a:solidFill>
              </a:rPr>
              <a:t>Americans  </a:t>
            </a:r>
            <a:r>
              <a:rPr sz="1200" spc="-45" dirty="0">
                <a:solidFill>
                  <a:srgbClr val="1A2E3D"/>
                </a:solidFill>
              </a:rPr>
              <a:t>have </a:t>
            </a:r>
            <a:r>
              <a:rPr sz="1200" spc="-20" dirty="0">
                <a:solidFill>
                  <a:srgbClr val="1A2E3D"/>
                </a:solidFill>
              </a:rPr>
              <a:t>high-speed </a:t>
            </a:r>
            <a:r>
              <a:rPr sz="1200" spc="-15" dirty="0">
                <a:solidFill>
                  <a:srgbClr val="1A2E3D"/>
                </a:solidFill>
              </a:rPr>
              <a:t>broadband connection at </a:t>
            </a:r>
            <a:r>
              <a:rPr sz="1200" spc="-20" dirty="0">
                <a:solidFill>
                  <a:srgbClr val="1A2E3D"/>
                </a:solidFill>
              </a:rPr>
              <a:t>home, </a:t>
            </a:r>
            <a:r>
              <a:rPr sz="1200" spc="-15" dirty="0">
                <a:solidFill>
                  <a:srgbClr val="1A2E3D"/>
                </a:solidFill>
              </a:rPr>
              <a:t>what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 probability </a:t>
            </a:r>
            <a:r>
              <a:rPr sz="1200" spc="-10" dirty="0">
                <a:solidFill>
                  <a:srgbClr val="1A2E3D"/>
                </a:solidFill>
              </a:rPr>
              <a:t>that </a:t>
            </a:r>
            <a:r>
              <a:rPr lang="en-US" sz="1200" u="sng" spc="-30" dirty="0" smtClean="0">
                <a:solidFill>
                  <a:schemeClr val="accent6">
                    <a:lumMod val="75000"/>
                  </a:schemeClr>
                </a:solidFill>
              </a:rPr>
              <a:t>at least</a:t>
            </a:r>
            <a:r>
              <a:rPr sz="1200" u="sng" spc="-3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sz="1200" spc="-5" dirty="0">
                <a:solidFill>
                  <a:srgbClr val="1A2E3D"/>
                </a:solidFill>
              </a:rPr>
              <a:t>out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10" dirty="0">
                <a:solidFill>
                  <a:srgbClr val="00B0F0"/>
                </a:solidFill>
              </a:rPr>
              <a:t>15</a:t>
            </a:r>
            <a:r>
              <a:rPr sz="1200" spc="-10" dirty="0">
                <a:solidFill>
                  <a:srgbClr val="1A2E3D"/>
                </a:solidFill>
              </a:rPr>
              <a:t> </a:t>
            </a:r>
            <a:r>
              <a:rPr sz="1200" spc="-25" dirty="0">
                <a:solidFill>
                  <a:srgbClr val="1A2E3D"/>
                </a:solidFill>
              </a:rPr>
              <a:t>randomly sampled  </a:t>
            </a:r>
            <a:r>
              <a:rPr sz="1200" spc="-30" dirty="0">
                <a:solidFill>
                  <a:srgbClr val="1A2E3D"/>
                </a:solidFill>
              </a:rPr>
              <a:t>Americans </a:t>
            </a:r>
            <a:r>
              <a:rPr sz="1200" spc="-45" dirty="0">
                <a:solidFill>
                  <a:srgbClr val="1A2E3D"/>
                </a:solidFill>
              </a:rPr>
              <a:t>have </a:t>
            </a:r>
            <a:r>
              <a:rPr sz="1200" spc="-20" dirty="0">
                <a:solidFill>
                  <a:srgbClr val="1A2E3D"/>
                </a:solidFill>
              </a:rPr>
              <a:t>such </a:t>
            </a:r>
            <a:r>
              <a:rPr sz="1200" spc="-15" dirty="0">
                <a:solidFill>
                  <a:srgbClr val="1A2E3D"/>
                </a:solidFill>
              </a:rPr>
              <a:t>connection at</a:t>
            </a:r>
            <a:r>
              <a:rPr sz="1200" spc="100" dirty="0">
                <a:solidFill>
                  <a:srgbClr val="1A2E3D"/>
                </a:solidFill>
              </a:rPr>
              <a:t> </a:t>
            </a:r>
            <a:r>
              <a:rPr sz="1200" spc="-25" dirty="0">
                <a:solidFill>
                  <a:srgbClr val="1A2E3D"/>
                </a:solidFill>
              </a:rPr>
              <a:t>home?</a:t>
            </a:r>
            <a:endParaRPr sz="1200" dirty="0"/>
          </a:p>
        </p:txBody>
      </p:sp>
      <p:sp>
        <p:nvSpPr>
          <p:cNvPr id="4" name="Rectangle 3"/>
          <p:cNvSpPr/>
          <p:nvPr/>
        </p:nvSpPr>
        <p:spPr>
          <a:xfrm>
            <a:off x="3795904" y="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570" y="1097193"/>
                <a:ext cx="4429713" cy="2367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 smtClean="0"/>
              </a:p>
              <a:p>
                <a:pPr marL="342900" indent="-342900">
                  <a:buFont typeface="+mj-lt"/>
                  <a:buAutoNum type="alphaLcParenR"/>
                </a:pPr>
                <a:endParaRPr lang="en-US" sz="120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2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1200" dirty="0" smtClean="0"/>
              </a:p>
              <a:p>
                <a:pPr marL="342900" indent="-342900">
                  <a:buFont typeface="+mj-lt"/>
                  <a:buAutoNum type="alphaLcParenR"/>
                </a:pPr>
                <a:endParaRPr lang="en-US" sz="120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 smtClean="0"/>
                  <a:t>+… 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n-US" sz="1200" dirty="0" smtClean="0"/>
              </a:p>
              <a:p>
                <a:pPr marL="342900" indent="-342900">
                  <a:buFont typeface="+mj-lt"/>
                  <a:buAutoNum type="alphaLcParenR"/>
                </a:pPr>
                <a:endParaRPr lang="en-US" sz="120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dirty="0"/>
                          <m:t>+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0" y="1097193"/>
                <a:ext cx="4429713" cy="2367571"/>
              </a:xfrm>
              <a:prstGeom prst="rect">
                <a:avLst/>
              </a:prstGeom>
              <a:blipFill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945532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79629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68910">
              <a:lnSpc>
                <a:spcPct val="100000"/>
              </a:lnSpc>
              <a:spcBef>
                <a:spcPts val="244"/>
              </a:spcBef>
            </a:pPr>
            <a:r>
              <a:rPr sz="1200" spc="-15" dirty="0">
                <a:solidFill>
                  <a:schemeClr val="tx1"/>
                </a:solidFill>
              </a:rPr>
              <a:t>According </a:t>
            </a:r>
            <a:r>
              <a:rPr sz="1200" spc="5" dirty="0">
                <a:solidFill>
                  <a:schemeClr val="tx1"/>
                </a:solidFill>
              </a:rPr>
              <a:t>to </a:t>
            </a:r>
            <a:r>
              <a:rPr sz="1200" spc="-20" dirty="0">
                <a:solidFill>
                  <a:schemeClr val="tx1"/>
                </a:solidFill>
              </a:rPr>
              <a:t>the </a:t>
            </a:r>
            <a:r>
              <a:rPr sz="1200" spc="-30" dirty="0">
                <a:solidFill>
                  <a:schemeClr val="tx1"/>
                </a:solidFill>
              </a:rPr>
              <a:t>results </a:t>
            </a:r>
            <a:r>
              <a:rPr sz="1200" spc="-15" dirty="0">
                <a:solidFill>
                  <a:schemeClr val="tx1"/>
                </a:solidFill>
              </a:rPr>
              <a:t>of </a:t>
            </a:r>
            <a:r>
              <a:rPr sz="1200" spc="-20" dirty="0">
                <a:solidFill>
                  <a:schemeClr val="tx1"/>
                </a:solidFill>
              </a:rPr>
              <a:t>the </a:t>
            </a:r>
            <a:r>
              <a:rPr sz="1200" spc="-30" dirty="0">
                <a:solidFill>
                  <a:schemeClr val="tx1"/>
                </a:solidFill>
              </a:rPr>
              <a:t>Pew </a:t>
            </a:r>
            <a:r>
              <a:rPr sz="1200" spc="-25" dirty="0">
                <a:solidFill>
                  <a:schemeClr val="tx1"/>
                </a:solidFill>
              </a:rPr>
              <a:t>poll </a:t>
            </a:r>
            <a:r>
              <a:rPr sz="1200" spc="-10" dirty="0">
                <a:solidFill>
                  <a:schemeClr val="tx1"/>
                </a:solidFill>
              </a:rPr>
              <a:t>70% </a:t>
            </a:r>
            <a:r>
              <a:rPr sz="1200" spc="-15" dirty="0">
                <a:solidFill>
                  <a:schemeClr val="tx1"/>
                </a:solidFill>
              </a:rPr>
              <a:t>of </a:t>
            </a:r>
            <a:r>
              <a:rPr sz="1200" spc="-30" dirty="0">
                <a:solidFill>
                  <a:schemeClr val="tx1"/>
                </a:solidFill>
              </a:rPr>
              <a:t>Americans  </a:t>
            </a:r>
            <a:r>
              <a:rPr sz="1200" spc="-45" dirty="0">
                <a:solidFill>
                  <a:schemeClr val="tx1"/>
                </a:solidFill>
              </a:rPr>
              <a:t>have </a:t>
            </a:r>
            <a:r>
              <a:rPr sz="1200" spc="-20" dirty="0">
                <a:solidFill>
                  <a:schemeClr val="tx1"/>
                </a:solidFill>
              </a:rPr>
              <a:t>high-speed </a:t>
            </a:r>
            <a:r>
              <a:rPr sz="1200" spc="-15" dirty="0">
                <a:solidFill>
                  <a:schemeClr val="tx1"/>
                </a:solidFill>
              </a:rPr>
              <a:t>broadband connection at </a:t>
            </a:r>
            <a:r>
              <a:rPr sz="1200" spc="-20" dirty="0">
                <a:solidFill>
                  <a:schemeClr val="tx1"/>
                </a:solidFill>
              </a:rPr>
              <a:t>home, </a:t>
            </a:r>
            <a:r>
              <a:rPr sz="1200" spc="-15" dirty="0">
                <a:solidFill>
                  <a:schemeClr val="tx1"/>
                </a:solidFill>
              </a:rPr>
              <a:t>what </a:t>
            </a:r>
            <a:r>
              <a:rPr sz="1200" spc="-40" dirty="0">
                <a:solidFill>
                  <a:schemeClr val="tx1"/>
                </a:solidFill>
              </a:rPr>
              <a:t>is </a:t>
            </a:r>
            <a:r>
              <a:rPr sz="1200" spc="-20" dirty="0">
                <a:solidFill>
                  <a:schemeClr val="tx1"/>
                </a:solidFill>
              </a:rPr>
              <a:t>the  probability </a:t>
            </a:r>
            <a:r>
              <a:rPr sz="1200" spc="-10" dirty="0">
                <a:solidFill>
                  <a:schemeClr val="tx1"/>
                </a:solidFill>
              </a:rPr>
              <a:t>that </a:t>
            </a:r>
            <a:r>
              <a:rPr lang="en-US" sz="1200" u="sng" spc="-30" dirty="0" smtClean="0">
                <a:solidFill>
                  <a:schemeClr val="tx1"/>
                </a:solidFill>
              </a:rPr>
              <a:t>at least</a:t>
            </a:r>
            <a:r>
              <a:rPr sz="1200" u="sng" spc="-30" dirty="0" smtClean="0">
                <a:solidFill>
                  <a:schemeClr val="tx1"/>
                </a:solidFill>
              </a:rPr>
              <a:t> </a:t>
            </a:r>
            <a:r>
              <a:rPr sz="1200" spc="-10" dirty="0">
                <a:solidFill>
                  <a:schemeClr val="tx1"/>
                </a:solidFill>
              </a:rPr>
              <a:t>2 </a:t>
            </a:r>
            <a:r>
              <a:rPr sz="1200" spc="-5" dirty="0">
                <a:solidFill>
                  <a:schemeClr val="tx1"/>
                </a:solidFill>
              </a:rPr>
              <a:t>out </a:t>
            </a:r>
            <a:r>
              <a:rPr sz="1200" spc="-15" dirty="0">
                <a:solidFill>
                  <a:schemeClr val="tx1"/>
                </a:solidFill>
              </a:rPr>
              <a:t>of </a:t>
            </a:r>
            <a:r>
              <a:rPr sz="1200" spc="-10" dirty="0">
                <a:solidFill>
                  <a:schemeClr val="tx1"/>
                </a:solidFill>
              </a:rPr>
              <a:t>15 </a:t>
            </a:r>
            <a:r>
              <a:rPr sz="1200" spc="-25" dirty="0">
                <a:solidFill>
                  <a:schemeClr val="tx1"/>
                </a:solidFill>
              </a:rPr>
              <a:t>randomly sampled  </a:t>
            </a:r>
            <a:r>
              <a:rPr sz="1200" spc="-30" dirty="0">
                <a:solidFill>
                  <a:schemeClr val="tx1"/>
                </a:solidFill>
              </a:rPr>
              <a:t>Americans </a:t>
            </a:r>
            <a:r>
              <a:rPr sz="1200" spc="-45" dirty="0">
                <a:solidFill>
                  <a:schemeClr val="tx1"/>
                </a:solidFill>
              </a:rPr>
              <a:t>have </a:t>
            </a:r>
            <a:r>
              <a:rPr sz="1200" spc="-20" dirty="0">
                <a:solidFill>
                  <a:schemeClr val="tx1"/>
                </a:solidFill>
              </a:rPr>
              <a:t>such </a:t>
            </a:r>
            <a:r>
              <a:rPr sz="1200" spc="-15" dirty="0">
                <a:solidFill>
                  <a:schemeClr val="tx1"/>
                </a:solidFill>
              </a:rPr>
              <a:t>connection at</a:t>
            </a:r>
            <a:r>
              <a:rPr sz="1200" spc="100" dirty="0">
                <a:solidFill>
                  <a:schemeClr val="tx1"/>
                </a:solidFill>
              </a:rPr>
              <a:t> </a:t>
            </a:r>
            <a:r>
              <a:rPr sz="1200" spc="-25" dirty="0">
                <a:solidFill>
                  <a:schemeClr val="tx1"/>
                </a:solidFill>
              </a:rPr>
              <a:t>home?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5904" y="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570" y="1097193"/>
                <a:ext cx="4429713" cy="2367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lphaLcParenR"/>
                </a:pPr>
                <a:endParaRPr lang="en-US" sz="1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chemeClr val="bg1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lphaLcParenR"/>
                </a:pP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rgbClr val="C00000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rgbClr val="C00000"/>
                    </a:solidFill>
                  </a:rPr>
                  <a:t>+… 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n-US" sz="1200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+mj-lt"/>
                  <a:buAutoNum type="alphaLcParenR"/>
                </a:pPr>
                <a:endParaRPr lang="en-US" sz="1200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rgbClr val="C00000"/>
                            </a:solidFill>
                          </a:rPr>
                          <m:t>+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0" y="1097193"/>
                <a:ext cx="4429713" cy="2367571"/>
              </a:xfrm>
              <a:prstGeom prst="rect">
                <a:avLst/>
              </a:prstGeom>
              <a:blipFill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81504" y="277919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This way takes less time!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94402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Discrete Probability Distributions</a:t>
            </a:r>
          </a:p>
          <a:p>
            <a:r>
              <a:rPr lang="en-US" sz="3200" b="1" dirty="0" smtClean="0"/>
              <a:t> vs. </a:t>
            </a:r>
          </a:p>
          <a:p>
            <a:r>
              <a:rPr lang="en-US" sz="3200" b="1" dirty="0" smtClean="0"/>
              <a:t>Continuous </a:t>
            </a:r>
            <a:r>
              <a:rPr lang="en-US" sz="3200" b="1" dirty="0"/>
              <a:t>Probability Distributions</a:t>
            </a:r>
          </a:p>
          <a:p>
            <a:endParaRPr lang="en-US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609850" y="997049"/>
            <a:ext cx="838200" cy="457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3638550" y="992677"/>
            <a:ext cx="838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2609850" y="2443255"/>
            <a:ext cx="1828800" cy="4572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62000">
                <a:srgbClr val="7030A0">
                  <a:tint val="44500"/>
                  <a:satMod val="160000"/>
                  <a:alpha val="5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35535806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82575"/>
            <a:ext cx="4610100" cy="307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441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General Probability Distribution Properties</a:t>
            </a:r>
            <a:r>
              <a:rPr lang="en-US"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Two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types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distributions: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discrete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 continuous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Distribution Properties:</a:t>
            </a: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unimodal,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symmetric, and follows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68-95-99.7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scores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any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9207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Binomial </a:t>
            </a:r>
            <a:r>
              <a:rPr lang="en-US" sz="1050" u="sng" spc="20" dirty="0">
                <a:latin typeface="Arial"/>
                <a:cs typeface="Arial"/>
              </a:rPr>
              <a:t>Distribution Properties</a:t>
            </a:r>
            <a:r>
              <a:rPr lang="en-US" sz="1050" u="sng" spc="20" dirty="0" smtClean="0">
                <a:latin typeface="Arial"/>
                <a:cs typeface="Arial"/>
              </a:rPr>
              <a:t>:</a:t>
            </a:r>
            <a:endParaRPr lang="en-US" sz="1050" spc="20" dirty="0" smtClean="0">
              <a:latin typeface="Arial"/>
              <a:cs typeface="Arial"/>
            </a:endParaRPr>
          </a:p>
          <a:p>
            <a:pPr marL="927100" marR="9207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calculating 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exact 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given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trials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431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🔍 </a:t>
            </a:r>
            <a:r>
              <a:rPr sz="1050" spc="25" dirty="0" smtClean="0">
                <a:latin typeface="Arial"/>
                <a:cs typeface="Arial"/>
              </a:rPr>
              <a:t>Expected </a:t>
            </a:r>
            <a:r>
              <a:rPr sz="1050" spc="5" dirty="0">
                <a:latin typeface="Arial"/>
                <a:cs typeface="Arial"/>
              </a:rPr>
              <a:t>value </a:t>
            </a:r>
            <a:r>
              <a:rPr sz="1050" spc="25" dirty="0">
                <a:latin typeface="Arial"/>
                <a:cs typeface="Arial"/>
              </a:rPr>
              <a:t>and standard </a:t>
            </a:r>
            <a:r>
              <a:rPr sz="1050" spc="20" dirty="0">
                <a:latin typeface="Arial"/>
                <a:cs typeface="Arial"/>
              </a:rPr>
              <a:t>deviation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20" dirty="0">
                <a:latin typeface="Arial"/>
                <a:cs typeface="Arial"/>
              </a:rPr>
              <a:t>the binomial </a:t>
            </a:r>
            <a:r>
              <a:rPr sz="1050" spc="25" dirty="0">
                <a:latin typeface="Arial"/>
                <a:cs typeface="Arial"/>
              </a:rPr>
              <a:t>can  </a:t>
            </a:r>
            <a:r>
              <a:rPr sz="1050" spc="30" dirty="0">
                <a:latin typeface="Arial"/>
                <a:cs typeface="Arial"/>
              </a:rPr>
              <a:t>be </a:t>
            </a:r>
            <a:r>
              <a:rPr sz="1050" spc="25" dirty="0">
                <a:latin typeface="Arial"/>
                <a:cs typeface="Arial"/>
              </a:rPr>
              <a:t>calculated </a:t>
            </a:r>
            <a:r>
              <a:rPr sz="1050" spc="20" dirty="0">
                <a:latin typeface="Arial"/>
                <a:cs typeface="Arial"/>
              </a:rPr>
              <a:t>using </a:t>
            </a:r>
            <a:r>
              <a:rPr sz="1050" spc="25" dirty="0">
                <a:latin typeface="Arial"/>
                <a:cs typeface="Arial"/>
              </a:rPr>
              <a:t>its </a:t>
            </a:r>
            <a:r>
              <a:rPr sz="1050" spc="20" dirty="0">
                <a:latin typeface="Arial"/>
                <a:cs typeface="Arial"/>
              </a:rPr>
              <a:t>parameters n </a:t>
            </a:r>
            <a:r>
              <a:rPr sz="1050" spc="25" dirty="0">
                <a:latin typeface="Arial"/>
                <a:cs typeface="Arial"/>
              </a:rPr>
              <a:t>and</a:t>
            </a:r>
            <a:r>
              <a:rPr sz="1050" spc="-85" dirty="0">
                <a:latin typeface="Arial"/>
                <a:cs typeface="Arial"/>
              </a:rPr>
              <a:t> </a:t>
            </a:r>
            <a:r>
              <a:rPr sz="1050" spc="60" dirty="0">
                <a:latin typeface="Arial"/>
                <a:cs typeface="Arial"/>
              </a:rPr>
              <a:t>p</a:t>
            </a:r>
            <a:endParaRPr sz="1050" dirty="0">
              <a:latin typeface="Arial"/>
              <a:cs typeface="Arial"/>
            </a:endParaRPr>
          </a:p>
          <a:p>
            <a:pPr marL="469900" marR="3536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Relationship between Binomial and Normal Distribution:</a:t>
            </a:r>
            <a:endParaRPr lang="en-US" sz="1050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35369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🖳 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approaches normal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when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 is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met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819330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358775"/>
            <a:ext cx="4373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the mean and standard deviation of a binomial distribution?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743770"/>
            <a:ext cx="3273443" cy="16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9437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6486" y="57937"/>
            <a:ext cx="31559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Expected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value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and standard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deviation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binomial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493268"/>
            <a:ext cx="4222115" cy="82296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52069">
              <a:lnSpc>
                <a:spcPct val="100000"/>
              </a:lnSpc>
              <a:spcBef>
                <a:spcPts val="245"/>
              </a:spcBef>
            </a:pPr>
            <a:r>
              <a:rPr sz="1200" spc="-15" dirty="0">
                <a:solidFill>
                  <a:srgbClr val="0E3652"/>
                </a:solidFill>
              </a:rPr>
              <a:t>According </a:t>
            </a:r>
            <a:r>
              <a:rPr sz="1200" spc="5" dirty="0">
                <a:solidFill>
                  <a:srgbClr val="0E3652"/>
                </a:solidFill>
              </a:rPr>
              <a:t>to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30" dirty="0">
                <a:solidFill>
                  <a:srgbClr val="0E3652"/>
                </a:solidFill>
              </a:rPr>
              <a:t>results </a:t>
            </a:r>
            <a:r>
              <a:rPr sz="1200" spc="-15" dirty="0">
                <a:solidFill>
                  <a:srgbClr val="0E3652"/>
                </a:solidFill>
              </a:rPr>
              <a:t>of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30" dirty="0">
                <a:solidFill>
                  <a:srgbClr val="0E3652"/>
                </a:solidFill>
              </a:rPr>
              <a:t>Pew </a:t>
            </a:r>
            <a:r>
              <a:rPr sz="1200" spc="-25" dirty="0">
                <a:solidFill>
                  <a:srgbClr val="0E3652"/>
                </a:solidFill>
              </a:rPr>
              <a:t>poll suggestion </a:t>
            </a:r>
            <a:r>
              <a:rPr sz="1200" spc="-10" dirty="0">
                <a:solidFill>
                  <a:srgbClr val="0E3652"/>
                </a:solidFill>
              </a:rPr>
              <a:t>that 70% </a:t>
            </a:r>
            <a:r>
              <a:rPr sz="1200" spc="-15" dirty="0">
                <a:solidFill>
                  <a:srgbClr val="0E3652"/>
                </a:solidFill>
              </a:rPr>
              <a:t>of  </a:t>
            </a:r>
            <a:r>
              <a:rPr sz="1200" spc="-30" dirty="0">
                <a:solidFill>
                  <a:srgbClr val="0E3652"/>
                </a:solidFill>
              </a:rPr>
              <a:t>Americans </a:t>
            </a:r>
            <a:r>
              <a:rPr sz="1200" spc="-45" dirty="0">
                <a:solidFill>
                  <a:srgbClr val="0E3652"/>
                </a:solidFill>
              </a:rPr>
              <a:t>have </a:t>
            </a:r>
            <a:r>
              <a:rPr sz="1200" spc="-20" dirty="0">
                <a:solidFill>
                  <a:srgbClr val="0E3652"/>
                </a:solidFill>
              </a:rPr>
              <a:t>high-speed </a:t>
            </a:r>
            <a:r>
              <a:rPr sz="1200" spc="-15" dirty="0">
                <a:solidFill>
                  <a:srgbClr val="0E3652"/>
                </a:solidFill>
              </a:rPr>
              <a:t>broadband connection at </a:t>
            </a:r>
            <a:r>
              <a:rPr sz="1200" spc="-20" dirty="0">
                <a:solidFill>
                  <a:srgbClr val="0E3652"/>
                </a:solidFill>
              </a:rPr>
              <a:t>home,  among </a:t>
            </a:r>
            <a:r>
              <a:rPr sz="1200" spc="-50" dirty="0">
                <a:solidFill>
                  <a:srgbClr val="0E3652"/>
                </a:solidFill>
              </a:rPr>
              <a:t>a </a:t>
            </a:r>
            <a:r>
              <a:rPr sz="1200" spc="-20" dirty="0">
                <a:solidFill>
                  <a:srgbClr val="0E3652"/>
                </a:solidFill>
              </a:rPr>
              <a:t>random </a:t>
            </a:r>
            <a:r>
              <a:rPr sz="1200" spc="-30" dirty="0">
                <a:solidFill>
                  <a:srgbClr val="0E3652"/>
                </a:solidFill>
              </a:rPr>
              <a:t>sample </a:t>
            </a:r>
            <a:r>
              <a:rPr sz="1200" spc="-15" dirty="0">
                <a:solidFill>
                  <a:srgbClr val="0E3652"/>
                </a:solidFill>
              </a:rPr>
              <a:t>of </a:t>
            </a:r>
            <a:r>
              <a:rPr sz="1200" spc="-10" dirty="0">
                <a:solidFill>
                  <a:srgbClr val="0E3652"/>
                </a:solidFill>
              </a:rPr>
              <a:t>100 </a:t>
            </a:r>
            <a:r>
              <a:rPr sz="1200" spc="-30" dirty="0">
                <a:solidFill>
                  <a:srgbClr val="0E3652"/>
                </a:solidFill>
              </a:rPr>
              <a:t>Americans, </a:t>
            </a:r>
            <a:r>
              <a:rPr sz="1200" spc="-10" dirty="0">
                <a:solidFill>
                  <a:srgbClr val="0E3652"/>
                </a:solidFill>
              </a:rPr>
              <a:t>how </a:t>
            </a:r>
            <a:r>
              <a:rPr sz="1200" spc="-35" dirty="0">
                <a:solidFill>
                  <a:srgbClr val="0E3652"/>
                </a:solidFill>
              </a:rPr>
              <a:t>many </a:t>
            </a:r>
            <a:r>
              <a:rPr sz="1200" spc="-10" dirty="0">
                <a:solidFill>
                  <a:srgbClr val="0E3652"/>
                </a:solidFill>
              </a:rPr>
              <a:t>would  </a:t>
            </a:r>
            <a:r>
              <a:rPr sz="1200" spc="-30" dirty="0">
                <a:solidFill>
                  <a:srgbClr val="0E3652"/>
                </a:solidFill>
              </a:rPr>
              <a:t>you </a:t>
            </a:r>
            <a:r>
              <a:rPr sz="1200" spc="-15" dirty="0">
                <a:solidFill>
                  <a:srgbClr val="0E3652"/>
                </a:solidFill>
              </a:rPr>
              <a:t>expect </a:t>
            </a:r>
            <a:r>
              <a:rPr sz="1200" spc="5" dirty="0">
                <a:solidFill>
                  <a:srgbClr val="0E3652"/>
                </a:solidFill>
              </a:rPr>
              <a:t>to </a:t>
            </a:r>
            <a:r>
              <a:rPr sz="1200" spc="-45" dirty="0">
                <a:solidFill>
                  <a:srgbClr val="0E3652"/>
                </a:solidFill>
              </a:rPr>
              <a:t>have </a:t>
            </a:r>
            <a:r>
              <a:rPr sz="1200" spc="-20" dirty="0">
                <a:solidFill>
                  <a:srgbClr val="0E3652"/>
                </a:solidFill>
              </a:rPr>
              <a:t>such </a:t>
            </a:r>
            <a:r>
              <a:rPr sz="1200" spc="-15" dirty="0">
                <a:solidFill>
                  <a:srgbClr val="0E3652"/>
                </a:solidFill>
              </a:rPr>
              <a:t>connection at</a:t>
            </a:r>
            <a:r>
              <a:rPr sz="1200" spc="110" dirty="0">
                <a:solidFill>
                  <a:srgbClr val="0E3652"/>
                </a:solidFill>
              </a:rPr>
              <a:t> </a:t>
            </a:r>
            <a:r>
              <a:rPr sz="1200" spc="-25" dirty="0">
                <a:solidFill>
                  <a:srgbClr val="0E3652"/>
                </a:solidFill>
              </a:rPr>
              <a:t>home?</a:t>
            </a:r>
            <a:endParaRPr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195122" y="1414939"/>
                <a:ext cx="4472128" cy="185884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635">
                  <a:lnSpc>
                    <a:spcPts val="1195"/>
                  </a:lnSpc>
                </a:pPr>
                <a:r>
                  <a:rPr lang="en-US" sz="1200" dirty="0" smtClean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▶Mean of a Binomial Distribution :</a:t>
                </a:r>
              </a:p>
              <a:p>
                <a:pPr marL="127635">
                  <a:lnSpc>
                    <a:spcPts val="119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1" i="1" spc="20" dirty="0">
                          <a:latin typeface="Times New Roman"/>
                          <a:cs typeface="Times New Roman"/>
                        </a:rPr>
                        <m:t>µ </m:t>
                      </m:r>
                      <m:r>
                        <m:rPr>
                          <m:nor/>
                        </m:rPr>
                        <a:rPr lang="en-US" sz="1200" b="1" spc="130" dirty="0">
                          <a:latin typeface="Georgia"/>
                          <a:cs typeface="Georgia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1200" b="1" i="1" spc="-50" dirty="0">
                          <a:latin typeface="Georgia"/>
                          <a:cs typeface="Georgia"/>
                        </a:rPr>
                        <m:t>np</m:t>
                      </m:r>
                      <m:r>
                        <m:rPr>
                          <m:nor/>
                        </m:rPr>
                        <a:rPr lang="en-US" sz="1200" b="1" i="1" spc="-50" dirty="0">
                          <a:latin typeface="Georgia"/>
                          <a:cs typeface="Georgia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spc="130" dirty="0">
                          <a:latin typeface="Georgia"/>
                          <a:cs typeface="Georgia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1200" spc="-55" dirty="0">
                          <a:latin typeface="Georgia"/>
                          <a:cs typeface="Georgia"/>
                        </a:rPr>
                        <m:t>100 </m:t>
                      </m:r>
                      <m:r>
                        <m:rPr>
                          <m:nor/>
                        </m:rPr>
                        <a:rPr lang="en-US" sz="1200" spc="-65" dirty="0">
                          <a:latin typeface="DejaVu Serif"/>
                          <a:cs typeface="DejaVu Serif"/>
                        </a:rPr>
                        <m:t>× </m:t>
                      </m:r>
                      <m:r>
                        <m:rPr>
                          <m:nor/>
                        </m:rPr>
                        <a:rPr lang="en-US" sz="1200" spc="-35" dirty="0">
                          <a:latin typeface="Georgia"/>
                          <a:cs typeface="Georgia"/>
                        </a:rPr>
                        <m:t>0</m:t>
                      </m:r>
                      <m:r>
                        <m:rPr>
                          <m:nor/>
                        </m:rPr>
                        <a:rPr lang="en-US" sz="1200" i="1" spc="-35" dirty="0">
                          <a:latin typeface="Times New Roman"/>
                          <a:cs typeface="Times New Roman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200" spc="-35" dirty="0">
                          <a:latin typeface="Georgia"/>
                          <a:cs typeface="Georgia"/>
                        </a:rPr>
                        <m:t>7 </m:t>
                      </m:r>
                      <m:r>
                        <m:rPr>
                          <m:nor/>
                        </m:rPr>
                        <a:rPr lang="en-US" sz="1200" spc="130" dirty="0">
                          <a:latin typeface="Georgia"/>
                          <a:cs typeface="Georgia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spc="40" dirty="0">
                          <a:latin typeface="Georgia"/>
                          <a:cs typeface="Georgia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spc="-5" dirty="0">
                          <a:latin typeface="Georgia"/>
                          <a:cs typeface="Georgia"/>
                        </a:rPr>
                        <m:t>70</m:t>
                      </m:r>
                    </m:oMath>
                  </m:oMathPara>
                </a14:m>
                <a:endParaRPr lang="en-US" sz="1200" spc="-5" dirty="0" smtClean="0">
                  <a:latin typeface="Georgia"/>
                  <a:cs typeface="Georgia"/>
                </a:endParaRPr>
              </a:p>
              <a:p>
                <a:pPr marL="127635">
                  <a:lnSpc>
                    <a:spcPts val="1195"/>
                  </a:lnSpc>
                </a:pPr>
                <a:endParaRPr lang="en-US" sz="1200" spc="-5" dirty="0" smtClean="0">
                  <a:latin typeface="Georgia"/>
                  <a:cs typeface="Georgia"/>
                </a:endParaRPr>
              </a:p>
              <a:p>
                <a:pPr marL="127635">
                  <a:lnSpc>
                    <a:spcPts val="1195"/>
                  </a:lnSpc>
                </a:pPr>
                <a:r>
                  <a:rPr lang="en-US" sz="1200" dirty="0" smtClean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▶Standard Deviation </a:t>
                </a:r>
                <a:r>
                  <a:rPr lang="en-US" sz="12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of a Binomial Distribution :</a:t>
                </a:r>
              </a:p>
              <a:p>
                <a:pPr marL="127635">
                  <a:lnSpc>
                    <a:spcPts val="119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pc="2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𝝈</m:t>
                      </m:r>
                      <m:r>
                        <m:rPr>
                          <m:nor/>
                        </m:rPr>
                        <a:rPr lang="en-US" sz="1200" b="1" i="1" spc="20" dirty="0">
                          <a:latin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1" spc="130" dirty="0">
                          <a:latin typeface="Georgia"/>
                          <a:cs typeface="Georgi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1" i="1" spc="13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1" i="1" spc="130" dirty="0" smtClean="0">
                              <a:latin typeface="Cambria Math" panose="02040503050406030204" pitchFamily="18" charset="0"/>
                            </a:rPr>
                            <m:t>𝒏𝒑</m:t>
                          </m:r>
                          <m:r>
                            <a:rPr lang="en-US" sz="1200" b="1" i="1" spc="13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pc="13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200" b="1" i="1" spc="13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1" i="1" spc="130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1200" b="1" i="1" spc="13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1200" b="0" i="1" spc="13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 spc="13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pc="130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200" b="0" i="1" spc="13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×0.7×0.3</m:t>
                          </m:r>
                        </m:e>
                      </m:rad>
                      <m:r>
                        <a:rPr lang="en-US" sz="1200" b="0" i="1" spc="130" dirty="0" smtClean="0">
                          <a:latin typeface="Cambria Math" panose="02040503050406030204" pitchFamily="18" charset="0"/>
                        </a:rPr>
                        <m:t>=4.58</m:t>
                      </m:r>
                      <m:r>
                        <m:rPr>
                          <m:nor/>
                        </m:rPr>
                        <a:rPr lang="en-US" sz="1200" spc="130" dirty="0">
                          <a:latin typeface="Georgia"/>
                          <a:cs typeface="Georgia"/>
                        </a:rPr>
                        <m:t> </m:t>
                      </m:r>
                    </m:oMath>
                  </m:oMathPara>
                </a14:m>
                <a:endParaRPr lang="en-US" sz="1200" spc="-5" dirty="0">
                  <a:latin typeface="Georgia"/>
                  <a:cs typeface="Georgia"/>
                </a:endParaRPr>
              </a:p>
              <a:p>
                <a:pPr marL="127635">
                  <a:lnSpc>
                    <a:spcPts val="1195"/>
                  </a:lnSpc>
                </a:pPr>
                <a:endParaRPr lang="en-US" sz="1000" spc="-35" dirty="0" smtClean="0">
                  <a:latin typeface="Arial"/>
                  <a:cs typeface="Arial"/>
                </a:endParaRPr>
              </a:p>
              <a:p>
                <a:pPr marL="127635">
                  <a:lnSpc>
                    <a:spcPts val="1195"/>
                  </a:lnSpc>
                </a:pPr>
                <a:r>
                  <a:rPr lang="en-US" sz="900" spc="-5" dirty="0" smtClean="0">
                    <a:latin typeface="Arial"/>
                    <a:cs typeface="Arial"/>
                  </a:rPr>
                  <a:t>But </a:t>
                </a:r>
                <a:r>
                  <a:rPr lang="en-US" sz="900" spc="-25" dirty="0">
                    <a:latin typeface="Arial"/>
                    <a:cs typeface="Arial"/>
                  </a:rPr>
                  <a:t>this </a:t>
                </a:r>
                <a:r>
                  <a:rPr lang="en-US" sz="900" spc="-5" dirty="0">
                    <a:latin typeface="Arial"/>
                    <a:cs typeface="Arial"/>
                  </a:rPr>
                  <a:t>doesn’t </a:t>
                </a:r>
                <a:r>
                  <a:rPr lang="en-US" sz="900" spc="-35" dirty="0">
                    <a:latin typeface="Arial"/>
                    <a:cs typeface="Arial"/>
                  </a:rPr>
                  <a:t>mean </a:t>
                </a:r>
                <a:r>
                  <a:rPr lang="en-US" sz="900" spc="-40" dirty="0">
                    <a:latin typeface="Arial"/>
                    <a:cs typeface="Arial"/>
                  </a:rPr>
                  <a:t>in </a:t>
                </a:r>
                <a:r>
                  <a:rPr lang="en-US" sz="900" spc="-45" dirty="0">
                    <a:latin typeface="Arial"/>
                    <a:cs typeface="Arial"/>
                  </a:rPr>
                  <a:t>every </a:t>
                </a:r>
                <a:r>
                  <a:rPr lang="en-US" sz="900" spc="-20" dirty="0">
                    <a:latin typeface="Arial"/>
                    <a:cs typeface="Arial"/>
                  </a:rPr>
                  <a:t>random </a:t>
                </a:r>
                <a:r>
                  <a:rPr lang="en-US" sz="900" spc="-30" dirty="0">
                    <a:latin typeface="Arial"/>
                    <a:cs typeface="Arial"/>
                  </a:rPr>
                  <a:t>sample </a:t>
                </a:r>
                <a:r>
                  <a:rPr lang="en-US" sz="900" spc="-15" dirty="0">
                    <a:latin typeface="Arial"/>
                    <a:cs typeface="Arial"/>
                  </a:rPr>
                  <a:t>of </a:t>
                </a:r>
                <a:r>
                  <a:rPr lang="en-US" sz="900" spc="-10" dirty="0">
                    <a:latin typeface="Arial"/>
                    <a:cs typeface="Arial"/>
                  </a:rPr>
                  <a:t>100  </a:t>
                </a:r>
                <a:r>
                  <a:rPr lang="en-US" sz="900" spc="-30" dirty="0">
                    <a:latin typeface="Arial"/>
                    <a:cs typeface="Arial"/>
                  </a:rPr>
                  <a:t>Americans </a:t>
                </a:r>
                <a:r>
                  <a:rPr lang="en-US" sz="900" u="sng" spc="-30" dirty="0">
                    <a:latin typeface="Arial"/>
                    <a:cs typeface="Arial"/>
                  </a:rPr>
                  <a:t>exactly</a:t>
                </a:r>
                <a:r>
                  <a:rPr lang="en-US" sz="900" spc="-30" dirty="0">
                    <a:latin typeface="Arial"/>
                    <a:cs typeface="Arial"/>
                  </a:rPr>
                  <a:t> </a:t>
                </a:r>
                <a:r>
                  <a:rPr lang="en-US" sz="900" spc="-10" dirty="0">
                    <a:latin typeface="Arial"/>
                    <a:cs typeface="Arial"/>
                  </a:rPr>
                  <a:t>70 </a:t>
                </a:r>
                <a:r>
                  <a:rPr lang="en-US" sz="900" spc="-35" dirty="0">
                    <a:latin typeface="Arial"/>
                    <a:cs typeface="Arial"/>
                  </a:rPr>
                  <a:t>will </a:t>
                </a:r>
                <a:r>
                  <a:rPr lang="en-US" sz="900" spc="-45" dirty="0">
                    <a:latin typeface="Arial"/>
                    <a:cs typeface="Arial"/>
                  </a:rPr>
                  <a:t>have </a:t>
                </a:r>
                <a:r>
                  <a:rPr lang="en-US" sz="900" spc="-20" dirty="0">
                    <a:latin typeface="Arial"/>
                    <a:cs typeface="Arial"/>
                  </a:rPr>
                  <a:t>high-speed </a:t>
                </a:r>
                <a:r>
                  <a:rPr lang="en-US" sz="900" spc="-15" dirty="0">
                    <a:latin typeface="Arial"/>
                    <a:cs typeface="Arial"/>
                  </a:rPr>
                  <a:t>broadband  connection at </a:t>
                </a:r>
                <a:r>
                  <a:rPr lang="en-US" sz="900" spc="-20" dirty="0">
                    <a:latin typeface="Arial"/>
                    <a:cs typeface="Arial"/>
                  </a:rPr>
                  <a:t>home. </a:t>
                </a:r>
                <a:r>
                  <a:rPr lang="en-US" sz="900" spc="-50" dirty="0">
                    <a:latin typeface="Arial"/>
                    <a:cs typeface="Arial"/>
                  </a:rPr>
                  <a:t>In </a:t>
                </a:r>
                <a:r>
                  <a:rPr lang="en-US" sz="900" spc="-25" dirty="0">
                    <a:latin typeface="Arial"/>
                    <a:cs typeface="Arial"/>
                  </a:rPr>
                  <a:t>some </a:t>
                </a:r>
                <a:r>
                  <a:rPr lang="en-US" sz="900" spc="-30" dirty="0">
                    <a:latin typeface="Arial"/>
                    <a:cs typeface="Arial"/>
                  </a:rPr>
                  <a:t>samples </a:t>
                </a:r>
                <a:r>
                  <a:rPr lang="en-US" sz="900" spc="-35" dirty="0">
                    <a:latin typeface="Arial"/>
                    <a:cs typeface="Arial"/>
                  </a:rPr>
                  <a:t>there will </a:t>
                </a:r>
                <a:r>
                  <a:rPr lang="en-US" sz="900" spc="-20" dirty="0">
                    <a:latin typeface="Arial"/>
                    <a:cs typeface="Arial"/>
                  </a:rPr>
                  <a:t>be </a:t>
                </a:r>
                <a:r>
                  <a:rPr lang="en-US" sz="900" spc="-30" dirty="0">
                    <a:latin typeface="Arial"/>
                    <a:cs typeface="Arial"/>
                  </a:rPr>
                  <a:t>fewer  </a:t>
                </a:r>
                <a:r>
                  <a:rPr lang="en-US" sz="900" spc="-15" dirty="0">
                    <a:latin typeface="Arial"/>
                    <a:cs typeface="Arial"/>
                  </a:rPr>
                  <a:t>of </a:t>
                </a:r>
                <a:r>
                  <a:rPr lang="en-US" sz="900" spc="-20" dirty="0">
                    <a:latin typeface="Arial"/>
                    <a:cs typeface="Arial"/>
                  </a:rPr>
                  <a:t>those, </a:t>
                </a:r>
                <a:r>
                  <a:rPr lang="en-US" sz="900" spc="-25" dirty="0">
                    <a:latin typeface="Arial"/>
                    <a:cs typeface="Arial"/>
                  </a:rPr>
                  <a:t>and </a:t>
                </a:r>
                <a:r>
                  <a:rPr lang="en-US" sz="900" spc="-40" dirty="0">
                    <a:latin typeface="Arial"/>
                    <a:cs typeface="Arial"/>
                  </a:rPr>
                  <a:t>in </a:t>
                </a:r>
                <a:r>
                  <a:rPr lang="en-US" sz="900" spc="-20" dirty="0">
                    <a:latin typeface="Arial"/>
                    <a:cs typeface="Arial"/>
                  </a:rPr>
                  <a:t>others </a:t>
                </a:r>
                <a:r>
                  <a:rPr lang="en-US" sz="900" spc="-25" dirty="0">
                    <a:latin typeface="Arial"/>
                    <a:cs typeface="Arial"/>
                  </a:rPr>
                  <a:t>more. </a:t>
                </a:r>
                <a:r>
                  <a:rPr lang="en-US" sz="900" spc="-10" dirty="0">
                    <a:latin typeface="Arial"/>
                    <a:cs typeface="Arial"/>
                  </a:rPr>
                  <a:t>How </a:t>
                </a:r>
                <a:r>
                  <a:rPr lang="en-US" sz="900" spc="-15" dirty="0">
                    <a:latin typeface="Arial"/>
                    <a:cs typeface="Arial"/>
                  </a:rPr>
                  <a:t>much </a:t>
                </a:r>
                <a:r>
                  <a:rPr lang="en-US" sz="900" spc="-10" dirty="0">
                    <a:latin typeface="Arial"/>
                    <a:cs typeface="Arial"/>
                  </a:rPr>
                  <a:t>would </a:t>
                </a:r>
                <a:r>
                  <a:rPr lang="en-US" sz="900" spc="-20" dirty="0">
                    <a:latin typeface="Arial"/>
                    <a:cs typeface="Arial"/>
                  </a:rPr>
                  <a:t>we </a:t>
                </a:r>
                <a:r>
                  <a:rPr lang="en-US" sz="900" spc="-15" dirty="0">
                    <a:latin typeface="Arial"/>
                    <a:cs typeface="Arial"/>
                  </a:rPr>
                  <a:t>expect  </a:t>
                </a:r>
                <a:r>
                  <a:rPr lang="en-US" sz="900" spc="-25" dirty="0">
                    <a:latin typeface="Arial"/>
                    <a:cs typeface="Arial"/>
                  </a:rPr>
                  <a:t>this </a:t>
                </a:r>
                <a:r>
                  <a:rPr lang="en-US" sz="900" spc="-45" dirty="0">
                    <a:latin typeface="Arial"/>
                    <a:cs typeface="Arial"/>
                  </a:rPr>
                  <a:t>value </a:t>
                </a:r>
                <a:r>
                  <a:rPr lang="en-US" sz="900" spc="5" dirty="0">
                    <a:latin typeface="Arial"/>
                    <a:cs typeface="Arial"/>
                  </a:rPr>
                  <a:t>t</a:t>
                </a:r>
                <a:r>
                  <a:rPr lang="en-US" sz="900" u="sng" spc="5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o</a:t>
                </a:r>
                <a:r>
                  <a:rPr lang="en-US" sz="900" u="sng" spc="65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US" sz="900" u="sng" spc="-40" dirty="0" smtClean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vary?</a:t>
                </a:r>
              </a:p>
              <a:p>
                <a:pPr marL="127635">
                  <a:lnSpc>
                    <a:spcPts val="1195"/>
                  </a:lnSpc>
                </a:pPr>
                <a:endParaRPr lang="en-US" sz="900" dirty="0">
                  <a:latin typeface="Arial"/>
                  <a:cs typeface="Arial"/>
                </a:endParaRPr>
              </a:p>
              <a:p>
                <a:pPr marL="127635">
                  <a:lnSpc>
                    <a:spcPts val="1195"/>
                  </a:lnSpc>
                </a:pPr>
                <a:r>
                  <a:rPr lang="en-US" sz="900" i="1" spc="-15" dirty="0" smtClean="0">
                    <a:solidFill>
                      <a:srgbClr val="935151"/>
                    </a:solidFill>
                    <a:latin typeface="Arial"/>
                    <a:cs typeface="Arial"/>
                  </a:rPr>
                  <a:t>Note</a:t>
                </a:r>
                <a:r>
                  <a:rPr lang="en-US" sz="900" i="1" spc="-15" dirty="0">
                    <a:solidFill>
                      <a:srgbClr val="935151"/>
                    </a:solidFill>
                    <a:latin typeface="Arial"/>
                    <a:cs typeface="Arial"/>
                  </a:rPr>
                  <a:t>: </a:t>
                </a:r>
                <a:r>
                  <a:rPr lang="en-US" sz="900" i="1" spc="-25" dirty="0">
                    <a:solidFill>
                      <a:srgbClr val="59636D"/>
                    </a:solidFill>
                    <a:latin typeface="Arial"/>
                    <a:cs typeface="Arial"/>
                  </a:rPr>
                  <a:t>Mean </a:t>
                </a:r>
                <a:r>
                  <a:rPr lang="en-US" sz="900" i="1" spc="-20" dirty="0">
                    <a:solidFill>
                      <a:srgbClr val="59636D"/>
                    </a:solidFill>
                    <a:latin typeface="Arial"/>
                    <a:cs typeface="Arial"/>
                  </a:rPr>
                  <a:t>and standard </a:t>
                </a:r>
                <a:r>
                  <a:rPr lang="en-US" sz="900" i="1" spc="-25" dirty="0">
                    <a:solidFill>
                      <a:srgbClr val="59636D"/>
                    </a:solidFill>
                    <a:latin typeface="Arial"/>
                    <a:cs typeface="Arial"/>
                  </a:rPr>
                  <a:t>deviation </a:t>
                </a:r>
                <a:r>
                  <a:rPr lang="en-US" sz="900" i="1" spc="-15" dirty="0">
                    <a:solidFill>
                      <a:srgbClr val="59636D"/>
                    </a:solidFill>
                    <a:latin typeface="Arial"/>
                    <a:cs typeface="Arial"/>
                  </a:rPr>
                  <a:t>of </a:t>
                </a:r>
                <a:r>
                  <a:rPr lang="en-US" sz="900" i="1" spc="-45" dirty="0">
                    <a:solidFill>
                      <a:srgbClr val="59636D"/>
                    </a:solidFill>
                    <a:latin typeface="Arial"/>
                    <a:cs typeface="Arial"/>
                  </a:rPr>
                  <a:t>a </a:t>
                </a:r>
                <a:r>
                  <a:rPr lang="en-US" sz="900" i="1" spc="-25" dirty="0">
                    <a:solidFill>
                      <a:srgbClr val="59636D"/>
                    </a:solidFill>
                    <a:latin typeface="Arial"/>
                    <a:cs typeface="Arial"/>
                  </a:rPr>
                  <a:t>binomial </a:t>
                </a:r>
                <a:r>
                  <a:rPr lang="en-US" sz="900" i="1" spc="-15" dirty="0">
                    <a:solidFill>
                      <a:srgbClr val="59636D"/>
                    </a:solidFill>
                    <a:latin typeface="Arial"/>
                    <a:cs typeface="Arial"/>
                  </a:rPr>
                  <a:t>might </a:t>
                </a:r>
                <a:r>
                  <a:rPr lang="en-US" sz="900" i="1" spc="-5" dirty="0">
                    <a:solidFill>
                      <a:srgbClr val="59636D"/>
                    </a:solidFill>
                    <a:latin typeface="Arial"/>
                    <a:cs typeface="Arial"/>
                  </a:rPr>
                  <a:t>not </a:t>
                </a:r>
                <a:r>
                  <a:rPr lang="en-US" sz="900" i="1" spc="-30" dirty="0">
                    <a:solidFill>
                      <a:srgbClr val="59636D"/>
                    </a:solidFill>
                    <a:latin typeface="Arial"/>
                    <a:cs typeface="Arial"/>
                  </a:rPr>
                  <a:t>always </a:t>
                </a:r>
                <a:r>
                  <a:rPr lang="en-US" sz="900" i="1" spc="-15" dirty="0">
                    <a:solidFill>
                      <a:srgbClr val="59636D"/>
                    </a:solidFill>
                    <a:latin typeface="Arial"/>
                    <a:cs typeface="Arial"/>
                  </a:rPr>
                  <a:t>be  </a:t>
                </a:r>
                <a:r>
                  <a:rPr lang="en-US" sz="900" i="1" spc="-20" dirty="0">
                    <a:solidFill>
                      <a:srgbClr val="59636D"/>
                    </a:solidFill>
                    <a:latin typeface="Arial"/>
                    <a:cs typeface="Arial"/>
                  </a:rPr>
                  <a:t>whole numbers, and </a:t>
                </a:r>
                <a:r>
                  <a:rPr lang="en-US" sz="900" i="1" spc="-10" dirty="0">
                    <a:solidFill>
                      <a:srgbClr val="59636D"/>
                    </a:solidFill>
                    <a:latin typeface="Arial"/>
                    <a:cs typeface="Arial"/>
                  </a:rPr>
                  <a:t>that </a:t>
                </a:r>
                <a:r>
                  <a:rPr lang="en-US" sz="900" i="1" spc="-35" dirty="0">
                    <a:solidFill>
                      <a:srgbClr val="59636D"/>
                    </a:solidFill>
                    <a:latin typeface="Arial"/>
                    <a:cs typeface="Arial"/>
                  </a:rPr>
                  <a:t>is </a:t>
                </a:r>
                <a:r>
                  <a:rPr lang="en-US" sz="900" i="1" spc="-20" dirty="0">
                    <a:solidFill>
                      <a:srgbClr val="59636D"/>
                    </a:solidFill>
                    <a:latin typeface="Arial"/>
                    <a:cs typeface="Arial"/>
                  </a:rPr>
                  <a:t>alright, </a:t>
                </a:r>
                <a:r>
                  <a:rPr lang="en-US" sz="900" i="1" spc="-25" dirty="0">
                    <a:solidFill>
                      <a:srgbClr val="59636D"/>
                    </a:solidFill>
                    <a:latin typeface="Arial"/>
                    <a:cs typeface="Arial"/>
                  </a:rPr>
                  <a:t>these </a:t>
                </a:r>
                <a:r>
                  <a:rPr lang="en-US" sz="900" i="1" spc="-35" dirty="0">
                    <a:solidFill>
                      <a:srgbClr val="59636D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900" i="1" spc="-25" dirty="0">
                    <a:solidFill>
                      <a:srgbClr val="59636D"/>
                    </a:solidFill>
                    <a:latin typeface="Arial"/>
                    <a:cs typeface="Arial"/>
                  </a:rPr>
                  <a:t>represent </a:t>
                </a:r>
                <a:r>
                  <a:rPr lang="en-US" sz="900" i="1" spc="-10" dirty="0">
                    <a:solidFill>
                      <a:srgbClr val="59636D"/>
                    </a:solidFill>
                    <a:latin typeface="Arial"/>
                    <a:cs typeface="Arial"/>
                  </a:rPr>
                  <a:t>what </a:t>
                </a:r>
                <a:r>
                  <a:rPr lang="en-US" sz="900" i="1" spc="-15" dirty="0">
                    <a:solidFill>
                      <a:srgbClr val="59636D"/>
                    </a:solidFill>
                    <a:latin typeface="Arial"/>
                    <a:cs typeface="Arial"/>
                  </a:rPr>
                  <a:t>we </a:t>
                </a:r>
                <a:r>
                  <a:rPr lang="en-US" sz="900" i="1" spc="-10" dirty="0">
                    <a:solidFill>
                      <a:srgbClr val="59636D"/>
                    </a:solidFill>
                    <a:latin typeface="Arial"/>
                    <a:cs typeface="Arial"/>
                  </a:rPr>
                  <a:t>would  </a:t>
                </a:r>
                <a:r>
                  <a:rPr lang="en-US" sz="900" i="1" spc="-15" dirty="0">
                    <a:solidFill>
                      <a:srgbClr val="59636D"/>
                    </a:solidFill>
                    <a:latin typeface="Arial"/>
                    <a:cs typeface="Arial"/>
                  </a:rPr>
                  <a:t>expect </a:t>
                </a:r>
                <a:r>
                  <a:rPr lang="en-US" sz="900" i="1" spc="5" dirty="0">
                    <a:solidFill>
                      <a:srgbClr val="59636D"/>
                    </a:solidFill>
                    <a:latin typeface="Arial"/>
                    <a:cs typeface="Arial"/>
                  </a:rPr>
                  <a:t>to </a:t>
                </a:r>
                <a:r>
                  <a:rPr lang="en-US" sz="900" i="1" spc="-35" dirty="0">
                    <a:solidFill>
                      <a:srgbClr val="59636D"/>
                    </a:solidFill>
                    <a:latin typeface="Arial"/>
                    <a:cs typeface="Arial"/>
                  </a:rPr>
                  <a:t>see </a:t>
                </a:r>
                <a:r>
                  <a:rPr lang="en-US" sz="900" i="1" spc="-15" dirty="0">
                    <a:solidFill>
                      <a:srgbClr val="59636D"/>
                    </a:solidFill>
                    <a:latin typeface="Arial"/>
                    <a:cs typeface="Arial"/>
                  </a:rPr>
                  <a:t>on</a:t>
                </a:r>
                <a:r>
                  <a:rPr lang="en-US" sz="900" i="1" spc="40" dirty="0">
                    <a:solidFill>
                      <a:srgbClr val="59636D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i="1" spc="-30" dirty="0">
                    <a:solidFill>
                      <a:srgbClr val="59636D"/>
                    </a:solidFill>
                    <a:latin typeface="Arial"/>
                    <a:cs typeface="Arial"/>
                  </a:rPr>
                  <a:t>average.</a:t>
                </a:r>
                <a:endParaRPr sz="9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2" y="1414939"/>
                <a:ext cx="4472128" cy="1858842"/>
              </a:xfrm>
              <a:prstGeom prst="rect">
                <a:avLst/>
              </a:prstGeom>
              <a:blipFill>
                <a:blip r:embed="rId2"/>
                <a:stretch>
                  <a:fillRect t="-3934" r="-1090" b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0" y="-31162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82575"/>
            <a:ext cx="4610100" cy="307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441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General Probability Distribution Properties</a:t>
            </a:r>
            <a:r>
              <a:rPr lang="en-US"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Two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types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distributions: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discrete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 continuous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Distribution Properties:</a:t>
            </a: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Normal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unimodal,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symmetric, and follows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68-95-99.7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scores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serve 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ruler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any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9207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Binomial </a:t>
            </a:r>
            <a:r>
              <a:rPr lang="en-US" sz="1050" u="sng" spc="20" dirty="0">
                <a:latin typeface="Arial"/>
                <a:cs typeface="Arial"/>
              </a:rPr>
              <a:t>Distribution Properties</a:t>
            </a:r>
            <a:r>
              <a:rPr lang="en-US" sz="1050" u="sng" spc="20" dirty="0" smtClean="0">
                <a:latin typeface="Arial"/>
                <a:cs typeface="Arial"/>
              </a:rPr>
              <a:t>:</a:t>
            </a:r>
            <a:endParaRPr lang="en-US" sz="1050" spc="20" dirty="0" smtClean="0">
              <a:latin typeface="Arial"/>
              <a:cs typeface="Arial"/>
            </a:endParaRPr>
          </a:p>
          <a:p>
            <a:pPr marL="927100" marR="9207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⚙️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🔍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calculating 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probability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exact 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given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trials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431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Expected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standard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deviation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binomial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can 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calculated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using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its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parameters n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sz="1050" spc="-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353695" lvl="2" indent="276860">
              <a:lnSpc>
                <a:spcPct val="107500"/>
              </a:lnSpc>
              <a:buFontTx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Relationship between Binomial and Normal Distribution:</a:t>
            </a:r>
            <a:endParaRPr lang="en-US" sz="1050" spc="20" dirty="0">
              <a:latin typeface="Arial"/>
              <a:cs typeface="Arial"/>
            </a:endParaRPr>
          </a:p>
          <a:p>
            <a:pPr marL="927100" marR="35369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👫 </a:t>
            </a:r>
            <a:r>
              <a:rPr lang="en-US" sz="1050" dirty="0" smtClean="0"/>
              <a:t>✋ </a:t>
            </a:r>
            <a:r>
              <a:rPr lang="en-US" sz="1050" dirty="0"/>
              <a:t>🔮 🖳 </a:t>
            </a:r>
            <a:r>
              <a:rPr sz="1050" spc="15" dirty="0" smtClean="0">
                <a:latin typeface="Arial"/>
                <a:cs typeface="Arial"/>
              </a:rPr>
              <a:t>Shape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20" dirty="0">
                <a:latin typeface="Arial"/>
                <a:cs typeface="Arial"/>
              </a:rPr>
              <a:t>the binomial </a:t>
            </a:r>
            <a:r>
              <a:rPr sz="1050" spc="25" dirty="0">
                <a:latin typeface="Arial"/>
                <a:cs typeface="Arial"/>
              </a:rPr>
              <a:t>distribution </a:t>
            </a:r>
            <a:r>
              <a:rPr sz="1050" spc="20" dirty="0">
                <a:latin typeface="Arial"/>
                <a:cs typeface="Arial"/>
              </a:rPr>
              <a:t>approaches normal  </a:t>
            </a:r>
            <a:r>
              <a:rPr sz="1050" spc="25" dirty="0">
                <a:latin typeface="Arial"/>
                <a:cs typeface="Arial"/>
              </a:rPr>
              <a:t>when </a:t>
            </a:r>
            <a:r>
              <a:rPr sz="1050" spc="20" dirty="0">
                <a:latin typeface="Arial"/>
                <a:cs typeface="Arial"/>
              </a:rPr>
              <a:t>the </a:t>
            </a:r>
            <a:r>
              <a:rPr sz="1050" spc="15" dirty="0">
                <a:latin typeface="Arial"/>
                <a:cs typeface="Arial"/>
              </a:rPr>
              <a:t>S-F </a:t>
            </a:r>
            <a:r>
              <a:rPr sz="1050" spc="10" dirty="0">
                <a:latin typeface="Arial"/>
                <a:cs typeface="Arial"/>
              </a:rPr>
              <a:t>rule is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30" dirty="0" smtClean="0">
                <a:latin typeface="Arial"/>
                <a:cs typeface="Arial"/>
              </a:rPr>
              <a:t>met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516531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848217"/>
            <a:ext cx="3273443" cy="161253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55" y="358775"/>
            <a:ext cx="4373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When</a:t>
            </a:r>
            <a:r>
              <a:rPr lang="en-US" sz="2000" b="1" dirty="0" smtClean="0"/>
              <a:t> can we approximate the binomial distribution with a normal distribution?</a:t>
            </a:r>
          </a:p>
          <a:p>
            <a:endParaRPr lang="en-US" sz="2000" b="1" dirty="0"/>
          </a:p>
          <a:p>
            <a:r>
              <a:rPr lang="en-US" sz="2000" b="1" u="sng" dirty="0" smtClean="0"/>
              <a:t>Why</a:t>
            </a:r>
            <a:r>
              <a:rPr lang="en-US" sz="2000" b="1" dirty="0" smtClean="0"/>
              <a:t> would we want to do this?</a:t>
            </a:r>
          </a:p>
        </p:txBody>
      </p:sp>
    </p:spTree>
    <p:extLst>
      <p:ext uri="{BB962C8B-B14F-4D97-AF65-F5344CB8AC3E}">
        <p14:creationId xmlns:p14="http://schemas.microsoft.com/office/powerpoint/2010/main" val="35269376"/>
      </p:ext>
    </p:extLst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3475" y="57937"/>
            <a:ext cx="21094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binomial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500" y="893813"/>
            <a:ext cx="2449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https://gallery.shinyapps.io/dist_calc/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" y="-31162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✋</a:t>
            </a:r>
            <a:r>
              <a:rPr lang="en-US" dirty="0"/>
              <a:t> 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1902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Shape </a:t>
            </a:r>
            <a:r>
              <a:rPr spc="30" dirty="0"/>
              <a:t>of </a:t>
            </a:r>
            <a:r>
              <a:rPr spc="20" dirty="0"/>
              <a:t>the binomial</a:t>
            </a:r>
            <a:r>
              <a:rPr spc="-5"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500" y="893813"/>
            <a:ext cx="2449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https://gallery.shinyapps.io/dist_calc/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544561"/>
            <a:ext cx="393446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75" dirty="0">
                <a:latin typeface="Arial"/>
                <a:cs typeface="Arial"/>
              </a:rPr>
              <a:t>You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approximate </a:t>
            </a:r>
            <a:r>
              <a:rPr sz="1200" spc="-30" dirty="0">
                <a:latin typeface="Arial"/>
                <a:cs typeface="Arial"/>
              </a:rPr>
              <a:t>binomial  </a:t>
            </a:r>
            <a:r>
              <a:rPr sz="1200" spc="-25" dirty="0">
                <a:latin typeface="Arial"/>
                <a:cs typeface="Arial"/>
              </a:rPr>
              <a:t>probabilities when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u="sng" spc="-35" dirty="0">
                <a:latin typeface="Arial"/>
                <a:cs typeface="Arial"/>
              </a:rPr>
              <a:t>large</a:t>
            </a:r>
            <a:r>
              <a:rPr sz="1200" u="sng" spc="185" dirty="0">
                <a:latin typeface="Arial"/>
                <a:cs typeface="Arial"/>
              </a:rPr>
              <a:t> </a:t>
            </a:r>
            <a:r>
              <a:rPr sz="1200" u="sng" spc="-25" dirty="0">
                <a:latin typeface="Arial"/>
                <a:cs typeface="Arial"/>
              </a:rPr>
              <a:t>enough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" y="-31162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✋</a:t>
            </a:r>
            <a:r>
              <a:rPr lang="en-US" dirty="0"/>
              <a:t> 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3475" y="57937"/>
            <a:ext cx="21094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Shape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binomial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500" y="893813"/>
            <a:ext cx="2449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https://gallery.shinyapps.io/dist_calc/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544561"/>
            <a:ext cx="4127500" cy="1276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97485">
              <a:lnSpc>
                <a:spcPct val="100000"/>
              </a:lnSpc>
              <a:spcBef>
                <a:spcPts val="90"/>
              </a:spcBef>
            </a:pPr>
            <a:r>
              <a:rPr sz="1200" spc="-75" dirty="0">
                <a:latin typeface="Arial"/>
                <a:cs typeface="Arial"/>
              </a:rPr>
              <a:t>You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approximate </a:t>
            </a:r>
            <a:r>
              <a:rPr sz="1200" spc="-30" dirty="0">
                <a:latin typeface="Arial"/>
                <a:cs typeface="Arial"/>
              </a:rPr>
              <a:t>binomial  </a:t>
            </a:r>
            <a:r>
              <a:rPr sz="1200" spc="-25" dirty="0">
                <a:latin typeface="Arial"/>
                <a:cs typeface="Arial"/>
              </a:rPr>
              <a:t>probabilities when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u="sng" spc="-35" dirty="0">
                <a:latin typeface="Arial"/>
                <a:cs typeface="Arial"/>
              </a:rPr>
              <a:t>large</a:t>
            </a:r>
            <a:r>
              <a:rPr sz="1200" u="sng" spc="185" dirty="0">
                <a:latin typeface="Arial"/>
                <a:cs typeface="Arial"/>
              </a:rPr>
              <a:t> </a:t>
            </a:r>
            <a:r>
              <a:rPr sz="1200" u="sng" spc="-25" dirty="0" smtClean="0">
                <a:latin typeface="Arial"/>
                <a:cs typeface="Arial"/>
              </a:rPr>
              <a:t>enough</a:t>
            </a:r>
            <a:r>
              <a:rPr lang="en-US"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S-F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rule: </a:t>
            </a: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considered </a:t>
            </a:r>
            <a:r>
              <a:rPr sz="1200" u="sng" spc="-35" dirty="0">
                <a:latin typeface="Arial"/>
                <a:cs typeface="Arial"/>
              </a:rPr>
              <a:t>large </a:t>
            </a:r>
            <a:r>
              <a:rPr sz="1200" u="sng" spc="-25" dirty="0">
                <a:latin typeface="Arial"/>
                <a:cs typeface="Arial"/>
              </a:rPr>
              <a:t>enough </a:t>
            </a:r>
            <a:r>
              <a:rPr sz="1200" spc="-4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expected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successes and </a:t>
            </a:r>
            <a:r>
              <a:rPr sz="1200" spc="-40" dirty="0">
                <a:latin typeface="Arial"/>
                <a:cs typeface="Arial"/>
              </a:rPr>
              <a:t>failures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dirty="0">
                <a:latin typeface="Arial"/>
                <a:cs typeface="Arial"/>
              </a:rPr>
              <a:t>both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  <a:p>
            <a:pPr marL="895350">
              <a:lnSpc>
                <a:spcPct val="100000"/>
              </a:lnSpc>
              <a:spcBef>
                <a:spcPts val="1205"/>
              </a:spcBef>
              <a:tabLst>
                <a:tab pos="1751964" algn="l"/>
                <a:tab pos="2345055" algn="l"/>
              </a:tabLst>
            </a:pPr>
            <a:r>
              <a:rPr sz="1200" i="1" spc="25" dirty="0">
                <a:latin typeface="Times New Roman"/>
                <a:cs typeface="Times New Roman"/>
              </a:rPr>
              <a:t>np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DejaVu Serif"/>
                <a:cs typeface="DejaVu Serif"/>
              </a:rPr>
              <a:t>≥</a:t>
            </a:r>
            <a:r>
              <a:rPr sz="1200" spc="-45" dirty="0">
                <a:latin typeface="DejaVu Serif"/>
                <a:cs typeface="DejaVu Serif"/>
              </a:rPr>
              <a:t> </a:t>
            </a:r>
            <a:r>
              <a:rPr sz="1200" spc="-85" dirty="0">
                <a:latin typeface="Arial"/>
                <a:cs typeface="Arial"/>
              </a:rPr>
              <a:t>10	</a:t>
            </a:r>
            <a:r>
              <a:rPr sz="1200" spc="-25" dirty="0">
                <a:latin typeface="Arial"/>
                <a:cs typeface="Arial"/>
              </a:rPr>
              <a:t>and	</a:t>
            </a:r>
            <a:r>
              <a:rPr sz="1200" i="1" spc="5" dirty="0">
                <a:latin typeface="Times New Roman"/>
                <a:cs typeface="Times New Roman"/>
              </a:rPr>
              <a:t>n</a:t>
            </a:r>
            <a:r>
              <a:rPr sz="1200" spc="5" dirty="0">
                <a:latin typeface="Arial"/>
                <a:cs typeface="Arial"/>
              </a:rPr>
              <a:t>(1 </a:t>
            </a:r>
            <a:r>
              <a:rPr sz="1200" spc="-80" dirty="0">
                <a:latin typeface="DejaVu Serif"/>
                <a:cs typeface="DejaVu Serif"/>
              </a:rPr>
              <a:t>− </a:t>
            </a:r>
            <a:r>
              <a:rPr sz="1200" i="1" spc="25" dirty="0">
                <a:latin typeface="Times New Roman"/>
                <a:cs typeface="Times New Roman"/>
              </a:rPr>
              <a:t>p</a:t>
            </a:r>
            <a:r>
              <a:rPr sz="1200" spc="25" dirty="0">
                <a:latin typeface="Arial"/>
                <a:cs typeface="Arial"/>
              </a:rPr>
              <a:t>) </a:t>
            </a:r>
            <a:r>
              <a:rPr sz="1200" spc="-80" dirty="0">
                <a:latin typeface="DejaVu Serif"/>
                <a:cs typeface="DejaVu Serif"/>
              </a:rPr>
              <a:t>≥</a:t>
            </a:r>
            <a:r>
              <a:rPr sz="1200" spc="-204" dirty="0">
                <a:latin typeface="DejaVu Serif"/>
                <a:cs typeface="DejaVu Serif"/>
              </a:rPr>
              <a:t> </a:t>
            </a:r>
            <a:r>
              <a:rPr sz="1200" spc="-85" dirty="0"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" y="-31162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✋</a:t>
            </a:r>
            <a:r>
              <a:rPr lang="en-US" dirty="0"/>
              <a:t> </a:t>
            </a:r>
            <a:r>
              <a:rPr lang="en-US" dirty="0" smtClean="0"/>
              <a:t>🔮</a:t>
            </a:r>
            <a:r>
              <a:rPr lang="en-US" dirty="0"/>
              <a:t> 🔍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4850" y="2972163"/>
            <a:ext cx="23050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spc="-15" dirty="0">
                <a:latin typeface="Arial"/>
                <a:cs typeface="Arial"/>
              </a:rPr>
              <a:t>expected </a:t>
            </a:r>
            <a:r>
              <a:rPr lang="en-US" sz="1050" spc="-20" dirty="0" smtClean="0">
                <a:latin typeface="Arial"/>
                <a:cs typeface="Arial"/>
              </a:rPr>
              <a:t>number</a:t>
            </a:r>
          </a:p>
          <a:p>
            <a:r>
              <a:rPr lang="en-US" sz="1050" spc="-20" dirty="0" smtClean="0">
                <a:latin typeface="Arial"/>
                <a:cs typeface="Arial"/>
              </a:rPr>
              <a:t>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5" dirty="0">
                <a:latin typeface="Arial"/>
                <a:cs typeface="Arial"/>
              </a:rPr>
              <a:t>successes </a:t>
            </a:r>
            <a:endParaRPr lang="en-US" sz="105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00125" y="2868004"/>
            <a:ext cx="158750" cy="15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841180" y="2850126"/>
            <a:ext cx="225870" cy="12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19400" y="2942948"/>
            <a:ext cx="23050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spc="-15" dirty="0">
                <a:latin typeface="Arial"/>
                <a:cs typeface="Arial"/>
              </a:rPr>
              <a:t>expected </a:t>
            </a:r>
            <a:r>
              <a:rPr lang="en-US" sz="1050" spc="-20" dirty="0" smtClean="0">
                <a:latin typeface="Arial"/>
                <a:cs typeface="Arial"/>
              </a:rPr>
              <a:t>number</a:t>
            </a:r>
          </a:p>
          <a:p>
            <a:r>
              <a:rPr lang="en-US" sz="1050" spc="-20" dirty="0" smtClean="0">
                <a:latin typeface="Arial"/>
                <a:cs typeface="Arial"/>
              </a:rPr>
              <a:t>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5" dirty="0" smtClean="0">
                <a:latin typeface="Arial"/>
                <a:cs typeface="Arial"/>
              </a:rPr>
              <a:t>failures </a:t>
            </a:r>
            <a:endParaRPr lang="en-US" sz="1050" dirty="0"/>
          </a:p>
        </p:txBody>
      </p:sp>
    </p:spTree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912" y="158369"/>
            <a:ext cx="4222115" cy="739304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46685" algn="just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among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random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1,000 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Americans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at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least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three-fourths </a:t>
            </a:r>
            <a:r>
              <a:rPr sz="1200" spc="-45" dirty="0">
                <a:solidFill>
                  <a:srgbClr val="0E3652"/>
                </a:solidFill>
                <a:latin typeface="Arial"/>
                <a:cs typeface="Arial"/>
              </a:rPr>
              <a:t>have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high-speed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broadband  connection at</a:t>
            </a:r>
            <a:r>
              <a:rPr sz="120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0E3652"/>
                </a:solidFill>
                <a:latin typeface="Arial"/>
                <a:cs typeface="Arial"/>
              </a:rPr>
              <a:t>home?</a:t>
            </a:r>
            <a:r>
              <a:rPr lang="en-US" sz="1200" spc="-25" dirty="0" smtClean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000" i="1" spc="-25" dirty="0" smtClean="0">
                <a:solidFill>
                  <a:srgbClr val="0E3652"/>
                </a:solidFill>
                <a:latin typeface="Arial"/>
                <a:cs typeface="Arial"/>
              </a:rPr>
              <a:t>(Remember probability of a randomly selected American having Broadband is p=0.70).</a:t>
            </a:r>
            <a:endParaRPr sz="1000" i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2827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🔍</a:t>
            </a:r>
          </a:p>
        </p:txBody>
      </p:sp>
    </p:spTree>
  </p:cSld>
  <p:clrMapOvr>
    <a:masterClrMapping/>
  </p:clrMapOvr>
  <p:transition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58369"/>
            <a:ext cx="4222115" cy="739304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46685" algn="just">
              <a:spcBef>
                <a:spcPts val="244"/>
              </a:spcBef>
            </a:pPr>
            <a:r>
              <a:rPr sz="1200" spc="-30" dirty="0">
                <a:solidFill>
                  <a:srgbClr val="0E3652"/>
                </a:solidFill>
              </a:rPr>
              <a:t>What </a:t>
            </a:r>
            <a:r>
              <a:rPr sz="1200" spc="-40" dirty="0">
                <a:solidFill>
                  <a:srgbClr val="0E3652"/>
                </a:solidFill>
              </a:rPr>
              <a:t>is </a:t>
            </a:r>
            <a:r>
              <a:rPr sz="1200" spc="-20" dirty="0">
                <a:solidFill>
                  <a:srgbClr val="0E3652"/>
                </a:solidFill>
              </a:rPr>
              <a:t>the probability </a:t>
            </a:r>
            <a:r>
              <a:rPr sz="1200" spc="-10" dirty="0">
                <a:solidFill>
                  <a:srgbClr val="0E3652"/>
                </a:solidFill>
              </a:rPr>
              <a:t>that </a:t>
            </a:r>
            <a:r>
              <a:rPr sz="1200" spc="-20" dirty="0">
                <a:solidFill>
                  <a:srgbClr val="0E3652"/>
                </a:solidFill>
              </a:rPr>
              <a:t>among </a:t>
            </a:r>
            <a:r>
              <a:rPr sz="1200" spc="-50" dirty="0">
                <a:solidFill>
                  <a:srgbClr val="0E3652"/>
                </a:solidFill>
              </a:rPr>
              <a:t>a </a:t>
            </a:r>
            <a:r>
              <a:rPr sz="1200" spc="-20" dirty="0">
                <a:solidFill>
                  <a:srgbClr val="0E3652"/>
                </a:solidFill>
              </a:rPr>
              <a:t>random </a:t>
            </a:r>
            <a:r>
              <a:rPr sz="1200" spc="-30" dirty="0">
                <a:solidFill>
                  <a:srgbClr val="0E3652"/>
                </a:solidFill>
              </a:rPr>
              <a:t>sample </a:t>
            </a:r>
            <a:r>
              <a:rPr sz="1200" spc="-15" dirty="0">
                <a:solidFill>
                  <a:srgbClr val="0E3652"/>
                </a:solidFill>
              </a:rPr>
              <a:t>of </a:t>
            </a:r>
            <a:r>
              <a:rPr sz="1200" spc="-5" dirty="0">
                <a:solidFill>
                  <a:srgbClr val="0E3652"/>
                </a:solidFill>
              </a:rPr>
              <a:t>1,000  </a:t>
            </a:r>
            <a:r>
              <a:rPr sz="1200" spc="-30" dirty="0">
                <a:solidFill>
                  <a:srgbClr val="0E3652"/>
                </a:solidFill>
              </a:rPr>
              <a:t>Americans </a:t>
            </a:r>
            <a:r>
              <a:rPr sz="1200" spc="-15" dirty="0">
                <a:solidFill>
                  <a:srgbClr val="0E3652"/>
                </a:solidFill>
              </a:rPr>
              <a:t>at </a:t>
            </a:r>
            <a:r>
              <a:rPr sz="1200" spc="-35" dirty="0">
                <a:solidFill>
                  <a:srgbClr val="0E3652"/>
                </a:solidFill>
              </a:rPr>
              <a:t>least </a:t>
            </a:r>
            <a:r>
              <a:rPr sz="1200" spc="-20" dirty="0">
                <a:solidFill>
                  <a:srgbClr val="0E3652"/>
                </a:solidFill>
              </a:rPr>
              <a:t>three-fourths </a:t>
            </a:r>
            <a:r>
              <a:rPr sz="1200" spc="-45" dirty="0">
                <a:solidFill>
                  <a:srgbClr val="0E3652"/>
                </a:solidFill>
              </a:rPr>
              <a:t>have </a:t>
            </a:r>
            <a:r>
              <a:rPr sz="1200" spc="-20" dirty="0">
                <a:solidFill>
                  <a:srgbClr val="0E3652"/>
                </a:solidFill>
              </a:rPr>
              <a:t>high-speed </a:t>
            </a:r>
            <a:r>
              <a:rPr sz="1200" spc="-15" dirty="0">
                <a:solidFill>
                  <a:srgbClr val="0E3652"/>
                </a:solidFill>
              </a:rPr>
              <a:t>broadband  connection at</a:t>
            </a:r>
            <a:r>
              <a:rPr sz="1200" spc="10" dirty="0">
                <a:solidFill>
                  <a:srgbClr val="0E3652"/>
                </a:solidFill>
              </a:rPr>
              <a:t> </a:t>
            </a:r>
            <a:r>
              <a:rPr sz="1200" spc="-25" dirty="0">
                <a:solidFill>
                  <a:srgbClr val="0E3652"/>
                </a:solidFill>
              </a:rPr>
              <a:t>home</a:t>
            </a:r>
            <a:r>
              <a:rPr sz="1200" spc="-25" dirty="0" smtClean="0">
                <a:solidFill>
                  <a:srgbClr val="0E3652"/>
                </a:solidFill>
              </a:rPr>
              <a:t>?</a:t>
            </a:r>
            <a:r>
              <a:rPr lang="en-US" sz="1200" spc="-25" dirty="0" smtClean="0">
                <a:solidFill>
                  <a:srgbClr val="0E3652"/>
                </a:solidFill>
              </a:rPr>
              <a:t> </a:t>
            </a:r>
            <a:r>
              <a:rPr lang="en-US" sz="1000" i="1" spc="-25" dirty="0">
                <a:solidFill>
                  <a:srgbClr val="0E3652"/>
                </a:solidFill>
              </a:rPr>
              <a:t>(Remember probability of a randomly selected American having Broadband is p=0.70</a:t>
            </a:r>
            <a:r>
              <a:rPr lang="en-US" sz="1000" i="1" spc="-25" dirty="0" smtClean="0">
                <a:solidFill>
                  <a:srgbClr val="0E3652"/>
                </a:solidFill>
              </a:rPr>
              <a:t>).</a:t>
            </a:r>
            <a:endParaRPr sz="1200" dirty="0"/>
          </a:p>
        </p:txBody>
      </p:sp>
      <p:sp>
        <p:nvSpPr>
          <p:cNvPr id="3" name="object 3"/>
          <p:cNvSpPr txBox="1"/>
          <p:nvPr/>
        </p:nvSpPr>
        <p:spPr>
          <a:xfrm>
            <a:off x="174498" y="1425575"/>
            <a:ext cx="43757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95"/>
              </a:spcBef>
            </a:pPr>
            <a:r>
              <a:rPr lang="en-US" sz="1200" i="1" spc="50" dirty="0" err="1" smtClean="0">
                <a:latin typeface="Times New Roman"/>
                <a:cs typeface="Times New Roman"/>
              </a:rPr>
              <a:t>X~</a:t>
            </a:r>
            <a:r>
              <a:rPr sz="1200" i="1" spc="50" dirty="0" err="1" smtClean="0">
                <a:latin typeface="Times New Roman"/>
                <a:cs typeface="Times New Roman"/>
              </a:rPr>
              <a:t>Binom</a:t>
            </a:r>
            <a:r>
              <a:rPr sz="1200" spc="50" dirty="0" smtClean="0">
                <a:latin typeface="Arial"/>
                <a:cs typeface="Arial"/>
              </a:rPr>
              <a:t>(</a:t>
            </a:r>
            <a:r>
              <a:rPr sz="1200" i="1" spc="50" dirty="0" smtClean="0">
                <a:latin typeface="Times New Roman"/>
                <a:cs typeface="Times New Roman"/>
              </a:rPr>
              <a:t>n</a:t>
            </a:r>
            <a:r>
              <a:rPr sz="1200" i="1" spc="25" dirty="0" smtClean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en-US" sz="1200" spc="-65" dirty="0" smtClean="0">
                <a:latin typeface="Arial"/>
                <a:cs typeface="Arial"/>
              </a:rPr>
              <a:t>?</a:t>
            </a:r>
            <a:r>
              <a:rPr sz="1200" i="1" spc="-65" dirty="0" smtClean="0">
                <a:latin typeface="Times New Roman"/>
                <a:cs typeface="Times New Roman"/>
              </a:rPr>
              <a:t>,</a:t>
            </a:r>
            <a:r>
              <a:rPr sz="1200" i="1" spc="-100" dirty="0" smtClean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?</a:t>
            </a:r>
            <a:r>
              <a:rPr sz="1200" spc="-2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2827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912" y="100954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 and tedious way…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3015" y="811333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X = # of Americans in a random sample (of 1000) that have Broadband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9061813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can we describe the probabilities for a set of events that are </a:t>
            </a:r>
            <a:r>
              <a:rPr lang="en-US" sz="2400" b="1" u="sng" dirty="0" smtClean="0"/>
              <a:t>discrete</a:t>
            </a:r>
            <a:r>
              <a:rPr lang="en-US" sz="24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07431"/>
            <a:ext cx="2997897" cy="994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66" y="2644775"/>
            <a:ext cx="3076574" cy="7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70142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/>
        </p:nvSpPr>
        <p:spPr>
          <a:xfrm>
            <a:off x="192912" y="158369"/>
            <a:ext cx="4222115" cy="739304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 marR="146685" algn="just">
              <a:spcBef>
                <a:spcPts val="244"/>
              </a:spcBef>
            </a:pPr>
            <a:r>
              <a:rPr lang="en-US" sz="1200" kern="0" spc="-30" dirty="0" smtClean="0">
                <a:solidFill>
                  <a:srgbClr val="0E3652"/>
                </a:solidFill>
              </a:rPr>
              <a:t>What </a:t>
            </a:r>
            <a:r>
              <a:rPr lang="en-US" sz="1200" kern="0" spc="-40" dirty="0" smtClean="0">
                <a:solidFill>
                  <a:srgbClr val="0E3652"/>
                </a:solidFill>
              </a:rPr>
              <a:t>is </a:t>
            </a:r>
            <a:r>
              <a:rPr lang="en-US" sz="1200" kern="0" spc="-20" dirty="0" smtClean="0">
                <a:solidFill>
                  <a:srgbClr val="0E3652"/>
                </a:solidFill>
              </a:rPr>
              <a:t>the probability </a:t>
            </a:r>
            <a:r>
              <a:rPr lang="en-US" sz="1200" kern="0" spc="-10" dirty="0" smtClean="0">
                <a:solidFill>
                  <a:srgbClr val="0E3652"/>
                </a:solidFill>
              </a:rPr>
              <a:t>that </a:t>
            </a:r>
            <a:r>
              <a:rPr lang="en-US" sz="1200" kern="0" spc="-20" dirty="0" smtClean="0">
                <a:solidFill>
                  <a:srgbClr val="0E3652"/>
                </a:solidFill>
              </a:rPr>
              <a:t>among </a:t>
            </a:r>
            <a:r>
              <a:rPr lang="en-US" sz="1200" kern="0" spc="-50" dirty="0" smtClean="0">
                <a:solidFill>
                  <a:srgbClr val="0E3652"/>
                </a:solidFill>
              </a:rPr>
              <a:t>a </a:t>
            </a:r>
            <a:r>
              <a:rPr lang="en-US" sz="1200" kern="0" spc="-20" dirty="0" smtClean="0">
                <a:solidFill>
                  <a:srgbClr val="0E3652"/>
                </a:solidFill>
              </a:rPr>
              <a:t>random </a:t>
            </a:r>
            <a:r>
              <a:rPr lang="en-US" sz="1200" kern="0" spc="-30" dirty="0" smtClean="0">
                <a:solidFill>
                  <a:srgbClr val="0E3652"/>
                </a:solidFill>
              </a:rPr>
              <a:t>sample </a:t>
            </a:r>
            <a:r>
              <a:rPr lang="en-US" sz="1200" kern="0" spc="-15" dirty="0" smtClean="0">
                <a:solidFill>
                  <a:srgbClr val="0E3652"/>
                </a:solidFill>
              </a:rPr>
              <a:t>of </a:t>
            </a:r>
            <a:r>
              <a:rPr lang="en-US" sz="1200" kern="0" spc="-5" dirty="0" smtClean="0">
                <a:solidFill>
                  <a:srgbClr val="0070C0"/>
                </a:solidFill>
              </a:rPr>
              <a:t>1,000 </a:t>
            </a:r>
            <a:r>
              <a:rPr lang="en-US" sz="1200" kern="0" spc="-5" dirty="0" smtClean="0">
                <a:solidFill>
                  <a:srgbClr val="0E3652"/>
                </a:solidFill>
              </a:rPr>
              <a:t> </a:t>
            </a:r>
            <a:r>
              <a:rPr lang="en-US" sz="1200" kern="0" spc="-30" dirty="0" smtClean="0">
                <a:solidFill>
                  <a:srgbClr val="0E3652"/>
                </a:solidFill>
              </a:rPr>
              <a:t>Americans </a:t>
            </a:r>
            <a:r>
              <a:rPr lang="en-US" sz="1200" kern="0" spc="-15" dirty="0" smtClean="0">
                <a:solidFill>
                  <a:schemeClr val="accent6">
                    <a:lumMod val="75000"/>
                  </a:schemeClr>
                </a:solidFill>
              </a:rPr>
              <a:t>at </a:t>
            </a:r>
            <a:r>
              <a:rPr lang="en-US" sz="1200" kern="0" spc="-35" dirty="0" smtClean="0">
                <a:solidFill>
                  <a:schemeClr val="accent6">
                    <a:lumMod val="75000"/>
                  </a:schemeClr>
                </a:solidFill>
              </a:rPr>
              <a:t>least </a:t>
            </a:r>
            <a:r>
              <a:rPr lang="en-US" sz="1200" kern="0" spc="-20" dirty="0" smtClean="0">
                <a:solidFill>
                  <a:schemeClr val="accent6">
                    <a:lumMod val="75000"/>
                  </a:schemeClr>
                </a:solidFill>
              </a:rPr>
              <a:t>three-fourths </a:t>
            </a:r>
            <a:r>
              <a:rPr lang="en-US" sz="1200" kern="0" spc="-45" dirty="0" smtClean="0">
                <a:solidFill>
                  <a:srgbClr val="0E3652"/>
                </a:solidFill>
              </a:rPr>
              <a:t>have </a:t>
            </a:r>
            <a:r>
              <a:rPr lang="en-US" sz="1200" kern="0" spc="-20" dirty="0" smtClean="0">
                <a:solidFill>
                  <a:srgbClr val="0E3652"/>
                </a:solidFill>
              </a:rPr>
              <a:t>high-speed </a:t>
            </a:r>
            <a:r>
              <a:rPr lang="en-US" sz="1200" kern="0" spc="-15" dirty="0" smtClean="0">
                <a:solidFill>
                  <a:srgbClr val="0E3652"/>
                </a:solidFill>
              </a:rPr>
              <a:t>broadband  connection at</a:t>
            </a:r>
            <a:r>
              <a:rPr lang="en-US" sz="1200" kern="0" spc="10" dirty="0" smtClean="0">
                <a:solidFill>
                  <a:srgbClr val="0E3652"/>
                </a:solidFill>
              </a:rPr>
              <a:t> </a:t>
            </a:r>
            <a:r>
              <a:rPr lang="en-US" sz="1200" kern="0" spc="-25" dirty="0" smtClean="0">
                <a:solidFill>
                  <a:srgbClr val="0E3652"/>
                </a:solidFill>
              </a:rPr>
              <a:t>home? </a:t>
            </a:r>
            <a:r>
              <a:rPr lang="en-US" sz="1000" i="1" kern="0" spc="-25" dirty="0" smtClean="0">
                <a:solidFill>
                  <a:srgbClr val="0E3652"/>
                </a:solidFill>
              </a:rPr>
              <a:t>(Remember probability of a randomly selected American having Broadband is </a:t>
            </a:r>
            <a:r>
              <a:rPr lang="en-US" sz="1000" i="1" kern="0" spc="-25" dirty="0" smtClean="0">
                <a:solidFill>
                  <a:srgbClr val="FFC000"/>
                </a:solidFill>
              </a:rPr>
              <a:t>p=0.70</a:t>
            </a:r>
            <a:r>
              <a:rPr lang="en-US" sz="1000" i="1" kern="0" spc="-25" dirty="0" smtClean="0">
                <a:solidFill>
                  <a:srgbClr val="0E3652"/>
                </a:solidFill>
              </a:rPr>
              <a:t>).</a:t>
            </a:r>
            <a:endParaRPr lang="en-US" sz="1200" kern="0" dirty="0"/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498" y="1425575"/>
            <a:ext cx="43757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95"/>
              </a:spcBef>
            </a:pPr>
            <a:r>
              <a:rPr lang="en-US" sz="1200" i="1" spc="50" dirty="0" err="1" smtClean="0">
                <a:latin typeface="Times New Roman"/>
                <a:cs typeface="Times New Roman"/>
              </a:rPr>
              <a:t>X~</a:t>
            </a:r>
            <a:r>
              <a:rPr sz="1200" i="1" spc="50" dirty="0" err="1" smtClean="0">
                <a:latin typeface="Times New Roman"/>
                <a:cs typeface="Times New Roman"/>
              </a:rPr>
              <a:t>Bin</a:t>
            </a:r>
            <a:r>
              <a:rPr sz="1200" spc="50" dirty="0" smtClean="0">
                <a:latin typeface="Arial"/>
                <a:cs typeface="Arial"/>
              </a:rPr>
              <a:t>(</a:t>
            </a:r>
            <a:r>
              <a:rPr sz="1200" i="1" spc="50" dirty="0" smtClean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1200" i="1" spc="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200" spc="204" dirty="0">
                <a:solidFill>
                  <a:srgbClr val="0070C0"/>
                </a:solidFill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070C0"/>
                </a:solidFill>
                <a:latin typeface="Arial"/>
                <a:cs typeface="Arial"/>
              </a:rPr>
              <a:t>1000</a:t>
            </a:r>
            <a:r>
              <a:rPr sz="1200" i="1" spc="-65" dirty="0">
                <a:latin typeface="Times New Roman"/>
                <a:cs typeface="Times New Roman"/>
              </a:rPr>
              <a:t>,</a:t>
            </a:r>
            <a:r>
              <a:rPr sz="1200" i="1" spc="-1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FFC000"/>
                </a:solidFill>
                <a:latin typeface="Times New Roman"/>
                <a:cs typeface="Times New Roman"/>
              </a:rPr>
              <a:t>p</a:t>
            </a:r>
            <a:r>
              <a:rPr sz="1200" i="1" spc="3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200" spc="204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0</a:t>
            </a:r>
            <a:r>
              <a:rPr sz="1200" i="1" spc="-25" dirty="0">
                <a:solidFill>
                  <a:srgbClr val="FFC000"/>
                </a:solidFill>
                <a:latin typeface="Times New Roman"/>
                <a:cs typeface="Times New Roman"/>
              </a:rPr>
              <a:t>.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7</a:t>
            </a:r>
            <a:r>
              <a:rPr sz="1200" spc="-2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2827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912" y="100954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 and tedious way…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3015" y="811333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X = # of Americans in a random sample (of 1000) that have Broadband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88545206"/>
      </p:ext>
    </p:extLst>
  </p:cSld>
  <p:clrMapOvr>
    <a:masterClrMapping/>
  </p:clrMapOvr>
  <p:transition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/>
          </p:cNvSpPr>
          <p:nvPr/>
        </p:nvSpPr>
        <p:spPr>
          <a:xfrm>
            <a:off x="192912" y="158369"/>
            <a:ext cx="4222115" cy="739304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 marR="146685" algn="just">
              <a:spcBef>
                <a:spcPts val="244"/>
              </a:spcBef>
            </a:pPr>
            <a:r>
              <a:rPr lang="en-US" sz="1200" kern="0" spc="-30" dirty="0" smtClean="0">
                <a:solidFill>
                  <a:srgbClr val="0E3652"/>
                </a:solidFill>
              </a:rPr>
              <a:t>What </a:t>
            </a:r>
            <a:r>
              <a:rPr lang="en-US" sz="1200" kern="0" spc="-40" dirty="0" smtClean="0">
                <a:solidFill>
                  <a:srgbClr val="0E3652"/>
                </a:solidFill>
              </a:rPr>
              <a:t>is </a:t>
            </a:r>
            <a:r>
              <a:rPr lang="en-US" sz="1200" kern="0" spc="-20" dirty="0" smtClean="0">
                <a:solidFill>
                  <a:srgbClr val="0E3652"/>
                </a:solidFill>
              </a:rPr>
              <a:t>the probability </a:t>
            </a:r>
            <a:r>
              <a:rPr lang="en-US" sz="1200" kern="0" spc="-10" dirty="0" smtClean="0">
                <a:solidFill>
                  <a:srgbClr val="0E3652"/>
                </a:solidFill>
              </a:rPr>
              <a:t>that </a:t>
            </a:r>
            <a:r>
              <a:rPr lang="en-US" sz="1200" kern="0" spc="-20" dirty="0" smtClean="0">
                <a:solidFill>
                  <a:srgbClr val="0E3652"/>
                </a:solidFill>
              </a:rPr>
              <a:t>among </a:t>
            </a:r>
            <a:r>
              <a:rPr lang="en-US" sz="1200" kern="0" spc="-50" dirty="0" smtClean="0">
                <a:solidFill>
                  <a:srgbClr val="0E3652"/>
                </a:solidFill>
              </a:rPr>
              <a:t>a </a:t>
            </a:r>
            <a:r>
              <a:rPr lang="en-US" sz="1200" kern="0" spc="-20" dirty="0" smtClean="0">
                <a:solidFill>
                  <a:srgbClr val="0E3652"/>
                </a:solidFill>
              </a:rPr>
              <a:t>random </a:t>
            </a:r>
            <a:r>
              <a:rPr lang="en-US" sz="1200" kern="0" spc="-30" dirty="0" smtClean="0">
                <a:solidFill>
                  <a:srgbClr val="0E3652"/>
                </a:solidFill>
              </a:rPr>
              <a:t>sample </a:t>
            </a:r>
            <a:r>
              <a:rPr lang="en-US" sz="1200" kern="0" spc="-15" dirty="0" smtClean="0">
                <a:solidFill>
                  <a:srgbClr val="0E3652"/>
                </a:solidFill>
              </a:rPr>
              <a:t>of </a:t>
            </a:r>
            <a:r>
              <a:rPr lang="en-US" sz="1200" kern="0" spc="-5" dirty="0" smtClean="0">
                <a:solidFill>
                  <a:srgbClr val="0070C0"/>
                </a:solidFill>
              </a:rPr>
              <a:t>1,000 </a:t>
            </a:r>
            <a:r>
              <a:rPr lang="en-US" sz="1200" kern="0" spc="-5" dirty="0" smtClean="0">
                <a:solidFill>
                  <a:srgbClr val="0E3652"/>
                </a:solidFill>
              </a:rPr>
              <a:t> </a:t>
            </a:r>
            <a:r>
              <a:rPr lang="en-US" sz="1200" kern="0" spc="-30" dirty="0" smtClean="0">
                <a:solidFill>
                  <a:srgbClr val="0E3652"/>
                </a:solidFill>
              </a:rPr>
              <a:t>Americans </a:t>
            </a:r>
            <a:r>
              <a:rPr lang="en-US" sz="1200" kern="0" spc="-15" dirty="0" smtClean="0">
                <a:solidFill>
                  <a:schemeClr val="accent6">
                    <a:lumMod val="75000"/>
                  </a:schemeClr>
                </a:solidFill>
              </a:rPr>
              <a:t>at </a:t>
            </a:r>
            <a:r>
              <a:rPr lang="en-US" sz="1200" kern="0" spc="-35" dirty="0" smtClean="0">
                <a:solidFill>
                  <a:schemeClr val="accent6">
                    <a:lumMod val="75000"/>
                  </a:schemeClr>
                </a:solidFill>
              </a:rPr>
              <a:t>least </a:t>
            </a:r>
            <a:r>
              <a:rPr lang="en-US" sz="1200" kern="0" spc="-20" dirty="0" smtClean="0">
                <a:solidFill>
                  <a:schemeClr val="accent6">
                    <a:lumMod val="75000"/>
                  </a:schemeClr>
                </a:solidFill>
              </a:rPr>
              <a:t>three-fourths </a:t>
            </a:r>
            <a:r>
              <a:rPr lang="en-US" sz="1200" kern="0" spc="-45" dirty="0" smtClean="0">
                <a:solidFill>
                  <a:srgbClr val="0E3652"/>
                </a:solidFill>
              </a:rPr>
              <a:t>have </a:t>
            </a:r>
            <a:r>
              <a:rPr lang="en-US" sz="1200" kern="0" spc="-20" dirty="0" smtClean="0">
                <a:solidFill>
                  <a:srgbClr val="0E3652"/>
                </a:solidFill>
              </a:rPr>
              <a:t>high-speed </a:t>
            </a:r>
            <a:r>
              <a:rPr lang="en-US" sz="1200" kern="0" spc="-15" dirty="0" smtClean="0">
                <a:solidFill>
                  <a:srgbClr val="0E3652"/>
                </a:solidFill>
              </a:rPr>
              <a:t>broadband  connection at</a:t>
            </a:r>
            <a:r>
              <a:rPr lang="en-US" sz="1200" kern="0" spc="10" dirty="0" smtClean="0">
                <a:solidFill>
                  <a:srgbClr val="0E3652"/>
                </a:solidFill>
              </a:rPr>
              <a:t> </a:t>
            </a:r>
            <a:r>
              <a:rPr lang="en-US" sz="1200" kern="0" spc="-25" dirty="0" smtClean="0">
                <a:solidFill>
                  <a:srgbClr val="0E3652"/>
                </a:solidFill>
              </a:rPr>
              <a:t>home? </a:t>
            </a:r>
            <a:r>
              <a:rPr lang="en-US" sz="1000" i="1" kern="0" spc="-25" dirty="0" smtClean="0">
                <a:solidFill>
                  <a:srgbClr val="0E3652"/>
                </a:solidFill>
              </a:rPr>
              <a:t>(Remember probability of a randomly selected American having Broadband is </a:t>
            </a:r>
            <a:r>
              <a:rPr lang="en-US" sz="1000" i="1" kern="0" spc="-25" dirty="0" smtClean="0">
                <a:solidFill>
                  <a:srgbClr val="FFC000"/>
                </a:solidFill>
              </a:rPr>
              <a:t>p=0.70</a:t>
            </a:r>
            <a:r>
              <a:rPr lang="en-US" sz="1000" i="1" kern="0" spc="-25" dirty="0" smtClean="0">
                <a:solidFill>
                  <a:srgbClr val="0E3652"/>
                </a:solidFill>
              </a:rPr>
              <a:t>).</a:t>
            </a:r>
            <a:endParaRPr lang="en-US" sz="1200" kern="0" dirty="0"/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498" y="1425575"/>
            <a:ext cx="4375785" cy="453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endParaRPr lang="en-US" sz="1100" i="1" spc="45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i="1" spc="45" dirty="0" smtClean="0">
                <a:latin typeface="Georgia"/>
                <a:cs typeface="Georgia"/>
              </a:rPr>
              <a:t>P</a:t>
            </a:r>
            <a:r>
              <a:rPr sz="1100" spc="45" dirty="0" smtClean="0">
                <a:latin typeface="Georgia"/>
                <a:cs typeface="Georgia"/>
              </a:rPr>
              <a:t>(</a:t>
            </a:r>
            <a:r>
              <a:rPr lang="en-US" sz="1100" i="1" spc="45" dirty="0" smtClean="0">
                <a:latin typeface="Georgia"/>
                <a:cs typeface="Georgia"/>
              </a:rPr>
              <a:t>X</a:t>
            </a:r>
            <a:r>
              <a:rPr sz="1100" i="1" spc="35" dirty="0" smtClean="0">
                <a:latin typeface="Georgia"/>
                <a:cs typeface="Georgia"/>
              </a:rPr>
              <a:t> </a:t>
            </a:r>
            <a:r>
              <a:rPr sz="1100" spc="-75" dirty="0">
                <a:solidFill>
                  <a:schemeClr val="accent6">
                    <a:lumMod val="75000"/>
                  </a:schemeClr>
                </a:solidFill>
                <a:latin typeface="DejaVu Serif"/>
                <a:cs typeface="DejaVu Serif"/>
              </a:rPr>
              <a:t>≥</a:t>
            </a:r>
            <a:r>
              <a:rPr sz="1100" spc="-50" dirty="0">
                <a:solidFill>
                  <a:schemeClr val="accent6">
                    <a:lumMod val="75000"/>
                  </a:schemeClr>
                </a:solidFill>
                <a:latin typeface="DejaVu Serif"/>
                <a:cs typeface="DejaVu Serif"/>
              </a:rPr>
              <a:t> </a:t>
            </a:r>
            <a:r>
              <a:rPr sz="1100" spc="-45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750)</a:t>
            </a:r>
            <a:r>
              <a:rPr sz="1100" spc="4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1100" spc="140" dirty="0">
                <a:latin typeface="Georgia"/>
                <a:cs typeface="Georgia"/>
              </a:rPr>
              <a:t>=</a:t>
            </a:r>
            <a:r>
              <a:rPr sz="1100" spc="40" dirty="0">
                <a:latin typeface="Georgia"/>
                <a:cs typeface="Georgia"/>
              </a:rPr>
              <a:t> </a:t>
            </a:r>
            <a:r>
              <a:rPr sz="1100" i="1" spc="50" dirty="0" smtClean="0">
                <a:latin typeface="Georgia"/>
                <a:cs typeface="Georgia"/>
              </a:rPr>
              <a:t>P</a:t>
            </a:r>
            <a:r>
              <a:rPr sz="1100" spc="50" dirty="0" smtClean="0">
                <a:latin typeface="Georgia"/>
                <a:cs typeface="Georgia"/>
              </a:rPr>
              <a:t>(</a:t>
            </a:r>
            <a:r>
              <a:rPr lang="en-US" sz="1100" i="1" spc="50" dirty="0" smtClean="0">
                <a:latin typeface="Georgia"/>
                <a:cs typeface="Georgia"/>
              </a:rPr>
              <a:t>X</a:t>
            </a:r>
            <a:r>
              <a:rPr sz="1100" i="1" spc="40" dirty="0" smtClean="0">
                <a:latin typeface="Georgia"/>
                <a:cs typeface="Georgia"/>
              </a:rPr>
              <a:t> </a:t>
            </a:r>
            <a:r>
              <a:rPr sz="1100" spc="140" dirty="0">
                <a:latin typeface="Georgia"/>
                <a:cs typeface="Georgia"/>
              </a:rPr>
              <a:t>=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15" dirty="0">
                <a:latin typeface="Georgia"/>
                <a:cs typeface="Georgia"/>
              </a:rPr>
              <a:t>750)+</a:t>
            </a:r>
            <a:r>
              <a:rPr sz="1100" i="1" spc="15" dirty="0" smtClean="0">
                <a:latin typeface="Georgia"/>
                <a:cs typeface="Georgia"/>
              </a:rPr>
              <a:t>P</a:t>
            </a:r>
            <a:r>
              <a:rPr sz="1100" spc="15" dirty="0" smtClean="0">
                <a:latin typeface="Georgia"/>
                <a:cs typeface="Georgia"/>
              </a:rPr>
              <a:t>(</a:t>
            </a:r>
            <a:r>
              <a:rPr lang="en-US" sz="1100" i="1" spc="15" dirty="0" smtClean="0">
                <a:latin typeface="Georgia"/>
                <a:cs typeface="Georgia"/>
              </a:rPr>
              <a:t>X</a:t>
            </a:r>
            <a:r>
              <a:rPr sz="1100" i="1" spc="40" dirty="0" smtClean="0">
                <a:latin typeface="Georgia"/>
                <a:cs typeface="Georgia"/>
              </a:rPr>
              <a:t> </a:t>
            </a:r>
            <a:r>
              <a:rPr sz="1100" spc="140" dirty="0">
                <a:latin typeface="Georgia"/>
                <a:cs typeface="Georgia"/>
              </a:rPr>
              <a:t>=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40" dirty="0">
                <a:latin typeface="Georgia"/>
                <a:cs typeface="Georgia"/>
              </a:rPr>
              <a:t>751)+</a:t>
            </a:r>
            <a:r>
              <a:rPr sz="1100" i="1" spc="40" dirty="0" smtClean="0">
                <a:latin typeface="Georgia"/>
                <a:cs typeface="Georgia"/>
              </a:rPr>
              <a:t>P</a:t>
            </a:r>
            <a:r>
              <a:rPr sz="1100" spc="40" dirty="0" smtClean="0">
                <a:latin typeface="Georgia"/>
                <a:cs typeface="Georgia"/>
              </a:rPr>
              <a:t>(</a:t>
            </a:r>
            <a:r>
              <a:rPr lang="en-US" sz="1100" i="1" spc="40" dirty="0" smtClean="0">
                <a:latin typeface="Georgia"/>
                <a:cs typeface="Georgia"/>
              </a:rPr>
              <a:t>X</a:t>
            </a:r>
            <a:r>
              <a:rPr sz="1100" i="1" spc="35" dirty="0" smtClean="0">
                <a:latin typeface="Georgia"/>
                <a:cs typeface="Georgia"/>
              </a:rPr>
              <a:t> </a:t>
            </a:r>
            <a:r>
              <a:rPr sz="1100" spc="140" dirty="0">
                <a:latin typeface="Georgia"/>
                <a:cs typeface="Georgia"/>
              </a:rPr>
              <a:t>=</a:t>
            </a:r>
            <a:r>
              <a:rPr sz="1100" spc="4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752)+</a:t>
            </a:r>
            <a:r>
              <a:rPr sz="1100" spc="-5" dirty="0">
                <a:latin typeface="DejaVu Serif"/>
                <a:cs typeface="DejaVu Serif"/>
              </a:rPr>
              <a:t>·</a:t>
            </a:r>
            <a:r>
              <a:rPr sz="1100" spc="-170" dirty="0">
                <a:latin typeface="DejaVu Serif"/>
                <a:cs typeface="DejaVu Serif"/>
              </a:rPr>
              <a:t> </a:t>
            </a:r>
            <a:r>
              <a:rPr sz="1100" spc="-50" dirty="0">
                <a:latin typeface="DejaVu Serif"/>
                <a:cs typeface="DejaVu Serif"/>
              </a:rPr>
              <a:t>·</a:t>
            </a:r>
            <a:r>
              <a:rPr sz="1100" spc="-170" dirty="0">
                <a:latin typeface="DejaVu Serif"/>
                <a:cs typeface="DejaVu Serif"/>
              </a:rPr>
              <a:t> </a:t>
            </a:r>
            <a:r>
              <a:rPr sz="1100" spc="45" dirty="0">
                <a:latin typeface="DejaVu Serif"/>
                <a:cs typeface="DejaVu Serif"/>
              </a:rPr>
              <a:t>·</a:t>
            </a:r>
            <a:r>
              <a:rPr sz="1100" spc="45" dirty="0">
                <a:latin typeface="Georgia"/>
                <a:cs typeface="Georgia"/>
              </a:rPr>
              <a:t>+</a:t>
            </a:r>
            <a:r>
              <a:rPr sz="1100" i="1" spc="45" dirty="0" smtClean="0">
                <a:latin typeface="Georgia"/>
                <a:cs typeface="Georgia"/>
              </a:rPr>
              <a:t>P</a:t>
            </a:r>
            <a:r>
              <a:rPr sz="1100" spc="45" dirty="0" smtClean="0">
                <a:latin typeface="Georgia"/>
                <a:cs typeface="Georgia"/>
              </a:rPr>
              <a:t>(</a:t>
            </a:r>
            <a:r>
              <a:rPr lang="en-US" sz="1100" i="1" spc="45" dirty="0" smtClean="0">
                <a:latin typeface="Georgia"/>
                <a:cs typeface="Georgia"/>
              </a:rPr>
              <a:t>X</a:t>
            </a:r>
            <a:r>
              <a:rPr sz="1100" i="1" spc="40" dirty="0" smtClean="0">
                <a:latin typeface="Georgia"/>
                <a:cs typeface="Georgia"/>
              </a:rPr>
              <a:t> </a:t>
            </a:r>
            <a:r>
              <a:rPr sz="1100" spc="140" dirty="0">
                <a:latin typeface="Georgia"/>
                <a:cs typeface="Georgia"/>
              </a:rPr>
              <a:t>=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-65" dirty="0">
                <a:latin typeface="Georgia"/>
                <a:cs typeface="Georgia"/>
              </a:rPr>
              <a:t>1000)</a:t>
            </a:r>
            <a:endParaRPr sz="1100" dirty="0">
              <a:latin typeface="Georgia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2827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912" y="100954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 and tedious way…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6250" y="1930105"/>
                <a:ext cx="4276725" cy="271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e>
                          </m:mr>
                          <m:mr>
                            <m:e>
                              <m:r>
                                <a:rPr lang="en-US" sz="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750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750</m:t>
                        </m:r>
                      </m:sup>
                    </m:sSup>
                    <m:sSup>
                      <m:sSupPr>
                        <m:ctrlP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750</m:t>
                        </m:r>
                      </m:sup>
                    </m:sSup>
                    <m:r>
                      <a:rPr lang="en-US" sz="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7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e>
                          </m:mr>
                          <m:mr>
                            <m:e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75</m:t>
                        </m:r>
                        <m:r>
                          <a:rPr lang="en-US" sz="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751</m:t>
                        </m:r>
                      </m:sup>
                    </m:sSup>
                  </m:oMath>
                </a14:m>
                <a:r>
                  <a:rPr lang="en-US" sz="700" dirty="0" smtClean="0">
                    <a:solidFill>
                      <a:schemeClr val="tx1"/>
                    </a:solidFill>
                  </a:rPr>
                  <a:t>+…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7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e>
                          </m:mr>
                          <m:mr>
                            <m:e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7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</m:sSup>
                    <m:sSup>
                      <m:sSup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930105"/>
                <a:ext cx="4276725" cy="271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73015" y="811333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X = # of Americans in a random sample (of 1000) that have Broadband</a:t>
            </a:r>
            <a:endParaRPr lang="en-US" sz="900" dirty="0"/>
          </a:p>
        </p:txBody>
      </p:sp>
      <p:sp>
        <p:nvSpPr>
          <p:cNvPr id="13" name="object 3"/>
          <p:cNvSpPr txBox="1"/>
          <p:nvPr/>
        </p:nvSpPr>
        <p:spPr>
          <a:xfrm>
            <a:off x="174498" y="1425575"/>
            <a:ext cx="43757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95"/>
              </a:spcBef>
            </a:pPr>
            <a:r>
              <a:rPr lang="en-US" sz="1200" i="1" spc="50" dirty="0" err="1" smtClean="0">
                <a:latin typeface="Times New Roman"/>
                <a:cs typeface="Times New Roman"/>
              </a:rPr>
              <a:t>X~</a:t>
            </a:r>
            <a:r>
              <a:rPr sz="1200" i="1" spc="50" dirty="0" err="1" smtClean="0">
                <a:latin typeface="Times New Roman"/>
                <a:cs typeface="Times New Roman"/>
              </a:rPr>
              <a:t>Bin</a:t>
            </a:r>
            <a:r>
              <a:rPr sz="1200" spc="50" dirty="0" smtClean="0">
                <a:latin typeface="Arial"/>
                <a:cs typeface="Arial"/>
              </a:rPr>
              <a:t>(</a:t>
            </a:r>
            <a:r>
              <a:rPr sz="1200" i="1" spc="50" dirty="0" smtClean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1200" i="1" spc="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200" spc="204" dirty="0">
                <a:solidFill>
                  <a:srgbClr val="0070C0"/>
                </a:solidFill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070C0"/>
                </a:solidFill>
                <a:latin typeface="Arial"/>
                <a:cs typeface="Arial"/>
              </a:rPr>
              <a:t>1000</a:t>
            </a:r>
            <a:r>
              <a:rPr sz="1200" i="1" spc="-65" dirty="0">
                <a:latin typeface="Times New Roman"/>
                <a:cs typeface="Times New Roman"/>
              </a:rPr>
              <a:t>,</a:t>
            </a:r>
            <a:r>
              <a:rPr sz="1200" i="1" spc="-1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FFC000"/>
                </a:solidFill>
                <a:latin typeface="Times New Roman"/>
                <a:cs typeface="Times New Roman"/>
              </a:rPr>
              <a:t>p</a:t>
            </a:r>
            <a:r>
              <a:rPr sz="1200" i="1" spc="3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200" spc="204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0</a:t>
            </a:r>
            <a:r>
              <a:rPr sz="1200" i="1" spc="-25" dirty="0">
                <a:solidFill>
                  <a:srgbClr val="FFC000"/>
                </a:solidFill>
                <a:latin typeface="Times New Roman"/>
                <a:cs typeface="Times New Roman"/>
              </a:rPr>
              <a:t>.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7</a:t>
            </a:r>
            <a:r>
              <a:rPr sz="1200" spc="-2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 txBox="1">
            <a:spLocks/>
          </p:cNvSpPr>
          <p:nvPr/>
        </p:nvSpPr>
        <p:spPr>
          <a:xfrm>
            <a:off x="192912" y="158369"/>
            <a:ext cx="4222115" cy="739304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 marR="146685" algn="just">
              <a:spcBef>
                <a:spcPts val="244"/>
              </a:spcBef>
            </a:pPr>
            <a:r>
              <a:rPr lang="en-US" sz="1200" kern="0" spc="-30" dirty="0" smtClean="0">
                <a:solidFill>
                  <a:srgbClr val="0E3652"/>
                </a:solidFill>
              </a:rPr>
              <a:t>What </a:t>
            </a:r>
            <a:r>
              <a:rPr lang="en-US" sz="1200" kern="0" spc="-40" dirty="0" smtClean="0">
                <a:solidFill>
                  <a:srgbClr val="0E3652"/>
                </a:solidFill>
              </a:rPr>
              <a:t>is </a:t>
            </a:r>
            <a:r>
              <a:rPr lang="en-US" sz="1200" kern="0" spc="-20" dirty="0" smtClean="0">
                <a:solidFill>
                  <a:srgbClr val="0E3652"/>
                </a:solidFill>
              </a:rPr>
              <a:t>the probability </a:t>
            </a:r>
            <a:r>
              <a:rPr lang="en-US" sz="1200" kern="0" spc="-10" dirty="0" smtClean="0">
                <a:solidFill>
                  <a:srgbClr val="0E3652"/>
                </a:solidFill>
              </a:rPr>
              <a:t>that </a:t>
            </a:r>
            <a:r>
              <a:rPr lang="en-US" sz="1200" kern="0" spc="-20" dirty="0" smtClean="0">
                <a:solidFill>
                  <a:srgbClr val="0E3652"/>
                </a:solidFill>
              </a:rPr>
              <a:t>among </a:t>
            </a:r>
            <a:r>
              <a:rPr lang="en-US" sz="1200" kern="0" spc="-50" dirty="0" smtClean="0">
                <a:solidFill>
                  <a:srgbClr val="0E3652"/>
                </a:solidFill>
              </a:rPr>
              <a:t>a </a:t>
            </a:r>
            <a:r>
              <a:rPr lang="en-US" sz="1200" kern="0" spc="-20" dirty="0" smtClean="0">
                <a:solidFill>
                  <a:srgbClr val="0E3652"/>
                </a:solidFill>
              </a:rPr>
              <a:t>random </a:t>
            </a:r>
            <a:r>
              <a:rPr lang="en-US" sz="1200" kern="0" spc="-30" dirty="0" smtClean="0">
                <a:solidFill>
                  <a:srgbClr val="0E3652"/>
                </a:solidFill>
              </a:rPr>
              <a:t>sample </a:t>
            </a:r>
            <a:r>
              <a:rPr lang="en-US" sz="1200" kern="0" spc="-15" dirty="0" smtClean="0">
                <a:solidFill>
                  <a:srgbClr val="0E3652"/>
                </a:solidFill>
              </a:rPr>
              <a:t>of </a:t>
            </a:r>
            <a:r>
              <a:rPr lang="en-US" sz="1200" kern="0" spc="-5" dirty="0" smtClean="0">
                <a:solidFill>
                  <a:srgbClr val="0E3652"/>
                </a:solidFill>
              </a:rPr>
              <a:t>1,000  </a:t>
            </a:r>
            <a:r>
              <a:rPr lang="en-US" sz="1200" kern="0" spc="-30" dirty="0" smtClean="0">
                <a:solidFill>
                  <a:srgbClr val="0E3652"/>
                </a:solidFill>
              </a:rPr>
              <a:t>Americans </a:t>
            </a:r>
            <a:r>
              <a:rPr lang="en-US" sz="1200" kern="0" spc="-15" dirty="0" smtClean="0">
                <a:solidFill>
                  <a:srgbClr val="0E3652"/>
                </a:solidFill>
              </a:rPr>
              <a:t>at </a:t>
            </a:r>
            <a:r>
              <a:rPr lang="en-US" sz="1200" kern="0" spc="-35" dirty="0" smtClean="0">
                <a:solidFill>
                  <a:srgbClr val="0E3652"/>
                </a:solidFill>
              </a:rPr>
              <a:t>least </a:t>
            </a:r>
            <a:r>
              <a:rPr lang="en-US" sz="1200" kern="0" spc="-20" dirty="0" smtClean="0">
                <a:solidFill>
                  <a:srgbClr val="0E3652"/>
                </a:solidFill>
              </a:rPr>
              <a:t>three-fourths </a:t>
            </a:r>
            <a:r>
              <a:rPr lang="en-US" sz="1200" kern="0" spc="-45" dirty="0" smtClean="0">
                <a:solidFill>
                  <a:srgbClr val="0E3652"/>
                </a:solidFill>
              </a:rPr>
              <a:t>have </a:t>
            </a:r>
            <a:r>
              <a:rPr lang="en-US" sz="1200" kern="0" spc="-20" dirty="0" smtClean="0">
                <a:solidFill>
                  <a:srgbClr val="0E3652"/>
                </a:solidFill>
              </a:rPr>
              <a:t>high-speed </a:t>
            </a:r>
            <a:r>
              <a:rPr lang="en-US" sz="1200" kern="0" spc="-15" dirty="0" smtClean="0">
                <a:solidFill>
                  <a:srgbClr val="0E3652"/>
                </a:solidFill>
              </a:rPr>
              <a:t>broadband  connection at</a:t>
            </a:r>
            <a:r>
              <a:rPr lang="en-US" sz="1200" kern="0" spc="10" dirty="0" smtClean="0">
                <a:solidFill>
                  <a:srgbClr val="0E3652"/>
                </a:solidFill>
              </a:rPr>
              <a:t> </a:t>
            </a:r>
            <a:r>
              <a:rPr lang="en-US" sz="1200" kern="0" spc="-25" dirty="0" smtClean="0">
                <a:solidFill>
                  <a:srgbClr val="0E3652"/>
                </a:solidFill>
              </a:rPr>
              <a:t>home? </a:t>
            </a:r>
            <a:r>
              <a:rPr lang="en-US" sz="1000" i="1" kern="0" spc="-25" dirty="0" smtClean="0">
                <a:solidFill>
                  <a:srgbClr val="0E3652"/>
                </a:solidFill>
              </a:rPr>
              <a:t>(Remember probability of a randomly selected American having Broadband is p=0.70).</a:t>
            </a:r>
            <a:endParaRPr lang="en-US" sz="1200" kern="0" dirty="0"/>
          </a:p>
        </p:txBody>
      </p:sp>
      <p:sp>
        <p:nvSpPr>
          <p:cNvPr id="3" name="object 3"/>
          <p:cNvSpPr/>
          <p:nvPr/>
        </p:nvSpPr>
        <p:spPr>
          <a:xfrm>
            <a:off x="484267" y="1323213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807" y="151549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6265" y="151549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267" y="1556004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267" y="1573783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807" y="157632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6265" y="157632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807" y="1614297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15176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834" y="1130781"/>
            <a:ext cx="4375785" cy="632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870"/>
              </a:spcBef>
            </a:pPr>
            <a:r>
              <a:rPr sz="1200" spc="-5" dirty="0" smtClean="0">
                <a:solidFill>
                  <a:srgbClr val="024F84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024F84"/>
                </a:solidFill>
                <a:latin typeface="Arial"/>
                <a:cs typeface="Arial"/>
              </a:rPr>
              <a:t>. </a:t>
            </a:r>
            <a:r>
              <a:rPr sz="1200" spc="-35" dirty="0">
                <a:latin typeface="Arial"/>
                <a:cs typeface="Arial"/>
              </a:rPr>
              <a:t>Using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R:</a:t>
            </a:r>
            <a:endParaRPr sz="1200" dirty="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180"/>
              </a:spcBef>
            </a:pP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&gt; sum(dbinom(750:1000, size = 1000, prob =</a:t>
            </a:r>
            <a:r>
              <a:rPr sz="1000" spc="-7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0.7))</a:t>
            </a:r>
            <a:endParaRPr sz="1000" dirty="0">
              <a:latin typeface="Courier New"/>
              <a:cs typeface="Courier New"/>
            </a:endParaRPr>
          </a:p>
          <a:p>
            <a:pPr marL="352425">
              <a:lnSpc>
                <a:spcPct val="100000"/>
              </a:lnSpc>
              <a:spcBef>
                <a:spcPts val="770"/>
              </a:spcBef>
            </a:pPr>
            <a:r>
              <a:rPr sz="1000" spc="-80" dirty="0">
                <a:solidFill>
                  <a:srgbClr val="7F7F7F"/>
                </a:solidFill>
                <a:latin typeface="Courier New"/>
                <a:cs typeface="Courier New"/>
              </a:rPr>
              <a:t>[1]</a:t>
            </a:r>
            <a:r>
              <a:rPr sz="1000" spc="-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1000" spc="-80" dirty="0">
                <a:solidFill>
                  <a:srgbClr val="7F7F7F"/>
                </a:solidFill>
                <a:latin typeface="Courier New"/>
                <a:cs typeface="Courier New"/>
              </a:rPr>
              <a:t>0.00026</a:t>
            </a:r>
            <a:endParaRPr sz="1000" dirty="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6265" y="1614297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15176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807" y="176606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6265" y="176606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267" y="1806575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827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</a:t>
            </a:r>
            <a:r>
              <a:rPr lang="en-US" dirty="0" smtClean="0"/>
              <a:t>🔍</a:t>
            </a:r>
            <a:r>
              <a:rPr lang="en-US" dirty="0"/>
              <a:t> 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450" y="80019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Better ways…</a:t>
            </a:r>
            <a:endParaRPr lang="en-US" b="1" dirty="0"/>
          </a:p>
        </p:txBody>
      </p:sp>
    </p:spTree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 txBox="1">
            <a:spLocks/>
          </p:cNvSpPr>
          <p:nvPr/>
        </p:nvSpPr>
        <p:spPr>
          <a:xfrm>
            <a:off x="192912" y="158369"/>
            <a:ext cx="4222115" cy="739304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 marR="146685" algn="just">
              <a:spcBef>
                <a:spcPts val="244"/>
              </a:spcBef>
            </a:pPr>
            <a:r>
              <a:rPr lang="en-US" sz="1200" kern="0" spc="-30" smtClean="0">
                <a:solidFill>
                  <a:srgbClr val="0E3652"/>
                </a:solidFill>
              </a:rPr>
              <a:t>What </a:t>
            </a:r>
            <a:r>
              <a:rPr lang="en-US" sz="1200" kern="0" spc="-40" smtClean="0">
                <a:solidFill>
                  <a:srgbClr val="0E3652"/>
                </a:solidFill>
              </a:rPr>
              <a:t>is </a:t>
            </a:r>
            <a:r>
              <a:rPr lang="en-US" sz="1200" kern="0" spc="-20" smtClean="0">
                <a:solidFill>
                  <a:srgbClr val="0E3652"/>
                </a:solidFill>
              </a:rPr>
              <a:t>the probability </a:t>
            </a:r>
            <a:r>
              <a:rPr lang="en-US" sz="1200" kern="0" spc="-10" smtClean="0">
                <a:solidFill>
                  <a:srgbClr val="0E3652"/>
                </a:solidFill>
              </a:rPr>
              <a:t>that </a:t>
            </a:r>
            <a:r>
              <a:rPr lang="en-US" sz="1200" kern="0" spc="-20" smtClean="0">
                <a:solidFill>
                  <a:srgbClr val="0E3652"/>
                </a:solidFill>
              </a:rPr>
              <a:t>among </a:t>
            </a:r>
            <a:r>
              <a:rPr lang="en-US" sz="1200" kern="0" spc="-50" smtClean="0">
                <a:solidFill>
                  <a:srgbClr val="0E3652"/>
                </a:solidFill>
              </a:rPr>
              <a:t>a </a:t>
            </a:r>
            <a:r>
              <a:rPr lang="en-US" sz="1200" kern="0" spc="-20" smtClean="0">
                <a:solidFill>
                  <a:srgbClr val="0E3652"/>
                </a:solidFill>
              </a:rPr>
              <a:t>random </a:t>
            </a:r>
            <a:r>
              <a:rPr lang="en-US" sz="1200" kern="0" spc="-30" smtClean="0">
                <a:solidFill>
                  <a:srgbClr val="0E3652"/>
                </a:solidFill>
              </a:rPr>
              <a:t>sample </a:t>
            </a:r>
            <a:r>
              <a:rPr lang="en-US" sz="1200" kern="0" spc="-15" smtClean="0">
                <a:solidFill>
                  <a:srgbClr val="0E3652"/>
                </a:solidFill>
              </a:rPr>
              <a:t>of </a:t>
            </a:r>
            <a:r>
              <a:rPr lang="en-US" sz="1200" kern="0" spc="-5" smtClean="0">
                <a:solidFill>
                  <a:srgbClr val="0E3652"/>
                </a:solidFill>
              </a:rPr>
              <a:t>1,000  </a:t>
            </a:r>
            <a:r>
              <a:rPr lang="en-US" sz="1200" kern="0" spc="-30" smtClean="0">
                <a:solidFill>
                  <a:srgbClr val="0E3652"/>
                </a:solidFill>
              </a:rPr>
              <a:t>Americans </a:t>
            </a:r>
            <a:r>
              <a:rPr lang="en-US" sz="1200" kern="0" spc="-15" smtClean="0">
                <a:solidFill>
                  <a:srgbClr val="0E3652"/>
                </a:solidFill>
              </a:rPr>
              <a:t>at </a:t>
            </a:r>
            <a:r>
              <a:rPr lang="en-US" sz="1200" kern="0" spc="-35" smtClean="0">
                <a:solidFill>
                  <a:srgbClr val="0E3652"/>
                </a:solidFill>
              </a:rPr>
              <a:t>least </a:t>
            </a:r>
            <a:r>
              <a:rPr lang="en-US" sz="1200" kern="0" spc="-20" smtClean="0">
                <a:solidFill>
                  <a:srgbClr val="0E3652"/>
                </a:solidFill>
              </a:rPr>
              <a:t>three-fourths </a:t>
            </a:r>
            <a:r>
              <a:rPr lang="en-US" sz="1200" kern="0" spc="-45" smtClean="0">
                <a:solidFill>
                  <a:srgbClr val="0E3652"/>
                </a:solidFill>
              </a:rPr>
              <a:t>have </a:t>
            </a:r>
            <a:r>
              <a:rPr lang="en-US" sz="1200" kern="0" spc="-20" smtClean="0">
                <a:solidFill>
                  <a:srgbClr val="0E3652"/>
                </a:solidFill>
              </a:rPr>
              <a:t>high-speed </a:t>
            </a:r>
            <a:r>
              <a:rPr lang="en-US" sz="1200" kern="0" spc="-15" smtClean="0">
                <a:solidFill>
                  <a:srgbClr val="0E3652"/>
                </a:solidFill>
              </a:rPr>
              <a:t>broadband  connection at</a:t>
            </a:r>
            <a:r>
              <a:rPr lang="en-US" sz="1200" kern="0" spc="10" smtClean="0">
                <a:solidFill>
                  <a:srgbClr val="0E3652"/>
                </a:solidFill>
              </a:rPr>
              <a:t> </a:t>
            </a:r>
            <a:r>
              <a:rPr lang="en-US" sz="1200" kern="0" spc="-25" smtClean="0">
                <a:solidFill>
                  <a:srgbClr val="0E3652"/>
                </a:solidFill>
              </a:rPr>
              <a:t>home? </a:t>
            </a:r>
            <a:r>
              <a:rPr lang="en-US" sz="1000" i="1" kern="0" spc="-25" smtClean="0">
                <a:solidFill>
                  <a:srgbClr val="0E3652"/>
                </a:solidFill>
              </a:rPr>
              <a:t>(Remember probability of a randomly selected American having Broadband is p=0.70).</a:t>
            </a:r>
            <a:endParaRPr lang="en-US" sz="1200" kern="0" dirty="0"/>
          </a:p>
        </p:txBody>
      </p:sp>
      <p:sp>
        <p:nvSpPr>
          <p:cNvPr id="3" name="object 3"/>
          <p:cNvSpPr/>
          <p:nvPr/>
        </p:nvSpPr>
        <p:spPr>
          <a:xfrm>
            <a:off x="484267" y="1323213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807" y="151549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6265" y="151549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267" y="1556004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267" y="1573783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807" y="157632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6265" y="157632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807" y="1614297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15176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834" y="1130781"/>
            <a:ext cx="4375785" cy="632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870"/>
              </a:spcBef>
            </a:pPr>
            <a:r>
              <a:rPr sz="1200" spc="-5" dirty="0" smtClean="0">
                <a:solidFill>
                  <a:srgbClr val="024F84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024F84"/>
                </a:solidFill>
                <a:latin typeface="Arial"/>
                <a:cs typeface="Arial"/>
              </a:rPr>
              <a:t>. </a:t>
            </a:r>
            <a:r>
              <a:rPr sz="1200" b="1" spc="-35" dirty="0">
                <a:latin typeface="Arial"/>
                <a:cs typeface="Arial"/>
              </a:rPr>
              <a:t>Using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spc="-40" dirty="0" smtClean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180"/>
              </a:spcBef>
            </a:pP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&gt; sum(dbinom(750:1000, size = 1000, prob =</a:t>
            </a:r>
            <a:r>
              <a:rPr sz="1000" spc="-7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000" spc="-80" dirty="0">
                <a:solidFill>
                  <a:srgbClr val="0000FF"/>
                </a:solidFill>
                <a:latin typeface="Courier New"/>
                <a:cs typeface="Courier New"/>
              </a:rPr>
              <a:t>0.7))</a:t>
            </a:r>
            <a:endParaRPr sz="1000" dirty="0">
              <a:latin typeface="Courier New"/>
              <a:cs typeface="Courier New"/>
            </a:endParaRPr>
          </a:p>
          <a:p>
            <a:pPr marL="352425">
              <a:lnSpc>
                <a:spcPct val="100000"/>
              </a:lnSpc>
              <a:spcBef>
                <a:spcPts val="770"/>
              </a:spcBef>
            </a:pPr>
            <a:r>
              <a:rPr sz="1000" spc="-80" dirty="0">
                <a:solidFill>
                  <a:srgbClr val="7F7F7F"/>
                </a:solidFill>
                <a:latin typeface="Courier New"/>
                <a:cs typeface="Courier New"/>
              </a:rPr>
              <a:t>[1]</a:t>
            </a:r>
            <a:r>
              <a:rPr sz="1000" spc="-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1000" spc="-80" dirty="0" smtClean="0">
                <a:solidFill>
                  <a:srgbClr val="7F7F7F"/>
                </a:solidFill>
                <a:latin typeface="Courier New"/>
                <a:cs typeface="Courier New"/>
              </a:rPr>
              <a:t>0.00026</a:t>
            </a:r>
            <a:endParaRPr lang="en-US" sz="1000" spc="-80" dirty="0" smtClean="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6265" y="1614297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15176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807" y="176606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6265" y="176606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267" y="1806575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32827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r>
              <a:rPr lang="en-US" dirty="0"/>
              <a:t> </a:t>
            </a:r>
            <a:r>
              <a:rPr lang="en-US" dirty="0" smtClean="0"/>
              <a:t>🔍</a:t>
            </a:r>
            <a:r>
              <a:rPr lang="en-US" dirty="0"/>
              <a:t> 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450" y="80019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Better ways…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-97922" y="1917330"/>
            <a:ext cx="4646208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/>
            <a:r>
              <a:rPr lang="en-US" sz="1200" spc="-5" dirty="0" smtClean="0">
                <a:solidFill>
                  <a:srgbClr val="024F84"/>
                </a:solidFill>
                <a:latin typeface="Arial"/>
                <a:cs typeface="Arial"/>
              </a:rPr>
              <a:t>2</a:t>
            </a:r>
            <a:r>
              <a:rPr lang="en-US" sz="1200" b="1" spc="-5" dirty="0" smtClean="0">
                <a:solidFill>
                  <a:srgbClr val="024F84"/>
                </a:solidFill>
                <a:latin typeface="Arial"/>
                <a:cs typeface="Arial"/>
              </a:rPr>
              <a:t>. </a:t>
            </a:r>
            <a:r>
              <a:rPr lang="en-US" sz="1200" b="1" spc="-35" dirty="0">
                <a:latin typeface="Arial"/>
                <a:cs typeface="Arial"/>
              </a:rPr>
              <a:t>Using </a:t>
            </a:r>
            <a:r>
              <a:rPr lang="en-US" sz="1200" b="1" spc="-20" dirty="0">
                <a:latin typeface="Arial"/>
                <a:cs typeface="Arial"/>
              </a:rPr>
              <a:t>the </a:t>
            </a:r>
            <a:r>
              <a:rPr lang="en-US" sz="1200" b="1" spc="-30" dirty="0">
                <a:latin typeface="Arial"/>
                <a:cs typeface="Arial"/>
              </a:rPr>
              <a:t>normal </a:t>
            </a:r>
            <a:r>
              <a:rPr lang="en-US" sz="1200" b="1" spc="-20" dirty="0">
                <a:latin typeface="Arial"/>
                <a:cs typeface="Arial"/>
              </a:rPr>
              <a:t>approximation </a:t>
            </a:r>
            <a:r>
              <a:rPr lang="en-US" sz="1200" b="1" spc="5" dirty="0">
                <a:latin typeface="Arial"/>
                <a:cs typeface="Arial"/>
              </a:rPr>
              <a:t>to </a:t>
            </a:r>
            <a:r>
              <a:rPr lang="en-US" sz="1200" b="1" spc="-20" dirty="0">
                <a:latin typeface="Arial"/>
                <a:cs typeface="Arial"/>
              </a:rPr>
              <a:t>the </a:t>
            </a:r>
            <a:r>
              <a:rPr lang="en-US" sz="1200" b="1" spc="-25" dirty="0">
                <a:latin typeface="Arial"/>
                <a:cs typeface="Arial"/>
              </a:rPr>
              <a:t>binomial</a:t>
            </a:r>
            <a:r>
              <a:rPr lang="en-US" sz="1200" spc="-25" dirty="0">
                <a:latin typeface="Arial"/>
                <a:cs typeface="Arial"/>
              </a:rPr>
              <a:t>: </a:t>
            </a:r>
          </a:p>
          <a:p>
            <a:pPr marL="352425"/>
            <a:r>
              <a:rPr lang="en-US" sz="1050" spc="-35" dirty="0" smtClean="0">
                <a:latin typeface="Arial"/>
                <a:cs typeface="Arial"/>
              </a:rPr>
              <a:t>Since </a:t>
            </a:r>
            <a:r>
              <a:rPr lang="en-US" sz="1050" spc="-20" dirty="0">
                <a:latin typeface="Arial"/>
                <a:cs typeface="Arial"/>
              </a:rPr>
              <a:t>we </a:t>
            </a:r>
            <a:r>
              <a:rPr lang="en-US" sz="1050" spc="-45" dirty="0" smtClean="0">
                <a:latin typeface="Arial"/>
                <a:cs typeface="Arial"/>
              </a:rPr>
              <a:t>have:</a:t>
            </a:r>
          </a:p>
          <a:p>
            <a:pPr marL="981075" lvl="1" indent="-171450">
              <a:buFont typeface="Arial" panose="020B0604020202020204" pitchFamily="34" charset="0"/>
              <a:buChar char="•"/>
            </a:pPr>
            <a:r>
              <a:rPr lang="en-US" sz="1050" spc="-15" dirty="0" smtClean="0">
                <a:latin typeface="Arial"/>
                <a:cs typeface="Arial"/>
              </a:rPr>
              <a:t>at </a:t>
            </a:r>
            <a:r>
              <a:rPr lang="en-US" sz="1050" spc="-35" dirty="0" smtClean="0">
                <a:latin typeface="Arial"/>
                <a:cs typeface="Arial"/>
              </a:rPr>
              <a:t>least </a:t>
            </a:r>
            <a:r>
              <a:rPr lang="en-US" sz="1050" u="sng" spc="-35" dirty="0">
                <a:latin typeface="Arial"/>
                <a:cs typeface="Arial"/>
              </a:rPr>
              <a:t>10 </a:t>
            </a:r>
            <a:r>
              <a:rPr lang="en-US" sz="1050" u="sng" spc="-15" dirty="0">
                <a:latin typeface="Arial"/>
                <a:cs typeface="Arial"/>
              </a:rPr>
              <a:t>expected </a:t>
            </a:r>
            <a:r>
              <a:rPr lang="en-US" sz="1050" u="sng" spc="-25" dirty="0">
                <a:latin typeface="Arial"/>
                <a:cs typeface="Arial"/>
              </a:rPr>
              <a:t>successes </a:t>
            </a:r>
            <a:r>
              <a:rPr lang="en-US" sz="1050" spc="-60" dirty="0">
                <a:latin typeface="Arial"/>
                <a:cs typeface="Arial"/>
              </a:rPr>
              <a:t>(1000 </a:t>
            </a:r>
            <a:r>
              <a:rPr lang="en-US" sz="1050" spc="-80" dirty="0">
                <a:latin typeface="DejaVu Serif"/>
                <a:cs typeface="DejaVu Serif"/>
              </a:rPr>
              <a:t>× </a:t>
            </a:r>
            <a:r>
              <a:rPr lang="en-US" sz="1050" spc="-50" dirty="0">
                <a:latin typeface="Arial"/>
                <a:cs typeface="Arial"/>
              </a:rPr>
              <a:t>0</a:t>
            </a:r>
            <a:r>
              <a:rPr lang="en-US" sz="1050" i="1" spc="-50" dirty="0">
                <a:latin typeface="Times New Roman"/>
                <a:cs typeface="Times New Roman"/>
              </a:rPr>
              <a:t>.</a:t>
            </a:r>
            <a:r>
              <a:rPr lang="en-US" sz="1050" spc="-50" dirty="0">
                <a:latin typeface="Arial"/>
                <a:cs typeface="Arial"/>
              </a:rPr>
              <a:t>7 </a:t>
            </a:r>
            <a:r>
              <a:rPr lang="en-US" sz="1050" spc="204" dirty="0">
                <a:latin typeface="Arial"/>
                <a:cs typeface="Arial"/>
              </a:rPr>
              <a:t>= </a:t>
            </a:r>
            <a:r>
              <a:rPr lang="en-US" sz="1050" spc="-50" dirty="0">
                <a:latin typeface="Arial"/>
                <a:cs typeface="Arial"/>
              </a:rPr>
              <a:t>700 ≥ 10) </a:t>
            </a:r>
            <a:r>
              <a:rPr lang="en-US" sz="1050" spc="-25" dirty="0">
                <a:latin typeface="Arial"/>
                <a:cs typeface="Arial"/>
              </a:rPr>
              <a:t>and  </a:t>
            </a:r>
            <a:endParaRPr lang="en-US" sz="1050" spc="-25" dirty="0" smtClean="0">
              <a:latin typeface="Arial"/>
              <a:cs typeface="Arial"/>
            </a:endParaRPr>
          </a:p>
          <a:p>
            <a:pPr marL="981075" lvl="1" indent="-171450">
              <a:buFont typeface="Arial" panose="020B0604020202020204" pitchFamily="34" charset="0"/>
              <a:buChar char="•"/>
            </a:pPr>
            <a:r>
              <a:rPr lang="en-US" sz="1050" spc="-10" dirty="0">
                <a:latin typeface="Arial"/>
                <a:cs typeface="Arial"/>
              </a:rPr>
              <a:t>a</a:t>
            </a:r>
            <a:r>
              <a:rPr lang="en-US" sz="1050" spc="-10" dirty="0" smtClean="0">
                <a:latin typeface="Arial"/>
                <a:cs typeface="Arial"/>
              </a:rPr>
              <a:t>t least </a:t>
            </a:r>
            <a:r>
              <a:rPr lang="en-US" sz="1050" u="sng" spc="-10" dirty="0" smtClean="0">
                <a:latin typeface="Arial"/>
                <a:cs typeface="Arial"/>
              </a:rPr>
              <a:t>10 </a:t>
            </a:r>
            <a:r>
              <a:rPr lang="en-US" sz="1050" u="sng" spc="-15" dirty="0">
                <a:latin typeface="Arial"/>
                <a:cs typeface="Arial"/>
              </a:rPr>
              <a:t>expected </a:t>
            </a:r>
            <a:r>
              <a:rPr lang="en-US" sz="1050" u="sng" spc="-40" dirty="0">
                <a:latin typeface="Arial"/>
                <a:cs typeface="Arial"/>
              </a:rPr>
              <a:t>failures </a:t>
            </a:r>
            <a:r>
              <a:rPr lang="en-US" sz="1050" spc="-60" dirty="0">
                <a:latin typeface="Arial"/>
                <a:cs typeface="Arial"/>
              </a:rPr>
              <a:t>(1000 </a:t>
            </a:r>
            <a:r>
              <a:rPr lang="en-US" sz="1050" spc="-80" dirty="0">
                <a:latin typeface="DejaVu Serif"/>
                <a:cs typeface="DejaVu Serif"/>
              </a:rPr>
              <a:t>× </a:t>
            </a:r>
            <a:r>
              <a:rPr lang="en-US" sz="1050" spc="-50" dirty="0">
                <a:latin typeface="Arial"/>
                <a:cs typeface="Arial"/>
              </a:rPr>
              <a:t>0</a:t>
            </a:r>
            <a:r>
              <a:rPr lang="en-US" sz="1050" i="1" spc="-50" dirty="0">
                <a:latin typeface="Times New Roman"/>
                <a:cs typeface="Times New Roman"/>
              </a:rPr>
              <a:t>.</a:t>
            </a:r>
            <a:r>
              <a:rPr lang="en-US" sz="1050" spc="-50" dirty="0">
                <a:latin typeface="Arial"/>
                <a:cs typeface="Arial"/>
              </a:rPr>
              <a:t>3 </a:t>
            </a:r>
            <a:r>
              <a:rPr lang="en-US" sz="1050" spc="204" dirty="0">
                <a:latin typeface="Arial"/>
                <a:cs typeface="Arial"/>
              </a:rPr>
              <a:t>=</a:t>
            </a:r>
            <a:r>
              <a:rPr lang="en-US" sz="1050" spc="45" dirty="0">
                <a:latin typeface="Arial"/>
                <a:cs typeface="Arial"/>
              </a:rPr>
              <a:t> </a:t>
            </a:r>
            <a:r>
              <a:rPr lang="en-US" sz="1050" spc="-40" dirty="0">
                <a:latin typeface="Arial"/>
                <a:cs typeface="Arial"/>
              </a:rPr>
              <a:t>300 </a:t>
            </a:r>
            <a:r>
              <a:rPr lang="en-US" sz="1050" spc="-50" dirty="0">
                <a:latin typeface="Arial"/>
                <a:cs typeface="Arial"/>
              </a:rPr>
              <a:t>≥ 10</a:t>
            </a:r>
            <a:r>
              <a:rPr lang="en-US" sz="1050" spc="-40" dirty="0">
                <a:latin typeface="Arial"/>
                <a:cs typeface="Arial"/>
              </a:rPr>
              <a:t>),</a:t>
            </a:r>
            <a:endParaRPr lang="en-US" sz="1050" dirty="0">
              <a:latin typeface="Arial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616982"/>
            <a:ext cx="2762250" cy="426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7650" y="3078418"/>
                <a:ext cx="3119252" cy="363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≥750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750−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1000×0.7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1000×0.7×0.3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=0.9997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078418"/>
                <a:ext cx="3119252" cy="363113"/>
              </a:xfrm>
              <a:prstGeom prst="rect">
                <a:avLst/>
              </a:prstGeom>
              <a:blipFill>
                <a:blip r:embed="rId3"/>
                <a:stretch>
                  <a:fillRect l="-587" t="-1667" r="-58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796" y="2707612"/>
            <a:ext cx="498078" cy="71924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2838450" y="2926058"/>
            <a:ext cx="909346" cy="252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6131"/>
      </p:ext>
    </p:extLst>
  </p:cSld>
  <p:clrMapOvr>
    <a:masterClrMapping/>
  </p:clrMapOvr>
  <p:transition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Summary </a:t>
            </a:r>
            <a:r>
              <a:rPr spc="30" dirty="0"/>
              <a:t>of </a:t>
            </a:r>
            <a:r>
              <a:rPr spc="20" dirty="0"/>
              <a:t>main</a:t>
            </a:r>
            <a:r>
              <a:rPr spc="-75" dirty="0"/>
              <a:t> </a:t>
            </a:r>
            <a:r>
              <a:rPr spc="15" dirty="0"/>
              <a:t>ideas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677" y="669531"/>
            <a:ext cx="4030979" cy="2231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53594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65" dirty="0">
                <a:latin typeface="Arial"/>
                <a:cs typeface="Arial"/>
              </a:rPr>
              <a:t>Two </a:t>
            </a:r>
            <a:r>
              <a:rPr sz="1200" spc="-20" dirty="0">
                <a:latin typeface="Arial"/>
                <a:cs typeface="Arial"/>
              </a:rPr>
              <a:t>types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15" dirty="0">
                <a:latin typeface="Arial"/>
                <a:cs typeface="Arial"/>
              </a:rPr>
              <a:t>distributions: </a:t>
            </a:r>
            <a:r>
              <a:rPr sz="1200" spc="-25" dirty="0">
                <a:latin typeface="Arial"/>
                <a:cs typeface="Arial"/>
              </a:rPr>
              <a:t>discrete and  </a:t>
            </a:r>
            <a:r>
              <a:rPr sz="1200" spc="-20" dirty="0">
                <a:latin typeface="Arial"/>
                <a:cs typeface="Arial"/>
              </a:rPr>
              <a:t>continuous</a:t>
            </a:r>
            <a:endParaRPr sz="1200">
              <a:latin typeface="Arial"/>
              <a:cs typeface="Arial"/>
            </a:endParaRPr>
          </a:p>
          <a:p>
            <a:pPr marL="213360" marR="213360" indent="-20066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unimodal, </a:t>
            </a:r>
            <a:r>
              <a:rPr sz="1200" spc="-20" dirty="0">
                <a:latin typeface="Arial"/>
                <a:cs typeface="Arial"/>
              </a:rPr>
              <a:t>symmetric,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follows  the </a:t>
            </a:r>
            <a:r>
              <a:rPr sz="1200" dirty="0">
                <a:latin typeface="Arial"/>
                <a:cs typeface="Arial"/>
              </a:rPr>
              <a:t>68-95-99.7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rule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25" dirty="0">
                <a:latin typeface="Arial"/>
                <a:cs typeface="Arial"/>
              </a:rPr>
              <a:t>scores </a:t>
            </a:r>
            <a:r>
              <a:rPr sz="1200" spc="-40" dirty="0">
                <a:latin typeface="Arial"/>
                <a:cs typeface="Arial"/>
              </a:rPr>
              <a:t>serve as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ruler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15" dirty="0">
                <a:latin typeface="Arial"/>
                <a:cs typeface="Arial"/>
              </a:rPr>
              <a:t>distribution</a:t>
            </a:r>
            <a:endParaRPr sz="1200">
              <a:latin typeface="Arial"/>
              <a:cs typeface="Arial"/>
            </a:endParaRPr>
          </a:p>
          <a:p>
            <a:pPr marL="213360" marR="71755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30" dirty="0">
                <a:latin typeface="Arial"/>
                <a:cs typeface="Arial"/>
              </a:rPr>
              <a:t>Binomial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used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25" dirty="0">
                <a:latin typeface="Arial"/>
                <a:cs typeface="Arial"/>
              </a:rPr>
              <a:t>calculating </a:t>
            </a:r>
            <a:r>
              <a:rPr sz="1200" spc="-20" dirty="0">
                <a:latin typeface="Arial"/>
                <a:cs typeface="Arial"/>
              </a:rPr>
              <a:t>the probability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exact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successes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given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trials</a:t>
            </a:r>
            <a:endParaRPr sz="1200"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20" dirty="0">
                <a:latin typeface="Arial"/>
                <a:cs typeface="Arial"/>
              </a:rPr>
              <a:t>Expected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standard </a:t>
            </a:r>
            <a:r>
              <a:rPr sz="1200" spc="-30" dirty="0">
                <a:latin typeface="Arial"/>
                <a:cs typeface="Arial"/>
              </a:rPr>
              <a:t>deviation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binomial </a:t>
            </a:r>
            <a:r>
              <a:rPr sz="1200" spc="-20" dirty="0">
                <a:latin typeface="Arial"/>
                <a:cs typeface="Arial"/>
              </a:rPr>
              <a:t>can  be calculated </a:t>
            </a:r>
            <a:r>
              <a:rPr sz="1200" spc="-30" dirty="0">
                <a:latin typeface="Arial"/>
                <a:cs typeface="Arial"/>
              </a:rPr>
              <a:t>using </a:t>
            </a:r>
            <a:r>
              <a:rPr sz="1200" spc="-20" dirty="0">
                <a:latin typeface="Arial"/>
                <a:cs typeface="Arial"/>
              </a:rPr>
              <a:t>its </a:t>
            </a:r>
            <a:r>
              <a:rPr sz="1200" spc="-25" dirty="0">
                <a:latin typeface="Arial"/>
                <a:cs typeface="Arial"/>
              </a:rPr>
              <a:t>parameters </a:t>
            </a:r>
            <a:r>
              <a:rPr sz="1200" spc="-30" dirty="0">
                <a:latin typeface="Arial"/>
                <a:cs typeface="Arial"/>
              </a:rPr>
              <a:t>n </a:t>
            </a:r>
            <a:r>
              <a:rPr sz="1200" spc="-25" dirty="0">
                <a:latin typeface="Arial"/>
                <a:cs typeface="Arial"/>
              </a:rPr>
              <a:t>and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  <a:p>
            <a:pPr marL="213360" marR="324485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35" dirty="0">
                <a:latin typeface="Arial"/>
                <a:cs typeface="Arial"/>
              </a:rPr>
              <a:t>Shape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binomial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25" dirty="0">
                <a:latin typeface="Arial"/>
                <a:cs typeface="Arial"/>
              </a:rPr>
              <a:t>approaches </a:t>
            </a:r>
            <a:r>
              <a:rPr sz="1200" spc="-30" dirty="0">
                <a:latin typeface="Arial"/>
                <a:cs typeface="Arial"/>
              </a:rPr>
              <a:t>normal 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S-F </a:t>
            </a:r>
            <a:r>
              <a:rPr sz="1200" spc="-40" dirty="0">
                <a:latin typeface="Arial"/>
                <a:cs typeface="Arial"/>
              </a:rPr>
              <a:t>rule is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met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can we describe the probabilities for a set of events that are </a:t>
            </a:r>
            <a:r>
              <a:rPr lang="en-US" sz="2400" b="1" u="sng" dirty="0" smtClean="0"/>
              <a:t>discrete</a:t>
            </a:r>
            <a:r>
              <a:rPr lang="en-US" sz="24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828270"/>
            <a:ext cx="1394369" cy="938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1" y="1916540"/>
            <a:ext cx="2343150" cy="762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87" y="157798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Table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6" y="1577975"/>
            <a:ext cx="2588514" cy="1189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04876" y="1587368"/>
            <a:ext cx="1633774" cy="1189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38450" y="155630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Histogram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50" y="2873375"/>
            <a:ext cx="4343400" cy="552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48" y="2848271"/>
            <a:ext cx="424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</a:rPr>
              <a:t>Distribution Shorthand</a:t>
            </a:r>
            <a:r>
              <a:rPr lang="en-US" sz="900" dirty="0" smtClean="0">
                <a:solidFill>
                  <a:srgbClr val="C00000"/>
                </a:solidFill>
              </a:rPr>
              <a:t>, if a </a:t>
            </a:r>
            <a:r>
              <a:rPr lang="en-US" sz="900" u="sng" dirty="0" smtClean="0">
                <a:solidFill>
                  <a:srgbClr val="C00000"/>
                </a:solidFill>
              </a:rPr>
              <a:t>random variable </a:t>
            </a:r>
            <a:r>
              <a:rPr lang="en-US" sz="900" dirty="0" smtClean="0">
                <a:solidFill>
                  <a:srgbClr val="C00000"/>
                </a:solidFill>
              </a:rPr>
              <a:t>follows probabilities that follow a well-known distribution.</a:t>
            </a:r>
            <a:endParaRPr lang="en-US" sz="105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9154" y="3105817"/>
                <a:ext cx="440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u="sng" dirty="0" smtClean="0">
                    <a:solidFill>
                      <a:srgbClr val="C00000"/>
                    </a:solidFill>
                  </a:rPr>
                  <a:t>Ex</a:t>
                </a:r>
                <a:r>
                  <a:rPr lang="en-US" sz="700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𝐵𝑖𝑛</m:t>
                    </m:r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=5,</m:t>
                    </m:r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=0.34)</m:t>
                    </m:r>
                  </m:oMath>
                </a14:m>
                <a:r>
                  <a:rPr lang="en-US" sz="900" dirty="0" smtClean="0">
                    <a:solidFill>
                      <a:srgbClr val="C00000"/>
                    </a:solidFill>
                  </a:rPr>
                  <a:t> means X follows a </a:t>
                </a:r>
                <a:r>
                  <a:rPr lang="en-US" sz="900" b="1" dirty="0" smtClean="0">
                    <a:solidFill>
                      <a:srgbClr val="C00000"/>
                    </a:solidFill>
                  </a:rPr>
                  <a:t>Binomial Distribution 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with 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n=5 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trials and probability of a trial success is </a:t>
                </a:r>
                <a:r>
                  <a:rPr lang="en-US" sz="900" dirty="0" smtClean="0">
                    <a:solidFill>
                      <a:srgbClr val="C00000"/>
                    </a:solidFill>
                  </a:rPr>
                  <a:t>p=0.34</a:t>
                </a:r>
                <a:endParaRPr lang="en-US" sz="9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" y="3105817"/>
                <a:ext cx="440949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508811" y="1102363"/>
            <a:ext cx="1927553" cy="382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16415" y="1223474"/>
                <a:ext cx="1955472" cy="286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" u="sng" dirty="0" smtClean="0">
                    <a:solidFill>
                      <a:srgbClr val="C000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US" sz="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𝑅𝑆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𝑎𝑑𝑢𝑙𝑡𝑠</m:t>
                            </m:r>
                          </m:e>
                          <m:e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𝑢𝑠𝑒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𝑇𝑤𝑖𝑡𝑡𝑒𝑟</m:t>
                            </m:r>
                          </m:e>
                        </m:eqArr>
                      </m:e>
                    </m:d>
                    <m:r>
                      <a:rPr lang="en-US" sz="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7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7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7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415" y="1223474"/>
                <a:ext cx="1955472" cy="286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12621" y="106379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Equation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9978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4767</Words>
  <Application>Microsoft Office PowerPoint</Application>
  <PresentationFormat>Custom</PresentationFormat>
  <Paragraphs>719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Calibri</vt:lpstr>
      <vt:lpstr>Cambria Math</vt:lpstr>
      <vt:lpstr>Courier New</vt:lpstr>
      <vt:lpstr>DejaVu Sans</vt:lpstr>
      <vt:lpstr>DejaVu Serif</vt:lpstr>
      <vt:lpstr>Georgia</vt:lpstr>
      <vt:lpstr>Times New Roman</vt:lpstr>
      <vt:lpstr>Trebuchet MS</vt:lpstr>
      <vt:lpstr>Office Theme</vt:lpstr>
      <vt:lpstr>PowerPoint Presentation</vt:lpstr>
      <vt:lpstr>Outline</vt:lpstr>
      <vt:lpstr>Announcements</vt:lpstr>
      <vt:lpstr>Outline</vt:lpstr>
      <vt:lpstr>Outline</vt:lpstr>
      <vt:lpstr>Outline</vt:lpstr>
      <vt:lpstr>Outline</vt:lpstr>
      <vt:lpstr>Outline</vt:lpstr>
      <vt:lpstr>Outline</vt:lpstr>
      <vt:lpstr>1. Two types of probability distributions: discrete and continuous</vt:lpstr>
      <vt:lpstr>1. Two types of probability distributions: discrete and continuous</vt:lpstr>
      <vt:lpstr>1. Two types of probability distributions: discrete and continuous</vt:lpstr>
      <vt:lpstr>1. Two types of probability distributions: discrete and continuous</vt:lpstr>
      <vt:lpstr>Outline</vt:lpstr>
      <vt:lpstr>Outline</vt:lpstr>
      <vt:lpstr>Outline</vt:lpstr>
      <vt:lpstr>Outline</vt:lpstr>
      <vt:lpstr>Outline</vt:lpstr>
      <vt:lpstr>1. Two types of probability distributions: discrete and continuous</vt:lpstr>
      <vt:lpstr>1. Two types of probability distributions: discrete and continuous</vt:lpstr>
      <vt:lpstr>Outline</vt:lpstr>
      <vt:lpstr>Outline</vt:lpstr>
      <vt:lpstr>Clicker question</vt:lpstr>
      <vt:lpstr>Speeds of cars on a highway are normally distributed with  mean 65 miles / hour. The minimum speed recorded is 48  miles / hour and the maximum speed recorded is 83 miles /  hour. Which of the following is most likely to be the standard  deviation of the distribution?</vt:lpstr>
      <vt:lpstr>PowerPoint Presentation</vt:lpstr>
      <vt:lpstr>PowerPoint Presentation</vt:lpstr>
      <vt:lpstr>Outline</vt:lpstr>
      <vt:lpstr>Outline</vt:lpstr>
      <vt:lpstr>3. Z scores serve as a ruler for any distribution</vt:lpstr>
      <vt:lpstr>3. Z scores serve as a ruler for any distribution</vt:lpstr>
      <vt:lpstr>3. Z scores serve as a ruler for any distribution</vt:lpstr>
      <vt:lpstr>3. Z scores serve as a ruler for any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Z scores serve as a ruler for any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</vt:lpstr>
      <vt:lpstr>Clicker question</vt:lpstr>
      <vt:lpstr>Outline</vt:lpstr>
      <vt:lpstr>Outline</vt:lpstr>
      <vt:lpstr>Outline</vt:lpstr>
      <vt:lpstr>Outline</vt:lpstr>
      <vt:lpstr>Outline</vt:lpstr>
      <vt:lpstr>Outline</vt:lpstr>
      <vt:lpstr>Binomial distribution (cont.)</vt:lpstr>
      <vt:lpstr>Binomial distribution (cont.)</vt:lpstr>
      <vt:lpstr>Binomial distribution (cont.)</vt:lpstr>
      <vt:lpstr>Outline</vt:lpstr>
      <vt:lpstr>Outline</vt:lpstr>
      <vt:lpstr>Considering many scenarios</vt:lpstr>
      <vt:lpstr>Considering many scenarios</vt:lpstr>
      <vt:lpstr>Considering many scenarios</vt:lpstr>
      <vt:lpstr>Considering many scenarios</vt:lpstr>
      <vt:lpstr>Suppose we randomly select three individuals from the US,  what is the probability that exactly 1 has high-speed  broadband connection at home?</vt:lpstr>
      <vt:lpstr>Binomial distribution</vt:lpstr>
      <vt:lpstr>Binomial distribution</vt:lpstr>
      <vt:lpstr>Binomial distribution</vt:lpstr>
      <vt:lpstr>Binomial distribution</vt:lpstr>
      <vt:lpstr>According to the results of the Pew poll 70% of Americans  have high-speed broadband connection at home, what is the  probability that exactly 2 out of 15 randomly sampled  Americans have such connection at home?</vt:lpstr>
      <vt:lpstr>According to the results of the Pew poll 70% of Americans  have high-speed broadband connection at home, what is the  probability that exactly 2 out of 15 randomly sampled  Americans have such connection at home?</vt:lpstr>
      <vt:lpstr>According to the results of the Pew poll 70% of Americans  have high-speed broadband connection at home, what is the  probability that at least 2 out of 15 randomly sampled  Americans have such connection at home?</vt:lpstr>
      <vt:lpstr>According to the results of the Pew poll 70% of Americans  have high-speed broadband connection at home, what is the  probability that at least 2 out of 15 randomly sampled  Americans have such connection at home?</vt:lpstr>
      <vt:lpstr>Outline</vt:lpstr>
      <vt:lpstr>Outline</vt:lpstr>
      <vt:lpstr>According to the results of the Pew poll suggestion that 70% of  Americans have high-speed broadband connection at home,  among a random sample of 100 Americans, how many would  you expect to have such connection at home?</vt:lpstr>
      <vt:lpstr>Outline</vt:lpstr>
      <vt:lpstr>Outline</vt:lpstr>
      <vt:lpstr>PowerPoint Presentation</vt:lpstr>
      <vt:lpstr>Shape of the binomial distribution</vt:lpstr>
      <vt:lpstr>https://gallery.shinyapps.io/dist_calc/</vt:lpstr>
      <vt:lpstr>PowerPoint Presentation</vt:lpstr>
      <vt:lpstr>What is the probability that among a random sample of 1,000  Americans at least three-fourths have high-speed broadband  connection at home? (Remember probability of a randomly selected American having Broadband is p=0.70).</vt:lpstr>
      <vt:lpstr>PowerPoint Presentation</vt:lpstr>
      <vt:lpstr>PowerPoint Presentation</vt:lpstr>
      <vt:lpstr>PowerPoint Presentation</vt:lpstr>
      <vt:lpstr>PowerPoint Presentation</vt:lpstr>
      <vt:lpstr>Summary of main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Probability and distributions - 3. Normal and binomial distributions</dc:title>
  <dc:creator>Sta 101 - Spring 2016</dc:creator>
  <cp:lastModifiedBy>Dr Victoria Ellison, Ph.D.</cp:lastModifiedBy>
  <cp:revision>73</cp:revision>
  <dcterms:created xsi:type="dcterms:W3CDTF">2018-09-11T23:00:37Z</dcterms:created>
  <dcterms:modified xsi:type="dcterms:W3CDTF">2019-02-04T19:02:15Z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2016-02-08T00:00:00Z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2018-09-11T00:00:00Z</vt:filetime>
  </property>
</Properties>
</file>